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5" r:id="rId2"/>
    <p:sldId id="453" r:id="rId3"/>
    <p:sldId id="263" r:id="rId4"/>
    <p:sldId id="454" r:id="rId5"/>
    <p:sldId id="257" r:id="rId6"/>
    <p:sldId id="295" r:id="rId7"/>
    <p:sldId id="281" r:id="rId8"/>
    <p:sldId id="273" r:id="rId9"/>
    <p:sldId id="283" r:id="rId10"/>
    <p:sldId id="279" r:id="rId11"/>
    <p:sldId id="286" r:id="rId12"/>
    <p:sldId id="284" r:id="rId13"/>
    <p:sldId id="285" r:id="rId14"/>
    <p:sldId id="287" r:id="rId15"/>
    <p:sldId id="288" r:id="rId16"/>
    <p:sldId id="289" r:id="rId17"/>
    <p:sldId id="292" r:id="rId18"/>
    <p:sldId id="274" r:id="rId19"/>
    <p:sldId id="269" r:id="rId20"/>
    <p:sldId id="277" r:id="rId21"/>
    <p:sldId id="390" r:id="rId22"/>
    <p:sldId id="449" r:id="rId23"/>
    <p:sldId id="450" r:id="rId24"/>
    <p:sldId id="452" r:id="rId25"/>
    <p:sldId id="391" r:id="rId26"/>
    <p:sldId id="256" r:id="rId27"/>
    <p:sldId id="258" r:id="rId28"/>
    <p:sldId id="259" r:id="rId29"/>
    <p:sldId id="26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68B72-AD78-4406-9B11-2B353EDCFCD6}" type="datetimeFigureOut">
              <a:rPr lang="en-US" smtClean="0"/>
              <a:t>8/30/2020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B9C507-ACA9-4564-9B60-84EE55821628}" type="slidenum">
              <a:rPr lang="en-US" smtClean="0"/>
              <a:t>‹#›</a:t>
            </a:fld>
            <a:endParaRPr lang="en-US"/>
          </a:p>
        </p:txBody>
      </p:sp>
    </p:spTree>
    <p:extLst>
      <p:ext uri="{BB962C8B-B14F-4D97-AF65-F5344CB8AC3E}">
        <p14:creationId xmlns:p14="http://schemas.microsoft.com/office/powerpoint/2010/main" val="2774751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4493B2B-557D-487F-8221-019D4D0C8F24}"/>
              </a:ext>
            </a:extLst>
          </p:cNvPr>
          <p:cNvSpPr>
            <a:spLocks noGrp="1" noRot="1" noChangeAspect="1" noChangeArrowheads="1" noTextEdit="1"/>
          </p:cNvSpPr>
          <p:nvPr>
            <p:ph type="sldImg"/>
          </p:nvPr>
        </p:nvSpPr>
        <p:spPr>
          <a:xfrm>
            <a:off x="-250825" y="766763"/>
            <a:ext cx="7361238" cy="4141787"/>
          </a:xfrm>
          <a:ln cap="flat"/>
        </p:spPr>
      </p:sp>
      <p:sp>
        <p:nvSpPr>
          <p:cNvPr id="5123" name="Rectangle 3">
            <a:extLst>
              <a:ext uri="{FF2B5EF4-FFF2-40B4-BE49-F238E27FC236}">
                <a16:creationId xmlns:a16="http://schemas.microsoft.com/office/drawing/2014/main" id="{0CB4CCF9-0D2D-4113-96FC-982508515FC3}"/>
              </a:ext>
            </a:extLst>
          </p:cNvPr>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3203CC5-75ED-45FB-81BC-0C7336FE3B0C}"/>
              </a:ext>
            </a:extLst>
          </p:cNvPr>
          <p:cNvSpPr>
            <a:spLocks noGrp="1" noChangeArrowheads="1"/>
          </p:cNvSpPr>
          <p:nvPr>
            <p:ph type="body" idx="1"/>
          </p:nvPr>
        </p:nvSpPr>
        <p:spPr>
          <a:noFill/>
          <a:ln/>
        </p:spPr>
        <p:txBody>
          <a:bodyPr/>
          <a:lstStyle/>
          <a:p>
            <a:r>
              <a:rPr lang="en-US" altLang="en-US"/>
              <a:t>A </a:t>
            </a:r>
            <a:r>
              <a:rPr lang="en-US" altLang="en-US" b="1"/>
              <a:t>Purchase Order</a:t>
            </a:r>
            <a:r>
              <a:rPr lang="en-US" altLang="en-US"/>
              <a:t> is a legal contract between a buyer and a vendor.  It lists the materials or services to be purchased on specified terms and conditions (quantity, price / pricing conditions, delivery date).</a:t>
            </a:r>
          </a:p>
        </p:txBody>
      </p:sp>
      <p:sp>
        <p:nvSpPr>
          <p:cNvPr id="11267" name="Rectangle 3">
            <a:extLst>
              <a:ext uri="{FF2B5EF4-FFF2-40B4-BE49-F238E27FC236}">
                <a16:creationId xmlns:a16="http://schemas.microsoft.com/office/drawing/2014/main" id="{98A5E898-DCAD-4428-9348-120E4D1278B6}"/>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E9A89F2-B783-4992-9B0C-E83C518D7B87}"/>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E7721475-4AD7-4694-9CD2-F7D7B72D3B0C}"/>
              </a:ext>
            </a:extLst>
          </p:cNvPr>
          <p:cNvSpPr>
            <a:spLocks noGrp="1" noChangeArrowheads="1"/>
          </p:cNvSpPr>
          <p:nvPr>
            <p:ph type="body" idx="1"/>
          </p:nvPr>
        </p:nvSpPr>
        <p:spPr/>
        <p:txBody>
          <a:bodyPr lIns="91432" tIns="45716" rIns="91432" bIns="45716"/>
          <a:lstStyle/>
          <a:p>
            <a:r>
              <a:rPr lang="en-US" altLang="en-US"/>
              <a:t>A Purchase Order (PO) can be created directly or with reference to a Request for Quotation (RFQ), a Contract, a Purchase Requisition, or another Purchase Order.</a:t>
            </a:r>
          </a:p>
          <a:p>
            <a:r>
              <a:rPr lang="en-US" altLang="en-US"/>
              <a:t>All items on a Purchase Order must belong to the same Company Code.  </a:t>
            </a:r>
          </a:p>
          <a:p>
            <a:r>
              <a:rPr lang="en-US" altLang="en-US"/>
              <a:t>The Purchase Order History (PO History) shows all transactions that have been entered for an item listed on the PO.  For example, the PO History contains the Goods Receipt document number and the Invoice Receipt document number for each item listed on the Purchase Order.  </a:t>
            </a:r>
          </a:p>
          <a:p>
            <a:r>
              <a:rPr lang="en-US" altLang="en-US"/>
              <a:t>Users can access additional information for both the GR and IR documents by double clicking on each document number.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1960DC6-9A34-47D5-86EB-48E3635B260D}"/>
              </a:ext>
            </a:extLst>
          </p:cNvPr>
          <p:cNvSpPr>
            <a:spLocks noGrp="1" noRot="1" noChangeAspect="1" noChangeArrowheads="1" noTextEdit="1"/>
          </p:cNvSpPr>
          <p:nvPr>
            <p:ph type="sldImg"/>
          </p:nvPr>
        </p:nvSpPr>
        <p:spPr>
          <a:ln/>
        </p:spPr>
      </p:sp>
      <p:sp>
        <p:nvSpPr>
          <p:cNvPr id="48131" name="Rectangle 3">
            <a:extLst>
              <a:ext uri="{FF2B5EF4-FFF2-40B4-BE49-F238E27FC236}">
                <a16:creationId xmlns:a16="http://schemas.microsoft.com/office/drawing/2014/main" id="{59B33634-2EDC-47D0-9281-A861D0F3C9D2}"/>
              </a:ext>
            </a:extLst>
          </p:cNvPr>
          <p:cNvSpPr>
            <a:spLocks noGrp="1" noChangeArrowheads="1"/>
          </p:cNvSpPr>
          <p:nvPr>
            <p:ph type="body" idx="1"/>
          </p:nvPr>
        </p:nvSpPr>
        <p:spPr/>
        <p:txBody>
          <a:bodyPr lIns="91432" tIns="45716" rIns="91432" bIns="45716"/>
          <a:lstStyle/>
          <a:p>
            <a:r>
              <a:rPr lang="en-US" altLang="en-US" b="1"/>
              <a:t>Request for Quotation (RFQ) </a:t>
            </a:r>
            <a:r>
              <a:rPr lang="en-US" altLang="en-US"/>
              <a:t>is an invitation to a vendor to submit a quotation listing the terms required for purchase of materials or services. </a:t>
            </a:r>
          </a:p>
          <a:p>
            <a:r>
              <a:rPr lang="en-US" altLang="en-US"/>
              <a:t>A Request for Quotation (RFQ) can be created directly or with reference to a Purchase Requisition, another RFQ or an Outline Agreement.</a:t>
            </a:r>
          </a:p>
          <a:p>
            <a:r>
              <a:rPr lang="en-US" altLang="en-US"/>
              <a:t>The RFQ can be sent to one or more vendors and linked together.</a:t>
            </a:r>
          </a:p>
          <a:p>
            <a:r>
              <a:rPr lang="en-US" altLang="en-US"/>
              <a:t>An RFQ can be monitored and reminders can be sent to vendors, who do not submit their quote on a timely basis.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6">
            <a:extLst>
              <a:ext uri="{FF2B5EF4-FFF2-40B4-BE49-F238E27FC236}">
                <a16:creationId xmlns:a16="http://schemas.microsoft.com/office/drawing/2014/main" id="{5E24F68C-887B-4EF9-8FA4-8C196653CAAA}"/>
              </a:ext>
            </a:extLst>
          </p:cNvPr>
          <p:cNvSpPr>
            <a:spLocks noGrp="1" noRot="1" noChangeAspect="1" noChangeArrowheads="1" noTextEdit="1"/>
          </p:cNvSpPr>
          <p:nvPr>
            <p:ph type="sldImg"/>
          </p:nvPr>
        </p:nvSpPr>
        <p:spPr>
          <a:ln/>
        </p:spPr>
      </p:sp>
      <p:sp>
        <p:nvSpPr>
          <p:cNvPr id="50179" name="Rectangle 1027">
            <a:extLst>
              <a:ext uri="{FF2B5EF4-FFF2-40B4-BE49-F238E27FC236}">
                <a16:creationId xmlns:a16="http://schemas.microsoft.com/office/drawing/2014/main" id="{31302EB1-C614-48BE-A444-1F8AF77BE9EB}"/>
              </a:ext>
            </a:extLst>
          </p:cNvPr>
          <p:cNvSpPr>
            <a:spLocks noGrp="1" noChangeArrowheads="1"/>
          </p:cNvSpPr>
          <p:nvPr>
            <p:ph type="body" idx="1"/>
          </p:nvPr>
        </p:nvSpPr>
        <p:spPr/>
        <p:txBody>
          <a:bodyPr lIns="91432" tIns="45716" rIns="91432" bIns="45716"/>
          <a:lstStyle/>
          <a:p>
            <a:r>
              <a:rPr lang="en-US" altLang="en-US"/>
              <a:t>A</a:t>
            </a:r>
            <a:r>
              <a:rPr lang="en-US" altLang="en-US" b="1"/>
              <a:t> Quotation</a:t>
            </a:r>
            <a:r>
              <a:rPr lang="en-US" altLang="en-US"/>
              <a:t> is a Vendor’s declaration of willingness to supply materials or provide services.  It contains price information and conditions of purchase and is submitted in response to an RFQ. </a:t>
            </a:r>
          </a:p>
          <a:p>
            <a:r>
              <a:rPr lang="en-US" altLang="en-US"/>
              <a:t>When Quotations are received from the vendors, the pricing and delivery data is entered in the RFQ. </a:t>
            </a:r>
          </a:p>
          <a:p>
            <a:r>
              <a:rPr lang="en-US" altLang="en-US"/>
              <a:t>Quotation data can be compared using a Price Comparison List.  The list displays the most reasonable vendor for an individual item and for all of the items. </a:t>
            </a:r>
          </a:p>
          <a:p>
            <a:r>
              <a:rPr lang="en-US" altLang="en-US"/>
              <a:t>The system can be configured to automatically print a rejection letter for the vendors that are not selected.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8F20D694-CB6A-4042-843F-5776CDA993D2}"/>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EDAF7050-576C-4058-A3AC-DD424A7E5504}"/>
              </a:ext>
            </a:extLst>
          </p:cNvPr>
          <p:cNvSpPr>
            <a:spLocks noGrp="1" noChangeArrowheads="1"/>
          </p:cNvSpPr>
          <p:nvPr>
            <p:ph type="body" idx="1"/>
          </p:nvPr>
        </p:nvSpPr>
        <p:spPr/>
        <p:txBody>
          <a:bodyPr lIns="91432" tIns="45716" rIns="91432" bIns="45716"/>
          <a:lstStyle/>
          <a:p>
            <a:r>
              <a:rPr lang="en-US" altLang="en-US" dirty="0"/>
              <a:t>An </a:t>
            </a:r>
            <a:r>
              <a:rPr lang="en-US" altLang="en-US" b="1" dirty="0"/>
              <a:t>Outline Agreement</a:t>
            </a:r>
            <a:r>
              <a:rPr lang="en-US" altLang="en-US" dirty="0"/>
              <a:t> is a binding declaration of a buying party’s intention to purchase materials or services within an agreed-upon period with agreed-upon terms and conditions.</a:t>
            </a:r>
          </a:p>
          <a:p>
            <a:r>
              <a:rPr lang="en-US" altLang="en-US" dirty="0"/>
              <a:t>The two types of Outline Agreements are: </a:t>
            </a:r>
          </a:p>
          <a:p>
            <a:pPr lvl="1"/>
            <a:r>
              <a:rPr lang="en-US" altLang="en-US" dirty="0"/>
              <a:t>Contracts</a:t>
            </a:r>
          </a:p>
          <a:p>
            <a:pPr lvl="1"/>
            <a:r>
              <a:rPr lang="en-US" altLang="en-US" dirty="0"/>
              <a:t>Scheduling Agreements</a:t>
            </a:r>
          </a:p>
          <a:p>
            <a:r>
              <a:rPr lang="en-US" altLang="en-US" dirty="0"/>
              <a:t>The Outline Agreement details the materials or services and price but not the dates or quantities for the individual deliveries.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5914D68-5DB1-43EE-BD11-FC64BFBB1CEB}"/>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3A38121A-02B3-499B-B157-6B8E28D6324B}"/>
              </a:ext>
            </a:extLst>
          </p:cNvPr>
          <p:cNvSpPr>
            <a:spLocks noGrp="1" noChangeArrowheads="1"/>
          </p:cNvSpPr>
          <p:nvPr>
            <p:ph type="body" idx="1"/>
          </p:nvPr>
        </p:nvSpPr>
        <p:spPr/>
        <p:txBody>
          <a:bodyPr lIns="91432" tIns="45716" rIns="91432" bIns="45716"/>
          <a:lstStyle/>
          <a:p>
            <a:r>
              <a:rPr lang="en-US" altLang="en-US" dirty="0"/>
              <a:t>A </a:t>
            </a:r>
            <a:r>
              <a:rPr lang="en-US" altLang="en-US" b="1" dirty="0"/>
              <a:t>Contract</a:t>
            </a:r>
            <a:r>
              <a:rPr lang="en-US" altLang="en-US" dirty="0"/>
              <a:t> is a long-term agreement with a vendor (one of the two forms of Outline Agreements in the system) to supply materials or provide services for a certain period of time. </a:t>
            </a:r>
          </a:p>
          <a:p>
            <a:r>
              <a:rPr lang="en-US" altLang="en-US" dirty="0"/>
              <a:t>A Contract is sometimes referred to as a blanket order.  The two types of </a:t>
            </a:r>
            <a:br>
              <a:rPr lang="en-US" altLang="en-US" dirty="0"/>
            </a:br>
            <a:r>
              <a:rPr lang="en-US" altLang="en-US" dirty="0"/>
              <a:t>contracts are:</a:t>
            </a:r>
          </a:p>
          <a:p>
            <a:pPr lvl="1"/>
            <a:r>
              <a:rPr lang="en-US" altLang="en-US" dirty="0"/>
              <a:t>Quantity</a:t>
            </a:r>
          </a:p>
          <a:p>
            <a:pPr lvl="1"/>
            <a:r>
              <a:rPr lang="en-US" altLang="en-US" dirty="0"/>
              <a:t>Value</a:t>
            </a:r>
          </a:p>
          <a:p>
            <a:r>
              <a:rPr lang="en-US" altLang="en-US" dirty="0"/>
              <a:t>A Contract can be created directly or with reference to an Outline Agreement Request (Requisition), an RFQ, or another Contract.</a:t>
            </a:r>
          </a:p>
          <a:p>
            <a:r>
              <a:rPr lang="en-US" altLang="en-US" dirty="0"/>
              <a:t>A Contract contains a validity period with specific beginning and ending dates.</a:t>
            </a:r>
          </a:p>
          <a:p>
            <a:r>
              <a:rPr lang="en-US" altLang="en-US" dirty="0"/>
              <a:t>Purchase Orders created against a Contract are called </a:t>
            </a:r>
            <a:r>
              <a:rPr lang="en-US" altLang="en-US" b="1" dirty="0"/>
              <a:t>Release Orders </a:t>
            </a:r>
            <a:r>
              <a:rPr lang="en-US" altLang="en-US" dirty="0"/>
              <a:t>(in non-system terms, they are also known as blanket releases, contract releases or call-offs).  Quantities and delivery dates are specified in the Release Order.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85A5429-1D23-4029-9564-391CB1AB5503}"/>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72F3CB1D-FEB1-4A89-8011-FD1EE41CEF6C}"/>
              </a:ext>
            </a:extLst>
          </p:cNvPr>
          <p:cNvSpPr>
            <a:spLocks noGrp="1" noChangeArrowheads="1"/>
          </p:cNvSpPr>
          <p:nvPr>
            <p:ph type="body" idx="1"/>
          </p:nvPr>
        </p:nvSpPr>
        <p:spPr/>
        <p:txBody>
          <a:bodyPr lIns="91432" tIns="45716" rIns="91432" bIns="45716"/>
          <a:lstStyle/>
          <a:p>
            <a:r>
              <a:rPr lang="en-US" altLang="en-US" dirty="0"/>
              <a:t>A </a:t>
            </a:r>
            <a:r>
              <a:rPr lang="en-US" altLang="en-US" b="1" dirty="0"/>
              <a:t>Scheduling  Agreement </a:t>
            </a:r>
            <a:r>
              <a:rPr lang="en-US" altLang="en-US" dirty="0"/>
              <a:t>is a long-term agreement with a vendor (one of the two forms of Outline Agreements in the system) to supply materials or provide services on defined dates on which deliveries are to be made.</a:t>
            </a:r>
            <a:endParaRPr lang="en-US" altLang="en-US" b="1" dirty="0"/>
          </a:p>
          <a:p>
            <a:r>
              <a:rPr lang="en-US" altLang="en-US" dirty="0"/>
              <a:t>A vendor Scheduling Agreement is similar to a quantity contract in that it specifies a target quantity to be ordered over a period of time, as well as the designated price.</a:t>
            </a:r>
          </a:p>
          <a:p>
            <a:r>
              <a:rPr lang="en-US" altLang="en-US" dirty="0"/>
              <a:t>A Scheduling Agreement</a:t>
            </a:r>
            <a:r>
              <a:rPr lang="en-US" altLang="en-US" b="1" dirty="0"/>
              <a:t> </a:t>
            </a:r>
            <a:r>
              <a:rPr lang="en-US" altLang="en-US" dirty="0"/>
              <a:t>can be created directly or with reference to a Scheduling Agreement Request (Requisition), a RFQ, or another </a:t>
            </a:r>
            <a:br>
              <a:rPr lang="en-US" altLang="en-US" dirty="0"/>
            </a:br>
            <a:r>
              <a:rPr lang="en-US" altLang="en-US" dirty="0"/>
              <a:t>Scheduling Agreement.</a:t>
            </a:r>
          </a:p>
          <a:p>
            <a:r>
              <a:rPr lang="en-US" altLang="en-US" dirty="0"/>
              <a:t>A delivery schedule exists for each Scheduling Agreement item.</a:t>
            </a:r>
          </a:p>
          <a:p>
            <a:r>
              <a:rPr lang="en-US" altLang="en-US" dirty="0"/>
              <a:t>Some advantages of using the vendor Scheduling Agreement are that it:</a:t>
            </a:r>
          </a:p>
          <a:p>
            <a:pPr lvl="1"/>
            <a:r>
              <a:rPr lang="en-US" altLang="en-US" dirty="0"/>
              <a:t>Streamlines paperwork.</a:t>
            </a:r>
          </a:p>
          <a:p>
            <a:pPr lvl="1"/>
            <a:r>
              <a:rPr lang="en-US" altLang="en-US" dirty="0"/>
              <a:t>Promotes low inventories and allows for just-in-time deliveries.</a:t>
            </a:r>
          </a:p>
          <a:p>
            <a:pPr lvl="1"/>
            <a:r>
              <a:rPr lang="en-US" altLang="en-US" dirty="0"/>
              <a:t>Shortens vendor lead times because the vendor can plan for the delivery.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4A5FC6B-2EA5-4210-9F06-EBEBB3D4991C}"/>
              </a:ext>
            </a:extLst>
          </p:cNvPr>
          <p:cNvSpPr>
            <a:spLocks noGrp="1" noRot="1" noChangeAspect="1" noChangeArrowheads="1" noTextEdit="1"/>
          </p:cNvSpPr>
          <p:nvPr>
            <p:ph type="sldImg"/>
          </p:nvPr>
        </p:nvSpPr>
        <p:spPr>
          <a:ln/>
        </p:spPr>
      </p:sp>
      <p:sp>
        <p:nvSpPr>
          <p:cNvPr id="64515" name="Rectangle 3">
            <a:extLst>
              <a:ext uri="{FF2B5EF4-FFF2-40B4-BE49-F238E27FC236}">
                <a16:creationId xmlns:a16="http://schemas.microsoft.com/office/drawing/2014/main" id="{C6DC5F3F-73C6-415C-8730-D645EFFE0C80}"/>
              </a:ext>
            </a:extLst>
          </p:cNvPr>
          <p:cNvSpPr>
            <a:spLocks noGrp="1" noChangeArrowheads="1"/>
          </p:cNvSpPr>
          <p:nvPr>
            <p:ph type="body" idx="1"/>
          </p:nvPr>
        </p:nvSpPr>
        <p:spPr>
          <a:xfrm>
            <a:off x="660400" y="5046663"/>
            <a:ext cx="5740400" cy="3346450"/>
          </a:xfrm>
        </p:spPr>
        <p:txBody>
          <a:bodyPr lIns="91432" tIns="45716" rIns="91432" bIns="45716"/>
          <a:lstStyle/>
          <a:p>
            <a:r>
              <a:rPr lang="en-US" altLang="en-US"/>
              <a:t>When a </a:t>
            </a:r>
            <a:r>
              <a:rPr lang="en-US" altLang="en-US" b="1"/>
              <a:t>Goods Receipt</a:t>
            </a:r>
            <a:r>
              <a:rPr lang="en-US" altLang="en-US"/>
              <a:t> is posted, the quantity and value of Plant / Warehouse stock is increased. </a:t>
            </a:r>
          </a:p>
          <a:p>
            <a:r>
              <a:rPr lang="en-US" altLang="en-US"/>
              <a:t>At the same time, documents are created to record the event.  These include </a:t>
            </a:r>
            <a:br>
              <a:rPr lang="en-US" altLang="en-US"/>
            </a:br>
            <a:r>
              <a:rPr lang="en-US" altLang="en-US"/>
              <a:t>an Accounting Document to record the financial impact of Goods Receipt and </a:t>
            </a:r>
            <a:br>
              <a:rPr lang="en-US" altLang="en-US"/>
            </a:br>
            <a:r>
              <a:rPr lang="en-US" altLang="en-US"/>
              <a:t>a Material Document to record changes in physical inventory.</a:t>
            </a:r>
          </a:p>
          <a:p>
            <a:r>
              <a:rPr lang="en-US" altLang="en-US"/>
              <a:t>By referencing an Order Document during Goods Receipt, the following advantages are gained:</a:t>
            </a:r>
          </a:p>
          <a:p>
            <a:pPr lvl="1"/>
            <a:r>
              <a:rPr lang="en-US" altLang="en-US"/>
              <a:t>Data from the Order Document is copied into the Goods Receipt document.</a:t>
            </a:r>
          </a:p>
          <a:p>
            <a:pPr lvl="1"/>
            <a:r>
              <a:rPr lang="en-US" altLang="en-US"/>
              <a:t>Purchase Order History is updated.</a:t>
            </a:r>
          </a:p>
          <a:p>
            <a:pPr lvl="1"/>
            <a:r>
              <a:rPr lang="en-US" altLang="en-US"/>
              <a:t>Invoice Verification is possible.</a:t>
            </a:r>
          </a:p>
          <a:p>
            <a:pPr>
              <a:buFontTx/>
              <a:buNone/>
            </a:pPr>
            <a:r>
              <a:rPr lang="en-US" altLang="en-US"/>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E6E5071-408B-4ED1-A5D7-2E231BA55524}"/>
              </a:ext>
            </a:extLst>
          </p:cNvPr>
          <p:cNvSpPr>
            <a:spLocks noGrp="1" noChangeArrowheads="1"/>
          </p:cNvSpPr>
          <p:nvPr>
            <p:ph type="body" idx="1"/>
          </p:nvPr>
        </p:nvSpPr>
        <p:spPr>
          <a:xfrm>
            <a:off x="660400" y="5049838"/>
            <a:ext cx="5524500" cy="3654425"/>
          </a:xfrm>
          <a:noFill/>
          <a:ln/>
        </p:spPr>
        <p:txBody>
          <a:bodyPr/>
          <a:lstStyle/>
          <a:p>
            <a:r>
              <a:rPr lang="en-US" altLang="en-US"/>
              <a:t>The posting of a </a:t>
            </a:r>
            <a:r>
              <a:rPr lang="en-US" altLang="en-US" b="1"/>
              <a:t>Goods Receipt</a:t>
            </a:r>
            <a:r>
              <a:rPr lang="en-US" altLang="en-US"/>
              <a:t> results in the following:</a:t>
            </a:r>
          </a:p>
          <a:p>
            <a:pPr lvl="1"/>
            <a:r>
              <a:rPr lang="en-US" altLang="en-US"/>
              <a:t>A Material Document is created (stock quantity is increased).</a:t>
            </a:r>
          </a:p>
          <a:p>
            <a:pPr lvl="1"/>
            <a:r>
              <a:rPr lang="en-US" altLang="en-US"/>
              <a:t>An Accounting Document is created (G/L Accounts are updated).</a:t>
            </a:r>
          </a:p>
          <a:p>
            <a:pPr lvl="1"/>
            <a:r>
              <a:rPr lang="en-US" altLang="en-US"/>
              <a:t>Purchase Order history is updated. </a:t>
            </a:r>
          </a:p>
          <a:p>
            <a:pPr lvl="1"/>
            <a:r>
              <a:rPr lang="en-US" altLang="en-US"/>
              <a:t>Goods Receipt Slip (GR Slip) can be printed.</a:t>
            </a:r>
          </a:p>
          <a:p>
            <a:r>
              <a:rPr lang="en-US" altLang="en-US"/>
              <a:t>When a Goods Receipt is posted, a debit to the stock account and a credit to the GR / IR (Goods Receipt / Invoice Receipt) Clearing account is posted.  The GR / IR Clearing Account is a holding account to which the payment obligation is posted before the actual vendor invoice is received or posted. </a:t>
            </a:r>
          </a:p>
        </p:txBody>
      </p:sp>
      <p:sp>
        <p:nvSpPr>
          <p:cNvPr id="15363" name="Rectangle 3">
            <a:extLst>
              <a:ext uri="{FF2B5EF4-FFF2-40B4-BE49-F238E27FC236}">
                <a16:creationId xmlns:a16="http://schemas.microsoft.com/office/drawing/2014/main" id="{68F54F61-2B4C-473D-9CD1-430CC937F1C6}"/>
              </a:ext>
            </a:extLst>
          </p:cNvPr>
          <p:cNvSpPr>
            <a:spLocks noGrp="1" noRot="1" noChangeAspect="1" noChangeArrowheads="1" noTextEdit="1"/>
          </p:cNvSpPr>
          <p:nvPr>
            <p:ph type="sldImg"/>
          </p:nvPr>
        </p:nvSpPr>
        <p:spPr>
          <a:xfrm>
            <a:off x="669925" y="769938"/>
            <a:ext cx="5518150" cy="4138612"/>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2F933D5-6A86-4CA0-8D04-019F4186A243}"/>
              </a:ext>
            </a:extLst>
          </p:cNvPr>
          <p:cNvSpPr>
            <a:spLocks noGrp="1" noChangeArrowheads="1"/>
          </p:cNvSpPr>
          <p:nvPr>
            <p:ph type="body" idx="1"/>
          </p:nvPr>
        </p:nvSpPr>
        <p:spPr>
          <a:xfrm>
            <a:off x="660400" y="5051425"/>
            <a:ext cx="5664200" cy="3668713"/>
          </a:xfrm>
          <a:noFill/>
          <a:ln/>
        </p:spPr>
        <p:txBody>
          <a:bodyPr/>
          <a:lstStyle/>
          <a:p>
            <a:r>
              <a:rPr lang="en-US" altLang="en-US" b="1"/>
              <a:t>Invoice Verification</a:t>
            </a:r>
            <a:r>
              <a:rPr lang="en-US" altLang="en-US"/>
              <a:t> is a process in the Materials Management Module that  performs the following tasks:</a:t>
            </a:r>
          </a:p>
          <a:p>
            <a:pPr lvl="1"/>
            <a:r>
              <a:rPr lang="en-US" altLang="en-US"/>
              <a:t>Processes Vendor Invoices by matching them to Procurement Documents (Purchase Order and Goods Receipt).</a:t>
            </a:r>
          </a:p>
          <a:p>
            <a:pPr lvl="1"/>
            <a:r>
              <a:rPr lang="en-US" altLang="en-US"/>
              <a:t>Sends information from matched Vendor Invoices to the Financial Accounting Module, which automatically creats a payable in the General Ledger.</a:t>
            </a:r>
          </a:p>
          <a:p>
            <a:r>
              <a:rPr lang="en-US" altLang="en-US"/>
              <a:t>A Vendor Invoice can be created with reference to a Purchase Order, a Goods Receipt, a Delivery Note, or a Vendor.  </a:t>
            </a:r>
          </a:p>
          <a:p>
            <a:r>
              <a:rPr lang="en-US" altLang="en-US"/>
              <a:t>The results of posting a Vendor Invoice in Invoice Verification are:</a:t>
            </a:r>
          </a:p>
          <a:p>
            <a:pPr lvl="1"/>
            <a:r>
              <a:rPr lang="en-US" altLang="en-US"/>
              <a:t>The Vendor Invoice is included in the Purchase Order history to update the status of the Purchase Order Line Item.</a:t>
            </a:r>
          </a:p>
          <a:p>
            <a:pPr lvl="1"/>
            <a:r>
              <a:rPr lang="en-US" altLang="en-US"/>
              <a:t>A debit is posted to the GR / IR Clearing Account to reverse the original entry</a:t>
            </a:r>
          </a:p>
          <a:p>
            <a:pPr lvl="1"/>
            <a:r>
              <a:rPr lang="en-US" altLang="en-US"/>
              <a:t>An open item (credit) is created in the Vendor Account (sub-ledger) with a corresponding credit to the appropriate Reconciliation (G/L) Account defined in the Vendor master record.  The open item represents the payable to the vendor and remains open until a vendor payment is processed.</a:t>
            </a:r>
          </a:p>
          <a:p>
            <a:pPr>
              <a:buFontTx/>
              <a:buNone/>
            </a:pPr>
            <a:r>
              <a:rPr lang="en-US" altLang="en-US"/>
              <a:t>	Invoice Verification will be discussed in more detail in Chapter 23.</a:t>
            </a:r>
          </a:p>
        </p:txBody>
      </p:sp>
      <p:sp>
        <p:nvSpPr>
          <p:cNvPr id="17411" name="Rectangle 3">
            <a:extLst>
              <a:ext uri="{FF2B5EF4-FFF2-40B4-BE49-F238E27FC236}">
                <a16:creationId xmlns:a16="http://schemas.microsoft.com/office/drawing/2014/main" id="{86024B82-EADF-4817-8713-F1D6C4F93459}"/>
              </a:ext>
            </a:extLst>
          </p:cNvPr>
          <p:cNvSpPr>
            <a:spLocks noGrp="1" noRot="1" noChangeAspect="1" noChangeArrowheads="1" noTextEdit="1"/>
          </p:cNvSpPr>
          <p:nvPr>
            <p:ph type="sldImg"/>
          </p:nvPr>
        </p:nvSpPr>
        <p:spPr>
          <a:xfrm>
            <a:off x="-266700" y="752475"/>
            <a:ext cx="7391400" cy="4157663"/>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4493B2B-557D-487F-8221-019D4D0C8F24}"/>
              </a:ext>
            </a:extLst>
          </p:cNvPr>
          <p:cNvSpPr>
            <a:spLocks noGrp="1" noRot="1" noChangeAspect="1" noChangeArrowheads="1" noTextEdit="1"/>
          </p:cNvSpPr>
          <p:nvPr>
            <p:ph type="sldImg"/>
          </p:nvPr>
        </p:nvSpPr>
        <p:spPr>
          <a:xfrm>
            <a:off x="-250825" y="766763"/>
            <a:ext cx="7361238" cy="4141787"/>
          </a:xfrm>
          <a:ln cap="flat"/>
        </p:spPr>
      </p:sp>
      <p:sp>
        <p:nvSpPr>
          <p:cNvPr id="5123" name="Rectangle 3">
            <a:extLst>
              <a:ext uri="{FF2B5EF4-FFF2-40B4-BE49-F238E27FC236}">
                <a16:creationId xmlns:a16="http://schemas.microsoft.com/office/drawing/2014/main" id="{0CB4CCF9-0D2D-4113-96FC-982508515FC3}"/>
              </a:ext>
            </a:extLst>
          </p:cNvPr>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713057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DFB0F2F-D5CC-44DD-8AE4-1F61B47F65AA}"/>
              </a:ext>
            </a:extLst>
          </p:cNvPr>
          <p:cNvSpPr>
            <a:spLocks noGrp="1" noChangeArrowheads="1"/>
          </p:cNvSpPr>
          <p:nvPr>
            <p:ph type="body" idx="1"/>
          </p:nvPr>
        </p:nvSpPr>
        <p:spPr>
          <a:xfrm>
            <a:off x="660400" y="5049838"/>
            <a:ext cx="5524500" cy="3654425"/>
          </a:xfrm>
          <a:noFill/>
          <a:ln/>
        </p:spPr>
        <p:txBody>
          <a:bodyPr/>
          <a:lstStyle/>
          <a:p>
            <a:r>
              <a:rPr lang="en-US" altLang="en-US"/>
              <a:t>The example above is a graphical depiction of the accounts that are updated in the process described on the preceding pages.  </a:t>
            </a:r>
          </a:p>
        </p:txBody>
      </p:sp>
      <p:sp>
        <p:nvSpPr>
          <p:cNvPr id="19459" name="Rectangle 3">
            <a:extLst>
              <a:ext uri="{FF2B5EF4-FFF2-40B4-BE49-F238E27FC236}">
                <a16:creationId xmlns:a16="http://schemas.microsoft.com/office/drawing/2014/main" id="{9D435B09-0025-4C78-B770-ABEA4DC2B8A0}"/>
              </a:ext>
            </a:extLst>
          </p:cNvPr>
          <p:cNvSpPr>
            <a:spLocks noGrp="1" noRot="1" noChangeAspect="1" noChangeArrowheads="1" noTextEdit="1"/>
          </p:cNvSpPr>
          <p:nvPr>
            <p:ph type="sldImg"/>
          </p:nvPr>
        </p:nvSpPr>
        <p:spPr>
          <a:xfrm>
            <a:off x="669925" y="769938"/>
            <a:ext cx="5518150" cy="4138612"/>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AB8E5EC-ED03-4F3F-A3A7-F423A7FF3C22}"/>
              </a:ext>
            </a:extLst>
          </p:cNvPr>
          <p:cNvSpPr>
            <a:spLocks noGrp="1" noChangeArrowheads="1"/>
          </p:cNvSpPr>
          <p:nvPr>
            <p:ph type="body" idx="1"/>
          </p:nvPr>
        </p:nvSpPr>
        <p:spPr>
          <a:noFill/>
          <a:ln/>
        </p:spPr>
        <p:txBody>
          <a:bodyPr/>
          <a:lstStyle/>
          <a:p>
            <a:r>
              <a:rPr lang="en-US" altLang="en-US"/>
              <a:t>While the Purchase Order, Goods Receipt, and Invoice Verification processing are performed in the Materials Management (MM) module, the Vendor Payment is performed in the Financial Accounting (FI) module.</a:t>
            </a:r>
          </a:p>
        </p:txBody>
      </p:sp>
      <p:sp>
        <p:nvSpPr>
          <p:cNvPr id="21507" name="Rectangle 3">
            <a:extLst>
              <a:ext uri="{FF2B5EF4-FFF2-40B4-BE49-F238E27FC236}">
                <a16:creationId xmlns:a16="http://schemas.microsoft.com/office/drawing/2014/main" id="{A89DD6BE-33DB-402E-BDF4-2CF915C25FF8}"/>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0C12971-5915-4D97-BAEB-AAEF55CE434A}"/>
              </a:ext>
            </a:extLst>
          </p:cNvPr>
          <p:cNvSpPr>
            <a:spLocks noGrp="1" noChangeArrowheads="1"/>
          </p:cNvSpPr>
          <p:nvPr>
            <p:ph type="body" idx="1"/>
          </p:nvPr>
        </p:nvSpPr>
        <p:spPr>
          <a:noFill/>
          <a:ln/>
        </p:spPr>
        <p:txBody>
          <a:bodyPr/>
          <a:lstStyle/>
          <a:p>
            <a:r>
              <a:rPr lang="en-US" altLang="en-US"/>
              <a:t>Vendor Payments can be processed automatically using the Payment Program </a:t>
            </a:r>
            <a:br>
              <a:rPr lang="en-US" altLang="en-US"/>
            </a:br>
            <a:r>
              <a:rPr lang="en-US" altLang="en-US"/>
              <a:t>or manually.</a:t>
            </a:r>
          </a:p>
          <a:p>
            <a:r>
              <a:rPr lang="en-US" altLang="en-US"/>
              <a:t>The </a:t>
            </a:r>
            <a:r>
              <a:rPr lang="en-US" altLang="en-US" b="1"/>
              <a:t>Payment Program</a:t>
            </a:r>
            <a:r>
              <a:rPr lang="en-US" altLang="en-US"/>
              <a:t> is designed to maximize cash discounts when paying Vendor Open Items.</a:t>
            </a:r>
          </a:p>
        </p:txBody>
      </p:sp>
      <p:sp>
        <p:nvSpPr>
          <p:cNvPr id="25603" name="Rectangle 3">
            <a:extLst>
              <a:ext uri="{FF2B5EF4-FFF2-40B4-BE49-F238E27FC236}">
                <a16:creationId xmlns:a16="http://schemas.microsoft.com/office/drawing/2014/main" id="{5DA6ADAB-5BC6-4AC1-AF9B-50FBBD5A144A}"/>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97B0F58-CE96-4B80-81CA-1C5CB8CA400A}"/>
              </a:ext>
            </a:extLst>
          </p:cNvPr>
          <p:cNvSpPr>
            <a:spLocks noGrp="1" noChangeArrowheads="1"/>
          </p:cNvSpPr>
          <p:nvPr>
            <p:ph type="body" idx="1"/>
          </p:nvPr>
        </p:nvSpPr>
        <p:spPr>
          <a:noFill/>
          <a:ln/>
        </p:spPr>
        <p:txBody>
          <a:bodyPr/>
          <a:lstStyle/>
          <a:p>
            <a:r>
              <a:rPr lang="en-US" altLang="en-US"/>
              <a:t>The results of posting a Vendor Payment include:</a:t>
            </a:r>
          </a:p>
          <a:p>
            <a:pPr lvl="1"/>
            <a:r>
              <a:rPr lang="en-US" altLang="en-US"/>
              <a:t>Creation of a Payment Document that:</a:t>
            </a:r>
          </a:p>
          <a:p>
            <a:pPr lvl="2"/>
            <a:r>
              <a:rPr lang="en-US" altLang="en-US"/>
              <a:t>Creates a debit in the Vendor (subledger) Account and the appropriate Reconciliation (G/L Accounts Payable) Account.</a:t>
            </a:r>
          </a:p>
          <a:p>
            <a:pPr lvl="2"/>
            <a:r>
              <a:rPr lang="en-US" altLang="en-US"/>
              <a:t>Creates a credit to the G/L Cash Account linked to the House Bank from which the payment was made.</a:t>
            </a:r>
          </a:p>
          <a:p>
            <a:pPr lvl="1"/>
            <a:r>
              <a:rPr lang="en-US" altLang="en-US"/>
              <a:t>Matching the Vendor Payment against the open Vendor Invoice in the Vendor Account and clearing them against each other.</a:t>
            </a:r>
          </a:p>
          <a:p>
            <a:r>
              <a:rPr lang="en-US" altLang="en-US"/>
              <a:t>The Outgoing Payment Program will be discussed in more detail in Chapter 24.</a:t>
            </a:r>
          </a:p>
        </p:txBody>
      </p:sp>
      <p:sp>
        <p:nvSpPr>
          <p:cNvPr id="27651" name="Rectangle 3">
            <a:extLst>
              <a:ext uri="{FF2B5EF4-FFF2-40B4-BE49-F238E27FC236}">
                <a16:creationId xmlns:a16="http://schemas.microsoft.com/office/drawing/2014/main" id="{41C202BC-E8B3-4181-828A-7F95E89B792A}"/>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D2D71EF-B1B0-4FBB-8FDB-A9E607496367}"/>
              </a:ext>
            </a:extLst>
          </p:cNvPr>
          <p:cNvSpPr>
            <a:spLocks noGrp="1" noChangeArrowheads="1"/>
          </p:cNvSpPr>
          <p:nvPr>
            <p:ph type="body" idx="1"/>
          </p:nvPr>
        </p:nvSpPr>
        <p:spPr>
          <a:ln/>
        </p:spPr>
        <p:txBody>
          <a:bodyPr/>
          <a:lstStyle/>
          <a:p>
            <a:pPr>
              <a:buFontTx/>
              <a:buNone/>
            </a:pPr>
            <a:endParaRPr lang="en-US" altLang="en-US"/>
          </a:p>
        </p:txBody>
      </p:sp>
      <p:sp>
        <p:nvSpPr>
          <p:cNvPr id="29699" name="Rectangle 3">
            <a:extLst>
              <a:ext uri="{FF2B5EF4-FFF2-40B4-BE49-F238E27FC236}">
                <a16:creationId xmlns:a16="http://schemas.microsoft.com/office/drawing/2014/main" id="{DA403DE3-668B-4AD6-A845-9C1B258B7E78}"/>
              </a:ext>
            </a:extLst>
          </p:cNvPr>
          <p:cNvSpPr>
            <a:spLocks noGrp="1" noRot="1" noChangeAspect="1" noChangeArrowheads="1" noTextEdit="1"/>
          </p:cNvSpPr>
          <p:nvPr>
            <p:ph type="sldImg"/>
          </p:nvPr>
        </p:nvSpPr>
        <p:spPr>
          <a:xfrm>
            <a:off x="-271463" y="754063"/>
            <a:ext cx="7391401" cy="4157662"/>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3A1B562-CCC0-4B3F-AB27-FE7E17E34F4C}"/>
              </a:ext>
            </a:extLst>
          </p:cNvPr>
          <p:cNvSpPr>
            <a:spLocks noGrp="1" noChangeArrowheads="1"/>
          </p:cNvSpPr>
          <p:nvPr>
            <p:ph type="body" idx="1"/>
          </p:nvPr>
        </p:nvSpPr>
        <p:spPr>
          <a:noFill/>
          <a:ln/>
        </p:spPr>
        <p:txBody>
          <a:bodyPr/>
          <a:lstStyle/>
          <a:p>
            <a:r>
              <a:rPr lang="en-US" altLang="en-US"/>
              <a:t>SAP Documents that are created in the Procurement Cycle are:</a:t>
            </a:r>
          </a:p>
          <a:p>
            <a:pPr lvl="1"/>
            <a:r>
              <a:rPr lang="en-US" altLang="en-US"/>
              <a:t>Purchase Requisition 	(SAP MM document)</a:t>
            </a:r>
          </a:p>
          <a:p>
            <a:pPr lvl="1"/>
            <a:r>
              <a:rPr lang="en-US" altLang="en-US"/>
              <a:t>Purchase Order		(SAP MM document)</a:t>
            </a:r>
          </a:p>
          <a:p>
            <a:pPr lvl="1"/>
            <a:r>
              <a:rPr lang="en-US" altLang="en-US"/>
              <a:t>Goods Receipt		(SAP MM and FI documents)</a:t>
            </a:r>
          </a:p>
          <a:p>
            <a:pPr lvl="1"/>
            <a:r>
              <a:rPr lang="en-US" altLang="en-US"/>
              <a:t>Invoice Verification		(SAP FI document)</a:t>
            </a:r>
          </a:p>
          <a:p>
            <a:pPr lvl="1"/>
            <a:r>
              <a:rPr lang="en-US" altLang="en-US"/>
              <a:t>Vendor Payment		(SAP FI document)</a:t>
            </a:r>
          </a:p>
          <a:p>
            <a:pPr lvl="1"/>
            <a:endParaRPr lang="en-US" altLang="en-US"/>
          </a:p>
          <a:p>
            <a:r>
              <a:rPr lang="en-US" altLang="en-US"/>
              <a:t>A Purchase Requisition can be created either manually or automatically by the MRP (Material Requirement Planing)</a:t>
            </a:r>
          </a:p>
          <a:p>
            <a:r>
              <a:rPr lang="en-US" altLang="en-US"/>
              <a:t>A Vendor Payment can be done manually or automatically by the Payment Program</a:t>
            </a:r>
          </a:p>
        </p:txBody>
      </p:sp>
      <p:sp>
        <p:nvSpPr>
          <p:cNvPr id="7171" name="Rectangle 3">
            <a:extLst>
              <a:ext uri="{FF2B5EF4-FFF2-40B4-BE49-F238E27FC236}">
                <a16:creationId xmlns:a16="http://schemas.microsoft.com/office/drawing/2014/main" id="{CCB027EE-C5D9-46FF-B2A4-9C4157031F22}"/>
              </a:ext>
            </a:extLst>
          </p:cNvPr>
          <p:cNvSpPr>
            <a:spLocks noGrp="1" noRot="1" noChangeAspect="1" noChangeArrowheads="1" noTextEdit="1"/>
          </p:cNvSpPr>
          <p:nvPr>
            <p:ph type="sldImg"/>
          </p:nvPr>
        </p:nvSpPr>
        <p:spPr>
          <a:xfrm>
            <a:off x="-271463" y="754063"/>
            <a:ext cx="7391401" cy="415766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3A1B562-CCC0-4B3F-AB27-FE7E17E34F4C}"/>
              </a:ext>
            </a:extLst>
          </p:cNvPr>
          <p:cNvSpPr>
            <a:spLocks noGrp="1" noChangeArrowheads="1"/>
          </p:cNvSpPr>
          <p:nvPr>
            <p:ph type="body" idx="1"/>
          </p:nvPr>
        </p:nvSpPr>
        <p:spPr>
          <a:noFill/>
          <a:ln/>
        </p:spPr>
        <p:txBody>
          <a:bodyPr/>
          <a:lstStyle/>
          <a:p>
            <a:r>
              <a:rPr lang="en-US" altLang="en-US"/>
              <a:t>SAP Documents that are created in the Procurement Cycle are:</a:t>
            </a:r>
          </a:p>
          <a:p>
            <a:pPr lvl="1"/>
            <a:r>
              <a:rPr lang="en-US" altLang="en-US"/>
              <a:t>Purchase Requisition 	(SAP MM document)</a:t>
            </a:r>
          </a:p>
          <a:p>
            <a:pPr lvl="1"/>
            <a:r>
              <a:rPr lang="en-US" altLang="en-US"/>
              <a:t>Purchase Order		(SAP MM document)</a:t>
            </a:r>
          </a:p>
          <a:p>
            <a:pPr lvl="1"/>
            <a:r>
              <a:rPr lang="en-US" altLang="en-US"/>
              <a:t>Goods Receipt		(SAP MM and FI documents)</a:t>
            </a:r>
          </a:p>
          <a:p>
            <a:pPr lvl="1"/>
            <a:r>
              <a:rPr lang="en-US" altLang="en-US"/>
              <a:t>Invoice Verification		(SAP FI document)</a:t>
            </a:r>
          </a:p>
          <a:p>
            <a:pPr lvl="1"/>
            <a:r>
              <a:rPr lang="en-US" altLang="en-US"/>
              <a:t>Vendor Payment		(SAP FI document)</a:t>
            </a:r>
          </a:p>
          <a:p>
            <a:pPr lvl="1"/>
            <a:endParaRPr lang="en-US" altLang="en-US"/>
          </a:p>
          <a:p>
            <a:r>
              <a:rPr lang="en-US" altLang="en-US"/>
              <a:t>A Purchase Requisition can be created either manually or automatically by the MRP (Material Requirement Planing)</a:t>
            </a:r>
          </a:p>
          <a:p>
            <a:r>
              <a:rPr lang="en-US" altLang="en-US"/>
              <a:t>A Vendor Payment can be done manually or automatically by the Payment Program</a:t>
            </a:r>
          </a:p>
        </p:txBody>
      </p:sp>
      <p:sp>
        <p:nvSpPr>
          <p:cNvPr id="7171" name="Rectangle 3">
            <a:extLst>
              <a:ext uri="{FF2B5EF4-FFF2-40B4-BE49-F238E27FC236}">
                <a16:creationId xmlns:a16="http://schemas.microsoft.com/office/drawing/2014/main" id="{CCB027EE-C5D9-46FF-B2A4-9C4157031F22}"/>
              </a:ext>
            </a:extLst>
          </p:cNvPr>
          <p:cNvSpPr>
            <a:spLocks noGrp="1" noRot="1" noChangeAspect="1" noChangeArrowheads="1" noTextEdit="1"/>
          </p:cNvSpPr>
          <p:nvPr>
            <p:ph type="sldImg"/>
          </p:nvPr>
        </p:nvSpPr>
        <p:spPr>
          <a:xfrm>
            <a:off x="-271463" y="754063"/>
            <a:ext cx="7391401" cy="4157662"/>
          </a:xfrm>
          <a:ln cap="flat"/>
        </p:spPr>
      </p:sp>
    </p:spTree>
    <p:extLst>
      <p:ext uri="{BB962C8B-B14F-4D97-AF65-F5344CB8AC3E}">
        <p14:creationId xmlns:p14="http://schemas.microsoft.com/office/powerpoint/2010/main" val="2365291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6B90526-EEFB-457A-AF01-F1589FC0B682}"/>
              </a:ext>
            </a:extLst>
          </p:cNvPr>
          <p:cNvSpPr>
            <a:spLocks noGrp="1" noChangeArrowheads="1"/>
          </p:cNvSpPr>
          <p:nvPr>
            <p:ph type="body" idx="1"/>
          </p:nvPr>
        </p:nvSpPr>
        <p:spPr>
          <a:noFill/>
          <a:ln/>
        </p:spPr>
        <p:txBody>
          <a:bodyPr/>
          <a:lstStyle/>
          <a:p>
            <a:r>
              <a:rPr lang="en-US" altLang="en-US" b="1"/>
              <a:t>Accounts Payable</a:t>
            </a:r>
            <a:r>
              <a:rPr lang="en-US" altLang="en-US"/>
              <a:t> (A/P) is a sub-module of the Financial Accounting (FI) module, just as Purchasing is a sub-module of the Materials Management (MM) module.  </a:t>
            </a:r>
          </a:p>
          <a:p>
            <a:r>
              <a:rPr lang="en-US" altLang="en-US"/>
              <a:t>The Accounts Payable sub-module processes Vendor accounting transactions.  It is an integral part of the Procurement Cycle because purchasing transactions automatically update various accounts in the Financial Accounting module as described earlier in this chapter. Invoices from vendors also update financial planning and cash management data used to plan cash requirements.</a:t>
            </a:r>
          </a:p>
          <a:p>
            <a:r>
              <a:rPr lang="en-US" altLang="en-US"/>
              <a:t>Some of the many functions performed in the Accounts Payable sub-module include:</a:t>
            </a:r>
          </a:p>
          <a:p>
            <a:pPr lvl="1"/>
            <a:r>
              <a:rPr lang="en-US" altLang="en-US"/>
              <a:t>Creating Vendor master records.</a:t>
            </a:r>
          </a:p>
          <a:p>
            <a:pPr lvl="1"/>
            <a:r>
              <a:rPr lang="en-US" altLang="en-US"/>
              <a:t>Displaying balances for a Vendor Account.</a:t>
            </a:r>
          </a:p>
          <a:p>
            <a:pPr lvl="1"/>
            <a:r>
              <a:rPr lang="en-US" altLang="en-US"/>
              <a:t>Displaying / changing Line Items (both open and cleared) for a </a:t>
            </a:r>
            <a:br>
              <a:rPr lang="en-US" altLang="en-US"/>
            </a:br>
            <a:r>
              <a:rPr lang="en-US" altLang="en-US"/>
              <a:t>Vendor Account.</a:t>
            </a:r>
          </a:p>
          <a:p>
            <a:pPr lvl="1"/>
            <a:r>
              <a:rPr lang="en-US" altLang="en-US"/>
              <a:t>Creating Vendor Invoices manually.</a:t>
            </a:r>
          </a:p>
          <a:p>
            <a:pPr lvl="1"/>
            <a:r>
              <a:rPr lang="en-US" altLang="en-US"/>
              <a:t>Processing payment of Vendor Invoices (automatically via the Payment Program or manually).</a:t>
            </a:r>
          </a:p>
        </p:txBody>
      </p:sp>
      <p:sp>
        <p:nvSpPr>
          <p:cNvPr id="23555" name="Rectangle 3">
            <a:extLst>
              <a:ext uri="{FF2B5EF4-FFF2-40B4-BE49-F238E27FC236}">
                <a16:creationId xmlns:a16="http://schemas.microsoft.com/office/drawing/2014/main" id="{7BE3B40B-0088-4C87-94F8-5DAC4CCA7843}"/>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62B52CD8-5575-4D06-A727-728781F33D55}"/>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B0B0BB35-D0F0-4319-86E0-4A3E4E171665}"/>
              </a:ext>
            </a:extLst>
          </p:cNvPr>
          <p:cNvSpPr>
            <a:spLocks noGrp="1" noChangeArrowheads="1"/>
          </p:cNvSpPr>
          <p:nvPr>
            <p:ph type="body" idx="1"/>
          </p:nvPr>
        </p:nvSpPr>
        <p:spPr/>
        <p:txBody>
          <a:bodyPr/>
          <a:lstStyle/>
          <a:p>
            <a:r>
              <a:rPr lang="en-US" altLang="en-US" b="1" dirty="0"/>
              <a:t>Procurement Cycle</a:t>
            </a:r>
            <a:r>
              <a:rPr lang="en-US" altLang="en-US" dirty="0"/>
              <a:t> -  A cycle that encompasses all activities relating to the purchase of materials and/or services. </a:t>
            </a:r>
          </a:p>
          <a:p>
            <a:r>
              <a:rPr lang="en-US" altLang="en-US" b="1" dirty="0"/>
              <a:t>Purchase Requisition</a:t>
            </a:r>
            <a:r>
              <a:rPr lang="en-US" altLang="en-US" dirty="0"/>
              <a:t> -  An order document that identifies the need to purchase a material or service.</a:t>
            </a:r>
          </a:p>
          <a:p>
            <a:r>
              <a:rPr lang="en-US" altLang="en-US" b="1" dirty="0"/>
              <a:t>Purchase Order -  </a:t>
            </a:r>
            <a:r>
              <a:rPr lang="en-US" altLang="en-US" dirty="0"/>
              <a:t>A legal contract between a buyer and a vendor.  It lists the materials or services to be purchased on specified terms and conditions (quantity, price / pricing conditions, delivery date).</a:t>
            </a:r>
            <a:endParaRPr lang="en-US" altLang="en-US" b="1" dirty="0"/>
          </a:p>
          <a:p>
            <a:r>
              <a:rPr lang="en-US" altLang="en-US" b="1" dirty="0"/>
              <a:t>Goods Movement</a:t>
            </a:r>
            <a:r>
              <a:rPr lang="en-US" altLang="en-US" dirty="0"/>
              <a:t> -  Any event that causes a change in stock.  The change could be a quantity or value change or a physical stock movement to a </a:t>
            </a:r>
            <a:br>
              <a:rPr lang="en-US" altLang="en-US" dirty="0"/>
            </a:br>
            <a:r>
              <a:rPr lang="en-US" altLang="en-US" dirty="0"/>
              <a:t>new location.</a:t>
            </a:r>
          </a:p>
          <a:p>
            <a:r>
              <a:rPr lang="en-US" altLang="en-US" b="1" dirty="0"/>
              <a:t>Goods Receipt</a:t>
            </a:r>
            <a:r>
              <a:rPr lang="en-US" altLang="en-US" dirty="0"/>
              <a:t> -  An event where goods are received.</a:t>
            </a:r>
          </a:p>
          <a:p>
            <a:r>
              <a:rPr lang="en-US" altLang="en-US" b="1" dirty="0"/>
              <a:t>Invoice Verification</a:t>
            </a:r>
            <a:r>
              <a:rPr lang="en-US" altLang="en-US" dirty="0"/>
              <a:t> -  A process in the Materials Management Module that processes Vendor Invoices by matching them to Procurement Documents (Purchase Order and Goods Receipt) and sends them to the Financial Accounting Module to create a payable in the General Ledger.</a:t>
            </a:r>
          </a:p>
          <a:p>
            <a:r>
              <a:rPr lang="en-US" altLang="en-US" b="1" dirty="0"/>
              <a:t>Payment Program</a:t>
            </a:r>
            <a:r>
              <a:rPr lang="en-US" altLang="en-US" dirty="0"/>
              <a:t> -  An automatic process within the system that performs Vendor payments.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3DB0691-D645-4E7F-BF29-66BD639B5191}"/>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86A23804-9612-4AD8-93B0-8F1F1D8C0BB1}"/>
              </a:ext>
            </a:extLst>
          </p:cNvPr>
          <p:cNvSpPr>
            <a:spLocks noGrp="1" noChangeArrowheads="1"/>
          </p:cNvSpPr>
          <p:nvPr>
            <p:ph type="body" idx="1"/>
          </p:nvPr>
        </p:nvSpPr>
        <p:spPr/>
        <p:txBody>
          <a:bodyPr lIns="91432" tIns="45716" rIns="91432" bIns="45716"/>
          <a:lstStyle/>
          <a:p>
            <a:r>
              <a:rPr lang="en-US" altLang="en-US"/>
              <a:t>The three types of </a:t>
            </a:r>
            <a:r>
              <a:rPr lang="en-US" altLang="en-US" b="1"/>
              <a:t>Materials Management Documents</a:t>
            </a:r>
            <a:r>
              <a:rPr lang="en-US" altLang="en-US"/>
              <a:t> are:</a:t>
            </a:r>
          </a:p>
          <a:p>
            <a:pPr lvl="1"/>
            <a:r>
              <a:rPr lang="en-US" altLang="en-US"/>
              <a:t>Order Documents</a:t>
            </a:r>
          </a:p>
          <a:p>
            <a:pPr lvl="1"/>
            <a:r>
              <a:rPr lang="en-US" altLang="en-US"/>
              <a:t>Goods Receipt (GR) Documents</a:t>
            </a:r>
          </a:p>
          <a:p>
            <a:pPr lvl="1"/>
            <a:r>
              <a:rPr lang="en-US" altLang="en-US"/>
              <a:t>Invoice Receipt (IR) Documents</a:t>
            </a:r>
          </a:p>
          <a:p>
            <a:r>
              <a:rPr lang="en-US" altLang="en-US"/>
              <a:t>Information in Order Documents can only be viewed in Materials Management.</a:t>
            </a:r>
          </a:p>
          <a:p>
            <a:r>
              <a:rPr lang="en-US" altLang="en-US"/>
              <a:t>Information in Goods Receipt (GR) and Invoice Receipt (IR) Documents can be displayed from two views:</a:t>
            </a:r>
          </a:p>
          <a:p>
            <a:pPr lvl="1"/>
            <a:r>
              <a:rPr lang="en-US" altLang="en-US"/>
              <a:t>Materials Management</a:t>
            </a:r>
          </a:p>
          <a:p>
            <a:pPr lvl="1"/>
            <a:r>
              <a:rPr lang="en-US" altLang="en-US"/>
              <a:t>Financial Accounting</a:t>
            </a:r>
          </a:p>
          <a:p>
            <a:r>
              <a:rPr lang="en-US" altLang="en-US"/>
              <a:t>The information in the three types of documents is used during Invoice Verification to perform comparisons and tolerance checking.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81374A3-742E-4A12-941B-9C0B995A63AE}"/>
              </a:ext>
            </a:extLst>
          </p:cNvPr>
          <p:cNvSpPr>
            <a:spLocks noGrp="1" noChangeArrowheads="1"/>
          </p:cNvSpPr>
          <p:nvPr>
            <p:ph type="body" idx="1"/>
          </p:nvPr>
        </p:nvSpPr>
        <p:spPr>
          <a:noFill/>
          <a:ln/>
        </p:spPr>
        <p:txBody>
          <a:bodyPr/>
          <a:lstStyle/>
          <a:p>
            <a:r>
              <a:rPr lang="en-US" altLang="en-US"/>
              <a:t>A </a:t>
            </a:r>
            <a:r>
              <a:rPr lang="en-US" altLang="en-US" b="1"/>
              <a:t>Purchase Requisition</a:t>
            </a:r>
            <a:r>
              <a:rPr lang="en-US" altLang="en-US"/>
              <a:t> is a document that identifies the organization’s </a:t>
            </a:r>
            <a:br>
              <a:rPr lang="en-US" altLang="en-US"/>
            </a:br>
            <a:r>
              <a:rPr lang="en-US" altLang="en-US"/>
              <a:t>need to purchase a material or service from an outside vendor.  It has the following characteristics:</a:t>
            </a:r>
          </a:p>
          <a:p>
            <a:pPr lvl="1"/>
            <a:r>
              <a:rPr lang="en-US" altLang="en-US"/>
              <a:t>It authorizes the Purchasing Department to procure materials and/or services in specified quantities within a specified time. </a:t>
            </a:r>
          </a:p>
          <a:p>
            <a:pPr lvl="1"/>
            <a:r>
              <a:rPr lang="en-US" altLang="en-US"/>
              <a:t>It is an internal document; it is not used outside the organization.</a:t>
            </a:r>
          </a:p>
        </p:txBody>
      </p:sp>
      <p:sp>
        <p:nvSpPr>
          <p:cNvPr id="9219" name="Rectangle 3">
            <a:extLst>
              <a:ext uri="{FF2B5EF4-FFF2-40B4-BE49-F238E27FC236}">
                <a16:creationId xmlns:a16="http://schemas.microsoft.com/office/drawing/2014/main" id="{2D8D38F6-7171-4E50-AB45-3A4C1BC181E7}"/>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a:extLst>
              <a:ext uri="{FF2B5EF4-FFF2-40B4-BE49-F238E27FC236}">
                <a16:creationId xmlns:a16="http://schemas.microsoft.com/office/drawing/2014/main" id="{6F62EC15-904A-4AB8-AED2-2A49F2D349FB}"/>
              </a:ext>
            </a:extLst>
          </p:cNvPr>
          <p:cNvSpPr>
            <a:spLocks noGrp="1" noRot="1" noChangeAspect="1" noChangeArrowheads="1" noTextEdit="1"/>
          </p:cNvSpPr>
          <p:nvPr>
            <p:ph type="sldImg"/>
          </p:nvPr>
        </p:nvSpPr>
        <p:spPr>
          <a:ln/>
        </p:spPr>
      </p:sp>
      <p:sp>
        <p:nvSpPr>
          <p:cNvPr id="46083" name="Rectangle 1027">
            <a:extLst>
              <a:ext uri="{FF2B5EF4-FFF2-40B4-BE49-F238E27FC236}">
                <a16:creationId xmlns:a16="http://schemas.microsoft.com/office/drawing/2014/main" id="{920980EE-661F-4287-9742-7FCC8AFE1C20}"/>
              </a:ext>
            </a:extLst>
          </p:cNvPr>
          <p:cNvSpPr>
            <a:spLocks noGrp="1" noChangeArrowheads="1"/>
          </p:cNvSpPr>
          <p:nvPr>
            <p:ph type="body" idx="1"/>
          </p:nvPr>
        </p:nvSpPr>
        <p:spPr/>
        <p:txBody>
          <a:bodyPr lIns="91432" tIns="45716" rIns="91432" bIns="45716"/>
          <a:lstStyle/>
          <a:p>
            <a:r>
              <a:rPr lang="en-US" altLang="en-US"/>
              <a:t>A Purchase Requisition can be created automatically as a result of Material Requirements Planning or manually by the individual department or user within an organization that requires the material or service.  It is an internal request to the Purchasing Department to procure a certain quantity of the desired material or service on a certain date. </a:t>
            </a:r>
          </a:p>
          <a:p>
            <a:r>
              <a:rPr lang="en-US" altLang="en-US"/>
              <a:t>After the appropriate vendor is identified, the Purchase Requisition is processed and becomes either a Purchase Order or a Request For Quotation.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B9C08-89FF-4193-9428-C81B5AC065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5E2DCD-64EF-4813-9D1B-368B4F4DBB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2968B2-9086-4D3E-85E8-BE9A72C4E66A}"/>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DD50EF9F-6E97-49FD-8CFD-DC3FE413E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19130-842D-4803-8824-A0D33AD2B48A}"/>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28377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CD06-11CB-4C35-B155-8521572337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6B54B0-152E-4ACF-B0AF-2B70D11E36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709DAE-C9C1-4A3B-964F-73583FDD7E85}"/>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84C9AA07-AC33-405D-9C29-AF96CFC87D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946DC-EA8A-440A-9798-101237E391EA}"/>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5073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AE095E-3159-416D-85DB-7F5C83677C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109192-AC18-4615-87BB-DAB8C2AD31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D52DB4-992A-42E9-B2BE-1D42B8A7A3A3}"/>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9E3E706C-CE45-490E-8592-260498F9B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86FE84-D613-4B12-85D7-3076C3BA7E99}"/>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5504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69901" y="436564"/>
            <a:ext cx="11645900" cy="5507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412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CC0A2-AB40-4C9D-9AFB-B5D30C702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7B8305-D97F-4696-8DD2-811AB32158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5D72F-76DD-4536-96A8-4FD232E80014}"/>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2F0B6ABB-B3F4-465B-99B0-ABEE7D0CB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E15E5-45D9-494E-93FB-CCE8F249B111}"/>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76076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2E555-B06D-425B-A546-1967D6303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D937EB-D25E-449C-AC6D-BCC22BFACF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87CD16-36C8-42EB-A13F-CF444E518EED}"/>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9B1712CE-EBBE-4D2B-9CC1-A9E79B4D4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E3A11-26D7-4335-83C1-7AB0919C469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91259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011D-312E-4866-90F3-A4D0E9838C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F2049B-D187-44C0-92D5-F7CD7F7A5A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FEEF7D-21BB-41E4-BED6-E37F36202B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8CF933-3B13-4833-9210-C9E8F2E0EA6F}"/>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6" name="Footer Placeholder 5">
            <a:extLst>
              <a:ext uri="{FF2B5EF4-FFF2-40B4-BE49-F238E27FC236}">
                <a16:creationId xmlns:a16="http://schemas.microsoft.com/office/drawing/2014/main" id="{EF6B0280-A114-4093-AC2F-3AD19ABF05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0DE7FF-B17B-4A61-9375-81345520A9D6}"/>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935448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261F0-20D4-42E7-8BE2-FF27FF3E4B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DBA674-5AC6-4F03-8720-0F09ABB04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AFFC43-5F73-4E90-948F-F746623EE9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2A0293-DE63-4557-BC22-D5BB792208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2F98EA-E6B9-4E09-8227-492091049C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16C1AC-56A3-4F0A-8FEF-58F3811068B5}"/>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8" name="Footer Placeholder 7">
            <a:extLst>
              <a:ext uri="{FF2B5EF4-FFF2-40B4-BE49-F238E27FC236}">
                <a16:creationId xmlns:a16="http://schemas.microsoft.com/office/drawing/2014/main" id="{C3161200-BE67-4F58-A948-08EF75868F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2F1FA-C787-4BE9-8A6A-68456B800A18}"/>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59512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1705-B36B-4342-B26D-319C65171B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B9A2EB-4CED-43A5-8644-1883138D24B6}"/>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4" name="Footer Placeholder 3">
            <a:extLst>
              <a:ext uri="{FF2B5EF4-FFF2-40B4-BE49-F238E27FC236}">
                <a16:creationId xmlns:a16="http://schemas.microsoft.com/office/drawing/2014/main" id="{8044B321-3B58-4188-B568-440748CC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17FE0C-6BC8-45CA-83D3-BC7309AE4117}"/>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15599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7CBF04-BFEE-451B-9EA6-11D5228BBAF2}"/>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3" name="Footer Placeholder 2">
            <a:extLst>
              <a:ext uri="{FF2B5EF4-FFF2-40B4-BE49-F238E27FC236}">
                <a16:creationId xmlns:a16="http://schemas.microsoft.com/office/drawing/2014/main" id="{18AAEC87-1E65-42DB-8F1E-B99FD7F8AA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5BF5DA-D864-4D29-9FE8-4E84472209EB}"/>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274414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431D1-60A5-4083-A532-EFBB66EC6D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1C09CB-9A8E-462B-805E-08B5CD0684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7C39A8-46CF-4E71-81E5-F36645F76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148BB9-FC54-4CF1-B121-70381C94A118}"/>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6" name="Footer Placeholder 5">
            <a:extLst>
              <a:ext uri="{FF2B5EF4-FFF2-40B4-BE49-F238E27FC236}">
                <a16:creationId xmlns:a16="http://schemas.microsoft.com/office/drawing/2014/main" id="{6B9562BA-692C-4B0D-B5E0-DC2E441E7B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9E4333-6B55-4E0D-B42E-6E192B7B17D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53621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C630-99A3-4858-B801-8036CE85A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E79D41-6478-4BAC-969F-2543F04B3E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85987A-D208-4F36-81EC-D8F2F83E97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D05A8-88CA-46F9-A461-A16E884F5BD1}"/>
              </a:ext>
            </a:extLst>
          </p:cNvPr>
          <p:cNvSpPr>
            <a:spLocks noGrp="1"/>
          </p:cNvSpPr>
          <p:nvPr>
            <p:ph type="dt" sz="half" idx="10"/>
          </p:nvPr>
        </p:nvSpPr>
        <p:spPr/>
        <p:txBody>
          <a:bodyPr/>
          <a:lstStyle/>
          <a:p>
            <a:fld id="{27DEA67B-AD83-4073-88EB-CB98DCD683C6}" type="datetimeFigureOut">
              <a:rPr lang="en-US" smtClean="0"/>
              <a:t>8/30/2020</a:t>
            </a:fld>
            <a:endParaRPr lang="en-US"/>
          </a:p>
        </p:txBody>
      </p:sp>
      <p:sp>
        <p:nvSpPr>
          <p:cNvPr id="6" name="Footer Placeholder 5">
            <a:extLst>
              <a:ext uri="{FF2B5EF4-FFF2-40B4-BE49-F238E27FC236}">
                <a16:creationId xmlns:a16="http://schemas.microsoft.com/office/drawing/2014/main" id="{5AE25D68-BA93-49F2-AA6C-4F0DC4DBA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5C1530-E9A1-4141-BF87-5555AD8FF3A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1506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9135F-93D3-4A15-A22F-D69516D09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5308A5-92CC-4941-BBBD-FDA87DACC8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0A79AB-F2D4-41FE-B884-391B4DFEEF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EA67B-AD83-4073-88EB-CB98DCD683C6}" type="datetimeFigureOut">
              <a:rPr lang="en-US" smtClean="0"/>
              <a:t>8/30/2020</a:t>
            </a:fld>
            <a:endParaRPr lang="en-US"/>
          </a:p>
        </p:txBody>
      </p:sp>
      <p:sp>
        <p:nvSpPr>
          <p:cNvPr id="5" name="Footer Placeholder 4">
            <a:extLst>
              <a:ext uri="{FF2B5EF4-FFF2-40B4-BE49-F238E27FC236}">
                <a16:creationId xmlns:a16="http://schemas.microsoft.com/office/drawing/2014/main" id="{3A41471E-6B29-48DD-B327-4114C31A24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522A71-11D7-48F6-B324-94CD5BEDFC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46102-53E5-427D-86FF-E72847E401C7}" type="slidenum">
              <a:rPr lang="en-US" smtClean="0"/>
              <a:t>‹#›</a:t>
            </a:fld>
            <a:endParaRPr lang="en-US"/>
          </a:p>
        </p:txBody>
      </p:sp>
    </p:spTree>
    <p:extLst>
      <p:ext uri="{BB962C8B-B14F-4D97-AF65-F5344CB8AC3E}">
        <p14:creationId xmlns:p14="http://schemas.microsoft.com/office/powerpoint/2010/main" val="62928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2.e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1.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13.e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17.xml"/><Relationship Id="rId7"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1.bin"/><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2.xml"/><Relationship Id="rId7" Type="http://schemas.openxmlformats.org/officeDocument/2006/relationships/image" Target="../media/image20.w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9.wmf"/><Relationship Id="rId10" Type="http://schemas.openxmlformats.org/officeDocument/2006/relationships/image" Target="../media/image21.wmf"/><Relationship Id="rId4" Type="http://schemas.openxmlformats.org/officeDocument/2006/relationships/oleObject" Target="../embeddings/oleObject14.bin"/><Relationship Id="rId9" Type="http://schemas.openxmlformats.org/officeDocument/2006/relationships/oleObject" Target="../embeddings/oleObject17.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5.wmf"/><Relationship Id="rId5" Type="http://schemas.openxmlformats.org/officeDocument/2006/relationships/image" Target="../media/image7.png"/><Relationship Id="rId10" Type="http://schemas.openxmlformats.org/officeDocument/2006/relationships/oleObject" Target="../embeddings/oleObject3.bin"/><Relationship Id="rId4" Type="http://schemas.openxmlformats.org/officeDocument/2006/relationships/image" Target="../media/image6.jpeg"/><Relationship Id="rId9"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21DB73FA-C03F-420B-B0AE-1B014CC7BBF2}"/>
              </a:ext>
            </a:extLst>
          </p:cNvPr>
          <p:cNvSpPr>
            <a:spLocks noGrp="1" noChangeArrowheads="1"/>
          </p:cNvSpPr>
          <p:nvPr>
            <p:ph type="body" idx="1"/>
          </p:nvPr>
        </p:nvSpPr>
        <p:spPr>
          <a:xfrm>
            <a:off x="1600200" y="1938338"/>
            <a:ext cx="8782050" cy="4114800"/>
          </a:xfrm>
          <a:noFill/>
          <a:ln/>
        </p:spPr>
        <p:txBody>
          <a:bodyPr anchorCtr="1">
            <a:normAutofit/>
          </a:bodyPr>
          <a:lstStyle/>
          <a:p>
            <a:r>
              <a:rPr lang="en-US" altLang="en-US" dirty="0"/>
              <a:t>Procurement is a component of the Materials Management module that supports the purchase of materials and / or services by an organization from sources outside the organization.</a:t>
            </a:r>
          </a:p>
          <a:p>
            <a:r>
              <a:rPr lang="en-US" altLang="en-US" dirty="0"/>
              <a:t>In keeping with the system’s Document Principle, the steps in the Procurement Cycle are represented by various documents, which are produced in both the Materials Management and Financial Accounting Modules.</a:t>
            </a:r>
          </a:p>
        </p:txBody>
      </p:sp>
      <p:sp>
        <p:nvSpPr>
          <p:cNvPr id="4100" name="Rectangle 4">
            <a:extLst>
              <a:ext uri="{FF2B5EF4-FFF2-40B4-BE49-F238E27FC236}">
                <a16:creationId xmlns:a16="http://schemas.microsoft.com/office/drawing/2014/main" id="{02D3D341-7A4F-4C41-A481-8FE37426EA4A}"/>
              </a:ext>
            </a:extLst>
          </p:cNvPr>
          <p:cNvSpPr>
            <a:spLocks noGrp="1" noChangeArrowheads="1"/>
          </p:cNvSpPr>
          <p:nvPr>
            <p:ph type="title"/>
          </p:nvPr>
        </p:nvSpPr>
        <p:spPr/>
        <p:txBody>
          <a:bodyPr/>
          <a:lstStyle/>
          <a:p>
            <a:br>
              <a:rPr lang="en-US" altLang="en-US" sz="3200" dirty="0"/>
            </a:br>
            <a:r>
              <a:rPr lang="en-US" altLang="en-US" sz="3200" dirty="0"/>
              <a:t>Procurement Cycle and Documents</a:t>
            </a:r>
          </a:p>
        </p:txBody>
      </p:sp>
      <p:sp>
        <p:nvSpPr>
          <p:cNvPr id="4101" name="Line 5">
            <a:extLst>
              <a:ext uri="{FF2B5EF4-FFF2-40B4-BE49-F238E27FC236}">
                <a16:creationId xmlns:a16="http://schemas.microsoft.com/office/drawing/2014/main" id="{1AD00891-CC32-41DB-B540-FD17A4B8DB81}"/>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3" name="Object 3">
            <a:extLst>
              <a:ext uri="{FF2B5EF4-FFF2-40B4-BE49-F238E27FC236}">
                <a16:creationId xmlns:a16="http://schemas.microsoft.com/office/drawing/2014/main" id="{97C048F3-39C6-4CBA-900C-1F3569341B40}"/>
              </a:ext>
            </a:extLst>
          </p:cNvPr>
          <p:cNvGraphicFramePr>
            <a:graphicFrameLocks/>
          </p:cNvGraphicFramePr>
          <p:nvPr/>
        </p:nvGraphicFramePr>
        <p:xfrm>
          <a:off x="2228850" y="1638300"/>
          <a:ext cx="3124200" cy="4038600"/>
        </p:xfrm>
        <a:graphic>
          <a:graphicData uri="http://schemas.openxmlformats.org/presentationml/2006/ole">
            <mc:AlternateContent xmlns:mc="http://schemas.openxmlformats.org/markup-compatibility/2006">
              <mc:Choice xmlns:v="urn:schemas-microsoft-com:vml" Requires="v">
                <p:oleObj spid="_x0000_s8210" name="Clip" r:id="rId4" imgW="2333520" imgH="2387520" progId="MS_ClipArt_Gallery.2">
                  <p:embed/>
                </p:oleObj>
              </mc:Choice>
              <mc:Fallback>
                <p:oleObj name="Clip" r:id="rId4" imgW="2333520" imgH="2387520" progId="MS_ClipArt_Gallery.2">
                  <p:embed/>
                  <p:pic>
                    <p:nvPicPr>
                      <p:cNvPr id="10243" name="Object 3">
                        <a:extLst>
                          <a:ext uri="{FF2B5EF4-FFF2-40B4-BE49-F238E27FC236}">
                            <a16:creationId xmlns:a16="http://schemas.microsoft.com/office/drawing/2014/main" id="{97C048F3-39C6-4CBA-900C-1F3569341B4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8850" y="1638300"/>
                        <a:ext cx="3124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Rectangle 4">
            <a:extLst>
              <a:ext uri="{FF2B5EF4-FFF2-40B4-BE49-F238E27FC236}">
                <a16:creationId xmlns:a16="http://schemas.microsoft.com/office/drawing/2014/main" id="{61C1C89E-017A-49D9-97B2-8E6347E33F67}"/>
              </a:ext>
            </a:extLst>
          </p:cNvPr>
          <p:cNvSpPr>
            <a:spLocks noChangeArrowheads="1"/>
          </p:cNvSpPr>
          <p:nvPr/>
        </p:nvSpPr>
        <p:spPr bwMode="auto">
          <a:xfrm>
            <a:off x="5372100" y="2857501"/>
            <a:ext cx="4838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Legal contract between Buyer and Vendor</a:t>
            </a:r>
          </a:p>
        </p:txBody>
      </p:sp>
      <p:graphicFrame>
        <p:nvGraphicFramePr>
          <p:cNvPr id="10245" name="Object 5">
            <a:extLst>
              <a:ext uri="{FF2B5EF4-FFF2-40B4-BE49-F238E27FC236}">
                <a16:creationId xmlns:a16="http://schemas.microsoft.com/office/drawing/2014/main" id="{2D35B398-0674-4A91-BA39-C6DAEC1103B0}"/>
              </a:ext>
            </a:extLst>
          </p:cNvPr>
          <p:cNvGraphicFramePr>
            <a:graphicFrameLocks/>
          </p:cNvGraphicFramePr>
          <p:nvPr/>
        </p:nvGraphicFramePr>
        <p:xfrm>
          <a:off x="5219700" y="3752850"/>
          <a:ext cx="4457700" cy="2000250"/>
        </p:xfrm>
        <a:graphic>
          <a:graphicData uri="http://schemas.openxmlformats.org/presentationml/2006/ole">
            <mc:AlternateContent xmlns:mc="http://schemas.openxmlformats.org/markup-compatibility/2006">
              <mc:Choice xmlns:v="urn:schemas-microsoft-com:vml" Requires="v">
                <p:oleObj spid="_x0000_s8211" name="Clip" r:id="rId6" imgW="3659040" imgH="1992240" progId="MS_ClipArt_Gallery.2">
                  <p:embed/>
                </p:oleObj>
              </mc:Choice>
              <mc:Fallback>
                <p:oleObj name="Clip" r:id="rId6" imgW="3659040" imgH="1992240" progId="MS_ClipArt_Gallery.2">
                  <p:embed/>
                  <p:pic>
                    <p:nvPicPr>
                      <p:cNvPr id="10245" name="Object 5">
                        <a:extLst>
                          <a:ext uri="{FF2B5EF4-FFF2-40B4-BE49-F238E27FC236}">
                            <a16:creationId xmlns:a16="http://schemas.microsoft.com/office/drawing/2014/main" id="{2D35B398-0674-4A91-BA39-C6DAEC1103B0}"/>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19700" y="3752850"/>
                        <a:ext cx="44577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Rectangle 6">
            <a:extLst>
              <a:ext uri="{FF2B5EF4-FFF2-40B4-BE49-F238E27FC236}">
                <a16:creationId xmlns:a16="http://schemas.microsoft.com/office/drawing/2014/main" id="{F6B1C160-A0DF-4E49-B376-27C42108A534}"/>
              </a:ext>
            </a:extLst>
          </p:cNvPr>
          <p:cNvSpPr>
            <a:spLocks noGrp="1" noChangeArrowheads="1"/>
          </p:cNvSpPr>
          <p:nvPr>
            <p:ph type="title"/>
          </p:nvPr>
        </p:nvSpPr>
        <p:spPr/>
        <p:txBody>
          <a:bodyPr/>
          <a:lstStyle/>
          <a:p>
            <a:r>
              <a:rPr lang="en-US" altLang="en-US"/>
              <a:t>Purchase Order</a:t>
            </a:r>
          </a:p>
        </p:txBody>
      </p:sp>
      <p:sp>
        <p:nvSpPr>
          <p:cNvPr id="10247" name="Line 7">
            <a:extLst>
              <a:ext uri="{FF2B5EF4-FFF2-40B4-BE49-F238E27FC236}">
                <a16:creationId xmlns:a16="http://schemas.microsoft.com/office/drawing/2014/main" id="{3DE09563-56AD-420B-8137-79EF1A036FB2}"/>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6">
            <a:extLst>
              <a:ext uri="{FF2B5EF4-FFF2-40B4-BE49-F238E27FC236}">
                <a16:creationId xmlns:a16="http://schemas.microsoft.com/office/drawing/2014/main" id="{2248D49D-DD80-4DCF-A464-3E461F5AB531}"/>
              </a:ext>
            </a:extLst>
          </p:cNvPr>
          <p:cNvSpPr/>
          <p:nvPr/>
        </p:nvSpPr>
        <p:spPr>
          <a:xfrm>
            <a:off x="728133" y="6071577"/>
            <a:ext cx="10744200" cy="646331"/>
          </a:xfrm>
          <a:prstGeom prst="rect">
            <a:avLst/>
          </a:prstGeom>
        </p:spPr>
        <p:txBody>
          <a:bodyPr wrap="square">
            <a:spAutoFit/>
          </a:bodyPr>
          <a:lstStyle/>
          <a:p>
            <a:r>
              <a:rPr lang="en-US" altLang="en-US" b="1" dirty="0"/>
              <a:t>A purchase order is a legal contract between a buyer and a vendor. It lists the materials or services to be purchased on specified terms and conditions (quantity, price/pricing conditions, delivery date).</a:t>
            </a:r>
            <a:endParaRPr lang="en-US" b="1"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CDE3676-7222-4510-B5CA-134AD5770CB2}"/>
              </a:ext>
            </a:extLst>
          </p:cNvPr>
          <p:cNvSpPr>
            <a:spLocks noChangeArrowheads="1"/>
          </p:cNvSpPr>
          <p:nvPr/>
        </p:nvSpPr>
        <p:spPr bwMode="auto">
          <a:xfrm>
            <a:off x="2070100" y="30289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Contract</a:t>
            </a:r>
          </a:p>
        </p:txBody>
      </p:sp>
      <p:sp>
        <p:nvSpPr>
          <p:cNvPr id="51203" name="Rectangle 3">
            <a:extLst>
              <a:ext uri="{FF2B5EF4-FFF2-40B4-BE49-F238E27FC236}">
                <a16:creationId xmlns:a16="http://schemas.microsoft.com/office/drawing/2014/main" id="{C436E511-C802-4288-9B51-2E0728A67605}"/>
              </a:ext>
            </a:extLst>
          </p:cNvPr>
          <p:cNvSpPr>
            <a:spLocks noChangeArrowheads="1"/>
          </p:cNvSpPr>
          <p:nvPr/>
        </p:nvSpPr>
        <p:spPr bwMode="auto">
          <a:xfrm>
            <a:off x="2070100" y="38671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Purchase </a:t>
            </a:r>
          </a:p>
          <a:p>
            <a:r>
              <a:rPr lang="en-US" altLang="en-US">
                <a:latin typeface="Arial" panose="020B0604020202020204" pitchFamily="34" charset="0"/>
              </a:rPr>
              <a:t>Requisition</a:t>
            </a:r>
          </a:p>
        </p:txBody>
      </p:sp>
      <p:sp>
        <p:nvSpPr>
          <p:cNvPr id="51204" name="Rectangle 4">
            <a:extLst>
              <a:ext uri="{FF2B5EF4-FFF2-40B4-BE49-F238E27FC236}">
                <a16:creationId xmlns:a16="http://schemas.microsoft.com/office/drawing/2014/main" id="{B444BAB6-FC46-4BE7-900A-027E9CF0F13E}"/>
              </a:ext>
            </a:extLst>
          </p:cNvPr>
          <p:cNvSpPr>
            <a:spLocks noChangeArrowheads="1"/>
          </p:cNvSpPr>
          <p:nvPr/>
        </p:nvSpPr>
        <p:spPr bwMode="auto">
          <a:xfrm>
            <a:off x="2070100" y="47180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Another </a:t>
            </a:r>
          </a:p>
          <a:p>
            <a:r>
              <a:rPr lang="en-US" altLang="en-US">
                <a:latin typeface="Arial" panose="020B0604020202020204" pitchFamily="34" charset="0"/>
              </a:rPr>
              <a:t>PO</a:t>
            </a:r>
          </a:p>
        </p:txBody>
      </p:sp>
      <p:sp>
        <p:nvSpPr>
          <p:cNvPr id="51205" name="Rectangle 5">
            <a:extLst>
              <a:ext uri="{FF2B5EF4-FFF2-40B4-BE49-F238E27FC236}">
                <a16:creationId xmlns:a16="http://schemas.microsoft.com/office/drawing/2014/main" id="{9BB5DF8A-0753-4AAC-8543-D03BC8A184A9}"/>
              </a:ext>
            </a:extLst>
          </p:cNvPr>
          <p:cNvSpPr>
            <a:spLocks noChangeArrowheads="1"/>
          </p:cNvSpPr>
          <p:nvPr/>
        </p:nvSpPr>
        <p:spPr bwMode="auto">
          <a:xfrm>
            <a:off x="7786689" y="3398839"/>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nSpc>
                <a:spcPct val="90000"/>
              </a:lnSpc>
            </a:pPr>
            <a:r>
              <a:rPr lang="en-US" altLang="en-US">
                <a:latin typeface="Arial" panose="020B0604020202020204" pitchFamily="34" charset="0"/>
              </a:rPr>
              <a:t>Vendor:	1000</a:t>
            </a:r>
          </a:p>
        </p:txBody>
      </p:sp>
      <p:sp>
        <p:nvSpPr>
          <p:cNvPr id="51206" name="Rectangle 6">
            <a:extLst>
              <a:ext uri="{FF2B5EF4-FFF2-40B4-BE49-F238E27FC236}">
                <a16:creationId xmlns:a16="http://schemas.microsoft.com/office/drawing/2014/main" id="{B1A6627E-9FE2-4D21-8D8C-0AC2C134424E}"/>
              </a:ext>
            </a:extLst>
          </p:cNvPr>
          <p:cNvSpPr>
            <a:spLocks noChangeArrowheads="1"/>
          </p:cNvSpPr>
          <p:nvPr/>
        </p:nvSpPr>
        <p:spPr bwMode="auto">
          <a:xfrm>
            <a:off x="5140325" y="3140075"/>
            <a:ext cx="1574800" cy="1111250"/>
          </a:xfrm>
          <a:prstGeom prst="rect">
            <a:avLst/>
          </a:prstGeom>
          <a:solidFill>
            <a:srgbClr val="0033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latin typeface="Arial" panose="020B0604020202020204" pitchFamily="34" charset="0"/>
              </a:rPr>
              <a:t>PO</a:t>
            </a:r>
          </a:p>
        </p:txBody>
      </p:sp>
      <p:sp>
        <p:nvSpPr>
          <p:cNvPr id="51207" name="Rectangle 7">
            <a:extLst>
              <a:ext uri="{FF2B5EF4-FFF2-40B4-BE49-F238E27FC236}">
                <a16:creationId xmlns:a16="http://schemas.microsoft.com/office/drawing/2014/main" id="{C5B418C9-8068-4F3F-9FA1-7A8A1FDA9F00}"/>
              </a:ext>
            </a:extLst>
          </p:cNvPr>
          <p:cNvSpPr>
            <a:spLocks noChangeArrowheads="1"/>
          </p:cNvSpPr>
          <p:nvPr/>
        </p:nvSpPr>
        <p:spPr bwMode="auto">
          <a:xfrm>
            <a:off x="2073276" y="2244726"/>
            <a:ext cx="1552575" cy="31988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8" name="Line 8">
            <a:extLst>
              <a:ext uri="{FF2B5EF4-FFF2-40B4-BE49-F238E27FC236}">
                <a16:creationId xmlns:a16="http://schemas.microsoft.com/office/drawing/2014/main" id="{1CA2562D-7D7B-462F-944E-EB1491707E5F}"/>
              </a:ext>
            </a:extLst>
          </p:cNvPr>
          <p:cNvSpPr>
            <a:spLocks noChangeShapeType="1"/>
          </p:cNvSpPr>
          <p:nvPr/>
        </p:nvSpPr>
        <p:spPr bwMode="auto">
          <a:xfrm>
            <a:off x="3619500" y="2212975"/>
            <a:ext cx="1562100" cy="9715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9" name="Line 9">
            <a:extLst>
              <a:ext uri="{FF2B5EF4-FFF2-40B4-BE49-F238E27FC236}">
                <a16:creationId xmlns:a16="http://schemas.microsoft.com/office/drawing/2014/main" id="{13C73158-F97B-44DD-B75B-652C9BB85158}"/>
              </a:ext>
            </a:extLst>
          </p:cNvPr>
          <p:cNvSpPr>
            <a:spLocks noChangeShapeType="1"/>
          </p:cNvSpPr>
          <p:nvPr/>
        </p:nvSpPr>
        <p:spPr bwMode="auto">
          <a:xfrm flipV="1">
            <a:off x="3652839" y="4246564"/>
            <a:ext cx="1495425" cy="1196975"/>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0" name="Rectangle 10">
            <a:extLst>
              <a:ext uri="{FF2B5EF4-FFF2-40B4-BE49-F238E27FC236}">
                <a16:creationId xmlns:a16="http://schemas.microsoft.com/office/drawing/2014/main" id="{8E4D7074-30B4-44DF-826B-84F80C6159C2}"/>
              </a:ext>
            </a:extLst>
          </p:cNvPr>
          <p:cNvSpPr>
            <a:spLocks noChangeArrowheads="1"/>
          </p:cNvSpPr>
          <p:nvPr/>
        </p:nvSpPr>
        <p:spPr bwMode="auto">
          <a:xfrm>
            <a:off x="5456238" y="2346326"/>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a:latin typeface="Arial" panose="020B0604020202020204" pitchFamily="34" charset="0"/>
              </a:rPr>
              <a:t>Create</a:t>
            </a:r>
          </a:p>
        </p:txBody>
      </p:sp>
      <p:sp>
        <p:nvSpPr>
          <p:cNvPr id="51211" name="AutoShape 11">
            <a:extLst>
              <a:ext uri="{FF2B5EF4-FFF2-40B4-BE49-F238E27FC236}">
                <a16:creationId xmlns:a16="http://schemas.microsoft.com/office/drawing/2014/main" id="{2FBA8946-F872-4E35-867F-43654A22947C}"/>
              </a:ext>
            </a:extLst>
          </p:cNvPr>
          <p:cNvSpPr>
            <a:spLocks noChangeArrowheads="1"/>
          </p:cNvSpPr>
          <p:nvPr/>
        </p:nvSpPr>
        <p:spPr bwMode="auto">
          <a:xfrm>
            <a:off x="5811839" y="2773363"/>
            <a:ext cx="223837" cy="322262"/>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2" name="Rectangle 12">
            <a:extLst>
              <a:ext uri="{FF2B5EF4-FFF2-40B4-BE49-F238E27FC236}">
                <a16:creationId xmlns:a16="http://schemas.microsoft.com/office/drawing/2014/main" id="{E8C7E043-12F3-49F7-B4DD-B7E11B7DBAF1}"/>
              </a:ext>
            </a:extLst>
          </p:cNvPr>
          <p:cNvSpPr>
            <a:spLocks noChangeArrowheads="1"/>
          </p:cNvSpPr>
          <p:nvPr/>
        </p:nvSpPr>
        <p:spPr bwMode="auto">
          <a:xfrm>
            <a:off x="2070100" y="2225675"/>
            <a:ext cx="1555750" cy="64135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Reference </a:t>
            </a:r>
          </a:p>
          <a:p>
            <a:r>
              <a:rPr lang="en-US" altLang="en-US">
                <a:latin typeface="Arial" panose="020B0604020202020204" pitchFamily="34" charset="0"/>
              </a:rPr>
              <a:t>RFQ</a:t>
            </a:r>
          </a:p>
        </p:txBody>
      </p:sp>
      <p:sp>
        <p:nvSpPr>
          <p:cNvPr id="51213" name="Line 13">
            <a:extLst>
              <a:ext uri="{FF2B5EF4-FFF2-40B4-BE49-F238E27FC236}">
                <a16:creationId xmlns:a16="http://schemas.microsoft.com/office/drawing/2014/main" id="{585223A5-77A6-410B-9176-4CB13CFA1624}"/>
              </a:ext>
            </a:extLst>
          </p:cNvPr>
          <p:cNvSpPr>
            <a:spLocks noChangeShapeType="1"/>
          </p:cNvSpPr>
          <p:nvPr/>
        </p:nvSpPr>
        <p:spPr bwMode="auto">
          <a:xfrm>
            <a:off x="6743700" y="3698875"/>
            <a:ext cx="1009650"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nchor="ctr"/>
          <a:lstStyle/>
          <a:p>
            <a:endParaRPr lang="en-US"/>
          </a:p>
        </p:txBody>
      </p:sp>
      <p:sp>
        <p:nvSpPr>
          <p:cNvPr id="51214" name="Rectangle 14">
            <a:extLst>
              <a:ext uri="{FF2B5EF4-FFF2-40B4-BE49-F238E27FC236}">
                <a16:creationId xmlns:a16="http://schemas.microsoft.com/office/drawing/2014/main" id="{2122FE82-6D3C-43BD-BAD0-90FDCF740642}"/>
              </a:ext>
            </a:extLst>
          </p:cNvPr>
          <p:cNvSpPr>
            <a:spLocks noGrp="1" noChangeArrowheads="1"/>
          </p:cNvSpPr>
          <p:nvPr>
            <p:ph type="title"/>
          </p:nvPr>
        </p:nvSpPr>
        <p:spPr/>
        <p:txBody>
          <a:bodyPr/>
          <a:lstStyle/>
          <a:p>
            <a:r>
              <a:rPr lang="en-US" altLang="en-US"/>
              <a:t>Purchase Order (PO)</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EB30858E-8A50-486A-BD99-675D4AB545C0}"/>
              </a:ext>
            </a:extLst>
          </p:cNvPr>
          <p:cNvSpPr>
            <a:spLocks noChangeArrowheads="1"/>
          </p:cNvSpPr>
          <p:nvPr/>
        </p:nvSpPr>
        <p:spPr bwMode="auto">
          <a:xfrm>
            <a:off x="2070100" y="2206625"/>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Purchase</a:t>
            </a:r>
          </a:p>
          <a:p>
            <a:r>
              <a:rPr lang="en-US" altLang="en-US">
                <a:latin typeface="Arial" panose="020B0604020202020204" pitchFamily="34" charset="0"/>
              </a:rPr>
              <a:t>Requisition</a:t>
            </a:r>
          </a:p>
        </p:txBody>
      </p:sp>
      <p:sp>
        <p:nvSpPr>
          <p:cNvPr id="47107" name="Rectangle 3">
            <a:extLst>
              <a:ext uri="{FF2B5EF4-FFF2-40B4-BE49-F238E27FC236}">
                <a16:creationId xmlns:a16="http://schemas.microsoft.com/office/drawing/2014/main" id="{54F526DF-9BB5-43DC-BE4D-026CE99EC556}"/>
              </a:ext>
            </a:extLst>
          </p:cNvPr>
          <p:cNvSpPr>
            <a:spLocks noChangeArrowheads="1"/>
          </p:cNvSpPr>
          <p:nvPr/>
        </p:nvSpPr>
        <p:spPr bwMode="auto">
          <a:xfrm>
            <a:off x="2070100" y="3117850"/>
            <a:ext cx="1574800" cy="8128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Reference</a:t>
            </a:r>
          </a:p>
          <a:p>
            <a:r>
              <a:rPr lang="en-US" altLang="en-US">
                <a:latin typeface="Arial" panose="020B0604020202020204" pitchFamily="34" charset="0"/>
              </a:rPr>
              <a:t>RFQ</a:t>
            </a:r>
          </a:p>
        </p:txBody>
      </p:sp>
      <p:sp>
        <p:nvSpPr>
          <p:cNvPr id="47108" name="Rectangle 4">
            <a:extLst>
              <a:ext uri="{FF2B5EF4-FFF2-40B4-BE49-F238E27FC236}">
                <a16:creationId xmlns:a16="http://schemas.microsoft.com/office/drawing/2014/main" id="{0A4B1999-C1B9-4098-B6DA-FED33A17F2C4}"/>
              </a:ext>
            </a:extLst>
          </p:cNvPr>
          <p:cNvSpPr>
            <a:spLocks noChangeArrowheads="1"/>
          </p:cNvSpPr>
          <p:nvPr/>
        </p:nvSpPr>
        <p:spPr bwMode="auto">
          <a:xfrm>
            <a:off x="2070100" y="4162425"/>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Outline</a:t>
            </a:r>
          </a:p>
          <a:p>
            <a:r>
              <a:rPr lang="en-US" altLang="en-US">
                <a:latin typeface="Arial" panose="020B0604020202020204" pitchFamily="34" charset="0"/>
              </a:rPr>
              <a:t>Agreement</a:t>
            </a:r>
          </a:p>
        </p:txBody>
      </p:sp>
      <p:sp>
        <p:nvSpPr>
          <p:cNvPr id="47109" name="Rectangle 5">
            <a:extLst>
              <a:ext uri="{FF2B5EF4-FFF2-40B4-BE49-F238E27FC236}">
                <a16:creationId xmlns:a16="http://schemas.microsoft.com/office/drawing/2014/main" id="{1C1D4685-D671-4C7B-8D18-ACF48B02819A}"/>
              </a:ext>
            </a:extLst>
          </p:cNvPr>
          <p:cNvSpPr>
            <a:spLocks noChangeArrowheads="1"/>
          </p:cNvSpPr>
          <p:nvPr/>
        </p:nvSpPr>
        <p:spPr bwMode="auto">
          <a:xfrm>
            <a:off x="7939089" y="2482851"/>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1000</a:t>
            </a:r>
          </a:p>
        </p:txBody>
      </p:sp>
      <p:sp>
        <p:nvSpPr>
          <p:cNvPr id="47110" name="Rectangle 6">
            <a:extLst>
              <a:ext uri="{FF2B5EF4-FFF2-40B4-BE49-F238E27FC236}">
                <a16:creationId xmlns:a16="http://schemas.microsoft.com/office/drawing/2014/main" id="{ECC62CE9-ADC4-4AEE-A729-5935F0EEC945}"/>
              </a:ext>
            </a:extLst>
          </p:cNvPr>
          <p:cNvSpPr>
            <a:spLocks noChangeArrowheads="1"/>
          </p:cNvSpPr>
          <p:nvPr/>
        </p:nvSpPr>
        <p:spPr bwMode="auto">
          <a:xfrm>
            <a:off x="7939089" y="3148014"/>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2000</a:t>
            </a:r>
          </a:p>
        </p:txBody>
      </p:sp>
      <p:sp>
        <p:nvSpPr>
          <p:cNvPr id="47111" name="Rectangle 7">
            <a:extLst>
              <a:ext uri="{FF2B5EF4-FFF2-40B4-BE49-F238E27FC236}">
                <a16:creationId xmlns:a16="http://schemas.microsoft.com/office/drawing/2014/main" id="{E44D98B4-0AF9-4FDF-A22D-051E6F711FED}"/>
              </a:ext>
            </a:extLst>
          </p:cNvPr>
          <p:cNvSpPr>
            <a:spLocks noChangeArrowheads="1"/>
          </p:cNvSpPr>
          <p:nvPr/>
        </p:nvSpPr>
        <p:spPr bwMode="auto">
          <a:xfrm>
            <a:off x="7939089" y="3813176"/>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3000</a:t>
            </a:r>
          </a:p>
          <a:p>
            <a:pPr algn="l">
              <a:lnSpc>
                <a:spcPct val="90000"/>
              </a:lnSpc>
            </a:pPr>
            <a:r>
              <a:rPr lang="en-US" altLang="en-US" sz="1600">
                <a:latin typeface="Arial" panose="020B0604020202020204" pitchFamily="34" charset="0"/>
              </a:rPr>
              <a:t>  </a:t>
            </a:r>
          </a:p>
        </p:txBody>
      </p:sp>
      <p:sp>
        <p:nvSpPr>
          <p:cNvPr id="47112" name="Line 8">
            <a:extLst>
              <a:ext uri="{FF2B5EF4-FFF2-40B4-BE49-F238E27FC236}">
                <a16:creationId xmlns:a16="http://schemas.microsoft.com/office/drawing/2014/main" id="{DD41A5CA-A177-4D60-95A1-DBE13D1640F2}"/>
              </a:ext>
            </a:extLst>
          </p:cNvPr>
          <p:cNvSpPr>
            <a:spLocks noChangeShapeType="1"/>
          </p:cNvSpPr>
          <p:nvPr/>
        </p:nvSpPr>
        <p:spPr bwMode="auto">
          <a:xfrm flipV="1">
            <a:off x="5945188" y="2732088"/>
            <a:ext cx="1992312" cy="576262"/>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3" name="Line 9">
            <a:extLst>
              <a:ext uri="{FF2B5EF4-FFF2-40B4-BE49-F238E27FC236}">
                <a16:creationId xmlns:a16="http://schemas.microsoft.com/office/drawing/2014/main" id="{88FBC9EF-0D5A-47A3-B3F6-402974C862E0}"/>
              </a:ext>
            </a:extLst>
          </p:cNvPr>
          <p:cNvSpPr>
            <a:spLocks noChangeShapeType="1"/>
          </p:cNvSpPr>
          <p:nvPr/>
        </p:nvSpPr>
        <p:spPr bwMode="auto">
          <a:xfrm>
            <a:off x="5945188" y="3284539"/>
            <a:ext cx="2005012" cy="136525"/>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4" name="Line 10">
            <a:extLst>
              <a:ext uri="{FF2B5EF4-FFF2-40B4-BE49-F238E27FC236}">
                <a16:creationId xmlns:a16="http://schemas.microsoft.com/office/drawing/2014/main" id="{81D31DF3-9A0C-4A4A-AE4E-CF871C7E9BD1}"/>
              </a:ext>
            </a:extLst>
          </p:cNvPr>
          <p:cNvSpPr>
            <a:spLocks noChangeShapeType="1"/>
          </p:cNvSpPr>
          <p:nvPr/>
        </p:nvSpPr>
        <p:spPr bwMode="auto">
          <a:xfrm>
            <a:off x="5945188" y="3284539"/>
            <a:ext cx="2005012" cy="776287"/>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5" name="Rectangle 11">
            <a:extLst>
              <a:ext uri="{FF2B5EF4-FFF2-40B4-BE49-F238E27FC236}">
                <a16:creationId xmlns:a16="http://schemas.microsoft.com/office/drawing/2014/main" id="{BDEC0516-B782-45C9-869A-D8A86626F126}"/>
              </a:ext>
            </a:extLst>
          </p:cNvPr>
          <p:cNvSpPr>
            <a:spLocks noChangeArrowheads="1"/>
          </p:cNvSpPr>
          <p:nvPr/>
        </p:nvSpPr>
        <p:spPr bwMode="auto">
          <a:xfrm>
            <a:off x="5140325" y="2971800"/>
            <a:ext cx="1574800" cy="723900"/>
          </a:xfrm>
          <a:prstGeom prst="rect">
            <a:avLst/>
          </a:prstGeom>
          <a:solidFill>
            <a:srgbClr val="0033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latin typeface="Arial" panose="020B0604020202020204" pitchFamily="34" charset="0"/>
              </a:rPr>
              <a:t>RFQ</a:t>
            </a:r>
          </a:p>
        </p:txBody>
      </p:sp>
      <p:sp>
        <p:nvSpPr>
          <p:cNvPr id="47116" name="Rectangle 12">
            <a:extLst>
              <a:ext uri="{FF2B5EF4-FFF2-40B4-BE49-F238E27FC236}">
                <a16:creationId xmlns:a16="http://schemas.microsoft.com/office/drawing/2014/main" id="{631C9140-0175-4515-9E28-74D0E5B3F662}"/>
              </a:ext>
            </a:extLst>
          </p:cNvPr>
          <p:cNvSpPr>
            <a:spLocks noChangeArrowheads="1"/>
          </p:cNvSpPr>
          <p:nvPr/>
        </p:nvSpPr>
        <p:spPr bwMode="auto">
          <a:xfrm>
            <a:off x="7937501" y="2482851"/>
            <a:ext cx="2093913" cy="18526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7" name="Line 13">
            <a:extLst>
              <a:ext uri="{FF2B5EF4-FFF2-40B4-BE49-F238E27FC236}">
                <a16:creationId xmlns:a16="http://schemas.microsoft.com/office/drawing/2014/main" id="{6562B02D-B4B2-45C7-A46F-1C58882C414E}"/>
              </a:ext>
            </a:extLst>
          </p:cNvPr>
          <p:cNvSpPr>
            <a:spLocks noChangeShapeType="1"/>
          </p:cNvSpPr>
          <p:nvPr/>
        </p:nvSpPr>
        <p:spPr bwMode="auto">
          <a:xfrm>
            <a:off x="3619500" y="2190750"/>
            <a:ext cx="1524000" cy="7810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8" name="Line 14">
            <a:extLst>
              <a:ext uri="{FF2B5EF4-FFF2-40B4-BE49-F238E27FC236}">
                <a16:creationId xmlns:a16="http://schemas.microsoft.com/office/drawing/2014/main" id="{4BEE8FBD-E68A-4734-A730-212CE8B5F839}"/>
              </a:ext>
            </a:extLst>
          </p:cNvPr>
          <p:cNvSpPr>
            <a:spLocks noChangeShapeType="1"/>
          </p:cNvSpPr>
          <p:nvPr/>
        </p:nvSpPr>
        <p:spPr bwMode="auto">
          <a:xfrm flipV="1">
            <a:off x="3652839" y="3690939"/>
            <a:ext cx="1495425" cy="1196975"/>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9" name="Rectangle 15">
            <a:extLst>
              <a:ext uri="{FF2B5EF4-FFF2-40B4-BE49-F238E27FC236}">
                <a16:creationId xmlns:a16="http://schemas.microsoft.com/office/drawing/2014/main" id="{1A663565-6B47-46F8-96C3-001F7719179A}"/>
              </a:ext>
            </a:extLst>
          </p:cNvPr>
          <p:cNvSpPr>
            <a:spLocks noChangeArrowheads="1"/>
          </p:cNvSpPr>
          <p:nvPr/>
        </p:nvSpPr>
        <p:spPr bwMode="auto">
          <a:xfrm>
            <a:off x="5456238" y="2228851"/>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Create</a:t>
            </a:r>
          </a:p>
        </p:txBody>
      </p:sp>
      <p:sp>
        <p:nvSpPr>
          <p:cNvPr id="47120" name="AutoShape 16">
            <a:extLst>
              <a:ext uri="{FF2B5EF4-FFF2-40B4-BE49-F238E27FC236}">
                <a16:creationId xmlns:a16="http://schemas.microsoft.com/office/drawing/2014/main" id="{11A5CC37-408E-4A42-A80F-75AC420EF556}"/>
              </a:ext>
            </a:extLst>
          </p:cNvPr>
          <p:cNvSpPr>
            <a:spLocks noChangeArrowheads="1"/>
          </p:cNvSpPr>
          <p:nvPr/>
        </p:nvSpPr>
        <p:spPr bwMode="auto">
          <a:xfrm>
            <a:off x="5811839" y="2579688"/>
            <a:ext cx="223837" cy="322262"/>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1" name="Rectangle 17">
            <a:extLst>
              <a:ext uri="{FF2B5EF4-FFF2-40B4-BE49-F238E27FC236}">
                <a16:creationId xmlns:a16="http://schemas.microsoft.com/office/drawing/2014/main" id="{3A3683E1-27A3-4F18-85B0-096E63A621CB}"/>
              </a:ext>
            </a:extLst>
          </p:cNvPr>
          <p:cNvSpPr>
            <a:spLocks noGrp="1" noChangeArrowheads="1"/>
          </p:cNvSpPr>
          <p:nvPr>
            <p:ph type="title"/>
          </p:nvPr>
        </p:nvSpPr>
        <p:spPr/>
        <p:txBody>
          <a:bodyPr/>
          <a:lstStyle/>
          <a:p>
            <a:r>
              <a:rPr lang="en-US" altLang="en-US"/>
              <a:t>Request For Quotations (RFQ)</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2">
            <a:extLst>
              <a:ext uri="{FF2B5EF4-FFF2-40B4-BE49-F238E27FC236}">
                <a16:creationId xmlns:a16="http://schemas.microsoft.com/office/drawing/2014/main" id="{FE7A4E9D-34C0-4DEB-8DA5-BF555731F628}"/>
              </a:ext>
            </a:extLst>
          </p:cNvPr>
          <p:cNvSpPr>
            <a:spLocks noChangeShapeType="1"/>
          </p:cNvSpPr>
          <p:nvPr/>
        </p:nvSpPr>
        <p:spPr bwMode="auto">
          <a:xfrm>
            <a:off x="6761163" y="2700338"/>
            <a:ext cx="13573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5" name="Line 3">
            <a:extLst>
              <a:ext uri="{FF2B5EF4-FFF2-40B4-BE49-F238E27FC236}">
                <a16:creationId xmlns:a16="http://schemas.microsoft.com/office/drawing/2014/main" id="{E8D20A2C-918F-4486-A6C8-08F8124151D7}"/>
              </a:ext>
            </a:extLst>
          </p:cNvPr>
          <p:cNvSpPr>
            <a:spLocks noChangeShapeType="1"/>
          </p:cNvSpPr>
          <p:nvPr/>
        </p:nvSpPr>
        <p:spPr bwMode="auto">
          <a:xfrm>
            <a:off x="6537325" y="2892426"/>
            <a:ext cx="0" cy="989013"/>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6" name="Line 4">
            <a:extLst>
              <a:ext uri="{FF2B5EF4-FFF2-40B4-BE49-F238E27FC236}">
                <a16:creationId xmlns:a16="http://schemas.microsoft.com/office/drawing/2014/main" id="{6DD74E78-CC38-4854-BD9F-C1CB3F353A09}"/>
              </a:ext>
            </a:extLst>
          </p:cNvPr>
          <p:cNvSpPr>
            <a:spLocks noChangeShapeType="1"/>
          </p:cNvSpPr>
          <p:nvPr/>
        </p:nvSpPr>
        <p:spPr bwMode="auto">
          <a:xfrm>
            <a:off x="4119563" y="2381250"/>
            <a:ext cx="13573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Rectangle 5">
            <a:extLst>
              <a:ext uri="{FF2B5EF4-FFF2-40B4-BE49-F238E27FC236}">
                <a16:creationId xmlns:a16="http://schemas.microsoft.com/office/drawing/2014/main" id="{44CD349D-92D1-4C1A-B87A-F300346A0614}"/>
              </a:ext>
            </a:extLst>
          </p:cNvPr>
          <p:cNvSpPr>
            <a:spLocks noChangeArrowheads="1"/>
          </p:cNvSpPr>
          <p:nvPr/>
        </p:nvSpPr>
        <p:spPr bwMode="auto">
          <a:xfrm>
            <a:off x="5462588" y="1889125"/>
            <a:ext cx="2062162" cy="26035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Comparison</a:t>
            </a:r>
          </a:p>
        </p:txBody>
      </p:sp>
      <p:sp>
        <p:nvSpPr>
          <p:cNvPr id="49158" name="Rectangle 6">
            <a:extLst>
              <a:ext uri="{FF2B5EF4-FFF2-40B4-BE49-F238E27FC236}">
                <a16:creationId xmlns:a16="http://schemas.microsoft.com/office/drawing/2014/main" id="{EA5D2628-C93B-4782-8FEC-D8BCC593C267}"/>
              </a:ext>
            </a:extLst>
          </p:cNvPr>
          <p:cNvSpPr>
            <a:spLocks noChangeArrowheads="1"/>
          </p:cNvSpPr>
          <p:nvPr/>
        </p:nvSpPr>
        <p:spPr bwMode="auto">
          <a:xfrm>
            <a:off x="5462588" y="2155826"/>
            <a:ext cx="2062162" cy="974725"/>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915988">
              <a:tabLst>
                <a:tab pos="1023938" algn="l"/>
              </a:tabLst>
              <a:defRPr sz="2400">
                <a:solidFill>
                  <a:schemeClr val="tx1"/>
                </a:solidFill>
                <a:latin typeface="Times New Roman" panose="02020603050405020304" pitchFamily="18" charset="0"/>
              </a:defRPr>
            </a:lvl1pPr>
            <a:lvl2pPr algn="l" defTabSz="915988">
              <a:tabLst>
                <a:tab pos="1023938" algn="l"/>
              </a:tabLst>
              <a:defRPr sz="2400">
                <a:solidFill>
                  <a:schemeClr val="tx1"/>
                </a:solidFill>
                <a:latin typeface="Times New Roman" panose="02020603050405020304" pitchFamily="18" charset="0"/>
              </a:defRPr>
            </a:lvl2pPr>
            <a:lvl3pPr algn="l" defTabSz="915988">
              <a:tabLst>
                <a:tab pos="1023938" algn="l"/>
              </a:tabLst>
              <a:defRPr sz="2400">
                <a:solidFill>
                  <a:schemeClr val="tx1"/>
                </a:solidFill>
                <a:latin typeface="Times New Roman" panose="02020603050405020304" pitchFamily="18" charset="0"/>
              </a:defRPr>
            </a:lvl3pPr>
            <a:lvl4pPr algn="l" defTabSz="915988">
              <a:tabLst>
                <a:tab pos="1023938" algn="l"/>
              </a:tabLst>
              <a:defRPr sz="2400">
                <a:solidFill>
                  <a:schemeClr val="tx1"/>
                </a:solidFill>
                <a:latin typeface="Times New Roman" panose="02020603050405020304" pitchFamily="18" charset="0"/>
              </a:defRPr>
            </a:lvl4pPr>
            <a:lvl5pPr algn="l" defTabSz="915988">
              <a:tabLst>
                <a:tab pos="1023938" algn="l"/>
              </a:tabLst>
              <a:defRPr sz="2400">
                <a:solidFill>
                  <a:schemeClr val="tx1"/>
                </a:solidFill>
                <a:latin typeface="Times New Roman" panose="02020603050405020304" pitchFamily="18" charset="0"/>
              </a:defRPr>
            </a:lvl5pPr>
            <a:lvl6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6pPr>
            <a:lvl7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7pPr>
            <a:lvl8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8pPr>
            <a:lvl9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Vendor A	$350/t	</a:t>
            </a:r>
            <a:r>
              <a:rPr lang="en-US" altLang="en-US" sz="1600">
                <a:solidFill>
                  <a:srgbClr val="33CC33"/>
                </a:solidFill>
                <a:latin typeface="Wingdings" panose="05000000000000000000" pitchFamily="2" charset="2"/>
              </a:rPr>
              <a:t>þ</a:t>
            </a:r>
            <a:endParaRPr lang="en-US" altLang="en-US" sz="1400">
              <a:latin typeface="Arial" panose="020B0604020202020204" pitchFamily="34" charset="0"/>
            </a:endParaRPr>
          </a:p>
          <a:p>
            <a:r>
              <a:rPr lang="en-US" altLang="en-US" sz="1400">
                <a:latin typeface="Arial" panose="020B0604020202020204" pitchFamily="34" charset="0"/>
              </a:rPr>
              <a:t>Vendor B	$480/t	</a:t>
            </a:r>
            <a:r>
              <a:rPr lang="en-US" altLang="en-US" sz="1400">
                <a:solidFill>
                  <a:srgbClr val="FF3300"/>
                </a:solidFill>
                <a:latin typeface="Wingdings" panose="05000000000000000000" pitchFamily="2" charset="2"/>
              </a:rPr>
              <a:t>ý</a:t>
            </a:r>
            <a:endParaRPr lang="en-US" altLang="en-US" sz="1400">
              <a:latin typeface="Arial" panose="020B0604020202020204" pitchFamily="34" charset="0"/>
            </a:endParaRPr>
          </a:p>
          <a:p>
            <a:r>
              <a:rPr lang="en-US" altLang="en-US" sz="1400">
                <a:latin typeface="Arial" panose="020B0604020202020204" pitchFamily="34" charset="0"/>
              </a:rPr>
              <a:t>Vendor C	$520/t	</a:t>
            </a:r>
            <a:r>
              <a:rPr lang="en-US" altLang="en-US" sz="1400">
                <a:solidFill>
                  <a:srgbClr val="FF3300"/>
                </a:solidFill>
                <a:latin typeface="Wingdings" panose="05000000000000000000" pitchFamily="2" charset="2"/>
              </a:rPr>
              <a:t>ý</a:t>
            </a:r>
            <a:endParaRPr lang="en-US" altLang="en-US" sz="1400">
              <a:latin typeface="Arial" panose="020B0604020202020204" pitchFamily="34" charset="0"/>
            </a:endParaRPr>
          </a:p>
          <a:p>
            <a:r>
              <a:rPr lang="en-US" altLang="en-US" sz="1400">
                <a:latin typeface="Arial" panose="020B0604020202020204" pitchFamily="34" charset="0"/>
              </a:rPr>
              <a:t>Average	$450/t</a:t>
            </a:r>
          </a:p>
        </p:txBody>
      </p:sp>
      <p:sp>
        <p:nvSpPr>
          <p:cNvPr id="49159" name="Freeform 7">
            <a:extLst>
              <a:ext uri="{FF2B5EF4-FFF2-40B4-BE49-F238E27FC236}">
                <a16:creationId xmlns:a16="http://schemas.microsoft.com/office/drawing/2014/main" id="{BAC6907F-0F1A-41DE-B349-AEE17E91D58A}"/>
              </a:ext>
            </a:extLst>
          </p:cNvPr>
          <p:cNvSpPr>
            <a:spLocks/>
          </p:cNvSpPr>
          <p:nvPr/>
        </p:nvSpPr>
        <p:spPr bwMode="auto">
          <a:xfrm>
            <a:off x="3976689" y="2606675"/>
            <a:ext cx="1501775" cy="1098550"/>
          </a:xfrm>
          <a:custGeom>
            <a:avLst/>
            <a:gdLst>
              <a:gd name="T0" fmla="*/ 0 w 946"/>
              <a:gd name="T1" fmla="*/ 691 h 692"/>
              <a:gd name="T2" fmla="*/ 451 w 946"/>
              <a:gd name="T3" fmla="*/ 691 h 692"/>
              <a:gd name="T4" fmla="*/ 451 w 946"/>
              <a:gd name="T5" fmla="*/ 0 h 692"/>
              <a:gd name="T6" fmla="*/ 945 w 946"/>
              <a:gd name="T7" fmla="*/ 0 h 692"/>
            </a:gdLst>
            <a:ahLst/>
            <a:cxnLst>
              <a:cxn ang="0">
                <a:pos x="T0" y="T1"/>
              </a:cxn>
              <a:cxn ang="0">
                <a:pos x="T2" y="T3"/>
              </a:cxn>
              <a:cxn ang="0">
                <a:pos x="T4" y="T5"/>
              </a:cxn>
              <a:cxn ang="0">
                <a:pos x="T6" y="T7"/>
              </a:cxn>
            </a:cxnLst>
            <a:rect l="0" t="0" r="r" b="b"/>
            <a:pathLst>
              <a:path w="946" h="692">
                <a:moveTo>
                  <a:pt x="0" y="691"/>
                </a:moveTo>
                <a:lnTo>
                  <a:pt x="451" y="691"/>
                </a:lnTo>
                <a:lnTo>
                  <a:pt x="451" y="0"/>
                </a:lnTo>
                <a:lnTo>
                  <a:pt x="945" y="0"/>
                </a:lnTo>
              </a:path>
            </a:pathLst>
          </a:custGeom>
          <a:noFill/>
          <a:ln w="25400" cap="rnd" cmpd="sng">
            <a:solidFill>
              <a:schemeClr val="tx1"/>
            </a:solidFill>
            <a:prstDash val="solid"/>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0" name="Freeform 8">
            <a:extLst>
              <a:ext uri="{FF2B5EF4-FFF2-40B4-BE49-F238E27FC236}">
                <a16:creationId xmlns:a16="http://schemas.microsoft.com/office/drawing/2014/main" id="{A0BEDA15-35B9-42F2-AD2D-D07A18D5E3AA}"/>
              </a:ext>
            </a:extLst>
          </p:cNvPr>
          <p:cNvSpPr>
            <a:spLocks/>
          </p:cNvSpPr>
          <p:nvPr/>
        </p:nvSpPr>
        <p:spPr bwMode="auto">
          <a:xfrm>
            <a:off x="4130675" y="2820989"/>
            <a:ext cx="1347788" cy="2325687"/>
          </a:xfrm>
          <a:custGeom>
            <a:avLst/>
            <a:gdLst>
              <a:gd name="T0" fmla="*/ 0 w 849"/>
              <a:gd name="T1" fmla="*/ 1464 h 1465"/>
              <a:gd name="T2" fmla="*/ 525 w 849"/>
              <a:gd name="T3" fmla="*/ 1461 h 1465"/>
              <a:gd name="T4" fmla="*/ 525 w 849"/>
              <a:gd name="T5" fmla="*/ 0 h 1465"/>
              <a:gd name="T6" fmla="*/ 848 w 849"/>
              <a:gd name="T7" fmla="*/ 0 h 1465"/>
            </a:gdLst>
            <a:ahLst/>
            <a:cxnLst>
              <a:cxn ang="0">
                <a:pos x="T0" y="T1"/>
              </a:cxn>
              <a:cxn ang="0">
                <a:pos x="T2" y="T3"/>
              </a:cxn>
              <a:cxn ang="0">
                <a:pos x="T4" y="T5"/>
              </a:cxn>
              <a:cxn ang="0">
                <a:pos x="T6" y="T7"/>
              </a:cxn>
            </a:cxnLst>
            <a:rect l="0" t="0" r="r" b="b"/>
            <a:pathLst>
              <a:path w="849" h="1465">
                <a:moveTo>
                  <a:pt x="0" y="1464"/>
                </a:moveTo>
                <a:lnTo>
                  <a:pt x="525" y="1461"/>
                </a:lnTo>
                <a:lnTo>
                  <a:pt x="525" y="0"/>
                </a:lnTo>
                <a:lnTo>
                  <a:pt x="848" y="0"/>
                </a:lnTo>
              </a:path>
            </a:pathLst>
          </a:custGeom>
          <a:noFill/>
          <a:ln w="25400" cap="rnd" cmpd="sng">
            <a:solidFill>
              <a:schemeClr val="tx1"/>
            </a:solidFill>
            <a:prstDash val="solid"/>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1" name="Rectangle 9">
            <a:extLst>
              <a:ext uri="{FF2B5EF4-FFF2-40B4-BE49-F238E27FC236}">
                <a16:creationId xmlns:a16="http://schemas.microsoft.com/office/drawing/2014/main" id="{A83FDA58-49C6-4BE7-81EC-27B015CAAC4F}"/>
              </a:ext>
            </a:extLst>
          </p:cNvPr>
          <p:cNvSpPr>
            <a:spLocks noChangeArrowheads="1"/>
          </p:cNvSpPr>
          <p:nvPr/>
        </p:nvSpPr>
        <p:spPr bwMode="auto">
          <a:xfrm>
            <a:off x="5462588" y="3865563"/>
            <a:ext cx="2062162" cy="260350"/>
          </a:xfrm>
          <a:prstGeom prst="rect">
            <a:avLst/>
          </a:prstGeom>
          <a:solidFill>
            <a:srgbClr val="FFCC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B, C</a:t>
            </a:r>
          </a:p>
        </p:txBody>
      </p:sp>
      <p:sp>
        <p:nvSpPr>
          <p:cNvPr id="49162" name="Rectangle 10">
            <a:extLst>
              <a:ext uri="{FF2B5EF4-FFF2-40B4-BE49-F238E27FC236}">
                <a16:creationId xmlns:a16="http://schemas.microsoft.com/office/drawing/2014/main" id="{AD857CEC-3779-433B-8767-8F073D70799B}"/>
              </a:ext>
            </a:extLst>
          </p:cNvPr>
          <p:cNvSpPr>
            <a:spLocks noChangeArrowheads="1"/>
          </p:cNvSpPr>
          <p:nvPr/>
        </p:nvSpPr>
        <p:spPr bwMode="auto">
          <a:xfrm>
            <a:off x="5462588" y="4132264"/>
            <a:ext cx="2062162" cy="712787"/>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915988">
              <a:tabLst>
                <a:tab pos="1023938" algn="l"/>
              </a:tabLst>
              <a:defRPr sz="2400">
                <a:solidFill>
                  <a:schemeClr val="tx1"/>
                </a:solidFill>
                <a:latin typeface="Times New Roman" panose="02020603050405020304" pitchFamily="18" charset="0"/>
              </a:defRPr>
            </a:lvl1pPr>
            <a:lvl2pPr algn="l" defTabSz="915988">
              <a:tabLst>
                <a:tab pos="1023938" algn="l"/>
              </a:tabLst>
              <a:defRPr sz="2400">
                <a:solidFill>
                  <a:schemeClr val="tx1"/>
                </a:solidFill>
                <a:latin typeface="Times New Roman" panose="02020603050405020304" pitchFamily="18" charset="0"/>
              </a:defRPr>
            </a:lvl2pPr>
            <a:lvl3pPr algn="l" defTabSz="915988">
              <a:tabLst>
                <a:tab pos="1023938" algn="l"/>
              </a:tabLst>
              <a:defRPr sz="2400">
                <a:solidFill>
                  <a:schemeClr val="tx1"/>
                </a:solidFill>
                <a:latin typeface="Times New Roman" panose="02020603050405020304" pitchFamily="18" charset="0"/>
              </a:defRPr>
            </a:lvl3pPr>
            <a:lvl4pPr algn="l" defTabSz="915988">
              <a:tabLst>
                <a:tab pos="1023938" algn="l"/>
              </a:tabLst>
              <a:defRPr sz="2400">
                <a:solidFill>
                  <a:schemeClr val="tx1"/>
                </a:solidFill>
                <a:latin typeface="Times New Roman" panose="02020603050405020304" pitchFamily="18" charset="0"/>
              </a:defRPr>
            </a:lvl4pPr>
            <a:lvl5pPr algn="l" defTabSz="915988">
              <a:tabLst>
                <a:tab pos="1023938" algn="l"/>
              </a:tabLst>
              <a:defRPr sz="2400">
                <a:solidFill>
                  <a:schemeClr val="tx1"/>
                </a:solidFill>
                <a:latin typeface="Times New Roman" panose="02020603050405020304" pitchFamily="18" charset="0"/>
              </a:defRPr>
            </a:lvl5pPr>
            <a:lvl6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6pPr>
            <a:lvl7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7pPr>
            <a:lvl8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8pPr>
            <a:lvl9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Rejection Letter</a:t>
            </a:r>
          </a:p>
        </p:txBody>
      </p:sp>
      <p:sp>
        <p:nvSpPr>
          <p:cNvPr id="49163" name="Rectangle 11">
            <a:extLst>
              <a:ext uri="{FF2B5EF4-FFF2-40B4-BE49-F238E27FC236}">
                <a16:creationId xmlns:a16="http://schemas.microsoft.com/office/drawing/2014/main" id="{E7DB30A9-3BB9-4505-8D84-8EF61C2C8738}"/>
              </a:ext>
            </a:extLst>
          </p:cNvPr>
          <p:cNvSpPr>
            <a:spLocks noChangeArrowheads="1"/>
          </p:cNvSpPr>
          <p:nvPr/>
        </p:nvSpPr>
        <p:spPr bwMode="auto">
          <a:xfrm>
            <a:off x="6532563" y="3119438"/>
            <a:ext cx="728662"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4800">
                <a:solidFill>
                  <a:srgbClr val="FF3300"/>
                </a:solidFill>
                <a:latin typeface="Wingdings" panose="05000000000000000000" pitchFamily="2" charset="2"/>
              </a:rPr>
              <a:t>ý</a:t>
            </a:r>
          </a:p>
        </p:txBody>
      </p:sp>
      <p:sp>
        <p:nvSpPr>
          <p:cNvPr id="49164" name="Rectangle 12">
            <a:extLst>
              <a:ext uri="{FF2B5EF4-FFF2-40B4-BE49-F238E27FC236}">
                <a16:creationId xmlns:a16="http://schemas.microsoft.com/office/drawing/2014/main" id="{4A2EF6AD-66B2-4B21-8987-496074ECA446}"/>
              </a:ext>
            </a:extLst>
          </p:cNvPr>
          <p:cNvSpPr>
            <a:spLocks noChangeArrowheads="1"/>
          </p:cNvSpPr>
          <p:nvPr/>
        </p:nvSpPr>
        <p:spPr bwMode="auto">
          <a:xfrm>
            <a:off x="7445376" y="1839913"/>
            <a:ext cx="72866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4800">
                <a:solidFill>
                  <a:srgbClr val="33CC33"/>
                </a:solidFill>
                <a:latin typeface="Wingdings" panose="05000000000000000000" pitchFamily="2" charset="2"/>
              </a:rPr>
              <a:t>þ</a:t>
            </a:r>
          </a:p>
        </p:txBody>
      </p:sp>
      <p:grpSp>
        <p:nvGrpSpPr>
          <p:cNvPr id="49165" name="Group 13">
            <a:extLst>
              <a:ext uri="{FF2B5EF4-FFF2-40B4-BE49-F238E27FC236}">
                <a16:creationId xmlns:a16="http://schemas.microsoft.com/office/drawing/2014/main" id="{180665A2-C9ED-444C-A82F-B52D6FCAD3CE}"/>
              </a:ext>
            </a:extLst>
          </p:cNvPr>
          <p:cNvGrpSpPr>
            <a:grpSpLocks/>
          </p:cNvGrpSpPr>
          <p:nvPr/>
        </p:nvGrpSpPr>
        <p:grpSpPr bwMode="auto">
          <a:xfrm>
            <a:off x="2020889" y="1889126"/>
            <a:ext cx="2263775" cy="1165225"/>
            <a:chOff x="313" y="1190"/>
            <a:chExt cx="1426" cy="734"/>
          </a:xfrm>
        </p:grpSpPr>
        <p:sp>
          <p:nvSpPr>
            <p:cNvPr id="49166" name="Rectangle 14">
              <a:extLst>
                <a:ext uri="{FF2B5EF4-FFF2-40B4-BE49-F238E27FC236}">
                  <a16:creationId xmlns:a16="http://schemas.microsoft.com/office/drawing/2014/main" id="{23A75F9D-8E7E-4AA5-B0EA-207C8AE108EB}"/>
                </a:ext>
              </a:extLst>
            </p:cNvPr>
            <p:cNvSpPr>
              <a:spLocks noChangeArrowheads="1"/>
            </p:cNvSpPr>
            <p:nvPr/>
          </p:nvSpPr>
          <p:spPr bwMode="auto">
            <a:xfrm>
              <a:off x="313" y="119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1000</a:t>
              </a:r>
            </a:p>
          </p:txBody>
        </p:sp>
        <p:sp>
          <p:nvSpPr>
            <p:cNvPr id="49167" name="Rectangle 15">
              <a:extLst>
                <a:ext uri="{FF2B5EF4-FFF2-40B4-BE49-F238E27FC236}">
                  <a16:creationId xmlns:a16="http://schemas.microsoft.com/office/drawing/2014/main" id="{081B7BDE-058F-497F-922D-472C82ED5F05}"/>
                </a:ext>
              </a:extLst>
            </p:cNvPr>
            <p:cNvSpPr>
              <a:spLocks noChangeArrowheads="1"/>
            </p:cNvSpPr>
            <p:nvPr/>
          </p:nvSpPr>
          <p:spPr bwMode="auto">
            <a:xfrm>
              <a:off x="313" y="135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1</a:t>
              </a:r>
            </a:p>
            <a:p>
              <a:r>
                <a:rPr lang="en-US" altLang="en-US" sz="1400">
                  <a:latin typeface="Arial" panose="020B0604020202020204" pitchFamily="34" charset="0"/>
                </a:rPr>
                <a:t>Item:	10</a:t>
              </a:r>
            </a:p>
            <a:p>
              <a:r>
                <a:rPr lang="en-US" altLang="en-US" sz="1400">
                  <a:latin typeface="Arial" panose="020B0604020202020204" pitchFamily="34" charset="0"/>
                </a:rPr>
                <a:t>Gross Price:	$400/t</a:t>
              </a:r>
            </a:p>
            <a:p>
              <a:r>
                <a:rPr lang="en-US" altLang="en-US" sz="1400">
                  <a:latin typeface="Arial" panose="020B0604020202020204" pitchFamily="34" charset="0"/>
                </a:rPr>
                <a:t>Discount:	$50</a:t>
              </a:r>
            </a:p>
          </p:txBody>
        </p:sp>
      </p:grpSp>
      <p:grpSp>
        <p:nvGrpSpPr>
          <p:cNvPr id="49168" name="Group 16">
            <a:extLst>
              <a:ext uri="{FF2B5EF4-FFF2-40B4-BE49-F238E27FC236}">
                <a16:creationId xmlns:a16="http://schemas.microsoft.com/office/drawing/2014/main" id="{2964FA55-257D-46E7-95A9-2851EAC65C3C}"/>
              </a:ext>
            </a:extLst>
          </p:cNvPr>
          <p:cNvGrpSpPr>
            <a:grpSpLocks/>
          </p:cNvGrpSpPr>
          <p:nvPr/>
        </p:nvGrpSpPr>
        <p:grpSpPr bwMode="auto">
          <a:xfrm>
            <a:off x="2020889" y="3175001"/>
            <a:ext cx="2263775" cy="1165225"/>
            <a:chOff x="313" y="2000"/>
            <a:chExt cx="1426" cy="734"/>
          </a:xfrm>
        </p:grpSpPr>
        <p:sp>
          <p:nvSpPr>
            <p:cNvPr id="49169" name="Rectangle 17">
              <a:extLst>
                <a:ext uri="{FF2B5EF4-FFF2-40B4-BE49-F238E27FC236}">
                  <a16:creationId xmlns:a16="http://schemas.microsoft.com/office/drawing/2014/main" id="{E3C8D9F9-6379-47B4-924E-0AF115C259B4}"/>
                </a:ext>
              </a:extLst>
            </p:cNvPr>
            <p:cNvSpPr>
              <a:spLocks noChangeArrowheads="1"/>
            </p:cNvSpPr>
            <p:nvPr/>
          </p:nvSpPr>
          <p:spPr bwMode="auto">
            <a:xfrm>
              <a:off x="313" y="200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2000</a:t>
              </a:r>
            </a:p>
          </p:txBody>
        </p:sp>
        <p:sp>
          <p:nvSpPr>
            <p:cNvPr id="49170" name="Rectangle 18">
              <a:extLst>
                <a:ext uri="{FF2B5EF4-FFF2-40B4-BE49-F238E27FC236}">
                  <a16:creationId xmlns:a16="http://schemas.microsoft.com/office/drawing/2014/main" id="{7C83F362-8350-4346-8DC2-147D430DA1A6}"/>
                </a:ext>
              </a:extLst>
            </p:cNvPr>
            <p:cNvSpPr>
              <a:spLocks noChangeArrowheads="1"/>
            </p:cNvSpPr>
            <p:nvPr/>
          </p:nvSpPr>
          <p:spPr bwMode="auto">
            <a:xfrm>
              <a:off x="313" y="216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2</a:t>
              </a:r>
            </a:p>
            <a:p>
              <a:r>
                <a:rPr lang="en-US" altLang="en-US" sz="1400">
                  <a:latin typeface="Arial" panose="020B0604020202020204" pitchFamily="34" charset="0"/>
                </a:rPr>
                <a:t>Item:	10</a:t>
              </a:r>
            </a:p>
            <a:p>
              <a:r>
                <a:rPr lang="en-US" altLang="en-US" sz="1400">
                  <a:latin typeface="Arial" panose="020B0604020202020204" pitchFamily="34" charset="0"/>
                </a:rPr>
                <a:t>Gross Price:	$400/t</a:t>
              </a:r>
            </a:p>
            <a:p>
              <a:r>
                <a:rPr lang="en-US" altLang="en-US" sz="1400">
                  <a:latin typeface="Arial" panose="020B0604020202020204" pitchFamily="34" charset="0"/>
                </a:rPr>
                <a:t>Surcharge:	20%</a:t>
              </a:r>
            </a:p>
          </p:txBody>
        </p:sp>
      </p:grpSp>
      <p:grpSp>
        <p:nvGrpSpPr>
          <p:cNvPr id="49171" name="Group 19">
            <a:extLst>
              <a:ext uri="{FF2B5EF4-FFF2-40B4-BE49-F238E27FC236}">
                <a16:creationId xmlns:a16="http://schemas.microsoft.com/office/drawing/2014/main" id="{11C1893B-95A1-495B-B447-11624CCF2C8F}"/>
              </a:ext>
            </a:extLst>
          </p:cNvPr>
          <p:cNvGrpSpPr>
            <a:grpSpLocks/>
          </p:cNvGrpSpPr>
          <p:nvPr/>
        </p:nvGrpSpPr>
        <p:grpSpPr bwMode="auto">
          <a:xfrm>
            <a:off x="2020889" y="4460876"/>
            <a:ext cx="2263775" cy="1165225"/>
            <a:chOff x="313" y="2810"/>
            <a:chExt cx="1426" cy="734"/>
          </a:xfrm>
        </p:grpSpPr>
        <p:sp>
          <p:nvSpPr>
            <p:cNvPr id="49172" name="Rectangle 20">
              <a:extLst>
                <a:ext uri="{FF2B5EF4-FFF2-40B4-BE49-F238E27FC236}">
                  <a16:creationId xmlns:a16="http://schemas.microsoft.com/office/drawing/2014/main" id="{C695FE2C-7ECB-4DFB-B0F9-10D5B9B07B23}"/>
                </a:ext>
              </a:extLst>
            </p:cNvPr>
            <p:cNvSpPr>
              <a:spLocks noChangeArrowheads="1"/>
            </p:cNvSpPr>
            <p:nvPr/>
          </p:nvSpPr>
          <p:spPr bwMode="auto">
            <a:xfrm>
              <a:off x="313" y="281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3000</a:t>
              </a:r>
            </a:p>
          </p:txBody>
        </p:sp>
        <p:sp>
          <p:nvSpPr>
            <p:cNvPr id="49173" name="Rectangle 21">
              <a:extLst>
                <a:ext uri="{FF2B5EF4-FFF2-40B4-BE49-F238E27FC236}">
                  <a16:creationId xmlns:a16="http://schemas.microsoft.com/office/drawing/2014/main" id="{BCCAE521-C5C9-4467-9D93-8FC6B58F9682}"/>
                </a:ext>
              </a:extLst>
            </p:cNvPr>
            <p:cNvSpPr>
              <a:spLocks noChangeArrowheads="1"/>
            </p:cNvSpPr>
            <p:nvPr/>
          </p:nvSpPr>
          <p:spPr bwMode="auto">
            <a:xfrm>
              <a:off x="313" y="297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3</a:t>
              </a:r>
            </a:p>
            <a:p>
              <a:r>
                <a:rPr lang="en-US" altLang="en-US" sz="1400">
                  <a:latin typeface="Arial" panose="020B0604020202020204" pitchFamily="34" charset="0"/>
                </a:rPr>
                <a:t>Item:	10</a:t>
              </a:r>
            </a:p>
            <a:p>
              <a:r>
                <a:rPr lang="en-US" altLang="en-US" sz="1400">
                  <a:latin typeface="Arial" panose="020B0604020202020204" pitchFamily="34" charset="0"/>
                </a:rPr>
                <a:t>Gross Price:	$500/t</a:t>
              </a:r>
            </a:p>
            <a:p>
              <a:r>
                <a:rPr lang="en-US" altLang="en-US" sz="1400">
                  <a:latin typeface="Arial" panose="020B0604020202020204" pitchFamily="34" charset="0"/>
                </a:rPr>
                <a:t>Fixed Costs:	$20</a:t>
              </a:r>
            </a:p>
          </p:txBody>
        </p:sp>
      </p:grpSp>
      <p:grpSp>
        <p:nvGrpSpPr>
          <p:cNvPr id="49174" name="Group 22">
            <a:extLst>
              <a:ext uri="{FF2B5EF4-FFF2-40B4-BE49-F238E27FC236}">
                <a16:creationId xmlns:a16="http://schemas.microsoft.com/office/drawing/2014/main" id="{CA9DED39-9FB1-43C8-A288-D267B4F86E6E}"/>
              </a:ext>
            </a:extLst>
          </p:cNvPr>
          <p:cNvGrpSpPr>
            <a:grpSpLocks/>
          </p:cNvGrpSpPr>
          <p:nvPr/>
        </p:nvGrpSpPr>
        <p:grpSpPr bwMode="auto">
          <a:xfrm>
            <a:off x="8104188" y="1889125"/>
            <a:ext cx="2062162" cy="1360488"/>
            <a:chOff x="4145" y="1190"/>
            <a:chExt cx="1299" cy="857"/>
          </a:xfrm>
        </p:grpSpPr>
        <p:sp>
          <p:nvSpPr>
            <p:cNvPr id="49175" name="Rectangle 23">
              <a:extLst>
                <a:ext uri="{FF2B5EF4-FFF2-40B4-BE49-F238E27FC236}">
                  <a16:creationId xmlns:a16="http://schemas.microsoft.com/office/drawing/2014/main" id="{BAF0657B-0FFF-4B47-9C5E-FF6F70D2D119}"/>
                </a:ext>
              </a:extLst>
            </p:cNvPr>
            <p:cNvSpPr>
              <a:spLocks noChangeArrowheads="1"/>
            </p:cNvSpPr>
            <p:nvPr/>
          </p:nvSpPr>
          <p:spPr bwMode="auto">
            <a:xfrm>
              <a:off x="4145" y="1598"/>
              <a:ext cx="1299" cy="449"/>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738188">
                <a:defRPr sz="2400">
                  <a:solidFill>
                    <a:schemeClr val="tx1"/>
                  </a:solidFill>
                  <a:latin typeface="Times New Roman" panose="02020603050405020304" pitchFamily="18" charset="0"/>
                </a:defRPr>
              </a:lvl1pPr>
              <a:lvl2pPr algn="l" defTabSz="738188">
                <a:defRPr sz="2400">
                  <a:solidFill>
                    <a:schemeClr val="tx1"/>
                  </a:solidFill>
                  <a:latin typeface="Times New Roman" panose="02020603050405020304" pitchFamily="18" charset="0"/>
                </a:defRPr>
              </a:lvl2pPr>
              <a:lvl3pPr algn="l" defTabSz="738188">
                <a:defRPr sz="2400">
                  <a:solidFill>
                    <a:schemeClr val="tx1"/>
                  </a:solidFill>
                  <a:latin typeface="Times New Roman" panose="02020603050405020304" pitchFamily="18" charset="0"/>
                </a:defRPr>
              </a:lvl3pPr>
              <a:lvl4pPr algn="l" defTabSz="738188">
                <a:defRPr sz="2400">
                  <a:solidFill>
                    <a:schemeClr val="tx1"/>
                  </a:solidFill>
                  <a:latin typeface="Times New Roman" panose="02020603050405020304" pitchFamily="18" charset="0"/>
                </a:defRPr>
              </a:lvl4pPr>
              <a:lvl5pPr algn="l" defTabSz="738188">
                <a:defRPr sz="2400">
                  <a:solidFill>
                    <a:schemeClr val="tx1"/>
                  </a:solidFill>
                  <a:latin typeface="Times New Roman" panose="02020603050405020304" pitchFamily="18" charset="0"/>
                </a:defRPr>
              </a:lvl5pPr>
              <a:lvl6pPr defTabSz="738188" eaLnBrk="0" fontAlgn="base" hangingPunct="0">
                <a:spcBef>
                  <a:spcPct val="0"/>
                </a:spcBef>
                <a:spcAft>
                  <a:spcPct val="0"/>
                </a:spcAft>
                <a:defRPr sz="2400">
                  <a:solidFill>
                    <a:schemeClr val="tx1"/>
                  </a:solidFill>
                  <a:latin typeface="Times New Roman" panose="02020603050405020304" pitchFamily="18" charset="0"/>
                </a:defRPr>
              </a:lvl6pPr>
              <a:lvl7pPr defTabSz="738188" eaLnBrk="0" fontAlgn="base" hangingPunct="0">
                <a:spcBef>
                  <a:spcPct val="0"/>
                </a:spcBef>
                <a:spcAft>
                  <a:spcPct val="0"/>
                </a:spcAft>
                <a:defRPr sz="2400">
                  <a:solidFill>
                    <a:schemeClr val="tx1"/>
                  </a:solidFill>
                  <a:latin typeface="Times New Roman" panose="02020603050405020304" pitchFamily="18" charset="0"/>
                </a:defRPr>
              </a:lvl7pPr>
              <a:lvl8pPr defTabSz="738188" eaLnBrk="0" fontAlgn="base" hangingPunct="0">
                <a:spcBef>
                  <a:spcPct val="0"/>
                </a:spcBef>
                <a:spcAft>
                  <a:spcPct val="0"/>
                </a:spcAft>
                <a:defRPr sz="2400">
                  <a:solidFill>
                    <a:schemeClr val="tx1"/>
                  </a:solidFill>
                  <a:latin typeface="Times New Roman" panose="02020603050405020304" pitchFamily="18" charset="0"/>
                </a:defRPr>
              </a:lvl8pPr>
              <a:lvl9pPr defTabSz="7381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Purchase Order</a:t>
              </a:r>
            </a:p>
            <a:p>
              <a:r>
                <a:rPr lang="en-US" altLang="en-US" sz="1400" u="sng">
                  <a:latin typeface="Arial" panose="020B0604020202020204" pitchFamily="34" charset="0"/>
                </a:rPr>
                <a:t>Mat	Qty	Price</a:t>
              </a:r>
              <a:endParaRPr lang="en-US" altLang="en-US" sz="1400">
                <a:latin typeface="Arial" panose="020B0604020202020204" pitchFamily="34" charset="0"/>
              </a:endParaRPr>
            </a:p>
            <a:p>
              <a:r>
                <a:rPr lang="en-US" altLang="en-US" sz="1400">
                  <a:latin typeface="Arial" panose="020B0604020202020204" pitchFamily="34" charset="0"/>
                </a:rPr>
                <a:t>Steel	  2t	$350/t</a:t>
              </a:r>
            </a:p>
          </p:txBody>
        </p:sp>
        <p:sp>
          <p:nvSpPr>
            <p:cNvPr id="49176" name="Line 24">
              <a:extLst>
                <a:ext uri="{FF2B5EF4-FFF2-40B4-BE49-F238E27FC236}">
                  <a16:creationId xmlns:a16="http://schemas.microsoft.com/office/drawing/2014/main" id="{9E1AFB71-44CA-4B43-BCF0-8BE92A645840}"/>
                </a:ext>
              </a:extLst>
            </p:cNvPr>
            <p:cNvSpPr>
              <a:spLocks noChangeShapeType="1"/>
            </p:cNvSpPr>
            <p:nvPr/>
          </p:nvSpPr>
          <p:spPr bwMode="auto">
            <a:xfrm>
              <a:off x="4313" y="1290"/>
              <a:ext cx="0" cy="21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7" name="Line 25">
              <a:extLst>
                <a:ext uri="{FF2B5EF4-FFF2-40B4-BE49-F238E27FC236}">
                  <a16:creationId xmlns:a16="http://schemas.microsoft.com/office/drawing/2014/main" id="{BF00F3FD-037B-411C-99D1-A2D679729A2B}"/>
                </a:ext>
              </a:extLst>
            </p:cNvPr>
            <p:cNvSpPr>
              <a:spLocks noChangeShapeType="1"/>
            </p:cNvSpPr>
            <p:nvPr/>
          </p:nvSpPr>
          <p:spPr bwMode="auto">
            <a:xfrm>
              <a:off x="5295" y="1290"/>
              <a:ext cx="0" cy="21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Rectangle 26">
              <a:extLst>
                <a:ext uri="{FF2B5EF4-FFF2-40B4-BE49-F238E27FC236}">
                  <a16:creationId xmlns:a16="http://schemas.microsoft.com/office/drawing/2014/main" id="{82A8F2C9-87BE-46A3-B348-D25D102E0A31}"/>
                </a:ext>
              </a:extLst>
            </p:cNvPr>
            <p:cNvSpPr>
              <a:spLocks noChangeArrowheads="1"/>
            </p:cNvSpPr>
            <p:nvPr/>
          </p:nvSpPr>
          <p:spPr bwMode="auto">
            <a:xfrm>
              <a:off x="4145" y="1430"/>
              <a:ext cx="1299" cy="16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1000</a:t>
              </a:r>
            </a:p>
          </p:txBody>
        </p:sp>
        <p:sp>
          <p:nvSpPr>
            <p:cNvPr id="49179" name="Rectangle 27">
              <a:extLst>
                <a:ext uri="{FF2B5EF4-FFF2-40B4-BE49-F238E27FC236}">
                  <a16:creationId xmlns:a16="http://schemas.microsoft.com/office/drawing/2014/main" id="{EA14336D-303E-49ED-AF7C-905264CB8563}"/>
                </a:ext>
              </a:extLst>
            </p:cNvPr>
            <p:cNvSpPr>
              <a:spLocks noChangeArrowheads="1"/>
            </p:cNvSpPr>
            <p:nvPr/>
          </p:nvSpPr>
          <p:spPr bwMode="auto">
            <a:xfrm>
              <a:off x="4145" y="1190"/>
              <a:ext cx="1299" cy="16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Info. Record</a:t>
              </a:r>
            </a:p>
          </p:txBody>
        </p:sp>
      </p:grpSp>
      <p:sp>
        <p:nvSpPr>
          <p:cNvPr id="49180" name="Rectangle 28">
            <a:extLst>
              <a:ext uri="{FF2B5EF4-FFF2-40B4-BE49-F238E27FC236}">
                <a16:creationId xmlns:a16="http://schemas.microsoft.com/office/drawing/2014/main" id="{B9952C64-3239-4940-8386-B8447AA2E3F9}"/>
              </a:ext>
            </a:extLst>
          </p:cNvPr>
          <p:cNvSpPr>
            <a:spLocks noGrp="1" noChangeArrowheads="1"/>
          </p:cNvSpPr>
          <p:nvPr>
            <p:ph type="title"/>
          </p:nvPr>
        </p:nvSpPr>
        <p:spPr/>
        <p:txBody>
          <a:bodyPr/>
          <a:lstStyle/>
          <a:p>
            <a:r>
              <a:rPr lang="en-US" altLang="en-US"/>
              <a:t>Quotations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a:extLst>
              <a:ext uri="{FF2B5EF4-FFF2-40B4-BE49-F238E27FC236}">
                <a16:creationId xmlns:a16="http://schemas.microsoft.com/office/drawing/2014/main" id="{FDAA8AAC-1756-4A6D-88FC-8AC7A76167A8}"/>
              </a:ext>
            </a:extLst>
          </p:cNvPr>
          <p:cNvGrpSpPr>
            <a:grpSpLocks/>
          </p:cNvGrpSpPr>
          <p:nvPr/>
        </p:nvGrpSpPr>
        <p:grpSpPr bwMode="auto">
          <a:xfrm>
            <a:off x="2767013" y="4100513"/>
            <a:ext cx="1311275" cy="1450975"/>
            <a:chOff x="1279" y="2801"/>
            <a:chExt cx="826" cy="914"/>
          </a:xfrm>
        </p:grpSpPr>
        <p:sp>
          <p:nvSpPr>
            <p:cNvPr id="53251" name="Rectangle 3">
              <a:extLst>
                <a:ext uri="{FF2B5EF4-FFF2-40B4-BE49-F238E27FC236}">
                  <a16:creationId xmlns:a16="http://schemas.microsoft.com/office/drawing/2014/main" id="{7645BF37-0182-4DEA-B9B5-E87DF3D6579B}"/>
                </a:ext>
              </a:extLst>
            </p:cNvPr>
            <p:cNvSpPr>
              <a:spLocks noChangeArrowheads="1"/>
            </p:cNvSpPr>
            <p:nvPr/>
          </p:nvSpPr>
          <p:spPr bwMode="auto">
            <a:xfrm>
              <a:off x="1279" y="2801"/>
              <a:ext cx="826" cy="91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Release</a:t>
              </a:r>
            </a:p>
            <a:p>
              <a:r>
                <a:rPr lang="en-US" altLang="en-US">
                  <a:latin typeface="Arial" panose="020B0604020202020204" pitchFamily="34" charset="0"/>
                </a:rPr>
                <a:t>Order</a:t>
              </a:r>
            </a:p>
          </p:txBody>
        </p:sp>
        <p:sp>
          <p:nvSpPr>
            <p:cNvPr id="53252" name="Line 4">
              <a:extLst>
                <a:ext uri="{FF2B5EF4-FFF2-40B4-BE49-F238E27FC236}">
                  <a16:creationId xmlns:a16="http://schemas.microsoft.com/office/drawing/2014/main" id="{4FC8419E-D770-4288-B9EC-DB195F1D504C}"/>
                </a:ext>
              </a:extLst>
            </p:cNvPr>
            <p:cNvSpPr>
              <a:spLocks noChangeShapeType="1"/>
            </p:cNvSpPr>
            <p:nvPr/>
          </p:nvSpPr>
          <p:spPr bwMode="auto">
            <a:xfrm>
              <a:off x="1371"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3" name="Line 5">
              <a:extLst>
                <a:ext uri="{FF2B5EF4-FFF2-40B4-BE49-F238E27FC236}">
                  <a16:creationId xmlns:a16="http://schemas.microsoft.com/office/drawing/2014/main" id="{DDEDFF38-6C20-4C29-8139-83D4C8CA2BF2}"/>
                </a:ext>
              </a:extLst>
            </p:cNvPr>
            <p:cNvSpPr>
              <a:spLocks noChangeShapeType="1"/>
            </p:cNvSpPr>
            <p:nvPr/>
          </p:nvSpPr>
          <p:spPr bwMode="auto">
            <a:xfrm>
              <a:off x="1568"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4" name="Line 6">
              <a:extLst>
                <a:ext uri="{FF2B5EF4-FFF2-40B4-BE49-F238E27FC236}">
                  <a16:creationId xmlns:a16="http://schemas.microsoft.com/office/drawing/2014/main" id="{E6B95B20-2B82-408C-84FF-F0E30B5E86E3}"/>
                </a:ext>
              </a:extLst>
            </p:cNvPr>
            <p:cNvSpPr>
              <a:spLocks noChangeShapeType="1"/>
            </p:cNvSpPr>
            <p:nvPr/>
          </p:nvSpPr>
          <p:spPr bwMode="auto">
            <a:xfrm>
              <a:off x="1765" y="3242"/>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5" name="Line 7">
              <a:extLst>
                <a:ext uri="{FF2B5EF4-FFF2-40B4-BE49-F238E27FC236}">
                  <a16:creationId xmlns:a16="http://schemas.microsoft.com/office/drawing/2014/main" id="{74F5600D-DA07-45C5-8002-0B72673F6C38}"/>
                </a:ext>
              </a:extLst>
            </p:cNvPr>
            <p:cNvSpPr>
              <a:spLocks noChangeShapeType="1"/>
            </p:cNvSpPr>
            <p:nvPr/>
          </p:nvSpPr>
          <p:spPr bwMode="auto">
            <a:xfrm>
              <a:off x="1371" y="3329"/>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6" name="Line 8">
              <a:extLst>
                <a:ext uri="{FF2B5EF4-FFF2-40B4-BE49-F238E27FC236}">
                  <a16:creationId xmlns:a16="http://schemas.microsoft.com/office/drawing/2014/main" id="{B31A3561-F084-445A-8AB1-3FE7AF958821}"/>
                </a:ext>
              </a:extLst>
            </p:cNvPr>
            <p:cNvSpPr>
              <a:spLocks noChangeShapeType="1"/>
            </p:cNvSpPr>
            <p:nvPr/>
          </p:nvSpPr>
          <p:spPr bwMode="auto">
            <a:xfrm>
              <a:off x="1671" y="3329"/>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7" name="Line 9">
              <a:extLst>
                <a:ext uri="{FF2B5EF4-FFF2-40B4-BE49-F238E27FC236}">
                  <a16:creationId xmlns:a16="http://schemas.microsoft.com/office/drawing/2014/main" id="{EDC32D57-C419-46A4-BE7B-A674537FA86F}"/>
                </a:ext>
              </a:extLst>
            </p:cNvPr>
            <p:cNvSpPr>
              <a:spLocks noChangeShapeType="1"/>
            </p:cNvSpPr>
            <p:nvPr/>
          </p:nvSpPr>
          <p:spPr bwMode="auto">
            <a:xfrm>
              <a:off x="1364" y="3416"/>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8" name="Line 10">
              <a:extLst>
                <a:ext uri="{FF2B5EF4-FFF2-40B4-BE49-F238E27FC236}">
                  <a16:creationId xmlns:a16="http://schemas.microsoft.com/office/drawing/2014/main" id="{FCDD1B6D-E892-49E0-AA93-E2DC0173312F}"/>
                </a:ext>
              </a:extLst>
            </p:cNvPr>
            <p:cNvSpPr>
              <a:spLocks noChangeShapeType="1"/>
            </p:cNvSpPr>
            <p:nvPr/>
          </p:nvSpPr>
          <p:spPr bwMode="auto">
            <a:xfrm>
              <a:off x="1765" y="3416"/>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9" name="Line 11">
              <a:extLst>
                <a:ext uri="{FF2B5EF4-FFF2-40B4-BE49-F238E27FC236}">
                  <a16:creationId xmlns:a16="http://schemas.microsoft.com/office/drawing/2014/main" id="{303D4090-34FE-42CB-9F81-2A6687A69D25}"/>
                </a:ext>
              </a:extLst>
            </p:cNvPr>
            <p:cNvSpPr>
              <a:spLocks noChangeShapeType="1"/>
            </p:cNvSpPr>
            <p:nvPr/>
          </p:nvSpPr>
          <p:spPr bwMode="auto">
            <a:xfrm>
              <a:off x="1371" y="350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0" name="Line 12">
              <a:extLst>
                <a:ext uri="{FF2B5EF4-FFF2-40B4-BE49-F238E27FC236}">
                  <a16:creationId xmlns:a16="http://schemas.microsoft.com/office/drawing/2014/main" id="{B2F7339A-CAF2-4FD0-8C90-6978535556AB}"/>
                </a:ext>
              </a:extLst>
            </p:cNvPr>
            <p:cNvSpPr>
              <a:spLocks noChangeShapeType="1"/>
            </p:cNvSpPr>
            <p:nvPr/>
          </p:nvSpPr>
          <p:spPr bwMode="auto">
            <a:xfrm>
              <a:off x="1568" y="3503"/>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1" name="Line 13">
              <a:extLst>
                <a:ext uri="{FF2B5EF4-FFF2-40B4-BE49-F238E27FC236}">
                  <a16:creationId xmlns:a16="http://schemas.microsoft.com/office/drawing/2014/main" id="{CC6E69E4-95C5-49DF-B7E5-167D3703F78B}"/>
                </a:ext>
              </a:extLst>
            </p:cNvPr>
            <p:cNvSpPr>
              <a:spLocks noChangeShapeType="1"/>
            </p:cNvSpPr>
            <p:nvPr/>
          </p:nvSpPr>
          <p:spPr bwMode="auto">
            <a:xfrm>
              <a:off x="1364" y="3590"/>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2" name="Line 14">
              <a:extLst>
                <a:ext uri="{FF2B5EF4-FFF2-40B4-BE49-F238E27FC236}">
                  <a16:creationId xmlns:a16="http://schemas.microsoft.com/office/drawing/2014/main" id="{09F12268-CC43-4897-A8C5-2BF97E8F4EFF}"/>
                </a:ext>
              </a:extLst>
            </p:cNvPr>
            <p:cNvSpPr>
              <a:spLocks noChangeShapeType="1"/>
            </p:cNvSpPr>
            <p:nvPr/>
          </p:nvSpPr>
          <p:spPr bwMode="auto">
            <a:xfrm>
              <a:off x="1765" y="3590"/>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3" name="Line 15">
              <a:extLst>
                <a:ext uri="{FF2B5EF4-FFF2-40B4-BE49-F238E27FC236}">
                  <a16:creationId xmlns:a16="http://schemas.microsoft.com/office/drawing/2014/main" id="{2E37B815-1A46-4BEE-B68A-3713A6200623}"/>
                </a:ext>
              </a:extLst>
            </p:cNvPr>
            <p:cNvSpPr>
              <a:spLocks noChangeShapeType="1"/>
            </p:cNvSpPr>
            <p:nvPr/>
          </p:nvSpPr>
          <p:spPr bwMode="auto">
            <a:xfrm>
              <a:off x="1371"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4" name="Line 16">
              <a:extLst>
                <a:ext uri="{FF2B5EF4-FFF2-40B4-BE49-F238E27FC236}">
                  <a16:creationId xmlns:a16="http://schemas.microsoft.com/office/drawing/2014/main" id="{2DF0AFE5-E0C8-4B3F-AAD2-6593A60C79B5}"/>
                </a:ext>
              </a:extLst>
            </p:cNvPr>
            <p:cNvSpPr>
              <a:spLocks noChangeShapeType="1"/>
            </p:cNvSpPr>
            <p:nvPr/>
          </p:nvSpPr>
          <p:spPr bwMode="auto">
            <a:xfrm>
              <a:off x="1568"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5" name="Line 17">
              <a:extLst>
                <a:ext uri="{FF2B5EF4-FFF2-40B4-BE49-F238E27FC236}">
                  <a16:creationId xmlns:a16="http://schemas.microsoft.com/office/drawing/2014/main" id="{45E9FB40-F713-4DC6-A80A-1221C4329E37}"/>
                </a:ext>
              </a:extLst>
            </p:cNvPr>
            <p:cNvSpPr>
              <a:spLocks noChangeShapeType="1"/>
            </p:cNvSpPr>
            <p:nvPr/>
          </p:nvSpPr>
          <p:spPr bwMode="auto">
            <a:xfrm>
              <a:off x="1765" y="367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266" name="Group 18">
            <a:extLst>
              <a:ext uri="{FF2B5EF4-FFF2-40B4-BE49-F238E27FC236}">
                <a16:creationId xmlns:a16="http://schemas.microsoft.com/office/drawing/2014/main" id="{5966EFD0-18CF-46E4-A9C8-BEF3173E60F6}"/>
              </a:ext>
            </a:extLst>
          </p:cNvPr>
          <p:cNvGrpSpPr>
            <a:grpSpLocks/>
          </p:cNvGrpSpPr>
          <p:nvPr/>
        </p:nvGrpSpPr>
        <p:grpSpPr bwMode="auto">
          <a:xfrm>
            <a:off x="6789738" y="4100513"/>
            <a:ext cx="1311275" cy="1450975"/>
            <a:chOff x="3813" y="2801"/>
            <a:chExt cx="826" cy="914"/>
          </a:xfrm>
        </p:grpSpPr>
        <p:sp>
          <p:nvSpPr>
            <p:cNvPr id="53267" name="Rectangle 19">
              <a:extLst>
                <a:ext uri="{FF2B5EF4-FFF2-40B4-BE49-F238E27FC236}">
                  <a16:creationId xmlns:a16="http://schemas.microsoft.com/office/drawing/2014/main" id="{019F7E26-2CCB-4399-A759-3E24753DBA91}"/>
                </a:ext>
              </a:extLst>
            </p:cNvPr>
            <p:cNvSpPr>
              <a:spLocks noChangeArrowheads="1"/>
            </p:cNvSpPr>
            <p:nvPr/>
          </p:nvSpPr>
          <p:spPr bwMode="auto">
            <a:xfrm>
              <a:off x="3813" y="2801"/>
              <a:ext cx="826" cy="91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Delivery</a:t>
              </a:r>
            </a:p>
            <a:p>
              <a:r>
                <a:rPr lang="en-US" altLang="en-US">
                  <a:latin typeface="Arial" panose="020B0604020202020204" pitchFamily="34" charset="0"/>
                </a:rPr>
                <a:t>Schedule</a:t>
              </a:r>
            </a:p>
          </p:txBody>
        </p:sp>
        <p:sp>
          <p:nvSpPr>
            <p:cNvPr id="53268" name="Line 20">
              <a:extLst>
                <a:ext uri="{FF2B5EF4-FFF2-40B4-BE49-F238E27FC236}">
                  <a16:creationId xmlns:a16="http://schemas.microsoft.com/office/drawing/2014/main" id="{9F00C39F-9C1D-4318-8889-938F6761B7B8}"/>
                </a:ext>
              </a:extLst>
            </p:cNvPr>
            <p:cNvSpPr>
              <a:spLocks noChangeShapeType="1"/>
            </p:cNvSpPr>
            <p:nvPr/>
          </p:nvSpPr>
          <p:spPr bwMode="auto">
            <a:xfrm>
              <a:off x="3905"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9" name="Line 21">
              <a:extLst>
                <a:ext uri="{FF2B5EF4-FFF2-40B4-BE49-F238E27FC236}">
                  <a16:creationId xmlns:a16="http://schemas.microsoft.com/office/drawing/2014/main" id="{D9C3349B-A75D-4A8D-A629-EA5BDCE11B6A}"/>
                </a:ext>
              </a:extLst>
            </p:cNvPr>
            <p:cNvSpPr>
              <a:spLocks noChangeShapeType="1"/>
            </p:cNvSpPr>
            <p:nvPr/>
          </p:nvSpPr>
          <p:spPr bwMode="auto">
            <a:xfrm>
              <a:off x="4102"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0" name="Line 22">
              <a:extLst>
                <a:ext uri="{FF2B5EF4-FFF2-40B4-BE49-F238E27FC236}">
                  <a16:creationId xmlns:a16="http://schemas.microsoft.com/office/drawing/2014/main" id="{92880011-D8FB-42E3-9DD0-D2FF3CADAF52}"/>
                </a:ext>
              </a:extLst>
            </p:cNvPr>
            <p:cNvSpPr>
              <a:spLocks noChangeShapeType="1"/>
            </p:cNvSpPr>
            <p:nvPr/>
          </p:nvSpPr>
          <p:spPr bwMode="auto">
            <a:xfrm>
              <a:off x="4299" y="3242"/>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1" name="Line 23">
              <a:extLst>
                <a:ext uri="{FF2B5EF4-FFF2-40B4-BE49-F238E27FC236}">
                  <a16:creationId xmlns:a16="http://schemas.microsoft.com/office/drawing/2014/main" id="{B95E1E4A-1C4D-4C25-9B5F-3EAB926D8A35}"/>
                </a:ext>
              </a:extLst>
            </p:cNvPr>
            <p:cNvSpPr>
              <a:spLocks noChangeShapeType="1"/>
            </p:cNvSpPr>
            <p:nvPr/>
          </p:nvSpPr>
          <p:spPr bwMode="auto">
            <a:xfrm>
              <a:off x="3905" y="3329"/>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2" name="Line 24">
              <a:extLst>
                <a:ext uri="{FF2B5EF4-FFF2-40B4-BE49-F238E27FC236}">
                  <a16:creationId xmlns:a16="http://schemas.microsoft.com/office/drawing/2014/main" id="{910A2B70-8B45-4DFE-979F-001810DD1C90}"/>
                </a:ext>
              </a:extLst>
            </p:cNvPr>
            <p:cNvSpPr>
              <a:spLocks noChangeShapeType="1"/>
            </p:cNvSpPr>
            <p:nvPr/>
          </p:nvSpPr>
          <p:spPr bwMode="auto">
            <a:xfrm>
              <a:off x="4205" y="3329"/>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3" name="Line 25">
              <a:extLst>
                <a:ext uri="{FF2B5EF4-FFF2-40B4-BE49-F238E27FC236}">
                  <a16:creationId xmlns:a16="http://schemas.microsoft.com/office/drawing/2014/main" id="{23636313-ADA1-4633-8B8B-88722FA01C9F}"/>
                </a:ext>
              </a:extLst>
            </p:cNvPr>
            <p:cNvSpPr>
              <a:spLocks noChangeShapeType="1"/>
            </p:cNvSpPr>
            <p:nvPr/>
          </p:nvSpPr>
          <p:spPr bwMode="auto">
            <a:xfrm>
              <a:off x="3898" y="3416"/>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4" name="Line 26">
              <a:extLst>
                <a:ext uri="{FF2B5EF4-FFF2-40B4-BE49-F238E27FC236}">
                  <a16:creationId xmlns:a16="http://schemas.microsoft.com/office/drawing/2014/main" id="{C7F006DC-B917-4FB1-B944-E00D7325DA9C}"/>
                </a:ext>
              </a:extLst>
            </p:cNvPr>
            <p:cNvSpPr>
              <a:spLocks noChangeShapeType="1"/>
            </p:cNvSpPr>
            <p:nvPr/>
          </p:nvSpPr>
          <p:spPr bwMode="auto">
            <a:xfrm>
              <a:off x="4299" y="3416"/>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5" name="Line 27">
              <a:extLst>
                <a:ext uri="{FF2B5EF4-FFF2-40B4-BE49-F238E27FC236}">
                  <a16:creationId xmlns:a16="http://schemas.microsoft.com/office/drawing/2014/main" id="{0976CEC5-7190-484F-9F30-4B0A45B0B18B}"/>
                </a:ext>
              </a:extLst>
            </p:cNvPr>
            <p:cNvSpPr>
              <a:spLocks noChangeShapeType="1"/>
            </p:cNvSpPr>
            <p:nvPr/>
          </p:nvSpPr>
          <p:spPr bwMode="auto">
            <a:xfrm>
              <a:off x="3905" y="350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6" name="Line 28">
              <a:extLst>
                <a:ext uri="{FF2B5EF4-FFF2-40B4-BE49-F238E27FC236}">
                  <a16:creationId xmlns:a16="http://schemas.microsoft.com/office/drawing/2014/main" id="{1BA29192-DA5D-4963-AD69-94DD31831EEF}"/>
                </a:ext>
              </a:extLst>
            </p:cNvPr>
            <p:cNvSpPr>
              <a:spLocks noChangeShapeType="1"/>
            </p:cNvSpPr>
            <p:nvPr/>
          </p:nvSpPr>
          <p:spPr bwMode="auto">
            <a:xfrm>
              <a:off x="4102" y="3503"/>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7" name="Line 29">
              <a:extLst>
                <a:ext uri="{FF2B5EF4-FFF2-40B4-BE49-F238E27FC236}">
                  <a16:creationId xmlns:a16="http://schemas.microsoft.com/office/drawing/2014/main" id="{E28F8F25-9D08-4DDF-AB78-0882DD57EB42}"/>
                </a:ext>
              </a:extLst>
            </p:cNvPr>
            <p:cNvSpPr>
              <a:spLocks noChangeShapeType="1"/>
            </p:cNvSpPr>
            <p:nvPr/>
          </p:nvSpPr>
          <p:spPr bwMode="auto">
            <a:xfrm>
              <a:off x="3898" y="3590"/>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8" name="Line 30">
              <a:extLst>
                <a:ext uri="{FF2B5EF4-FFF2-40B4-BE49-F238E27FC236}">
                  <a16:creationId xmlns:a16="http://schemas.microsoft.com/office/drawing/2014/main" id="{F516EBAB-5EEC-44FB-B555-3D52349D0FE7}"/>
                </a:ext>
              </a:extLst>
            </p:cNvPr>
            <p:cNvSpPr>
              <a:spLocks noChangeShapeType="1"/>
            </p:cNvSpPr>
            <p:nvPr/>
          </p:nvSpPr>
          <p:spPr bwMode="auto">
            <a:xfrm>
              <a:off x="4299" y="3590"/>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9" name="Line 31">
              <a:extLst>
                <a:ext uri="{FF2B5EF4-FFF2-40B4-BE49-F238E27FC236}">
                  <a16:creationId xmlns:a16="http://schemas.microsoft.com/office/drawing/2014/main" id="{EB952EF8-5D7F-4FD6-95B0-B40093E9FDA2}"/>
                </a:ext>
              </a:extLst>
            </p:cNvPr>
            <p:cNvSpPr>
              <a:spLocks noChangeShapeType="1"/>
            </p:cNvSpPr>
            <p:nvPr/>
          </p:nvSpPr>
          <p:spPr bwMode="auto">
            <a:xfrm>
              <a:off x="3905"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0" name="Line 32">
              <a:extLst>
                <a:ext uri="{FF2B5EF4-FFF2-40B4-BE49-F238E27FC236}">
                  <a16:creationId xmlns:a16="http://schemas.microsoft.com/office/drawing/2014/main" id="{CC706C10-6EBC-4CA4-9EC3-05EFD981D79F}"/>
                </a:ext>
              </a:extLst>
            </p:cNvPr>
            <p:cNvSpPr>
              <a:spLocks noChangeShapeType="1"/>
            </p:cNvSpPr>
            <p:nvPr/>
          </p:nvSpPr>
          <p:spPr bwMode="auto">
            <a:xfrm>
              <a:off x="4102"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1" name="Line 33">
              <a:extLst>
                <a:ext uri="{FF2B5EF4-FFF2-40B4-BE49-F238E27FC236}">
                  <a16:creationId xmlns:a16="http://schemas.microsoft.com/office/drawing/2014/main" id="{C464EBC2-C596-4BE2-9A54-2B6994E2C907}"/>
                </a:ext>
              </a:extLst>
            </p:cNvPr>
            <p:cNvSpPr>
              <a:spLocks noChangeShapeType="1"/>
            </p:cNvSpPr>
            <p:nvPr/>
          </p:nvSpPr>
          <p:spPr bwMode="auto">
            <a:xfrm>
              <a:off x="4299" y="367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3282" name="Freeform 34">
            <a:extLst>
              <a:ext uri="{FF2B5EF4-FFF2-40B4-BE49-F238E27FC236}">
                <a16:creationId xmlns:a16="http://schemas.microsoft.com/office/drawing/2014/main" id="{88DB0060-965C-4FF6-A149-2FDE91D4DC7D}"/>
              </a:ext>
            </a:extLst>
          </p:cNvPr>
          <p:cNvSpPr>
            <a:spLocks/>
          </p:cNvSpPr>
          <p:nvPr/>
        </p:nvSpPr>
        <p:spPr bwMode="auto">
          <a:xfrm>
            <a:off x="2312987" y="2644775"/>
            <a:ext cx="2170112" cy="790575"/>
          </a:xfrm>
          <a:custGeom>
            <a:avLst/>
            <a:gdLst>
              <a:gd name="T0" fmla="*/ 0 w 1367"/>
              <a:gd name="T1" fmla="*/ 8 h 498"/>
              <a:gd name="T2" fmla="*/ 0 w 1367"/>
              <a:gd name="T3" fmla="*/ 497 h 498"/>
              <a:gd name="T4" fmla="*/ 32 w 1367"/>
              <a:gd name="T5" fmla="*/ 497 h 498"/>
              <a:gd name="T6" fmla="*/ 1366 w 1367"/>
              <a:gd name="T7" fmla="*/ 497 h 498"/>
              <a:gd name="T8" fmla="*/ 1366 w 1367"/>
              <a:gd name="T9" fmla="*/ 446 h 498"/>
              <a:gd name="T10" fmla="*/ 1366 w 1367"/>
              <a:gd name="T11" fmla="*/ 0 h 498"/>
            </a:gdLst>
            <a:ahLst/>
            <a:cxnLst>
              <a:cxn ang="0">
                <a:pos x="T0" y="T1"/>
              </a:cxn>
              <a:cxn ang="0">
                <a:pos x="T2" y="T3"/>
              </a:cxn>
              <a:cxn ang="0">
                <a:pos x="T4" y="T5"/>
              </a:cxn>
              <a:cxn ang="0">
                <a:pos x="T6" y="T7"/>
              </a:cxn>
              <a:cxn ang="0">
                <a:pos x="T8" y="T9"/>
              </a:cxn>
              <a:cxn ang="0">
                <a:pos x="T10" y="T11"/>
              </a:cxn>
            </a:cxnLst>
            <a:rect l="0" t="0" r="r" b="b"/>
            <a:pathLst>
              <a:path w="1367" h="498">
                <a:moveTo>
                  <a:pt x="0" y="8"/>
                </a:moveTo>
                <a:lnTo>
                  <a:pt x="0" y="497"/>
                </a:lnTo>
                <a:lnTo>
                  <a:pt x="32" y="497"/>
                </a:lnTo>
                <a:lnTo>
                  <a:pt x="1366" y="497"/>
                </a:lnTo>
                <a:lnTo>
                  <a:pt x="1366" y="446"/>
                </a:lnTo>
                <a:lnTo>
                  <a:pt x="1366"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3" name="Line 35">
            <a:extLst>
              <a:ext uri="{FF2B5EF4-FFF2-40B4-BE49-F238E27FC236}">
                <a16:creationId xmlns:a16="http://schemas.microsoft.com/office/drawing/2014/main" id="{0D486AE4-B6D0-4F6A-8C4E-A8359662D37B}"/>
              </a:ext>
            </a:extLst>
          </p:cNvPr>
          <p:cNvSpPr>
            <a:spLocks noChangeShapeType="1"/>
          </p:cNvSpPr>
          <p:nvPr/>
        </p:nvSpPr>
        <p:spPr bwMode="auto">
          <a:xfrm>
            <a:off x="3428999" y="3433763"/>
            <a:ext cx="0" cy="676275"/>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284" name="Group 36">
            <a:extLst>
              <a:ext uri="{FF2B5EF4-FFF2-40B4-BE49-F238E27FC236}">
                <a16:creationId xmlns:a16="http://schemas.microsoft.com/office/drawing/2014/main" id="{B61ACA1C-1004-48D4-AEDF-0813561F2CA9}"/>
              </a:ext>
            </a:extLst>
          </p:cNvPr>
          <p:cNvGrpSpPr>
            <a:grpSpLocks/>
          </p:cNvGrpSpPr>
          <p:nvPr/>
        </p:nvGrpSpPr>
        <p:grpSpPr bwMode="auto">
          <a:xfrm>
            <a:off x="3738563" y="1343024"/>
            <a:ext cx="1328738" cy="1646238"/>
            <a:chOff x="1891" y="1064"/>
            <a:chExt cx="837" cy="1037"/>
          </a:xfrm>
        </p:grpSpPr>
        <p:grpSp>
          <p:nvGrpSpPr>
            <p:cNvPr id="53285" name="Group 37">
              <a:extLst>
                <a:ext uri="{FF2B5EF4-FFF2-40B4-BE49-F238E27FC236}">
                  <a16:creationId xmlns:a16="http://schemas.microsoft.com/office/drawing/2014/main" id="{92100E4F-060F-449F-84B3-34CA22B1FFDD}"/>
                </a:ext>
              </a:extLst>
            </p:cNvPr>
            <p:cNvGrpSpPr>
              <a:grpSpLocks/>
            </p:cNvGrpSpPr>
            <p:nvPr/>
          </p:nvGrpSpPr>
          <p:grpSpPr bwMode="auto">
            <a:xfrm>
              <a:off x="1891" y="1064"/>
              <a:ext cx="837" cy="912"/>
              <a:chOff x="1891" y="1064"/>
              <a:chExt cx="837" cy="912"/>
            </a:xfrm>
          </p:grpSpPr>
          <p:sp>
            <p:nvSpPr>
              <p:cNvPr id="53286" name="Freeform 38">
                <a:extLst>
                  <a:ext uri="{FF2B5EF4-FFF2-40B4-BE49-F238E27FC236}">
                    <a16:creationId xmlns:a16="http://schemas.microsoft.com/office/drawing/2014/main" id="{CC0DE6BB-8B93-4E9B-97E6-3C760D385D49}"/>
                  </a:ext>
                </a:extLst>
              </p:cNvPr>
              <p:cNvSpPr>
                <a:spLocks/>
              </p:cNvSpPr>
              <p:nvPr/>
            </p:nvSpPr>
            <p:spPr bwMode="auto">
              <a:xfrm>
                <a:off x="1891" y="1064"/>
                <a:ext cx="837" cy="912"/>
              </a:xfrm>
              <a:custGeom>
                <a:avLst/>
                <a:gdLst>
                  <a:gd name="T0" fmla="*/ 836 w 837"/>
                  <a:gd name="T1" fmla="*/ 704 h 912"/>
                  <a:gd name="T2" fmla="*/ 836 w 837"/>
                  <a:gd name="T3" fmla="*/ 0 h 912"/>
                  <a:gd name="T4" fmla="*/ 0 w 837"/>
                  <a:gd name="T5" fmla="*/ 0 h 912"/>
                  <a:gd name="T6" fmla="*/ 0 w 837"/>
                  <a:gd name="T7" fmla="*/ 65 h 912"/>
                  <a:gd name="T8" fmla="*/ 0 w 837"/>
                  <a:gd name="T9" fmla="*/ 911 h 912"/>
                  <a:gd name="T10" fmla="*/ 586 w 837"/>
                  <a:gd name="T11" fmla="*/ 911 h 912"/>
                  <a:gd name="T12" fmla="*/ 586 w 837"/>
                  <a:gd name="T13" fmla="*/ 704 h 912"/>
                  <a:gd name="T14" fmla="*/ 836 w 837"/>
                  <a:gd name="T15" fmla="*/ 70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7" h="912">
                    <a:moveTo>
                      <a:pt x="836" y="704"/>
                    </a:moveTo>
                    <a:lnTo>
                      <a:pt x="836" y="0"/>
                    </a:lnTo>
                    <a:lnTo>
                      <a:pt x="0" y="0"/>
                    </a:lnTo>
                    <a:lnTo>
                      <a:pt x="0" y="65"/>
                    </a:lnTo>
                    <a:lnTo>
                      <a:pt x="0" y="911"/>
                    </a:lnTo>
                    <a:lnTo>
                      <a:pt x="586" y="911"/>
                    </a:lnTo>
                    <a:lnTo>
                      <a:pt x="586" y="704"/>
                    </a:lnTo>
                    <a:lnTo>
                      <a:pt x="836" y="704"/>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7" name="AutoShape 39">
                <a:extLst>
                  <a:ext uri="{FF2B5EF4-FFF2-40B4-BE49-F238E27FC236}">
                    <a16:creationId xmlns:a16="http://schemas.microsoft.com/office/drawing/2014/main" id="{1732647A-DB7B-4609-907A-9C90506CCBAD}"/>
                  </a:ext>
                </a:extLst>
              </p:cNvPr>
              <p:cNvSpPr>
                <a:spLocks noChangeArrowheads="1"/>
              </p:cNvSpPr>
              <p:nvPr/>
            </p:nvSpPr>
            <p:spPr bwMode="auto">
              <a:xfrm rot="5400000">
                <a:off x="2497" y="1763"/>
                <a:ext cx="196" cy="228"/>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8" name="Line 40">
                <a:extLst>
                  <a:ext uri="{FF2B5EF4-FFF2-40B4-BE49-F238E27FC236}">
                    <a16:creationId xmlns:a16="http://schemas.microsoft.com/office/drawing/2014/main" id="{1E81AC07-44BF-42EA-8EC5-20CC50BB875E}"/>
                  </a:ext>
                </a:extLst>
              </p:cNvPr>
              <p:cNvSpPr>
                <a:spLocks noChangeShapeType="1"/>
              </p:cNvSpPr>
              <p:nvPr/>
            </p:nvSpPr>
            <p:spPr bwMode="auto">
              <a:xfrm>
                <a:off x="2008" y="1329"/>
                <a:ext cx="39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9" name="Line 41">
                <a:extLst>
                  <a:ext uri="{FF2B5EF4-FFF2-40B4-BE49-F238E27FC236}">
                    <a16:creationId xmlns:a16="http://schemas.microsoft.com/office/drawing/2014/main" id="{FB19CD1D-843D-4679-81EC-75163BFAA900}"/>
                  </a:ext>
                </a:extLst>
              </p:cNvPr>
              <p:cNvSpPr>
                <a:spLocks noChangeShapeType="1"/>
              </p:cNvSpPr>
              <p:nvPr/>
            </p:nvSpPr>
            <p:spPr bwMode="auto">
              <a:xfrm>
                <a:off x="2007" y="1393"/>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0" name="Line 42">
                <a:extLst>
                  <a:ext uri="{FF2B5EF4-FFF2-40B4-BE49-F238E27FC236}">
                    <a16:creationId xmlns:a16="http://schemas.microsoft.com/office/drawing/2014/main" id="{9F548AC0-EE8E-4C77-8F9A-0CAF728D7269}"/>
                  </a:ext>
                </a:extLst>
              </p:cNvPr>
              <p:cNvSpPr>
                <a:spLocks noChangeShapeType="1"/>
              </p:cNvSpPr>
              <p:nvPr/>
            </p:nvSpPr>
            <p:spPr bwMode="auto">
              <a:xfrm>
                <a:off x="2005" y="1459"/>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1" name="Line 43">
                <a:extLst>
                  <a:ext uri="{FF2B5EF4-FFF2-40B4-BE49-F238E27FC236}">
                    <a16:creationId xmlns:a16="http://schemas.microsoft.com/office/drawing/2014/main" id="{DB011239-3130-419F-A1DC-E3BEA10ABCBA}"/>
                  </a:ext>
                </a:extLst>
              </p:cNvPr>
              <p:cNvSpPr>
                <a:spLocks noChangeShapeType="1"/>
              </p:cNvSpPr>
              <p:nvPr/>
            </p:nvSpPr>
            <p:spPr bwMode="auto">
              <a:xfrm>
                <a:off x="2007" y="1524"/>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2" name="Line 44">
                <a:extLst>
                  <a:ext uri="{FF2B5EF4-FFF2-40B4-BE49-F238E27FC236}">
                    <a16:creationId xmlns:a16="http://schemas.microsoft.com/office/drawing/2014/main" id="{E2CA33BA-2A55-46A3-8AB0-9950BB9CAB8B}"/>
                  </a:ext>
                </a:extLst>
              </p:cNvPr>
              <p:cNvSpPr>
                <a:spLocks noChangeShapeType="1"/>
              </p:cNvSpPr>
              <p:nvPr/>
            </p:nvSpPr>
            <p:spPr bwMode="auto">
              <a:xfrm>
                <a:off x="2007" y="1585"/>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3" name="Rectangle 45">
                <a:extLst>
                  <a:ext uri="{FF2B5EF4-FFF2-40B4-BE49-F238E27FC236}">
                    <a16:creationId xmlns:a16="http://schemas.microsoft.com/office/drawing/2014/main" id="{7A5F63DF-94E6-4D39-9029-FF8B60AAAA03}"/>
                  </a:ext>
                </a:extLst>
              </p:cNvPr>
              <p:cNvSpPr>
                <a:spLocks noChangeArrowheads="1"/>
              </p:cNvSpPr>
              <p:nvPr/>
            </p:nvSpPr>
            <p:spPr bwMode="auto">
              <a:xfrm>
                <a:off x="1902" y="1094"/>
                <a:ext cx="816"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50" tIns="34925" rIns="69850" bIns="34925">
                <a:spAutoFit/>
              </a:bodyPr>
              <a:lstStyle>
                <a:lvl1pPr algn="l" defTabSz="541338">
                  <a:defRPr sz="2400">
                    <a:solidFill>
                      <a:schemeClr val="tx1"/>
                    </a:solidFill>
                    <a:latin typeface="Times New Roman" panose="02020603050405020304" pitchFamily="18" charset="0"/>
                  </a:defRPr>
                </a:lvl1pPr>
                <a:lvl2pPr marL="349250" algn="l" defTabSz="541338">
                  <a:defRPr sz="2400">
                    <a:solidFill>
                      <a:schemeClr val="tx1"/>
                    </a:solidFill>
                    <a:latin typeface="Times New Roman" panose="02020603050405020304" pitchFamily="18" charset="0"/>
                  </a:defRPr>
                </a:lvl2pPr>
                <a:lvl3pPr marL="704850" algn="l" defTabSz="541338">
                  <a:defRPr sz="2400">
                    <a:solidFill>
                      <a:schemeClr val="tx1"/>
                    </a:solidFill>
                    <a:latin typeface="Times New Roman" panose="02020603050405020304" pitchFamily="18" charset="0"/>
                  </a:defRPr>
                </a:lvl3pPr>
                <a:lvl4pPr marL="1057275" algn="l" defTabSz="541338">
                  <a:defRPr sz="2400">
                    <a:solidFill>
                      <a:schemeClr val="tx1"/>
                    </a:solidFill>
                    <a:latin typeface="Times New Roman" panose="02020603050405020304" pitchFamily="18" charset="0"/>
                  </a:defRPr>
                </a:lvl4pPr>
                <a:lvl5pPr marL="1408113" algn="l" defTabSz="541338">
                  <a:defRPr sz="2400">
                    <a:solidFill>
                      <a:schemeClr val="tx1"/>
                    </a:solidFill>
                    <a:latin typeface="Times New Roman" panose="02020603050405020304" pitchFamily="18" charset="0"/>
                  </a:defRPr>
                </a:lvl5pPr>
                <a:lvl6pPr marL="1865313" defTabSz="541338" eaLnBrk="0" fontAlgn="base" hangingPunct="0">
                  <a:spcBef>
                    <a:spcPct val="0"/>
                  </a:spcBef>
                  <a:spcAft>
                    <a:spcPct val="0"/>
                  </a:spcAft>
                  <a:defRPr sz="2400">
                    <a:solidFill>
                      <a:schemeClr val="tx1"/>
                    </a:solidFill>
                    <a:latin typeface="Times New Roman" panose="02020603050405020304" pitchFamily="18" charset="0"/>
                  </a:defRPr>
                </a:lvl6pPr>
                <a:lvl7pPr marL="2322513" defTabSz="541338" eaLnBrk="0" fontAlgn="base" hangingPunct="0">
                  <a:spcBef>
                    <a:spcPct val="0"/>
                  </a:spcBef>
                  <a:spcAft>
                    <a:spcPct val="0"/>
                  </a:spcAft>
                  <a:defRPr sz="2400">
                    <a:solidFill>
                      <a:schemeClr val="tx1"/>
                    </a:solidFill>
                    <a:latin typeface="Times New Roman" panose="02020603050405020304" pitchFamily="18" charset="0"/>
                  </a:defRPr>
                </a:lvl7pPr>
                <a:lvl8pPr marL="2779713" defTabSz="541338" eaLnBrk="0" fontAlgn="base" hangingPunct="0">
                  <a:spcBef>
                    <a:spcPct val="0"/>
                  </a:spcBef>
                  <a:spcAft>
                    <a:spcPct val="0"/>
                  </a:spcAft>
                  <a:defRPr sz="2400">
                    <a:solidFill>
                      <a:schemeClr val="tx1"/>
                    </a:solidFill>
                    <a:latin typeface="Times New Roman" panose="02020603050405020304" pitchFamily="18" charset="0"/>
                  </a:defRPr>
                </a:lvl8pPr>
                <a:lvl9pPr marL="3236913" defTabSz="541338"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Contract Qty</a:t>
                </a:r>
              </a:p>
              <a:p>
                <a:pPr algn="ctr"/>
                <a:endParaRPr lang="en-US" altLang="en-US" sz="1600">
                  <a:latin typeface="Arial" panose="020B0604020202020204" pitchFamily="34" charset="0"/>
                </a:endParaRPr>
              </a:p>
              <a:p>
                <a:pPr algn="ctr">
                  <a:lnSpc>
                    <a:spcPct val="110000"/>
                  </a:lnSpc>
                </a:pPr>
                <a:endParaRPr lang="en-US" altLang="en-US" sz="1600">
                  <a:latin typeface="Arial" panose="020B0604020202020204" pitchFamily="34" charset="0"/>
                </a:endParaRPr>
              </a:p>
              <a:p>
                <a:pPr algn="ctr"/>
                <a:r>
                  <a:rPr lang="en-US" altLang="en-US" sz="1600">
                    <a:latin typeface="Arial" panose="020B0604020202020204" pitchFamily="34" charset="0"/>
                  </a:rPr>
                  <a:t>    Total:</a:t>
                </a:r>
              </a:p>
            </p:txBody>
          </p:sp>
        </p:grpSp>
        <p:graphicFrame>
          <p:nvGraphicFramePr>
            <p:cNvPr id="53294" name="Object 46">
              <a:extLst>
                <a:ext uri="{FF2B5EF4-FFF2-40B4-BE49-F238E27FC236}">
                  <a16:creationId xmlns:a16="http://schemas.microsoft.com/office/drawing/2014/main" id="{F27F17CA-12E0-4537-8F1D-D6B5A5EA2097}"/>
                </a:ext>
              </a:extLst>
            </p:cNvPr>
            <p:cNvGraphicFramePr>
              <a:graphicFrameLocks/>
            </p:cNvGraphicFramePr>
            <p:nvPr/>
          </p:nvGraphicFramePr>
          <p:xfrm>
            <a:off x="1927" y="1694"/>
            <a:ext cx="290" cy="407"/>
          </p:xfrm>
          <a:graphic>
            <a:graphicData uri="http://schemas.openxmlformats.org/presentationml/2006/ole">
              <mc:AlternateContent xmlns:mc="http://schemas.openxmlformats.org/markup-compatibility/2006">
                <mc:Choice xmlns:v="urn:schemas-microsoft-com:vml" Requires="v">
                  <p:oleObj spid="_x0000_s9234" name="ClipArt" r:id="rId4" imgW="3116160" imgH="3660480" progId="MS_ClipArt_Gallery.2">
                    <p:embed/>
                  </p:oleObj>
                </mc:Choice>
                <mc:Fallback>
                  <p:oleObj name="ClipArt" r:id="rId4" imgW="3116160" imgH="3660480" progId="MS_ClipArt_Gallery.2">
                    <p:embed/>
                    <p:pic>
                      <p:nvPicPr>
                        <p:cNvPr id="53294" name="Object 46">
                          <a:extLst>
                            <a:ext uri="{FF2B5EF4-FFF2-40B4-BE49-F238E27FC236}">
                              <a16:creationId xmlns:a16="http://schemas.microsoft.com/office/drawing/2014/main" id="{F27F17CA-12E0-4537-8F1D-D6B5A5EA2097}"/>
                            </a:ext>
                          </a:extLst>
                        </p:cNvPr>
                        <p:cNvPicPr>
                          <a:picLocks noChangeArrowheads="1"/>
                        </p:cNvPicPr>
                        <p:nvPr/>
                      </p:nvPicPr>
                      <p:blipFill>
                        <a:blip r:embed="rId5">
                          <a:extLst>
                            <a:ext uri="{28A0092B-C50C-407E-A947-70E740481C1C}">
                              <a14:useLocalDpi xmlns:a14="http://schemas.microsoft.com/office/drawing/2010/main" val="0"/>
                            </a:ext>
                          </a:extLst>
                        </a:blip>
                        <a:srcRect l="68060" t="64351"/>
                        <a:stretch>
                          <a:fillRect/>
                        </a:stretch>
                      </p:blipFill>
                      <p:spPr bwMode="auto">
                        <a:xfrm>
                          <a:off x="1927" y="1694"/>
                          <a:ext cx="29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3295" name="Line 47">
            <a:extLst>
              <a:ext uri="{FF2B5EF4-FFF2-40B4-BE49-F238E27FC236}">
                <a16:creationId xmlns:a16="http://schemas.microsoft.com/office/drawing/2014/main" id="{87143B8B-E386-45E1-9273-45DC968337A4}"/>
              </a:ext>
            </a:extLst>
          </p:cNvPr>
          <p:cNvSpPr>
            <a:spLocks noChangeShapeType="1"/>
          </p:cNvSpPr>
          <p:nvPr/>
        </p:nvSpPr>
        <p:spPr bwMode="auto">
          <a:xfrm>
            <a:off x="7451724" y="2393949"/>
            <a:ext cx="0" cy="1716088"/>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296" name="Group 48">
            <a:extLst>
              <a:ext uri="{FF2B5EF4-FFF2-40B4-BE49-F238E27FC236}">
                <a16:creationId xmlns:a16="http://schemas.microsoft.com/office/drawing/2014/main" id="{0052D4A1-E816-4DA5-9EC0-D4A0627425C6}"/>
              </a:ext>
            </a:extLst>
          </p:cNvPr>
          <p:cNvGrpSpPr>
            <a:grpSpLocks/>
          </p:cNvGrpSpPr>
          <p:nvPr/>
        </p:nvGrpSpPr>
        <p:grpSpPr bwMode="auto">
          <a:xfrm>
            <a:off x="6789738" y="1355725"/>
            <a:ext cx="1311275" cy="1450975"/>
            <a:chOff x="3813" y="1072"/>
            <a:chExt cx="826" cy="914"/>
          </a:xfrm>
        </p:grpSpPr>
        <p:sp>
          <p:nvSpPr>
            <p:cNvPr id="53297" name="Rectangle 49">
              <a:extLst>
                <a:ext uri="{FF2B5EF4-FFF2-40B4-BE49-F238E27FC236}">
                  <a16:creationId xmlns:a16="http://schemas.microsoft.com/office/drawing/2014/main" id="{5D43DD33-46C2-4259-AE32-A661032FDA8A}"/>
                </a:ext>
              </a:extLst>
            </p:cNvPr>
            <p:cNvSpPr>
              <a:spLocks noChangeArrowheads="1"/>
            </p:cNvSpPr>
            <p:nvPr/>
          </p:nvSpPr>
          <p:spPr bwMode="auto">
            <a:xfrm>
              <a:off x="3813" y="1072"/>
              <a:ext cx="826" cy="914"/>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Scheduling</a:t>
              </a:r>
            </a:p>
            <a:p>
              <a:r>
                <a:rPr lang="en-US" altLang="en-US">
                  <a:latin typeface="Arial" panose="020B0604020202020204" pitchFamily="34" charset="0"/>
                </a:rPr>
                <a:t>Agreement</a:t>
              </a:r>
            </a:p>
          </p:txBody>
        </p:sp>
        <p:sp>
          <p:nvSpPr>
            <p:cNvPr id="53298" name="Line 50">
              <a:extLst>
                <a:ext uri="{FF2B5EF4-FFF2-40B4-BE49-F238E27FC236}">
                  <a16:creationId xmlns:a16="http://schemas.microsoft.com/office/drawing/2014/main" id="{61D22409-04F1-4E33-91A6-7F277FEBA63D}"/>
                </a:ext>
              </a:extLst>
            </p:cNvPr>
            <p:cNvSpPr>
              <a:spLocks noChangeShapeType="1"/>
            </p:cNvSpPr>
            <p:nvPr/>
          </p:nvSpPr>
          <p:spPr bwMode="auto">
            <a:xfrm>
              <a:off x="3905" y="151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9" name="Line 51">
              <a:extLst>
                <a:ext uri="{FF2B5EF4-FFF2-40B4-BE49-F238E27FC236}">
                  <a16:creationId xmlns:a16="http://schemas.microsoft.com/office/drawing/2014/main" id="{B0AB9088-8F2F-4C51-89D5-41C3BD7876C6}"/>
                </a:ext>
              </a:extLst>
            </p:cNvPr>
            <p:cNvSpPr>
              <a:spLocks noChangeShapeType="1"/>
            </p:cNvSpPr>
            <p:nvPr/>
          </p:nvSpPr>
          <p:spPr bwMode="auto">
            <a:xfrm>
              <a:off x="4102" y="151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0" name="Line 52">
              <a:extLst>
                <a:ext uri="{FF2B5EF4-FFF2-40B4-BE49-F238E27FC236}">
                  <a16:creationId xmlns:a16="http://schemas.microsoft.com/office/drawing/2014/main" id="{79B4A04B-9E40-4D94-9320-3E1A1929164C}"/>
                </a:ext>
              </a:extLst>
            </p:cNvPr>
            <p:cNvSpPr>
              <a:spLocks noChangeShapeType="1"/>
            </p:cNvSpPr>
            <p:nvPr/>
          </p:nvSpPr>
          <p:spPr bwMode="auto">
            <a:xfrm>
              <a:off x="4299" y="1513"/>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1" name="Line 53">
              <a:extLst>
                <a:ext uri="{FF2B5EF4-FFF2-40B4-BE49-F238E27FC236}">
                  <a16:creationId xmlns:a16="http://schemas.microsoft.com/office/drawing/2014/main" id="{9F4A5EFD-797B-4B82-8AC8-0BA60585DF48}"/>
                </a:ext>
              </a:extLst>
            </p:cNvPr>
            <p:cNvSpPr>
              <a:spLocks noChangeShapeType="1"/>
            </p:cNvSpPr>
            <p:nvPr/>
          </p:nvSpPr>
          <p:spPr bwMode="auto">
            <a:xfrm>
              <a:off x="3905" y="1600"/>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2" name="Line 54">
              <a:extLst>
                <a:ext uri="{FF2B5EF4-FFF2-40B4-BE49-F238E27FC236}">
                  <a16:creationId xmlns:a16="http://schemas.microsoft.com/office/drawing/2014/main" id="{4E13B942-909F-4A56-8B07-F07A90C2C50E}"/>
                </a:ext>
              </a:extLst>
            </p:cNvPr>
            <p:cNvSpPr>
              <a:spLocks noChangeShapeType="1"/>
            </p:cNvSpPr>
            <p:nvPr/>
          </p:nvSpPr>
          <p:spPr bwMode="auto">
            <a:xfrm>
              <a:off x="4205" y="1600"/>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3" name="Line 55">
              <a:extLst>
                <a:ext uri="{FF2B5EF4-FFF2-40B4-BE49-F238E27FC236}">
                  <a16:creationId xmlns:a16="http://schemas.microsoft.com/office/drawing/2014/main" id="{46A52B0D-C028-47BB-A09C-FB9CC04DA829}"/>
                </a:ext>
              </a:extLst>
            </p:cNvPr>
            <p:cNvSpPr>
              <a:spLocks noChangeShapeType="1"/>
            </p:cNvSpPr>
            <p:nvPr/>
          </p:nvSpPr>
          <p:spPr bwMode="auto">
            <a:xfrm>
              <a:off x="3898" y="1687"/>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4" name="Line 56">
              <a:extLst>
                <a:ext uri="{FF2B5EF4-FFF2-40B4-BE49-F238E27FC236}">
                  <a16:creationId xmlns:a16="http://schemas.microsoft.com/office/drawing/2014/main" id="{0FD6D81E-0A6E-48B0-8376-582FFDC3AB6C}"/>
                </a:ext>
              </a:extLst>
            </p:cNvPr>
            <p:cNvSpPr>
              <a:spLocks noChangeShapeType="1"/>
            </p:cNvSpPr>
            <p:nvPr/>
          </p:nvSpPr>
          <p:spPr bwMode="auto">
            <a:xfrm>
              <a:off x="4299" y="168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5" name="Line 57">
              <a:extLst>
                <a:ext uri="{FF2B5EF4-FFF2-40B4-BE49-F238E27FC236}">
                  <a16:creationId xmlns:a16="http://schemas.microsoft.com/office/drawing/2014/main" id="{3E596CC8-74A1-4108-9981-D5F35C440BE0}"/>
                </a:ext>
              </a:extLst>
            </p:cNvPr>
            <p:cNvSpPr>
              <a:spLocks noChangeShapeType="1"/>
            </p:cNvSpPr>
            <p:nvPr/>
          </p:nvSpPr>
          <p:spPr bwMode="auto">
            <a:xfrm>
              <a:off x="3905" y="1774"/>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6" name="Line 58">
              <a:extLst>
                <a:ext uri="{FF2B5EF4-FFF2-40B4-BE49-F238E27FC236}">
                  <a16:creationId xmlns:a16="http://schemas.microsoft.com/office/drawing/2014/main" id="{D868F92B-A645-4CFC-86A7-C723727D72E4}"/>
                </a:ext>
              </a:extLst>
            </p:cNvPr>
            <p:cNvSpPr>
              <a:spLocks noChangeShapeType="1"/>
            </p:cNvSpPr>
            <p:nvPr/>
          </p:nvSpPr>
          <p:spPr bwMode="auto">
            <a:xfrm>
              <a:off x="4102" y="1774"/>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7" name="Line 59">
              <a:extLst>
                <a:ext uri="{FF2B5EF4-FFF2-40B4-BE49-F238E27FC236}">
                  <a16:creationId xmlns:a16="http://schemas.microsoft.com/office/drawing/2014/main" id="{92A1A6FE-BFBE-42F1-9D9E-DFE62D269C84}"/>
                </a:ext>
              </a:extLst>
            </p:cNvPr>
            <p:cNvSpPr>
              <a:spLocks noChangeShapeType="1"/>
            </p:cNvSpPr>
            <p:nvPr/>
          </p:nvSpPr>
          <p:spPr bwMode="auto">
            <a:xfrm>
              <a:off x="3898" y="1861"/>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8" name="Line 60">
              <a:extLst>
                <a:ext uri="{FF2B5EF4-FFF2-40B4-BE49-F238E27FC236}">
                  <a16:creationId xmlns:a16="http://schemas.microsoft.com/office/drawing/2014/main" id="{AB69CEE8-ADE7-4E6C-A0DC-67364954637D}"/>
                </a:ext>
              </a:extLst>
            </p:cNvPr>
            <p:cNvSpPr>
              <a:spLocks noChangeShapeType="1"/>
            </p:cNvSpPr>
            <p:nvPr/>
          </p:nvSpPr>
          <p:spPr bwMode="auto">
            <a:xfrm>
              <a:off x="4299" y="1861"/>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9" name="Line 61">
              <a:extLst>
                <a:ext uri="{FF2B5EF4-FFF2-40B4-BE49-F238E27FC236}">
                  <a16:creationId xmlns:a16="http://schemas.microsoft.com/office/drawing/2014/main" id="{8FE2C69F-81B4-4344-BBD3-E2BC71C7BF31}"/>
                </a:ext>
              </a:extLst>
            </p:cNvPr>
            <p:cNvSpPr>
              <a:spLocks noChangeShapeType="1"/>
            </p:cNvSpPr>
            <p:nvPr/>
          </p:nvSpPr>
          <p:spPr bwMode="auto">
            <a:xfrm>
              <a:off x="3905" y="1948"/>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0" name="Line 62">
              <a:extLst>
                <a:ext uri="{FF2B5EF4-FFF2-40B4-BE49-F238E27FC236}">
                  <a16:creationId xmlns:a16="http://schemas.microsoft.com/office/drawing/2014/main" id="{0FC63F41-C501-4530-B7A7-0C6E7E9DD237}"/>
                </a:ext>
              </a:extLst>
            </p:cNvPr>
            <p:cNvSpPr>
              <a:spLocks noChangeShapeType="1"/>
            </p:cNvSpPr>
            <p:nvPr/>
          </p:nvSpPr>
          <p:spPr bwMode="auto">
            <a:xfrm>
              <a:off x="4102" y="1948"/>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1" name="Line 63">
              <a:extLst>
                <a:ext uri="{FF2B5EF4-FFF2-40B4-BE49-F238E27FC236}">
                  <a16:creationId xmlns:a16="http://schemas.microsoft.com/office/drawing/2014/main" id="{90F7243E-2A12-44E6-92FB-D9759163E6EB}"/>
                </a:ext>
              </a:extLst>
            </p:cNvPr>
            <p:cNvSpPr>
              <a:spLocks noChangeShapeType="1"/>
            </p:cNvSpPr>
            <p:nvPr/>
          </p:nvSpPr>
          <p:spPr bwMode="auto">
            <a:xfrm>
              <a:off x="4299" y="1948"/>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3312" name="Line 64">
            <a:extLst>
              <a:ext uri="{FF2B5EF4-FFF2-40B4-BE49-F238E27FC236}">
                <a16:creationId xmlns:a16="http://schemas.microsoft.com/office/drawing/2014/main" id="{EE1F6744-7FCA-4E50-A916-A0ABA78ABBAB}"/>
              </a:ext>
            </a:extLst>
          </p:cNvPr>
          <p:cNvSpPr>
            <a:spLocks noChangeShapeType="1"/>
          </p:cNvSpPr>
          <p:nvPr/>
        </p:nvSpPr>
        <p:spPr bwMode="auto">
          <a:xfrm>
            <a:off x="5868987" y="1628774"/>
            <a:ext cx="0" cy="3659188"/>
          </a:xfrm>
          <a:prstGeom prst="line">
            <a:avLst/>
          </a:prstGeom>
          <a:noFill/>
          <a:ln w="254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313" name="Group 65">
            <a:extLst>
              <a:ext uri="{FF2B5EF4-FFF2-40B4-BE49-F238E27FC236}">
                <a16:creationId xmlns:a16="http://schemas.microsoft.com/office/drawing/2014/main" id="{AEE5B95D-C488-4033-BE3E-3EDC858E319C}"/>
              </a:ext>
            </a:extLst>
          </p:cNvPr>
          <p:cNvGrpSpPr>
            <a:grpSpLocks/>
          </p:cNvGrpSpPr>
          <p:nvPr/>
        </p:nvGrpSpPr>
        <p:grpSpPr bwMode="auto">
          <a:xfrm>
            <a:off x="1757363" y="1343024"/>
            <a:ext cx="1328737" cy="1646238"/>
            <a:chOff x="643" y="1064"/>
            <a:chExt cx="837" cy="1037"/>
          </a:xfrm>
        </p:grpSpPr>
        <p:grpSp>
          <p:nvGrpSpPr>
            <p:cNvPr id="53314" name="Group 66">
              <a:extLst>
                <a:ext uri="{FF2B5EF4-FFF2-40B4-BE49-F238E27FC236}">
                  <a16:creationId xmlns:a16="http://schemas.microsoft.com/office/drawing/2014/main" id="{CFBBC402-BEFB-4A96-B324-E1F18B6316AE}"/>
                </a:ext>
              </a:extLst>
            </p:cNvPr>
            <p:cNvGrpSpPr>
              <a:grpSpLocks/>
            </p:cNvGrpSpPr>
            <p:nvPr/>
          </p:nvGrpSpPr>
          <p:grpSpPr bwMode="auto">
            <a:xfrm>
              <a:off x="643" y="1064"/>
              <a:ext cx="837" cy="912"/>
              <a:chOff x="643" y="1064"/>
              <a:chExt cx="837" cy="912"/>
            </a:xfrm>
          </p:grpSpPr>
          <p:sp>
            <p:nvSpPr>
              <p:cNvPr id="53315" name="Freeform 67">
                <a:extLst>
                  <a:ext uri="{FF2B5EF4-FFF2-40B4-BE49-F238E27FC236}">
                    <a16:creationId xmlns:a16="http://schemas.microsoft.com/office/drawing/2014/main" id="{43F9696A-2693-42A9-974E-5C35B7F84544}"/>
                  </a:ext>
                </a:extLst>
              </p:cNvPr>
              <p:cNvSpPr>
                <a:spLocks/>
              </p:cNvSpPr>
              <p:nvPr/>
            </p:nvSpPr>
            <p:spPr bwMode="auto">
              <a:xfrm>
                <a:off x="643" y="1064"/>
                <a:ext cx="837" cy="912"/>
              </a:xfrm>
              <a:custGeom>
                <a:avLst/>
                <a:gdLst>
                  <a:gd name="T0" fmla="*/ 836 w 837"/>
                  <a:gd name="T1" fmla="*/ 704 h 912"/>
                  <a:gd name="T2" fmla="*/ 836 w 837"/>
                  <a:gd name="T3" fmla="*/ 0 h 912"/>
                  <a:gd name="T4" fmla="*/ 0 w 837"/>
                  <a:gd name="T5" fmla="*/ 0 h 912"/>
                  <a:gd name="T6" fmla="*/ 0 w 837"/>
                  <a:gd name="T7" fmla="*/ 65 h 912"/>
                  <a:gd name="T8" fmla="*/ 0 w 837"/>
                  <a:gd name="T9" fmla="*/ 911 h 912"/>
                  <a:gd name="T10" fmla="*/ 586 w 837"/>
                  <a:gd name="T11" fmla="*/ 911 h 912"/>
                  <a:gd name="T12" fmla="*/ 586 w 837"/>
                  <a:gd name="T13" fmla="*/ 704 h 912"/>
                  <a:gd name="T14" fmla="*/ 836 w 837"/>
                  <a:gd name="T15" fmla="*/ 70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7" h="912">
                    <a:moveTo>
                      <a:pt x="836" y="704"/>
                    </a:moveTo>
                    <a:lnTo>
                      <a:pt x="836" y="0"/>
                    </a:lnTo>
                    <a:lnTo>
                      <a:pt x="0" y="0"/>
                    </a:lnTo>
                    <a:lnTo>
                      <a:pt x="0" y="65"/>
                    </a:lnTo>
                    <a:lnTo>
                      <a:pt x="0" y="911"/>
                    </a:lnTo>
                    <a:lnTo>
                      <a:pt x="586" y="911"/>
                    </a:lnTo>
                    <a:lnTo>
                      <a:pt x="586" y="704"/>
                    </a:lnTo>
                    <a:lnTo>
                      <a:pt x="836" y="704"/>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16" name="Line 68">
                <a:extLst>
                  <a:ext uri="{FF2B5EF4-FFF2-40B4-BE49-F238E27FC236}">
                    <a16:creationId xmlns:a16="http://schemas.microsoft.com/office/drawing/2014/main" id="{4A0184B4-5AE1-4D77-AF61-E45F4E9DC81B}"/>
                  </a:ext>
                </a:extLst>
              </p:cNvPr>
              <p:cNvSpPr>
                <a:spLocks noChangeShapeType="1"/>
              </p:cNvSpPr>
              <p:nvPr/>
            </p:nvSpPr>
            <p:spPr bwMode="auto">
              <a:xfrm>
                <a:off x="760" y="1329"/>
                <a:ext cx="39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7" name="Line 69">
                <a:extLst>
                  <a:ext uri="{FF2B5EF4-FFF2-40B4-BE49-F238E27FC236}">
                    <a16:creationId xmlns:a16="http://schemas.microsoft.com/office/drawing/2014/main" id="{C6D70D0B-C6CB-4B3C-A164-C9DAE3633FDA}"/>
                  </a:ext>
                </a:extLst>
              </p:cNvPr>
              <p:cNvSpPr>
                <a:spLocks noChangeShapeType="1"/>
              </p:cNvSpPr>
              <p:nvPr/>
            </p:nvSpPr>
            <p:spPr bwMode="auto">
              <a:xfrm>
                <a:off x="759" y="1393"/>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8" name="Line 70">
                <a:extLst>
                  <a:ext uri="{FF2B5EF4-FFF2-40B4-BE49-F238E27FC236}">
                    <a16:creationId xmlns:a16="http://schemas.microsoft.com/office/drawing/2014/main" id="{E56E09C3-C498-40ED-85FE-67DA37061774}"/>
                  </a:ext>
                </a:extLst>
              </p:cNvPr>
              <p:cNvSpPr>
                <a:spLocks noChangeShapeType="1"/>
              </p:cNvSpPr>
              <p:nvPr/>
            </p:nvSpPr>
            <p:spPr bwMode="auto">
              <a:xfrm>
                <a:off x="757" y="1459"/>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9" name="Line 71">
                <a:extLst>
                  <a:ext uri="{FF2B5EF4-FFF2-40B4-BE49-F238E27FC236}">
                    <a16:creationId xmlns:a16="http://schemas.microsoft.com/office/drawing/2014/main" id="{B7FF2855-59C6-4B0A-A066-B6E054ACDD9A}"/>
                  </a:ext>
                </a:extLst>
              </p:cNvPr>
              <p:cNvSpPr>
                <a:spLocks noChangeShapeType="1"/>
              </p:cNvSpPr>
              <p:nvPr/>
            </p:nvSpPr>
            <p:spPr bwMode="auto">
              <a:xfrm>
                <a:off x="759" y="1524"/>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20" name="Line 72">
                <a:extLst>
                  <a:ext uri="{FF2B5EF4-FFF2-40B4-BE49-F238E27FC236}">
                    <a16:creationId xmlns:a16="http://schemas.microsoft.com/office/drawing/2014/main" id="{8175BC33-E133-497C-B1D8-291E650382CC}"/>
                  </a:ext>
                </a:extLst>
              </p:cNvPr>
              <p:cNvSpPr>
                <a:spLocks noChangeShapeType="1"/>
              </p:cNvSpPr>
              <p:nvPr/>
            </p:nvSpPr>
            <p:spPr bwMode="auto">
              <a:xfrm>
                <a:off x="759" y="1585"/>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21" name="Rectangle 73">
                <a:extLst>
                  <a:ext uri="{FF2B5EF4-FFF2-40B4-BE49-F238E27FC236}">
                    <a16:creationId xmlns:a16="http://schemas.microsoft.com/office/drawing/2014/main" id="{CD8A2E73-CAE9-4FAC-A7E2-572D7F39DE0B}"/>
                  </a:ext>
                </a:extLst>
              </p:cNvPr>
              <p:cNvSpPr>
                <a:spLocks noChangeArrowheads="1"/>
              </p:cNvSpPr>
              <p:nvPr/>
            </p:nvSpPr>
            <p:spPr bwMode="auto">
              <a:xfrm>
                <a:off x="719" y="1094"/>
                <a:ext cx="686"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50" tIns="34925" rIns="69850" bIns="34925">
                <a:spAutoFit/>
              </a:bodyPr>
              <a:lstStyle>
                <a:lvl1pPr algn="l" defTabSz="541338">
                  <a:defRPr sz="2400">
                    <a:solidFill>
                      <a:schemeClr val="tx1"/>
                    </a:solidFill>
                    <a:latin typeface="Times New Roman" panose="02020603050405020304" pitchFamily="18" charset="0"/>
                  </a:defRPr>
                </a:lvl1pPr>
                <a:lvl2pPr marL="349250" algn="l" defTabSz="541338">
                  <a:defRPr sz="2400">
                    <a:solidFill>
                      <a:schemeClr val="tx1"/>
                    </a:solidFill>
                    <a:latin typeface="Times New Roman" panose="02020603050405020304" pitchFamily="18" charset="0"/>
                  </a:defRPr>
                </a:lvl2pPr>
                <a:lvl3pPr marL="704850" algn="l" defTabSz="541338">
                  <a:defRPr sz="2400">
                    <a:solidFill>
                      <a:schemeClr val="tx1"/>
                    </a:solidFill>
                    <a:latin typeface="Times New Roman" panose="02020603050405020304" pitchFamily="18" charset="0"/>
                  </a:defRPr>
                </a:lvl3pPr>
                <a:lvl4pPr marL="1057275" algn="l" defTabSz="541338">
                  <a:defRPr sz="2400">
                    <a:solidFill>
                      <a:schemeClr val="tx1"/>
                    </a:solidFill>
                    <a:latin typeface="Times New Roman" panose="02020603050405020304" pitchFamily="18" charset="0"/>
                  </a:defRPr>
                </a:lvl4pPr>
                <a:lvl5pPr marL="1408113" algn="l" defTabSz="541338">
                  <a:defRPr sz="2400">
                    <a:solidFill>
                      <a:schemeClr val="tx1"/>
                    </a:solidFill>
                    <a:latin typeface="Times New Roman" panose="02020603050405020304" pitchFamily="18" charset="0"/>
                  </a:defRPr>
                </a:lvl5pPr>
                <a:lvl6pPr marL="1865313" defTabSz="541338" eaLnBrk="0" fontAlgn="base" hangingPunct="0">
                  <a:spcBef>
                    <a:spcPct val="0"/>
                  </a:spcBef>
                  <a:spcAft>
                    <a:spcPct val="0"/>
                  </a:spcAft>
                  <a:defRPr sz="2400">
                    <a:solidFill>
                      <a:schemeClr val="tx1"/>
                    </a:solidFill>
                    <a:latin typeface="Times New Roman" panose="02020603050405020304" pitchFamily="18" charset="0"/>
                  </a:defRPr>
                </a:lvl6pPr>
                <a:lvl7pPr marL="2322513" defTabSz="541338" eaLnBrk="0" fontAlgn="base" hangingPunct="0">
                  <a:spcBef>
                    <a:spcPct val="0"/>
                  </a:spcBef>
                  <a:spcAft>
                    <a:spcPct val="0"/>
                  </a:spcAft>
                  <a:defRPr sz="2400">
                    <a:solidFill>
                      <a:schemeClr val="tx1"/>
                    </a:solidFill>
                    <a:latin typeface="Times New Roman" panose="02020603050405020304" pitchFamily="18" charset="0"/>
                  </a:defRPr>
                </a:lvl7pPr>
                <a:lvl8pPr marL="2779713" defTabSz="541338" eaLnBrk="0" fontAlgn="base" hangingPunct="0">
                  <a:spcBef>
                    <a:spcPct val="0"/>
                  </a:spcBef>
                  <a:spcAft>
                    <a:spcPct val="0"/>
                  </a:spcAft>
                  <a:defRPr sz="2400">
                    <a:solidFill>
                      <a:schemeClr val="tx1"/>
                    </a:solidFill>
                    <a:latin typeface="Times New Roman" panose="02020603050405020304" pitchFamily="18" charset="0"/>
                  </a:defRPr>
                </a:lvl8pPr>
                <a:lvl9pPr marL="3236913" defTabSz="541338"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Contract $</a:t>
                </a:r>
              </a:p>
              <a:p>
                <a:pPr algn="ctr"/>
                <a:endParaRPr lang="en-US" altLang="en-US" sz="1600">
                  <a:latin typeface="Arial" panose="020B0604020202020204" pitchFamily="34" charset="0"/>
                </a:endParaRPr>
              </a:p>
              <a:p>
                <a:pPr algn="ctr">
                  <a:lnSpc>
                    <a:spcPct val="110000"/>
                  </a:lnSpc>
                </a:pPr>
                <a:endParaRPr lang="en-US" altLang="en-US" sz="1600">
                  <a:latin typeface="Arial" panose="020B0604020202020204" pitchFamily="34" charset="0"/>
                </a:endParaRPr>
              </a:p>
              <a:p>
                <a:pPr algn="ctr"/>
                <a:r>
                  <a:rPr lang="en-US" altLang="en-US" sz="1600">
                    <a:latin typeface="Arial" panose="020B0604020202020204" pitchFamily="34" charset="0"/>
                  </a:rPr>
                  <a:t>    Total:</a:t>
                </a:r>
              </a:p>
            </p:txBody>
          </p:sp>
          <p:sp>
            <p:nvSpPr>
              <p:cNvPr id="53322" name="AutoShape 74">
                <a:extLst>
                  <a:ext uri="{FF2B5EF4-FFF2-40B4-BE49-F238E27FC236}">
                    <a16:creationId xmlns:a16="http://schemas.microsoft.com/office/drawing/2014/main" id="{8EB40CE7-40B7-4B8D-A5C8-E6FBCF8604D4}"/>
                  </a:ext>
                </a:extLst>
              </p:cNvPr>
              <p:cNvSpPr>
                <a:spLocks noChangeArrowheads="1"/>
              </p:cNvSpPr>
              <p:nvPr/>
            </p:nvSpPr>
            <p:spPr bwMode="auto">
              <a:xfrm rot="5400000">
                <a:off x="1253" y="1763"/>
                <a:ext cx="196" cy="228"/>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53323" name="Object 75">
              <a:extLst>
                <a:ext uri="{FF2B5EF4-FFF2-40B4-BE49-F238E27FC236}">
                  <a16:creationId xmlns:a16="http://schemas.microsoft.com/office/drawing/2014/main" id="{6F9303C5-DB0D-4262-905C-6073147C7606}"/>
                </a:ext>
              </a:extLst>
            </p:cNvPr>
            <p:cNvGraphicFramePr>
              <a:graphicFrameLocks/>
            </p:cNvGraphicFramePr>
            <p:nvPr/>
          </p:nvGraphicFramePr>
          <p:xfrm>
            <a:off x="679" y="1694"/>
            <a:ext cx="290" cy="407"/>
          </p:xfrm>
          <a:graphic>
            <a:graphicData uri="http://schemas.openxmlformats.org/presentationml/2006/ole">
              <mc:AlternateContent xmlns:mc="http://schemas.openxmlformats.org/markup-compatibility/2006">
                <mc:Choice xmlns:v="urn:schemas-microsoft-com:vml" Requires="v">
                  <p:oleObj spid="_x0000_s9235" name="ClipArt" r:id="rId6" imgW="3116160" imgH="3660480" progId="MS_ClipArt_Gallery.2">
                    <p:embed/>
                  </p:oleObj>
                </mc:Choice>
                <mc:Fallback>
                  <p:oleObj name="ClipArt" r:id="rId6" imgW="3116160" imgH="3660480" progId="MS_ClipArt_Gallery.2">
                    <p:embed/>
                    <p:pic>
                      <p:nvPicPr>
                        <p:cNvPr id="53323" name="Object 75">
                          <a:extLst>
                            <a:ext uri="{FF2B5EF4-FFF2-40B4-BE49-F238E27FC236}">
                              <a16:creationId xmlns:a16="http://schemas.microsoft.com/office/drawing/2014/main" id="{6F9303C5-DB0D-4262-905C-6073147C7606}"/>
                            </a:ext>
                          </a:extLst>
                        </p:cNvPr>
                        <p:cNvPicPr>
                          <a:picLocks noChangeArrowheads="1"/>
                        </p:cNvPicPr>
                        <p:nvPr/>
                      </p:nvPicPr>
                      <p:blipFill>
                        <a:blip r:embed="rId7">
                          <a:extLst>
                            <a:ext uri="{28A0092B-C50C-407E-A947-70E740481C1C}">
                              <a14:useLocalDpi xmlns:a14="http://schemas.microsoft.com/office/drawing/2010/main" val="0"/>
                            </a:ext>
                          </a:extLst>
                        </a:blip>
                        <a:srcRect l="68060" t="64351"/>
                        <a:stretch>
                          <a:fillRect/>
                        </a:stretch>
                      </p:blipFill>
                      <p:spPr bwMode="auto">
                        <a:xfrm>
                          <a:off x="679" y="1694"/>
                          <a:ext cx="29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3324" name="Rectangle 76">
            <a:extLst>
              <a:ext uri="{FF2B5EF4-FFF2-40B4-BE49-F238E27FC236}">
                <a16:creationId xmlns:a16="http://schemas.microsoft.com/office/drawing/2014/main" id="{84DFB421-5656-4A61-96D5-D157E5DBDA64}"/>
              </a:ext>
            </a:extLst>
          </p:cNvPr>
          <p:cNvSpPr>
            <a:spLocks noGrp="1" noChangeArrowheads="1"/>
          </p:cNvSpPr>
          <p:nvPr>
            <p:ph type="title"/>
          </p:nvPr>
        </p:nvSpPr>
        <p:spPr>
          <a:xfrm>
            <a:off x="50799" y="-75142"/>
            <a:ext cx="10515600" cy="1325563"/>
          </a:xfrm>
        </p:spPr>
        <p:txBody>
          <a:bodyPr/>
          <a:lstStyle/>
          <a:p>
            <a:r>
              <a:rPr lang="en-US" altLang="en-US" dirty="0"/>
              <a:t>Outline Agreements</a:t>
            </a:r>
          </a:p>
        </p:txBody>
      </p:sp>
      <p:sp>
        <p:nvSpPr>
          <p:cNvPr id="2" name="Rectangle 1">
            <a:extLst>
              <a:ext uri="{FF2B5EF4-FFF2-40B4-BE49-F238E27FC236}">
                <a16:creationId xmlns:a16="http://schemas.microsoft.com/office/drawing/2014/main" id="{6BFCEDF9-4FC6-4228-9616-53AF951C0F06}"/>
              </a:ext>
            </a:extLst>
          </p:cNvPr>
          <p:cNvSpPr/>
          <p:nvPr/>
        </p:nvSpPr>
        <p:spPr>
          <a:xfrm>
            <a:off x="50799" y="5641554"/>
            <a:ext cx="12141199" cy="1015663"/>
          </a:xfrm>
          <a:prstGeom prst="rect">
            <a:avLst/>
          </a:prstGeom>
        </p:spPr>
        <p:txBody>
          <a:bodyPr wrap="square">
            <a:spAutoFit/>
          </a:bodyPr>
          <a:lstStyle/>
          <a:p>
            <a:r>
              <a:rPr lang="en-US" altLang="en-US" sz="1200" b="1" dirty="0"/>
              <a:t>An Outline Agreement is a binding declaration of a buying party’s intention to purchase materials or services within an agreed-upon period with agreed-upon terms and conditions.</a:t>
            </a:r>
          </a:p>
          <a:p>
            <a:r>
              <a:rPr lang="en-US" altLang="en-US" sz="1200" b="1" dirty="0"/>
              <a:t>The two types of Outline Agreements are: </a:t>
            </a:r>
          </a:p>
          <a:p>
            <a:pPr lvl="1"/>
            <a:r>
              <a:rPr lang="en-US" altLang="en-US" sz="1200" b="1" dirty="0"/>
              <a:t>Contracts</a:t>
            </a:r>
          </a:p>
          <a:p>
            <a:pPr lvl="1"/>
            <a:r>
              <a:rPr lang="en-US" altLang="en-US" sz="1200" b="1" dirty="0"/>
              <a:t>Scheduling Agreements</a:t>
            </a:r>
          </a:p>
          <a:p>
            <a:r>
              <a:rPr lang="en-US" altLang="en-US" sz="1200" b="1" dirty="0"/>
              <a:t>The Outline Agreement details the materials or services and price but not the dates or quantities for the individual deliveries.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Line 1026">
            <a:extLst>
              <a:ext uri="{FF2B5EF4-FFF2-40B4-BE49-F238E27FC236}">
                <a16:creationId xmlns:a16="http://schemas.microsoft.com/office/drawing/2014/main" id="{3F70CEBD-724C-4251-B503-28762AE59417}"/>
              </a:ext>
            </a:extLst>
          </p:cNvPr>
          <p:cNvSpPr>
            <a:spLocks noChangeShapeType="1"/>
          </p:cNvSpPr>
          <p:nvPr/>
        </p:nvSpPr>
        <p:spPr bwMode="auto">
          <a:xfrm>
            <a:off x="3784600" y="5242453"/>
            <a:ext cx="1560513"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99" name="Line 1027">
            <a:extLst>
              <a:ext uri="{FF2B5EF4-FFF2-40B4-BE49-F238E27FC236}">
                <a16:creationId xmlns:a16="http://schemas.microsoft.com/office/drawing/2014/main" id="{66B956E4-C814-43BC-AD3F-50917948A0B6}"/>
              </a:ext>
            </a:extLst>
          </p:cNvPr>
          <p:cNvSpPr>
            <a:spLocks noChangeShapeType="1"/>
          </p:cNvSpPr>
          <p:nvPr/>
        </p:nvSpPr>
        <p:spPr bwMode="auto">
          <a:xfrm flipH="1">
            <a:off x="6724650" y="5242453"/>
            <a:ext cx="1560513"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0" name="Line 1028">
            <a:extLst>
              <a:ext uri="{FF2B5EF4-FFF2-40B4-BE49-F238E27FC236}">
                <a16:creationId xmlns:a16="http://schemas.microsoft.com/office/drawing/2014/main" id="{E27E65E8-8E0A-4C87-AC2F-EA8BCA601A1A}"/>
              </a:ext>
            </a:extLst>
          </p:cNvPr>
          <p:cNvSpPr>
            <a:spLocks noChangeShapeType="1"/>
          </p:cNvSpPr>
          <p:nvPr/>
        </p:nvSpPr>
        <p:spPr bwMode="auto">
          <a:xfrm>
            <a:off x="5988049" y="3229504"/>
            <a:ext cx="0" cy="941387"/>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Rectangle 1029">
            <a:extLst>
              <a:ext uri="{FF2B5EF4-FFF2-40B4-BE49-F238E27FC236}">
                <a16:creationId xmlns:a16="http://schemas.microsoft.com/office/drawing/2014/main" id="{DC32DFBE-B158-456E-A111-0F63C1C35E98}"/>
              </a:ext>
            </a:extLst>
          </p:cNvPr>
          <p:cNvSpPr>
            <a:spLocks noChangeArrowheads="1"/>
          </p:cNvSpPr>
          <p:nvPr/>
        </p:nvSpPr>
        <p:spPr bwMode="auto">
          <a:xfrm>
            <a:off x="5548312" y="97842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Create</a:t>
            </a:r>
          </a:p>
        </p:txBody>
      </p:sp>
      <p:sp>
        <p:nvSpPr>
          <p:cNvPr id="55302" name="AutoShape 1030">
            <a:extLst>
              <a:ext uri="{FF2B5EF4-FFF2-40B4-BE49-F238E27FC236}">
                <a16:creationId xmlns:a16="http://schemas.microsoft.com/office/drawing/2014/main" id="{0DFA3954-AE31-4382-B90F-F5FEB1816BD4}"/>
              </a:ext>
            </a:extLst>
          </p:cNvPr>
          <p:cNvSpPr>
            <a:spLocks noChangeArrowheads="1"/>
          </p:cNvSpPr>
          <p:nvPr/>
        </p:nvSpPr>
        <p:spPr bwMode="auto">
          <a:xfrm>
            <a:off x="5884863" y="1405466"/>
            <a:ext cx="223837" cy="322263"/>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3" name="Line 1031">
            <a:extLst>
              <a:ext uri="{FF2B5EF4-FFF2-40B4-BE49-F238E27FC236}">
                <a16:creationId xmlns:a16="http://schemas.microsoft.com/office/drawing/2014/main" id="{A4D8D804-108F-45BB-9987-561F598F7729}"/>
              </a:ext>
            </a:extLst>
          </p:cNvPr>
          <p:cNvSpPr>
            <a:spLocks noChangeShapeType="1"/>
          </p:cNvSpPr>
          <p:nvPr/>
        </p:nvSpPr>
        <p:spPr bwMode="auto">
          <a:xfrm>
            <a:off x="3644899" y="1107016"/>
            <a:ext cx="1652588" cy="72866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Line 1032">
            <a:extLst>
              <a:ext uri="{FF2B5EF4-FFF2-40B4-BE49-F238E27FC236}">
                <a16:creationId xmlns:a16="http://schemas.microsoft.com/office/drawing/2014/main" id="{0C60AD09-9D8D-471B-B73D-C0F6FF4943E9}"/>
              </a:ext>
            </a:extLst>
          </p:cNvPr>
          <p:cNvSpPr>
            <a:spLocks noChangeShapeType="1"/>
          </p:cNvSpPr>
          <p:nvPr/>
        </p:nvSpPr>
        <p:spPr bwMode="auto">
          <a:xfrm flipV="1">
            <a:off x="3632199" y="3361265"/>
            <a:ext cx="1665288" cy="10160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5" name="Rectangle 1033">
            <a:extLst>
              <a:ext uri="{FF2B5EF4-FFF2-40B4-BE49-F238E27FC236}">
                <a16:creationId xmlns:a16="http://schemas.microsoft.com/office/drawing/2014/main" id="{94DDA727-F069-4DB3-8069-D72EE7200E09}"/>
              </a:ext>
            </a:extLst>
          </p:cNvPr>
          <p:cNvSpPr>
            <a:spLocks noChangeArrowheads="1"/>
          </p:cNvSpPr>
          <p:nvPr/>
        </p:nvSpPr>
        <p:spPr bwMode="auto">
          <a:xfrm>
            <a:off x="2062162" y="1116541"/>
            <a:ext cx="1574800" cy="982663"/>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 Requisition</a:t>
            </a:r>
          </a:p>
        </p:txBody>
      </p:sp>
      <p:sp>
        <p:nvSpPr>
          <p:cNvPr id="55306" name="Rectangle 1034">
            <a:extLst>
              <a:ext uri="{FF2B5EF4-FFF2-40B4-BE49-F238E27FC236}">
                <a16:creationId xmlns:a16="http://schemas.microsoft.com/office/drawing/2014/main" id="{B728EEE2-BCCA-4C61-BD42-F48EDBB5829E}"/>
              </a:ext>
            </a:extLst>
          </p:cNvPr>
          <p:cNvSpPr>
            <a:spLocks noChangeArrowheads="1"/>
          </p:cNvSpPr>
          <p:nvPr/>
        </p:nvSpPr>
        <p:spPr bwMode="auto">
          <a:xfrm>
            <a:off x="2062162" y="2250016"/>
            <a:ext cx="1574800" cy="981075"/>
          </a:xfrm>
          <a:prstGeom prst="rect">
            <a:avLst/>
          </a:prstGeom>
          <a:solidFill>
            <a:srgbClr val="F5FBBD"/>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Request for</a:t>
            </a:r>
          </a:p>
          <a:p>
            <a:r>
              <a:rPr lang="en-US" altLang="en-US">
                <a:latin typeface="Arial" panose="020B0604020202020204" pitchFamily="34" charset="0"/>
              </a:rPr>
              <a:t>Quotation</a:t>
            </a:r>
          </a:p>
        </p:txBody>
      </p:sp>
      <p:sp>
        <p:nvSpPr>
          <p:cNvPr id="55307" name="Rectangle 1035">
            <a:extLst>
              <a:ext uri="{FF2B5EF4-FFF2-40B4-BE49-F238E27FC236}">
                <a16:creationId xmlns:a16="http://schemas.microsoft.com/office/drawing/2014/main" id="{D5C3BF0D-2D93-479F-A746-C328B1E44F8E}"/>
              </a:ext>
            </a:extLst>
          </p:cNvPr>
          <p:cNvSpPr>
            <a:spLocks noChangeArrowheads="1"/>
          </p:cNvSpPr>
          <p:nvPr/>
        </p:nvSpPr>
        <p:spPr bwMode="auto">
          <a:xfrm>
            <a:off x="2062162" y="3381903"/>
            <a:ext cx="1574800" cy="982662"/>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Reference</a:t>
            </a:r>
          </a:p>
          <a:p>
            <a:r>
              <a:rPr lang="en-US" altLang="en-US">
                <a:latin typeface="Arial" panose="020B0604020202020204" pitchFamily="34" charset="0"/>
              </a:rPr>
              <a:t>Contract</a:t>
            </a:r>
          </a:p>
        </p:txBody>
      </p:sp>
      <p:sp>
        <p:nvSpPr>
          <p:cNvPr id="55308" name="Rectangle 1036">
            <a:extLst>
              <a:ext uri="{FF2B5EF4-FFF2-40B4-BE49-F238E27FC236}">
                <a16:creationId xmlns:a16="http://schemas.microsoft.com/office/drawing/2014/main" id="{E6557A67-8166-4240-B536-A4672B522BCE}"/>
              </a:ext>
            </a:extLst>
          </p:cNvPr>
          <p:cNvSpPr>
            <a:spLocks noChangeArrowheads="1"/>
          </p:cNvSpPr>
          <p:nvPr/>
        </p:nvSpPr>
        <p:spPr bwMode="auto">
          <a:xfrm>
            <a:off x="2065337" y="1116541"/>
            <a:ext cx="1566862" cy="325437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309" name="Group 1037">
            <a:extLst>
              <a:ext uri="{FF2B5EF4-FFF2-40B4-BE49-F238E27FC236}">
                <a16:creationId xmlns:a16="http://schemas.microsoft.com/office/drawing/2014/main" id="{2B6B7512-BBDF-4DA4-8C41-7CF14A97C0A7}"/>
              </a:ext>
            </a:extLst>
          </p:cNvPr>
          <p:cNvGrpSpPr>
            <a:grpSpLocks/>
          </p:cNvGrpSpPr>
          <p:nvPr/>
        </p:nvGrpSpPr>
        <p:grpSpPr bwMode="auto">
          <a:xfrm>
            <a:off x="5292725" y="1829328"/>
            <a:ext cx="1408113" cy="1757362"/>
            <a:chOff x="2502" y="1509"/>
            <a:chExt cx="887" cy="1107"/>
          </a:xfrm>
        </p:grpSpPr>
        <p:grpSp>
          <p:nvGrpSpPr>
            <p:cNvPr id="55310" name="Group 1038">
              <a:extLst>
                <a:ext uri="{FF2B5EF4-FFF2-40B4-BE49-F238E27FC236}">
                  <a16:creationId xmlns:a16="http://schemas.microsoft.com/office/drawing/2014/main" id="{233023B6-D670-444A-A50E-218F95C2F7C5}"/>
                </a:ext>
              </a:extLst>
            </p:cNvPr>
            <p:cNvGrpSpPr>
              <a:grpSpLocks/>
            </p:cNvGrpSpPr>
            <p:nvPr/>
          </p:nvGrpSpPr>
          <p:grpSpPr bwMode="auto">
            <a:xfrm>
              <a:off x="2502" y="1509"/>
              <a:ext cx="887" cy="975"/>
              <a:chOff x="2502" y="1509"/>
              <a:chExt cx="887" cy="975"/>
            </a:xfrm>
          </p:grpSpPr>
          <p:sp>
            <p:nvSpPr>
              <p:cNvPr id="55311" name="Freeform 1039">
                <a:extLst>
                  <a:ext uri="{FF2B5EF4-FFF2-40B4-BE49-F238E27FC236}">
                    <a16:creationId xmlns:a16="http://schemas.microsoft.com/office/drawing/2014/main" id="{04018EAE-35EB-4C8A-86FA-CC99047084CF}"/>
                  </a:ext>
                </a:extLst>
              </p:cNvPr>
              <p:cNvSpPr>
                <a:spLocks/>
              </p:cNvSpPr>
              <p:nvPr/>
            </p:nvSpPr>
            <p:spPr bwMode="auto">
              <a:xfrm>
                <a:off x="2502" y="1517"/>
                <a:ext cx="887" cy="967"/>
              </a:xfrm>
              <a:custGeom>
                <a:avLst/>
                <a:gdLst>
                  <a:gd name="T0" fmla="*/ 886 w 887"/>
                  <a:gd name="T1" fmla="*/ 747 h 967"/>
                  <a:gd name="T2" fmla="*/ 886 w 887"/>
                  <a:gd name="T3" fmla="*/ 0 h 967"/>
                  <a:gd name="T4" fmla="*/ 0 w 887"/>
                  <a:gd name="T5" fmla="*/ 0 h 967"/>
                  <a:gd name="T6" fmla="*/ 0 w 887"/>
                  <a:gd name="T7" fmla="*/ 69 h 967"/>
                  <a:gd name="T8" fmla="*/ 0 w 887"/>
                  <a:gd name="T9" fmla="*/ 966 h 967"/>
                  <a:gd name="T10" fmla="*/ 622 w 887"/>
                  <a:gd name="T11" fmla="*/ 966 h 967"/>
                  <a:gd name="T12" fmla="*/ 622 w 887"/>
                  <a:gd name="T13" fmla="*/ 747 h 967"/>
                  <a:gd name="T14" fmla="*/ 886 w 887"/>
                  <a:gd name="T15" fmla="*/ 747 h 9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7" h="967">
                    <a:moveTo>
                      <a:pt x="886" y="747"/>
                    </a:moveTo>
                    <a:lnTo>
                      <a:pt x="886" y="0"/>
                    </a:lnTo>
                    <a:lnTo>
                      <a:pt x="0" y="0"/>
                    </a:lnTo>
                    <a:lnTo>
                      <a:pt x="0" y="69"/>
                    </a:lnTo>
                    <a:lnTo>
                      <a:pt x="0" y="966"/>
                    </a:lnTo>
                    <a:lnTo>
                      <a:pt x="622" y="966"/>
                    </a:lnTo>
                    <a:lnTo>
                      <a:pt x="622" y="747"/>
                    </a:lnTo>
                    <a:lnTo>
                      <a:pt x="886" y="747"/>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2" name="AutoShape 1040">
                <a:extLst>
                  <a:ext uri="{FF2B5EF4-FFF2-40B4-BE49-F238E27FC236}">
                    <a16:creationId xmlns:a16="http://schemas.microsoft.com/office/drawing/2014/main" id="{3B0ECE1A-300F-4897-BF1B-3BE87CA3962D}"/>
                  </a:ext>
                </a:extLst>
              </p:cNvPr>
              <p:cNvSpPr>
                <a:spLocks noChangeArrowheads="1"/>
              </p:cNvSpPr>
              <p:nvPr/>
            </p:nvSpPr>
            <p:spPr bwMode="auto">
              <a:xfrm rot="5400000">
                <a:off x="3149" y="2256"/>
                <a:ext cx="202" cy="242"/>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3" name="Line 1041">
                <a:extLst>
                  <a:ext uri="{FF2B5EF4-FFF2-40B4-BE49-F238E27FC236}">
                    <a16:creationId xmlns:a16="http://schemas.microsoft.com/office/drawing/2014/main" id="{BD8A0EA6-FFAB-4C25-8034-46918EA0DB6F}"/>
                  </a:ext>
                </a:extLst>
              </p:cNvPr>
              <p:cNvSpPr>
                <a:spLocks noChangeShapeType="1"/>
              </p:cNvSpPr>
              <p:nvPr/>
            </p:nvSpPr>
            <p:spPr bwMode="auto">
              <a:xfrm>
                <a:off x="2626" y="1797"/>
                <a:ext cx="41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4" name="Line 1042">
                <a:extLst>
                  <a:ext uri="{FF2B5EF4-FFF2-40B4-BE49-F238E27FC236}">
                    <a16:creationId xmlns:a16="http://schemas.microsoft.com/office/drawing/2014/main" id="{86AAB41B-D28C-4015-AC40-1330F76B123F}"/>
                  </a:ext>
                </a:extLst>
              </p:cNvPr>
              <p:cNvSpPr>
                <a:spLocks noChangeShapeType="1"/>
              </p:cNvSpPr>
              <p:nvPr/>
            </p:nvSpPr>
            <p:spPr bwMode="auto">
              <a:xfrm>
                <a:off x="2625" y="1864"/>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5" name="Line 1043">
                <a:extLst>
                  <a:ext uri="{FF2B5EF4-FFF2-40B4-BE49-F238E27FC236}">
                    <a16:creationId xmlns:a16="http://schemas.microsoft.com/office/drawing/2014/main" id="{09C135A8-B57A-4E0A-AC24-69F006C9759F}"/>
                  </a:ext>
                </a:extLst>
              </p:cNvPr>
              <p:cNvSpPr>
                <a:spLocks noChangeShapeType="1"/>
              </p:cNvSpPr>
              <p:nvPr/>
            </p:nvSpPr>
            <p:spPr bwMode="auto">
              <a:xfrm>
                <a:off x="2624" y="1934"/>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6" name="Line 1044">
                <a:extLst>
                  <a:ext uri="{FF2B5EF4-FFF2-40B4-BE49-F238E27FC236}">
                    <a16:creationId xmlns:a16="http://schemas.microsoft.com/office/drawing/2014/main" id="{29C5B40C-4400-41C2-85F7-3CBACC27EA78}"/>
                  </a:ext>
                </a:extLst>
              </p:cNvPr>
              <p:cNvSpPr>
                <a:spLocks noChangeShapeType="1"/>
              </p:cNvSpPr>
              <p:nvPr/>
            </p:nvSpPr>
            <p:spPr bwMode="auto">
              <a:xfrm>
                <a:off x="2625" y="2003"/>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7" name="Line 1045">
                <a:extLst>
                  <a:ext uri="{FF2B5EF4-FFF2-40B4-BE49-F238E27FC236}">
                    <a16:creationId xmlns:a16="http://schemas.microsoft.com/office/drawing/2014/main" id="{12D8B322-58C1-4047-813B-2209635C68EB}"/>
                  </a:ext>
                </a:extLst>
              </p:cNvPr>
              <p:cNvSpPr>
                <a:spLocks noChangeShapeType="1"/>
              </p:cNvSpPr>
              <p:nvPr/>
            </p:nvSpPr>
            <p:spPr bwMode="auto">
              <a:xfrm>
                <a:off x="2625" y="2069"/>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8" name="Line 1046">
                <a:extLst>
                  <a:ext uri="{FF2B5EF4-FFF2-40B4-BE49-F238E27FC236}">
                    <a16:creationId xmlns:a16="http://schemas.microsoft.com/office/drawing/2014/main" id="{C7FCA263-FD6A-4FC0-8DA2-F1D34398B456}"/>
                  </a:ext>
                </a:extLst>
              </p:cNvPr>
              <p:cNvSpPr>
                <a:spLocks noChangeShapeType="1"/>
              </p:cNvSpPr>
              <p:nvPr/>
            </p:nvSpPr>
            <p:spPr bwMode="auto">
              <a:xfrm>
                <a:off x="2625" y="2137"/>
                <a:ext cx="46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9" name="Line 1047">
                <a:extLst>
                  <a:ext uri="{FF2B5EF4-FFF2-40B4-BE49-F238E27FC236}">
                    <a16:creationId xmlns:a16="http://schemas.microsoft.com/office/drawing/2014/main" id="{FF84EFD4-FA2C-4585-9084-8D860A7864F5}"/>
                  </a:ext>
                </a:extLst>
              </p:cNvPr>
              <p:cNvSpPr>
                <a:spLocks noChangeShapeType="1"/>
              </p:cNvSpPr>
              <p:nvPr/>
            </p:nvSpPr>
            <p:spPr bwMode="auto">
              <a:xfrm>
                <a:off x="2625" y="2206"/>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0" name="Rectangle 1048">
                <a:extLst>
                  <a:ext uri="{FF2B5EF4-FFF2-40B4-BE49-F238E27FC236}">
                    <a16:creationId xmlns:a16="http://schemas.microsoft.com/office/drawing/2014/main" id="{49130719-87C1-4CBA-A61D-010439060D7A}"/>
                  </a:ext>
                </a:extLst>
              </p:cNvPr>
              <p:cNvSpPr>
                <a:spLocks noChangeArrowheads="1"/>
              </p:cNvSpPr>
              <p:nvPr/>
            </p:nvSpPr>
            <p:spPr bwMode="auto">
              <a:xfrm>
                <a:off x="2564" y="1509"/>
                <a:ext cx="765"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8100" rIns="73025" bIns="38100">
                <a:spAutoFit/>
              </a:bodyPr>
              <a:lstStyle>
                <a:lvl1pPr algn="l" defTabSz="609600">
                  <a:defRPr sz="2400">
                    <a:solidFill>
                      <a:schemeClr val="tx1"/>
                    </a:solidFill>
                    <a:latin typeface="Times New Roman" panose="02020603050405020304" pitchFamily="18" charset="0"/>
                  </a:defRPr>
                </a:lvl1pPr>
                <a:lvl2pPr marL="371475" algn="l" defTabSz="609600">
                  <a:defRPr sz="2400">
                    <a:solidFill>
                      <a:schemeClr val="tx1"/>
                    </a:solidFill>
                    <a:latin typeface="Times New Roman" panose="02020603050405020304" pitchFamily="18" charset="0"/>
                  </a:defRPr>
                </a:lvl2pPr>
                <a:lvl3pPr marL="749300" algn="l" defTabSz="609600">
                  <a:defRPr sz="2400">
                    <a:solidFill>
                      <a:schemeClr val="tx1"/>
                    </a:solidFill>
                    <a:latin typeface="Times New Roman" panose="02020603050405020304" pitchFamily="18" charset="0"/>
                  </a:defRPr>
                </a:lvl3pPr>
                <a:lvl4pPr marL="1120775" algn="l" defTabSz="609600">
                  <a:defRPr sz="2400">
                    <a:solidFill>
                      <a:schemeClr val="tx1"/>
                    </a:solidFill>
                    <a:latin typeface="Times New Roman" panose="02020603050405020304" pitchFamily="18" charset="0"/>
                  </a:defRPr>
                </a:lvl4pPr>
                <a:lvl5pPr marL="1493838" algn="l" defTabSz="609600">
                  <a:defRPr sz="2400">
                    <a:solidFill>
                      <a:schemeClr val="tx1"/>
                    </a:solidFill>
                    <a:latin typeface="Times New Roman" panose="02020603050405020304" pitchFamily="18" charset="0"/>
                  </a:defRPr>
                </a:lvl5pPr>
                <a:lvl6pPr marL="1951038" defTabSz="609600" eaLnBrk="0" fontAlgn="base" hangingPunct="0">
                  <a:spcBef>
                    <a:spcPct val="0"/>
                  </a:spcBef>
                  <a:spcAft>
                    <a:spcPct val="0"/>
                  </a:spcAft>
                  <a:defRPr sz="2400">
                    <a:solidFill>
                      <a:schemeClr val="tx1"/>
                    </a:solidFill>
                    <a:latin typeface="Times New Roman" panose="02020603050405020304" pitchFamily="18" charset="0"/>
                  </a:defRPr>
                </a:lvl6pPr>
                <a:lvl7pPr marL="2408238" defTabSz="609600" eaLnBrk="0" fontAlgn="base" hangingPunct="0">
                  <a:spcBef>
                    <a:spcPct val="0"/>
                  </a:spcBef>
                  <a:spcAft>
                    <a:spcPct val="0"/>
                  </a:spcAft>
                  <a:defRPr sz="2400">
                    <a:solidFill>
                      <a:schemeClr val="tx1"/>
                    </a:solidFill>
                    <a:latin typeface="Times New Roman" panose="02020603050405020304" pitchFamily="18" charset="0"/>
                  </a:defRPr>
                </a:lvl7pPr>
                <a:lvl8pPr marL="2865438" defTabSz="609600" eaLnBrk="0" fontAlgn="base" hangingPunct="0">
                  <a:spcBef>
                    <a:spcPct val="0"/>
                  </a:spcBef>
                  <a:spcAft>
                    <a:spcPct val="0"/>
                  </a:spcAft>
                  <a:defRPr sz="2400">
                    <a:solidFill>
                      <a:schemeClr val="tx1"/>
                    </a:solidFill>
                    <a:latin typeface="Times New Roman" panose="02020603050405020304" pitchFamily="18" charset="0"/>
                  </a:defRPr>
                </a:lvl8pPr>
                <a:lvl9pPr marL="3322638" defTabSz="609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200">
                    <a:latin typeface="Arial" panose="020B0604020202020204" pitchFamily="34" charset="0"/>
                  </a:rPr>
                  <a:t>Contract</a:t>
                </a:r>
              </a:p>
            </p:txBody>
          </p:sp>
        </p:grpSp>
        <p:graphicFrame>
          <p:nvGraphicFramePr>
            <p:cNvPr id="55321" name="Object 1049">
              <a:extLst>
                <a:ext uri="{FF2B5EF4-FFF2-40B4-BE49-F238E27FC236}">
                  <a16:creationId xmlns:a16="http://schemas.microsoft.com/office/drawing/2014/main" id="{5EA57E98-86AA-4F8D-B1F4-A05407012723}"/>
                </a:ext>
              </a:extLst>
            </p:cNvPr>
            <p:cNvGraphicFramePr>
              <a:graphicFrameLocks/>
            </p:cNvGraphicFramePr>
            <p:nvPr/>
          </p:nvGraphicFramePr>
          <p:xfrm>
            <a:off x="2540" y="2185"/>
            <a:ext cx="307" cy="431"/>
          </p:xfrm>
          <a:graphic>
            <a:graphicData uri="http://schemas.openxmlformats.org/presentationml/2006/ole">
              <mc:AlternateContent xmlns:mc="http://schemas.openxmlformats.org/markup-compatibility/2006">
                <mc:Choice xmlns:v="urn:schemas-microsoft-com:vml" Requires="v">
                  <p:oleObj spid="_x0000_s10250" name="ClipArt" r:id="rId4" imgW="3116160" imgH="3660480" progId="MS_ClipArt_Gallery.2">
                    <p:embed/>
                  </p:oleObj>
                </mc:Choice>
                <mc:Fallback>
                  <p:oleObj name="ClipArt" r:id="rId4" imgW="3116160" imgH="3660480" progId="MS_ClipArt_Gallery.2">
                    <p:embed/>
                    <p:pic>
                      <p:nvPicPr>
                        <p:cNvPr id="55321" name="Object 1049">
                          <a:extLst>
                            <a:ext uri="{FF2B5EF4-FFF2-40B4-BE49-F238E27FC236}">
                              <a16:creationId xmlns:a16="http://schemas.microsoft.com/office/drawing/2014/main" id="{5EA57E98-86AA-4F8D-B1F4-A05407012723}"/>
                            </a:ext>
                          </a:extLst>
                        </p:cNvPr>
                        <p:cNvPicPr>
                          <a:picLocks noChangeArrowheads="1"/>
                        </p:cNvPicPr>
                        <p:nvPr/>
                      </p:nvPicPr>
                      <p:blipFill>
                        <a:blip r:embed="rId5">
                          <a:extLst>
                            <a:ext uri="{28A0092B-C50C-407E-A947-70E740481C1C}">
                              <a14:useLocalDpi xmlns:a14="http://schemas.microsoft.com/office/drawing/2010/main" val="0"/>
                            </a:ext>
                          </a:extLst>
                        </a:blip>
                        <a:srcRect l="68060" t="64351"/>
                        <a:stretch>
                          <a:fillRect/>
                        </a:stretch>
                      </p:blipFill>
                      <p:spPr bwMode="auto">
                        <a:xfrm>
                          <a:off x="2540" y="2185"/>
                          <a:ext cx="307" cy="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55322" name="Group 1050">
            <a:extLst>
              <a:ext uri="{FF2B5EF4-FFF2-40B4-BE49-F238E27FC236}">
                <a16:creationId xmlns:a16="http://schemas.microsoft.com/office/drawing/2014/main" id="{A0C9BB82-6E59-4F70-AE98-90D6941C6AC7}"/>
              </a:ext>
            </a:extLst>
          </p:cNvPr>
          <p:cNvGrpSpPr>
            <a:grpSpLocks/>
          </p:cNvGrpSpPr>
          <p:nvPr/>
        </p:nvGrpSpPr>
        <p:grpSpPr bwMode="auto">
          <a:xfrm>
            <a:off x="5338763" y="4174066"/>
            <a:ext cx="1387475" cy="1450975"/>
            <a:chOff x="2531" y="2986"/>
            <a:chExt cx="874" cy="914"/>
          </a:xfrm>
        </p:grpSpPr>
        <p:sp>
          <p:nvSpPr>
            <p:cNvPr id="55323" name="Rectangle 1051">
              <a:extLst>
                <a:ext uri="{FF2B5EF4-FFF2-40B4-BE49-F238E27FC236}">
                  <a16:creationId xmlns:a16="http://schemas.microsoft.com/office/drawing/2014/main" id="{21FCFC35-1497-4438-A0F8-E52E5BC22FC4}"/>
                </a:ext>
              </a:extLst>
            </p:cNvPr>
            <p:cNvSpPr>
              <a:spLocks noChangeArrowheads="1"/>
            </p:cNvSpPr>
            <p:nvPr/>
          </p:nvSpPr>
          <p:spPr bwMode="auto">
            <a:xfrm>
              <a:off x="2531" y="2986"/>
              <a:ext cx="874" cy="91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Release</a:t>
              </a:r>
            </a:p>
            <a:p>
              <a:r>
                <a:rPr lang="en-US" altLang="en-US">
                  <a:latin typeface="Arial" panose="020B0604020202020204" pitchFamily="34" charset="0"/>
                </a:rPr>
                <a:t>Order</a:t>
              </a:r>
            </a:p>
          </p:txBody>
        </p:sp>
        <p:sp>
          <p:nvSpPr>
            <p:cNvPr id="55324" name="Line 1052">
              <a:extLst>
                <a:ext uri="{FF2B5EF4-FFF2-40B4-BE49-F238E27FC236}">
                  <a16:creationId xmlns:a16="http://schemas.microsoft.com/office/drawing/2014/main" id="{4BB95833-5452-495C-B667-34177A223AB8}"/>
                </a:ext>
              </a:extLst>
            </p:cNvPr>
            <p:cNvSpPr>
              <a:spLocks noChangeShapeType="1"/>
            </p:cNvSpPr>
            <p:nvPr/>
          </p:nvSpPr>
          <p:spPr bwMode="auto">
            <a:xfrm>
              <a:off x="2629" y="3427"/>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5" name="Line 1053">
              <a:extLst>
                <a:ext uri="{FF2B5EF4-FFF2-40B4-BE49-F238E27FC236}">
                  <a16:creationId xmlns:a16="http://schemas.microsoft.com/office/drawing/2014/main" id="{86F668A5-2834-4E9E-9D6C-F5067C261CE2}"/>
                </a:ext>
              </a:extLst>
            </p:cNvPr>
            <p:cNvSpPr>
              <a:spLocks noChangeShapeType="1"/>
            </p:cNvSpPr>
            <p:nvPr/>
          </p:nvSpPr>
          <p:spPr bwMode="auto">
            <a:xfrm>
              <a:off x="2837" y="3427"/>
              <a:ext cx="12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6" name="Line 1054">
              <a:extLst>
                <a:ext uri="{FF2B5EF4-FFF2-40B4-BE49-F238E27FC236}">
                  <a16:creationId xmlns:a16="http://schemas.microsoft.com/office/drawing/2014/main" id="{56E07624-3A2B-443C-B693-5D5433C27A03}"/>
                </a:ext>
              </a:extLst>
            </p:cNvPr>
            <p:cNvSpPr>
              <a:spLocks noChangeShapeType="1"/>
            </p:cNvSpPr>
            <p:nvPr/>
          </p:nvSpPr>
          <p:spPr bwMode="auto">
            <a:xfrm>
              <a:off x="3045" y="3427"/>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7" name="Line 1055">
              <a:extLst>
                <a:ext uri="{FF2B5EF4-FFF2-40B4-BE49-F238E27FC236}">
                  <a16:creationId xmlns:a16="http://schemas.microsoft.com/office/drawing/2014/main" id="{59739B06-C32F-4948-930B-5636220CC01F}"/>
                </a:ext>
              </a:extLst>
            </p:cNvPr>
            <p:cNvSpPr>
              <a:spLocks noChangeShapeType="1"/>
            </p:cNvSpPr>
            <p:nvPr/>
          </p:nvSpPr>
          <p:spPr bwMode="auto">
            <a:xfrm>
              <a:off x="2629" y="3514"/>
              <a:ext cx="2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8" name="Line 1056">
              <a:extLst>
                <a:ext uri="{FF2B5EF4-FFF2-40B4-BE49-F238E27FC236}">
                  <a16:creationId xmlns:a16="http://schemas.microsoft.com/office/drawing/2014/main" id="{6BAC1455-5682-4ED7-A6C7-06DAF0A6112B}"/>
                </a:ext>
              </a:extLst>
            </p:cNvPr>
            <p:cNvSpPr>
              <a:spLocks noChangeShapeType="1"/>
            </p:cNvSpPr>
            <p:nvPr/>
          </p:nvSpPr>
          <p:spPr bwMode="auto">
            <a:xfrm>
              <a:off x="2946" y="3514"/>
              <a:ext cx="35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9" name="Line 1057">
              <a:extLst>
                <a:ext uri="{FF2B5EF4-FFF2-40B4-BE49-F238E27FC236}">
                  <a16:creationId xmlns:a16="http://schemas.microsoft.com/office/drawing/2014/main" id="{9960B01C-A23C-4EE8-AB2F-0996DD211033}"/>
                </a:ext>
              </a:extLst>
            </p:cNvPr>
            <p:cNvSpPr>
              <a:spLocks noChangeShapeType="1"/>
            </p:cNvSpPr>
            <p:nvPr/>
          </p:nvSpPr>
          <p:spPr bwMode="auto">
            <a:xfrm>
              <a:off x="2621" y="3601"/>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0" name="Line 1058">
              <a:extLst>
                <a:ext uri="{FF2B5EF4-FFF2-40B4-BE49-F238E27FC236}">
                  <a16:creationId xmlns:a16="http://schemas.microsoft.com/office/drawing/2014/main" id="{60081D5B-C63E-4C3B-81AA-9DBF3BB3CCE7}"/>
                </a:ext>
              </a:extLst>
            </p:cNvPr>
            <p:cNvSpPr>
              <a:spLocks noChangeShapeType="1"/>
            </p:cNvSpPr>
            <p:nvPr/>
          </p:nvSpPr>
          <p:spPr bwMode="auto">
            <a:xfrm>
              <a:off x="3045" y="3601"/>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1" name="Line 1059">
              <a:extLst>
                <a:ext uri="{FF2B5EF4-FFF2-40B4-BE49-F238E27FC236}">
                  <a16:creationId xmlns:a16="http://schemas.microsoft.com/office/drawing/2014/main" id="{A9B39B69-F0CF-44B4-A75F-0EB246A3A9CE}"/>
                </a:ext>
              </a:extLst>
            </p:cNvPr>
            <p:cNvSpPr>
              <a:spLocks noChangeShapeType="1"/>
            </p:cNvSpPr>
            <p:nvPr/>
          </p:nvSpPr>
          <p:spPr bwMode="auto">
            <a:xfrm>
              <a:off x="2629" y="3688"/>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2" name="Line 1060">
              <a:extLst>
                <a:ext uri="{FF2B5EF4-FFF2-40B4-BE49-F238E27FC236}">
                  <a16:creationId xmlns:a16="http://schemas.microsoft.com/office/drawing/2014/main" id="{C8155762-75FD-4D88-8800-D16AA2369AB3}"/>
                </a:ext>
              </a:extLst>
            </p:cNvPr>
            <p:cNvSpPr>
              <a:spLocks noChangeShapeType="1"/>
            </p:cNvSpPr>
            <p:nvPr/>
          </p:nvSpPr>
          <p:spPr bwMode="auto">
            <a:xfrm>
              <a:off x="2837" y="3688"/>
              <a:ext cx="468"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3" name="Line 1061">
              <a:extLst>
                <a:ext uri="{FF2B5EF4-FFF2-40B4-BE49-F238E27FC236}">
                  <a16:creationId xmlns:a16="http://schemas.microsoft.com/office/drawing/2014/main" id="{4057C2CC-3013-4183-9608-14D926A1BFEC}"/>
                </a:ext>
              </a:extLst>
            </p:cNvPr>
            <p:cNvSpPr>
              <a:spLocks noChangeShapeType="1"/>
            </p:cNvSpPr>
            <p:nvPr/>
          </p:nvSpPr>
          <p:spPr bwMode="auto">
            <a:xfrm>
              <a:off x="2621" y="3775"/>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4" name="Line 1062">
              <a:extLst>
                <a:ext uri="{FF2B5EF4-FFF2-40B4-BE49-F238E27FC236}">
                  <a16:creationId xmlns:a16="http://schemas.microsoft.com/office/drawing/2014/main" id="{A8018AF4-E430-4209-A22F-3A7BBD9317E9}"/>
                </a:ext>
              </a:extLst>
            </p:cNvPr>
            <p:cNvSpPr>
              <a:spLocks noChangeShapeType="1"/>
            </p:cNvSpPr>
            <p:nvPr/>
          </p:nvSpPr>
          <p:spPr bwMode="auto">
            <a:xfrm>
              <a:off x="3045" y="3775"/>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5" name="Line 1063">
              <a:extLst>
                <a:ext uri="{FF2B5EF4-FFF2-40B4-BE49-F238E27FC236}">
                  <a16:creationId xmlns:a16="http://schemas.microsoft.com/office/drawing/2014/main" id="{168D2150-5713-406A-8320-986885E0D62F}"/>
                </a:ext>
              </a:extLst>
            </p:cNvPr>
            <p:cNvSpPr>
              <a:spLocks noChangeShapeType="1"/>
            </p:cNvSpPr>
            <p:nvPr/>
          </p:nvSpPr>
          <p:spPr bwMode="auto">
            <a:xfrm>
              <a:off x="2629" y="3862"/>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6" name="Line 1064">
              <a:extLst>
                <a:ext uri="{FF2B5EF4-FFF2-40B4-BE49-F238E27FC236}">
                  <a16:creationId xmlns:a16="http://schemas.microsoft.com/office/drawing/2014/main" id="{C011980B-BB48-4371-9ED1-D1B55E6092BB}"/>
                </a:ext>
              </a:extLst>
            </p:cNvPr>
            <p:cNvSpPr>
              <a:spLocks noChangeShapeType="1"/>
            </p:cNvSpPr>
            <p:nvPr/>
          </p:nvSpPr>
          <p:spPr bwMode="auto">
            <a:xfrm>
              <a:off x="2837" y="3862"/>
              <a:ext cx="12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7" name="Line 1065">
              <a:extLst>
                <a:ext uri="{FF2B5EF4-FFF2-40B4-BE49-F238E27FC236}">
                  <a16:creationId xmlns:a16="http://schemas.microsoft.com/office/drawing/2014/main" id="{AA680E86-AB80-475B-AF89-F6866F049F71}"/>
                </a:ext>
              </a:extLst>
            </p:cNvPr>
            <p:cNvSpPr>
              <a:spLocks noChangeShapeType="1"/>
            </p:cNvSpPr>
            <p:nvPr/>
          </p:nvSpPr>
          <p:spPr bwMode="auto">
            <a:xfrm>
              <a:off x="3045" y="3862"/>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38" name="Group 1066">
            <a:extLst>
              <a:ext uri="{FF2B5EF4-FFF2-40B4-BE49-F238E27FC236}">
                <a16:creationId xmlns:a16="http://schemas.microsoft.com/office/drawing/2014/main" id="{B513FDE8-EFCF-4F36-A52E-596EAE39DC6F}"/>
              </a:ext>
            </a:extLst>
          </p:cNvPr>
          <p:cNvGrpSpPr>
            <a:grpSpLocks/>
          </p:cNvGrpSpPr>
          <p:nvPr/>
        </p:nvGrpSpPr>
        <p:grpSpPr bwMode="auto">
          <a:xfrm>
            <a:off x="2646363" y="4996391"/>
            <a:ext cx="1247775" cy="549275"/>
            <a:chOff x="835" y="3504"/>
            <a:chExt cx="786" cy="346"/>
          </a:xfrm>
        </p:grpSpPr>
        <p:grpSp>
          <p:nvGrpSpPr>
            <p:cNvPr id="55339" name="Group 1067">
              <a:extLst>
                <a:ext uri="{FF2B5EF4-FFF2-40B4-BE49-F238E27FC236}">
                  <a16:creationId xmlns:a16="http://schemas.microsoft.com/office/drawing/2014/main" id="{30B63FB5-CB21-43EF-9F13-C6877FDE3139}"/>
                </a:ext>
              </a:extLst>
            </p:cNvPr>
            <p:cNvGrpSpPr>
              <a:grpSpLocks/>
            </p:cNvGrpSpPr>
            <p:nvPr/>
          </p:nvGrpSpPr>
          <p:grpSpPr bwMode="auto">
            <a:xfrm>
              <a:off x="835" y="3504"/>
              <a:ext cx="786" cy="346"/>
              <a:chOff x="835" y="3504"/>
              <a:chExt cx="786" cy="346"/>
            </a:xfrm>
          </p:grpSpPr>
          <p:sp>
            <p:nvSpPr>
              <p:cNvPr id="55340" name="Oval 1068">
                <a:extLst>
                  <a:ext uri="{FF2B5EF4-FFF2-40B4-BE49-F238E27FC236}">
                    <a16:creationId xmlns:a16="http://schemas.microsoft.com/office/drawing/2014/main" id="{4E6F1EAD-F6B5-4DAF-9F78-1D627979A82B}"/>
                  </a:ext>
                </a:extLst>
              </p:cNvPr>
              <p:cNvSpPr>
                <a:spLocks noChangeArrowheads="1"/>
              </p:cNvSpPr>
              <p:nvPr/>
            </p:nvSpPr>
            <p:spPr bwMode="auto">
              <a:xfrm>
                <a:off x="835" y="3761"/>
                <a:ext cx="785" cy="89"/>
              </a:xfrm>
              <a:prstGeom prst="ellipse">
                <a:avLst/>
              </a:prstGeom>
              <a:gradFill rotWithShape="0">
                <a:gsLst>
                  <a:gs pos="0">
                    <a:srgbClr val="990000">
                      <a:gamma/>
                      <a:shade val="69804"/>
                      <a:invGamma/>
                    </a:srgbClr>
                  </a:gs>
                  <a:gs pos="50000">
                    <a:srgbClr val="990000"/>
                  </a:gs>
                  <a:gs pos="100000">
                    <a:srgbClr val="990000">
                      <a:gamma/>
                      <a:shade val="69804"/>
                      <a:invGamma/>
                    </a:srgbClr>
                  </a:gs>
                </a:gsLst>
                <a:lin ang="0" scaled="1"/>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55341" name="Rectangle 1069">
                <a:extLst>
                  <a:ext uri="{FF2B5EF4-FFF2-40B4-BE49-F238E27FC236}">
                    <a16:creationId xmlns:a16="http://schemas.microsoft.com/office/drawing/2014/main" id="{E97352BF-2F8B-43C9-AE5B-67D0BBEB03E4}"/>
                  </a:ext>
                </a:extLst>
              </p:cNvPr>
              <p:cNvSpPr>
                <a:spLocks noChangeArrowheads="1"/>
              </p:cNvSpPr>
              <p:nvPr/>
            </p:nvSpPr>
            <p:spPr bwMode="auto">
              <a:xfrm>
                <a:off x="835" y="3549"/>
                <a:ext cx="786" cy="265"/>
              </a:xfrm>
              <a:prstGeom prst="rect">
                <a:avLst/>
              </a:prstGeom>
              <a:gradFill rotWithShape="0">
                <a:gsLst>
                  <a:gs pos="0">
                    <a:srgbClr val="990000">
                      <a:gamma/>
                      <a:shade val="69804"/>
                      <a:invGamma/>
                    </a:srgbClr>
                  </a:gs>
                  <a:gs pos="50000">
                    <a:srgbClr val="990000"/>
                  </a:gs>
                  <a:gs pos="100000">
                    <a:srgbClr val="990000">
                      <a:gamma/>
                      <a:shade val="69804"/>
                      <a:invGamma/>
                    </a:srgbClr>
                  </a:gs>
                </a:gsLst>
                <a:lin ang="0" scaled="1"/>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55342" name="Oval 1070">
                <a:extLst>
                  <a:ext uri="{FF2B5EF4-FFF2-40B4-BE49-F238E27FC236}">
                    <a16:creationId xmlns:a16="http://schemas.microsoft.com/office/drawing/2014/main" id="{4FDA14C3-0115-4003-BAD8-14C695F5CA5B}"/>
                  </a:ext>
                </a:extLst>
              </p:cNvPr>
              <p:cNvSpPr>
                <a:spLocks noChangeArrowheads="1"/>
              </p:cNvSpPr>
              <p:nvPr/>
            </p:nvSpPr>
            <p:spPr bwMode="auto">
              <a:xfrm>
                <a:off x="835" y="3504"/>
                <a:ext cx="785" cy="89"/>
              </a:xfrm>
              <a:prstGeom prst="ellipse">
                <a:avLst/>
              </a:prstGeom>
              <a:gradFill rotWithShape="0">
                <a:gsLst>
                  <a:gs pos="0">
                    <a:srgbClr val="990000">
                      <a:gamma/>
                      <a:shade val="69804"/>
                      <a:invGamma/>
                    </a:srgbClr>
                  </a:gs>
                  <a:gs pos="100000">
                    <a:srgbClr val="990000"/>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grpSp>
        <p:sp>
          <p:nvSpPr>
            <p:cNvPr id="55343" name="Rectangle 1071">
              <a:extLst>
                <a:ext uri="{FF2B5EF4-FFF2-40B4-BE49-F238E27FC236}">
                  <a16:creationId xmlns:a16="http://schemas.microsoft.com/office/drawing/2014/main" id="{6E733AA7-3515-46C5-90F0-F15BDE9E5572}"/>
                </a:ext>
              </a:extLst>
            </p:cNvPr>
            <p:cNvSpPr>
              <a:spLocks noChangeArrowheads="1"/>
            </p:cNvSpPr>
            <p:nvPr/>
          </p:nvSpPr>
          <p:spPr bwMode="auto">
            <a:xfrm>
              <a:off x="947" y="3621"/>
              <a:ext cx="537" cy="19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92075" tIns="46038" rIns="92075" bIns="46038">
              <a:spAutoFit/>
            </a:bodyPr>
            <a:lstStyle/>
            <a:p>
              <a:r>
                <a:rPr lang="en-US" altLang="en-US" sz="1400">
                  <a:solidFill>
                    <a:schemeClr val="bg1"/>
                  </a:solidFill>
                  <a:latin typeface="Arial" panose="020B0604020202020204" pitchFamily="34" charset="0"/>
                </a:rPr>
                <a:t>Quantity</a:t>
              </a:r>
            </a:p>
          </p:txBody>
        </p:sp>
      </p:grpSp>
      <p:grpSp>
        <p:nvGrpSpPr>
          <p:cNvPr id="55344" name="Group 1072">
            <a:extLst>
              <a:ext uri="{FF2B5EF4-FFF2-40B4-BE49-F238E27FC236}">
                <a16:creationId xmlns:a16="http://schemas.microsoft.com/office/drawing/2014/main" id="{AF2CBB9F-3DE3-4FFF-9841-16C4061C08C8}"/>
              </a:ext>
            </a:extLst>
          </p:cNvPr>
          <p:cNvGrpSpPr>
            <a:grpSpLocks/>
          </p:cNvGrpSpPr>
          <p:nvPr/>
        </p:nvGrpSpPr>
        <p:grpSpPr bwMode="auto">
          <a:xfrm>
            <a:off x="7989887" y="4556654"/>
            <a:ext cx="1422400" cy="1074737"/>
            <a:chOff x="4201" y="3227"/>
            <a:chExt cx="896" cy="677"/>
          </a:xfrm>
        </p:grpSpPr>
        <p:grpSp>
          <p:nvGrpSpPr>
            <p:cNvPr id="55345" name="Group 1073">
              <a:extLst>
                <a:ext uri="{FF2B5EF4-FFF2-40B4-BE49-F238E27FC236}">
                  <a16:creationId xmlns:a16="http://schemas.microsoft.com/office/drawing/2014/main" id="{E1AB5D76-79BD-40A3-B319-060745184E99}"/>
                </a:ext>
              </a:extLst>
            </p:cNvPr>
            <p:cNvGrpSpPr>
              <a:grpSpLocks/>
            </p:cNvGrpSpPr>
            <p:nvPr/>
          </p:nvGrpSpPr>
          <p:grpSpPr bwMode="auto">
            <a:xfrm>
              <a:off x="4244" y="3227"/>
              <a:ext cx="853" cy="639"/>
              <a:chOff x="4244" y="3227"/>
              <a:chExt cx="853" cy="639"/>
            </a:xfrm>
          </p:grpSpPr>
          <p:sp>
            <p:nvSpPr>
              <p:cNvPr id="55346" name="Rectangle 1074">
                <a:extLst>
                  <a:ext uri="{FF2B5EF4-FFF2-40B4-BE49-F238E27FC236}">
                    <a16:creationId xmlns:a16="http://schemas.microsoft.com/office/drawing/2014/main" id="{5ABE8750-5F5F-44CE-AD6A-EC585F36246C}"/>
                  </a:ext>
                </a:extLst>
              </p:cNvPr>
              <p:cNvSpPr>
                <a:spLocks noChangeArrowheads="1"/>
              </p:cNvSpPr>
              <p:nvPr/>
            </p:nvSpPr>
            <p:spPr bwMode="auto">
              <a:xfrm>
                <a:off x="4983" y="3336"/>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7" name="Rectangle 1075">
                <a:extLst>
                  <a:ext uri="{FF2B5EF4-FFF2-40B4-BE49-F238E27FC236}">
                    <a16:creationId xmlns:a16="http://schemas.microsoft.com/office/drawing/2014/main" id="{B121CBFC-F034-4D44-8BFE-88031CC96598}"/>
                  </a:ext>
                </a:extLst>
              </p:cNvPr>
              <p:cNvSpPr>
                <a:spLocks noChangeArrowheads="1"/>
              </p:cNvSpPr>
              <p:nvPr/>
            </p:nvSpPr>
            <p:spPr bwMode="auto">
              <a:xfrm>
                <a:off x="4983" y="3442"/>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8" name="Rectangle 1076">
                <a:extLst>
                  <a:ext uri="{FF2B5EF4-FFF2-40B4-BE49-F238E27FC236}">
                    <a16:creationId xmlns:a16="http://schemas.microsoft.com/office/drawing/2014/main" id="{1F450E11-4C12-49F9-AE6E-D984A7F368DA}"/>
                  </a:ext>
                </a:extLst>
              </p:cNvPr>
              <p:cNvSpPr>
                <a:spLocks noChangeArrowheads="1"/>
              </p:cNvSpPr>
              <p:nvPr/>
            </p:nvSpPr>
            <p:spPr bwMode="auto">
              <a:xfrm>
                <a:off x="4983" y="3551"/>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Rectangle 1077">
                <a:extLst>
                  <a:ext uri="{FF2B5EF4-FFF2-40B4-BE49-F238E27FC236}">
                    <a16:creationId xmlns:a16="http://schemas.microsoft.com/office/drawing/2014/main" id="{AB093EF3-24B6-44C3-9C93-3560C9A85AB3}"/>
                  </a:ext>
                </a:extLst>
              </p:cNvPr>
              <p:cNvSpPr>
                <a:spLocks noChangeArrowheads="1"/>
              </p:cNvSpPr>
              <p:nvPr/>
            </p:nvSpPr>
            <p:spPr bwMode="auto">
              <a:xfrm>
                <a:off x="4983" y="3659"/>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0" name="Rectangle 1078">
                <a:extLst>
                  <a:ext uri="{FF2B5EF4-FFF2-40B4-BE49-F238E27FC236}">
                    <a16:creationId xmlns:a16="http://schemas.microsoft.com/office/drawing/2014/main" id="{FE9A2493-B22E-476C-82D6-ED4858B2DDD1}"/>
                  </a:ext>
                </a:extLst>
              </p:cNvPr>
              <p:cNvSpPr>
                <a:spLocks noChangeArrowheads="1"/>
              </p:cNvSpPr>
              <p:nvPr/>
            </p:nvSpPr>
            <p:spPr bwMode="auto">
              <a:xfrm>
                <a:off x="4983" y="3765"/>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1" name="Rectangle 1079">
                <a:extLst>
                  <a:ext uri="{FF2B5EF4-FFF2-40B4-BE49-F238E27FC236}">
                    <a16:creationId xmlns:a16="http://schemas.microsoft.com/office/drawing/2014/main" id="{8B11E718-41FB-48BF-BCED-430E01DD6EA8}"/>
                  </a:ext>
                </a:extLst>
              </p:cNvPr>
              <p:cNvSpPr>
                <a:spLocks noChangeArrowheads="1"/>
              </p:cNvSpPr>
              <p:nvPr/>
            </p:nvSpPr>
            <p:spPr bwMode="auto">
              <a:xfrm>
                <a:off x="4244" y="3227"/>
                <a:ext cx="853"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52" name="Group 1080">
              <a:extLst>
                <a:ext uri="{FF2B5EF4-FFF2-40B4-BE49-F238E27FC236}">
                  <a16:creationId xmlns:a16="http://schemas.microsoft.com/office/drawing/2014/main" id="{AC114F9D-BCB9-4369-859B-1F0A589B2A76}"/>
                </a:ext>
              </a:extLst>
            </p:cNvPr>
            <p:cNvGrpSpPr>
              <a:grpSpLocks/>
            </p:cNvGrpSpPr>
            <p:nvPr/>
          </p:nvGrpSpPr>
          <p:grpSpPr bwMode="auto">
            <a:xfrm>
              <a:off x="4201" y="3265"/>
              <a:ext cx="853" cy="639"/>
              <a:chOff x="4201" y="3265"/>
              <a:chExt cx="853" cy="639"/>
            </a:xfrm>
          </p:grpSpPr>
          <p:sp>
            <p:nvSpPr>
              <p:cNvPr id="55353" name="Rectangle 1081">
                <a:extLst>
                  <a:ext uri="{FF2B5EF4-FFF2-40B4-BE49-F238E27FC236}">
                    <a16:creationId xmlns:a16="http://schemas.microsoft.com/office/drawing/2014/main" id="{276D3285-056C-4711-B9AE-498602209BB0}"/>
                  </a:ext>
                </a:extLst>
              </p:cNvPr>
              <p:cNvSpPr>
                <a:spLocks noChangeArrowheads="1"/>
              </p:cNvSpPr>
              <p:nvPr/>
            </p:nvSpPr>
            <p:spPr bwMode="auto">
              <a:xfrm>
                <a:off x="4201"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4" name="Rectangle 1082">
                <a:extLst>
                  <a:ext uri="{FF2B5EF4-FFF2-40B4-BE49-F238E27FC236}">
                    <a16:creationId xmlns:a16="http://schemas.microsoft.com/office/drawing/2014/main" id="{0AB55A0A-B9DA-42BB-9BB1-3E3F013ED688}"/>
                  </a:ext>
                </a:extLst>
              </p:cNvPr>
              <p:cNvSpPr>
                <a:spLocks noChangeArrowheads="1"/>
              </p:cNvSpPr>
              <p:nvPr/>
            </p:nvSpPr>
            <p:spPr bwMode="auto">
              <a:xfrm>
                <a:off x="4323" y="3374"/>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a:t>
                </a:r>
              </a:p>
            </p:txBody>
          </p:sp>
          <p:sp>
            <p:nvSpPr>
              <p:cNvPr id="55355" name="Rectangle 1083">
                <a:extLst>
                  <a:ext uri="{FF2B5EF4-FFF2-40B4-BE49-F238E27FC236}">
                    <a16:creationId xmlns:a16="http://schemas.microsoft.com/office/drawing/2014/main" id="{84BE4346-0BBC-4D46-920A-28DF477AA528}"/>
                  </a:ext>
                </a:extLst>
              </p:cNvPr>
              <p:cNvSpPr>
                <a:spLocks noChangeArrowheads="1"/>
              </p:cNvSpPr>
              <p:nvPr/>
            </p:nvSpPr>
            <p:spPr bwMode="auto">
              <a:xfrm>
                <a:off x="4447"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a:t>
                </a:r>
              </a:p>
            </p:txBody>
          </p:sp>
          <p:sp>
            <p:nvSpPr>
              <p:cNvPr id="55356" name="Rectangle 1084">
                <a:extLst>
                  <a:ext uri="{FF2B5EF4-FFF2-40B4-BE49-F238E27FC236}">
                    <a16:creationId xmlns:a16="http://schemas.microsoft.com/office/drawing/2014/main" id="{05E6D886-399B-419F-82F2-AA2E7C3DE117}"/>
                  </a:ext>
                </a:extLst>
              </p:cNvPr>
              <p:cNvSpPr>
                <a:spLocks noChangeArrowheads="1"/>
              </p:cNvSpPr>
              <p:nvPr/>
            </p:nvSpPr>
            <p:spPr bwMode="auto">
              <a:xfrm>
                <a:off x="4569" y="3374"/>
                <a:ext cx="117"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a:t>
                </a:r>
              </a:p>
            </p:txBody>
          </p:sp>
          <p:sp>
            <p:nvSpPr>
              <p:cNvPr id="55357" name="Rectangle 1085">
                <a:extLst>
                  <a:ext uri="{FF2B5EF4-FFF2-40B4-BE49-F238E27FC236}">
                    <a16:creationId xmlns:a16="http://schemas.microsoft.com/office/drawing/2014/main" id="{FAA9D42D-1653-4492-80FD-DFE3FB24077A}"/>
                  </a:ext>
                </a:extLst>
              </p:cNvPr>
              <p:cNvSpPr>
                <a:spLocks noChangeArrowheads="1"/>
              </p:cNvSpPr>
              <p:nvPr/>
            </p:nvSpPr>
            <p:spPr bwMode="auto">
              <a:xfrm>
                <a:off x="4694"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4</a:t>
                </a:r>
              </a:p>
            </p:txBody>
          </p:sp>
          <p:sp>
            <p:nvSpPr>
              <p:cNvPr id="55358" name="Rectangle 1086">
                <a:extLst>
                  <a:ext uri="{FF2B5EF4-FFF2-40B4-BE49-F238E27FC236}">
                    <a16:creationId xmlns:a16="http://schemas.microsoft.com/office/drawing/2014/main" id="{60F88FA2-93ED-4AEE-BF95-EBF530F4B3FE}"/>
                  </a:ext>
                </a:extLst>
              </p:cNvPr>
              <p:cNvSpPr>
                <a:spLocks noChangeArrowheads="1"/>
              </p:cNvSpPr>
              <p:nvPr/>
            </p:nvSpPr>
            <p:spPr bwMode="auto">
              <a:xfrm>
                <a:off x="4816" y="3374"/>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5</a:t>
                </a:r>
              </a:p>
            </p:txBody>
          </p:sp>
          <p:sp>
            <p:nvSpPr>
              <p:cNvPr id="55359" name="Rectangle 1087">
                <a:extLst>
                  <a:ext uri="{FF2B5EF4-FFF2-40B4-BE49-F238E27FC236}">
                    <a16:creationId xmlns:a16="http://schemas.microsoft.com/office/drawing/2014/main" id="{57D64370-F5D6-4666-B252-9F89F053ECAA}"/>
                  </a:ext>
                </a:extLst>
              </p:cNvPr>
              <p:cNvSpPr>
                <a:spLocks noChangeArrowheads="1"/>
              </p:cNvSpPr>
              <p:nvPr/>
            </p:nvSpPr>
            <p:spPr bwMode="auto">
              <a:xfrm>
                <a:off x="4940"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6</a:t>
                </a:r>
              </a:p>
            </p:txBody>
          </p:sp>
          <p:sp>
            <p:nvSpPr>
              <p:cNvPr id="55360" name="Rectangle 1088">
                <a:extLst>
                  <a:ext uri="{FF2B5EF4-FFF2-40B4-BE49-F238E27FC236}">
                    <a16:creationId xmlns:a16="http://schemas.microsoft.com/office/drawing/2014/main" id="{7832E342-1B73-4707-9B7F-3995D125769A}"/>
                  </a:ext>
                </a:extLst>
              </p:cNvPr>
              <p:cNvSpPr>
                <a:spLocks noChangeArrowheads="1"/>
              </p:cNvSpPr>
              <p:nvPr/>
            </p:nvSpPr>
            <p:spPr bwMode="auto">
              <a:xfrm>
                <a:off x="4201"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7</a:t>
                </a:r>
              </a:p>
            </p:txBody>
          </p:sp>
          <p:sp>
            <p:nvSpPr>
              <p:cNvPr id="55361" name="Rectangle 1089">
                <a:extLst>
                  <a:ext uri="{FF2B5EF4-FFF2-40B4-BE49-F238E27FC236}">
                    <a16:creationId xmlns:a16="http://schemas.microsoft.com/office/drawing/2014/main" id="{5D4A0F05-493F-48BD-A967-DA3F88863B21}"/>
                  </a:ext>
                </a:extLst>
              </p:cNvPr>
              <p:cNvSpPr>
                <a:spLocks noChangeArrowheads="1"/>
              </p:cNvSpPr>
              <p:nvPr/>
            </p:nvSpPr>
            <p:spPr bwMode="auto">
              <a:xfrm>
                <a:off x="4323" y="3480"/>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8</a:t>
                </a:r>
              </a:p>
            </p:txBody>
          </p:sp>
          <p:sp>
            <p:nvSpPr>
              <p:cNvPr id="55362" name="Rectangle 1090">
                <a:extLst>
                  <a:ext uri="{FF2B5EF4-FFF2-40B4-BE49-F238E27FC236}">
                    <a16:creationId xmlns:a16="http://schemas.microsoft.com/office/drawing/2014/main" id="{4B89C998-3115-4C45-A1DB-928740882582}"/>
                  </a:ext>
                </a:extLst>
              </p:cNvPr>
              <p:cNvSpPr>
                <a:spLocks noChangeArrowheads="1"/>
              </p:cNvSpPr>
              <p:nvPr/>
            </p:nvSpPr>
            <p:spPr bwMode="auto">
              <a:xfrm>
                <a:off x="4447"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9</a:t>
                </a:r>
              </a:p>
            </p:txBody>
          </p:sp>
          <p:sp>
            <p:nvSpPr>
              <p:cNvPr id="55363" name="Rectangle 1091">
                <a:extLst>
                  <a:ext uri="{FF2B5EF4-FFF2-40B4-BE49-F238E27FC236}">
                    <a16:creationId xmlns:a16="http://schemas.microsoft.com/office/drawing/2014/main" id="{C646E049-BC7C-4214-BAA1-4544EE7592C8}"/>
                  </a:ext>
                </a:extLst>
              </p:cNvPr>
              <p:cNvSpPr>
                <a:spLocks noChangeArrowheads="1"/>
              </p:cNvSpPr>
              <p:nvPr/>
            </p:nvSpPr>
            <p:spPr bwMode="auto">
              <a:xfrm>
                <a:off x="4569" y="3480"/>
                <a:ext cx="117"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10</a:t>
                </a:r>
              </a:p>
            </p:txBody>
          </p:sp>
          <p:sp>
            <p:nvSpPr>
              <p:cNvPr id="55364" name="Rectangle 1092">
                <a:extLst>
                  <a:ext uri="{FF2B5EF4-FFF2-40B4-BE49-F238E27FC236}">
                    <a16:creationId xmlns:a16="http://schemas.microsoft.com/office/drawing/2014/main" id="{2B77B3F6-C327-4252-AFC5-CAE9AE033009}"/>
                  </a:ext>
                </a:extLst>
              </p:cNvPr>
              <p:cNvSpPr>
                <a:spLocks noChangeArrowheads="1"/>
              </p:cNvSpPr>
              <p:nvPr/>
            </p:nvSpPr>
            <p:spPr bwMode="auto">
              <a:xfrm>
                <a:off x="4694"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11</a:t>
                </a:r>
              </a:p>
            </p:txBody>
          </p:sp>
          <p:sp>
            <p:nvSpPr>
              <p:cNvPr id="55365" name="Rectangle 1093">
                <a:extLst>
                  <a:ext uri="{FF2B5EF4-FFF2-40B4-BE49-F238E27FC236}">
                    <a16:creationId xmlns:a16="http://schemas.microsoft.com/office/drawing/2014/main" id="{CFD20669-1F7D-4AA5-A6E7-58B4D005F9BA}"/>
                  </a:ext>
                </a:extLst>
              </p:cNvPr>
              <p:cNvSpPr>
                <a:spLocks noChangeArrowheads="1"/>
              </p:cNvSpPr>
              <p:nvPr/>
            </p:nvSpPr>
            <p:spPr bwMode="auto">
              <a:xfrm>
                <a:off x="4816" y="3480"/>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12</a:t>
                </a:r>
              </a:p>
            </p:txBody>
          </p:sp>
          <p:sp>
            <p:nvSpPr>
              <p:cNvPr id="55366" name="Rectangle 1094">
                <a:extLst>
                  <a:ext uri="{FF2B5EF4-FFF2-40B4-BE49-F238E27FC236}">
                    <a16:creationId xmlns:a16="http://schemas.microsoft.com/office/drawing/2014/main" id="{091AC9C2-6F3D-4C36-8544-4F61C98906B4}"/>
                  </a:ext>
                </a:extLst>
              </p:cNvPr>
              <p:cNvSpPr>
                <a:spLocks noChangeArrowheads="1"/>
              </p:cNvSpPr>
              <p:nvPr/>
            </p:nvSpPr>
            <p:spPr bwMode="auto">
              <a:xfrm>
                <a:off x="4940"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13</a:t>
                </a:r>
              </a:p>
            </p:txBody>
          </p:sp>
          <p:sp>
            <p:nvSpPr>
              <p:cNvPr id="55367" name="Rectangle 1095">
                <a:extLst>
                  <a:ext uri="{FF2B5EF4-FFF2-40B4-BE49-F238E27FC236}">
                    <a16:creationId xmlns:a16="http://schemas.microsoft.com/office/drawing/2014/main" id="{18186542-3FDB-4B3B-B846-A50D5F8100D1}"/>
                  </a:ext>
                </a:extLst>
              </p:cNvPr>
              <p:cNvSpPr>
                <a:spLocks noChangeArrowheads="1"/>
              </p:cNvSpPr>
              <p:nvPr/>
            </p:nvSpPr>
            <p:spPr bwMode="auto">
              <a:xfrm>
                <a:off x="4201"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14</a:t>
                </a:r>
              </a:p>
            </p:txBody>
          </p:sp>
          <p:sp>
            <p:nvSpPr>
              <p:cNvPr id="55368" name="Rectangle 1096">
                <a:extLst>
                  <a:ext uri="{FF2B5EF4-FFF2-40B4-BE49-F238E27FC236}">
                    <a16:creationId xmlns:a16="http://schemas.microsoft.com/office/drawing/2014/main" id="{CACA5379-657D-4010-BD9C-07CBC2047F88}"/>
                  </a:ext>
                </a:extLst>
              </p:cNvPr>
              <p:cNvSpPr>
                <a:spLocks noChangeArrowheads="1"/>
              </p:cNvSpPr>
              <p:nvPr/>
            </p:nvSpPr>
            <p:spPr bwMode="auto">
              <a:xfrm>
                <a:off x="4323" y="3589"/>
                <a:ext cx="116"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15</a:t>
                </a:r>
              </a:p>
            </p:txBody>
          </p:sp>
          <p:sp>
            <p:nvSpPr>
              <p:cNvPr id="55369" name="Rectangle 1097">
                <a:extLst>
                  <a:ext uri="{FF2B5EF4-FFF2-40B4-BE49-F238E27FC236}">
                    <a16:creationId xmlns:a16="http://schemas.microsoft.com/office/drawing/2014/main" id="{8755D1E1-AFCA-4D66-9977-9694E927C7A8}"/>
                  </a:ext>
                </a:extLst>
              </p:cNvPr>
              <p:cNvSpPr>
                <a:spLocks noChangeArrowheads="1"/>
              </p:cNvSpPr>
              <p:nvPr/>
            </p:nvSpPr>
            <p:spPr bwMode="auto">
              <a:xfrm>
                <a:off x="4447"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16</a:t>
                </a:r>
              </a:p>
            </p:txBody>
          </p:sp>
          <p:sp>
            <p:nvSpPr>
              <p:cNvPr id="55370" name="Rectangle 1098">
                <a:extLst>
                  <a:ext uri="{FF2B5EF4-FFF2-40B4-BE49-F238E27FC236}">
                    <a16:creationId xmlns:a16="http://schemas.microsoft.com/office/drawing/2014/main" id="{F8879EC0-56AA-4EE6-99AD-DFEE804258EE}"/>
                  </a:ext>
                </a:extLst>
              </p:cNvPr>
              <p:cNvSpPr>
                <a:spLocks noChangeArrowheads="1"/>
              </p:cNvSpPr>
              <p:nvPr/>
            </p:nvSpPr>
            <p:spPr bwMode="auto">
              <a:xfrm>
                <a:off x="4569" y="3589"/>
                <a:ext cx="117"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17</a:t>
                </a:r>
              </a:p>
            </p:txBody>
          </p:sp>
          <p:sp>
            <p:nvSpPr>
              <p:cNvPr id="55371" name="Rectangle 1099">
                <a:extLst>
                  <a:ext uri="{FF2B5EF4-FFF2-40B4-BE49-F238E27FC236}">
                    <a16:creationId xmlns:a16="http://schemas.microsoft.com/office/drawing/2014/main" id="{B3CEB804-0FD6-4294-8F31-44AC1DFE2179}"/>
                  </a:ext>
                </a:extLst>
              </p:cNvPr>
              <p:cNvSpPr>
                <a:spLocks noChangeArrowheads="1"/>
              </p:cNvSpPr>
              <p:nvPr/>
            </p:nvSpPr>
            <p:spPr bwMode="auto">
              <a:xfrm>
                <a:off x="4694"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18</a:t>
                </a:r>
              </a:p>
            </p:txBody>
          </p:sp>
          <p:sp>
            <p:nvSpPr>
              <p:cNvPr id="55372" name="Rectangle 1100">
                <a:extLst>
                  <a:ext uri="{FF2B5EF4-FFF2-40B4-BE49-F238E27FC236}">
                    <a16:creationId xmlns:a16="http://schemas.microsoft.com/office/drawing/2014/main" id="{27B8E869-2111-460B-9663-B1CCD5DFDE3F}"/>
                  </a:ext>
                </a:extLst>
              </p:cNvPr>
              <p:cNvSpPr>
                <a:spLocks noChangeArrowheads="1"/>
              </p:cNvSpPr>
              <p:nvPr/>
            </p:nvSpPr>
            <p:spPr bwMode="auto">
              <a:xfrm>
                <a:off x="4816" y="3589"/>
                <a:ext cx="116"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19</a:t>
                </a:r>
              </a:p>
            </p:txBody>
          </p:sp>
          <p:sp>
            <p:nvSpPr>
              <p:cNvPr id="55373" name="Rectangle 1101">
                <a:extLst>
                  <a:ext uri="{FF2B5EF4-FFF2-40B4-BE49-F238E27FC236}">
                    <a16:creationId xmlns:a16="http://schemas.microsoft.com/office/drawing/2014/main" id="{2EA60A10-8ABB-401B-80E1-8F7AD676DD6D}"/>
                  </a:ext>
                </a:extLst>
              </p:cNvPr>
              <p:cNvSpPr>
                <a:spLocks noChangeArrowheads="1"/>
              </p:cNvSpPr>
              <p:nvPr/>
            </p:nvSpPr>
            <p:spPr bwMode="auto">
              <a:xfrm>
                <a:off x="4940"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20</a:t>
                </a:r>
              </a:p>
            </p:txBody>
          </p:sp>
          <p:sp>
            <p:nvSpPr>
              <p:cNvPr id="55374" name="Rectangle 1102">
                <a:extLst>
                  <a:ext uri="{FF2B5EF4-FFF2-40B4-BE49-F238E27FC236}">
                    <a16:creationId xmlns:a16="http://schemas.microsoft.com/office/drawing/2014/main" id="{3A341F53-1D1E-47EB-817A-99199C8676D2}"/>
                  </a:ext>
                </a:extLst>
              </p:cNvPr>
              <p:cNvSpPr>
                <a:spLocks noChangeArrowheads="1"/>
              </p:cNvSpPr>
              <p:nvPr/>
            </p:nvSpPr>
            <p:spPr bwMode="auto">
              <a:xfrm>
                <a:off x="4201"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21</a:t>
                </a:r>
              </a:p>
            </p:txBody>
          </p:sp>
          <p:sp>
            <p:nvSpPr>
              <p:cNvPr id="55375" name="Rectangle 1103">
                <a:extLst>
                  <a:ext uri="{FF2B5EF4-FFF2-40B4-BE49-F238E27FC236}">
                    <a16:creationId xmlns:a16="http://schemas.microsoft.com/office/drawing/2014/main" id="{7C5D79CD-1214-406D-86EC-FA5B0B2D8E48}"/>
                  </a:ext>
                </a:extLst>
              </p:cNvPr>
              <p:cNvSpPr>
                <a:spLocks noChangeArrowheads="1"/>
              </p:cNvSpPr>
              <p:nvPr/>
            </p:nvSpPr>
            <p:spPr bwMode="auto">
              <a:xfrm>
                <a:off x="4323" y="3697"/>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22</a:t>
                </a:r>
              </a:p>
            </p:txBody>
          </p:sp>
          <p:sp>
            <p:nvSpPr>
              <p:cNvPr id="55376" name="Rectangle 1104">
                <a:extLst>
                  <a:ext uri="{FF2B5EF4-FFF2-40B4-BE49-F238E27FC236}">
                    <a16:creationId xmlns:a16="http://schemas.microsoft.com/office/drawing/2014/main" id="{5767109F-764B-4298-BA7C-B44EBF94B29D}"/>
                  </a:ext>
                </a:extLst>
              </p:cNvPr>
              <p:cNvSpPr>
                <a:spLocks noChangeArrowheads="1"/>
              </p:cNvSpPr>
              <p:nvPr/>
            </p:nvSpPr>
            <p:spPr bwMode="auto">
              <a:xfrm>
                <a:off x="4447"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23</a:t>
                </a:r>
              </a:p>
            </p:txBody>
          </p:sp>
          <p:sp>
            <p:nvSpPr>
              <p:cNvPr id="55377" name="Rectangle 1105">
                <a:extLst>
                  <a:ext uri="{FF2B5EF4-FFF2-40B4-BE49-F238E27FC236}">
                    <a16:creationId xmlns:a16="http://schemas.microsoft.com/office/drawing/2014/main" id="{8AE4893C-0587-489D-828A-10B5489BEF2B}"/>
                  </a:ext>
                </a:extLst>
              </p:cNvPr>
              <p:cNvSpPr>
                <a:spLocks noChangeArrowheads="1"/>
              </p:cNvSpPr>
              <p:nvPr/>
            </p:nvSpPr>
            <p:spPr bwMode="auto">
              <a:xfrm>
                <a:off x="4569" y="3697"/>
                <a:ext cx="117"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24</a:t>
                </a:r>
              </a:p>
            </p:txBody>
          </p:sp>
          <p:sp>
            <p:nvSpPr>
              <p:cNvPr id="55378" name="Rectangle 1106">
                <a:extLst>
                  <a:ext uri="{FF2B5EF4-FFF2-40B4-BE49-F238E27FC236}">
                    <a16:creationId xmlns:a16="http://schemas.microsoft.com/office/drawing/2014/main" id="{64BFB8DF-715B-454B-B6BA-D0BFB8DACB80}"/>
                  </a:ext>
                </a:extLst>
              </p:cNvPr>
              <p:cNvSpPr>
                <a:spLocks noChangeArrowheads="1"/>
              </p:cNvSpPr>
              <p:nvPr/>
            </p:nvSpPr>
            <p:spPr bwMode="auto">
              <a:xfrm>
                <a:off x="4694"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25</a:t>
                </a:r>
              </a:p>
            </p:txBody>
          </p:sp>
          <p:sp>
            <p:nvSpPr>
              <p:cNvPr id="55379" name="Rectangle 1107">
                <a:extLst>
                  <a:ext uri="{FF2B5EF4-FFF2-40B4-BE49-F238E27FC236}">
                    <a16:creationId xmlns:a16="http://schemas.microsoft.com/office/drawing/2014/main" id="{4E0E4BE0-C376-40EE-82EB-ACD753E85FB9}"/>
                  </a:ext>
                </a:extLst>
              </p:cNvPr>
              <p:cNvSpPr>
                <a:spLocks noChangeArrowheads="1"/>
              </p:cNvSpPr>
              <p:nvPr/>
            </p:nvSpPr>
            <p:spPr bwMode="auto">
              <a:xfrm>
                <a:off x="4816" y="3697"/>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26</a:t>
                </a:r>
              </a:p>
            </p:txBody>
          </p:sp>
          <p:sp>
            <p:nvSpPr>
              <p:cNvPr id="55380" name="Rectangle 1108">
                <a:extLst>
                  <a:ext uri="{FF2B5EF4-FFF2-40B4-BE49-F238E27FC236}">
                    <a16:creationId xmlns:a16="http://schemas.microsoft.com/office/drawing/2014/main" id="{C8398CB0-8C93-4EFD-902A-51C7CE8E34EA}"/>
                  </a:ext>
                </a:extLst>
              </p:cNvPr>
              <p:cNvSpPr>
                <a:spLocks noChangeArrowheads="1"/>
              </p:cNvSpPr>
              <p:nvPr/>
            </p:nvSpPr>
            <p:spPr bwMode="auto">
              <a:xfrm>
                <a:off x="4940"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27</a:t>
                </a:r>
              </a:p>
            </p:txBody>
          </p:sp>
          <p:sp>
            <p:nvSpPr>
              <p:cNvPr id="55381" name="Rectangle 1109">
                <a:extLst>
                  <a:ext uri="{FF2B5EF4-FFF2-40B4-BE49-F238E27FC236}">
                    <a16:creationId xmlns:a16="http://schemas.microsoft.com/office/drawing/2014/main" id="{15DB50CB-187C-49B8-9E15-E7E4783F5060}"/>
                  </a:ext>
                </a:extLst>
              </p:cNvPr>
              <p:cNvSpPr>
                <a:spLocks noChangeArrowheads="1"/>
              </p:cNvSpPr>
              <p:nvPr/>
            </p:nvSpPr>
            <p:spPr bwMode="auto">
              <a:xfrm>
                <a:off x="4201"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28</a:t>
                </a:r>
              </a:p>
            </p:txBody>
          </p:sp>
          <p:sp>
            <p:nvSpPr>
              <p:cNvPr id="55382" name="Rectangle 1110">
                <a:extLst>
                  <a:ext uri="{FF2B5EF4-FFF2-40B4-BE49-F238E27FC236}">
                    <a16:creationId xmlns:a16="http://schemas.microsoft.com/office/drawing/2014/main" id="{1CC3172D-10BC-41FA-AC0D-0F8930F33874}"/>
                  </a:ext>
                </a:extLst>
              </p:cNvPr>
              <p:cNvSpPr>
                <a:spLocks noChangeArrowheads="1"/>
              </p:cNvSpPr>
              <p:nvPr/>
            </p:nvSpPr>
            <p:spPr bwMode="auto">
              <a:xfrm>
                <a:off x="4323" y="3803"/>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29</a:t>
                </a:r>
              </a:p>
            </p:txBody>
          </p:sp>
          <p:sp>
            <p:nvSpPr>
              <p:cNvPr id="55383" name="Rectangle 1111">
                <a:extLst>
                  <a:ext uri="{FF2B5EF4-FFF2-40B4-BE49-F238E27FC236}">
                    <a16:creationId xmlns:a16="http://schemas.microsoft.com/office/drawing/2014/main" id="{1B82EF8A-4D35-4C8C-8A7A-86DECF8B6BEC}"/>
                  </a:ext>
                </a:extLst>
              </p:cNvPr>
              <p:cNvSpPr>
                <a:spLocks noChangeArrowheads="1"/>
              </p:cNvSpPr>
              <p:nvPr/>
            </p:nvSpPr>
            <p:spPr bwMode="auto">
              <a:xfrm>
                <a:off x="4447"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30</a:t>
                </a:r>
              </a:p>
            </p:txBody>
          </p:sp>
          <p:sp>
            <p:nvSpPr>
              <p:cNvPr id="55384" name="Rectangle 1112">
                <a:extLst>
                  <a:ext uri="{FF2B5EF4-FFF2-40B4-BE49-F238E27FC236}">
                    <a16:creationId xmlns:a16="http://schemas.microsoft.com/office/drawing/2014/main" id="{88523895-C736-45C4-97F0-10D6D94E9A8C}"/>
                  </a:ext>
                </a:extLst>
              </p:cNvPr>
              <p:cNvSpPr>
                <a:spLocks noChangeArrowheads="1"/>
              </p:cNvSpPr>
              <p:nvPr/>
            </p:nvSpPr>
            <p:spPr bwMode="auto">
              <a:xfrm>
                <a:off x="4569" y="3803"/>
                <a:ext cx="117"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31</a:t>
                </a:r>
              </a:p>
            </p:txBody>
          </p:sp>
          <p:sp>
            <p:nvSpPr>
              <p:cNvPr id="55385" name="Rectangle 1113">
                <a:extLst>
                  <a:ext uri="{FF2B5EF4-FFF2-40B4-BE49-F238E27FC236}">
                    <a16:creationId xmlns:a16="http://schemas.microsoft.com/office/drawing/2014/main" id="{F07D9A69-918D-492E-8E1C-6F010AB22533}"/>
                  </a:ext>
                </a:extLst>
              </p:cNvPr>
              <p:cNvSpPr>
                <a:spLocks noChangeArrowheads="1"/>
              </p:cNvSpPr>
              <p:nvPr/>
            </p:nvSpPr>
            <p:spPr bwMode="auto">
              <a:xfrm>
                <a:off x="4694"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6" name="Rectangle 1114">
                <a:extLst>
                  <a:ext uri="{FF2B5EF4-FFF2-40B4-BE49-F238E27FC236}">
                    <a16:creationId xmlns:a16="http://schemas.microsoft.com/office/drawing/2014/main" id="{22044153-1845-4578-A973-9EE28DD0F22E}"/>
                  </a:ext>
                </a:extLst>
              </p:cNvPr>
              <p:cNvSpPr>
                <a:spLocks noChangeArrowheads="1"/>
              </p:cNvSpPr>
              <p:nvPr/>
            </p:nvSpPr>
            <p:spPr bwMode="auto">
              <a:xfrm>
                <a:off x="4816" y="3803"/>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7" name="Rectangle 1115">
                <a:extLst>
                  <a:ext uri="{FF2B5EF4-FFF2-40B4-BE49-F238E27FC236}">
                    <a16:creationId xmlns:a16="http://schemas.microsoft.com/office/drawing/2014/main" id="{FBD8A65E-C92B-46DE-9A96-FF4BCDC6C44C}"/>
                  </a:ext>
                </a:extLst>
              </p:cNvPr>
              <p:cNvSpPr>
                <a:spLocks noChangeArrowheads="1"/>
              </p:cNvSpPr>
              <p:nvPr/>
            </p:nvSpPr>
            <p:spPr bwMode="auto">
              <a:xfrm>
                <a:off x="4940"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8" name="Rectangle 1116">
                <a:extLst>
                  <a:ext uri="{FF2B5EF4-FFF2-40B4-BE49-F238E27FC236}">
                    <a16:creationId xmlns:a16="http://schemas.microsoft.com/office/drawing/2014/main" id="{560E1649-6DAE-4893-A1B8-970D5A00789C}"/>
                  </a:ext>
                </a:extLst>
              </p:cNvPr>
              <p:cNvSpPr>
                <a:spLocks noChangeArrowheads="1"/>
              </p:cNvSpPr>
              <p:nvPr/>
            </p:nvSpPr>
            <p:spPr bwMode="auto">
              <a:xfrm>
                <a:off x="4201" y="3265"/>
                <a:ext cx="853"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nchor="ctr"/>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600">
                    <a:latin typeface="Arial" panose="020B0604020202020204" pitchFamily="34" charset="0"/>
                  </a:rPr>
                  <a:t>March 1997</a:t>
                </a:r>
              </a:p>
            </p:txBody>
          </p:sp>
        </p:grpSp>
      </p:grpSp>
      <p:sp>
        <p:nvSpPr>
          <p:cNvPr id="55389" name="Rectangle 1117">
            <a:extLst>
              <a:ext uri="{FF2B5EF4-FFF2-40B4-BE49-F238E27FC236}">
                <a16:creationId xmlns:a16="http://schemas.microsoft.com/office/drawing/2014/main" id="{38C31C7A-1704-47AD-B207-C640A9AAD43C}"/>
              </a:ext>
            </a:extLst>
          </p:cNvPr>
          <p:cNvSpPr>
            <a:spLocks noGrp="1" noChangeArrowheads="1"/>
          </p:cNvSpPr>
          <p:nvPr>
            <p:ph type="title"/>
          </p:nvPr>
        </p:nvSpPr>
        <p:spPr>
          <a:xfrm>
            <a:off x="634999" y="-295276"/>
            <a:ext cx="10515600" cy="1325563"/>
          </a:xfrm>
        </p:spPr>
        <p:txBody>
          <a:bodyPr/>
          <a:lstStyle/>
          <a:p>
            <a:r>
              <a:rPr lang="en-US" altLang="en-US"/>
              <a:t>Contracts</a:t>
            </a:r>
          </a:p>
        </p:txBody>
      </p:sp>
      <p:sp>
        <p:nvSpPr>
          <p:cNvPr id="2" name="Rectangle 1">
            <a:extLst>
              <a:ext uri="{FF2B5EF4-FFF2-40B4-BE49-F238E27FC236}">
                <a16:creationId xmlns:a16="http://schemas.microsoft.com/office/drawing/2014/main" id="{BD4ABCA1-8B79-4EB1-B200-389E3D606664}"/>
              </a:ext>
            </a:extLst>
          </p:cNvPr>
          <p:cNvSpPr/>
          <p:nvPr/>
        </p:nvSpPr>
        <p:spPr>
          <a:xfrm>
            <a:off x="296333" y="5761224"/>
            <a:ext cx="11582394" cy="923330"/>
          </a:xfrm>
          <a:prstGeom prst="rect">
            <a:avLst/>
          </a:prstGeom>
        </p:spPr>
        <p:txBody>
          <a:bodyPr wrap="square">
            <a:spAutoFit/>
          </a:bodyPr>
          <a:lstStyle/>
          <a:p>
            <a:r>
              <a:rPr lang="en-US" altLang="en-US" dirty="0"/>
              <a:t>A </a:t>
            </a:r>
            <a:r>
              <a:rPr lang="en-US" altLang="en-US" b="1" dirty="0"/>
              <a:t>Contract</a:t>
            </a:r>
            <a:r>
              <a:rPr lang="en-US" altLang="en-US" dirty="0"/>
              <a:t> is a long-term agreement with a vendor (one of the two forms of Outline Agreements in the system) to supply materials or provide services for a certain period of time. </a:t>
            </a:r>
          </a:p>
          <a:p>
            <a:r>
              <a:rPr lang="en-US" altLang="en-US" dirty="0"/>
              <a:t>A Contract is sometimes referred to as a blanket order.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1026">
            <a:extLst>
              <a:ext uri="{FF2B5EF4-FFF2-40B4-BE49-F238E27FC236}">
                <a16:creationId xmlns:a16="http://schemas.microsoft.com/office/drawing/2014/main" id="{6BFDA105-5FBB-4692-9B3F-458C310B1138}"/>
              </a:ext>
            </a:extLst>
          </p:cNvPr>
          <p:cNvSpPr>
            <a:spLocks noChangeArrowheads="1"/>
          </p:cNvSpPr>
          <p:nvPr/>
        </p:nvSpPr>
        <p:spPr bwMode="auto">
          <a:xfrm>
            <a:off x="1727201" y="2786062"/>
            <a:ext cx="2501900" cy="2349500"/>
          </a:xfrm>
          <a:prstGeom prst="rightArrow">
            <a:avLst>
              <a:gd name="adj1" fmla="val 50000"/>
              <a:gd name="adj2" fmla="val 77449"/>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57347" name="AutoShape 1027">
            <a:extLst>
              <a:ext uri="{FF2B5EF4-FFF2-40B4-BE49-F238E27FC236}">
                <a16:creationId xmlns:a16="http://schemas.microsoft.com/office/drawing/2014/main" id="{93FAC1C8-2184-4E76-B28F-392210C8F4CA}"/>
              </a:ext>
            </a:extLst>
          </p:cNvPr>
          <p:cNvSpPr>
            <a:spLocks noChangeArrowheads="1"/>
          </p:cNvSpPr>
          <p:nvPr/>
        </p:nvSpPr>
        <p:spPr bwMode="auto">
          <a:xfrm>
            <a:off x="1555751" y="1282699"/>
            <a:ext cx="7397750" cy="1511300"/>
          </a:xfrm>
          <a:prstGeom prst="downArrow">
            <a:avLst>
              <a:gd name="adj1" fmla="val 50000"/>
              <a:gd name="adj2" fmla="val 62505"/>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grpSp>
        <p:nvGrpSpPr>
          <p:cNvPr id="57348" name="Group 1028">
            <a:extLst>
              <a:ext uri="{FF2B5EF4-FFF2-40B4-BE49-F238E27FC236}">
                <a16:creationId xmlns:a16="http://schemas.microsoft.com/office/drawing/2014/main" id="{50E69016-00C2-4F3D-B184-A75E40670B5A}"/>
              </a:ext>
            </a:extLst>
          </p:cNvPr>
          <p:cNvGrpSpPr>
            <a:grpSpLocks/>
          </p:cNvGrpSpPr>
          <p:nvPr/>
        </p:nvGrpSpPr>
        <p:grpSpPr bwMode="auto">
          <a:xfrm>
            <a:off x="2146301" y="914399"/>
            <a:ext cx="6159500" cy="928688"/>
            <a:chOff x="952" y="849"/>
            <a:chExt cx="3880" cy="585"/>
          </a:xfrm>
        </p:grpSpPr>
        <p:sp>
          <p:nvSpPr>
            <p:cNvPr id="57349" name="Rectangle 1029">
              <a:extLst>
                <a:ext uri="{FF2B5EF4-FFF2-40B4-BE49-F238E27FC236}">
                  <a16:creationId xmlns:a16="http://schemas.microsoft.com/office/drawing/2014/main" id="{C2C799FD-B22B-4D39-8DC4-49DBE5A3D5ED}"/>
                </a:ext>
              </a:extLst>
            </p:cNvPr>
            <p:cNvSpPr>
              <a:spLocks noChangeArrowheads="1"/>
            </p:cNvSpPr>
            <p:nvPr/>
          </p:nvSpPr>
          <p:spPr bwMode="auto">
            <a:xfrm>
              <a:off x="952"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Requisition</a:t>
              </a:r>
            </a:p>
          </p:txBody>
        </p:sp>
        <p:sp>
          <p:nvSpPr>
            <p:cNvPr id="57350" name="Rectangle 1030">
              <a:extLst>
                <a:ext uri="{FF2B5EF4-FFF2-40B4-BE49-F238E27FC236}">
                  <a16:creationId xmlns:a16="http://schemas.microsoft.com/office/drawing/2014/main" id="{56ECB3C2-E45E-40A3-A5CC-2C3175FBD187}"/>
                </a:ext>
              </a:extLst>
            </p:cNvPr>
            <p:cNvSpPr>
              <a:spLocks noChangeArrowheads="1"/>
            </p:cNvSpPr>
            <p:nvPr/>
          </p:nvSpPr>
          <p:spPr bwMode="auto">
            <a:xfrm>
              <a:off x="2356"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Reference</a:t>
              </a:r>
            </a:p>
            <a:p>
              <a:r>
                <a:rPr lang="en-US" altLang="en-US" sz="2000">
                  <a:latin typeface="Arial" panose="020B0604020202020204" pitchFamily="34" charset="0"/>
                </a:rPr>
                <a:t>RFQ</a:t>
              </a:r>
            </a:p>
          </p:txBody>
        </p:sp>
        <p:sp>
          <p:nvSpPr>
            <p:cNvPr id="57351" name="Rectangle 1031">
              <a:extLst>
                <a:ext uri="{FF2B5EF4-FFF2-40B4-BE49-F238E27FC236}">
                  <a16:creationId xmlns:a16="http://schemas.microsoft.com/office/drawing/2014/main" id="{B1EF4167-B25D-4776-9CF1-8D89BE13F48E}"/>
                </a:ext>
              </a:extLst>
            </p:cNvPr>
            <p:cNvSpPr>
              <a:spLocks noChangeArrowheads="1"/>
            </p:cNvSpPr>
            <p:nvPr/>
          </p:nvSpPr>
          <p:spPr bwMode="auto">
            <a:xfrm>
              <a:off x="3760"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Reference</a:t>
              </a:r>
            </a:p>
            <a:p>
              <a:r>
                <a:rPr lang="en-US" altLang="en-US" sz="2000">
                  <a:latin typeface="Arial" panose="020B0604020202020204" pitchFamily="34" charset="0"/>
                </a:rPr>
                <a:t>Scheduling</a:t>
              </a:r>
            </a:p>
            <a:p>
              <a:r>
                <a:rPr lang="en-US" altLang="en-US" sz="2000">
                  <a:latin typeface="Arial" panose="020B0604020202020204" pitchFamily="34" charset="0"/>
                </a:rPr>
                <a:t>Agreement</a:t>
              </a:r>
            </a:p>
          </p:txBody>
        </p:sp>
      </p:grpSp>
      <p:sp>
        <p:nvSpPr>
          <p:cNvPr id="57352" name="Rectangle 1032">
            <a:extLst>
              <a:ext uri="{FF2B5EF4-FFF2-40B4-BE49-F238E27FC236}">
                <a16:creationId xmlns:a16="http://schemas.microsoft.com/office/drawing/2014/main" id="{64F70CC4-CF3C-42AA-A972-205AE9D432E1}"/>
              </a:ext>
            </a:extLst>
          </p:cNvPr>
          <p:cNvSpPr>
            <a:spLocks noChangeArrowheads="1"/>
          </p:cNvSpPr>
          <p:nvPr/>
        </p:nvSpPr>
        <p:spPr bwMode="auto">
          <a:xfrm>
            <a:off x="1136651" y="3319462"/>
            <a:ext cx="2711450" cy="463550"/>
          </a:xfrm>
          <a:prstGeom prst="rect">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lstStyle/>
          <a:p>
            <a:r>
              <a:rPr lang="en-US" altLang="en-US" sz="2000">
                <a:solidFill>
                  <a:schemeClr val="bg1"/>
                </a:solidFill>
                <a:effectLst>
                  <a:outerShdw blurRad="38100" dist="38100" dir="2700000" algn="tl">
                    <a:srgbClr val="000000"/>
                  </a:outerShdw>
                </a:effectLst>
                <a:latin typeface="Arial" panose="020B0604020202020204" pitchFamily="34" charset="0"/>
              </a:rPr>
              <a:t>Vendor</a:t>
            </a:r>
          </a:p>
        </p:txBody>
      </p:sp>
      <p:sp>
        <p:nvSpPr>
          <p:cNvPr id="57353" name="Rectangle 1033">
            <a:extLst>
              <a:ext uri="{FF2B5EF4-FFF2-40B4-BE49-F238E27FC236}">
                <a16:creationId xmlns:a16="http://schemas.microsoft.com/office/drawing/2014/main" id="{920E89EC-C9AF-4669-A9C0-8BCD92988CAC}"/>
              </a:ext>
            </a:extLst>
          </p:cNvPr>
          <p:cNvSpPr>
            <a:spLocks noChangeArrowheads="1"/>
          </p:cNvSpPr>
          <p:nvPr/>
        </p:nvSpPr>
        <p:spPr bwMode="auto">
          <a:xfrm>
            <a:off x="1136651" y="4157662"/>
            <a:ext cx="2711450" cy="463550"/>
          </a:xfrm>
          <a:prstGeom prst="rect">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lstStyle/>
          <a:p>
            <a:r>
              <a:rPr lang="en-US" altLang="en-US" sz="2000">
                <a:solidFill>
                  <a:schemeClr val="bg1"/>
                </a:solidFill>
                <a:effectLst>
                  <a:outerShdw blurRad="38100" dist="38100" dir="2700000" algn="tl">
                    <a:srgbClr val="000000"/>
                  </a:outerShdw>
                </a:effectLst>
                <a:latin typeface="Arial" panose="020B0604020202020204" pitchFamily="34" charset="0"/>
              </a:rPr>
              <a:t>One-Time Vendor</a:t>
            </a:r>
          </a:p>
        </p:txBody>
      </p:sp>
      <p:sp>
        <p:nvSpPr>
          <p:cNvPr id="57354" name="Rectangle 1034">
            <a:extLst>
              <a:ext uri="{FF2B5EF4-FFF2-40B4-BE49-F238E27FC236}">
                <a16:creationId xmlns:a16="http://schemas.microsoft.com/office/drawing/2014/main" id="{CF30FFF9-08EA-4BF7-8C3C-869AF54A4CED}"/>
              </a:ext>
            </a:extLst>
          </p:cNvPr>
          <p:cNvSpPr>
            <a:spLocks noChangeArrowheads="1"/>
          </p:cNvSpPr>
          <p:nvPr/>
        </p:nvSpPr>
        <p:spPr bwMode="auto">
          <a:xfrm>
            <a:off x="4451351" y="3224212"/>
            <a:ext cx="4787900" cy="2520950"/>
          </a:xfrm>
          <a:prstGeom prst="rect">
            <a:avLst/>
          </a:prstGeom>
          <a:solidFill>
            <a:schemeClr val="folHlink"/>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57355" name="Rectangle 1035">
            <a:extLst>
              <a:ext uri="{FF2B5EF4-FFF2-40B4-BE49-F238E27FC236}">
                <a16:creationId xmlns:a16="http://schemas.microsoft.com/office/drawing/2014/main" id="{9406CD86-2998-4968-B157-18D4D402F7ED}"/>
              </a:ext>
            </a:extLst>
          </p:cNvPr>
          <p:cNvSpPr>
            <a:spLocks noChangeArrowheads="1"/>
          </p:cNvSpPr>
          <p:nvPr/>
        </p:nvSpPr>
        <p:spPr bwMode="auto">
          <a:xfrm>
            <a:off x="5567364" y="2803525"/>
            <a:ext cx="1358900" cy="1635125"/>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History</a:t>
            </a:r>
            <a:endParaRPr lang="en-US" altLang="en-US" sz="16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p:txBody>
      </p:sp>
      <p:sp>
        <p:nvSpPr>
          <p:cNvPr id="57356" name="Line 1036">
            <a:extLst>
              <a:ext uri="{FF2B5EF4-FFF2-40B4-BE49-F238E27FC236}">
                <a16:creationId xmlns:a16="http://schemas.microsoft.com/office/drawing/2014/main" id="{F0E929AC-859E-4F19-B58D-052A38928739}"/>
              </a:ext>
            </a:extLst>
          </p:cNvPr>
          <p:cNvSpPr>
            <a:spLocks noChangeShapeType="1"/>
          </p:cNvSpPr>
          <p:nvPr/>
        </p:nvSpPr>
        <p:spPr bwMode="auto">
          <a:xfrm>
            <a:off x="5664201" y="36369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7" name="Line 1037">
            <a:extLst>
              <a:ext uri="{FF2B5EF4-FFF2-40B4-BE49-F238E27FC236}">
                <a16:creationId xmlns:a16="http://schemas.microsoft.com/office/drawing/2014/main" id="{7CAD14CE-3135-4138-864F-ABA511A45B65}"/>
              </a:ext>
            </a:extLst>
          </p:cNvPr>
          <p:cNvSpPr>
            <a:spLocks noChangeShapeType="1"/>
          </p:cNvSpPr>
          <p:nvPr/>
        </p:nvSpPr>
        <p:spPr bwMode="auto">
          <a:xfrm>
            <a:off x="5664201" y="38655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8" name="Line 1038">
            <a:extLst>
              <a:ext uri="{FF2B5EF4-FFF2-40B4-BE49-F238E27FC236}">
                <a16:creationId xmlns:a16="http://schemas.microsoft.com/office/drawing/2014/main" id="{5531334B-0F4F-49B5-B818-3CD88302C45F}"/>
              </a:ext>
            </a:extLst>
          </p:cNvPr>
          <p:cNvSpPr>
            <a:spLocks noChangeShapeType="1"/>
          </p:cNvSpPr>
          <p:nvPr/>
        </p:nvSpPr>
        <p:spPr bwMode="auto">
          <a:xfrm>
            <a:off x="5664201" y="40941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9" name="Line 1039">
            <a:extLst>
              <a:ext uri="{FF2B5EF4-FFF2-40B4-BE49-F238E27FC236}">
                <a16:creationId xmlns:a16="http://schemas.microsoft.com/office/drawing/2014/main" id="{AD6800A1-691B-4CF3-BCA6-9539BAA5B2EC}"/>
              </a:ext>
            </a:extLst>
          </p:cNvPr>
          <p:cNvSpPr>
            <a:spLocks noChangeShapeType="1"/>
          </p:cNvSpPr>
          <p:nvPr/>
        </p:nvSpPr>
        <p:spPr bwMode="auto">
          <a:xfrm>
            <a:off x="5664201" y="43227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0" name="Rectangle 1040">
            <a:extLst>
              <a:ext uri="{FF2B5EF4-FFF2-40B4-BE49-F238E27FC236}">
                <a16:creationId xmlns:a16="http://schemas.microsoft.com/office/drawing/2014/main" id="{4C51E4EB-7100-402E-A432-DF0AD9E899A9}"/>
              </a:ext>
            </a:extLst>
          </p:cNvPr>
          <p:cNvSpPr>
            <a:spLocks noChangeArrowheads="1"/>
          </p:cNvSpPr>
          <p:nvPr/>
        </p:nvSpPr>
        <p:spPr bwMode="auto">
          <a:xfrm>
            <a:off x="4298951" y="3586162"/>
            <a:ext cx="1600200" cy="1930400"/>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ltLang="en-US">
              <a:latin typeface="Arial" panose="020B0604020202020204" pitchFamily="34" charset="0"/>
            </a:endParaRPr>
          </a:p>
          <a:p>
            <a:endParaRPr lang="en-US" altLang="en-US" sz="1600">
              <a:latin typeface="Arial" panose="020B0604020202020204" pitchFamily="34" charset="0"/>
            </a:endParaRPr>
          </a:p>
          <a:p>
            <a:r>
              <a:rPr lang="en-US" altLang="en-US">
                <a:latin typeface="Arial" panose="020B0604020202020204" pitchFamily="34" charset="0"/>
              </a:rPr>
              <a:t>Vendor</a:t>
            </a:r>
          </a:p>
          <a:p>
            <a:r>
              <a:rPr lang="en-US" altLang="en-US">
                <a:latin typeface="Arial" panose="020B0604020202020204" pitchFamily="34" charset="0"/>
              </a:rPr>
              <a:t>Scheduling</a:t>
            </a:r>
          </a:p>
          <a:p>
            <a:r>
              <a:rPr lang="en-US" altLang="en-US">
                <a:latin typeface="Arial" panose="020B0604020202020204" pitchFamily="34" charset="0"/>
              </a:rPr>
              <a:t>Agreement</a:t>
            </a:r>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p:txBody>
      </p:sp>
      <p:sp>
        <p:nvSpPr>
          <p:cNvPr id="57361" name="Line 1041">
            <a:extLst>
              <a:ext uri="{FF2B5EF4-FFF2-40B4-BE49-F238E27FC236}">
                <a16:creationId xmlns:a16="http://schemas.microsoft.com/office/drawing/2014/main" id="{E3B4F80E-BCFF-44D3-964E-4D21D745156F}"/>
              </a:ext>
            </a:extLst>
          </p:cNvPr>
          <p:cNvSpPr>
            <a:spLocks noChangeShapeType="1"/>
          </p:cNvSpPr>
          <p:nvPr/>
        </p:nvSpPr>
        <p:spPr bwMode="auto">
          <a:xfrm>
            <a:off x="4464052" y="4456112"/>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2" name="Rectangle 1042">
            <a:extLst>
              <a:ext uri="{FF2B5EF4-FFF2-40B4-BE49-F238E27FC236}">
                <a16:creationId xmlns:a16="http://schemas.microsoft.com/office/drawing/2014/main" id="{01A377FC-97F5-4ED4-A830-0740ACB8D050}"/>
              </a:ext>
            </a:extLst>
          </p:cNvPr>
          <p:cNvSpPr>
            <a:spLocks noChangeArrowheads="1"/>
          </p:cNvSpPr>
          <p:nvPr/>
        </p:nvSpPr>
        <p:spPr bwMode="auto">
          <a:xfrm>
            <a:off x="8239127" y="3670300"/>
            <a:ext cx="500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3" name="Rectangle 1043">
            <a:extLst>
              <a:ext uri="{FF2B5EF4-FFF2-40B4-BE49-F238E27FC236}">
                <a16:creationId xmlns:a16="http://schemas.microsoft.com/office/drawing/2014/main" id="{90CBE87E-0E5F-431A-BD08-7FE322CF25EA}"/>
              </a:ext>
            </a:extLst>
          </p:cNvPr>
          <p:cNvSpPr>
            <a:spLocks noChangeArrowheads="1"/>
          </p:cNvSpPr>
          <p:nvPr/>
        </p:nvSpPr>
        <p:spPr bwMode="auto">
          <a:xfrm>
            <a:off x="7991476" y="4546600"/>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4" name="Rectangle 1044">
            <a:extLst>
              <a:ext uri="{FF2B5EF4-FFF2-40B4-BE49-F238E27FC236}">
                <a16:creationId xmlns:a16="http://schemas.microsoft.com/office/drawing/2014/main" id="{F75E6CCF-A084-4867-B55A-28C9F79683C5}"/>
              </a:ext>
            </a:extLst>
          </p:cNvPr>
          <p:cNvSpPr>
            <a:spLocks noChangeArrowheads="1"/>
          </p:cNvSpPr>
          <p:nvPr/>
        </p:nvSpPr>
        <p:spPr bwMode="auto">
          <a:xfrm>
            <a:off x="7923215" y="4221162"/>
            <a:ext cx="1235075" cy="1447800"/>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5" name="Rectangle 1045">
            <a:extLst>
              <a:ext uri="{FF2B5EF4-FFF2-40B4-BE49-F238E27FC236}">
                <a16:creationId xmlns:a16="http://schemas.microsoft.com/office/drawing/2014/main" id="{7C37DEF5-315E-42AC-A9A5-A57FFC880227}"/>
              </a:ext>
            </a:extLst>
          </p:cNvPr>
          <p:cNvSpPr>
            <a:spLocks noChangeArrowheads="1"/>
          </p:cNvSpPr>
          <p:nvPr/>
        </p:nvSpPr>
        <p:spPr bwMode="auto">
          <a:xfrm>
            <a:off x="7972426" y="4216400"/>
            <a:ext cx="1147750"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latin typeface="Arial" panose="020B0604020202020204" pitchFamily="34" charset="0"/>
              </a:rPr>
              <a:t> Delivery</a:t>
            </a:r>
          </a:p>
          <a:p>
            <a:pPr algn="l"/>
            <a:r>
              <a:rPr lang="en-US" altLang="en-US">
                <a:latin typeface="Arial" panose="020B0604020202020204" pitchFamily="34" charset="0"/>
              </a:rPr>
              <a:t>Schedule</a:t>
            </a:r>
          </a:p>
        </p:txBody>
      </p:sp>
      <p:sp>
        <p:nvSpPr>
          <p:cNvPr id="57366" name="Rectangle 1046">
            <a:extLst>
              <a:ext uri="{FF2B5EF4-FFF2-40B4-BE49-F238E27FC236}">
                <a16:creationId xmlns:a16="http://schemas.microsoft.com/office/drawing/2014/main" id="{2201F55D-3242-4EDF-8679-47DF51E79DBF}"/>
              </a:ext>
            </a:extLst>
          </p:cNvPr>
          <p:cNvSpPr>
            <a:spLocks noChangeArrowheads="1"/>
          </p:cNvSpPr>
          <p:nvPr/>
        </p:nvSpPr>
        <p:spPr bwMode="auto">
          <a:xfrm>
            <a:off x="7929565" y="4852988"/>
            <a:ext cx="585097"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600">
                <a:latin typeface="Arial" panose="020B0604020202020204" pitchFamily="34" charset="0"/>
              </a:rPr>
              <a:t>1/30</a:t>
            </a:r>
          </a:p>
          <a:p>
            <a:pPr algn="l"/>
            <a:r>
              <a:rPr lang="en-US" altLang="en-US" sz="1600">
                <a:latin typeface="Arial" panose="020B0604020202020204" pitchFamily="34" charset="0"/>
              </a:rPr>
              <a:t>3/30</a:t>
            </a:r>
          </a:p>
          <a:p>
            <a:pPr algn="l"/>
            <a:r>
              <a:rPr lang="en-US" altLang="en-US" sz="1600">
                <a:latin typeface="Arial" panose="020B0604020202020204" pitchFamily="34" charset="0"/>
              </a:rPr>
              <a:t>5/30</a:t>
            </a:r>
          </a:p>
        </p:txBody>
      </p:sp>
      <p:sp>
        <p:nvSpPr>
          <p:cNvPr id="57367" name="Line 1047">
            <a:extLst>
              <a:ext uri="{FF2B5EF4-FFF2-40B4-BE49-F238E27FC236}">
                <a16:creationId xmlns:a16="http://schemas.microsoft.com/office/drawing/2014/main" id="{DD668322-0DB8-490E-8D16-70A4232D07ED}"/>
              </a:ext>
            </a:extLst>
          </p:cNvPr>
          <p:cNvSpPr>
            <a:spLocks noChangeShapeType="1"/>
          </p:cNvSpPr>
          <p:nvPr/>
        </p:nvSpPr>
        <p:spPr bwMode="auto">
          <a:xfrm>
            <a:off x="8509001" y="5060949"/>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8" name="Line 1048">
            <a:extLst>
              <a:ext uri="{FF2B5EF4-FFF2-40B4-BE49-F238E27FC236}">
                <a16:creationId xmlns:a16="http://schemas.microsoft.com/office/drawing/2014/main" id="{CE8047B2-7EAE-43CF-8AE5-DC669982CECB}"/>
              </a:ext>
            </a:extLst>
          </p:cNvPr>
          <p:cNvSpPr>
            <a:spLocks noChangeShapeType="1"/>
          </p:cNvSpPr>
          <p:nvPr/>
        </p:nvSpPr>
        <p:spPr bwMode="auto">
          <a:xfrm>
            <a:off x="8509001" y="5294312"/>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9" name="Line 1049">
            <a:extLst>
              <a:ext uri="{FF2B5EF4-FFF2-40B4-BE49-F238E27FC236}">
                <a16:creationId xmlns:a16="http://schemas.microsoft.com/office/drawing/2014/main" id="{6F420CD7-44C1-4719-921A-0FEDAF58871E}"/>
              </a:ext>
            </a:extLst>
          </p:cNvPr>
          <p:cNvSpPr>
            <a:spLocks noChangeShapeType="1"/>
          </p:cNvSpPr>
          <p:nvPr/>
        </p:nvSpPr>
        <p:spPr bwMode="auto">
          <a:xfrm>
            <a:off x="8509001" y="5548312"/>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57370" name="Object 1050">
            <a:extLst>
              <a:ext uri="{FF2B5EF4-FFF2-40B4-BE49-F238E27FC236}">
                <a16:creationId xmlns:a16="http://schemas.microsoft.com/office/drawing/2014/main" id="{CE9BE6D7-83A6-40FD-A028-05E086B91F62}"/>
              </a:ext>
            </a:extLst>
          </p:cNvPr>
          <p:cNvGraphicFramePr>
            <a:graphicFrameLocks/>
          </p:cNvGraphicFramePr>
          <p:nvPr>
            <p:extLst>
              <p:ext uri="{D42A27DB-BD31-4B8C-83A1-F6EECF244321}">
                <p14:modId xmlns:p14="http://schemas.microsoft.com/office/powerpoint/2010/main" val="2415571668"/>
              </p:ext>
            </p:extLst>
          </p:nvPr>
        </p:nvGraphicFramePr>
        <p:xfrm>
          <a:off x="7766052" y="3686175"/>
          <a:ext cx="1611313" cy="550863"/>
        </p:xfrm>
        <a:graphic>
          <a:graphicData uri="http://schemas.openxmlformats.org/presentationml/2006/ole">
            <mc:AlternateContent xmlns:mc="http://schemas.openxmlformats.org/markup-compatibility/2006">
              <mc:Choice xmlns:v="urn:schemas-microsoft-com:vml" Requires="v">
                <p:oleObj spid="_x0000_s11274" name="ClipArt" r:id="rId4" imgW="7032600" imgH="2109600" progId="MS_ClipArt_Gallery.2">
                  <p:embed/>
                </p:oleObj>
              </mc:Choice>
              <mc:Fallback>
                <p:oleObj name="ClipArt" r:id="rId4" imgW="7032600" imgH="2109600" progId="MS_ClipArt_Gallery.2">
                  <p:embed/>
                  <p:pic>
                    <p:nvPicPr>
                      <p:cNvPr id="57370" name="Object 1050">
                        <a:extLst>
                          <a:ext uri="{FF2B5EF4-FFF2-40B4-BE49-F238E27FC236}">
                            <a16:creationId xmlns:a16="http://schemas.microsoft.com/office/drawing/2014/main" id="{CE9BE6D7-83A6-40FD-A028-05E086B91F6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66052" y="3686175"/>
                        <a:ext cx="1611313" cy="55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371" name="AutoShape 1051">
            <a:extLst>
              <a:ext uri="{FF2B5EF4-FFF2-40B4-BE49-F238E27FC236}">
                <a16:creationId xmlns:a16="http://schemas.microsoft.com/office/drawing/2014/main" id="{9D266371-AB19-4945-9294-2BC8A530F2B1}"/>
              </a:ext>
            </a:extLst>
          </p:cNvPr>
          <p:cNvSpPr>
            <a:spLocks noChangeArrowheads="1"/>
          </p:cNvSpPr>
          <p:nvPr/>
        </p:nvSpPr>
        <p:spPr bwMode="auto">
          <a:xfrm>
            <a:off x="5848352" y="4876799"/>
            <a:ext cx="1871663" cy="388938"/>
          </a:xfrm>
          <a:prstGeom prst="rightArrow">
            <a:avLst>
              <a:gd name="adj1" fmla="val 50000"/>
              <a:gd name="adj2" fmla="val 10827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2" name="Line 1052">
            <a:extLst>
              <a:ext uri="{FF2B5EF4-FFF2-40B4-BE49-F238E27FC236}">
                <a16:creationId xmlns:a16="http://schemas.microsoft.com/office/drawing/2014/main" id="{18A04705-99DA-46DF-B3D5-F18CAF2EB271}"/>
              </a:ext>
            </a:extLst>
          </p:cNvPr>
          <p:cNvSpPr>
            <a:spLocks noChangeShapeType="1"/>
          </p:cNvSpPr>
          <p:nvPr/>
        </p:nvSpPr>
        <p:spPr bwMode="auto">
          <a:xfrm>
            <a:off x="4464052" y="4603749"/>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3" name="Line 1053">
            <a:extLst>
              <a:ext uri="{FF2B5EF4-FFF2-40B4-BE49-F238E27FC236}">
                <a16:creationId xmlns:a16="http://schemas.microsoft.com/office/drawing/2014/main" id="{14D03B3B-49E9-4D1C-9515-B0ECF145F90D}"/>
              </a:ext>
            </a:extLst>
          </p:cNvPr>
          <p:cNvSpPr>
            <a:spLocks noChangeShapeType="1"/>
          </p:cNvSpPr>
          <p:nvPr/>
        </p:nvSpPr>
        <p:spPr bwMode="auto">
          <a:xfrm>
            <a:off x="4464052" y="4751387"/>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4" name="Line 1054">
            <a:extLst>
              <a:ext uri="{FF2B5EF4-FFF2-40B4-BE49-F238E27FC236}">
                <a16:creationId xmlns:a16="http://schemas.microsoft.com/office/drawing/2014/main" id="{1720EAFD-6A8B-4E12-8E57-23C642FFD70C}"/>
              </a:ext>
            </a:extLst>
          </p:cNvPr>
          <p:cNvSpPr>
            <a:spLocks noChangeShapeType="1"/>
          </p:cNvSpPr>
          <p:nvPr/>
        </p:nvSpPr>
        <p:spPr bwMode="auto">
          <a:xfrm>
            <a:off x="4464052" y="4899024"/>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5" name="Line 1055">
            <a:extLst>
              <a:ext uri="{FF2B5EF4-FFF2-40B4-BE49-F238E27FC236}">
                <a16:creationId xmlns:a16="http://schemas.microsoft.com/office/drawing/2014/main" id="{07858186-C9CA-488F-A8F0-2DD2E2C0BE39}"/>
              </a:ext>
            </a:extLst>
          </p:cNvPr>
          <p:cNvSpPr>
            <a:spLocks noChangeShapeType="1"/>
          </p:cNvSpPr>
          <p:nvPr/>
        </p:nvSpPr>
        <p:spPr bwMode="auto">
          <a:xfrm>
            <a:off x="4464052" y="5046662"/>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6" name="Line 1056">
            <a:extLst>
              <a:ext uri="{FF2B5EF4-FFF2-40B4-BE49-F238E27FC236}">
                <a16:creationId xmlns:a16="http://schemas.microsoft.com/office/drawing/2014/main" id="{63F8B16E-FC11-498F-AA42-BF0EF5E522FE}"/>
              </a:ext>
            </a:extLst>
          </p:cNvPr>
          <p:cNvSpPr>
            <a:spLocks noChangeShapeType="1"/>
          </p:cNvSpPr>
          <p:nvPr/>
        </p:nvSpPr>
        <p:spPr bwMode="auto">
          <a:xfrm>
            <a:off x="4464052" y="5194299"/>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7" name="Line 1057">
            <a:extLst>
              <a:ext uri="{FF2B5EF4-FFF2-40B4-BE49-F238E27FC236}">
                <a16:creationId xmlns:a16="http://schemas.microsoft.com/office/drawing/2014/main" id="{7A319DCB-2A7A-4B0C-AE95-DADC3FE19A33}"/>
              </a:ext>
            </a:extLst>
          </p:cNvPr>
          <p:cNvSpPr>
            <a:spLocks noChangeShapeType="1"/>
          </p:cNvSpPr>
          <p:nvPr/>
        </p:nvSpPr>
        <p:spPr bwMode="auto">
          <a:xfrm>
            <a:off x="4464052" y="5341937"/>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8" name="Rectangle 1058">
            <a:extLst>
              <a:ext uri="{FF2B5EF4-FFF2-40B4-BE49-F238E27FC236}">
                <a16:creationId xmlns:a16="http://schemas.microsoft.com/office/drawing/2014/main" id="{632E8FED-6C8C-4782-B700-7F1EF4F83062}"/>
              </a:ext>
            </a:extLst>
          </p:cNvPr>
          <p:cNvSpPr>
            <a:spLocks noGrp="1" noChangeArrowheads="1"/>
          </p:cNvSpPr>
          <p:nvPr>
            <p:ph type="title"/>
          </p:nvPr>
        </p:nvSpPr>
        <p:spPr>
          <a:xfrm>
            <a:off x="-50799" y="-422276"/>
            <a:ext cx="10515600" cy="1325563"/>
          </a:xfrm>
        </p:spPr>
        <p:txBody>
          <a:bodyPr/>
          <a:lstStyle/>
          <a:p>
            <a:r>
              <a:rPr lang="en-US" altLang="en-US"/>
              <a:t>Scheduling Agreements</a:t>
            </a:r>
          </a:p>
        </p:txBody>
      </p:sp>
      <p:sp>
        <p:nvSpPr>
          <p:cNvPr id="2" name="Rectangle 1">
            <a:extLst>
              <a:ext uri="{FF2B5EF4-FFF2-40B4-BE49-F238E27FC236}">
                <a16:creationId xmlns:a16="http://schemas.microsoft.com/office/drawing/2014/main" id="{B004A358-E451-461E-BA47-35C4E0D39FAE}"/>
              </a:ext>
            </a:extLst>
          </p:cNvPr>
          <p:cNvSpPr/>
          <p:nvPr/>
        </p:nvSpPr>
        <p:spPr>
          <a:xfrm>
            <a:off x="127003" y="5797498"/>
            <a:ext cx="12183533" cy="954107"/>
          </a:xfrm>
          <a:prstGeom prst="rect">
            <a:avLst/>
          </a:prstGeom>
        </p:spPr>
        <p:txBody>
          <a:bodyPr wrap="square">
            <a:spAutoFit/>
          </a:bodyPr>
          <a:lstStyle/>
          <a:p>
            <a:r>
              <a:rPr lang="en-US" altLang="en-US" sz="1400" b="1" dirty="0"/>
              <a:t>A Scheduling  Agreement is a long-term agreement with a vendor to supply materials or provide services on defined dates on which deliveries are to be made.</a:t>
            </a:r>
          </a:p>
          <a:p>
            <a:r>
              <a:rPr lang="en-US" altLang="en-US" sz="1400" b="1" dirty="0"/>
              <a:t>Some advantages of using the vendor Scheduling Agreement are that it:</a:t>
            </a:r>
          </a:p>
          <a:p>
            <a:pPr lvl="1"/>
            <a:r>
              <a:rPr lang="en-US" altLang="en-US" sz="1400" b="1" dirty="0"/>
              <a:t>Streamlines paperwork.</a:t>
            </a:r>
          </a:p>
          <a:p>
            <a:pPr lvl="1"/>
            <a:r>
              <a:rPr lang="en-US" altLang="en-US" sz="1400" b="1" dirty="0"/>
              <a:t>Promotes low inventories and allows for just-in-time deliveries., Shortens vendor lead times because the vendor can plan for the delivery.</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0" name="Group 2">
            <a:extLst>
              <a:ext uri="{FF2B5EF4-FFF2-40B4-BE49-F238E27FC236}">
                <a16:creationId xmlns:a16="http://schemas.microsoft.com/office/drawing/2014/main" id="{1A804070-F530-4D25-B254-DF93F4844D5C}"/>
              </a:ext>
            </a:extLst>
          </p:cNvPr>
          <p:cNvGrpSpPr>
            <a:grpSpLocks/>
          </p:cNvGrpSpPr>
          <p:nvPr/>
        </p:nvGrpSpPr>
        <p:grpSpPr bwMode="auto">
          <a:xfrm>
            <a:off x="4794251" y="2871788"/>
            <a:ext cx="2163763" cy="920750"/>
            <a:chOff x="2060" y="1809"/>
            <a:chExt cx="1363" cy="580"/>
          </a:xfrm>
        </p:grpSpPr>
        <p:grpSp>
          <p:nvGrpSpPr>
            <p:cNvPr id="63491" name="Group 3">
              <a:extLst>
                <a:ext uri="{FF2B5EF4-FFF2-40B4-BE49-F238E27FC236}">
                  <a16:creationId xmlns:a16="http://schemas.microsoft.com/office/drawing/2014/main" id="{BEE69BBC-075A-4997-A840-4F05CCF7BACB}"/>
                </a:ext>
              </a:extLst>
            </p:cNvPr>
            <p:cNvGrpSpPr>
              <a:grpSpLocks/>
            </p:cNvGrpSpPr>
            <p:nvPr/>
          </p:nvGrpSpPr>
          <p:grpSpPr bwMode="auto">
            <a:xfrm>
              <a:off x="2060" y="1809"/>
              <a:ext cx="1363" cy="580"/>
              <a:chOff x="2060" y="1809"/>
              <a:chExt cx="1363" cy="580"/>
            </a:xfrm>
          </p:grpSpPr>
          <p:sp>
            <p:nvSpPr>
              <p:cNvPr id="63492" name="Freeform 4">
                <a:extLst>
                  <a:ext uri="{FF2B5EF4-FFF2-40B4-BE49-F238E27FC236}">
                    <a16:creationId xmlns:a16="http://schemas.microsoft.com/office/drawing/2014/main" id="{41B6D478-C6EF-4909-A07C-D5ADBF8B8F27}"/>
                  </a:ext>
                </a:extLst>
              </p:cNvPr>
              <p:cNvSpPr>
                <a:spLocks/>
              </p:cNvSpPr>
              <p:nvPr/>
            </p:nvSpPr>
            <p:spPr bwMode="auto">
              <a:xfrm>
                <a:off x="2977" y="1903"/>
                <a:ext cx="68" cy="291"/>
              </a:xfrm>
              <a:custGeom>
                <a:avLst/>
                <a:gdLst>
                  <a:gd name="T0" fmla="*/ 67 w 68"/>
                  <a:gd name="T1" fmla="*/ 290 h 291"/>
                  <a:gd name="T2" fmla="*/ 67 w 68"/>
                  <a:gd name="T3" fmla="*/ 0 h 291"/>
                  <a:gd name="T4" fmla="*/ 15 w 68"/>
                  <a:gd name="T5" fmla="*/ 0 h 291"/>
                  <a:gd name="T6" fmla="*/ 15 w 68"/>
                  <a:gd name="T7" fmla="*/ 230 h 291"/>
                  <a:gd name="T8" fmla="*/ 0 w 68"/>
                  <a:gd name="T9" fmla="*/ 230 h 291"/>
                  <a:gd name="T10" fmla="*/ 0 w 68"/>
                  <a:gd name="T11" fmla="*/ 290 h 291"/>
                  <a:gd name="T12" fmla="*/ 67 w 68"/>
                  <a:gd name="T13" fmla="*/ 290 h 291"/>
                </a:gdLst>
                <a:ahLst/>
                <a:cxnLst>
                  <a:cxn ang="0">
                    <a:pos x="T0" y="T1"/>
                  </a:cxn>
                  <a:cxn ang="0">
                    <a:pos x="T2" y="T3"/>
                  </a:cxn>
                  <a:cxn ang="0">
                    <a:pos x="T4" y="T5"/>
                  </a:cxn>
                  <a:cxn ang="0">
                    <a:pos x="T6" y="T7"/>
                  </a:cxn>
                  <a:cxn ang="0">
                    <a:pos x="T8" y="T9"/>
                  </a:cxn>
                  <a:cxn ang="0">
                    <a:pos x="T10" y="T11"/>
                  </a:cxn>
                  <a:cxn ang="0">
                    <a:pos x="T12" y="T13"/>
                  </a:cxn>
                </a:cxnLst>
                <a:rect l="0" t="0" r="r" b="b"/>
                <a:pathLst>
                  <a:path w="68" h="291">
                    <a:moveTo>
                      <a:pt x="67" y="290"/>
                    </a:moveTo>
                    <a:lnTo>
                      <a:pt x="67" y="0"/>
                    </a:lnTo>
                    <a:lnTo>
                      <a:pt x="15" y="0"/>
                    </a:lnTo>
                    <a:lnTo>
                      <a:pt x="15" y="230"/>
                    </a:lnTo>
                    <a:lnTo>
                      <a:pt x="0" y="230"/>
                    </a:lnTo>
                    <a:lnTo>
                      <a:pt x="0" y="290"/>
                    </a:lnTo>
                    <a:lnTo>
                      <a:pt x="67" y="290"/>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3" name="Freeform 5">
                <a:extLst>
                  <a:ext uri="{FF2B5EF4-FFF2-40B4-BE49-F238E27FC236}">
                    <a16:creationId xmlns:a16="http://schemas.microsoft.com/office/drawing/2014/main" id="{7382416A-9EF9-4630-906A-99B9124A1C92}"/>
                  </a:ext>
                </a:extLst>
              </p:cNvPr>
              <p:cNvSpPr>
                <a:spLocks/>
              </p:cNvSpPr>
              <p:nvPr/>
            </p:nvSpPr>
            <p:spPr bwMode="auto">
              <a:xfrm>
                <a:off x="2977" y="1903"/>
                <a:ext cx="68" cy="291"/>
              </a:xfrm>
              <a:custGeom>
                <a:avLst/>
                <a:gdLst>
                  <a:gd name="T0" fmla="*/ 67 w 68"/>
                  <a:gd name="T1" fmla="*/ 290 h 291"/>
                  <a:gd name="T2" fmla="*/ 67 w 68"/>
                  <a:gd name="T3" fmla="*/ 0 h 291"/>
                  <a:gd name="T4" fmla="*/ 15 w 68"/>
                  <a:gd name="T5" fmla="*/ 0 h 291"/>
                  <a:gd name="T6" fmla="*/ 15 w 68"/>
                  <a:gd name="T7" fmla="*/ 230 h 291"/>
                  <a:gd name="T8" fmla="*/ 0 w 68"/>
                  <a:gd name="T9" fmla="*/ 230 h 291"/>
                  <a:gd name="T10" fmla="*/ 0 w 68"/>
                  <a:gd name="T11" fmla="*/ 290 h 291"/>
                  <a:gd name="T12" fmla="*/ 67 w 68"/>
                  <a:gd name="T13" fmla="*/ 290 h 291"/>
                </a:gdLst>
                <a:ahLst/>
                <a:cxnLst>
                  <a:cxn ang="0">
                    <a:pos x="T0" y="T1"/>
                  </a:cxn>
                  <a:cxn ang="0">
                    <a:pos x="T2" y="T3"/>
                  </a:cxn>
                  <a:cxn ang="0">
                    <a:pos x="T4" y="T5"/>
                  </a:cxn>
                  <a:cxn ang="0">
                    <a:pos x="T6" y="T7"/>
                  </a:cxn>
                  <a:cxn ang="0">
                    <a:pos x="T8" y="T9"/>
                  </a:cxn>
                  <a:cxn ang="0">
                    <a:pos x="T10" y="T11"/>
                  </a:cxn>
                  <a:cxn ang="0">
                    <a:pos x="T12" y="T13"/>
                  </a:cxn>
                </a:cxnLst>
                <a:rect l="0" t="0" r="r" b="b"/>
                <a:pathLst>
                  <a:path w="68" h="291">
                    <a:moveTo>
                      <a:pt x="67" y="290"/>
                    </a:moveTo>
                    <a:lnTo>
                      <a:pt x="67" y="0"/>
                    </a:lnTo>
                    <a:lnTo>
                      <a:pt x="15" y="0"/>
                    </a:lnTo>
                    <a:lnTo>
                      <a:pt x="15" y="230"/>
                    </a:lnTo>
                    <a:lnTo>
                      <a:pt x="0" y="230"/>
                    </a:lnTo>
                    <a:lnTo>
                      <a:pt x="0" y="290"/>
                    </a:lnTo>
                    <a:lnTo>
                      <a:pt x="67" y="29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4" name="Freeform 6">
                <a:extLst>
                  <a:ext uri="{FF2B5EF4-FFF2-40B4-BE49-F238E27FC236}">
                    <a16:creationId xmlns:a16="http://schemas.microsoft.com/office/drawing/2014/main" id="{A15CF8B4-4BB7-447C-A17D-DFED51AF3BB1}"/>
                  </a:ext>
                </a:extLst>
              </p:cNvPr>
              <p:cNvSpPr>
                <a:spLocks/>
              </p:cNvSpPr>
              <p:nvPr/>
            </p:nvSpPr>
            <p:spPr bwMode="auto">
              <a:xfrm>
                <a:off x="2997" y="1809"/>
                <a:ext cx="55" cy="121"/>
              </a:xfrm>
              <a:custGeom>
                <a:avLst/>
                <a:gdLst>
                  <a:gd name="T0" fmla="*/ 0 w 55"/>
                  <a:gd name="T1" fmla="*/ 120 h 121"/>
                  <a:gd name="T2" fmla="*/ 46 w 55"/>
                  <a:gd name="T3" fmla="*/ 35 h 121"/>
                  <a:gd name="T4" fmla="*/ 49 w 55"/>
                  <a:gd name="T5" fmla="*/ 31 h 121"/>
                  <a:gd name="T6" fmla="*/ 51 w 55"/>
                  <a:gd name="T7" fmla="*/ 25 h 121"/>
                  <a:gd name="T8" fmla="*/ 54 w 55"/>
                  <a:gd name="T9" fmla="*/ 16 h 121"/>
                  <a:gd name="T10" fmla="*/ 54 w 55"/>
                  <a:gd name="T11" fmla="*/ 12 h 121"/>
                  <a:gd name="T12" fmla="*/ 50 w 55"/>
                  <a:gd name="T13" fmla="*/ 8 h 121"/>
                  <a:gd name="T14" fmla="*/ 48 w 55"/>
                  <a:gd name="T15" fmla="*/ 4 h 121"/>
                  <a:gd name="T16" fmla="*/ 45 w 55"/>
                  <a:gd name="T17" fmla="*/ 1 h 121"/>
                  <a:gd name="T18" fmla="*/ 40 w 55"/>
                  <a:gd name="T19" fmla="*/ 0 h 121"/>
                  <a:gd name="T20" fmla="*/ 36 w 55"/>
                  <a:gd name="T21" fmla="*/ 0 h 121"/>
                  <a:gd name="T22" fmla="*/ 36 w 55"/>
                  <a:gd name="T23" fmla="*/ 0 h 121"/>
                  <a:gd name="T24" fmla="*/ 4 w 55"/>
                  <a:gd name="T25" fmla="*/ 4 h 121"/>
                  <a:gd name="T26" fmla="*/ 0 w 55"/>
                  <a:gd name="T27" fmla="*/ 1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 h="121">
                    <a:moveTo>
                      <a:pt x="0" y="120"/>
                    </a:moveTo>
                    <a:lnTo>
                      <a:pt x="46" y="35"/>
                    </a:lnTo>
                    <a:lnTo>
                      <a:pt x="49" y="31"/>
                    </a:lnTo>
                    <a:lnTo>
                      <a:pt x="51" y="25"/>
                    </a:lnTo>
                    <a:lnTo>
                      <a:pt x="54" y="16"/>
                    </a:lnTo>
                    <a:lnTo>
                      <a:pt x="54" y="12"/>
                    </a:lnTo>
                    <a:lnTo>
                      <a:pt x="50" y="8"/>
                    </a:lnTo>
                    <a:lnTo>
                      <a:pt x="48" y="4"/>
                    </a:lnTo>
                    <a:lnTo>
                      <a:pt x="45" y="1"/>
                    </a:lnTo>
                    <a:lnTo>
                      <a:pt x="40" y="0"/>
                    </a:lnTo>
                    <a:lnTo>
                      <a:pt x="36" y="0"/>
                    </a:lnTo>
                    <a:lnTo>
                      <a:pt x="36" y="0"/>
                    </a:lnTo>
                    <a:lnTo>
                      <a:pt x="4" y="4"/>
                    </a:lnTo>
                    <a:lnTo>
                      <a:pt x="0" y="120"/>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5" name="Freeform 7">
                <a:extLst>
                  <a:ext uri="{FF2B5EF4-FFF2-40B4-BE49-F238E27FC236}">
                    <a16:creationId xmlns:a16="http://schemas.microsoft.com/office/drawing/2014/main" id="{0D2A2557-045D-4062-9A24-224A503CAF84}"/>
                  </a:ext>
                </a:extLst>
              </p:cNvPr>
              <p:cNvSpPr>
                <a:spLocks/>
              </p:cNvSpPr>
              <p:nvPr/>
            </p:nvSpPr>
            <p:spPr bwMode="auto">
              <a:xfrm>
                <a:off x="2997" y="1809"/>
                <a:ext cx="55" cy="121"/>
              </a:xfrm>
              <a:custGeom>
                <a:avLst/>
                <a:gdLst>
                  <a:gd name="T0" fmla="*/ 0 w 55"/>
                  <a:gd name="T1" fmla="*/ 120 h 121"/>
                  <a:gd name="T2" fmla="*/ 46 w 55"/>
                  <a:gd name="T3" fmla="*/ 35 h 121"/>
                  <a:gd name="T4" fmla="*/ 49 w 55"/>
                  <a:gd name="T5" fmla="*/ 31 h 121"/>
                  <a:gd name="T6" fmla="*/ 51 w 55"/>
                  <a:gd name="T7" fmla="*/ 25 h 121"/>
                  <a:gd name="T8" fmla="*/ 54 w 55"/>
                  <a:gd name="T9" fmla="*/ 16 h 121"/>
                  <a:gd name="T10" fmla="*/ 54 w 55"/>
                  <a:gd name="T11" fmla="*/ 12 h 121"/>
                  <a:gd name="T12" fmla="*/ 50 w 55"/>
                  <a:gd name="T13" fmla="*/ 8 h 121"/>
                  <a:gd name="T14" fmla="*/ 48 w 55"/>
                  <a:gd name="T15" fmla="*/ 4 h 121"/>
                  <a:gd name="T16" fmla="*/ 45 w 55"/>
                  <a:gd name="T17" fmla="*/ 1 h 121"/>
                  <a:gd name="T18" fmla="*/ 40 w 55"/>
                  <a:gd name="T19" fmla="*/ 0 h 121"/>
                  <a:gd name="T20" fmla="*/ 36 w 55"/>
                  <a:gd name="T21" fmla="*/ 0 h 121"/>
                  <a:gd name="T22" fmla="*/ 36 w 55"/>
                  <a:gd name="T23" fmla="*/ 0 h 121"/>
                  <a:gd name="T24" fmla="*/ 4 w 55"/>
                  <a:gd name="T25" fmla="*/ 4 h 121"/>
                  <a:gd name="T26" fmla="*/ 0 w 55"/>
                  <a:gd name="T27" fmla="*/ 1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 h="121">
                    <a:moveTo>
                      <a:pt x="0" y="120"/>
                    </a:moveTo>
                    <a:lnTo>
                      <a:pt x="46" y="35"/>
                    </a:lnTo>
                    <a:lnTo>
                      <a:pt x="49" y="31"/>
                    </a:lnTo>
                    <a:lnTo>
                      <a:pt x="51" y="25"/>
                    </a:lnTo>
                    <a:lnTo>
                      <a:pt x="54" y="16"/>
                    </a:lnTo>
                    <a:lnTo>
                      <a:pt x="54" y="12"/>
                    </a:lnTo>
                    <a:lnTo>
                      <a:pt x="50" y="8"/>
                    </a:lnTo>
                    <a:lnTo>
                      <a:pt x="48" y="4"/>
                    </a:lnTo>
                    <a:lnTo>
                      <a:pt x="45" y="1"/>
                    </a:lnTo>
                    <a:lnTo>
                      <a:pt x="40" y="0"/>
                    </a:lnTo>
                    <a:lnTo>
                      <a:pt x="36" y="0"/>
                    </a:lnTo>
                    <a:lnTo>
                      <a:pt x="36" y="0"/>
                    </a:lnTo>
                    <a:lnTo>
                      <a:pt x="4" y="4"/>
                    </a:lnTo>
                    <a:lnTo>
                      <a:pt x="0"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6" name="Freeform 8">
                <a:extLst>
                  <a:ext uri="{FF2B5EF4-FFF2-40B4-BE49-F238E27FC236}">
                    <a16:creationId xmlns:a16="http://schemas.microsoft.com/office/drawing/2014/main" id="{EE90BF4B-0DBF-49CE-B40C-3C9F0F11D1BD}"/>
                  </a:ext>
                </a:extLst>
              </p:cNvPr>
              <p:cNvSpPr>
                <a:spLocks/>
              </p:cNvSpPr>
              <p:nvPr/>
            </p:nvSpPr>
            <p:spPr bwMode="auto">
              <a:xfrm>
                <a:off x="2060" y="2168"/>
                <a:ext cx="1027" cy="58"/>
              </a:xfrm>
              <a:custGeom>
                <a:avLst/>
                <a:gdLst>
                  <a:gd name="T0" fmla="*/ 0 w 1027"/>
                  <a:gd name="T1" fmla="*/ 57 h 58"/>
                  <a:gd name="T2" fmla="*/ 31 w 1027"/>
                  <a:gd name="T3" fmla="*/ 0 h 58"/>
                  <a:gd name="T4" fmla="*/ 1026 w 1027"/>
                  <a:gd name="T5" fmla="*/ 0 h 58"/>
                  <a:gd name="T6" fmla="*/ 1026 w 1027"/>
                  <a:gd name="T7" fmla="*/ 56 h 58"/>
                  <a:gd name="T8" fmla="*/ 0 w 1027"/>
                  <a:gd name="T9" fmla="*/ 57 h 58"/>
                </a:gdLst>
                <a:ahLst/>
                <a:cxnLst>
                  <a:cxn ang="0">
                    <a:pos x="T0" y="T1"/>
                  </a:cxn>
                  <a:cxn ang="0">
                    <a:pos x="T2" y="T3"/>
                  </a:cxn>
                  <a:cxn ang="0">
                    <a:pos x="T4" y="T5"/>
                  </a:cxn>
                  <a:cxn ang="0">
                    <a:pos x="T6" y="T7"/>
                  </a:cxn>
                  <a:cxn ang="0">
                    <a:pos x="T8" y="T9"/>
                  </a:cxn>
                </a:cxnLst>
                <a:rect l="0" t="0" r="r" b="b"/>
                <a:pathLst>
                  <a:path w="1027" h="58">
                    <a:moveTo>
                      <a:pt x="0" y="57"/>
                    </a:moveTo>
                    <a:lnTo>
                      <a:pt x="31" y="0"/>
                    </a:lnTo>
                    <a:lnTo>
                      <a:pt x="1026" y="0"/>
                    </a:lnTo>
                    <a:lnTo>
                      <a:pt x="1026" y="56"/>
                    </a:lnTo>
                    <a:lnTo>
                      <a:pt x="0" y="57"/>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7" name="Freeform 9">
                <a:extLst>
                  <a:ext uri="{FF2B5EF4-FFF2-40B4-BE49-F238E27FC236}">
                    <a16:creationId xmlns:a16="http://schemas.microsoft.com/office/drawing/2014/main" id="{4E74DA05-1F7A-4B00-BAB6-62BE618C7662}"/>
                  </a:ext>
                </a:extLst>
              </p:cNvPr>
              <p:cNvSpPr>
                <a:spLocks/>
              </p:cNvSpPr>
              <p:nvPr/>
            </p:nvSpPr>
            <p:spPr bwMode="auto">
              <a:xfrm>
                <a:off x="2060" y="2168"/>
                <a:ext cx="1027" cy="58"/>
              </a:xfrm>
              <a:custGeom>
                <a:avLst/>
                <a:gdLst>
                  <a:gd name="T0" fmla="*/ 0 w 1027"/>
                  <a:gd name="T1" fmla="*/ 57 h 58"/>
                  <a:gd name="T2" fmla="*/ 31 w 1027"/>
                  <a:gd name="T3" fmla="*/ 0 h 58"/>
                  <a:gd name="T4" fmla="*/ 1026 w 1027"/>
                  <a:gd name="T5" fmla="*/ 0 h 58"/>
                  <a:gd name="T6" fmla="*/ 1026 w 1027"/>
                  <a:gd name="T7" fmla="*/ 56 h 58"/>
                  <a:gd name="T8" fmla="*/ 0 w 1027"/>
                  <a:gd name="T9" fmla="*/ 57 h 58"/>
                </a:gdLst>
                <a:ahLst/>
                <a:cxnLst>
                  <a:cxn ang="0">
                    <a:pos x="T0" y="T1"/>
                  </a:cxn>
                  <a:cxn ang="0">
                    <a:pos x="T2" y="T3"/>
                  </a:cxn>
                  <a:cxn ang="0">
                    <a:pos x="T4" y="T5"/>
                  </a:cxn>
                  <a:cxn ang="0">
                    <a:pos x="T6" y="T7"/>
                  </a:cxn>
                  <a:cxn ang="0">
                    <a:pos x="T8" y="T9"/>
                  </a:cxn>
                </a:cxnLst>
                <a:rect l="0" t="0" r="r" b="b"/>
                <a:pathLst>
                  <a:path w="1027" h="58">
                    <a:moveTo>
                      <a:pt x="0" y="57"/>
                    </a:moveTo>
                    <a:lnTo>
                      <a:pt x="31" y="0"/>
                    </a:lnTo>
                    <a:lnTo>
                      <a:pt x="1026" y="0"/>
                    </a:lnTo>
                    <a:lnTo>
                      <a:pt x="1026" y="56"/>
                    </a:lnTo>
                    <a:lnTo>
                      <a:pt x="0" y="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8" name="Freeform 10">
                <a:extLst>
                  <a:ext uri="{FF2B5EF4-FFF2-40B4-BE49-F238E27FC236}">
                    <a16:creationId xmlns:a16="http://schemas.microsoft.com/office/drawing/2014/main" id="{C64B907E-0AFC-4F07-8BAF-18C670F4A17F}"/>
                  </a:ext>
                </a:extLst>
              </p:cNvPr>
              <p:cNvSpPr>
                <a:spLocks/>
              </p:cNvSpPr>
              <p:nvPr/>
            </p:nvSpPr>
            <p:spPr bwMode="auto">
              <a:xfrm>
                <a:off x="2127" y="2157"/>
                <a:ext cx="856" cy="17"/>
              </a:xfrm>
              <a:custGeom>
                <a:avLst/>
                <a:gdLst>
                  <a:gd name="T0" fmla="*/ 855 w 856"/>
                  <a:gd name="T1" fmla="*/ 16 h 17"/>
                  <a:gd name="T2" fmla="*/ 855 w 856"/>
                  <a:gd name="T3" fmla="*/ 0 h 17"/>
                  <a:gd name="T4" fmla="*/ 0 w 856"/>
                  <a:gd name="T5" fmla="*/ 0 h 17"/>
                  <a:gd name="T6" fmla="*/ 0 w 856"/>
                  <a:gd name="T7" fmla="*/ 16 h 17"/>
                  <a:gd name="T8" fmla="*/ 855 w 856"/>
                  <a:gd name="T9" fmla="*/ 16 h 17"/>
                </a:gdLst>
                <a:ahLst/>
                <a:cxnLst>
                  <a:cxn ang="0">
                    <a:pos x="T0" y="T1"/>
                  </a:cxn>
                  <a:cxn ang="0">
                    <a:pos x="T2" y="T3"/>
                  </a:cxn>
                  <a:cxn ang="0">
                    <a:pos x="T4" y="T5"/>
                  </a:cxn>
                  <a:cxn ang="0">
                    <a:pos x="T6" y="T7"/>
                  </a:cxn>
                  <a:cxn ang="0">
                    <a:pos x="T8" y="T9"/>
                  </a:cxn>
                </a:cxnLst>
                <a:rect l="0" t="0" r="r" b="b"/>
                <a:pathLst>
                  <a:path w="856" h="17">
                    <a:moveTo>
                      <a:pt x="855" y="16"/>
                    </a:moveTo>
                    <a:lnTo>
                      <a:pt x="855" y="0"/>
                    </a:lnTo>
                    <a:lnTo>
                      <a:pt x="0" y="0"/>
                    </a:lnTo>
                    <a:lnTo>
                      <a:pt x="0" y="16"/>
                    </a:lnTo>
                    <a:lnTo>
                      <a:pt x="855" y="1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9" name="Freeform 11">
                <a:extLst>
                  <a:ext uri="{FF2B5EF4-FFF2-40B4-BE49-F238E27FC236}">
                    <a16:creationId xmlns:a16="http://schemas.microsoft.com/office/drawing/2014/main" id="{66CCC2E3-BFB5-43A9-94A4-AE3F5EA68380}"/>
                  </a:ext>
                </a:extLst>
              </p:cNvPr>
              <p:cNvSpPr>
                <a:spLocks/>
              </p:cNvSpPr>
              <p:nvPr/>
            </p:nvSpPr>
            <p:spPr bwMode="auto">
              <a:xfrm>
                <a:off x="2127" y="2157"/>
                <a:ext cx="856" cy="17"/>
              </a:xfrm>
              <a:custGeom>
                <a:avLst/>
                <a:gdLst>
                  <a:gd name="T0" fmla="*/ 855 w 856"/>
                  <a:gd name="T1" fmla="*/ 16 h 17"/>
                  <a:gd name="T2" fmla="*/ 855 w 856"/>
                  <a:gd name="T3" fmla="*/ 0 h 17"/>
                  <a:gd name="T4" fmla="*/ 0 w 856"/>
                  <a:gd name="T5" fmla="*/ 0 h 17"/>
                  <a:gd name="T6" fmla="*/ 0 w 856"/>
                  <a:gd name="T7" fmla="*/ 16 h 17"/>
                  <a:gd name="T8" fmla="*/ 855 w 856"/>
                  <a:gd name="T9" fmla="*/ 16 h 17"/>
                </a:gdLst>
                <a:ahLst/>
                <a:cxnLst>
                  <a:cxn ang="0">
                    <a:pos x="T0" y="T1"/>
                  </a:cxn>
                  <a:cxn ang="0">
                    <a:pos x="T2" y="T3"/>
                  </a:cxn>
                  <a:cxn ang="0">
                    <a:pos x="T4" y="T5"/>
                  </a:cxn>
                  <a:cxn ang="0">
                    <a:pos x="T6" y="T7"/>
                  </a:cxn>
                  <a:cxn ang="0">
                    <a:pos x="T8" y="T9"/>
                  </a:cxn>
                </a:cxnLst>
                <a:rect l="0" t="0" r="r" b="b"/>
                <a:pathLst>
                  <a:path w="856" h="17">
                    <a:moveTo>
                      <a:pt x="855" y="16"/>
                    </a:moveTo>
                    <a:lnTo>
                      <a:pt x="855" y="0"/>
                    </a:lnTo>
                    <a:lnTo>
                      <a:pt x="0" y="0"/>
                    </a:lnTo>
                    <a:lnTo>
                      <a:pt x="0" y="16"/>
                    </a:lnTo>
                    <a:lnTo>
                      <a:pt x="855"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0" name="Freeform 12">
                <a:extLst>
                  <a:ext uri="{FF2B5EF4-FFF2-40B4-BE49-F238E27FC236}">
                    <a16:creationId xmlns:a16="http://schemas.microsoft.com/office/drawing/2014/main" id="{83A7D8C7-45D4-46B4-A6F3-0F64E02981BA}"/>
                  </a:ext>
                </a:extLst>
              </p:cNvPr>
              <p:cNvSpPr>
                <a:spLocks/>
              </p:cNvSpPr>
              <p:nvPr/>
            </p:nvSpPr>
            <p:spPr bwMode="auto">
              <a:xfrm>
                <a:off x="2987" y="1815"/>
                <a:ext cx="17" cy="347"/>
              </a:xfrm>
              <a:custGeom>
                <a:avLst/>
                <a:gdLst>
                  <a:gd name="T0" fmla="*/ 16 w 17"/>
                  <a:gd name="T1" fmla="*/ 346 h 347"/>
                  <a:gd name="T2" fmla="*/ 16 w 17"/>
                  <a:gd name="T3" fmla="*/ 0 h 347"/>
                  <a:gd name="T4" fmla="*/ 0 w 17"/>
                  <a:gd name="T5" fmla="*/ 0 h 347"/>
                  <a:gd name="T6" fmla="*/ 0 w 17"/>
                  <a:gd name="T7" fmla="*/ 346 h 347"/>
                  <a:gd name="T8" fmla="*/ 16 w 17"/>
                  <a:gd name="T9" fmla="*/ 346 h 347"/>
                </a:gdLst>
                <a:ahLst/>
                <a:cxnLst>
                  <a:cxn ang="0">
                    <a:pos x="T0" y="T1"/>
                  </a:cxn>
                  <a:cxn ang="0">
                    <a:pos x="T2" y="T3"/>
                  </a:cxn>
                  <a:cxn ang="0">
                    <a:pos x="T4" y="T5"/>
                  </a:cxn>
                  <a:cxn ang="0">
                    <a:pos x="T6" y="T7"/>
                  </a:cxn>
                  <a:cxn ang="0">
                    <a:pos x="T8" y="T9"/>
                  </a:cxn>
                </a:cxnLst>
                <a:rect l="0" t="0" r="r" b="b"/>
                <a:pathLst>
                  <a:path w="17" h="347">
                    <a:moveTo>
                      <a:pt x="16" y="346"/>
                    </a:moveTo>
                    <a:lnTo>
                      <a:pt x="16" y="0"/>
                    </a:lnTo>
                    <a:lnTo>
                      <a:pt x="0" y="0"/>
                    </a:lnTo>
                    <a:lnTo>
                      <a:pt x="0" y="346"/>
                    </a:lnTo>
                    <a:lnTo>
                      <a:pt x="16" y="34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1" name="Freeform 13">
                <a:extLst>
                  <a:ext uri="{FF2B5EF4-FFF2-40B4-BE49-F238E27FC236}">
                    <a16:creationId xmlns:a16="http://schemas.microsoft.com/office/drawing/2014/main" id="{7F6ABB7E-00AD-44A2-95D1-5213C64E7143}"/>
                  </a:ext>
                </a:extLst>
              </p:cNvPr>
              <p:cNvSpPr>
                <a:spLocks/>
              </p:cNvSpPr>
              <p:nvPr/>
            </p:nvSpPr>
            <p:spPr bwMode="auto">
              <a:xfrm>
                <a:off x="2987" y="1815"/>
                <a:ext cx="17" cy="347"/>
              </a:xfrm>
              <a:custGeom>
                <a:avLst/>
                <a:gdLst>
                  <a:gd name="T0" fmla="*/ 16 w 17"/>
                  <a:gd name="T1" fmla="*/ 346 h 347"/>
                  <a:gd name="T2" fmla="*/ 16 w 17"/>
                  <a:gd name="T3" fmla="*/ 0 h 347"/>
                  <a:gd name="T4" fmla="*/ 0 w 17"/>
                  <a:gd name="T5" fmla="*/ 0 h 347"/>
                  <a:gd name="T6" fmla="*/ 0 w 17"/>
                  <a:gd name="T7" fmla="*/ 346 h 347"/>
                  <a:gd name="T8" fmla="*/ 16 w 17"/>
                  <a:gd name="T9" fmla="*/ 346 h 347"/>
                </a:gdLst>
                <a:ahLst/>
                <a:cxnLst>
                  <a:cxn ang="0">
                    <a:pos x="T0" y="T1"/>
                  </a:cxn>
                  <a:cxn ang="0">
                    <a:pos x="T2" y="T3"/>
                  </a:cxn>
                  <a:cxn ang="0">
                    <a:pos x="T4" y="T5"/>
                  </a:cxn>
                  <a:cxn ang="0">
                    <a:pos x="T6" y="T7"/>
                  </a:cxn>
                  <a:cxn ang="0">
                    <a:pos x="T8" y="T9"/>
                  </a:cxn>
                </a:cxnLst>
                <a:rect l="0" t="0" r="r" b="b"/>
                <a:pathLst>
                  <a:path w="17" h="347">
                    <a:moveTo>
                      <a:pt x="16" y="346"/>
                    </a:moveTo>
                    <a:lnTo>
                      <a:pt x="16" y="0"/>
                    </a:lnTo>
                    <a:lnTo>
                      <a:pt x="0" y="0"/>
                    </a:lnTo>
                    <a:lnTo>
                      <a:pt x="0" y="346"/>
                    </a:lnTo>
                    <a:lnTo>
                      <a:pt x="16" y="3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2" name="Freeform 14">
                <a:extLst>
                  <a:ext uri="{FF2B5EF4-FFF2-40B4-BE49-F238E27FC236}">
                    <a16:creationId xmlns:a16="http://schemas.microsoft.com/office/drawing/2014/main" id="{3932E972-FA90-4F86-B2F1-308052E94C44}"/>
                  </a:ext>
                </a:extLst>
              </p:cNvPr>
              <p:cNvSpPr>
                <a:spLocks/>
              </p:cNvSpPr>
              <p:nvPr/>
            </p:nvSpPr>
            <p:spPr bwMode="auto">
              <a:xfrm>
                <a:off x="2935" y="2157"/>
                <a:ext cx="53" cy="32"/>
              </a:xfrm>
              <a:custGeom>
                <a:avLst/>
                <a:gdLst>
                  <a:gd name="T0" fmla="*/ 52 w 53"/>
                  <a:gd name="T1" fmla="*/ 31 h 32"/>
                  <a:gd name="T2" fmla="*/ 52 w 53"/>
                  <a:gd name="T3" fmla="*/ 0 h 32"/>
                  <a:gd name="T4" fmla="*/ 0 w 53"/>
                  <a:gd name="T5" fmla="*/ 0 h 32"/>
                  <a:gd name="T6" fmla="*/ 0 w 53"/>
                  <a:gd name="T7" fmla="*/ 31 h 32"/>
                  <a:gd name="T8" fmla="*/ 52 w 53"/>
                  <a:gd name="T9" fmla="*/ 31 h 32"/>
                </a:gdLst>
                <a:ahLst/>
                <a:cxnLst>
                  <a:cxn ang="0">
                    <a:pos x="T0" y="T1"/>
                  </a:cxn>
                  <a:cxn ang="0">
                    <a:pos x="T2" y="T3"/>
                  </a:cxn>
                  <a:cxn ang="0">
                    <a:pos x="T4" y="T5"/>
                  </a:cxn>
                  <a:cxn ang="0">
                    <a:pos x="T6" y="T7"/>
                  </a:cxn>
                  <a:cxn ang="0">
                    <a:pos x="T8" y="T9"/>
                  </a:cxn>
                </a:cxnLst>
                <a:rect l="0" t="0" r="r" b="b"/>
                <a:pathLst>
                  <a:path w="53" h="32">
                    <a:moveTo>
                      <a:pt x="52" y="31"/>
                    </a:moveTo>
                    <a:lnTo>
                      <a:pt x="52" y="0"/>
                    </a:lnTo>
                    <a:lnTo>
                      <a:pt x="0" y="0"/>
                    </a:lnTo>
                    <a:lnTo>
                      <a:pt x="0" y="31"/>
                    </a:lnTo>
                    <a:lnTo>
                      <a:pt x="52" y="3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3" name="Freeform 15">
                <a:extLst>
                  <a:ext uri="{FF2B5EF4-FFF2-40B4-BE49-F238E27FC236}">
                    <a16:creationId xmlns:a16="http://schemas.microsoft.com/office/drawing/2014/main" id="{B50D369F-FF48-4B0A-9D1C-CA1A051F62A9}"/>
                  </a:ext>
                </a:extLst>
              </p:cNvPr>
              <p:cNvSpPr>
                <a:spLocks/>
              </p:cNvSpPr>
              <p:nvPr/>
            </p:nvSpPr>
            <p:spPr bwMode="auto">
              <a:xfrm>
                <a:off x="2935" y="2157"/>
                <a:ext cx="53" cy="32"/>
              </a:xfrm>
              <a:custGeom>
                <a:avLst/>
                <a:gdLst>
                  <a:gd name="T0" fmla="*/ 52 w 53"/>
                  <a:gd name="T1" fmla="*/ 31 h 32"/>
                  <a:gd name="T2" fmla="*/ 52 w 53"/>
                  <a:gd name="T3" fmla="*/ 0 h 32"/>
                  <a:gd name="T4" fmla="*/ 0 w 53"/>
                  <a:gd name="T5" fmla="*/ 0 h 32"/>
                  <a:gd name="T6" fmla="*/ 0 w 53"/>
                  <a:gd name="T7" fmla="*/ 31 h 32"/>
                  <a:gd name="T8" fmla="*/ 52 w 53"/>
                  <a:gd name="T9" fmla="*/ 31 h 32"/>
                </a:gdLst>
                <a:ahLst/>
                <a:cxnLst>
                  <a:cxn ang="0">
                    <a:pos x="T0" y="T1"/>
                  </a:cxn>
                  <a:cxn ang="0">
                    <a:pos x="T2" y="T3"/>
                  </a:cxn>
                  <a:cxn ang="0">
                    <a:pos x="T4" y="T5"/>
                  </a:cxn>
                  <a:cxn ang="0">
                    <a:pos x="T6" y="T7"/>
                  </a:cxn>
                  <a:cxn ang="0">
                    <a:pos x="T8" y="T9"/>
                  </a:cxn>
                </a:cxnLst>
                <a:rect l="0" t="0" r="r" b="b"/>
                <a:pathLst>
                  <a:path w="53" h="32">
                    <a:moveTo>
                      <a:pt x="52" y="31"/>
                    </a:moveTo>
                    <a:lnTo>
                      <a:pt x="52" y="0"/>
                    </a:lnTo>
                    <a:lnTo>
                      <a:pt x="0" y="0"/>
                    </a:lnTo>
                    <a:lnTo>
                      <a:pt x="0" y="31"/>
                    </a:lnTo>
                    <a:lnTo>
                      <a:pt x="52" y="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4" name="Freeform 16">
                <a:extLst>
                  <a:ext uri="{FF2B5EF4-FFF2-40B4-BE49-F238E27FC236}">
                    <a16:creationId xmlns:a16="http://schemas.microsoft.com/office/drawing/2014/main" id="{49ADBD7E-F940-4483-A3B2-0FDA2580B319}"/>
                  </a:ext>
                </a:extLst>
              </p:cNvPr>
              <p:cNvSpPr>
                <a:spLocks/>
              </p:cNvSpPr>
              <p:nvPr/>
            </p:nvSpPr>
            <p:spPr bwMode="auto">
              <a:xfrm>
                <a:off x="2080" y="2157"/>
                <a:ext cx="52" cy="32"/>
              </a:xfrm>
              <a:custGeom>
                <a:avLst/>
                <a:gdLst>
                  <a:gd name="T0" fmla="*/ 51 w 52"/>
                  <a:gd name="T1" fmla="*/ 31 h 32"/>
                  <a:gd name="T2" fmla="*/ 51 w 52"/>
                  <a:gd name="T3" fmla="*/ 0 h 32"/>
                  <a:gd name="T4" fmla="*/ 0 w 52"/>
                  <a:gd name="T5" fmla="*/ 0 h 32"/>
                  <a:gd name="T6" fmla="*/ 0 w 52"/>
                  <a:gd name="T7" fmla="*/ 31 h 32"/>
                  <a:gd name="T8" fmla="*/ 51 w 52"/>
                  <a:gd name="T9" fmla="*/ 31 h 32"/>
                </a:gdLst>
                <a:ahLst/>
                <a:cxnLst>
                  <a:cxn ang="0">
                    <a:pos x="T0" y="T1"/>
                  </a:cxn>
                  <a:cxn ang="0">
                    <a:pos x="T2" y="T3"/>
                  </a:cxn>
                  <a:cxn ang="0">
                    <a:pos x="T4" y="T5"/>
                  </a:cxn>
                  <a:cxn ang="0">
                    <a:pos x="T6" y="T7"/>
                  </a:cxn>
                  <a:cxn ang="0">
                    <a:pos x="T8" y="T9"/>
                  </a:cxn>
                </a:cxnLst>
                <a:rect l="0" t="0" r="r" b="b"/>
                <a:pathLst>
                  <a:path w="52" h="32">
                    <a:moveTo>
                      <a:pt x="51" y="31"/>
                    </a:moveTo>
                    <a:lnTo>
                      <a:pt x="51" y="0"/>
                    </a:lnTo>
                    <a:lnTo>
                      <a:pt x="0" y="0"/>
                    </a:lnTo>
                    <a:lnTo>
                      <a:pt x="0" y="31"/>
                    </a:lnTo>
                    <a:lnTo>
                      <a:pt x="51" y="3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5" name="Freeform 17">
                <a:extLst>
                  <a:ext uri="{FF2B5EF4-FFF2-40B4-BE49-F238E27FC236}">
                    <a16:creationId xmlns:a16="http://schemas.microsoft.com/office/drawing/2014/main" id="{7BC39C27-C414-4707-B7ED-560C0018C919}"/>
                  </a:ext>
                </a:extLst>
              </p:cNvPr>
              <p:cNvSpPr>
                <a:spLocks/>
              </p:cNvSpPr>
              <p:nvPr/>
            </p:nvSpPr>
            <p:spPr bwMode="auto">
              <a:xfrm>
                <a:off x="2080" y="2157"/>
                <a:ext cx="52" cy="32"/>
              </a:xfrm>
              <a:custGeom>
                <a:avLst/>
                <a:gdLst>
                  <a:gd name="T0" fmla="*/ 51 w 52"/>
                  <a:gd name="T1" fmla="*/ 31 h 32"/>
                  <a:gd name="T2" fmla="*/ 51 w 52"/>
                  <a:gd name="T3" fmla="*/ 0 h 32"/>
                  <a:gd name="T4" fmla="*/ 0 w 52"/>
                  <a:gd name="T5" fmla="*/ 0 h 32"/>
                  <a:gd name="T6" fmla="*/ 0 w 52"/>
                  <a:gd name="T7" fmla="*/ 31 h 32"/>
                  <a:gd name="T8" fmla="*/ 51 w 52"/>
                  <a:gd name="T9" fmla="*/ 31 h 32"/>
                </a:gdLst>
                <a:ahLst/>
                <a:cxnLst>
                  <a:cxn ang="0">
                    <a:pos x="T0" y="T1"/>
                  </a:cxn>
                  <a:cxn ang="0">
                    <a:pos x="T2" y="T3"/>
                  </a:cxn>
                  <a:cxn ang="0">
                    <a:pos x="T4" y="T5"/>
                  </a:cxn>
                  <a:cxn ang="0">
                    <a:pos x="T6" y="T7"/>
                  </a:cxn>
                  <a:cxn ang="0">
                    <a:pos x="T8" y="T9"/>
                  </a:cxn>
                </a:cxnLst>
                <a:rect l="0" t="0" r="r" b="b"/>
                <a:pathLst>
                  <a:path w="52" h="32">
                    <a:moveTo>
                      <a:pt x="51" y="31"/>
                    </a:moveTo>
                    <a:lnTo>
                      <a:pt x="51" y="0"/>
                    </a:lnTo>
                    <a:lnTo>
                      <a:pt x="0" y="0"/>
                    </a:lnTo>
                    <a:lnTo>
                      <a:pt x="0" y="31"/>
                    </a:lnTo>
                    <a:lnTo>
                      <a:pt x="51" y="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6" name="Freeform 18">
                <a:extLst>
                  <a:ext uri="{FF2B5EF4-FFF2-40B4-BE49-F238E27FC236}">
                    <a16:creationId xmlns:a16="http://schemas.microsoft.com/office/drawing/2014/main" id="{082AE018-3167-4B1D-87C0-35B36F3827A0}"/>
                  </a:ext>
                </a:extLst>
              </p:cNvPr>
              <p:cNvSpPr>
                <a:spLocks/>
              </p:cNvSpPr>
              <p:nvPr/>
            </p:nvSpPr>
            <p:spPr bwMode="auto">
              <a:xfrm>
                <a:off x="2090" y="2258"/>
                <a:ext cx="179" cy="25"/>
              </a:xfrm>
              <a:custGeom>
                <a:avLst/>
                <a:gdLst>
                  <a:gd name="T0" fmla="*/ 178 w 179"/>
                  <a:gd name="T1" fmla="*/ 13 h 25"/>
                  <a:gd name="T2" fmla="*/ 14 w 179"/>
                  <a:gd name="T3" fmla="*/ 14 h 25"/>
                  <a:gd name="T4" fmla="*/ 12 w 179"/>
                  <a:gd name="T5" fmla="*/ 13 h 25"/>
                  <a:gd name="T6" fmla="*/ 8 w 179"/>
                  <a:gd name="T7" fmla="*/ 11 h 25"/>
                  <a:gd name="T8" fmla="*/ 8 w 179"/>
                  <a:gd name="T9" fmla="*/ 0 h 25"/>
                  <a:gd name="T10" fmla="*/ 0 w 179"/>
                  <a:gd name="T11" fmla="*/ 0 h 25"/>
                  <a:gd name="T12" fmla="*/ 0 w 179"/>
                  <a:gd name="T13" fmla="*/ 16 h 25"/>
                  <a:gd name="T14" fmla="*/ 3 w 179"/>
                  <a:gd name="T15" fmla="*/ 20 h 25"/>
                  <a:gd name="T16" fmla="*/ 10 w 179"/>
                  <a:gd name="T17" fmla="*/ 24 h 25"/>
                  <a:gd name="T18" fmla="*/ 17 w 179"/>
                  <a:gd name="T19" fmla="*/ 24 h 25"/>
                  <a:gd name="T20" fmla="*/ 174 w 179"/>
                  <a:gd name="T21" fmla="*/ 22 h 25"/>
                  <a:gd name="T22" fmla="*/ 178 w 179"/>
                  <a:gd name="T23"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5">
                    <a:moveTo>
                      <a:pt x="178" y="13"/>
                    </a:moveTo>
                    <a:lnTo>
                      <a:pt x="14" y="14"/>
                    </a:lnTo>
                    <a:lnTo>
                      <a:pt x="12" y="13"/>
                    </a:lnTo>
                    <a:lnTo>
                      <a:pt x="8" y="11"/>
                    </a:lnTo>
                    <a:lnTo>
                      <a:pt x="8" y="0"/>
                    </a:lnTo>
                    <a:lnTo>
                      <a:pt x="0" y="0"/>
                    </a:lnTo>
                    <a:lnTo>
                      <a:pt x="0" y="16"/>
                    </a:lnTo>
                    <a:lnTo>
                      <a:pt x="3" y="20"/>
                    </a:lnTo>
                    <a:lnTo>
                      <a:pt x="10" y="24"/>
                    </a:lnTo>
                    <a:lnTo>
                      <a:pt x="17" y="24"/>
                    </a:lnTo>
                    <a:lnTo>
                      <a:pt x="174" y="22"/>
                    </a:lnTo>
                    <a:lnTo>
                      <a:pt x="178" y="1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7" name="Freeform 19">
                <a:extLst>
                  <a:ext uri="{FF2B5EF4-FFF2-40B4-BE49-F238E27FC236}">
                    <a16:creationId xmlns:a16="http://schemas.microsoft.com/office/drawing/2014/main" id="{7DC691C4-46A5-4D84-87B7-6F3C3D199F6F}"/>
                  </a:ext>
                </a:extLst>
              </p:cNvPr>
              <p:cNvSpPr>
                <a:spLocks/>
              </p:cNvSpPr>
              <p:nvPr/>
            </p:nvSpPr>
            <p:spPr bwMode="auto">
              <a:xfrm>
                <a:off x="2090" y="2258"/>
                <a:ext cx="179" cy="25"/>
              </a:xfrm>
              <a:custGeom>
                <a:avLst/>
                <a:gdLst>
                  <a:gd name="T0" fmla="*/ 178 w 179"/>
                  <a:gd name="T1" fmla="*/ 13 h 25"/>
                  <a:gd name="T2" fmla="*/ 14 w 179"/>
                  <a:gd name="T3" fmla="*/ 14 h 25"/>
                  <a:gd name="T4" fmla="*/ 12 w 179"/>
                  <a:gd name="T5" fmla="*/ 13 h 25"/>
                  <a:gd name="T6" fmla="*/ 8 w 179"/>
                  <a:gd name="T7" fmla="*/ 11 h 25"/>
                  <a:gd name="T8" fmla="*/ 8 w 179"/>
                  <a:gd name="T9" fmla="*/ 0 h 25"/>
                  <a:gd name="T10" fmla="*/ 0 w 179"/>
                  <a:gd name="T11" fmla="*/ 0 h 25"/>
                  <a:gd name="T12" fmla="*/ 0 w 179"/>
                  <a:gd name="T13" fmla="*/ 16 h 25"/>
                  <a:gd name="T14" fmla="*/ 3 w 179"/>
                  <a:gd name="T15" fmla="*/ 20 h 25"/>
                  <a:gd name="T16" fmla="*/ 10 w 179"/>
                  <a:gd name="T17" fmla="*/ 24 h 25"/>
                  <a:gd name="T18" fmla="*/ 17 w 179"/>
                  <a:gd name="T19" fmla="*/ 24 h 25"/>
                  <a:gd name="T20" fmla="*/ 174 w 179"/>
                  <a:gd name="T21" fmla="*/ 22 h 25"/>
                  <a:gd name="T22" fmla="*/ 178 w 179"/>
                  <a:gd name="T23"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5">
                    <a:moveTo>
                      <a:pt x="178" y="13"/>
                    </a:moveTo>
                    <a:lnTo>
                      <a:pt x="14" y="14"/>
                    </a:lnTo>
                    <a:lnTo>
                      <a:pt x="12" y="13"/>
                    </a:lnTo>
                    <a:lnTo>
                      <a:pt x="8" y="11"/>
                    </a:lnTo>
                    <a:lnTo>
                      <a:pt x="8" y="0"/>
                    </a:lnTo>
                    <a:lnTo>
                      <a:pt x="0" y="0"/>
                    </a:lnTo>
                    <a:lnTo>
                      <a:pt x="0" y="16"/>
                    </a:lnTo>
                    <a:lnTo>
                      <a:pt x="3" y="20"/>
                    </a:lnTo>
                    <a:lnTo>
                      <a:pt x="10" y="24"/>
                    </a:lnTo>
                    <a:lnTo>
                      <a:pt x="17" y="24"/>
                    </a:lnTo>
                    <a:lnTo>
                      <a:pt x="174" y="22"/>
                    </a:lnTo>
                    <a:lnTo>
                      <a:pt x="178" y="1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8" name="Freeform 20">
                <a:extLst>
                  <a:ext uri="{FF2B5EF4-FFF2-40B4-BE49-F238E27FC236}">
                    <a16:creationId xmlns:a16="http://schemas.microsoft.com/office/drawing/2014/main" id="{A07E933F-3BB8-4F32-9E50-D71076C8F585}"/>
                  </a:ext>
                </a:extLst>
              </p:cNvPr>
              <p:cNvSpPr>
                <a:spLocks/>
              </p:cNvSpPr>
              <p:nvPr/>
            </p:nvSpPr>
            <p:spPr bwMode="auto">
              <a:xfrm>
                <a:off x="3029" y="1892"/>
                <a:ext cx="27" cy="23"/>
              </a:xfrm>
              <a:custGeom>
                <a:avLst/>
                <a:gdLst>
                  <a:gd name="T0" fmla="*/ 26 w 27"/>
                  <a:gd name="T1" fmla="*/ 22 h 23"/>
                  <a:gd name="T2" fmla="*/ 26 w 27"/>
                  <a:gd name="T3" fmla="*/ 0 h 23"/>
                  <a:gd name="T4" fmla="*/ 0 w 27"/>
                  <a:gd name="T5" fmla="*/ 0 h 23"/>
                  <a:gd name="T6" fmla="*/ 0 w 27"/>
                  <a:gd name="T7" fmla="*/ 22 h 23"/>
                  <a:gd name="T8" fmla="*/ 26 w 27"/>
                  <a:gd name="T9" fmla="*/ 22 h 23"/>
                </a:gdLst>
                <a:ahLst/>
                <a:cxnLst>
                  <a:cxn ang="0">
                    <a:pos x="T0" y="T1"/>
                  </a:cxn>
                  <a:cxn ang="0">
                    <a:pos x="T2" y="T3"/>
                  </a:cxn>
                  <a:cxn ang="0">
                    <a:pos x="T4" y="T5"/>
                  </a:cxn>
                  <a:cxn ang="0">
                    <a:pos x="T6" y="T7"/>
                  </a:cxn>
                  <a:cxn ang="0">
                    <a:pos x="T8" y="T9"/>
                  </a:cxn>
                </a:cxnLst>
                <a:rect l="0" t="0" r="r" b="b"/>
                <a:pathLst>
                  <a:path w="27" h="23">
                    <a:moveTo>
                      <a:pt x="26" y="22"/>
                    </a:moveTo>
                    <a:lnTo>
                      <a:pt x="26" y="0"/>
                    </a:lnTo>
                    <a:lnTo>
                      <a:pt x="0" y="0"/>
                    </a:lnTo>
                    <a:lnTo>
                      <a:pt x="0" y="22"/>
                    </a:lnTo>
                    <a:lnTo>
                      <a:pt x="26" y="22"/>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9" name="Freeform 21">
                <a:extLst>
                  <a:ext uri="{FF2B5EF4-FFF2-40B4-BE49-F238E27FC236}">
                    <a16:creationId xmlns:a16="http://schemas.microsoft.com/office/drawing/2014/main" id="{490C02E8-5911-4D87-B825-D7081925345D}"/>
                  </a:ext>
                </a:extLst>
              </p:cNvPr>
              <p:cNvSpPr>
                <a:spLocks/>
              </p:cNvSpPr>
              <p:nvPr/>
            </p:nvSpPr>
            <p:spPr bwMode="auto">
              <a:xfrm>
                <a:off x="3029" y="1892"/>
                <a:ext cx="27" cy="23"/>
              </a:xfrm>
              <a:custGeom>
                <a:avLst/>
                <a:gdLst>
                  <a:gd name="T0" fmla="*/ 26 w 27"/>
                  <a:gd name="T1" fmla="*/ 22 h 23"/>
                  <a:gd name="T2" fmla="*/ 26 w 27"/>
                  <a:gd name="T3" fmla="*/ 0 h 23"/>
                  <a:gd name="T4" fmla="*/ 0 w 27"/>
                  <a:gd name="T5" fmla="*/ 0 h 23"/>
                  <a:gd name="T6" fmla="*/ 0 w 27"/>
                  <a:gd name="T7" fmla="*/ 22 h 23"/>
                  <a:gd name="T8" fmla="*/ 26 w 27"/>
                  <a:gd name="T9" fmla="*/ 22 h 23"/>
                </a:gdLst>
                <a:ahLst/>
                <a:cxnLst>
                  <a:cxn ang="0">
                    <a:pos x="T0" y="T1"/>
                  </a:cxn>
                  <a:cxn ang="0">
                    <a:pos x="T2" y="T3"/>
                  </a:cxn>
                  <a:cxn ang="0">
                    <a:pos x="T4" y="T5"/>
                  </a:cxn>
                  <a:cxn ang="0">
                    <a:pos x="T6" y="T7"/>
                  </a:cxn>
                  <a:cxn ang="0">
                    <a:pos x="T8" y="T9"/>
                  </a:cxn>
                </a:cxnLst>
                <a:rect l="0" t="0" r="r" b="b"/>
                <a:pathLst>
                  <a:path w="27" h="23">
                    <a:moveTo>
                      <a:pt x="26" y="22"/>
                    </a:moveTo>
                    <a:lnTo>
                      <a:pt x="26" y="0"/>
                    </a:lnTo>
                    <a:lnTo>
                      <a:pt x="0" y="0"/>
                    </a:lnTo>
                    <a:lnTo>
                      <a:pt x="0" y="22"/>
                    </a:lnTo>
                    <a:lnTo>
                      <a:pt x="26"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0" name="Freeform 22">
                <a:extLst>
                  <a:ext uri="{FF2B5EF4-FFF2-40B4-BE49-F238E27FC236}">
                    <a16:creationId xmlns:a16="http://schemas.microsoft.com/office/drawing/2014/main" id="{3030B6AC-A17F-4D07-B33D-C2A2595B25BB}"/>
                  </a:ext>
                </a:extLst>
              </p:cNvPr>
              <p:cNvSpPr>
                <a:spLocks/>
              </p:cNvSpPr>
              <p:nvPr/>
            </p:nvSpPr>
            <p:spPr bwMode="auto">
              <a:xfrm>
                <a:off x="2932" y="2100"/>
                <a:ext cx="145" cy="139"/>
              </a:xfrm>
              <a:custGeom>
                <a:avLst/>
                <a:gdLst>
                  <a:gd name="T0" fmla="*/ 78 w 145"/>
                  <a:gd name="T1" fmla="*/ 74 h 139"/>
                  <a:gd name="T2" fmla="*/ 78 w 145"/>
                  <a:gd name="T3" fmla="*/ 0 h 139"/>
                  <a:gd name="T4" fmla="*/ 144 w 145"/>
                  <a:gd name="T5" fmla="*/ 0 h 139"/>
                  <a:gd name="T6" fmla="*/ 140 w 145"/>
                  <a:gd name="T7" fmla="*/ 138 h 139"/>
                  <a:gd name="T8" fmla="*/ 0 w 145"/>
                  <a:gd name="T9" fmla="*/ 134 h 139"/>
                  <a:gd name="T10" fmla="*/ 0 w 145"/>
                  <a:gd name="T11" fmla="*/ 111 h 139"/>
                  <a:gd name="T12" fmla="*/ 81 w 145"/>
                  <a:gd name="T13" fmla="*/ 111 h 139"/>
                  <a:gd name="T14" fmla="*/ 101 w 145"/>
                  <a:gd name="T15" fmla="*/ 79 h 139"/>
                  <a:gd name="T16" fmla="*/ 78 w 145"/>
                  <a:gd name="T17" fmla="*/ 79 h 139"/>
                  <a:gd name="T18" fmla="*/ 78 w 145"/>
                  <a:gd name="T19" fmla="*/ 7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5" h="139">
                    <a:moveTo>
                      <a:pt x="78" y="74"/>
                    </a:moveTo>
                    <a:lnTo>
                      <a:pt x="78" y="0"/>
                    </a:lnTo>
                    <a:lnTo>
                      <a:pt x="144" y="0"/>
                    </a:lnTo>
                    <a:lnTo>
                      <a:pt x="140" y="138"/>
                    </a:lnTo>
                    <a:lnTo>
                      <a:pt x="0" y="134"/>
                    </a:lnTo>
                    <a:lnTo>
                      <a:pt x="0" y="111"/>
                    </a:lnTo>
                    <a:lnTo>
                      <a:pt x="81" y="111"/>
                    </a:lnTo>
                    <a:lnTo>
                      <a:pt x="101" y="79"/>
                    </a:lnTo>
                    <a:lnTo>
                      <a:pt x="78" y="79"/>
                    </a:lnTo>
                    <a:lnTo>
                      <a:pt x="78" y="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1" name="Freeform 23">
                <a:extLst>
                  <a:ext uri="{FF2B5EF4-FFF2-40B4-BE49-F238E27FC236}">
                    <a16:creationId xmlns:a16="http://schemas.microsoft.com/office/drawing/2014/main" id="{9C1D10D9-960B-4764-B628-5244C244D229}"/>
                  </a:ext>
                </a:extLst>
              </p:cNvPr>
              <p:cNvSpPr>
                <a:spLocks/>
              </p:cNvSpPr>
              <p:nvPr/>
            </p:nvSpPr>
            <p:spPr bwMode="auto">
              <a:xfrm>
                <a:off x="2932" y="2100"/>
                <a:ext cx="145" cy="139"/>
              </a:xfrm>
              <a:custGeom>
                <a:avLst/>
                <a:gdLst>
                  <a:gd name="T0" fmla="*/ 78 w 145"/>
                  <a:gd name="T1" fmla="*/ 74 h 139"/>
                  <a:gd name="T2" fmla="*/ 78 w 145"/>
                  <a:gd name="T3" fmla="*/ 0 h 139"/>
                  <a:gd name="T4" fmla="*/ 144 w 145"/>
                  <a:gd name="T5" fmla="*/ 0 h 139"/>
                  <a:gd name="T6" fmla="*/ 140 w 145"/>
                  <a:gd name="T7" fmla="*/ 138 h 139"/>
                  <a:gd name="T8" fmla="*/ 0 w 145"/>
                  <a:gd name="T9" fmla="*/ 134 h 139"/>
                  <a:gd name="T10" fmla="*/ 0 w 145"/>
                  <a:gd name="T11" fmla="*/ 111 h 139"/>
                  <a:gd name="T12" fmla="*/ 81 w 145"/>
                  <a:gd name="T13" fmla="*/ 111 h 139"/>
                  <a:gd name="T14" fmla="*/ 101 w 145"/>
                  <a:gd name="T15" fmla="*/ 79 h 139"/>
                  <a:gd name="T16" fmla="*/ 78 w 145"/>
                  <a:gd name="T17" fmla="*/ 79 h 139"/>
                  <a:gd name="T18" fmla="*/ 78 w 145"/>
                  <a:gd name="T19" fmla="*/ 7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5" h="139">
                    <a:moveTo>
                      <a:pt x="78" y="74"/>
                    </a:moveTo>
                    <a:lnTo>
                      <a:pt x="78" y="0"/>
                    </a:lnTo>
                    <a:lnTo>
                      <a:pt x="144" y="0"/>
                    </a:lnTo>
                    <a:lnTo>
                      <a:pt x="140" y="138"/>
                    </a:lnTo>
                    <a:lnTo>
                      <a:pt x="0" y="134"/>
                    </a:lnTo>
                    <a:lnTo>
                      <a:pt x="0" y="111"/>
                    </a:lnTo>
                    <a:lnTo>
                      <a:pt x="81" y="111"/>
                    </a:lnTo>
                    <a:lnTo>
                      <a:pt x="101" y="79"/>
                    </a:lnTo>
                    <a:lnTo>
                      <a:pt x="78" y="79"/>
                    </a:lnTo>
                    <a:lnTo>
                      <a:pt x="78" y="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2" name="Freeform 24">
                <a:extLst>
                  <a:ext uri="{FF2B5EF4-FFF2-40B4-BE49-F238E27FC236}">
                    <a16:creationId xmlns:a16="http://schemas.microsoft.com/office/drawing/2014/main" id="{8F47A73C-E153-4195-A411-48964B01C110}"/>
                  </a:ext>
                </a:extLst>
              </p:cNvPr>
              <p:cNvSpPr>
                <a:spLocks/>
              </p:cNvSpPr>
              <p:nvPr/>
            </p:nvSpPr>
            <p:spPr bwMode="auto">
              <a:xfrm>
                <a:off x="3015" y="1907"/>
                <a:ext cx="59" cy="222"/>
              </a:xfrm>
              <a:custGeom>
                <a:avLst/>
                <a:gdLst>
                  <a:gd name="T0" fmla="*/ 58 w 59"/>
                  <a:gd name="T1" fmla="*/ 220 h 222"/>
                  <a:gd name="T2" fmla="*/ 58 w 59"/>
                  <a:gd name="T3" fmla="*/ 0 h 222"/>
                  <a:gd name="T4" fmla="*/ 0 w 59"/>
                  <a:gd name="T5" fmla="*/ 0 h 222"/>
                  <a:gd name="T6" fmla="*/ 0 w 59"/>
                  <a:gd name="T7" fmla="*/ 191 h 222"/>
                  <a:gd name="T8" fmla="*/ 0 w 59"/>
                  <a:gd name="T9" fmla="*/ 191 h 222"/>
                  <a:gd name="T10" fmla="*/ 0 w 59"/>
                  <a:gd name="T11" fmla="*/ 196 h 222"/>
                  <a:gd name="T12" fmla="*/ 6 w 59"/>
                  <a:gd name="T13" fmla="*/ 207 h 222"/>
                  <a:gd name="T14" fmla="*/ 15 w 59"/>
                  <a:gd name="T15" fmla="*/ 215 h 222"/>
                  <a:gd name="T16" fmla="*/ 27 w 59"/>
                  <a:gd name="T17" fmla="*/ 220 h 222"/>
                  <a:gd name="T18" fmla="*/ 39 w 59"/>
                  <a:gd name="T19" fmla="*/ 221 h 222"/>
                  <a:gd name="T20" fmla="*/ 58 w 59"/>
                  <a:gd name="T21" fmla="*/ 2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222">
                    <a:moveTo>
                      <a:pt x="58" y="220"/>
                    </a:moveTo>
                    <a:lnTo>
                      <a:pt x="58" y="0"/>
                    </a:lnTo>
                    <a:lnTo>
                      <a:pt x="0" y="0"/>
                    </a:lnTo>
                    <a:lnTo>
                      <a:pt x="0" y="191"/>
                    </a:lnTo>
                    <a:lnTo>
                      <a:pt x="0" y="191"/>
                    </a:lnTo>
                    <a:lnTo>
                      <a:pt x="0" y="196"/>
                    </a:lnTo>
                    <a:lnTo>
                      <a:pt x="6" y="207"/>
                    </a:lnTo>
                    <a:lnTo>
                      <a:pt x="15" y="215"/>
                    </a:lnTo>
                    <a:lnTo>
                      <a:pt x="27" y="220"/>
                    </a:lnTo>
                    <a:lnTo>
                      <a:pt x="39" y="221"/>
                    </a:lnTo>
                    <a:lnTo>
                      <a:pt x="58" y="22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3" name="Freeform 25">
                <a:extLst>
                  <a:ext uri="{FF2B5EF4-FFF2-40B4-BE49-F238E27FC236}">
                    <a16:creationId xmlns:a16="http://schemas.microsoft.com/office/drawing/2014/main" id="{5F3DC856-7252-407C-B3E3-0EA51D496457}"/>
                  </a:ext>
                </a:extLst>
              </p:cNvPr>
              <p:cNvSpPr>
                <a:spLocks/>
              </p:cNvSpPr>
              <p:nvPr/>
            </p:nvSpPr>
            <p:spPr bwMode="auto">
              <a:xfrm>
                <a:off x="3015" y="1907"/>
                <a:ext cx="59" cy="222"/>
              </a:xfrm>
              <a:custGeom>
                <a:avLst/>
                <a:gdLst>
                  <a:gd name="T0" fmla="*/ 58 w 59"/>
                  <a:gd name="T1" fmla="*/ 220 h 222"/>
                  <a:gd name="T2" fmla="*/ 58 w 59"/>
                  <a:gd name="T3" fmla="*/ 0 h 222"/>
                  <a:gd name="T4" fmla="*/ 0 w 59"/>
                  <a:gd name="T5" fmla="*/ 0 h 222"/>
                  <a:gd name="T6" fmla="*/ 0 w 59"/>
                  <a:gd name="T7" fmla="*/ 191 h 222"/>
                  <a:gd name="T8" fmla="*/ 0 w 59"/>
                  <a:gd name="T9" fmla="*/ 191 h 222"/>
                  <a:gd name="T10" fmla="*/ 0 w 59"/>
                  <a:gd name="T11" fmla="*/ 196 h 222"/>
                  <a:gd name="T12" fmla="*/ 6 w 59"/>
                  <a:gd name="T13" fmla="*/ 207 h 222"/>
                  <a:gd name="T14" fmla="*/ 15 w 59"/>
                  <a:gd name="T15" fmla="*/ 215 h 222"/>
                  <a:gd name="T16" fmla="*/ 27 w 59"/>
                  <a:gd name="T17" fmla="*/ 220 h 222"/>
                  <a:gd name="T18" fmla="*/ 39 w 59"/>
                  <a:gd name="T19" fmla="*/ 221 h 222"/>
                  <a:gd name="T20" fmla="*/ 58 w 59"/>
                  <a:gd name="T21" fmla="*/ 2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222">
                    <a:moveTo>
                      <a:pt x="58" y="220"/>
                    </a:moveTo>
                    <a:lnTo>
                      <a:pt x="58" y="0"/>
                    </a:lnTo>
                    <a:lnTo>
                      <a:pt x="0" y="0"/>
                    </a:lnTo>
                    <a:lnTo>
                      <a:pt x="0" y="191"/>
                    </a:lnTo>
                    <a:lnTo>
                      <a:pt x="0" y="191"/>
                    </a:lnTo>
                    <a:lnTo>
                      <a:pt x="0" y="196"/>
                    </a:lnTo>
                    <a:lnTo>
                      <a:pt x="6" y="207"/>
                    </a:lnTo>
                    <a:lnTo>
                      <a:pt x="15" y="215"/>
                    </a:lnTo>
                    <a:lnTo>
                      <a:pt x="27" y="220"/>
                    </a:lnTo>
                    <a:lnTo>
                      <a:pt x="39" y="221"/>
                    </a:lnTo>
                    <a:lnTo>
                      <a:pt x="58" y="2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4" name="Freeform 26">
                <a:extLst>
                  <a:ext uri="{FF2B5EF4-FFF2-40B4-BE49-F238E27FC236}">
                    <a16:creationId xmlns:a16="http://schemas.microsoft.com/office/drawing/2014/main" id="{C74CF0FB-D0D4-47A5-B354-8407ED437DA8}"/>
                  </a:ext>
                </a:extLst>
              </p:cNvPr>
              <p:cNvSpPr>
                <a:spLocks/>
              </p:cNvSpPr>
              <p:nvPr/>
            </p:nvSpPr>
            <p:spPr bwMode="auto">
              <a:xfrm>
                <a:off x="2529" y="2257"/>
                <a:ext cx="32" cy="32"/>
              </a:xfrm>
              <a:custGeom>
                <a:avLst/>
                <a:gdLst>
                  <a:gd name="T0" fmla="*/ 31 w 32"/>
                  <a:gd name="T1" fmla="*/ 4 h 32"/>
                  <a:gd name="T2" fmla="*/ 26 w 32"/>
                  <a:gd name="T3" fmla="*/ 31 h 32"/>
                  <a:gd name="T4" fmla="*/ 0 w 32"/>
                  <a:gd name="T5" fmla="*/ 31 h 32"/>
                  <a:gd name="T6" fmla="*/ 0 w 32"/>
                  <a:gd name="T7" fmla="*/ 0 h 32"/>
                  <a:gd name="T8" fmla="*/ 31 w 32"/>
                  <a:gd name="T9" fmla="*/ 4 h 32"/>
                </a:gdLst>
                <a:ahLst/>
                <a:cxnLst>
                  <a:cxn ang="0">
                    <a:pos x="T0" y="T1"/>
                  </a:cxn>
                  <a:cxn ang="0">
                    <a:pos x="T2" y="T3"/>
                  </a:cxn>
                  <a:cxn ang="0">
                    <a:pos x="T4" y="T5"/>
                  </a:cxn>
                  <a:cxn ang="0">
                    <a:pos x="T6" y="T7"/>
                  </a:cxn>
                  <a:cxn ang="0">
                    <a:pos x="T8" y="T9"/>
                  </a:cxn>
                </a:cxnLst>
                <a:rect l="0" t="0" r="r" b="b"/>
                <a:pathLst>
                  <a:path w="32" h="32">
                    <a:moveTo>
                      <a:pt x="31" y="4"/>
                    </a:moveTo>
                    <a:lnTo>
                      <a:pt x="26" y="31"/>
                    </a:lnTo>
                    <a:lnTo>
                      <a:pt x="0" y="31"/>
                    </a:lnTo>
                    <a:lnTo>
                      <a:pt x="0" y="0"/>
                    </a:lnTo>
                    <a:lnTo>
                      <a:pt x="31" y="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5" name="Freeform 27">
                <a:extLst>
                  <a:ext uri="{FF2B5EF4-FFF2-40B4-BE49-F238E27FC236}">
                    <a16:creationId xmlns:a16="http://schemas.microsoft.com/office/drawing/2014/main" id="{BD1B4A0C-B25F-4A5C-9A56-72A2CB3EC174}"/>
                  </a:ext>
                </a:extLst>
              </p:cNvPr>
              <p:cNvSpPr>
                <a:spLocks/>
              </p:cNvSpPr>
              <p:nvPr/>
            </p:nvSpPr>
            <p:spPr bwMode="auto">
              <a:xfrm>
                <a:off x="2529" y="2257"/>
                <a:ext cx="32" cy="32"/>
              </a:xfrm>
              <a:custGeom>
                <a:avLst/>
                <a:gdLst>
                  <a:gd name="T0" fmla="*/ 31 w 32"/>
                  <a:gd name="T1" fmla="*/ 4 h 32"/>
                  <a:gd name="T2" fmla="*/ 26 w 32"/>
                  <a:gd name="T3" fmla="*/ 31 h 32"/>
                  <a:gd name="T4" fmla="*/ 0 w 32"/>
                  <a:gd name="T5" fmla="*/ 31 h 32"/>
                  <a:gd name="T6" fmla="*/ 0 w 32"/>
                  <a:gd name="T7" fmla="*/ 0 h 32"/>
                  <a:gd name="T8" fmla="*/ 31 w 32"/>
                  <a:gd name="T9" fmla="*/ 4 h 32"/>
                </a:gdLst>
                <a:ahLst/>
                <a:cxnLst>
                  <a:cxn ang="0">
                    <a:pos x="T0" y="T1"/>
                  </a:cxn>
                  <a:cxn ang="0">
                    <a:pos x="T2" y="T3"/>
                  </a:cxn>
                  <a:cxn ang="0">
                    <a:pos x="T4" y="T5"/>
                  </a:cxn>
                  <a:cxn ang="0">
                    <a:pos x="T6" y="T7"/>
                  </a:cxn>
                  <a:cxn ang="0">
                    <a:pos x="T8" y="T9"/>
                  </a:cxn>
                </a:cxnLst>
                <a:rect l="0" t="0" r="r" b="b"/>
                <a:pathLst>
                  <a:path w="32" h="32">
                    <a:moveTo>
                      <a:pt x="31" y="4"/>
                    </a:moveTo>
                    <a:lnTo>
                      <a:pt x="26" y="31"/>
                    </a:lnTo>
                    <a:lnTo>
                      <a:pt x="0" y="31"/>
                    </a:lnTo>
                    <a:lnTo>
                      <a:pt x="0" y="0"/>
                    </a:lnTo>
                    <a:lnTo>
                      <a:pt x="31"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6" name="Freeform 28">
                <a:extLst>
                  <a:ext uri="{FF2B5EF4-FFF2-40B4-BE49-F238E27FC236}">
                    <a16:creationId xmlns:a16="http://schemas.microsoft.com/office/drawing/2014/main" id="{E8AA4B42-03E2-4B07-9F47-AF8E7B515A82}"/>
                  </a:ext>
                </a:extLst>
              </p:cNvPr>
              <p:cNvSpPr>
                <a:spLocks/>
              </p:cNvSpPr>
              <p:nvPr/>
            </p:nvSpPr>
            <p:spPr bwMode="auto">
              <a:xfrm>
                <a:off x="2556" y="2258"/>
                <a:ext cx="302" cy="67"/>
              </a:xfrm>
              <a:custGeom>
                <a:avLst/>
                <a:gdLst>
                  <a:gd name="T0" fmla="*/ 301 w 302"/>
                  <a:gd name="T1" fmla="*/ 66 h 67"/>
                  <a:gd name="T2" fmla="*/ 301 w 302"/>
                  <a:gd name="T3" fmla="*/ 0 h 67"/>
                  <a:gd name="T4" fmla="*/ 0 w 302"/>
                  <a:gd name="T5" fmla="*/ 0 h 67"/>
                  <a:gd name="T6" fmla="*/ 0 w 302"/>
                  <a:gd name="T7" fmla="*/ 66 h 67"/>
                  <a:gd name="T8" fmla="*/ 301 w 302"/>
                  <a:gd name="T9" fmla="*/ 66 h 67"/>
                </a:gdLst>
                <a:ahLst/>
                <a:cxnLst>
                  <a:cxn ang="0">
                    <a:pos x="T0" y="T1"/>
                  </a:cxn>
                  <a:cxn ang="0">
                    <a:pos x="T2" y="T3"/>
                  </a:cxn>
                  <a:cxn ang="0">
                    <a:pos x="T4" y="T5"/>
                  </a:cxn>
                  <a:cxn ang="0">
                    <a:pos x="T6" y="T7"/>
                  </a:cxn>
                  <a:cxn ang="0">
                    <a:pos x="T8" y="T9"/>
                  </a:cxn>
                </a:cxnLst>
                <a:rect l="0" t="0" r="r" b="b"/>
                <a:pathLst>
                  <a:path w="302" h="67">
                    <a:moveTo>
                      <a:pt x="301" y="66"/>
                    </a:moveTo>
                    <a:lnTo>
                      <a:pt x="301" y="0"/>
                    </a:lnTo>
                    <a:lnTo>
                      <a:pt x="0" y="0"/>
                    </a:lnTo>
                    <a:lnTo>
                      <a:pt x="0" y="66"/>
                    </a:lnTo>
                    <a:lnTo>
                      <a:pt x="301" y="6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7" name="Freeform 29">
                <a:extLst>
                  <a:ext uri="{FF2B5EF4-FFF2-40B4-BE49-F238E27FC236}">
                    <a16:creationId xmlns:a16="http://schemas.microsoft.com/office/drawing/2014/main" id="{677C7D62-B702-42E5-9DDC-42DE1AD5B29D}"/>
                  </a:ext>
                </a:extLst>
              </p:cNvPr>
              <p:cNvSpPr>
                <a:spLocks/>
              </p:cNvSpPr>
              <p:nvPr/>
            </p:nvSpPr>
            <p:spPr bwMode="auto">
              <a:xfrm>
                <a:off x="2556" y="2258"/>
                <a:ext cx="302" cy="67"/>
              </a:xfrm>
              <a:custGeom>
                <a:avLst/>
                <a:gdLst>
                  <a:gd name="T0" fmla="*/ 301 w 302"/>
                  <a:gd name="T1" fmla="*/ 66 h 67"/>
                  <a:gd name="T2" fmla="*/ 301 w 302"/>
                  <a:gd name="T3" fmla="*/ 0 h 67"/>
                  <a:gd name="T4" fmla="*/ 0 w 302"/>
                  <a:gd name="T5" fmla="*/ 0 h 67"/>
                  <a:gd name="T6" fmla="*/ 0 w 302"/>
                  <a:gd name="T7" fmla="*/ 66 h 67"/>
                  <a:gd name="T8" fmla="*/ 301 w 302"/>
                  <a:gd name="T9" fmla="*/ 66 h 67"/>
                </a:gdLst>
                <a:ahLst/>
                <a:cxnLst>
                  <a:cxn ang="0">
                    <a:pos x="T0" y="T1"/>
                  </a:cxn>
                  <a:cxn ang="0">
                    <a:pos x="T2" y="T3"/>
                  </a:cxn>
                  <a:cxn ang="0">
                    <a:pos x="T4" y="T5"/>
                  </a:cxn>
                  <a:cxn ang="0">
                    <a:pos x="T6" y="T7"/>
                  </a:cxn>
                  <a:cxn ang="0">
                    <a:pos x="T8" y="T9"/>
                  </a:cxn>
                </a:cxnLst>
                <a:rect l="0" t="0" r="r" b="b"/>
                <a:pathLst>
                  <a:path w="302" h="67">
                    <a:moveTo>
                      <a:pt x="301" y="66"/>
                    </a:moveTo>
                    <a:lnTo>
                      <a:pt x="301" y="0"/>
                    </a:lnTo>
                    <a:lnTo>
                      <a:pt x="0" y="0"/>
                    </a:lnTo>
                    <a:lnTo>
                      <a:pt x="0" y="66"/>
                    </a:lnTo>
                    <a:lnTo>
                      <a:pt x="301" y="6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8" name="Freeform 30">
                <a:extLst>
                  <a:ext uri="{FF2B5EF4-FFF2-40B4-BE49-F238E27FC236}">
                    <a16:creationId xmlns:a16="http://schemas.microsoft.com/office/drawing/2014/main" id="{331524E4-DDBF-46E5-B35C-FF7E7D865D23}"/>
                  </a:ext>
                </a:extLst>
              </p:cNvPr>
              <p:cNvSpPr>
                <a:spLocks/>
              </p:cNvSpPr>
              <p:nvPr/>
            </p:nvSpPr>
            <p:spPr bwMode="auto">
              <a:xfrm>
                <a:off x="3017" y="2169"/>
                <a:ext cx="222" cy="70"/>
              </a:xfrm>
              <a:custGeom>
                <a:avLst/>
                <a:gdLst>
                  <a:gd name="T0" fmla="*/ 15 w 222"/>
                  <a:gd name="T1" fmla="*/ 29 h 70"/>
                  <a:gd name="T2" fmla="*/ 0 w 222"/>
                  <a:gd name="T3" fmla="*/ 64 h 70"/>
                  <a:gd name="T4" fmla="*/ 221 w 222"/>
                  <a:gd name="T5" fmla="*/ 69 h 70"/>
                  <a:gd name="T6" fmla="*/ 216 w 222"/>
                  <a:gd name="T7" fmla="*/ 0 h 70"/>
                  <a:gd name="T8" fmla="*/ 15 w 222"/>
                  <a:gd name="T9" fmla="*/ 29 h 70"/>
                </a:gdLst>
                <a:ahLst/>
                <a:cxnLst>
                  <a:cxn ang="0">
                    <a:pos x="T0" y="T1"/>
                  </a:cxn>
                  <a:cxn ang="0">
                    <a:pos x="T2" y="T3"/>
                  </a:cxn>
                  <a:cxn ang="0">
                    <a:pos x="T4" y="T5"/>
                  </a:cxn>
                  <a:cxn ang="0">
                    <a:pos x="T6" y="T7"/>
                  </a:cxn>
                  <a:cxn ang="0">
                    <a:pos x="T8" y="T9"/>
                  </a:cxn>
                </a:cxnLst>
                <a:rect l="0" t="0" r="r" b="b"/>
                <a:pathLst>
                  <a:path w="222" h="70">
                    <a:moveTo>
                      <a:pt x="15" y="29"/>
                    </a:moveTo>
                    <a:lnTo>
                      <a:pt x="0" y="64"/>
                    </a:lnTo>
                    <a:lnTo>
                      <a:pt x="221" y="69"/>
                    </a:lnTo>
                    <a:lnTo>
                      <a:pt x="216" y="0"/>
                    </a:lnTo>
                    <a:lnTo>
                      <a:pt x="15"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9" name="Freeform 31">
                <a:extLst>
                  <a:ext uri="{FF2B5EF4-FFF2-40B4-BE49-F238E27FC236}">
                    <a16:creationId xmlns:a16="http://schemas.microsoft.com/office/drawing/2014/main" id="{B4E7E78D-B3AA-412E-8026-60C5E8945569}"/>
                  </a:ext>
                </a:extLst>
              </p:cNvPr>
              <p:cNvSpPr>
                <a:spLocks/>
              </p:cNvSpPr>
              <p:nvPr/>
            </p:nvSpPr>
            <p:spPr bwMode="auto">
              <a:xfrm>
                <a:off x="3017" y="2169"/>
                <a:ext cx="222" cy="70"/>
              </a:xfrm>
              <a:custGeom>
                <a:avLst/>
                <a:gdLst>
                  <a:gd name="T0" fmla="*/ 15 w 222"/>
                  <a:gd name="T1" fmla="*/ 29 h 70"/>
                  <a:gd name="T2" fmla="*/ 0 w 222"/>
                  <a:gd name="T3" fmla="*/ 64 h 70"/>
                  <a:gd name="T4" fmla="*/ 221 w 222"/>
                  <a:gd name="T5" fmla="*/ 69 h 70"/>
                  <a:gd name="T6" fmla="*/ 216 w 222"/>
                  <a:gd name="T7" fmla="*/ 0 h 70"/>
                  <a:gd name="T8" fmla="*/ 15 w 222"/>
                  <a:gd name="T9" fmla="*/ 29 h 70"/>
                </a:gdLst>
                <a:ahLst/>
                <a:cxnLst>
                  <a:cxn ang="0">
                    <a:pos x="T0" y="T1"/>
                  </a:cxn>
                  <a:cxn ang="0">
                    <a:pos x="T2" y="T3"/>
                  </a:cxn>
                  <a:cxn ang="0">
                    <a:pos x="T4" y="T5"/>
                  </a:cxn>
                  <a:cxn ang="0">
                    <a:pos x="T6" y="T7"/>
                  </a:cxn>
                  <a:cxn ang="0">
                    <a:pos x="T8" y="T9"/>
                  </a:cxn>
                </a:cxnLst>
                <a:rect l="0" t="0" r="r" b="b"/>
                <a:pathLst>
                  <a:path w="222" h="70">
                    <a:moveTo>
                      <a:pt x="15" y="29"/>
                    </a:moveTo>
                    <a:lnTo>
                      <a:pt x="0" y="64"/>
                    </a:lnTo>
                    <a:lnTo>
                      <a:pt x="221" y="69"/>
                    </a:lnTo>
                    <a:lnTo>
                      <a:pt x="216" y="0"/>
                    </a:lnTo>
                    <a:lnTo>
                      <a:pt x="15" y="2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0" name="Freeform 32">
                <a:extLst>
                  <a:ext uri="{FF2B5EF4-FFF2-40B4-BE49-F238E27FC236}">
                    <a16:creationId xmlns:a16="http://schemas.microsoft.com/office/drawing/2014/main" id="{5E4113DC-E2C3-44F8-BCCD-7E41F2FEB29C}"/>
                  </a:ext>
                </a:extLst>
              </p:cNvPr>
              <p:cNvSpPr>
                <a:spLocks/>
              </p:cNvSpPr>
              <p:nvPr/>
            </p:nvSpPr>
            <p:spPr bwMode="auto">
              <a:xfrm>
                <a:off x="2856" y="2289"/>
                <a:ext cx="288" cy="31"/>
              </a:xfrm>
              <a:custGeom>
                <a:avLst/>
                <a:gdLst>
                  <a:gd name="T0" fmla="*/ 287 w 288"/>
                  <a:gd name="T1" fmla="*/ 30 h 31"/>
                  <a:gd name="T2" fmla="*/ 287 w 288"/>
                  <a:gd name="T3" fmla="*/ 0 h 31"/>
                  <a:gd name="T4" fmla="*/ 0 w 288"/>
                  <a:gd name="T5" fmla="*/ 0 h 31"/>
                  <a:gd name="T6" fmla="*/ 0 w 288"/>
                  <a:gd name="T7" fmla="*/ 30 h 31"/>
                  <a:gd name="T8" fmla="*/ 287 w 288"/>
                  <a:gd name="T9" fmla="*/ 30 h 31"/>
                </a:gdLst>
                <a:ahLst/>
                <a:cxnLst>
                  <a:cxn ang="0">
                    <a:pos x="T0" y="T1"/>
                  </a:cxn>
                  <a:cxn ang="0">
                    <a:pos x="T2" y="T3"/>
                  </a:cxn>
                  <a:cxn ang="0">
                    <a:pos x="T4" y="T5"/>
                  </a:cxn>
                  <a:cxn ang="0">
                    <a:pos x="T6" y="T7"/>
                  </a:cxn>
                  <a:cxn ang="0">
                    <a:pos x="T8" y="T9"/>
                  </a:cxn>
                </a:cxnLst>
                <a:rect l="0" t="0" r="r" b="b"/>
                <a:pathLst>
                  <a:path w="288" h="31">
                    <a:moveTo>
                      <a:pt x="287" y="30"/>
                    </a:moveTo>
                    <a:lnTo>
                      <a:pt x="287" y="0"/>
                    </a:lnTo>
                    <a:lnTo>
                      <a:pt x="0" y="0"/>
                    </a:lnTo>
                    <a:lnTo>
                      <a:pt x="0" y="30"/>
                    </a:lnTo>
                    <a:lnTo>
                      <a:pt x="287"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1" name="Freeform 33">
                <a:extLst>
                  <a:ext uri="{FF2B5EF4-FFF2-40B4-BE49-F238E27FC236}">
                    <a16:creationId xmlns:a16="http://schemas.microsoft.com/office/drawing/2014/main" id="{8ED27AAB-E176-44D1-81AC-700BAE432672}"/>
                  </a:ext>
                </a:extLst>
              </p:cNvPr>
              <p:cNvSpPr>
                <a:spLocks/>
              </p:cNvSpPr>
              <p:nvPr/>
            </p:nvSpPr>
            <p:spPr bwMode="auto">
              <a:xfrm>
                <a:off x="2856" y="2289"/>
                <a:ext cx="288" cy="31"/>
              </a:xfrm>
              <a:custGeom>
                <a:avLst/>
                <a:gdLst>
                  <a:gd name="T0" fmla="*/ 287 w 288"/>
                  <a:gd name="T1" fmla="*/ 30 h 31"/>
                  <a:gd name="T2" fmla="*/ 287 w 288"/>
                  <a:gd name="T3" fmla="*/ 0 h 31"/>
                  <a:gd name="T4" fmla="*/ 0 w 288"/>
                  <a:gd name="T5" fmla="*/ 0 h 31"/>
                  <a:gd name="T6" fmla="*/ 0 w 288"/>
                  <a:gd name="T7" fmla="*/ 30 h 31"/>
                  <a:gd name="T8" fmla="*/ 287 w 288"/>
                  <a:gd name="T9" fmla="*/ 30 h 31"/>
                </a:gdLst>
                <a:ahLst/>
                <a:cxnLst>
                  <a:cxn ang="0">
                    <a:pos x="T0" y="T1"/>
                  </a:cxn>
                  <a:cxn ang="0">
                    <a:pos x="T2" y="T3"/>
                  </a:cxn>
                  <a:cxn ang="0">
                    <a:pos x="T4" y="T5"/>
                  </a:cxn>
                  <a:cxn ang="0">
                    <a:pos x="T6" y="T7"/>
                  </a:cxn>
                  <a:cxn ang="0">
                    <a:pos x="T8" y="T9"/>
                  </a:cxn>
                </a:cxnLst>
                <a:rect l="0" t="0" r="r" b="b"/>
                <a:pathLst>
                  <a:path w="288" h="31">
                    <a:moveTo>
                      <a:pt x="287" y="30"/>
                    </a:moveTo>
                    <a:lnTo>
                      <a:pt x="287" y="0"/>
                    </a:lnTo>
                    <a:lnTo>
                      <a:pt x="0" y="0"/>
                    </a:lnTo>
                    <a:lnTo>
                      <a:pt x="0" y="30"/>
                    </a:lnTo>
                    <a:lnTo>
                      <a:pt x="287"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2" name="Freeform 34">
                <a:extLst>
                  <a:ext uri="{FF2B5EF4-FFF2-40B4-BE49-F238E27FC236}">
                    <a16:creationId xmlns:a16="http://schemas.microsoft.com/office/drawing/2014/main" id="{3C94E86E-F9DB-408C-B258-BC43E9613D95}"/>
                  </a:ext>
                </a:extLst>
              </p:cNvPr>
              <p:cNvSpPr>
                <a:spLocks/>
              </p:cNvSpPr>
              <p:nvPr/>
            </p:nvSpPr>
            <p:spPr bwMode="auto">
              <a:xfrm>
                <a:off x="2856" y="2264"/>
                <a:ext cx="534" cy="31"/>
              </a:xfrm>
              <a:custGeom>
                <a:avLst/>
                <a:gdLst>
                  <a:gd name="T0" fmla="*/ 533 w 534"/>
                  <a:gd name="T1" fmla="*/ 30 h 31"/>
                  <a:gd name="T2" fmla="*/ 533 w 534"/>
                  <a:gd name="T3" fmla="*/ 0 h 31"/>
                  <a:gd name="T4" fmla="*/ 0 w 534"/>
                  <a:gd name="T5" fmla="*/ 0 h 31"/>
                  <a:gd name="T6" fmla="*/ 0 w 534"/>
                  <a:gd name="T7" fmla="*/ 30 h 31"/>
                  <a:gd name="T8" fmla="*/ 533 w 534"/>
                  <a:gd name="T9" fmla="*/ 30 h 31"/>
                </a:gdLst>
                <a:ahLst/>
                <a:cxnLst>
                  <a:cxn ang="0">
                    <a:pos x="T0" y="T1"/>
                  </a:cxn>
                  <a:cxn ang="0">
                    <a:pos x="T2" y="T3"/>
                  </a:cxn>
                  <a:cxn ang="0">
                    <a:pos x="T4" y="T5"/>
                  </a:cxn>
                  <a:cxn ang="0">
                    <a:pos x="T6" y="T7"/>
                  </a:cxn>
                  <a:cxn ang="0">
                    <a:pos x="T8" y="T9"/>
                  </a:cxn>
                </a:cxnLst>
                <a:rect l="0" t="0" r="r" b="b"/>
                <a:pathLst>
                  <a:path w="534" h="31">
                    <a:moveTo>
                      <a:pt x="533" y="30"/>
                    </a:moveTo>
                    <a:lnTo>
                      <a:pt x="533" y="0"/>
                    </a:lnTo>
                    <a:lnTo>
                      <a:pt x="0" y="0"/>
                    </a:lnTo>
                    <a:lnTo>
                      <a:pt x="0" y="30"/>
                    </a:lnTo>
                    <a:lnTo>
                      <a:pt x="533"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3" name="Freeform 35">
                <a:extLst>
                  <a:ext uri="{FF2B5EF4-FFF2-40B4-BE49-F238E27FC236}">
                    <a16:creationId xmlns:a16="http://schemas.microsoft.com/office/drawing/2014/main" id="{BDF03869-9F49-4008-B55B-6E1144CD1F2C}"/>
                  </a:ext>
                </a:extLst>
              </p:cNvPr>
              <p:cNvSpPr>
                <a:spLocks/>
              </p:cNvSpPr>
              <p:nvPr/>
            </p:nvSpPr>
            <p:spPr bwMode="auto">
              <a:xfrm>
                <a:off x="2856" y="2264"/>
                <a:ext cx="534" cy="31"/>
              </a:xfrm>
              <a:custGeom>
                <a:avLst/>
                <a:gdLst>
                  <a:gd name="T0" fmla="*/ 533 w 534"/>
                  <a:gd name="T1" fmla="*/ 30 h 31"/>
                  <a:gd name="T2" fmla="*/ 533 w 534"/>
                  <a:gd name="T3" fmla="*/ 0 h 31"/>
                  <a:gd name="T4" fmla="*/ 0 w 534"/>
                  <a:gd name="T5" fmla="*/ 0 h 31"/>
                  <a:gd name="T6" fmla="*/ 0 w 534"/>
                  <a:gd name="T7" fmla="*/ 30 h 31"/>
                  <a:gd name="T8" fmla="*/ 533 w 534"/>
                  <a:gd name="T9" fmla="*/ 30 h 31"/>
                </a:gdLst>
                <a:ahLst/>
                <a:cxnLst>
                  <a:cxn ang="0">
                    <a:pos x="T0" y="T1"/>
                  </a:cxn>
                  <a:cxn ang="0">
                    <a:pos x="T2" y="T3"/>
                  </a:cxn>
                  <a:cxn ang="0">
                    <a:pos x="T4" y="T5"/>
                  </a:cxn>
                  <a:cxn ang="0">
                    <a:pos x="T6" y="T7"/>
                  </a:cxn>
                  <a:cxn ang="0">
                    <a:pos x="T8" y="T9"/>
                  </a:cxn>
                </a:cxnLst>
                <a:rect l="0" t="0" r="r" b="b"/>
                <a:pathLst>
                  <a:path w="534" h="31">
                    <a:moveTo>
                      <a:pt x="533" y="30"/>
                    </a:moveTo>
                    <a:lnTo>
                      <a:pt x="533" y="0"/>
                    </a:lnTo>
                    <a:lnTo>
                      <a:pt x="0" y="0"/>
                    </a:lnTo>
                    <a:lnTo>
                      <a:pt x="0" y="30"/>
                    </a:lnTo>
                    <a:lnTo>
                      <a:pt x="533"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4" name="Freeform 36">
                <a:extLst>
                  <a:ext uri="{FF2B5EF4-FFF2-40B4-BE49-F238E27FC236}">
                    <a16:creationId xmlns:a16="http://schemas.microsoft.com/office/drawing/2014/main" id="{010C0912-13D2-43F2-A4A5-C33BD2B6642C}"/>
                  </a:ext>
                </a:extLst>
              </p:cNvPr>
              <p:cNvSpPr>
                <a:spLocks/>
              </p:cNvSpPr>
              <p:nvPr/>
            </p:nvSpPr>
            <p:spPr bwMode="auto">
              <a:xfrm>
                <a:off x="2060" y="2224"/>
                <a:ext cx="1201" cy="41"/>
              </a:xfrm>
              <a:custGeom>
                <a:avLst/>
                <a:gdLst>
                  <a:gd name="T0" fmla="*/ 1200 w 1201"/>
                  <a:gd name="T1" fmla="*/ 40 h 41"/>
                  <a:gd name="T2" fmla="*/ 1200 w 1201"/>
                  <a:gd name="T3" fmla="*/ 0 h 41"/>
                  <a:gd name="T4" fmla="*/ 0 w 1201"/>
                  <a:gd name="T5" fmla="*/ 0 h 41"/>
                  <a:gd name="T6" fmla="*/ 0 w 1201"/>
                  <a:gd name="T7" fmla="*/ 39 h 41"/>
                  <a:gd name="T8" fmla="*/ 1200 w 1201"/>
                  <a:gd name="T9" fmla="*/ 40 h 41"/>
                </a:gdLst>
                <a:ahLst/>
                <a:cxnLst>
                  <a:cxn ang="0">
                    <a:pos x="T0" y="T1"/>
                  </a:cxn>
                  <a:cxn ang="0">
                    <a:pos x="T2" y="T3"/>
                  </a:cxn>
                  <a:cxn ang="0">
                    <a:pos x="T4" y="T5"/>
                  </a:cxn>
                  <a:cxn ang="0">
                    <a:pos x="T6" y="T7"/>
                  </a:cxn>
                  <a:cxn ang="0">
                    <a:pos x="T8" y="T9"/>
                  </a:cxn>
                </a:cxnLst>
                <a:rect l="0" t="0" r="r" b="b"/>
                <a:pathLst>
                  <a:path w="1201" h="41">
                    <a:moveTo>
                      <a:pt x="1200" y="40"/>
                    </a:moveTo>
                    <a:lnTo>
                      <a:pt x="1200" y="0"/>
                    </a:lnTo>
                    <a:lnTo>
                      <a:pt x="0" y="0"/>
                    </a:lnTo>
                    <a:lnTo>
                      <a:pt x="0" y="39"/>
                    </a:lnTo>
                    <a:lnTo>
                      <a:pt x="1200"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5" name="Freeform 37">
                <a:extLst>
                  <a:ext uri="{FF2B5EF4-FFF2-40B4-BE49-F238E27FC236}">
                    <a16:creationId xmlns:a16="http://schemas.microsoft.com/office/drawing/2014/main" id="{B6BD90BE-4210-4385-9810-0CC29FBAE010}"/>
                  </a:ext>
                </a:extLst>
              </p:cNvPr>
              <p:cNvSpPr>
                <a:spLocks/>
              </p:cNvSpPr>
              <p:nvPr/>
            </p:nvSpPr>
            <p:spPr bwMode="auto">
              <a:xfrm>
                <a:off x="2060" y="2224"/>
                <a:ext cx="1201" cy="41"/>
              </a:xfrm>
              <a:custGeom>
                <a:avLst/>
                <a:gdLst>
                  <a:gd name="T0" fmla="*/ 1200 w 1201"/>
                  <a:gd name="T1" fmla="*/ 40 h 41"/>
                  <a:gd name="T2" fmla="*/ 1200 w 1201"/>
                  <a:gd name="T3" fmla="*/ 0 h 41"/>
                  <a:gd name="T4" fmla="*/ 0 w 1201"/>
                  <a:gd name="T5" fmla="*/ 0 h 41"/>
                  <a:gd name="T6" fmla="*/ 0 w 1201"/>
                  <a:gd name="T7" fmla="*/ 39 h 41"/>
                  <a:gd name="T8" fmla="*/ 1200 w 1201"/>
                  <a:gd name="T9" fmla="*/ 40 h 41"/>
                </a:gdLst>
                <a:ahLst/>
                <a:cxnLst>
                  <a:cxn ang="0">
                    <a:pos x="T0" y="T1"/>
                  </a:cxn>
                  <a:cxn ang="0">
                    <a:pos x="T2" y="T3"/>
                  </a:cxn>
                  <a:cxn ang="0">
                    <a:pos x="T4" y="T5"/>
                  </a:cxn>
                  <a:cxn ang="0">
                    <a:pos x="T6" y="T7"/>
                  </a:cxn>
                  <a:cxn ang="0">
                    <a:pos x="T8" y="T9"/>
                  </a:cxn>
                </a:cxnLst>
                <a:rect l="0" t="0" r="r" b="b"/>
                <a:pathLst>
                  <a:path w="1201" h="41">
                    <a:moveTo>
                      <a:pt x="1200" y="40"/>
                    </a:moveTo>
                    <a:lnTo>
                      <a:pt x="1200" y="0"/>
                    </a:lnTo>
                    <a:lnTo>
                      <a:pt x="0" y="0"/>
                    </a:lnTo>
                    <a:lnTo>
                      <a:pt x="0" y="39"/>
                    </a:lnTo>
                    <a:lnTo>
                      <a:pt x="1200" y="4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6" name="Freeform 38">
                <a:extLst>
                  <a:ext uri="{FF2B5EF4-FFF2-40B4-BE49-F238E27FC236}">
                    <a16:creationId xmlns:a16="http://schemas.microsoft.com/office/drawing/2014/main" id="{CD86D06F-3BB3-4932-A105-86B2D39B90F3}"/>
                  </a:ext>
                </a:extLst>
              </p:cNvPr>
              <p:cNvSpPr>
                <a:spLocks/>
              </p:cNvSpPr>
              <p:nvPr/>
            </p:nvSpPr>
            <p:spPr bwMode="auto">
              <a:xfrm>
                <a:off x="3365" y="2169"/>
                <a:ext cx="51" cy="51"/>
              </a:xfrm>
              <a:custGeom>
                <a:avLst/>
                <a:gdLst>
                  <a:gd name="T0" fmla="*/ 50 w 51"/>
                  <a:gd name="T1" fmla="*/ 4 h 51"/>
                  <a:gd name="T2" fmla="*/ 47 w 51"/>
                  <a:gd name="T3" fmla="*/ 0 h 51"/>
                  <a:gd name="T4" fmla="*/ 0 w 51"/>
                  <a:gd name="T5" fmla="*/ 0 h 51"/>
                  <a:gd name="T6" fmla="*/ 0 w 51"/>
                  <a:gd name="T7" fmla="*/ 50 h 51"/>
                  <a:gd name="T8" fmla="*/ 47 w 51"/>
                  <a:gd name="T9" fmla="*/ 50 h 51"/>
                  <a:gd name="T10" fmla="*/ 50 w 51"/>
                  <a:gd name="T11" fmla="*/ 47 h 51"/>
                  <a:gd name="T12" fmla="*/ 50 w 51"/>
                  <a:gd name="T13" fmla="*/ 4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0" y="4"/>
                    </a:moveTo>
                    <a:lnTo>
                      <a:pt x="47" y="0"/>
                    </a:lnTo>
                    <a:lnTo>
                      <a:pt x="0" y="0"/>
                    </a:lnTo>
                    <a:lnTo>
                      <a:pt x="0" y="50"/>
                    </a:lnTo>
                    <a:lnTo>
                      <a:pt x="47" y="50"/>
                    </a:lnTo>
                    <a:lnTo>
                      <a:pt x="50" y="47"/>
                    </a:lnTo>
                    <a:lnTo>
                      <a:pt x="50" y="4"/>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7" name="Freeform 39">
                <a:extLst>
                  <a:ext uri="{FF2B5EF4-FFF2-40B4-BE49-F238E27FC236}">
                    <a16:creationId xmlns:a16="http://schemas.microsoft.com/office/drawing/2014/main" id="{1EF6C59D-797A-4698-9ED9-9470453522E8}"/>
                  </a:ext>
                </a:extLst>
              </p:cNvPr>
              <p:cNvSpPr>
                <a:spLocks/>
              </p:cNvSpPr>
              <p:nvPr/>
            </p:nvSpPr>
            <p:spPr bwMode="auto">
              <a:xfrm>
                <a:off x="3365" y="2169"/>
                <a:ext cx="51" cy="51"/>
              </a:xfrm>
              <a:custGeom>
                <a:avLst/>
                <a:gdLst>
                  <a:gd name="T0" fmla="*/ 50 w 51"/>
                  <a:gd name="T1" fmla="*/ 4 h 51"/>
                  <a:gd name="T2" fmla="*/ 47 w 51"/>
                  <a:gd name="T3" fmla="*/ 0 h 51"/>
                  <a:gd name="T4" fmla="*/ 0 w 51"/>
                  <a:gd name="T5" fmla="*/ 0 h 51"/>
                  <a:gd name="T6" fmla="*/ 0 w 51"/>
                  <a:gd name="T7" fmla="*/ 50 h 51"/>
                  <a:gd name="T8" fmla="*/ 47 w 51"/>
                  <a:gd name="T9" fmla="*/ 50 h 51"/>
                  <a:gd name="T10" fmla="*/ 50 w 51"/>
                  <a:gd name="T11" fmla="*/ 47 h 51"/>
                  <a:gd name="T12" fmla="*/ 50 w 51"/>
                  <a:gd name="T13" fmla="*/ 4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0" y="4"/>
                    </a:moveTo>
                    <a:lnTo>
                      <a:pt x="47" y="0"/>
                    </a:lnTo>
                    <a:lnTo>
                      <a:pt x="0" y="0"/>
                    </a:lnTo>
                    <a:lnTo>
                      <a:pt x="0" y="50"/>
                    </a:lnTo>
                    <a:lnTo>
                      <a:pt x="47" y="50"/>
                    </a:lnTo>
                    <a:lnTo>
                      <a:pt x="50" y="47"/>
                    </a:lnTo>
                    <a:lnTo>
                      <a:pt x="50"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8" name="Freeform 40">
                <a:extLst>
                  <a:ext uri="{FF2B5EF4-FFF2-40B4-BE49-F238E27FC236}">
                    <a16:creationId xmlns:a16="http://schemas.microsoft.com/office/drawing/2014/main" id="{40F81CDB-3DA8-4B02-8F4D-4F0054BE730E}"/>
                  </a:ext>
                </a:extLst>
              </p:cNvPr>
              <p:cNvSpPr>
                <a:spLocks/>
              </p:cNvSpPr>
              <p:nvPr/>
            </p:nvSpPr>
            <p:spPr bwMode="auto">
              <a:xfrm>
                <a:off x="3069" y="1852"/>
                <a:ext cx="337" cy="402"/>
              </a:xfrm>
              <a:custGeom>
                <a:avLst/>
                <a:gdLst>
                  <a:gd name="T0" fmla="*/ 336 w 337"/>
                  <a:gd name="T1" fmla="*/ 245 h 402"/>
                  <a:gd name="T2" fmla="*/ 295 w 337"/>
                  <a:gd name="T3" fmla="*/ 255 h 402"/>
                  <a:gd name="T4" fmla="*/ 295 w 337"/>
                  <a:gd name="T5" fmla="*/ 396 h 402"/>
                  <a:gd name="T6" fmla="*/ 180 w 337"/>
                  <a:gd name="T7" fmla="*/ 401 h 402"/>
                  <a:gd name="T8" fmla="*/ 130 w 337"/>
                  <a:gd name="T9" fmla="*/ 340 h 402"/>
                  <a:gd name="T10" fmla="*/ 0 w 337"/>
                  <a:gd name="T11" fmla="*/ 335 h 402"/>
                  <a:gd name="T12" fmla="*/ 0 w 337"/>
                  <a:gd name="T13" fmla="*/ 40 h 402"/>
                  <a:gd name="T14" fmla="*/ 3 w 337"/>
                  <a:gd name="T15" fmla="*/ 0 h 402"/>
                  <a:gd name="T16" fmla="*/ 195 w 337"/>
                  <a:gd name="T17" fmla="*/ 0 h 402"/>
                  <a:gd name="T18" fmla="*/ 195 w 337"/>
                  <a:gd name="T19" fmla="*/ 0 h 402"/>
                  <a:gd name="T20" fmla="*/ 209 w 337"/>
                  <a:gd name="T21" fmla="*/ 0 h 402"/>
                  <a:gd name="T22" fmla="*/ 220 w 337"/>
                  <a:gd name="T23" fmla="*/ 1 h 402"/>
                  <a:gd name="T24" fmla="*/ 233 w 337"/>
                  <a:gd name="T25" fmla="*/ 4 h 402"/>
                  <a:gd name="T26" fmla="*/ 244 w 337"/>
                  <a:gd name="T27" fmla="*/ 7 h 402"/>
                  <a:gd name="T28" fmla="*/ 254 w 337"/>
                  <a:gd name="T29" fmla="*/ 11 h 402"/>
                  <a:gd name="T30" fmla="*/ 262 w 337"/>
                  <a:gd name="T31" fmla="*/ 14 h 402"/>
                  <a:gd name="T32" fmla="*/ 268 w 337"/>
                  <a:gd name="T33" fmla="*/ 18 h 402"/>
                  <a:gd name="T34" fmla="*/ 275 w 337"/>
                  <a:gd name="T35" fmla="*/ 24 h 402"/>
                  <a:gd name="T36" fmla="*/ 274 w 337"/>
                  <a:gd name="T37" fmla="*/ 24 h 402"/>
                  <a:gd name="T38" fmla="*/ 275 w 337"/>
                  <a:gd name="T39" fmla="*/ 28 h 402"/>
                  <a:gd name="T40" fmla="*/ 334 w 337"/>
                  <a:gd name="T41" fmla="*/ 197 h 402"/>
                  <a:gd name="T42" fmla="*/ 336 w 337"/>
                  <a:gd name="T43" fmla="*/ 24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7" h="402">
                    <a:moveTo>
                      <a:pt x="336" y="245"/>
                    </a:moveTo>
                    <a:lnTo>
                      <a:pt x="295" y="255"/>
                    </a:lnTo>
                    <a:lnTo>
                      <a:pt x="295" y="396"/>
                    </a:lnTo>
                    <a:lnTo>
                      <a:pt x="180" y="401"/>
                    </a:lnTo>
                    <a:lnTo>
                      <a:pt x="130" y="340"/>
                    </a:lnTo>
                    <a:lnTo>
                      <a:pt x="0" y="335"/>
                    </a:lnTo>
                    <a:lnTo>
                      <a:pt x="0" y="40"/>
                    </a:lnTo>
                    <a:lnTo>
                      <a:pt x="3" y="0"/>
                    </a:lnTo>
                    <a:lnTo>
                      <a:pt x="195" y="0"/>
                    </a:lnTo>
                    <a:lnTo>
                      <a:pt x="195" y="0"/>
                    </a:lnTo>
                    <a:lnTo>
                      <a:pt x="209" y="0"/>
                    </a:lnTo>
                    <a:lnTo>
                      <a:pt x="220" y="1"/>
                    </a:lnTo>
                    <a:lnTo>
                      <a:pt x="233" y="4"/>
                    </a:lnTo>
                    <a:lnTo>
                      <a:pt x="244" y="7"/>
                    </a:lnTo>
                    <a:lnTo>
                      <a:pt x="254" y="11"/>
                    </a:lnTo>
                    <a:lnTo>
                      <a:pt x="262" y="14"/>
                    </a:lnTo>
                    <a:lnTo>
                      <a:pt x="268" y="18"/>
                    </a:lnTo>
                    <a:lnTo>
                      <a:pt x="275" y="24"/>
                    </a:lnTo>
                    <a:lnTo>
                      <a:pt x="274" y="24"/>
                    </a:lnTo>
                    <a:lnTo>
                      <a:pt x="275" y="28"/>
                    </a:lnTo>
                    <a:lnTo>
                      <a:pt x="334" y="197"/>
                    </a:lnTo>
                    <a:lnTo>
                      <a:pt x="336" y="245"/>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9" name="Freeform 41">
                <a:extLst>
                  <a:ext uri="{FF2B5EF4-FFF2-40B4-BE49-F238E27FC236}">
                    <a16:creationId xmlns:a16="http://schemas.microsoft.com/office/drawing/2014/main" id="{D674F919-1C21-45FE-A70F-F43A4A0BADA6}"/>
                  </a:ext>
                </a:extLst>
              </p:cNvPr>
              <p:cNvSpPr>
                <a:spLocks/>
              </p:cNvSpPr>
              <p:nvPr/>
            </p:nvSpPr>
            <p:spPr bwMode="auto">
              <a:xfrm>
                <a:off x="3069" y="1852"/>
                <a:ext cx="337" cy="402"/>
              </a:xfrm>
              <a:custGeom>
                <a:avLst/>
                <a:gdLst>
                  <a:gd name="T0" fmla="*/ 336 w 337"/>
                  <a:gd name="T1" fmla="*/ 245 h 402"/>
                  <a:gd name="T2" fmla="*/ 295 w 337"/>
                  <a:gd name="T3" fmla="*/ 255 h 402"/>
                  <a:gd name="T4" fmla="*/ 295 w 337"/>
                  <a:gd name="T5" fmla="*/ 396 h 402"/>
                  <a:gd name="T6" fmla="*/ 180 w 337"/>
                  <a:gd name="T7" fmla="*/ 401 h 402"/>
                  <a:gd name="T8" fmla="*/ 130 w 337"/>
                  <a:gd name="T9" fmla="*/ 340 h 402"/>
                  <a:gd name="T10" fmla="*/ 0 w 337"/>
                  <a:gd name="T11" fmla="*/ 335 h 402"/>
                  <a:gd name="T12" fmla="*/ 0 w 337"/>
                  <a:gd name="T13" fmla="*/ 40 h 402"/>
                  <a:gd name="T14" fmla="*/ 3 w 337"/>
                  <a:gd name="T15" fmla="*/ 0 h 402"/>
                  <a:gd name="T16" fmla="*/ 195 w 337"/>
                  <a:gd name="T17" fmla="*/ 0 h 402"/>
                  <a:gd name="T18" fmla="*/ 195 w 337"/>
                  <a:gd name="T19" fmla="*/ 0 h 402"/>
                  <a:gd name="T20" fmla="*/ 209 w 337"/>
                  <a:gd name="T21" fmla="*/ 0 h 402"/>
                  <a:gd name="T22" fmla="*/ 220 w 337"/>
                  <a:gd name="T23" fmla="*/ 1 h 402"/>
                  <a:gd name="T24" fmla="*/ 233 w 337"/>
                  <a:gd name="T25" fmla="*/ 4 h 402"/>
                  <a:gd name="T26" fmla="*/ 244 w 337"/>
                  <a:gd name="T27" fmla="*/ 7 h 402"/>
                  <a:gd name="T28" fmla="*/ 254 w 337"/>
                  <a:gd name="T29" fmla="*/ 11 h 402"/>
                  <a:gd name="T30" fmla="*/ 262 w 337"/>
                  <a:gd name="T31" fmla="*/ 14 h 402"/>
                  <a:gd name="T32" fmla="*/ 268 w 337"/>
                  <a:gd name="T33" fmla="*/ 18 h 402"/>
                  <a:gd name="T34" fmla="*/ 275 w 337"/>
                  <a:gd name="T35" fmla="*/ 24 h 402"/>
                  <a:gd name="T36" fmla="*/ 274 w 337"/>
                  <a:gd name="T37" fmla="*/ 24 h 402"/>
                  <a:gd name="T38" fmla="*/ 275 w 337"/>
                  <a:gd name="T39" fmla="*/ 28 h 402"/>
                  <a:gd name="T40" fmla="*/ 334 w 337"/>
                  <a:gd name="T41" fmla="*/ 197 h 402"/>
                  <a:gd name="T42" fmla="*/ 336 w 337"/>
                  <a:gd name="T43" fmla="*/ 24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7" h="402">
                    <a:moveTo>
                      <a:pt x="336" y="245"/>
                    </a:moveTo>
                    <a:lnTo>
                      <a:pt x="295" y="255"/>
                    </a:lnTo>
                    <a:lnTo>
                      <a:pt x="295" y="396"/>
                    </a:lnTo>
                    <a:lnTo>
                      <a:pt x="180" y="401"/>
                    </a:lnTo>
                    <a:lnTo>
                      <a:pt x="130" y="340"/>
                    </a:lnTo>
                    <a:lnTo>
                      <a:pt x="0" y="335"/>
                    </a:lnTo>
                    <a:lnTo>
                      <a:pt x="0" y="40"/>
                    </a:lnTo>
                    <a:lnTo>
                      <a:pt x="3" y="0"/>
                    </a:lnTo>
                    <a:lnTo>
                      <a:pt x="195" y="0"/>
                    </a:lnTo>
                    <a:lnTo>
                      <a:pt x="195" y="0"/>
                    </a:lnTo>
                    <a:lnTo>
                      <a:pt x="209" y="0"/>
                    </a:lnTo>
                    <a:lnTo>
                      <a:pt x="220" y="1"/>
                    </a:lnTo>
                    <a:lnTo>
                      <a:pt x="233" y="4"/>
                    </a:lnTo>
                    <a:lnTo>
                      <a:pt x="244" y="7"/>
                    </a:lnTo>
                    <a:lnTo>
                      <a:pt x="254" y="11"/>
                    </a:lnTo>
                    <a:lnTo>
                      <a:pt x="262" y="14"/>
                    </a:lnTo>
                    <a:lnTo>
                      <a:pt x="268" y="18"/>
                    </a:lnTo>
                    <a:lnTo>
                      <a:pt x="275" y="24"/>
                    </a:lnTo>
                    <a:lnTo>
                      <a:pt x="274" y="24"/>
                    </a:lnTo>
                    <a:lnTo>
                      <a:pt x="275" y="28"/>
                    </a:lnTo>
                    <a:lnTo>
                      <a:pt x="334" y="197"/>
                    </a:lnTo>
                    <a:lnTo>
                      <a:pt x="336" y="2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0" name="Freeform 42">
                <a:extLst>
                  <a:ext uri="{FF2B5EF4-FFF2-40B4-BE49-F238E27FC236}">
                    <a16:creationId xmlns:a16="http://schemas.microsoft.com/office/drawing/2014/main" id="{148888B6-3C8D-46BF-8F90-63947C5E0673}"/>
                  </a:ext>
                </a:extLst>
              </p:cNvPr>
              <p:cNvSpPr>
                <a:spLocks/>
              </p:cNvSpPr>
              <p:nvPr/>
            </p:nvSpPr>
            <p:spPr bwMode="auto">
              <a:xfrm>
                <a:off x="3367" y="2073"/>
                <a:ext cx="49" cy="93"/>
              </a:xfrm>
              <a:custGeom>
                <a:avLst/>
                <a:gdLst>
                  <a:gd name="T0" fmla="*/ 0 w 49"/>
                  <a:gd name="T1" fmla="*/ 92 h 93"/>
                  <a:gd name="T2" fmla="*/ 45 w 49"/>
                  <a:gd name="T3" fmla="*/ 92 h 93"/>
                  <a:gd name="T4" fmla="*/ 48 w 49"/>
                  <a:gd name="T5" fmla="*/ 83 h 93"/>
                  <a:gd name="T6" fmla="*/ 48 w 49"/>
                  <a:gd name="T7" fmla="*/ 9 h 93"/>
                  <a:gd name="T8" fmla="*/ 45 w 49"/>
                  <a:gd name="T9" fmla="*/ 0 h 93"/>
                  <a:gd name="T10" fmla="*/ 0 w 49"/>
                  <a:gd name="T11" fmla="*/ 0 h 93"/>
                  <a:gd name="T12" fmla="*/ 0 w 49"/>
                  <a:gd name="T13" fmla="*/ 92 h 93"/>
                </a:gdLst>
                <a:ahLst/>
                <a:cxnLst>
                  <a:cxn ang="0">
                    <a:pos x="T0" y="T1"/>
                  </a:cxn>
                  <a:cxn ang="0">
                    <a:pos x="T2" y="T3"/>
                  </a:cxn>
                  <a:cxn ang="0">
                    <a:pos x="T4" y="T5"/>
                  </a:cxn>
                  <a:cxn ang="0">
                    <a:pos x="T6" y="T7"/>
                  </a:cxn>
                  <a:cxn ang="0">
                    <a:pos x="T8" y="T9"/>
                  </a:cxn>
                  <a:cxn ang="0">
                    <a:pos x="T10" y="T11"/>
                  </a:cxn>
                  <a:cxn ang="0">
                    <a:pos x="T12" y="T13"/>
                  </a:cxn>
                </a:cxnLst>
                <a:rect l="0" t="0" r="r" b="b"/>
                <a:pathLst>
                  <a:path w="49" h="93">
                    <a:moveTo>
                      <a:pt x="0" y="92"/>
                    </a:moveTo>
                    <a:lnTo>
                      <a:pt x="45" y="92"/>
                    </a:lnTo>
                    <a:lnTo>
                      <a:pt x="48" y="83"/>
                    </a:lnTo>
                    <a:lnTo>
                      <a:pt x="48" y="9"/>
                    </a:lnTo>
                    <a:lnTo>
                      <a:pt x="45" y="0"/>
                    </a:lnTo>
                    <a:lnTo>
                      <a:pt x="0" y="0"/>
                    </a:lnTo>
                    <a:lnTo>
                      <a:pt x="0" y="92"/>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1" name="Freeform 43">
                <a:extLst>
                  <a:ext uri="{FF2B5EF4-FFF2-40B4-BE49-F238E27FC236}">
                    <a16:creationId xmlns:a16="http://schemas.microsoft.com/office/drawing/2014/main" id="{11A6C610-D3CE-47CB-A689-8DBA0FA6BE01}"/>
                  </a:ext>
                </a:extLst>
              </p:cNvPr>
              <p:cNvSpPr>
                <a:spLocks/>
              </p:cNvSpPr>
              <p:nvPr/>
            </p:nvSpPr>
            <p:spPr bwMode="auto">
              <a:xfrm>
                <a:off x="3367" y="2073"/>
                <a:ext cx="49" cy="93"/>
              </a:xfrm>
              <a:custGeom>
                <a:avLst/>
                <a:gdLst>
                  <a:gd name="T0" fmla="*/ 0 w 49"/>
                  <a:gd name="T1" fmla="*/ 92 h 93"/>
                  <a:gd name="T2" fmla="*/ 45 w 49"/>
                  <a:gd name="T3" fmla="*/ 92 h 93"/>
                  <a:gd name="T4" fmla="*/ 48 w 49"/>
                  <a:gd name="T5" fmla="*/ 83 h 93"/>
                  <a:gd name="T6" fmla="*/ 48 w 49"/>
                  <a:gd name="T7" fmla="*/ 9 h 93"/>
                  <a:gd name="T8" fmla="*/ 45 w 49"/>
                  <a:gd name="T9" fmla="*/ 0 h 93"/>
                  <a:gd name="T10" fmla="*/ 0 w 49"/>
                  <a:gd name="T11" fmla="*/ 0 h 93"/>
                  <a:gd name="T12" fmla="*/ 0 w 49"/>
                  <a:gd name="T13" fmla="*/ 92 h 93"/>
                </a:gdLst>
                <a:ahLst/>
                <a:cxnLst>
                  <a:cxn ang="0">
                    <a:pos x="T0" y="T1"/>
                  </a:cxn>
                  <a:cxn ang="0">
                    <a:pos x="T2" y="T3"/>
                  </a:cxn>
                  <a:cxn ang="0">
                    <a:pos x="T4" y="T5"/>
                  </a:cxn>
                  <a:cxn ang="0">
                    <a:pos x="T6" y="T7"/>
                  </a:cxn>
                  <a:cxn ang="0">
                    <a:pos x="T8" y="T9"/>
                  </a:cxn>
                  <a:cxn ang="0">
                    <a:pos x="T10" y="T11"/>
                  </a:cxn>
                  <a:cxn ang="0">
                    <a:pos x="T12" y="T13"/>
                  </a:cxn>
                </a:cxnLst>
                <a:rect l="0" t="0" r="r" b="b"/>
                <a:pathLst>
                  <a:path w="49" h="93">
                    <a:moveTo>
                      <a:pt x="0" y="92"/>
                    </a:moveTo>
                    <a:lnTo>
                      <a:pt x="45" y="92"/>
                    </a:lnTo>
                    <a:lnTo>
                      <a:pt x="48" y="83"/>
                    </a:lnTo>
                    <a:lnTo>
                      <a:pt x="48" y="9"/>
                    </a:lnTo>
                    <a:lnTo>
                      <a:pt x="45" y="0"/>
                    </a:lnTo>
                    <a:lnTo>
                      <a:pt x="0" y="0"/>
                    </a:lnTo>
                    <a:lnTo>
                      <a:pt x="0" y="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2" name="Freeform 44">
                <a:extLst>
                  <a:ext uri="{FF2B5EF4-FFF2-40B4-BE49-F238E27FC236}">
                    <a16:creationId xmlns:a16="http://schemas.microsoft.com/office/drawing/2014/main" id="{30C73DC8-2E08-4C63-B999-365D3E0A0F97}"/>
                  </a:ext>
                </a:extLst>
              </p:cNvPr>
              <p:cNvSpPr>
                <a:spLocks/>
              </p:cNvSpPr>
              <p:nvPr/>
            </p:nvSpPr>
            <p:spPr bwMode="auto">
              <a:xfrm>
                <a:off x="3365" y="2052"/>
                <a:ext cx="49" cy="23"/>
              </a:xfrm>
              <a:custGeom>
                <a:avLst/>
                <a:gdLst>
                  <a:gd name="T0" fmla="*/ 42 w 49"/>
                  <a:gd name="T1" fmla="*/ 0 h 23"/>
                  <a:gd name="T2" fmla="*/ 0 w 49"/>
                  <a:gd name="T3" fmla="*/ 0 h 23"/>
                  <a:gd name="T4" fmla="*/ 4 w 49"/>
                  <a:gd name="T5" fmla="*/ 21 h 23"/>
                  <a:gd name="T6" fmla="*/ 48 w 49"/>
                  <a:gd name="T7" fmla="*/ 22 h 23"/>
                  <a:gd name="T8" fmla="*/ 42 w 49"/>
                  <a:gd name="T9" fmla="*/ 0 h 23"/>
                </a:gdLst>
                <a:ahLst/>
                <a:cxnLst>
                  <a:cxn ang="0">
                    <a:pos x="T0" y="T1"/>
                  </a:cxn>
                  <a:cxn ang="0">
                    <a:pos x="T2" y="T3"/>
                  </a:cxn>
                  <a:cxn ang="0">
                    <a:pos x="T4" y="T5"/>
                  </a:cxn>
                  <a:cxn ang="0">
                    <a:pos x="T6" y="T7"/>
                  </a:cxn>
                  <a:cxn ang="0">
                    <a:pos x="T8" y="T9"/>
                  </a:cxn>
                </a:cxnLst>
                <a:rect l="0" t="0" r="r" b="b"/>
                <a:pathLst>
                  <a:path w="49" h="23">
                    <a:moveTo>
                      <a:pt x="42" y="0"/>
                    </a:moveTo>
                    <a:lnTo>
                      <a:pt x="0" y="0"/>
                    </a:lnTo>
                    <a:lnTo>
                      <a:pt x="4" y="21"/>
                    </a:lnTo>
                    <a:lnTo>
                      <a:pt x="48" y="22"/>
                    </a:lnTo>
                    <a:lnTo>
                      <a:pt x="42" y="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3" name="Freeform 45">
                <a:extLst>
                  <a:ext uri="{FF2B5EF4-FFF2-40B4-BE49-F238E27FC236}">
                    <a16:creationId xmlns:a16="http://schemas.microsoft.com/office/drawing/2014/main" id="{58BF663A-52C3-443F-8C71-A2A52073C304}"/>
                  </a:ext>
                </a:extLst>
              </p:cNvPr>
              <p:cNvSpPr>
                <a:spLocks/>
              </p:cNvSpPr>
              <p:nvPr/>
            </p:nvSpPr>
            <p:spPr bwMode="auto">
              <a:xfrm>
                <a:off x="3365" y="2052"/>
                <a:ext cx="49" cy="23"/>
              </a:xfrm>
              <a:custGeom>
                <a:avLst/>
                <a:gdLst>
                  <a:gd name="T0" fmla="*/ 42 w 49"/>
                  <a:gd name="T1" fmla="*/ 0 h 23"/>
                  <a:gd name="T2" fmla="*/ 0 w 49"/>
                  <a:gd name="T3" fmla="*/ 0 h 23"/>
                  <a:gd name="T4" fmla="*/ 4 w 49"/>
                  <a:gd name="T5" fmla="*/ 21 h 23"/>
                  <a:gd name="T6" fmla="*/ 48 w 49"/>
                  <a:gd name="T7" fmla="*/ 22 h 23"/>
                  <a:gd name="T8" fmla="*/ 42 w 49"/>
                  <a:gd name="T9" fmla="*/ 0 h 23"/>
                </a:gdLst>
                <a:ahLst/>
                <a:cxnLst>
                  <a:cxn ang="0">
                    <a:pos x="T0" y="T1"/>
                  </a:cxn>
                  <a:cxn ang="0">
                    <a:pos x="T2" y="T3"/>
                  </a:cxn>
                  <a:cxn ang="0">
                    <a:pos x="T4" y="T5"/>
                  </a:cxn>
                  <a:cxn ang="0">
                    <a:pos x="T6" y="T7"/>
                  </a:cxn>
                  <a:cxn ang="0">
                    <a:pos x="T8" y="T9"/>
                  </a:cxn>
                </a:cxnLst>
                <a:rect l="0" t="0" r="r" b="b"/>
                <a:pathLst>
                  <a:path w="49" h="23">
                    <a:moveTo>
                      <a:pt x="42" y="0"/>
                    </a:moveTo>
                    <a:lnTo>
                      <a:pt x="0" y="0"/>
                    </a:lnTo>
                    <a:lnTo>
                      <a:pt x="4" y="21"/>
                    </a:lnTo>
                    <a:lnTo>
                      <a:pt x="48" y="22"/>
                    </a:lnTo>
                    <a:lnTo>
                      <a:pt x="42"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4" name="Freeform 46">
                <a:extLst>
                  <a:ext uri="{FF2B5EF4-FFF2-40B4-BE49-F238E27FC236}">
                    <a16:creationId xmlns:a16="http://schemas.microsoft.com/office/drawing/2014/main" id="{BD7C8D61-9CF2-4265-BB65-D9FAEBEFB615}"/>
                  </a:ext>
                </a:extLst>
              </p:cNvPr>
              <p:cNvSpPr>
                <a:spLocks/>
              </p:cNvSpPr>
              <p:nvPr/>
            </p:nvSpPr>
            <p:spPr bwMode="auto">
              <a:xfrm>
                <a:off x="3033" y="2157"/>
                <a:ext cx="369" cy="148"/>
              </a:xfrm>
              <a:custGeom>
                <a:avLst/>
                <a:gdLst>
                  <a:gd name="T0" fmla="*/ 368 w 369"/>
                  <a:gd name="T1" fmla="*/ 76 h 148"/>
                  <a:gd name="T2" fmla="*/ 331 w 369"/>
                  <a:gd name="T3" fmla="*/ 76 h 148"/>
                  <a:gd name="T4" fmla="*/ 331 w 369"/>
                  <a:gd name="T5" fmla="*/ 136 h 148"/>
                  <a:gd name="T6" fmla="*/ 307 w 369"/>
                  <a:gd name="T7" fmla="*/ 147 h 148"/>
                  <a:gd name="T8" fmla="*/ 250 w 369"/>
                  <a:gd name="T9" fmla="*/ 147 h 148"/>
                  <a:gd name="T10" fmla="*/ 241 w 369"/>
                  <a:gd name="T11" fmla="*/ 136 h 148"/>
                  <a:gd name="T12" fmla="*/ 216 w 369"/>
                  <a:gd name="T13" fmla="*/ 136 h 148"/>
                  <a:gd name="T14" fmla="*/ 216 w 369"/>
                  <a:gd name="T15" fmla="*/ 136 h 148"/>
                  <a:gd name="T16" fmla="*/ 216 w 369"/>
                  <a:gd name="T17" fmla="*/ 134 h 148"/>
                  <a:gd name="T18" fmla="*/ 214 w 369"/>
                  <a:gd name="T19" fmla="*/ 123 h 148"/>
                  <a:gd name="T20" fmla="*/ 211 w 369"/>
                  <a:gd name="T21" fmla="*/ 113 h 148"/>
                  <a:gd name="T22" fmla="*/ 207 w 369"/>
                  <a:gd name="T23" fmla="*/ 102 h 148"/>
                  <a:gd name="T24" fmla="*/ 202 w 369"/>
                  <a:gd name="T25" fmla="*/ 93 h 148"/>
                  <a:gd name="T26" fmla="*/ 197 w 369"/>
                  <a:gd name="T27" fmla="*/ 84 h 148"/>
                  <a:gd name="T28" fmla="*/ 190 w 369"/>
                  <a:gd name="T29" fmla="*/ 74 h 148"/>
                  <a:gd name="T30" fmla="*/ 182 w 369"/>
                  <a:gd name="T31" fmla="*/ 67 h 148"/>
                  <a:gd name="T32" fmla="*/ 173 w 369"/>
                  <a:gd name="T33" fmla="*/ 60 h 148"/>
                  <a:gd name="T34" fmla="*/ 166 w 369"/>
                  <a:gd name="T35" fmla="*/ 53 h 148"/>
                  <a:gd name="T36" fmla="*/ 155 w 369"/>
                  <a:gd name="T37" fmla="*/ 48 h 148"/>
                  <a:gd name="T38" fmla="*/ 144 w 369"/>
                  <a:gd name="T39" fmla="*/ 43 h 148"/>
                  <a:gd name="T40" fmla="*/ 129 w 369"/>
                  <a:gd name="T41" fmla="*/ 40 h 148"/>
                  <a:gd name="T42" fmla="*/ 121 w 369"/>
                  <a:gd name="T43" fmla="*/ 40 h 148"/>
                  <a:gd name="T44" fmla="*/ 0 w 369"/>
                  <a:gd name="T45" fmla="*/ 40 h 148"/>
                  <a:gd name="T46" fmla="*/ 20 w 369"/>
                  <a:gd name="T47" fmla="*/ 10 h 148"/>
                  <a:gd name="T48" fmla="*/ 24 w 369"/>
                  <a:gd name="T49" fmla="*/ 0 h 148"/>
                  <a:gd name="T50" fmla="*/ 211 w 369"/>
                  <a:gd name="T51" fmla="*/ 0 h 148"/>
                  <a:gd name="T52" fmla="*/ 211 w 369"/>
                  <a:gd name="T53" fmla="*/ 67 h 148"/>
                  <a:gd name="T54" fmla="*/ 368 w 369"/>
                  <a:gd name="T55" fmla="*/ 67 h 148"/>
                  <a:gd name="T56" fmla="*/ 368 w 369"/>
                  <a:gd name="T57" fmla="*/ 7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9" h="148">
                    <a:moveTo>
                      <a:pt x="368" y="76"/>
                    </a:moveTo>
                    <a:lnTo>
                      <a:pt x="331" y="76"/>
                    </a:lnTo>
                    <a:lnTo>
                      <a:pt x="331" y="136"/>
                    </a:lnTo>
                    <a:lnTo>
                      <a:pt x="307" y="147"/>
                    </a:lnTo>
                    <a:lnTo>
                      <a:pt x="250" y="147"/>
                    </a:lnTo>
                    <a:lnTo>
                      <a:pt x="241" y="136"/>
                    </a:lnTo>
                    <a:lnTo>
                      <a:pt x="216" y="136"/>
                    </a:lnTo>
                    <a:lnTo>
                      <a:pt x="216" y="136"/>
                    </a:lnTo>
                    <a:lnTo>
                      <a:pt x="216" y="134"/>
                    </a:lnTo>
                    <a:lnTo>
                      <a:pt x="214" y="123"/>
                    </a:lnTo>
                    <a:lnTo>
                      <a:pt x="211" y="113"/>
                    </a:lnTo>
                    <a:lnTo>
                      <a:pt x="207" y="102"/>
                    </a:lnTo>
                    <a:lnTo>
                      <a:pt x="202" y="93"/>
                    </a:lnTo>
                    <a:lnTo>
                      <a:pt x="197" y="84"/>
                    </a:lnTo>
                    <a:lnTo>
                      <a:pt x="190" y="74"/>
                    </a:lnTo>
                    <a:lnTo>
                      <a:pt x="182" y="67"/>
                    </a:lnTo>
                    <a:lnTo>
                      <a:pt x="173" y="60"/>
                    </a:lnTo>
                    <a:lnTo>
                      <a:pt x="166" y="53"/>
                    </a:lnTo>
                    <a:lnTo>
                      <a:pt x="155" y="48"/>
                    </a:lnTo>
                    <a:lnTo>
                      <a:pt x="144" y="43"/>
                    </a:lnTo>
                    <a:lnTo>
                      <a:pt x="129" y="40"/>
                    </a:lnTo>
                    <a:lnTo>
                      <a:pt x="121" y="40"/>
                    </a:lnTo>
                    <a:lnTo>
                      <a:pt x="0" y="40"/>
                    </a:lnTo>
                    <a:lnTo>
                      <a:pt x="20" y="10"/>
                    </a:lnTo>
                    <a:lnTo>
                      <a:pt x="24" y="0"/>
                    </a:lnTo>
                    <a:lnTo>
                      <a:pt x="211" y="0"/>
                    </a:lnTo>
                    <a:lnTo>
                      <a:pt x="211" y="67"/>
                    </a:lnTo>
                    <a:lnTo>
                      <a:pt x="368" y="67"/>
                    </a:lnTo>
                    <a:lnTo>
                      <a:pt x="368" y="7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5" name="Freeform 47">
                <a:extLst>
                  <a:ext uri="{FF2B5EF4-FFF2-40B4-BE49-F238E27FC236}">
                    <a16:creationId xmlns:a16="http://schemas.microsoft.com/office/drawing/2014/main" id="{6492AAB4-0683-4768-966C-4DDAC9CFB2F2}"/>
                  </a:ext>
                </a:extLst>
              </p:cNvPr>
              <p:cNvSpPr>
                <a:spLocks/>
              </p:cNvSpPr>
              <p:nvPr/>
            </p:nvSpPr>
            <p:spPr bwMode="auto">
              <a:xfrm>
                <a:off x="3033" y="2157"/>
                <a:ext cx="369" cy="148"/>
              </a:xfrm>
              <a:custGeom>
                <a:avLst/>
                <a:gdLst>
                  <a:gd name="T0" fmla="*/ 368 w 369"/>
                  <a:gd name="T1" fmla="*/ 76 h 148"/>
                  <a:gd name="T2" fmla="*/ 331 w 369"/>
                  <a:gd name="T3" fmla="*/ 76 h 148"/>
                  <a:gd name="T4" fmla="*/ 331 w 369"/>
                  <a:gd name="T5" fmla="*/ 136 h 148"/>
                  <a:gd name="T6" fmla="*/ 307 w 369"/>
                  <a:gd name="T7" fmla="*/ 147 h 148"/>
                  <a:gd name="T8" fmla="*/ 250 w 369"/>
                  <a:gd name="T9" fmla="*/ 147 h 148"/>
                  <a:gd name="T10" fmla="*/ 241 w 369"/>
                  <a:gd name="T11" fmla="*/ 136 h 148"/>
                  <a:gd name="T12" fmla="*/ 216 w 369"/>
                  <a:gd name="T13" fmla="*/ 136 h 148"/>
                  <a:gd name="T14" fmla="*/ 216 w 369"/>
                  <a:gd name="T15" fmla="*/ 136 h 148"/>
                  <a:gd name="T16" fmla="*/ 216 w 369"/>
                  <a:gd name="T17" fmla="*/ 134 h 148"/>
                  <a:gd name="T18" fmla="*/ 214 w 369"/>
                  <a:gd name="T19" fmla="*/ 123 h 148"/>
                  <a:gd name="T20" fmla="*/ 211 w 369"/>
                  <a:gd name="T21" fmla="*/ 113 h 148"/>
                  <a:gd name="T22" fmla="*/ 207 w 369"/>
                  <a:gd name="T23" fmla="*/ 102 h 148"/>
                  <a:gd name="T24" fmla="*/ 202 w 369"/>
                  <a:gd name="T25" fmla="*/ 93 h 148"/>
                  <a:gd name="T26" fmla="*/ 197 w 369"/>
                  <a:gd name="T27" fmla="*/ 84 h 148"/>
                  <a:gd name="T28" fmla="*/ 190 w 369"/>
                  <a:gd name="T29" fmla="*/ 74 h 148"/>
                  <a:gd name="T30" fmla="*/ 182 w 369"/>
                  <a:gd name="T31" fmla="*/ 67 h 148"/>
                  <a:gd name="T32" fmla="*/ 173 w 369"/>
                  <a:gd name="T33" fmla="*/ 60 h 148"/>
                  <a:gd name="T34" fmla="*/ 166 w 369"/>
                  <a:gd name="T35" fmla="*/ 53 h 148"/>
                  <a:gd name="T36" fmla="*/ 155 w 369"/>
                  <a:gd name="T37" fmla="*/ 48 h 148"/>
                  <a:gd name="T38" fmla="*/ 144 w 369"/>
                  <a:gd name="T39" fmla="*/ 43 h 148"/>
                  <a:gd name="T40" fmla="*/ 129 w 369"/>
                  <a:gd name="T41" fmla="*/ 40 h 148"/>
                  <a:gd name="T42" fmla="*/ 121 w 369"/>
                  <a:gd name="T43" fmla="*/ 40 h 148"/>
                  <a:gd name="T44" fmla="*/ 0 w 369"/>
                  <a:gd name="T45" fmla="*/ 40 h 148"/>
                  <a:gd name="T46" fmla="*/ 20 w 369"/>
                  <a:gd name="T47" fmla="*/ 10 h 148"/>
                  <a:gd name="T48" fmla="*/ 24 w 369"/>
                  <a:gd name="T49" fmla="*/ 0 h 148"/>
                  <a:gd name="T50" fmla="*/ 211 w 369"/>
                  <a:gd name="T51" fmla="*/ 0 h 148"/>
                  <a:gd name="T52" fmla="*/ 211 w 369"/>
                  <a:gd name="T53" fmla="*/ 67 h 148"/>
                  <a:gd name="T54" fmla="*/ 368 w 369"/>
                  <a:gd name="T55" fmla="*/ 67 h 148"/>
                  <a:gd name="T56" fmla="*/ 368 w 369"/>
                  <a:gd name="T57" fmla="*/ 7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9" h="148">
                    <a:moveTo>
                      <a:pt x="368" y="76"/>
                    </a:moveTo>
                    <a:lnTo>
                      <a:pt x="331" y="76"/>
                    </a:lnTo>
                    <a:lnTo>
                      <a:pt x="331" y="136"/>
                    </a:lnTo>
                    <a:lnTo>
                      <a:pt x="307" y="147"/>
                    </a:lnTo>
                    <a:lnTo>
                      <a:pt x="250" y="147"/>
                    </a:lnTo>
                    <a:lnTo>
                      <a:pt x="241" y="136"/>
                    </a:lnTo>
                    <a:lnTo>
                      <a:pt x="216" y="136"/>
                    </a:lnTo>
                    <a:lnTo>
                      <a:pt x="216" y="136"/>
                    </a:lnTo>
                    <a:lnTo>
                      <a:pt x="216" y="134"/>
                    </a:lnTo>
                    <a:lnTo>
                      <a:pt x="214" y="123"/>
                    </a:lnTo>
                    <a:lnTo>
                      <a:pt x="211" y="113"/>
                    </a:lnTo>
                    <a:lnTo>
                      <a:pt x="207" y="102"/>
                    </a:lnTo>
                    <a:lnTo>
                      <a:pt x="202" y="93"/>
                    </a:lnTo>
                    <a:lnTo>
                      <a:pt x="197" y="84"/>
                    </a:lnTo>
                    <a:lnTo>
                      <a:pt x="190" y="74"/>
                    </a:lnTo>
                    <a:lnTo>
                      <a:pt x="182" y="67"/>
                    </a:lnTo>
                    <a:lnTo>
                      <a:pt x="173" y="60"/>
                    </a:lnTo>
                    <a:lnTo>
                      <a:pt x="166" y="53"/>
                    </a:lnTo>
                    <a:lnTo>
                      <a:pt x="155" y="48"/>
                    </a:lnTo>
                    <a:lnTo>
                      <a:pt x="144" y="43"/>
                    </a:lnTo>
                    <a:lnTo>
                      <a:pt x="129" y="40"/>
                    </a:lnTo>
                    <a:lnTo>
                      <a:pt x="121" y="40"/>
                    </a:lnTo>
                    <a:lnTo>
                      <a:pt x="0" y="40"/>
                    </a:lnTo>
                    <a:lnTo>
                      <a:pt x="20" y="10"/>
                    </a:lnTo>
                    <a:lnTo>
                      <a:pt x="24" y="0"/>
                    </a:lnTo>
                    <a:lnTo>
                      <a:pt x="211" y="0"/>
                    </a:lnTo>
                    <a:lnTo>
                      <a:pt x="211" y="67"/>
                    </a:lnTo>
                    <a:lnTo>
                      <a:pt x="368" y="67"/>
                    </a:lnTo>
                    <a:lnTo>
                      <a:pt x="368" y="7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6" name="Freeform 48">
                <a:extLst>
                  <a:ext uri="{FF2B5EF4-FFF2-40B4-BE49-F238E27FC236}">
                    <a16:creationId xmlns:a16="http://schemas.microsoft.com/office/drawing/2014/main" id="{A293FCD6-EA38-4A31-B7C1-04A537B9197C}"/>
                  </a:ext>
                </a:extLst>
              </p:cNvPr>
              <p:cNvSpPr>
                <a:spLocks/>
              </p:cNvSpPr>
              <p:nvPr/>
            </p:nvSpPr>
            <p:spPr bwMode="auto">
              <a:xfrm>
                <a:off x="3053" y="1893"/>
                <a:ext cx="77" cy="277"/>
              </a:xfrm>
              <a:custGeom>
                <a:avLst/>
                <a:gdLst>
                  <a:gd name="T0" fmla="*/ 76 w 77"/>
                  <a:gd name="T1" fmla="*/ 276 h 277"/>
                  <a:gd name="T2" fmla="*/ 76 w 77"/>
                  <a:gd name="T3" fmla="*/ 0 h 277"/>
                  <a:gd name="T4" fmla="*/ 15 w 77"/>
                  <a:gd name="T5" fmla="*/ 0 h 277"/>
                  <a:gd name="T6" fmla="*/ 0 w 77"/>
                  <a:gd name="T7" fmla="*/ 200 h 277"/>
                  <a:gd name="T8" fmla="*/ 0 w 77"/>
                  <a:gd name="T9" fmla="*/ 276 h 277"/>
                  <a:gd name="T10" fmla="*/ 76 w 77"/>
                  <a:gd name="T11" fmla="*/ 276 h 277"/>
                </a:gdLst>
                <a:ahLst/>
                <a:cxnLst>
                  <a:cxn ang="0">
                    <a:pos x="T0" y="T1"/>
                  </a:cxn>
                  <a:cxn ang="0">
                    <a:pos x="T2" y="T3"/>
                  </a:cxn>
                  <a:cxn ang="0">
                    <a:pos x="T4" y="T5"/>
                  </a:cxn>
                  <a:cxn ang="0">
                    <a:pos x="T6" y="T7"/>
                  </a:cxn>
                  <a:cxn ang="0">
                    <a:pos x="T8" y="T9"/>
                  </a:cxn>
                  <a:cxn ang="0">
                    <a:pos x="T10" y="T11"/>
                  </a:cxn>
                </a:cxnLst>
                <a:rect l="0" t="0" r="r" b="b"/>
                <a:pathLst>
                  <a:path w="77" h="277">
                    <a:moveTo>
                      <a:pt x="76" y="276"/>
                    </a:moveTo>
                    <a:lnTo>
                      <a:pt x="76" y="0"/>
                    </a:lnTo>
                    <a:lnTo>
                      <a:pt x="15" y="0"/>
                    </a:lnTo>
                    <a:lnTo>
                      <a:pt x="0" y="200"/>
                    </a:lnTo>
                    <a:lnTo>
                      <a:pt x="0" y="276"/>
                    </a:lnTo>
                    <a:lnTo>
                      <a:pt x="76" y="276"/>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7" name="Freeform 49">
                <a:extLst>
                  <a:ext uri="{FF2B5EF4-FFF2-40B4-BE49-F238E27FC236}">
                    <a16:creationId xmlns:a16="http://schemas.microsoft.com/office/drawing/2014/main" id="{D1FE4FD0-E22C-4595-95AB-6496474AAD66}"/>
                  </a:ext>
                </a:extLst>
              </p:cNvPr>
              <p:cNvSpPr>
                <a:spLocks/>
              </p:cNvSpPr>
              <p:nvPr/>
            </p:nvSpPr>
            <p:spPr bwMode="auto">
              <a:xfrm>
                <a:off x="3053" y="1893"/>
                <a:ext cx="77" cy="277"/>
              </a:xfrm>
              <a:custGeom>
                <a:avLst/>
                <a:gdLst>
                  <a:gd name="T0" fmla="*/ 76 w 77"/>
                  <a:gd name="T1" fmla="*/ 276 h 277"/>
                  <a:gd name="T2" fmla="*/ 76 w 77"/>
                  <a:gd name="T3" fmla="*/ 0 h 277"/>
                  <a:gd name="T4" fmla="*/ 15 w 77"/>
                  <a:gd name="T5" fmla="*/ 0 h 277"/>
                  <a:gd name="T6" fmla="*/ 0 w 77"/>
                  <a:gd name="T7" fmla="*/ 200 h 277"/>
                  <a:gd name="T8" fmla="*/ 0 w 77"/>
                  <a:gd name="T9" fmla="*/ 276 h 277"/>
                  <a:gd name="T10" fmla="*/ 76 w 77"/>
                  <a:gd name="T11" fmla="*/ 276 h 277"/>
                </a:gdLst>
                <a:ahLst/>
                <a:cxnLst>
                  <a:cxn ang="0">
                    <a:pos x="T0" y="T1"/>
                  </a:cxn>
                  <a:cxn ang="0">
                    <a:pos x="T2" y="T3"/>
                  </a:cxn>
                  <a:cxn ang="0">
                    <a:pos x="T4" y="T5"/>
                  </a:cxn>
                  <a:cxn ang="0">
                    <a:pos x="T6" y="T7"/>
                  </a:cxn>
                  <a:cxn ang="0">
                    <a:pos x="T8" y="T9"/>
                  </a:cxn>
                  <a:cxn ang="0">
                    <a:pos x="T10" y="T11"/>
                  </a:cxn>
                </a:cxnLst>
                <a:rect l="0" t="0" r="r" b="b"/>
                <a:pathLst>
                  <a:path w="77" h="277">
                    <a:moveTo>
                      <a:pt x="76" y="276"/>
                    </a:moveTo>
                    <a:lnTo>
                      <a:pt x="76" y="0"/>
                    </a:lnTo>
                    <a:lnTo>
                      <a:pt x="15" y="0"/>
                    </a:lnTo>
                    <a:lnTo>
                      <a:pt x="0" y="200"/>
                    </a:lnTo>
                    <a:lnTo>
                      <a:pt x="0" y="276"/>
                    </a:lnTo>
                    <a:lnTo>
                      <a:pt x="76" y="27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8" name="Freeform 50">
                <a:extLst>
                  <a:ext uri="{FF2B5EF4-FFF2-40B4-BE49-F238E27FC236}">
                    <a16:creationId xmlns:a16="http://schemas.microsoft.com/office/drawing/2014/main" id="{641C97FA-030F-4AF5-8634-3ED92BC97B16}"/>
                  </a:ext>
                </a:extLst>
              </p:cNvPr>
              <p:cNvSpPr>
                <a:spLocks/>
              </p:cNvSpPr>
              <p:nvPr/>
            </p:nvSpPr>
            <p:spPr bwMode="auto">
              <a:xfrm>
                <a:off x="3129" y="1893"/>
                <a:ext cx="239" cy="333"/>
              </a:xfrm>
              <a:custGeom>
                <a:avLst/>
                <a:gdLst>
                  <a:gd name="T0" fmla="*/ 0 w 239"/>
                  <a:gd name="T1" fmla="*/ 275 h 333"/>
                  <a:gd name="T2" fmla="*/ 24 w 239"/>
                  <a:gd name="T3" fmla="*/ 275 h 333"/>
                  <a:gd name="T4" fmla="*/ 31 w 239"/>
                  <a:gd name="T5" fmla="*/ 275 h 333"/>
                  <a:gd name="T6" fmla="*/ 42 w 239"/>
                  <a:gd name="T7" fmla="*/ 276 h 333"/>
                  <a:gd name="T8" fmla="*/ 59 w 239"/>
                  <a:gd name="T9" fmla="*/ 279 h 333"/>
                  <a:gd name="T10" fmla="*/ 75 w 239"/>
                  <a:gd name="T11" fmla="*/ 284 h 333"/>
                  <a:gd name="T12" fmla="*/ 88 w 239"/>
                  <a:gd name="T13" fmla="*/ 293 h 333"/>
                  <a:gd name="T14" fmla="*/ 100 w 239"/>
                  <a:gd name="T15" fmla="*/ 306 h 333"/>
                  <a:gd name="T16" fmla="*/ 107 w 239"/>
                  <a:gd name="T17" fmla="*/ 322 h 333"/>
                  <a:gd name="T18" fmla="*/ 111 w 239"/>
                  <a:gd name="T19" fmla="*/ 332 h 333"/>
                  <a:gd name="T20" fmla="*/ 238 w 239"/>
                  <a:gd name="T21" fmla="*/ 332 h 333"/>
                  <a:gd name="T22" fmla="*/ 238 w 239"/>
                  <a:gd name="T23" fmla="*/ 181 h 333"/>
                  <a:gd name="T24" fmla="*/ 191 w 239"/>
                  <a:gd name="T25" fmla="*/ 24 h 333"/>
                  <a:gd name="T26" fmla="*/ 191 w 239"/>
                  <a:gd name="T27" fmla="*/ 24 h 333"/>
                  <a:gd name="T28" fmla="*/ 191 w 239"/>
                  <a:gd name="T29" fmla="*/ 23 h 333"/>
                  <a:gd name="T30" fmla="*/ 188 w 239"/>
                  <a:gd name="T31" fmla="*/ 12 h 333"/>
                  <a:gd name="T32" fmla="*/ 181 w 239"/>
                  <a:gd name="T33" fmla="*/ 4 h 333"/>
                  <a:gd name="T34" fmla="*/ 171 w 239"/>
                  <a:gd name="T35" fmla="*/ 0 h 333"/>
                  <a:gd name="T36" fmla="*/ 161 w 239"/>
                  <a:gd name="T37" fmla="*/ 0 h 333"/>
                  <a:gd name="T38" fmla="*/ 161 w 239"/>
                  <a:gd name="T39" fmla="*/ 0 h 333"/>
                  <a:gd name="T40" fmla="*/ 0 w 239"/>
                  <a:gd name="T41" fmla="*/ 0 h 333"/>
                  <a:gd name="T42" fmla="*/ 0 w 239"/>
                  <a:gd name="T43" fmla="*/ 275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9" h="333">
                    <a:moveTo>
                      <a:pt x="0" y="275"/>
                    </a:moveTo>
                    <a:lnTo>
                      <a:pt x="24" y="275"/>
                    </a:lnTo>
                    <a:lnTo>
                      <a:pt x="31" y="275"/>
                    </a:lnTo>
                    <a:lnTo>
                      <a:pt x="42" y="276"/>
                    </a:lnTo>
                    <a:lnTo>
                      <a:pt x="59" y="279"/>
                    </a:lnTo>
                    <a:lnTo>
                      <a:pt x="75" y="284"/>
                    </a:lnTo>
                    <a:lnTo>
                      <a:pt x="88" y="293"/>
                    </a:lnTo>
                    <a:lnTo>
                      <a:pt x="100" y="306"/>
                    </a:lnTo>
                    <a:lnTo>
                      <a:pt x="107" y="322"/>
                    </a:lnTo>
                    <a:lnTo>
                      <a:pt x="111" y="332"/>
                    </a:lnTo>
                    <a:lnTo>
                      <a:pt x="238" y="332"/>
                    </a:lnTo>
                    <a:lnTo>
                      <a:pt x="238" y="181"/>
                    </a:lnTo>
                    <a:lnTo>
                      <a:pt x="191" y="24"/>
                    </a:lnTo>
                    <a:lnTo>
                      <a:pt x="191" y="24"/>
                    </a:lnTo>
                    <a:lnTo>
                      <a:pt x="191" y="23"/>
                    </a:lnTo>
                    <a:lnTo>
                      <a:pt x="188" y="12"/>
                    </a:lnTo>
                    <a:lnTo>
                      <a:pt x="181" y="4"/>
                    </a:lnTo>
                    <a:lnTo>
                      <a:pt x="171" y="0"/>
                    </a:lnTo>
                    <a:lnTo>
                      <a:pt x="161" y="0"/>
                    </a:lnTo>
                    <a:lnTo>
                      <a:pt x="161" y="0"/>
                    </a:lnTo>
                    <a:lnTo>
                      <a:pt x="0" y="0"/>
                    </a:lnTo>
                    <a:lnTo>
                      <a:pt x="0" y="275"/>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9" name="Freeform 51">
                <a:extLst>
                  <a:ext uri="{FF2B5EF4-FFF2-40B4-BE49-F238E27FC236}">
                    <a16:creationId xmlns:a16="http://schemas.microsoft.com/office/drawing/2014/main" id="{28D926B4-41AF-4F90-BD51-3A86BF2F23B6}"/>
                  </a:ext>
                </a:extLst>
              </p:cNvPr>
              <p:cNvSpPr>
                <a:spLocks/>
              </p:cNvSpPr>
              <p:nvPr/>
            </p:nvSpPr>
            <p:spPr bwMode="auto">
              <a:xfrm>
                <a:off x="3129" y="1893"/>
                <a:ext cx="239" cy="333"/>
              </a:xfrm>
              <a:custGeom>
                <a:avLst/>
                <a:gdLst>
                  <a:gd name="T0" fmla="*/ 0 w 239"/>
                  <a:gd name="T1" fmla="*/ 275 h 333"/>
                  <a:gd name="T2" fmla="*/ 24 w 239"/>
                  <a:gd name="T3" fmla="*/ 275 h 333"/>
                  <a:gd name="T4" fmla="*/ 31 w 239"/>
                  <a:gd name="T5" fmla="*/ 275 h 333"/>
                  <a:gd name="T6" fmla="*/ 42 w 239"/>
                  <a:gd name="T7" fmla="*/ 276 h 333"/>
                  <a:gd name="T8" fmla="*/ 59 w 239"/>
                  <a:gd name="T9" fmla="*/ 279 h 333"/>
                  <a:gd name="T10" fmla="*/ 75 w 239"/>
                  <a:gd name="T11" fmla="*/ 284 h 333"/>
                  <a:gd name="T12" fmla="*/ 88 w 239"/>
                  <a:gd name="T13" fmla="*/ 293 h 333"/>
                  <a:gd name="T14" fmla="*/ 100 w 239"/>
                  <a:gd name="T15" fmla="*/ 306 h 333"/>
                  <a:gd name="T16" fmla="*/ 107 w 239"/>
                  <a:gd name="T17" fmla="*/ 322 h 333"/>
                  <a:gd name="T18" fmla="*/ 111 w 239"/>
                  <a:gd name="T19" fmla="*/ 332 h 333"/>
                  <a:gd name="T20" fmla="*/ 238 w 239"/>
                  <a:gd name="T21" fmla="*/ 332 h 333"/>
                  <a:gd name="T22" fmla="*/ 238 w 239"/>
                  <a:gd name="T23" fmla="*/ 181 h 333"/>
                  <a:gd name="T24" fmla="*/ 191 w 239"/>
                  <a:gd name="T25" fmla="*/ 24 h 333"/>
                  <a:gd name="T26" fmla="*/ 191 w 239"/>
                  <a:gd name="T27" fmla="*/ 24 h 333"/>
                  <a:gd name="T28" fmla="*/ 191 w 239"/>
                  <a:gd name="T29" fmla="*/ 23 h 333"/>
                  <a:gd name="T30" fmla="*/ 188 w 239"/>
                  <a:gd name="T31" fmla="*/ 12 h 333"/>
                  <a:gd name="T32" fmla="*/ 181 w 239"/>
                  <a:gd name="T33" fmla="*/ 4 h 333"/>
                  <a:gd name="T34" fmla="*/ 171 w 239"/>
                  <a:gd name="T35" fmla="*/ 0 h 333"/>
                  <a:gd name="T36" fmla="*/ 161 w 239"/>
                  <a:gd name="T37" fmla="*/ 0 h 333"/>
                  <a:gd name="T38" fmla="*/ 161 w 239"/>
                  <a:gd name="T39" fmla="*/ 0 h 333"/>
                  <a:gd name="T40" fmla="*/ 0 w 239"/>
                  <a:gd name="T41" fmla="*/ 0 h 333"/>
                  <a:gd name="T42" fmla="*/ 0 w 239"/>
                  <a:gd name="T43" fmla="*/ 275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9" h="333">
                    <a:moveTo>
                      <a:pt x="0" y="275"/>
                    </a:moveTo>
                    <a:lnTo>
                      <a:pt x="24" y="275"/>
                    </a:lnTo>
                    <a:lnTo>
                      <a:pt x="31" y="275"/>
                    </a:lnTo>
                    <a:lnTo>
                      <a:pt x="42" y="276"/>
                    </a:lnTo>
                    <a:lnTo>
                      <a:pt x="59" y="279"/>
                    </a:lnTo>
                    <a:lnTo>
                      <a:pt x="75" y="284"/>
                    </a:lnTo>
                    <a:lnTo>
                      <a:pt x="88" y="293"/>
                    </a:lnTo>
                    <a:lnTo>
                      <a:pt x="100" y="306"/>
                    </a:lnTo>
                    <a:lnTo>
                      <a:pt x="107" y="322"/>
                    </a:lnTo>
                    <a:lnTo>
                      <a:pt x="111" y="332"/>
                    </a:lnTo>
                    <a:lnTo>
                      <a:pt x="238" y="332"/>
                    </a:lnTo>
                    <a:lnTo>
                      <a:pt x="238" y="181"/>
                    </a:lnTo>
                    <a:lnTo>
                      <a:pt x="191" y="24"/>
                    </a:lnTo>
                    <a:lnTo>
                      <a:pt x="191" y="24"/>
                    </a:lnTo>
                    <a:lnTo>
                      <a:pt x="191" y="23"/>
                    </a:lnTo>
                    <a:lnTo>
                      <a:pt x="188" y="12"/>
                    </a:lnTo>
                    <a:lnTo>
                      <a:pt x="181" y="4"/>
                    </a:lnTo>
                    <a:lnTo>
                      <a:pt x="171" y="0"/>
                    </a:lnTo>
                    <a:lnTo>
                      <a:pt x="161" y="0"/>
                    </a:lnTo>
                    <a:lnTo>
                      <a:pt x="161" y="0"/>
                    </a:lnTo>
                    <a:lnTo>
                      <a:pt x="0" y="0"/>
                    </a:lnTo>
                    <a:lnTo>
                      <a:pt x="0" y="27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0" name="Freeform 52">
                <a:extLst>
                  <a:ext uri="{FF2B5EF4-FFF2-40B4-BE49-F238E27FC236}">
                    <a16:creationId xmlns:a16="http://schemas.microsoft.com/office/drawing/2014/main" id="{186E216E-C217-4A4B-B681-D7A6B9DB6AD6}"/>
                  </a:ext>
                </a:extLst>
              </p:cNvPr>
              <p:cNvSpPr>
                <a:spLocks/>
              </p:cNvSpPr>
              <p:nvPr/>
            </p:nvSpPr>
            <p:spPr bwMode="auto">
              <a:xfrm>
                <a:off x="3369" y="2238"/>
                <a:ext cx="54" cy="54"/>
              </a:xfrm>
              <a:custGeom>
                <a:avLst/>
                <a:gdLst>
                  <a:gd name="T0" fmla="*/ 53 w 54"/>
                  <a:gd name="T1" fmla="*/ 6 h 54"/>
                  <a:gd name="T2" fmla="*/ 42 w 54"/>
                  <a:gd name="T3" fmla="*/ 0 h 54"/>
                  <a:gd name="T4" fmla="*/ 0 w 54"/>
                  <a:gd name="T5" fmla="*/ 0 h 54"/>
                  <a:gd name="T6" fmla="*/ 0 w 54"/>
                  <a:gd name="T7" fmla="*/ 53 h 54"/>
                  <a:gd name="T8" fmla="*/ 36 w 54"/>
                  <a:gd name="T9" fmla="*/ 53 h 54"/>
                  <a:gd name="T10" fmla="*/ 53 w 54"/>
                  <a:gd name="T11" fmla="*/ 34 h 54"/>
                  <a:gd name="T12" fmla="*/ 53 w 54"/>
                  <a:gd name="T13" fmla="*/ 6 h 54"/>
                </a:gdLst>
                <a:ahLst/>
                <a:cxnLst>
                  <a:cxn ang="0">
                    <a:pos x="T0" y="T1"/>
                  </a:cxn>
                  <a:cxn ang="0">
                    <a:pos x="T2" y="T3"/>
                  </a:cxn>
                  <a:cxn ang="0">
                    <a:pos x="T4" y="T5"/>
                  </a:cxn>
                  <a:cxn ang="0">
                    <a:pos x="T6" y="T7"/>
                  </a:cxn>
                  <a:cxn ang="0">
                    <a:pos x="T8" y="T9"/>
                  </a:cxn>
                  <a:cxn ang="0">
                    <a:pos x="T10" y="T11"/>
                  </a:cxn>
                  <a:cxn ang="0">
                    <a:pos x="T12" y="T13"/>
                  </a:cxn>
                </a:cxnLst>
                <a:rect l="0" t="0" r="r" b="b"/>
                <a:pathLst>
                  <a:path w="54" h="54">
                    <a:moveTo>
                      <a:pt x="53" y="6"/>
                    </a:moveTo>
                    <a:lnTo>
                      <a:pt x="42" y="0"/>
                    </a:lnTo>
                    <a:lnTo>
                      <a:pt x="0" y="0"/>
                    </a:lnTo>
                    <a:lnTo>
                      <a:pt x="0" y="53"/>
                    </a:lnTo>
                    <a:lnTo>
                      <a:pt x="36" y="53"/>
                    </a:lnTo>
                    <a:lnTo>
                      <a:pt x="53" y="34"/>
                    </a:lnTo>
                    <a:lnTo>
                      <a:pt x="53" y="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1" name="Freeform 53">
                <a:extLst>
                  <a:ext uri="{FF2B5EF4-FFF2-40B4-BE49-F238E27FC236}">
                    <a16:creationId xmlns:a16="http://schemas.microsoft.com/office/drawing/2014/main" id="{DAAEB7AF-B409-4101-A477-F98ED814B867}"/>
                  </a:ext>
                </a:extLst>
              </p:cNvPr>
              <p:cNvSpPr>
                <a:spLocks/>
              </p:cNvSpPr>
              <p:nvPr/>
            </p:nvSpPr>
            <p:spPr bwMode="auto">
              <a:xfrm>
                <a:off x="3369" y="2238"/>
                <a:ext cx="54" cy="54"/>
              </a:xfrm>
              <a:custGeom>
                <a:avLst/>
                <a:gdLst>
                  <a:gd name="T0" fmla="*/ 53 w 54"/>
                  <a:gd name="T1" fmla="*/ 6 h 54"/>
                  <a:gd name="T2" fmla="*/ 42 w 54"/>
                  <a:gd name="T3" fmla="*/ 0 h 54"/>
                  <a:gd name="T4" fmla="*/ 0 w 54"/>
                  <a:gd name="T5" fmla="*/ 0 h 54"/>
                  <a:gd name="T6" fmla="*/ 0 w 54"/>
                  <a:gd name="T7" fmla="*/ 53 h 54"/>
                  <a:gd name="T8" fmla="*/ 36 w 54"/>
                  <a:gd name="T9" fmla="*/ 53 h 54"/>
                  <a:gd name="T10" fmla="*/ 53 w 54"/>
                  <a:gd name="T11" fmla="*/ 34 h 54"/>
                  <a:gd name="T12" fmla="*/ 53 w 54"/>
                  <a:gd name="T13" fmla="*/ 6 h 54"/>
                </a:gdLst>
                <a:ahLst/>
                <a:cxnLst>
                  <a:cxn ang="0">
                    <a:pos x="T0" y="T1"/>
                  </a:cxn>
                  <a:cxn ang="0">
                    <a:pos x="T2" y="T3"/>
                  </a:cxn>
                  <a:cxn ang="0">
                    <a:pos x="T4" y="T5"/>
                  </a:cxn>
                  <a:cxn ang="0">
                    <a:pos x="T6" y="T7"/>
                  </a:cxn>
                  <a:cxn ang="0">
                    <a:pos x="T8" y="T9"/>
                  </a:cxn>
                  <a:cxn ang="0">
                    <a:pos x="T10" y="T11"/>
                  </a:cxn>
                  <a:cxn ang="0">
                    <a:pos x="T12" y="T13"/>
                  </a:cxn>
                </a:cxnLst>
                <a:rect l="0" t="0" r="r" b="b"/>
                <a:pathLst>
                  <a:path w="54" h="54">
                    <a:moveTo>
                      <a:pt x="53" y="6"/>
                    </a:moveTo>
                    <a:lnTo>
                      <a:pt x="42" y="0"/>
                    </a:lnTo>
                    <a:lnTo>
                      <a:pt x="0" y="0"/>
                    </a:lnTo>
                    <a:lnTo>
                      <a:pt x="0" y="53"/>
                    </a:lnTo>
                    <a:lnTo>
                      <a:pt x="36" y="53"/>
                    </a:lnTo>
                    <a:lnTo>
                      <a:pt x="53" y="34"/>
                    </a:lnTo>
                    <a:lnTo>
                      <a:pt x="53" y="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2" name="Freeform 54">
                <a:extLst>
                  <a:ext uri="{FF2B5EF4-FFF2-40B4-BE49-F238E27FC236}">
                    <a16:creationId xmlns:a16="http://schemas.microsoft.com/office/drawing/2014/main" id="{0155BCD9-0BB9-4753-B4D3-C1AA72E91ADB}"/>
                  </a:ext>
                </a:extLst>
              </p:cNvPr>
              <p:cNvSpPr>
                <a:spLocks/>
              </p:cNvSpPr>
              <p:nvPr/>
            </p:nvSpPr>
            <p:spPr bwMode="auto">
              <a:xfrm>
                <a:off x="3074" y="2089"/>
                <a:ext cx="71" cy="38"/>
              </a:xfrm>
              <a:custGeom>
                <a:avLst/>
                <a:gdLst>
                  <a:gd name="T0" fmla="*/ 69 w 71"/>
                  <a:gd name="T1" fmla="*/ 37 h 38"/>
                  <a:gd name="T2" fmla="*/ 70 w 71"/>
                  <a:gd name="T3" fmla="*/ 0 h 38"/>
                  <a:gd name="T4" fmla="*/ 0 w 71"/>
                  <a:gd name="T5" fmla="*/ 0 h 38"/>
                  <a:gd name="T6" fmla="*/ 0 w 71"/>
                  <a:gd name="T7" fmla="*/ 37 h 38"/>
                  <a:gd name="T8" fmla="*/ 69 w 71"/>
                  <a:gd name="T9" fmla="*/ 37 h 38"/>
                </a:gdLst>
                <a:ahLst/>
                <a:cxnLst>
                  <a:cxn ang="0">
                    <a:pos x="T0" y="T1"/>
                  </a:cxn>
                  <a:cxn ang="0">
                    <a:pos x="T2" y="T3"/>
                  </a:cxn>
                  <a:cxn ang="0">
                    <a:pos x="T4" y="T5"/>
                  </a:cxn>
                  <a:cxn ang="0">
                    <a:pos x="T6" y="T7"/>
                  </a:cxn>
                  <a:cxn ang="0">
                    <a:pos x="T8" y="T9"/>
                  </a:cxn>
                </a:cxnLst>
                <a:rect l="0" t="0" r="r" b="b"/>
                <a:pathLst>
                  <a:path w="71" h="38">
                    <a:moveTo>
                      <a:pt x="69" y="37"/>
                    </a:moveTo>
                    <a:lnTo>
                      <a:pt x="70" y="0"/>
                    </a:lnTo>
                    <a:lnTo>
                      <a:pt x="0" y="0"/>
                    </a:lnTo>
                    <a:lnTo>
                      <a:pt x="0" y="37"/>
                    </a:lnTo>
                    <a:lnTo>
                      <a:pt x="69" y="3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3" name="Freeform 55">
                <a:extLst>
                  <a:ext uri="{FF2B5EF4-FFF2-40B4-BE49-F238E27FC236}">
                    <a16:creationId xmlns:a16="http://schemas.microsoft.com/office/drawing/2014/main" id="{19914F6A-0869-4D11-846A-2949E13E11EB}"/>
                  </a:ext>
                </a:extLst>
              </p:cNvPr>
              <p:cNvSpPr>
                <a:spLocks/>
              </p:cNvSpPr>
              <p:nvPr/>
            </p:nvSpPr>
            <p:spPr bwMode="auto">
              <a:xfrm>
                <a:off x="3074" y="2089"/>
                <a:ext cx="71" cy="38"/>
              </a:xfrm>
              <a:custGeom>
                <a:avLst/>
                <a:gdLst>
                  <a:gd name="T0" fmla="*/ 69 w 71"/>
                  <a:gd name="T1" fmla="*/ 37 h 38"/>
                  <a:gd name="T2" fmla="*/ 70 w 71"/>
                  <a:gd name="T3" fmla="*/ 0 h 38"/>
                  <a:gd name="T4" fmla="*/ 0 w 71"/>
                  <a:gd name="T5" fmla="*/ 0 h 38"/>
                  <a:gd name="T6" fmla="*/ 0 w 71"/>
                  <a:gd name="T7" fmla="*/ 37 h 38"/>
                  <a:gd name="T8" fmla="*/ 69 w 71"/>
                  <a:gd name="T9" fmla="*/ 37 h 38"/>
                </a:gdLst>
                <a:ahLst/>
                <a:cxnLst>
                  <a:cxn ang="0">
                    <a:pos x="T0" y="T1"/>
                  </a:cxn>
                  <a:cxn ang="0">
                    <a:pos x="T2" y="T3"/>
                  </a:cxn>
                  <a:cxn ang="0">
                    <a:pos x="T4" y="T5"/>
                  </a:cxn>
                  <a:cxn ang="0">
                    <a:pos x="T6" y="T7"/>
                  </a:cxn>
                  <a:cxn ang="0">
                    <a:pos x="T8" y="T9"/>
                  </a:cxn>
                </a:cxnLst>
                <a:rect l="0" t="0" r="r" b="b"/>
                <a:pathLst>
                  <a:path w="71" h="38">
                    <a:moveTo>
                      <a:pt x="69" y="37"/>
                    </a:moveTo>
                    <a:lnTo>
                      <a:pt x="70" y="0"/>
                    </a:lnTo>
                    <a:lnTo>
                      <a:pt x="0" y="0"/>
                    </a:lnTo>
                    <a:lnTo>
                      <a:pt x="0" y="37"/>
                    </a:lnTo>
                    <a:lnTo>
                      <a:pt x="69" y="3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4" name="Freeform 56">
                <a:extLst>
                  <a:ext uri="{FF2B5EF4-FFF2-40B4-BE49-F238E27FC236}">
                    <a16:creationId xmlns:a16="http://schemas.microsoft.com/office/drawing/2014/main" id="{20E5802A-CD4A-4F76-ADA6-58709014C1BF}"/>
                  </a:ext>
                </a:extLst>
              </p:cNvPr>
              <p:cNvSpPr>
                <a:spLocks/>
              </p:cNvSpPr>
              <p:nvPr/>
            </p:nvSpPr>
            <p:spPr bwMode="auto">
              <a:xfrm>
                <a:off x="3079" y="2138"/>
                <a:ext cx="49" cy="17"/>
              </a:xfrm>
              <a:custGeom>
                <a:avLst/>
                <a:gdLst>
                  <a:gd name="T0" fmla="*/ 48 w 49"/>
                  <a:gd name="T1" fmla="*/ 0 h 17"/>
                  <a:gd name="T2" fmla="*/ 0 w 49"/>
                  <a:gd name="T3" fmla="*/ 0 h 17"/>
                  <a:gd name="T4" fmla="*/ 0 w 49"/>
                  <a:gd name="T5" fmla="*/ 15 h 17"/>
                  <a:gd name="T6" fmla="*/ 48 w 49"/>
                  <a:gd name="T7" fmla="*/ 16 h 17"/>
                  <a:gd name="T8" fmla="*/ 48 w 49"/>
                  <a:gd name="T9" fmla="*/ 0 h 17"/>
                </a:gdLst>
                <a:ahLst/>
                <a:cxnLst>
                  <a:cxn ang="0">
                    <a:pos x="T0" y="T1"/>
                  </a:cxn>
                  <a:cxn ang="0">
                    <a:pos x="T2" y="T3"/>
                  </a:cxn>
                  <a:cxn ang="0">
                    <a:pos x="T4" y="T5"/>
                  </a:cxn>
                  <a:cxn ang="0">
                    <a:pos x="T6" y="T7"/>
                  </a:cxn>
                  <a:cxn ang="0">
                    <a:pos x="T8" y="T9"/>
                  </a:cxn>
                </a:cxnLst>
                <a:rect l="0" t="0" r="r" b="b"/>
                <a:pathLst>
                  <a:path w="49" h="17">
                    <a:moveTo>
                      <a:pt x="48" y="0"/>
                    </a:moveTo>
                    <a:lnTo>
                      <a:pt x="0" y="0"/>
                    </a:lnTo>
                    <a:lnTo>
                      <a:pt x="0" y="15"/>
                    </a:lnTo>
                    <a:lnTo>
                      <a:pt x="48" y="16"/>
                    </a:lnTo>
                    <a:lnTo>
                      <a:pt x="48"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5" name="Freeform 57">
                <a:extLst>
                  <a:ext uri="{FF2B5EF4-FFF2-40B4-BE49-F238E27FC236}">
                    <a16:creationId xmlns:a16="http://schemas.microsoft.com/office/drawing/2014/main" id="{B1707D2C-744A-4D27-A5D1-3E04B878C92F}"/>
                  </a:ext>
                </a:extLst>
              </p:cNvPr>
              <p:cNvSpPr>
                <a:spLocks/>
              </p:cNvSpPr>
              <p:nvPr/>
            </p:nvSpPr>
            <p:spPr bwMode="auto">
              <a:xfrm>
                <a:off x="3079" y="2138"/>
                <a:ext cx="49" cy="17"/>
              </a:xfrm>
              <a:custGeom>
                <a:avLst/>
                <a:gdLst>
                  <a:gd name="T0" fmla="*/ 48 w 49"/>
                  <a:gd name="T1" fmla="*/ 0 h 17"/>
                  <a:gd name="T2" fmla="*/ 0 w 49"/>
                  <a:gd name="T3" fmla="*/ 0 h 17"/>
                  <a:gd name="T4" fmla="*/ 0 w 49"/>
                  <a:gd name="T5" fmla="*/ 15 h 17"/>
                  <a:gd name="T6" fmla="*/ 48 w 49"/>
                  <a:gd name="T7" fmla="*/ 16 h 17"/>
                  <a:gd name="T8" fmla="*/ 48 w 49"/>
                  <a:gd name="T9" fmla="*/ 0 h 17"/>
                </a:gdLst>
                <a:ahLst/>
                <a:cxnLst>
                  <a:cxn ang="0">
                    <a:pos x="T0" y="T1"/>
                  </a:cxn>
                  <a:cxn ang="0">
                    <a:pos x="T2" y="T3"/>
                  </a:cxn>
                  <a:cxn ang="0">
                    <a:pos x="T4" y="T5"/>
                  </a:cxn>
                  <a:cxn ang="0">
                    <a:pos x="T6" y="T7"/>
                  </a:cxn>
                  <a:cxn ang="0">
                    <a:pos x="T8" y="T9"/>
                  </a:cxn>
                </a:cxnLst>
                <a:rect l="0" t="0" r="r" b="b"/>
                <a:pathLst>
                  <a:path w="49" h="17">
                    <a:moveTo>
                      <a:pt x="48" y="0"/>
                    </a:moveTo>
                    <a:lnTo>
                      <a:pt x="0" y="0"/>
                    </a:lnTo>
                    <a:lnTo>
                      <a:pt x="0" y="15"/>
                    </a:lnTo>
                    <a:lnTo>
                      <a:pt x="48" y="16"/>
                    </a:lnTo>
                    <a:lnTo>
                      <a:pt x="48"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6" name="Freeform 58">
                <a:extLst>
                  <a:ext uri="{FF2B5EF4-FFF2-40B4-BE49-F238E27FC236}">
                    <a16:creationId xmlns:a16="http://schemas.microsoft.com/office/drawing/2014/main" id="{8F24705A-6A73-480A-8A57-BA9920AD45CB}"/>
                  </a:ext>
                </a:extLst>
              </p:cNvPr>
              <p:cNvSpPr>
                <a:spLocks/>
              </p:cNvSpPr>
              <p:nvPr/>
            </p:nvSpPr>
            <p:spPr bwMode="auto">
              <a:xfrm>
                <a:off x="3305" y="2194"/>
                <a:ext cx="46" cy="17"/>
              </a:xfrm>
              <a:custGeom>
                <a:avLst/>
                <a:gdLst>
                  <a:gd name="T0" fmla="*/ 45 w 46"/>
                  <a:gd name="T1" fmla="*/ 16 h 17"/>
                  <a:gd name="T2" fmla="*/ 45 w 46"/>
                  <a:gd name="T3" fmla="*/ 0 h 17"/>
                  <a:gd name="T4" fmla="*/ 0 w 46"/>
                  <a:gd name="T5" fmla="*/ 0 h 17"/>
                  <a:gd name="T6" fmla="*/ 0 w 46"/>
                  <a:gd name="T7" fmla="*/ 16 h 17"/>
                  <a:gd name="T8" fmla="*/ 45 w 46"/>
                  <a:gd name="T9" fmla="*/ 16 h 17"/>
                </a:gdLst>
                <a:ahLst/>
                <a:cxnLst>
                  <a:cxn ang="0">
                    <a:pos x="T0" y="T1"/>
                  </a:cxn>
                  <a:cxn ang="0">
                    <a:pos x="T2" y="T3"/>
                  </a:cxn>
                  <a:cxn ang="0">
                    <a:pos x="T4" y="T5"/>
                  </a:cxn>
                  <a:cxn ang="0">
                    <a:pos x="T6" y="T7"/>
                  </a:cxn>
                  <a:cxn ang="0">
                    <a:pos x="T8" y="T9"/>
                  </a:cxn>
                </a:cxnLst>
                <a:rect l="0" t="0" r="r" b="b"/>
                <a:pathLst>
                  <a:path w="46" h="17">
                    <a:moveTo>
                      <a:pt x="45" y="16"/>
                    </a:moveTo>
                    <a:lnTo>
                      <a:pt x="45" y="0"/>
                    </a:lnTo>
                    <a:lnTo>
                      <a:pt x="0" y="0"/>
                    </a:lnTo>
                    <a:lnTo>
                      <a:pt x="0" y="16"/>
                    </a:lnTo>
                    <a:lnTo>
                      <a:pt x="45" y="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7" name="Freeform 59">
                <a:extLst>
                  <a:ext uri="{FF2B5EF4-FFF2-40B4-BE49-F238E27FC236}">
                    <a16:creationId xmlns:a16="http://schemas.microsoft.com/office/drawing/2014/main" id="{7C392C41-B38B-4B1D-87DF-697F28B16557}"/>
                  </a:ext>
                </a:extLst>
              </p:cNvPr>
              <p:cNvSpPr>
                <a:spLocks/>
              </p:cNvSpPr>
              <p:nvPr/>
            </p:nvSpPr>
            <p:spPr bwMode="auto">
              <a:xfrm>
                <a:off x="3305" y="2194"/>
                <a:ext cx="46" cy="17"/>
              </a:xfrm>
              <a:custGeom>
                <a:avLst/>
                <a:gdLst>
                  <a:gd name="T0" fmla="*/ 45 w 46"/>
                  <a:gd name="T1" fmla="*/ 16 h 17"/>
                  <a:gd name="T2" fmla="*/ 45 w 46"/>
                  <a:gd name="T3" fmla="*/ 0 h 17"/>
                  <a:gd name="T4" fmla="*/ 0 w 46"/>
                  <a:gd name="T5" fmla="*/ 0 h 17"/>
                  <a:gd name="T6" fmla="*/ 0 w 46"/>
                  <a:gd name="T7" fmla="*/ 16 h 17"/>
                  <a:gd name="T8" fmla="*/ 45 w 46"/>
                  <a:gd name="T9" fmla="*/ 16 h 17"/>
                </a:gdLst>
                <a:ahLst/>
                <a:cxnLst>
                  <a:cxn ang="0">
                    <a:pos x="T0" y="T1"/>
                  </a:cxn>
                  <a:cxn ang="0">
                    <a:pos x="T2" y="T3"/>
                  </a:cxn>
                  <a:cxn ang="0">
                    <a:pos x="T4" y="T5"/>
                  </a:cxn>
                  <a:cxn ang="0">
                    <a:pos x="T6" y="T7"/>
                  </a:cxn>
                  <a:cxn ang="0">
                    <a:pos x="T8" y="T9"/>
                  </a:cxn>
                </a:cxnLst>
                <a:rect l="0" t="0" r="r" b="b"/>
                <a:pathLst>
                  <a:path w="46" h="17">
                    <a:moveTo>
                      <a:pt x="45" y="16"/>
                    </a:moveTo>
                    <a:lnTo>
                      <a:pt x="45" y="0"/>
                    </a:lnTo>
                    <a:lnTo>
                      <a:pt x="0" y="0"/>
                    </a:lnTo>
                    <a:lnTo>
                      <a:pt x="0" y="16"/>
                    </a:lnTo>
                    <a:lnTo>
                      <a:pt x="45"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8" name="Freeform 60">
                <a:extLst>
                  <a:ext uri="{FF2B5EF4-FFF2-40B4-BE49-F238E27FC236}">
                    <a16:creationId xmlns:a16="http://schemas.microsoft.com/office/drawing/2014/main" id="{98E65FE4-46BF-4A76-8BA3-5FCD5B2AFB51}"/>
                  </a:ext>
                </a:extLst>
              </p:cNvPr>
              <p:cNvSpPr>
                <a:spLocks/>
              </p:cNvSpPr>
              <p:nvPr/>
            </p:nvSpPr>
            <p:spPr bwMode="auto">
              <a:xfrm>
                <a:off x="3257" y="2242"/>
                <a:ext cx="97" cy="37"/>
              </a:xfrm>
              <a:custGeom>
                <a:avLst/>
                <a:gdLst>
                  <a:gd name="T0" fmla="*/ 96 w 97"/>
                  <a:gd name="T1" fmla="*/ 0 h 37"/>
                  <a:gd name="T2" fmla="*/ 85 w 97"/>
                  <a:gd name="T3" fmla="*/ 11 h 37"/>
                  <a:gd name="T4" fmla="*/ 9 w 97"/>
                  <a:gd name="T5" fmla="*/ 11 h 37"/>
                  <a:gd name="T6" fmla="*/ 0 w 97"/>
                  <a:gd name="T7" fmla="*/ 0 h 37"/>
                  <a:gd name="T8" fmla="*/ 0 w 97"/>
                  <a:gd name="T9" fmla="*/ 19 h 37"/>
                  <a:gd name="T10" fmla="*/ 6 w 97"/>
                  <a:gd name="T11" fmla="*/ 36 h 37"/>
                  <a:gd name="T12" fmla="*/ 85 w 97"/>
                  <a:gd name="T13" fmla="*/ 36 h 37"/>
                  <a:gd name="T14" fmla="*/ 96 w 97"/>
                  <a:gd name="T15" fmla="*/ 19 h 37"/>
                  <a:gd name="T16" fmla="*/ 96 w 97"/>
                  <a:gd name="T17"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37">
                    <a:moveTo>
                      <a:pt x="96" y="0"/>
                    </a:moveTo>
                    <a:lnTo>
                      <a:pt x="85" y="11"/>
                    </a:lnTo>
                    <a:lnTo>
                      <a:pt x="9" y="11"/>
                    </a:lnTo>
                    <a:lnTo>
                      <a:pt x="0" y="0"/>
                    </a:lnTo>
                    <a:lnTo>
                      <a:pt x="0" y="19"/>
                    </a:lnTo>
                    <a:lnTo>
                      <a:pt x="6" y="36"/>
                    </a:lnTo>
                    <a:lnTo>
                      <a:pt x="85" y="36"/>
                    </a:lnTo>
                    <a:lnTo>
                      <a:pt x="96" y="19"/>
                    </a:lnTo>
                    <a:lnTo>
                      <a:pt x="96" y="1"/>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9" name="Freeform 61">
                <a:extLst>
                  <a:ext uri="{FF2B5EF4-FFF2-40B4-BE49-F238E27FC236}">
                    <a16:creationId xmlns:a16="http://schemas.microsoft.com/office/drawing/2014/main" id="{FB9F68C9-3A3F-4448-BCE1-B6413544D589}"/>
                  </a:ext>
                </a:extLst>
              </p:cNvPr>
              <p:cNvSpPr>
                <a:spLocks/>
              </p:cNvSpPr>
              <p:nvPr/>
            </p:nvSpPr>
            <p:spPr bwMode="auto">
              <a:xfrm>
                <a:off x="3373" y="2177"/>
                <a:ext cx="35" cy="37"/>
              </a:xfrm>
              <a:custGeom>
                <a:avLst/>
                <a:gdLst>
                  <a:gd name="T0" fmla="*/ 34 w 35"/>
                  <a:gd name="T1" fmla="*/ 36 h 37"/>
                  <a:gd name="T2" fmla="*/ 34 w 35"/>
                  <a:gd name="T3" fmla="*/ 0 h 37"/>
                  <a:gd name="T4" fmla="*/ 0 w 35"/>
                  <a:gd name="T5" fmla="*/ 0 h 37"/>
                  <a:gd name="T6" fmla="*/ 0 w 35"/>
                  <a:gd name="T7" fmla="*/ 36 h 37"/>
                  <a:gd name="T8" fmla="*/ 34 w 35"/>
                  <a:gd name="T9" fmla="*/ 36 h 37"/>
                </a:gdLst>
                <a:ahLst/>
                <a:cxnLst>
                  <a:cxn ang="0">
                    <a:pos x="T0" y="T1"/>
                  </a:cxn>
                  <a:cxn ang="0">
                    <a:pos x="T2" y="T3"/>
                  </a:cxn>
                  <a:cxn ang="0">
                    <a:pos x="T4" y="T5"/>
                  </a:cxn>
                  <a:cxn ang="0">
                    <a:pos x="T6" y="T7"/>
                  </a:cxn>
                  <a:cxn ang="0">
                    <a:pos x="T8" y="T9"/>
                  </a:cxn>
                </a:cxnLst>
                <a:rect l="0" t="0" r="r" b="b"/>
                <a:pathLst>
                  <a:path w="35" h="37">
                    <a:moveTo>
                      <a:pt x="34" y="36"/>
                    </a:moveTo>
                    <a:lnTo>
                      <a:pt x="34" y="0"/>
                    </a:lnTo>
                    <a:lnTo>
                      <a:pt x="0" y="0"/>
                    </a:lnTo>
                    <a:lnTo>
                      <a:pt x="0" y="36"/>
                    </a:lnTo>
                    <a:lnTo>
                      <a:pt x="34" y="3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0" name="Freeform 62">
                <a:extLst>
                  <a:ext uri="{FF2B5EF4-FFF2-40B4-BE49-F238E27FC236}">
                    <a16:creationId xmlns:a16="http://schemas.microsoft.com/office/drawing/2014/main" id="{EF3E792E-BC41-4CC0-AA6F-F036177DB713}"/>
                  </a:ext>
                </a:extLst>
              </p:cNvPr>
              <p:cNvSpPr>
                <a:spLocks/>
              </p:cNvSpPr>
              <p:nvPr/>
            </p:nvSpPr>
            <p:spPr bwMode="auto">
              <a:xfrm>
                <a:off x="3125" y="2092"/>
                <a:ext cx="17" cy="30"/>
              </a:xfrm>
              <a:custGeom>
                <a:avLst/>
                <a:gdLst>
                  <a:gd name="T0" fmla="*/ 0 w 17"/>
                  <a:gd name="T1" fmla="*/ 0 h 30"/>
                  <a:gd name="T2" fmla="*/ 16 w 17"/>
                  <a:gd name="T3" fmla="*/ 0 h 30"/>
                  <a:gd name="T4" fmla="*/ 16 w 17"/>
                  <a:gd name="T5" fmla="*/ 29 h 30"/>
                </a:gdLst>
                <a:ahLst/>
                <a:cxnLst>
                  <a:cxn ang="0">
                    <a:pos x="T0" y="T1"/>
                  </a:cxn>
                  <a:cxn ang="0">
                    <a:pos x="T2" y="T3"/>
                  </a:cxn>
                  <a:cxn ang="0">
                    <a:pos x="T4" y="T5"/>
                  </a:cxn>
                </a:cxnLst>
                <a:rect l="0" t="0" r="r" b="b"/>
                <a:pathLst>
                  <a:path w="17" h="30">
                    <a:moveTo>
                      <a:pt x="0" y="0"/>
                    </a:moveTo>
                    <a:lnTo>
                      <a:pt x="16" y="0"/>
                    </a:lnTo>
                    <a:lnTo>
                      <a:pt x="16" y="29"/>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1" name="Freeform 63">
                <a:extLst>
                  <a:ext uri="{FF2B5EF4-FFF2-40B4-BE49-F238E27FC236}">
                    <a16:creationId xmlns:a16="http://schemas.microsoft.com/office/drawing/2014/main" id="{68717202-DCB4-4044-9447-744898E7DDC6}"/>
                  </a:ext>
                </a:extLst>
              </p:cNvPr>
              <p:cNvSpPr>
                <a:spLocks/>
              </p:cNvSpPr>
              <p:nvPr/>
            </p:nvSpPr>
            <p:spPr bwMode="auto">
              <a:xfrm>
                <a:off x="3144" y="1909"/>
                <a:ext cx="189" cy="131"/>
              </a:xfrm>
              <a:custGeom>
                <a:avLst/>
                <a:gdLst>
                  <a:gd name="T0" fmla="*/ 175 w 189"/>
                  <a:gd name="T1" fmla="*/ 130 h 131"/>
                  <a:gd name="T2" fmla="*/ 180 w 189"/>
                  <a:gd name="T3" fmla="*/ 128 h 131"/>
                  <a:gd name="T4" fmla="*/ 182 w 189"/>
                  <a:gd name="T5" fmla="*/ 126 h 131"/>
                  <a:gd name="T6" fmla="*/ 184 w 189"/>
                  <a:gd name="T7" fmla="*/ 123 h 131"/>
                  <a:gd name="T8" fmla="*/ 186 w 189"/>
                  <a:gd name="T9" fmla="*/ 120 h 131"/>
                  <a:gd name="T10" fmla="*/ 188 w 189"/>
                  <a:gd name="T11" fmla="*/ 117 h 131"/>
                  <a:gd name="T12" fmla="*/ 188 w 189"/>
                  <a:gd name="T13" fmla="*/ 113 h 131"/>
                  <a:gd name="T14" fmla="*/ 163 w 189"/>
                  <a:gd name="T15" fmla="*/ 9 h 131"/>
                  <a:gd name="T16" fmla="*/ 163 w 189"/>
                  <a:gd name="T17" fmla="*/ 9 h 131"/>
                  <a:gd name="T18" fmla="*/ 161 w 189"/>
                  <a:gd name="T19" fmla="*/ 5 h 131"/>
                  <a:gd name="T20" fmla="*/ 160 w 189"/>
                  <a:gd name="T21" fmla="*/ 3 h 131"/>
                  <a:gd name="T22" fmla="*/ 157 w 189"/>
                  <a:gd name="T23" fmla="*/ 1 h 131"/>
                  <a:gd name="T24" fmla="*/ 154 w 189"/>
                  <a:gd name="T25" fmla="*/ 0 h 131"/>
                  <a:gd name="T26" fmla="*/ 151 w 189"/>
                  <a:gd name="T27" fmla="*/ 0 h 131"/>
                  <a:gd name="T28" fmla="*/ 151 w 189"/>
                  <a:gd name="T29" fmla="*/ 0 h 131"/>
                  <a:gd name="T30" fmla="*/ 8 w 189"/>
                  <a:gd name="T31" fmla="*/ 0 h 131"/>
                  <a:gd name="T32" fmla="*/ 4 w 189"/>
                  <a:gd name="T33" fmla="*/ 0 h 131"/>
                  <a:gd name="T34" fmla="*/ 1 w 189"/>
                  <a:gd name="T35" fmla="*/ 0 h 131"/>
                  <a:gd name="T36" fmla="*/ 0 w 189"/>
                  <a:gd name="T37" fmla="*/ 4 h 131"/>
                  <a:gd name="T38" fmla="*/ 0 w 189"/>
                  <a:gd name="T39" fmla="*/ 6 h 131"/>
                  <a:gd name="T40" fmla="*/ 0 w 189"/>
                  <a:gd name="T41" fmla="*/ 10 h 131"/>
                  <a:gd name="T42" fmla="*/ 0 w 189"/>
                  <a:gd name="T43" fmla="*/ 10 h 131"/>
                  <a:gd name="T44" fmla="*/ 0 w 189"/>
                  <a:gd name="T45" fmla="*/ 107 h 131"/>
                  <a:gd name="T46" fmla="*/ 0 w 189"/>
                  <a:gd name="T47" fmla="*/ 110 h 131"/>
                  <a:gd name="T48" fmla="*/ 0 w 189"/>
                  <a:gd name="T49" fmla="*/ 113 h 131"/>
                  <a:gd name="T50" fmla="*/ 1 w 189"/>
                  <a:gd name="T51" fmla="*/ 115 h 131"/>
                  <a:gd name="T52" fmla="*/ 5 w 189"/>
                  <a:gd name="T53" fmla="*/ 118 h 131"/>
                  <a:gd name="T54" fmla="*/ 10 w 189"/>
                  <a:gd name="T55" fmla="*/ 118 h 131"/>
                  <a:gd name="T56" fmla="*/ 10 w 189"/>
                  <a:gd name="T57" fmla="*/ 118 h 131"/>
                  <a:gd name="T58" fmla="*/ 169 w 189"/>
                  <a:gd name="T59" fmla="*/ 130 h 131"/>
                  <a:gd name="T60" fmla="*/ 175 w 189"/>
                  <a:gd name="T61" fmla="*/ 13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9" h="131">
                    <a:moveTo>
                      <a:pt x="175" y="130"/>
                    </a:moveTo>
                    <a:lnTo>
                      <a:pt x="180" y="128"/>
                    </a:lnTo>
                    <a:lnTo>
                      <a:pt x="182" y="126"/>
                    </a:lnTo>
                    <a:lnTo>
                      <a:pt x="184" y="123"/>
                    </a:lnTo>
                    <a:lnTo>
                      <a:pt x="186" y="120"/>
                    </a:lnTo>
                    <a:lnTo>
                      <a:pt x="188" y="117"/>
                    </a:lnTo>
                    <a:lnTo>
                      <a:pt x="188" y="113"/>
                    </a:lnTo>
                    <a:lnTo>
                      <a:pt x="163" y="9"/>
                    </a:lnTo>
                    <a:lnTo>
                      <a:pt x="163" y="9"/>
                    </a:lnTo>
                    <a:lnTo>
                      <a:pt x="161" y="5"/>
                    </a:lnTo>
                    <a:lnTo>
                      <a:pt x="160" y="3"/>
                    </a:lnTo>
                    <a:lnTo>
                      <a:pt x="157" y="1"/>
                    </a:lnTo>
                    <a:lnTo>
                      <a:pt x="154" y="0"/>
                    </a:lnTo>
                    <a:lnTo>
                      <a:pt x="151" y="0"/>
                    </a:lnTo>
                    <a:lnTo>
                      <a:pt x="151" y="0"/>
                    </a:lnTo>
                    <a:lnTo>
                      <a:pt x="8" y="0"/>
                    </a:lnTo>
                    <a:lnTo>
                      <a:pt x="4" y="0"/>
                    </a:lnTo>
                    <a:lnTo>
                      <a:pt x="1" y="0"/>
                    </a:lnTo>
                    <a:lnTo>
                      <a:pt x="0" y="4"/>
                    </a:lnTo>
                    <a:lnTo>
                      <a:pt x="0" y="6"/>
                    </a:lnTo>
                    <a:lnTo>
                      <a:pt x="0" y="10"/>
                    </a:lnTo>
                    <a:lnTo>
                      <a:pt x="0" y="10"/>
                    </a:lnTo>
                    <a:lnTo>
                      <a:pt x="0" y="107"/>
                    </a:lnTo>
                    <a:lnTo>
                      <a:pt x="0" y="110"/>
                    </a:lnTo>
                    <a:lnTo>
                      <a:pt x="0" y="113"/>
                    </a:lnTo>
                    <a:lnTo>
                      <a:pt x="1" y="115"/>
                    </a:lnTo>
                    <a:lnTo>
                      <a:pt x="5" y="118"/>
                    </a:lnTo>
                    <a:lnTo>
                      <a:pt x="10" y="118"/>
                    </a:lnTo>
                    <a:lnTo>
                      <a:pt x="10" y="118"/>
                    </a:lnTo>
                    <a:lnTo>
                      <a:pt x="169" y="130"/>
                    </a:lnTo>
                    <a:lnTo>
                      <a:pt x="175" y="1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2" name="Freeform 64">
                <a:extLst>
                  <a:ext uri="{FF2B5EF4-FFF2-40B4-BE49-F238E27FC236}">
                    <a16:creationId xmlns:a16="http://schemas.microsoft.com/office/drawing/2014/main" id="{36D9BF59-12BC-42DD-A87F-A557DDF9E5F5}"/>
                  </a:ext>
                </a:extLst>
              </p:cNvPr>
              <p:cNvSpPr>
                <a:spLocks/>
              </p:cNvSpPr>
              <p:nvPr/>
            </p:nvSpPr>
            <p:spPr bwMode="auto">
              <a:xfrm>
                <a:off x="3144" y="1909"/>
                <a:ext cx="189" cy="131"/>
              </a:xfrm>
              <a:custGeom>
                <a:avLst/>
                <a:gdLst>
                  <a:gd name="T0" fmla="*/ 175 w 189"/>
                  <a:gd name="T1" fmla="*/ 130 h 131"/>
                  <a:gd name="T2" fmla="*/ 180 w 189"/>
                  <a:gd name="T3" fmla="*/ 128 h 131"/>
                  <a:gd name="T4" fmla="*/ 182 w 189"/>
                  <a:gd name="T5" fmla="*/ 126 h 131"/>
                  <a:gd name="T6" fmla="*/ 184 w 189"/>
                  <a:gd name="T7" fmla="*/ 123 h 131"/>
                  <a:gd name="T8" fmla="*/ 186 w 189"/>
                  <a:gd name="T9" fmla="*/ 120 h 131"/>
                  <a:gd name="T10" fmla="*/ 188 w 189"/>
                  <a:gd name="T11" fmla="*/ 117 h 131"/>
                  <a:gd name="T12" fmla="*/ 188 w 189"/>
                  <a:gd name="T13" fmla="*/ 113 h 131"/>
                  <a:gd name="T14" fmla="*/ 163 w 189"/>
                  <a:gd name="T15" fmla="*/ 9 h 131"/>
                  <a:gd name="T16" fmla="*/ 163 w 189"/>
                  <a:gd name="T17" fmla="*/ 9 h 131"/>
                  <a:gd name="T18" fmla="*/ 161 w 189"/>
                  <a:gd name="T19" fmla="*/ 5 h 131"/>
                  <a:gd name="T20" fmla="*/ 160 w 189"/>
                  <a:gd name="T21" fmla="*/ 3 h 131"/>
                  <a:gd name="T22" fmla="*/ 157 w 189"/>
                  <a:gd name="T23" fmla="*/ 1 h 131"/>
                  <a:gd name="T24" fmla="*/ 154 w 189"/>
                  <a:gd name="T25" fmla="*/ 0 h 131"/>
                  <a:gd name="T26" fmla="*/ 151 w 189"/>
                  <a:gd name="T27" fmla="*/ 0 h 131"/>
                  <a:gd name="T28" fmla="*/ 151 w 189"/>
                  <a:gd name="T29" fmla="*/ 0 h 131"/>
                  <a:gd name="T30" fmla="*/ 8 w 189"/>
                  <a:gd name="T31" fmla="*/ 0 h 131"/>
                  <a:gd name="T32" fmla="*/ 4 w 189"/>
                  <a:gd name="T33" fmla="*/ 0 h 131"/>
                  <a:gd name="T34" fmla="*/ 1 w 189"/>
                  <a:gd name="T35" fmla="*/ 0 h 131"/>
                  <a:gd name="T36" fmla="*/ 0 w 189"/>
                  <a:gd name="T37" fmla="*/ 4 h 131"/>
                  <a:gd name="T38" fmla="*/ 0 w 189"/>
                  <a:gd name="T39" fmla="*/ 6 h 131"/>
                  <a:gd name="T40" fmla="*/ 0 w 189"/>
                  <a:gd name="T41" fmla="*/ 10 h 131"/>
                  <a:gd name="T42" fmla="*/ 0 w 189"/>
                  <a:gd name="T43" fmla="*/ 10 h 131"/>
                  <a:gd name="T44" fmla="*/ 0 w 189"/>
                  <a:gd name="T45" fmla="*/ 107 h 131"/>
                  <a:gd name="T46" fmla="*/ 0 w 189"/>
                  <a:gd name="T47" fmla="*/ 110 h 131"/>
                  <a:gd name="T48" fmla="*/ 0 w 189"/>
                  <a:gd name="T49" fmla="*/ 113 h 131"/>
                  <a:gd name="T50" fmla="*/ 1 w 189"/>
                  <a:gd name="T51" fmla="*/ 115 h 131"/>
                  <a:gd name="T52" fmla="*/ 5 w 189"/>
                  <a:gd name="T53" fmla="*/ 118 h 131"/>
                  <a:gd name="T54" fmla="*/ 10 w 189"/>
                  <a:gd name="T55" fmla="*/ 118 h 131"/>
                  <a:gd name="T56" fmla="*/ 10 w 189"/>
                  <a:gd name="T57" fmla="*/ 118 h 131"/>
                  <a:gd name="T58" fmla="*/ 169 w 189"/>
                  <a:gd name="T59" fmla="*/ 130 h 131"/>
                  <a:gd name="T60" fmla="*/ 175 w 189"/>
                  <a:gd name="T61" fmla="*/ 13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9" h="131">
                    <a:moveTo>
                      <a:pt x="175" y="130"/>
                    </a:moveTo>
                    <a:lnTo>
                      <a:pt x="180" y="128"/>
                    </a:lnTo>
                    <a:lnTo>
                      <a:pt x="182" y="126"/>
                    </a:lnTo>
                    <a:lnTo>
                      <a:pt x="184" y="123"/>
                    </a:lnTo>
                    <a:lnTo>
                      <a:pt x="186" y="120"/>
                    </a:lnTo>
                    <a:lnTo>
                      <a:pt x="188" y="117"/>
                    </a:lnTo>
                    <a:lnTo>
                      <a:pt x="188" y="113"/>
                    </a:lnTo>
                    <a:lnTo>
                      <a:pt x="163" y="9"/>
                    </a:lnTo>
                    <a:lnTo>
                      <a:pt x="163" y="9"/>
                    </a:lnTo>
                    <a:lnTo>
                      <a:pt x="161" y="5"/>
                    </a:lnTo>
                    <a:lnTo>
                      <a:pt x="160" y="3"/>
                    </a:lnTo>
                    <a:lnTo>
                      <a:pt x="157" y="1"/>
                    </a:lnTo>
                    <a:lnTo>
                      <a:pt x="154" y="0"/>
                    </a:lnTo>
                    <a:lnTo>
                      <a:pt x="151" y="0"/>
                    </a:lnTo>
                    <a:lnTo>
                      <a:pt x="151" y="0"/>
                    </a:lnTo>
                    <a:lnTo>
                      <a:pt x="8" y="0"/>
                    </a:lnTo>
                    <a:lnTo>
                      <a:pt x="4" y="0"/>
                    </a:lnTo>
                    <a:lnTo>
                      <a:pt x="1" y="0"/>
                    </a:lnTo>
                    <a:lnTo>
                      <a:pt x="0" y="4"/>
                    </a:lnTo>
                    <a:lnTo>
                      <a:pt x="0" y="6"/>
                    </a:lnTo>
                    <a:lnTo>
                      <a:pt x="0" y="10"/>
                    </a:lnTo>
                    <a:lnTo>
                      <a:pt x="0" y="10"/>
                    </a:lnTo>
                    <a:lnTo>
                      <a:pt x="0" y="107"/>
                    </a:lnTo>
                    <a:lnTo>
                      <a:pt x="0" y="110"/>
                    </a:lnTo>
                    <a:lnTo>
                      <a:pt x="0" y="113"/>
                    </a:lnTo>
                    <a:lnTo>
                      <a:pt x="1" y="115"/>
                    </a:lnTo>
                    <a:lnTo>
                      <a:pt x="5" y="118"/>
                    </a:lnTo>
                    <a:lnTo>
                      <a:pt x="10" y="118"/>
                    </a:lnTo>
                    <a:lnTo>
                      <a:pt x="10" y="118"/>
                    </a:lnTo>
                    <a:lnTo>
                      <a:pt x="169" y="130"/>
                    </a:lnTo>
                    <a:lnTo>
                      <a:pt x="175" y="1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3" name="Line 65">
                <a:extLst>
                  <a:ext uri="{FF2B5EF4-FFF2-40B4-BE49-F238E27FC236}">
                    <a16:creationId xmlns:a16="http://schemas.microsoft.com/office/drawing/2014/main" id="{CFCFE9C3-18AF-41EA-8B41-72222411F599}"/>
                  </a:ext>
                </a:extLst>
              </p:cNvPr>
              <p:cNvSpPr>
                <a:spLocks noChangeShapeType="1"/>
              </p:cNvSpPr>
              <p:nvPr/>
            </p:nvSpPr>
            <p:spPr bwMode="auto">
              <a:xfrm>
                <a:off x="3269" y="1908"/>
                <a:ext cx="0" cy="12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54" name="Freeform 66">
                <a:extLst>
                  <a:ext uri="{FF2B5EF4-FFF2-40B4-BE49-F238E27FC236}">
                    <a16:creationId xmlns:a16="http://schemas.microsoft.com/office/drawing/2014/main" id="{25CC3308-6B3E-4D3E-882F-C452A7184D7D}"/>
                  </a:ext>
                </a:extLst>
              </p:cNvPr>
              <p:cNvSpPr>
                <a:spLocks/>
              </p:cNvSpPr>
              <p:nvPr/>
            </p:nvSpPr>
            <p:spPr bwMode="auto">
              <a:xfrm>
                <a:off x="3229" y="1988"/>
                <a:ext cx="97" cy="47"/>
              </a:xfrm>
              <a:custGeom>
                <a:avLst/>
                <a:gdLst>
                  <a:gd name="T0" fmla="*/ 94 w 97"/>
                  <a:gd name="T1" fmla="*/ 0 h 47"/>
                  <a:gd name="T2" fmla="*/ 0 w 97"/>
                  <a:gd name="T3" fmla="*/ 45 h 47"/>
                  <a:gd name="T4" fmla="*/ 20 w 97"/>
                  <a:gd name="T5" fmla="*/ 46 h 47"/>
                  <a:gd name="T6" fmla="*/ 96 w 97"/>
                  <a:gd name="T7" fmla="*/ 9 h 47"/>
                  <a:gd name="T8" fmla="*/ 94 w 97"/>
                  <a:gd name="T9" fmla="*/ 0 h 47"/>
                </a:gdLst>
                <a:ahLst/>
                <a:cxnLst>
                  <a:cxn ang="0">
                    <a:pos x="T0" y="T1"/>
                  </a:cxn>
                  <a:cxn ang="0">
                    <a:pos x="T2" y="T3"/>
                  </a:cxn>
                  <a:cxn ang="0">
                    <a:pos x="T4" y="T5"/>
                  </a:cxn>
                  <a:cxn ang="0">
                    <a:pos x="T6" y="T7"/>
                  </a:cxn>
                  <a:cxn ang="0">
                    <a:pos x="T8" y="T9"/>
                  </a:cxn>
                </a:cxnLst>
                <a:rect l="0" t="0" r="r" b="b"/>
                <a:pathLst>
                  <a:path w="97" h="47">
                    <a:moveTo>
                      <a:pt x="94" y="0"/>
                    </a:moveTo>
                    <a:lnTo>
                      <a:pt x="0" y="45"/>
                    </a:lnTo>
                    <a:lnTo>
                      <a:pt x="20" y="46"/>
                    </a:lnTo>
                    <a:lnTo>
                      <a:pt x="96" y="9"/>
                    </a:lnTo>
                    <a:lnTo>
                      <a:pt x="94"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5" name="Freeform 67">
                <a:extLst>
                  <a:ext uri="{FF2B5EF4-FFF2-40B4-BE49-F238E27FC236}">
                    <a16:creationId xmlns:a16="http://schemas.microsoft.com/office/drawing/2014/main" id="{65B511D0-C922-4D79-8937-DD83D3E93E48}"/>
                  </a:ext>
                </a:extLst>
              </p:cNvPr>
              <p:cNvSpPr>
                <a:spLocks/>
              </p:cNvSpPr>
              <p:nvPr/>
            </p:nvSpPr>
            <p:spPr bwMode="auto">
              <a:xfrm>
                <a:off x="3229" y="1988"/>
                <a:ext cx="97" cy="47"/>
              </a:xfrm>
              <a:custGeom>
                <a:avLst/>
                <a:gdLst>
                  <a:gd name="T0" fmla="*/ 94 w 97"/>
                  <a:gd name="T1" fmla="*/ 0 h 47"/>
                  <a:gd name="T2" fmla="*/ 0 w 97"/>
                  <a:gd name="T3" fmla="*/ 45 h 47"/>
                  <a:gd name="T4" fmla="*/ 20 w 97"/>
                  <a:gd name="T5" fmla="*/ 46 h 47"/>
                  <a:gd name="T6" fmla="*/ 96 w 97"/>
                  <a:gd name="T7" fmla="*/ 9 h 47"/>
                  <a:gd name="T8" fmla="*/ 94 w 97"/>
                  <a:gd name="T9" fmla="*/ 0 h 47"/>
                </a:gdLst>
                <a:ahLst/>
                <a:cxnLst>
                  <a:cxn ang="0">
                    <a:pos x="T0" y="T1"/>
                  </a:cxn>
                  <a:cxn ang="0">
                    <a:pos x="T2" y="T3"/>
                  </a:cxn>
                  <a:cxn ang="0">
                    <a:pos x="T4" y="T5"/>
                  </a:cxn>
                  <a:cxn ang="0">
                    <a:pos x="T6" y="T7"/>
                  </a:cxn>
                  <a:cxn ang="0">
                    <a:pos x="T8" y="T9"/>
                  </a:cxn>
                </a:cxnLst>
                <a:rect l="0" t="0" r="r" b="b"/>
                <a:pathLst>
                  <a:path w="97" h="47">
                    <a:moveTo>
                      <a:pt x="94" y="0"/>
                    </a:moveTo>
                    <a:lnTo>
                      <a:pt x="0" y="45"/>
                    </a:lnTo>
                    <a:lnTo>
                      <a:pt x="20" y="46"/>
                    </a:lnTo>
                    <a:lnTo>
                      <a:pt x="96" y="9"/>
                    </a:lnTo>
                    <a:lnTo>
                      <a:pt x="94"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6" name="Freeform 68">
                <a:extLst>
                  <a:ext uri="{FF2B5EF4-FFF2-40B4-BE49-F238E27FC236}">
                    <a16:creationId xmlns:a16="http://schemas.microsoft.com/office/drawing/2014/main" id="{D7EA691A-F72D-4C4F-9FF2-6B2B622F35A8}"/>
                  </a:ext>
                </a:extLst>
              </p:cNvPr>
              <p:cNvSpPr>
                <a:spLocks/>
              </p:cNvSpPr>
              <p:nvPr/>
            </p:nvSpPr>
            <p:spPr bwMode="auto">
              <a:xfrm>
                <a:off x="3325" y="1878"/>
                <a:ext cx="81" cy="174"/>
              </a:xfrm>
              <a:custGeom>
                <a:avLst/>
                <a:gdLst>
                  <a:gd name="T0" fmla="*/ 80 w 81"/>
                  <a:gd name="T1" fmla="*/ 173 h 174"/>
                  <a:gd name="T2" fmla="*/ 39 w 81"/>
                  <a:gd name="T3" fmla="*/ 173 h 174"/>
                  <a:gd name="T4" fmla="*/ 0 w 81"/>
                  <a:gd name="T5" fmla="*/ 17 h 174"/>
                  <a:gd name="T6" fmla="*/ 0 w 81"/>
                  <a:gd name="T7" fmla="*/ 17 h 174"/>
                  <a:gd name="T8" fmla="*/ 0 w 81"/>
                  <a:gd name="T9" fmla="*/ 13 h 174"/>
                  <a:gd name="T10" fmla="*/ 0 w 81"/>
                  <a:gd name="T11" fmla="*/ 10 h 174"/>
                  <a:gd name="T12" fmla="*/ 0 w 81"/>
                  <a:gd name="T13" fmla="*/ 6 h 174"/>
                  <a:gd name="T14" fmla="*/ 3 w 81"/>
                  <a:gd name="T15" fmla="*/ 4 h 174"/>
                  <a:gd name="T16" fmla="*/ 5 w 81"/>
                  <a:gd name="T17" fmla="*/ 2 h 174"/>
                  <a:gd name="T18" fmla="*/ 8 w 81"/>
                  <a:gd name="T19" fmla="*/ 0 h 174"/>
                  <a:gd name="T20" fmla="*/ 12 w 81"/>
                  <a:gd name="T21" fmla="*/ 0 h 174"/>
                  <a:gd name="T22" fmla="*/ 16 w 81"/>
                  <a:gd name="T23" fmla="*/ 0 h 174"/>
                  <a:gd name="T24" fmla="*/ 19 w 81"/>
                  <a:gd name="T25" fmla="*/ 0 h 174"/>
                  <a:gd name="T26" fmla="*/ 80 w 81"/>
                  <a:gd name="T2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74">
                    <a:moveTo>
                      <a:pt x="80" y="173"/>
                    </a:moveTo>
                    <a:lnTo>
                      <a:pt x="39" y="173"/>
                    </a:lnTo>
                    <a:lnTo>
                      <a:pt x="0" y="17"/>
                    </a:lnTo>
                    <a:lnTo>
                      <a:pt x="0" y="17"/>
                    </a:lnTo>
                    <a:lnTo>
                      <a:pt x="0" y="13"/>
                    </a:lnTo>
                    <a:lnTo>
                      <a:pt x="0" y="10"/>
                    </a:lnTo>
                    <a:lnTo>
                      <a:pt x="0" y="6"/>
                    </a:lnTo>
                    <a:lnTo>
                      <a:pt x="3" y="4"/>
                    </a:lnTo>
                    <a:lnTo>
                      <a:pt x="5" y="2"/>
                    </a:lnTo>
                    <a:lnTo>
                      <a:pt x="8" y="0"/>
                    </a:lnTo>
                    <a:lnTo>
                      <a:pt x="12" y="0"/>
                    </a:lnTo>
                    <a:lnTo>
                      <a:pt x="16" y="0"/>
                    </a:lnTo>
                    <a:lnTo>
                      <a:pt x="19" y="0"/>
                    </a:lnTo>
                    <a:lnTo>
                      <a:pt x="80" y="17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7" name="Freeform 69">
                <a:extLst>
                  <a:ext uri="{FF2B5EF4-FFF2-40B4-BE49-F238E27FC236}">
                    <a16:creationId xmlns:a16="http://schemas.microsoft.com/office/drawing/2014/main" id="{F8A98A87-764F-4DF7-973B-E2A2735DFFA3}"/>
                  </a:ext>
                </a:extLst>
              </p:cNvPr>
              <p:cNvSpPr>
                <a:spLocks/>
              </p:cNvSpPr>
              <p:nvPr/>
            </p:nvSpPr>
            <p:spPr bwMode="auto">
              <a:xfrm>
                <a:off x="3325" y="1878"/>
                <a:ext cx="81" cy="174"/>
              </a:xfrm>
              <a:custGeom>
                <a:avLst/>
                <a:gdLst>
                  <a:gd name="T0" fmla="*/ 80 w 81"/>
                  <a:gd name="T1" fmla="*/ 173 h 174"/>
                  <a:gd name="T2" fmla="*/ 39 w 81"/>
                  <a:gd name="T3" fmla="*/ 173 h 174"/>
                  <a:gd name="T4" fmla="*/ 0 w 81"/>
                  <a:gd name="T5" fmla="*/ 17 h 174"/>
                  <a:gd name="T6" fmla="*/ 0 w 81"/>
                  <a:gd name="T7" fmla="*/ 17 h 174"/>
                  <a:gd name="T8" fmla="*/ 0 w 81"/>
                  <a:gd name="T9" fmla="*/ 13 h 174"/>
                  <a:gd name="T10" fmla="*/ 0 w 81"/>
                  <a:gd name="T11" fmla="*/ 10 h 174"/>
                  <a:gd name="T12" fmla="*/ 0 w 81"/>
                  <a:gd name="T13" fmla="*/ 6 h 174"/>
                  <a:gd name="T14" fmla="*/ 3 w 81"/>
                  <a:gd name="T15" fmla="*/ 4 h 174"/>
                  <a:gd name="T16" fmla="*/ 5 w 81"/>
                  <a:gd name="T17" fmla="*/ 2 h 174"/>
                  <a:gd name="T18" fmla="*/ 8 w 81"/>
                  <a:gd name="T19" fmla="*/ 0 h 174"/>
                  <a:gd name="T20" fmla="*/ 12 w 81"/>
                  <a:gd name="T21" fmla="*/ 0 h 174"/>
                  <a:gd name="T22" fmla="*/ 16 w 81"/>
                  <a:gd name="T23" fmla="*/ 0 h 174"/>
                  <a:gd name="T24" fmla="*/ 19 w 81"/>
                  <a:gd name="T25" fmla="*/ 0 h 174"/>
                  <a:gd name="T26" fmla="*/ 80 w 81"/>
                  <a:gd name="T2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74">
                    <a:moveTo>
                      <a:pt x="80" y="173"/>
                    </a:moveTo>
                    <a:lnTo>
                      <a:pt x="39" y="173"/>
                    </a:lnTo>
                    <a:lnTo>
                      <a:pt x="0" y="17"/>
                    </a:lnTo>
                    <a:lnTo>
                      <a:pt x="0" y="17"/>
                    </a:lnTo>
                    <a:lnTo>
                      <a:pt x="0" y="13"/>
                    </a:lnTo>
                    <a:lnTo>
                      <a:pt x="0" y="10"/>
                    </a:lnTo>
                    <a:lnTo>
                      <a:pt x="0" y="6"/>
                    </a:lnTo>
                    <a:lnTo>
                      <a:pt x="3" y="4"/>
                    </a:lnTo>
                    <a:lnTo>
                      <a:pt x="5" y="2"/>
                    </a:lnTo>
                    <a:lnTo>
                      <a:pt x="8" y="0"/>
                    </a:lnTo>
                    <a:lnTo>
                      <a:pt x="12" y="0"/>
                    </a:lnTo>
                    <a:lnTo>
                      <a:pt x="16" y="0"/>
                    </a:lnTo>
                    <a:lnTo>
                      <a:pt x="19" y="0"/>
                    </a:lnTo>
                    <a:lnTo>
                      <a:pt x="80" y="1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8" name="Freeform 70">
                <a:extLst>
                  <a:ext uri="{FF2B5EF4-FFF2-40B4-BE49-F238E27FC236}">
                    <a16:creationId xmlns:a16="http://schemas.microsoft.com/office/drawing/2014/main" id="{7E076AA1-20F8-4F97-894D-8A03FA8AABED}"/>
                  </a:ext>
                </a:extLst>
              </p:cNvPr>
              <p:cNvSpPr>
                <a:spLocks/>
              </p:cNvSpPr>
              <p:nvPr/>
            </p:nvSpPr>
            <p:spPr bwMode="auto">
              <a:xfrm>
                <a:off x="2926" y="2288"/>
                <a:ext cx="18" cy="18"/>
              </a:xfrm>
              <a:custGeom>
                <a:avLst/>
                <a:gdLst>
                  <a:gd name="T0" fmla="*/ 17 w 18"/>
                  <a:gd name="T1" fmla="*/ 17 h 18"/>
                  <a:gd name="T2" fmla="*/ 17 w 18"/>
                  <a:gd name="T3" fmla="*/ 10 h 18"/>
                  <a:gd name="T4" fmla="*/ 11 w 18"/>
                  <a:gd name="T5" fmla="*/ 0 h 18"/>
                  <a:gd name="T6" fmla="*/ 4 w 18"/>
                  <a:gd name="T7" fmla="*/ 0 h 18"/>
                  <a:gd name="T8" fmla="*/ 0 w 18"/>
                  <a:gd name="T9" fmla="*/ 9 h 18"/>
                  <a:gd name="T10" fmla="*/ 0 w 18"/>
                  <a:gd name="T11" fmla="*/ 17 h 18"/>
                  <a:gd name="T12" fmla="*/ 17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7" y="17"/>
                    </a:moveTo>
                    <a:lnTo>
                      <a:pt x="17" y="10"/>
                    </a:lnTo>
                    <a:lnTo>
                      <a:pt x="11" y="0"/>
                    </a:lnTo>
                    <a:lnTo>
                      <a:pt x="4" y="0"/>
                    </a:lnTo>
                    <a:lnTo>
                      <a:pt x="0" y="9"/>
                    </a:lnTo>
                    <a:lnTo>
                      <a:pt x="0" y="17"/>
                    </a:lnTo>
                    <a:lnTo>
                      <a:pt x="17" y="1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9" name="Freeform 71">
                <a:extLst>
                  <a:ext uri="{FF2B5EF4-FFF2-40B4-BE49-F238E27FC236}">
                    <a16:creationId xmlns:a16="http://schemas.microsoft.com/office/drawing/2014/main" id="{5A64DF8D-5E8C-40C9-B34B-AB21FFBED0BF}"/>
                  </a:ext>
                </a:extLst>
              </p:cNvPr>
              <p:cNvSpPr>
                <a:spLocks/>
              </p:cNvSpPr>
              <p:nvPr/>
            </p:nvSpPr>
            <p:spPr bwMode="auto">
              <a:xfrm>
                <a:off x="2926" y="2288"/>
                <a:ext cx="18" cy="18"/>
              </a:xfrm>
              <a:custGeom>
                <a:avLst/>
                <a:gdLst>
                  <a:gd name="T0" fmla="*/ 17 w 18"/>
                  <a:gd name="T1" fmla="*/ 17 h 18"/>
                  <a:gd name="T2" fmla="*/ 17 w 18"/>
                  <a:gd name="T3" fmla="*/ 10 h 18"/>
                  <a:gd name="T4" fmla="*/ 11 w 18"/>
                  <a:gd name="T5" fmla="*/ 0 h 18"/>
                  <a:gd name="T6" fmla="*/ 4 w 18"/>
                  <a:gd name="T7" fmla="*/ 0 h 18"/>
                  <a:gd name="T8" fmla="*/ 0 w 18"/>
                  <a:gd name="T9" fmla="*/ 9 h 18"/>
                  <a:gd name="T10" fmla="*/ 0 w 18"/>
                  <a:gd name="T11" fmla="*/ 17 h 18"/>
                  <a:gd name="T12" fmla="*/ 17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7" y="17"/>
                    </a:moveTo>
                    <a:lnTo>
                      <a:pt x="17" y="10"/>
                    </a:lnTo>
                    <a:lnTo>
                      <a:pt x="11" y="0"/>
                    </a:lnTo>
                    <a:lnTo>
                      <a:pt x="4" y="0"/>
                    </a:lnTo>
                    <a:lnTo>
                      <a:pt x="0" y="9"/>
                    </a:lnTo>
                    <a:lnTo>
                      <a:pt x="0" y="17"/>
                    </a:lnTo>
                    <a:lnTo>
                      <a:pt x="17"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0" name="Freeform 72">
                <a:extLst>
                  <a:ext uri="{FF2B5EF4-FFF2-40B4-BE49-F238E27FC236}">
                    <a16:creationId xmlns:a16="http://schemas.microsoft.com/office/drawing/2014/main" id="{24C0B8F5-05AB-4709-B4E1-168180E70C8D}"/>
                  </a:ext>
                </a:extLst>
              </p:cNvPr>
              <p:cNvSpPr>
                <a:spLocks/>
              </p:cNvSpPr>
              <p:nvPr/>
            </p:nvSpPr>
            <p:spPr bwMode="auto">
              <a:xfrm>
                <a:off x="2917" y="2243"/>
                <a:ext cx="37" cy="46"/>
              </a:xfrm>
              <a:custGeom>
                <a:avLst/>
                <a:gdLst>
                  <a:gd name="T0" fmla="*/ 36 w 37"/>
                  <a:gd name="T1" fmla="*/ 0 h 46"/>
                  <a:gd name="T2" fmla="*/ 36 w 37"/>
                  <a:gd name="T3" fmla="*/ 20 h 46"/>
                  <a:gd name="T4" fmla="*/ 25 w 37"/>
                  <a:gd name="T5" fmla="*/ 45 h 46"/>
                  <a:gd name="T6" fmla="*/ 11 w 37"/>
                  <a:gd name="T7" fmla="*/ 45 h 46"/>
                  <a:gd name="T8" fmla="*/ 0 w 37"/>
                  <a:gd name="T9" fmla="*/ 20 h 46"/>
                  <a:gd name="T10" fmla="*/ 0 w 37"/>
                  <a:gd name="T11" fmla="*/ 0 h 46"/>
                  <a:gd name="T12" fmla="*/ 36 w 37"/>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37" h="46">
                    <a:moveTo>
                      <a:pt x="36" y="0"/>
                    </a:moveTo>
                    <a:lnTo>
                      <a:pt x="36" y="20"/>
                    </a:lnTo>
                    <a:lnTo>
                      <a:pt x="25" y="45"/>
                    </a:lnTo>
                    <a:lnTo>
                      <a:pt x="11" y="45"/>
                    </a:lnTo>
                    <a:lnTo>
                      <a:pt x="0" y="20"/>
                    </a:lnTo>
                    <a:lnTo>
                      <a:pt x="0" y="0"/>
                    </a:lnTo>
                    <a:lnTo>
                      <a:pt x="3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1" name="Freeform 73">
                <a:extLst>
                  <a:ext uri="{FF2B5EF4-FFF2-40B4-BE49-F238E27FC236}">
                    <a16:creationId xmlns:a16="http://schemas.microsoft.com/office/drawing/2014/main" id="{724EB9CB-7DBB-436B-B99C-654A1A517135}"/>
                  </a:ext>
                </a:extLst>
              </p:cNvPr>
              <p:cNvSpPr>
                <a:spLocks/>
              </p:cNvSpPr>
              <p:nvPr/>
            </p:nvSpPr>
            <p:spPr bwMode="auto">
              <a:xfrm>
                <a:off x="2917" y="2243"/>
                <a:ext cx="37" cy="46"/>
              </a:xfrm>
              <a:custGeom>
                <a:avLst/>
                <a:gdLst>
                  <a:gd name="T0" fmla="*/ 36 w 37"/>
                  <a:gd name="T1" fmla="*/ 0 h 46"/>
                  <a:gd name="T2" fmla="*/ 36 w 37"/>
                  <a:gd name="T3" fmla="*/ 20 h 46"/>
                  <a:gd name="T4" fmla="*/ 25 w 37"/>
                  <a:gd name="T5" fmla="*/ 45 h 46"/>
                  <a:gd name="T6" fmla="*/ 11 w 37"/>
                  <a:gd name="T7" fmla="*/ 45 h 46"/>
                  <a:gd name="T8" fmla="*/ 0 w 37"/>
                  <a:gd name="T9" fmla="*/ 20 h 46"/>
                  <a:gd name="T10" fmla="*/ 0 w 37"/>
                  <a:gd name="T11" fmla="*/ 0 h 46"/>
                  <a:gd name="T12" fmla="*/ 36 w 37"/>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37" h="46">
                    <a:moveTo>
                      <a:pt x="36" y="0"/>
                    </a:moveTo>
                    <a:lnTo>
                      <a:pt x="36" y="20"/>
                    </a:lnTo>
                    <a:lnTo>
                      <a:pt x="25" y="45"/>
                    </a:lnTo>
                    <a:lnTo>
                      <a:pt x="11" y="45"/>
                    </a:lnTo>
                    <a:lnTo>
                      <a:pt x="0" y="20"/>
                    </a:lnTo>
                    <a:lnTo>
                      <a:pt x="0" y="0"/>
                    </a:lnTo>
                    <a:lnTo>
                      <a:pt x="3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2" name="Freeform 74">
                <a:extLst>
                  <a:ext uri="{FF2B5EF4-FFF2-40B4-BE49-F238E27FC236}">
                    <a16:creationId xmlns:a16="http://schemas.microsoft.com/office/drawing/2014/main" id="{7A0A8CFB-B3DA-435E-AB92-D3C63E37453D}"/>
                  </a:ext>
                </a:extLst>
              </p:cNvPr>
              <p:cNvSpPr>
                <a:spLocks/>
              </p:cNvSpPr>
              <p:nvPr/>
            </p:nvSpPr>
            <p:spPr bwMode="auto">
              <a:xfrm>
                <a:off x="2350" y="2269"/>
                <a:ext cx="181" cy="41"/>
              </a:xfrm>
              <a:custGeom>
                <a:avLst/>
                <a:gdLst>
                  <a:gd name="T0" fmla="*/ 180 w 181"/>
                  <a:gd name="T1" fmla="*/ 0 h 41"/>
                  <a:gd name="T2" fmla="*/ 0 w 181"/>
                  <a:gd name="T3" fmla="*/ 20 h 41"/>
                  <a:gd name="T4" fmla="*/ 4 w 181"/>
                  <a:gd name="T5" fmla="*/ 40 h 41"/>
                  <a:gd name="T6" fmla="*/ 180 w 181"/>
                  <a:gd name="T7" fmla="*/ 20 h 41"/>
                  <a:gd name="T8" fmla="*/ 180 w 181"/>
                  <a:gd name="T9" fmla="*/ 0 h 41"/>
                </a:gdLst>
                <a:ahLst/>
                <a:cxnLst>
                  <a:cxn ang="0">
                    <a:pos x="T0" y="T1"/>
                  </a:cxn>
                  <a:cxn ang="0">
                    <a:pos x="T2" y="T3"/>
                  </a:cxn>
                  <a:cxn ang="0">
                    <a:pos x="T4" y="T5"/>
                  </a:cxn>
                  <a:cxn ang="0">
                    <a:pos x="T6" y="T7"/>
                  </a:cxn>
                  <a:cxn ang="0">
                    <a:pos x="T8" y="T9"/>
                  </a:cxn>
                </a:cxnLst>
                <a:rect l="0" t="0" r="r" b="b"/>
                <a:pathLst>
                  <a:path w="181" h="41">
                    <a:moveTo>
                      <a:pt x="180" y="0"/>
                    </a:moveTo>
                    <a:lnTo>
                      <a:pt x="0" y="20"/>
                    </a:lnTo>
                    <a:lnTo>
                      <a:pt x="4" y="40"/>
                    </a:lnTo>
                    <a:lnTo>
                      <a:pt x="180" y="20"/>
                    </a:lnTo>
                    <a:lnTo>
                      <a:pt x="180"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3" name="Freeform 75">
                <a:extLst>
                  <a:ext uri="{FF2B5EF4-FFF2-40B4-BE49-F238E27FC236}">
                    <a16:creationId xmlns:a16="http://schemas.microsoft.com/office/drawing/2014/main" id="{628E51E0-E54A-4B6A-9EA5-43B88DAB6EC3}"/>
                  </a:ext>
                </a:extLst>
              </p:cNvPr>
              <p:cNvSpPr>
                <a:spLocks/>
              </p:cNvSpPr>
              <p:nvPr/>
            </p:nvSpPr>
            <p:spPr bwMode="auto">
              <a:xfrm>
                <a:off x="2350" y="2269"/>
                <a:ext cx="181" cy="41"/>
              </a:xfrm>
              <a:custGeom>
                <a:avLst/>
                <a:gdLst>
                  <a:gd name="T0" fmla="*/ 180 w 181"/>
                  <a:gd name="T1" fmla="*/ 0 h 41"/>
                  <a:gd name="T2" fmla="*/ 0 w 181"/>
                  <a:gd name="T3" fmla="*/ 20 h 41"/>
                  <a:gd name="T4" fmla="*/ 4 w 181"/>
                  <a:gd name="T5" fmla="*/ 40 h 41"/>
                  <a:gd name="T6" fmla="*/ 180 w 181"/>
                  <a:gd name="T7" fmla="*/ 20 h 41"/>
                  <a:gd name="T8" fmla="*/ 180 w 181"/>
                  <a:gd name="T9" fmla="*/ 0 h 41"/>
                </a:gdLst>
                <a:ahLst/>
                <a:cxnLst>
                  <a:cxn ang="0">
                    <a:pos x="T0" y="T1"/>
                  </a:cxn>
                  <a:cxn ang="0">
                    <a:pos x="T2" y="T3"/>
                  </a:cxn>
                  <a:cxn ang="0">
                    <a:pos x="T4" y="T5"/>
                  </a:cxn>
                  <a:cxn ang="0">
                    <a:pos x="T6" y="T7"/>
                  </a:cxn>
                  <a:cxn ang="0">
                    <a:pos x="T8" y="T9"/>
                  </a:cxn>
                </a:cxnLst>
                <a:rect l="0" t="0" r="r" b="b"/>
                <a:pathLst>
                  <a:path w="181" h="41">
                    <a:moveTo>
                      <a:pt x="180" y="0"/>
                    </a:moveTo>
                    <a:lnTo>
                      <a:pt x="0" y="20"/>
                    </a:lnTo>
                    <a:lnTo>
                      <a:pt x="4" y="40"/>
                    </a:lnTo>
                    <a:lnTo>
                      <a:pt x="180" y="20"/>
                    </a:lnTo>
                    <a:lnTo>
                      <a:pt x="18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4" name="Freeform 76">
                <a:extLst>
                  <a:ext uri="{FF2B5EF4-FFF2-40B4-BE49-F238E27FC236}">
                    <a16:creationId xmlns:a16="http://schemas.microsoft.com/office/drawing/2014/main" id="{0EC805DD-4E97-40AC-B35A-019B6B76638F}"/>
                  </a:ext>
                </a:extLst>
              </p:cNvPr>
              <p:cNvSpPr>
                <a:spLocks/>
              </p:cNvSpPr>
              <p:nvPr/>
            </p:nvSpPr>
            <p:spPr bwMode="auto">
              <a:xfrm>
                <a:off x="2526" y="2234"/>
                <a:ext cx="47" cy="31"/>
              </a:xfrm>
              <a:custGeom>
                <a:avLst/>
                <a:gdLst>
                  <a:gd name="T0" fmla="*/ 42 w 47"/>
                  <a:gd name="T1" fmla="*/ 30 h 31"/>
                  <a:gd name="T2" fmla="*/ 46 w 47"/>
                  <a:gd name="T3" fmla="*/ 10 h 31"/>
                  <a:gd name="T4" fmla="*/ 41 w 47"/>
                  <a:gd name="T5" fmla="*/ 0 h 31"/>
                  <a:gd name="T6" fmla="*/ 6 w 47"/>
                  <a:gd name="T7" fmla="*/ 0 h 31"/>
                  <a:gd name="T8" fmla="*/ 0 w 47"/>
                  <a:gd name="T9" fmla="*/ 11 h 31"/>
                  <a:gd name="T10" fmla="*/ 3 w 47"/>
                  <a:gd name="T11" fmla="*/ 30 h 31"/>
                  <a:gd name="T12" fmla="*/ 42 w 47"/>
                  <a:gd name="T13" fmla="*/ 30 h 31"/>
                </a:gdLst>
                <a:ahLst/>
                <a:cxnLst>
                  <a:cxn ang="0">
                    <a:pos x="T0" y="T1"/>
                  </a:cxn>
                  <a:cxn ang="0">
                    <a:pos x="T2" y="T3"/>
                  </a:cxn>
                  <a:cxn ang="0">
                    <a:pos x="T4" y="T5"/>
                  </a:cxn>
                  <a:cxn ang="0">
                    <a:pos x="T6" y="T7"/>
                  </a:cxn>
                  <a:cxn ang="0">
                    <a:pos x="T8" y="T9"/>
                  </a:cxn>
                  <a:cxn ang="0">
                    <a:pos x="T10" y="T11"/>
                  </a:cxn>
                  <a:cxn ang="0">
                    <a:pos x="T12" y="T13"/>
                  </a:cxn>
                </a:cxnLst>
                <a:rect l="0" t="0" r="r" b="b"/>
                <a:pathLst>
                  <a:path w="47" h="31">
                    <a:moveTo>
                      <a:pt x="42" y="30"/>
                    </a:moveTo>
                    <a:lnTo>
                      <a:pt x="46" y="10"/>
                    </a:lnTo>
                    <a:lnTo>
                      <a:pt x="41" y="0"/>
                    </a:lnTo>
                    <a:lnTo>
                      <a:pt x="6" y="0"/>
                    </a:lnTo>
                    <a:lnTo>
                      <a:pt x="0" y="11"/>
                    </a:lnTo>
                    <a:lnTo>
                      <a:pt x="3" y="30"/>
                    </a:lnTo>
                    <a:lnTo>
                      <a:pt x="42"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5" name="Freeform 77">
                <a:extLst>
                  <a:ext uri="{FF2B5EF4-FFF2-40B4-BE49-F238E27FC236}">
                    <a16:creationId xmlns:a16="http://schemas.microsoft.com/office/drawing/2014/main" id="{63AC1004-C3FE-4066-9069-465D54D12D46}"/>
                  </a:ext>
                </a:extLst>
              </p:cNvPr>
              <p:cNvSpPr>
                <a:spLocks/>
              </p:cNvSpPr>
              <p:nvPr/>
            </p:nvSpPr>
            <p:spPr bwMode="auto">
              <a:xfrm>
                <a:off x="2526" y="2234"/>
                <a:ext cx="47" cy="31"/>
              </a:xfrm>
              <a:custGeom>
                <a:avLst/>
                <a:gdLst>
                  <a:gd name="T0" fmla="*/ 42 w 47"/>
                  <a:gd name="T1" fmla="*/ 30 h 31"/>
                  <a:gd name="T2" fmla="*/ 46 w 47"/>
                  <a:gd name="T3" fmla="*/ 10 h 31"/>
                  <a:gd name="T4" fmla="*/ 41 w 47"/>
                  <a:gd name="T5" fmla="*/ 0 h 31"/>
                  <a:gd name="T6" fmla="*/ 6 w 47"/>
                  <a:gd name="T7" fmla="*/ 0 h 31"/>
                  <a:gd name="T8" fmla="*/ 0 w 47"/>
                  <a:gd name="T9" fmla="*/ 11 h 31"/>
                  <a:gd name="T10" fmla="*/ 3 w 47"/>
                  <a:gd name="T11" fmla="*/ 30 h 31"/>
                  <a:gd name="T12" fmla="*/ 42 w 47"/>
                  <a:gd name="T13" fmla="*/ 30 h 31"/>
                </a:gdLst>
                <a:ahLst/>
                <a:cxnLst>
                  <a:cxn ang="0">
                    <a:pos x="T0" y="T1"/>
                  </a:cxn>
                  <a:cxn ang="0">
                    <a:pos x="T2" y="T3"/>
                  </a:cxn>
                  <a:cxn ang="0">
                    <a:pos x="T4" y="T5"/>
                  </a:cxn>
                  <a:cxn ang="0">
                    <a:pos x="T6" y="T7"/>
                  </a:cxn>
                  <a:cxn ang="0">
                    <a:pos x="T8" y="T9"/>
                  </a:cxn>
                  <a:cxn ang="0">
                    <a:pos x="T10" y="T11"/>
                  </a:cxn>
                  <a:cxn ang="0">
                    <a:pos x="T12" y="T13"/>
                  </a:cxn>
                </a:cxnLst>
                <a:rect l="0" t="0" r="r" b="b"/>
                <a:pathLst>
                  <a:path w="47" h="31">
                    <a:moveTo>
                      <a:pt x="42" y="30"/>
                    </a:moveTo>
                    <a:lnTo>
                      <a:pt x="46" y="10"/>
                    </a:lnTo>
                    <a:lnTo>
                      <a:pt x="41" y="0"/>
                    </a:lnTo>
                    <a:lnTo>
                      <a:pt x="6" y="0"/>
                    </a:lnTo>
                    <a:lnTo>
                      <a:pt x="0" y="11"/>
                    </a:lnTo>
                    <a:lnTo>
                      <a:pt x="3" y="30"/>
                    </a:lnTo>
                    <a:lnTo>
                      <a:pt x="42"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6" name="Freeform 78">
                <a:extLst>
                  <a:ext uri="{FF2B5EF4-FFF2-40B4-BE49-F238E27FC236}">
                    <a16:creationId xmlns:a16="http://schemas.microsoft.com/office/drawing/2014/main" id="{89223D20-69B1-41E6-A6BC-11BF57AC2CFB}"/>
                  </a:ext>
                </a:extLst>
              </p:cNvPr>
              <p:cNvSpPr>
                <a:spLocks/>
              </p:cNvSpPr>
              <p:nvPr/>
            </p:nvSpPr>
            <p:spPr bwMode="auto">
              <a:xfrm>
                <a:off x="2075" y="2230"/>
                <a:ext cx="44" cy="29"/>
              </a:xfrm>
              <a:custGeom>
                <a:avLst/>
                <a:gdLst>
                  <a:gd name="T0" fmla="*/ 37 w 44"/>
                  <a:gd name="T1" fmla="*/ 0 h 29"/>
                  <a:gd name="T2" fmla="*/ 5 w 44"/>
                  <a:gd name="T3" fmla="*/ 0 h 29"/>
                  <a:gd name="T4" fmla="*/ 0 w 44"/>
                  <a:gd name="T5" fmla="*/ 9 h 29"/>
                  <a:gd name="T6" fmla="*/ 0 w 44"/>
                  <a:gd name="T7" fmla="*/ 28 h 29"/>
                  <a:gd name="T8" fmla="*/ 43 w 44"/>
                  <a:gd name="T9" fmla="*/ 28 h 29"/>
                  <a:gd name="T10" fmla="*/ 43 w 44"/>
                  <a:gd name="T11" fmla="*/ 10 h 29"/>
                  <a:gd name="T12" fmla="*/ 37 w 44"/>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44" h="29">
                    <a:moveTo>
                      <a:pt x="37" y="0"/>
                    </a:moveTo>
                    <a:lnTo>
                      <a:pt x="5" y="0"/>
                    </a:lnTo>
                    <a:lnTo>
                      <a:pt x="0" y="9"/>
                    </a:lnTo>
                    <a:lnTo>
                      <a:pt x="0" y="28"/>
                    </a:lnTo>
                    <a:lnTo>
                      <a:pt x="43" y="28"/>
                    </a:lnTo>
                    <a:lnTo>
                      <a:pt x="43" y="10"/>
                    </a:lnTo>
                    <a:lnTo>
                      <a:pt x="3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7" name="Freeform 79">
                <a:extLst>
                  <a:ext uri="{FF2B5EF4-FFF2-40B4-BE49-F238E27FC236}">
                    <a16:creationId xmlns:a16="http://schemas.microsoft.com/office/drawing/2014/main" id="{8404246F-BA7C-4F90-8A44-8350107EC779}"/>
                  </a:ext>
                </a:extLst>
              </p:cNvPr>
              <p:cNvSpPr>
                <a:spLocks/>
              </p:cNvSpPr>
              <p:nvPr/>
            </p:nvSpPr>
            <p:spPr bwMode="auto">
              <a:xfrm>
                <a:off x="2075" y="2230"/>
                <a:ext cx="44" cy="29"/>
              </a:xfrm>
              <a:custGeom>
                <a:avLst/>
                <a:gdLst>
                  <a:gd name="T0" fmla="*/ 37 w 44"/>
                  <a:gd name="T1" fmla="*/ 0 h 29"/>
                  <a:gd name="T2" fmla="*/ 5 w 44"/>
                  <a:gd name="T3" fmla="*/ 0 h 29"/>
                  <a:gd name="T4" fmla="*/ 0 w 44"/>
                  <a:gd name="T5" fmla="*/ 9 h 29"/>
                  <a:gd name="T6" fmla="*/ 0 w 44"/>
                  <a:gd name="T7" fmla="*/ 28 h 29"/>
                  <a:gd name="T8" fmla="*/ 43 w 44"/>
                  <a:gd name="T9" fmla="*/ 28 h 29"/>
                  <a:gd name="T10" fmla="*/ 43 w 44"/>
                  <a:gd name="T11" fmla="*/ 10 h 29"/>
                  <a:gd name="T12" fmla="*/ 37 w 44"/>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44" h="29">
                    <a:moveTo>
                      <a:pt x="37" y="0"/>
                    </a:moveTo>
                    <a:lnTo>
                      <a:pt x="5" y="0"/>
                    </a:lnTo>
                    <a:lnTo>
                      <a:pt x="0" y="9"/>
                    </a:lnTo>
                    <a:lnTo>
                      <a:pt x="0" y="28"/>
                    </a:lnTo>
                    <a:lnTo>
                      <a:pt x="43" y="28"/>
                    </a:lnTo>
                    <a:lnTo>
                      <a:pt x="43" y="10"/>
                    </a:lnTo>
                    <a:lnTo>
                      <a:pt x="3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8" name="Line 80">
                <a:extLst>
                  <a:ext uri="{FF2B5EF4-FFF2-40B4-BE49-F238E27FC236}">
                    <a16:creationId xmlns:a16="http://schemas.microsoft.com/office/drawing/2014/main" id="{D1733F10-63DD-4D50-8E4E-1D118D30FE18}"/>
                  </a:ext>
                </a:extLst>
              </p:cNvPr>
              <p:cNvSpPr>
                <a:spLocks noChangeShapeType="1"/>
              </p:cNvSpPr>
              <p:nvPr/>
            </p:nvSpPr>
            <p:spPr bwMode="auto">
              <a:xfrm>
                <a:off x="2717" y="2264"/>
                <a:ext cx="0" cy="3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69" name="Freeform 81">
                <a:extLst>
                  <a:ext uri="{FF2B5EF4-FFF2-40B4-BE49-F238E27FC236}">
                    <a16:creationId xmlns:a16="http://schemas.microsoft.com/office/drawing/2014/main" id="{D3C13127-7DAD-4B4E-8DDF-3C553D0BAC72}"/>
                  </a:ext>
                </a:extLst>
              </p:cNvPr>
              <p:cNvSpPr>
                <a:spLocks/>
              </p:cNvSpPr>
              <p:nvPr/>
            </p:nvSpPr>
            <p:spPr bwMode="auto">
              <a:xfrm>
                <a:off x="2986" y="2201"/>
                <a:ext cx="70" cy="129"/>
              </a:xfrm>
              <a:custGeom>
                <a:avLst/>
                <a:gdLst>
                  <a:gd name="T0" fmla="*/ 44 w 70"/>
                  <a:gd name="T1" fmla="*/ 0 h 129"/>
                  <a:gd name="T2" fmla="*/ 37 w 70"/>
                  <a:gd name="T3" fmla="*/ 12 h 129"/>
                  <a:gd name="T4" fmla="*/ 32 w 70"/>
                  <a:gd name="T5" fmla="*/ 24 h 129"/>
                  <a:gd name="T6" fmla="*/ 26 w 70"/>
                  <a:gd name="T7" fmla="*/ 36 h 129"/>
                  <a:gd name="T8" fmla="*/ 20 w 70"/>
                  <a:gd name="T9" fmla="*/ 50 h 129"/>
                  <a:gd name="T10" fmla="*/ 13 w 70"/>
                  <a:gd name="T11" fmla="*/ 72 h 129"/>
                  <a:gd name="T12" fmla="*/ 7 w 70"/>
                  <a:gd name="T13" fmla="*/ 97 h 129"/>
                  <a:gd name="T14" fmla="*/ 0 w 70"/>
                  <a:gd name="T15" fmla="*/ 127 h 129"/>
                  <a:gd name="T16" fmla="*/ 21 w 70"/>
                  <a:gd name="T17" fmla="*/ 128 h 129"/>
                  <a:gd name="T18" fmla="*/ 24 w 70"/>
                  <a:gd name="T19" fmla="*/ 110 h 129"/>
                  <a:gd name="T20" fmla="*/ 29 w 70"/>
                  <a:gd name="T21" fmla="*/ 92 h 129"/>
                  <a:gd name="T22" fmla="*/ 34 w 70"/>
                  <a:gd name="T23" fmla="*/ 75 h 129"/>
                  <a:gd name="T24" fmla="*/ 39 w 70"/>
                  <a:gd name="T25" fmla="*/ 59 h 129"/>
                  <a:gd name="T26" fmla="*/ 47 w 70"/>
                  <a:gd name="T27" fmla="*/ 39 h 129"/>
                  <a:gd name="T28" fmla="*/ 53 w 70"/>
                  <a:gd name="T29" fmla="*/ 24 h 129"/>
                  <a:gd name="T30" fmla="*/ 61 w 70"/>
                  <a:gd name="T31" fmla="*/ 11 h 129"/>
                  <a:gd name="T32" fmla="*/ 69 w 70"/>
                  <a:gd name="T33" fmla="*/ 0 h 129"/>
                  <a:gd name="T34" fmla="*/ 44 w 70"/>
                  <a:gd name="T3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 h="129">
                    <a:moveTo>
                      <a:pt x="44" y="0"/>
                    </a:moveTo>
                    <a:lnTo>
                      <a:pt x="37" y="12"/>
                    </a:lnTo>
                    <a:lnTo>
                      <a:pt x="32" y="24"/>
                    </a:lnTo>
                    <a:lnTo>
                      <a:pt x="26" y="36"/>
                    </a:lnTo>
                    <a:lnTo>
                      <a:pt x="20" y="50"/>
                    </a:lnTo>
                    <a:lnTo>
                      <a:pt x="13" y="72"/>
                    </a:lnTo>
                    <a:lnTo>
                      <a:pt x="7" y="97"/>
                    </a:lnTo>
                    <a:lnTo>
                      <a:pt x="0" y="127"/>
                    </a:lnTo>
                    <a:lnTo>
                      <a:pt x="21" y="128"/>
                    </a:lnTo>
                    <a:lnTo>
                      <a:pt x="24" y="110"/>
                    </a:lnTo>
                    <a:lnTo>
                      <a:pt x="29" y="92"/>
                    </a:lnTo>
                    <a:lnTo>
                      <a:pt x="34" y="75"/>
                    </a:lnTo>
                    <a:lnTo>
                      <a:pt x="39" y="59"/>
                    </a:lnTo>
                    <a:lnTo>
                      <a:pt x="47" y="39"/>
                    </a:lnTo>
                    <a:lnTo>
                      <a:pt x="53" y="24"/>
                    </a:lnTo>
                    <a:lnTo>
                      <a:pt x="61" y="11"/>
                    </a:lnTo>
                    <a:lnTo>
                      <a:pt x="69" y="0"/>
                    </a:lnTo>
                    <a:lnTo>
                      <a:pt x="44"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0" name="Freeform 82">
                <a:extLst>
                  <a:ext uri="{FF2B5EF4-FFF2-40B4-BE49-F238E27FC236}">
                    <a16:creationId xmlns:a16="http://schemas.microsoft.com/office/drawing/2014/main" id="{284A5A12-B965-449D-B254-0CEDE01D6527}"/>
                  </a:ext>
                </a:extLst>
              </p:cNvPr>
              <p:cNvSpPr>
                <a:spLocks/>
              </p:cNvSpPr>
              <p:nvPr/>
            </p:nvSpPr>
            <p:spPr bwMode="auto">
              <a:xfrm>
                <a:off x="2986" y="2201"/>
                <a:ext cx="70" cy="129"/>
              </a:xfrm>
              <a:custGeom>
                <a:avLst/>
                <a:gdLst>
                  <a:gd name="T0" fmla="*/ 44 w 70"/>
                  <a:gd name="T1" fmla="*/ 0 h 129"/>
                  <a:gd name="T2" fmla="*/ 37 w 70"/>
                  <a:gd name="T3" fmla="*/ 12 h 129"/>
                  <a:gd name="T4" fmla="*/ 32 w 70"/>
                  <a:gd name="T5" fmla="*/ 24 h 129"/>
                  <a:gd name="T6" fmla="*/ 26 w 70"/>
                  <a:gd name="T7" fmla="*/ 36 h 129"/>
                  <a:gd name="T8" fmla="*/ 20 w 70"/>
                  <a:gd name="T9" fmla="*/ 50 h 129"/>
                  <a:gd name="T10" fmla="*/ 13 w 70"/>
                  <a:gd name="T11" fmla="*/ 72 h 129"/>
                  <a:gd name="T12" fmla="*/ 7 w 70"/>
                  <a:gd name="T13" fmla="*/ 97 h 129"/>
                  <a:gd name="T14" fmla="*/ 0 w 70"/>
                  <a:gd name="T15" fmla="*/ 127 h 129"/>
                  <a:gd name="T16" fmla="*/ 21 w 70"/>
                  <a:gd name="T17" fmla="*/ 128 h 129"/>
                  <a:gd name="T18" fmla="*/ 24 w 70"/>
                  <a:gd name="T19" fmla="*/ 110 h 129"/>
                  <a:gd name="T20" fmla="*/ 29 w 70"/>
                  <a:gd name="T21" fmla="*/ 92 h 129"/>
                  <a:gd name="T22" fmla="*/ 34 w 70"/>
                  <a:gd name="T23" fmla="*/ 75 h 129"/>
                  <a:gd name="T24" fmla="*/ 39 w 70"/>
                  <a:gd name="T25" fmla="*/ 59 h 129"/>
                  <a:gd name="T26" fmla="*/ 47 w 70"/>
                  <a:gd name="T27" fmla="*/ 39 h 129"/>
                  <a:gd name="T28" fmla="*/ 53 w 70"/>
                  <a:gd name="T29" fmla="*/ 24 h 129"/>
                  <a:gd name="T30" fmla="*/ 61 w 70"/>
                  <a:gd name="T31" fmla="*/ 11 h 129"/>
                  <a:gd name="T32" fmla="*/ 69 w 70"/>
                  <a:gd name="T33" fmla="*/ 0 h 129"/>
                  <a:gd name="T34" fmla="*/ 44 w 70"/>
                  <a:gd name="T3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 h="129">
                    <a:moveTo>
                      <a:pt x="44" y="0"/>
                    </a:moveTo>
                    <a:lnTo>
                      <a:pt x="37" y="12"/>
                    </a:lnTo>
                    <a:lnTo>
                      <a:pt x="32" y="24"/>
                    </a:lnTo>
                    <a:lnTo>
                      <a:pt x="26" y="36"/>
                    </a:lnTo>
                    <a:lnTo>
                      <a:pt x="20" y="50"/>
                    </a:lnTo>
                    <a:lnTo>
                      <a:pt x="13" y="72"/>
                    </a:lnTo>
                    <a:lnTo>
                      <a:pt x="7" y="97"/>
                    </a:lnTo>
                    <a:lnTo>
                      <a:pt x="0" y="127"/>
                    </a:lnTo>
                    <a:lnTo>
                      <a:pt x="21" y="128"/>
                    </a:lnTo>
                    <a:lnTo>
                      <a:pt x="24" y="110"/>
                    </a:lnTo>
                    <a:lnTo>
                      <a:pt x="29" y="92"/>
                    </a:lnTo>
                    <a:lnTo>
                      <a:pt x="34" y="75"/>
                    </a:lnTo>
                    <a:lnTo>
                      <a:pt x="39" y="59"/>
                    </a:lnTo>
                    <a:lnTo>
                      <a:pt x="47" y="39"/>
                    </a:lnTo>
                    <a:lnTo>
                      <a:pt x="53" y="24"/>
                    </a:lnTo>
                    <a:lnTo>
                      <a:pt x="61" y="11"/>
                    </a:lnTo>
                    <a:lnTo>
                      <a:pt x="69" y="0"/>
                    </a:lnTo>
                    <a:lnTo>
                      <a:pt x="44"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1" name="Freeform 83">
                <a:extLst>
                  <a:ext uri="{FF2B5EF4-FFF2-40B4-BE49-F238E27FC236}">
                    <a16:creationId xmlns:a16="http://schemas.microsoft.com/office/drawing/2014/main" id="{19757882-F9B9-4FE6-B863-EAD437C7E0D9}"/>
                  </a:ext>
                </a:extLst>
              </p:cNvPr>
              <p:cNvSpPr>
                <a:spLocks/>
              </p:cNvSpPr>
              <p:nvPr/>
            </p:nvSpPr>
            <p:spPr bwMode="auto">
              <a:xfrm>
                <a:off x="2608" y="2263"/>
                <a:ext cx="74" cy="17"/>
              </a:xfrm>
              <a:custGeom>
                <a:avLst/>
                <a:gdLst>
                  <a:gd name="T0" fmla="*/ 73 w 74"/>
                  <a:gd name="T1" fmla="*/ 16 h 17"/>
                  <a:gd name="T2" fmla="*/ 73 w 74"/>
                  <a:gd name="T3" fmla="*/ 0 h 17"/>
                  <a:gd name="T4" fmla="*/ 0 w 74"/>
                  <a:gd name="T5" fmla="*/ 0 h 17"/>
                  <a:gd name="T6" fmla="*/ 0 w 74"/>
                  <a:gd name="T7" fmla="*/ 16 h 17"/>
                  <a:gd name="T8" fmla="*/ 73 w 74"/>
                  <a:gd name="T9" fmla="*/ 16 h 17"/>
                </a:gdLst>
                <a:ahLst/>
                <a:cxnLst>
                  <a:cxn ang="0">
                    <a:pos x="T0" y="T1"/>
                  </a:cxn>
                  <a:cxn ang="0">
                    <a:pos x="T2" y="T3"/>
                  </a:cxn>
                  <a:cxn ang="0">
                    <a:pos x="T4" y="T5"/>
                  </a:cxn>
                  <a:cxn ang="0">
                    <a:pos x="T6" y="T7"/>
                  </a:cxn>
                  <a:cxn ang="0">
                    <a:pos x="T8" y="T9"/>
                  </a:cxn>
                </a:cxnLst>
                <a:rect l="0" t="0" r="r" b="b"/>
                <a:pathLst>
                  <a:path w="74" h="17">
                    <a:moveTo>
                      <a:pt x="73" y="16"/>
                    </a:moveTo>
                    <a:lnTo>
                      <a:pt x="73" y="0"/>
                    </a:lnTo>
                    <a:lnTo>
                      <a:pt x="0" y="0"/>
                    </a:lnTo>
                    <a:lnTo>
                      <a:pt x="0" y="16"/>
                    </a:lnTo>
                    <a:lnTo>
                      <a:pt x="73" y="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2" name="Freeform 84">
                <a:extLst>
                  <a:ext uri="{FF2B5EF4-FFF2-40B4-BE49-F238E27FC236}">
                    <a16:creationId xmlns:a16="http://schemas.microsoft.com/office/drawing/2014/main" id="{C4209B29-027F-4808-B242-3C4E965A0909}"/>
                  </a:ext>
                </a:extLst>
              </p:cNvPr>
              <p:cNvSpPr>
                <a:spLocks/>
              </p:cNvSpPr>
              <p:nvPr/>
            </p:nvSpPr>
            <p:spPr bwMode="auto">
              <a:xfrm>
                <a:off x="2608" y="2263"/>
                <a:ext cx="74" cy="17"/>
              </a:xfrm>
              <a:custGeom>
                <a:avLst/>
                <a:gdLst>
                  <a:gd name="T0" fmla="*/ 73 w 74"/>
                  <a:gd name="T1" fmla="*/ 16 h 17"/>
                  <a:gd name="T2" fmla="*/ 73 w 74"/>
                  <a:gd name="T3" fmla="*/ 0 h 17"/>
                  <a:gd name="T4" fmla="*/ 0 w 74"/>
                  <a:gd name="T5" fmla="*/ 0 h 17"/>
                  <a:gd name="T6" fmla="*/ 0 w 74"/>
                  <a:gd name="T7" fmla="*/ 16 h 17"/>
                  <a:gd name="T8" fmla="*/ 73 w 74"/>
                  <a:gd name="T9" fmla="*/ 16 h 17"/>
                </a:gdLst>
                <a:ahLst/>
                <a:cxnLst>
                  <a:cxn ang="0">
                    <a:pos x="T0" y="T1"/>
                  </a:cxn>
                  <a:cxn ang="0">
                    <a:pos x="T2" y="T3"/>
                  </a:cxn>
                  <a:cxn ang="0">
                    <a:pos x="T4" y="T5"/>
                  </a:cxn>
                  <a:cxn ang="0">
                    <a:pos x="T6" y="T7"/>
                  </a:cxn>
                  <a:cxn ang="0">
                    <a:pos x="T8" y="T9"/>
                  </a:cxn>
                </a:cxnLst>
                <a:rect l="0" t="0" r="r" b="b"/>
                <a:pathLst>
                  <a:path w="74" h="17">
                    <a:moveTo>
                      <a:pt x="73" y="16"/>
                    </a:moveTo>
                    <a:lnTo>
                      <a:pt x="73" y="0"/>
                    </a:lnTo>
                    <a:lnTo>
                      <a:pt x="0" y="0"/>
                    </a:lnTo>
                    <a:lnTo>
                      <a:pt x="0" y="16"/>
                    </a:lnTo>
                    <a:lnTo>
                      <a:pt x="7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3" name="Freeform 85">
                <a:extLst>
                  <a:ext uri="{FF2B5EF4-FFF2-40B4-BE49-F238E27FC236}">
                    <a16:creationId xmlns:a16="http://schemas.microsoft.com/office/drawing/2014/main" id="{E5205C16-8B7A-4B62-875F-C9E803D83C7F}"/>
                  </a:ext>
                </a:extLst>
              </p:cNvPr>
              <p:cNvSpPr>
                <a:spLocks/>
              </p:cNvSpPr>
              <p:nvPr/>
            </p:nvSpPr>
            <p:spPr bwMode="auto">
              <a:xfrm>
                <a:off x="2540" y="2273"/>
                <a:ext cx="206" cy="60"/>
              </a:xfrm>
              <a:custGeom>
                <a:avLst/>
                <a:gdLst>
                  <a:gd name="T0" fmla="*/ 187 w 206"/>
                  <a:gd name="T1" fmla="*/ 0 h 60"/>
                  <a:gd name="T2" fmla="*/ 17 w 206"/>
                  <a:gd name="T3" fmla="*/ 0 h 60"/>
                  <a:gd name="T4" fmla="*/ 0 w 206"/>
                  <a:gd name="T5" fmla="*/ 13 h 60"/>
                  <a:gd name="T6" fmla="*/ 0 w 206"/>
                  <a:gd name="T7" fmla="*/ 47 h 60"/>
                  <a:gd name="T8" fmla="*/ 17 w 206"/>
                  <a:gd name="T9" fmla="*/ 59 h 60"/>
                  <a:gd name="T10" fmla="*/ 187 w 206"/>
                  <a:gd name="T11" fmla="*/ 59 h 60"/>
                  <a:gd name="T12" fmla="*/ 205 w 206"/>
                  <a:gd name="T13" fmla="*/ 47 h 60"/>
                  <a:gd name="T14" fmla="*/ 205 w 206"/>
                  <a:gd name="T15" fmla="*/ 12 h 60"/>
                  <a:gd name="T16" fmla="*/ 187 w 206"/>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60">
                    <a:moveTo>
                      <a:pt x="187" y="0"/>
                    </a:moveTo>
                    <a:lnTo>
                      <a:pt x="17" y="0"/>
                    </a:lnTo>
                    <a:lnTo>
                      <a:pt x="0" y="13"/>
                    </a:lnTo>
                    <a:lnTo>
                      <a:pt x="0" y="47"/>
                    </a:lnTo>
                    <a:lnTo>
                      <a:pt x="17" y="59"/>
                    </a:lnTo>
                    <a:lnTo>
                      <a:pt x="187" y="59"/>
                    </a:lnTo>
                    <a:lnTo>
                      <a:pt x="205" y="47"/>
                    </a:lnTo>
                    <a:lnTo>
                      <a:pt x="205" y="12"/>
                    </a:lnTo>
                    <a:lnTo>
                      <a:pt x="187"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4" name="Freeform 86">
                <a:extLst>
                  <a:ext uri="{FF2B5EF4-FFF2-40B4-BE49-F238E27FC236}">
                    <a16:creationId xmlns:a16="http://schemas.microsoft.com/office/drawing/2014/main" id="{EEC34661-FB0B-4FA6-8C56-AA588674589E}"/>
                  </a:ext>
                </a:extLst>
              </p:cNvPr>
              <p:cNvSpPr>
                <a:spLocks/>
              </p:cNvSpPr>
              <p:nvPr/>
            </p:nvSpPr>
            <p:spPr bwMode="auto">
              <a:xfrm>
                <a:off x="2540" y="2273"/>
                <a:ext cx="206" cy="60"/>
              </a:xfrm>
              <a:custGeom>
                <a:avLst/>
                <a:gdLst>
                  <a:gd name="T0" fmla="*/ 187 w 206"/>
                  <a:gd name="T1" fmla="*/ 0 h 60"/>
                  <a:gd name="T2" fmla="*/ 17 w 206"/>
                  <a:gd name="T3" fmla="*/ 0 h 60"/>
                  <a:gd name="T4" fmla="*/ 0 w 206"/>
                  <a:gd name="T5" fmla="*/ 13 h 60"/>
                  <a:gd name="T6" fmla="*/ 0 w 206"/>
                  <a:gd name="T7" fmla="*/ 47 h 60"/>
                  <a:gd name="T8" fmla="*/ 17 w 206"/>
                  <a:gd name="T9" fmla="*/ 59 h 60"/>
                  <a:gd name="T10" fmla="*/ 187 w 206"/>
                  <a:gd name="T11" fmla="*/ 59 h 60"/>
                  <a:gd name="T12" fmla="*/ 205 w 206"/>
                  <a:gd name="T13" fmla="*/ 47 h 60"/>
                  <a:gd name="T14" fmla="*/ 205 w 206"/>
                  <a:gd name="T15" fmla="*/ 12 h 60"/>
                  <a:gd name="T16" fmla="*/ 187 w 206"/>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60">
                    <a:moveTo>
                      <a:pt x="187" y="0"/>
                    </a:moveTo>
                    <a:lnTo>
                      <a:pt x="17" y="0"/>
                    </a:lnTo>
                    <a:lnTo>
                      <a:pt x="0" y="13"/>
                    </a:lnTo>
                    <a:lnTo>
                      <a:pt x="0" y="47"/>
                    </a:lnTo>
                    <a:lnTo>
                      <a:pt x="17" y="59"/>
                    </a:lnTo>
                    <a:lnTo>
                      <a:pt x="187" y="59"/>
                    </a:lnTo>
                    <a:lnTo>
                      <a:pt x="205" y="47"/>
                    </a:lnTo>
                    <a:lnTo>
                      <a:pt x="205" y="12"/>
                    </a:lnTo>
                    <a:lnTo>
                      <a:pt x="18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5" name="Line 87">
                <a:extLst>
                  <a:ext uri="{FF2B5EF4-FFF2-40B4-BE49-F238E27FC236}">
                    <a16:creationId xmlns:a16="http://schemas.microsoft.com/office/drawing/2014/main" id="{8F4F0E30-E4C6-4B0F-9AC8-C873975C8B70}"/>
                  </a:ext>
                </a:extLst>
              </p:cNvPr>
              <p:cNvSpPr>
                <a:spLocks noChangeShapeType="1"/>
              </p:cNvSpPr>
              <p:nvPr/>
            </p:nvSpPr>
            <p:spPr bwMode="auto">
              <a:xfrm>
                <a:off x="2542" y="2322"/>
                <a:ext cx="202"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76" name="Line 88">
                <a:extLst>
                  <a:ext uri="{FF2B5EF4-FFF2-40B4-BE49-F238E27FC236}">
                    <a16:creationId xmlns:a16="http://schemas.microsoft.com/office/drawing/2014/main" id="{46066AA6-42FD-4F36-A062-2A4A5B8120E2}"/>
                  </a:ext>
                </a:extLst>
              </p:cNvPr>
              <p:cNvSpPr>
                <a:spLocks noChangeShapeType="1"/>
              </p:cNvSpPr>
              <p:nvPr/>
            </p:nvSpPr>
            <p:spPr bwMode="auto">
              <a:xfrm>
                <a:off x="2542" y="2287"/>
                <a:ext cx="202"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77" name="Freeform 89">
                <a:extLst>
                  <a:ext uri="{FF2B5EF4-FFF2-40B4-BE49-F238E27FC236}">
                    <a16:creationId xmlns:a16="http://schemas.microsoft.com/office/drawing/2014/main" id="{86730280-2508-475F-8C22-0A101C60EA03}"/>
                  </a:ext>
                </a:extLst>
              </p:cNvPr>
              <p:cNvSpPr>
                <a:spLocks/>
              </p:cNvSpPr>
              <p:nvPr/>
            </p:nvSpPr>
            <p:spPr bwMode="auto">
              <a:xfrm>
                <a:off x="2519" y="2268"/>
                <a:ext cx="17" cy="22"/>
              </a:xfrm>
              <a:custGeom>
                <a:avLst/>
                <a:gdLst>
                  <a:gd name="T0" fmla="*/ 16 w 17"/>
                  <a:gd name="T1" fmla="*/ 20 h 22"/>
                  <a:gd name="T2" fmla="*/ 0 w 17"/>
                  <a:gd name="T3" fmla="*/ 21 h 22"/>
                  <a:gd name="T4" fmla="*/ 0 w 17"/>
                  <a:gd name="T5" fmla="*/ 1 h 22"/>
                  <a:gd name="T6" fmla="*/ 16 w 17"/>
                  <a:gd name="T7" fmla="*/ 0 h 22"/>
                  <a:gd name="T8" fmla="*/ 16 w 17"/>
                  <a:gd name="T9" fmla="*/ 20 h 22"/>
                </a:gdLst>
                <a:ahLst/>
                <a:cxnLst>
                  <a:cxn ang="0">
                    <a:pos x="T0" y="T1"/>
                  </a:cxn>
                  <a:cxn ang="0">
                    <a:pos x="T2" y="T3"/>
                  </a:cxn>
                  <a:cxn ang="0">
                    <a:pos x="T4" y="T5"/>
                  </a:cxn>
                  <a:cxn ang="0">
                    <a:pos x="T6" y="T7"/>
                  </a:cxn>
                  <a:cxn ang="0">
                    <a:pos x="T8" y="T9"/>
                  </a:cxn>
                </a:cxnLst>
                <a:rect l="0" t="0" r="r" b="b"/>
                <a:pathLst>
                  <a:path w="17" h="22">
                    <a:moveTo>
                      <a:pt x="16" y="20"/>
                    </a:moveTo>
                    <a:lnTo>
                      <a:pt x="0" y="21"/>
                    </a:lnTo>
                    <a:lnTo>
                      <a:pt x="0" y="1"/>
                    </a:lnTo>
                    <a:lnTo>
                      <a:pt x="16" y="0"/>
                    </a:lnTo>
                    <a:lnTo>
                      <a:pt x="16" y="2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8" name="Freeform 90">
                <a:extLst>
                  <a:ext uri="{FF2B5EF4-FFF2-40B4-BE49-F238E27FC236}">
                    <a16:creationId xmlns:a16="http://schemas.microsoft.com/office/drawing/2014/main" id="{8BC3C432-A5A0-45B2-982F-ACBFBADD66C4}"/>
                  </a:ext>
                </a:extLst>
              </p:cNvPr>
              <p:cNvSpPr>
                <a:spLocks/>
              </p:cNvSpPr>
              <p:nvPr/>
            </p:nvSpPr>
            <p:spPr bwMode="auto">
              <a:xfrm>
                <a:off x="2519" y="2268"/>
                <a:ext cx="17" cy="22"/>
              </a:xfrm>
              <a:custGeom>
                <a:avLst/>
                <a:gdLst>
                  <a:gd name="T0" fmla="*/ 16 w 17"/>
                  <a:gd name="T1" fmla="*/ 20 h 22"/>
                  <a:gd name="T2" fmla="*/ 0 w 17"/>
                  <a:gd name="T3" fmla="*/ 21 h 22"/>
                  <a:gd name="T4" fmla="*/ 0 w 17"/>
                  <a:gd name="T5" fmla="*/ 1 h 22"/>
                  <a:gd name="T6" fmla="*/ 16 w 17"/>
                  <a:gd name="T7" fmla="*/ 0 h 22"/>
                  <a:gd name="T8" fmla="*/ 16 w 17"/>
                  <a:gd name="T9" fmla="*/ 20 h 22"/>
                </a:gdLst>
                <a:ahLst/>
                <a:cxnLst>
                  <a:cxn ang="0">
                    <a:pos x="T0" y="T1"/>
                  </a:cxn>
                  <a:cxn ang="0">
                    <a:pos x="T2" y="T3"/>
                  </a:cxn>
                  <a:cxn ang="0">
                    <a:pos x="T4" y="T5"/>
                  </a:cxn>
                  <a:cxn ang="0">
                    <a:pos x="T6" y="T7"/>
                  </a:cxn>
                  <a:cxn ang="0">
                    <a:pos x="T8" y="T9"/>
                  </a:cxn>
                </a:cxnLst>
                <a:rect l="0" t="0" r="r" b="b"/>
                <a:pathLst>
                  <a:path w="17" h="22">
                    <a:moveTo>
                      <a:pt x="16" y="20"/>
                    </a:moveTo>
                    <a:lnTo>
                      <a:pt x="0" y="21"/>
                    </a:lnTo>
                    <a:lnTo>
                      <a:pt x="0" y="1"/>
                    </a:lnTo>
                    <a:lnTo>
                      <a:pt x="16" y="0"/>
                    </a:lnTo>
                    <a:lnTo>
                      <a:pt x="16"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9" name="Freeform 91">
                <a:extLst>
                  <a:ext uri="{FF2B5EF4-FFF2-40B4-BE49-F238E27FC236}">
                    <a16:creationId xmlns:a16="http://schemas.microsoft.com/office/drawing/2014/main" id="{35DAAC7B-6C3D-4595-816A-FFED573BC341}"/>
                  </a:ext>
                </a:extLst>
              </p:cNvPr>
              <p:cNvSpPr>
                <a:spLocks/>
              </p:cNvSpPr>
              <p:nvPr/>
            </p:nvSpPr>
            <p:spPr bwMode="auto">
              <a:xfrm>
                <a:off x="3121" y="2209"/>
                <a:ext cx="110" cy="180"/>
              </a:xfrm>
              <a:custGeom>
                <a:avLst/>
                <a:gdLst>
                  <a:gd name="T0" fmla="*/ 0 w 110"/>
                  <a:gd name="T1" fmla="*/ 1 h 180"/>
                  <a:gd name="T2" fmla="*/ 9 w 110"/>
                  <a:gd name="T3" fmla="*/ 0 h 180"/>
                  <a:gd name="T4" fmla="*/ 28 w 110"/>
                  <a:gd name="T5" fmla="*/ 0 h 180"/>
                  <a:gd name="T6" fmla="*/ 46 w 110"/>
                  <a:gd name="T7" fmla="*/ 1 h 180"/>
                  <a:gd name="T8" fmla="*/ 62 w 110"/>
                  <a:gd name="T9" fmla="*/ 8 h 180"/>
                  <a:gd name="T10" fmla="*/ 77 w 110"/>
                  <a:gd name="T11" fmla="*/ 19 h 180"/>
                  <a:gd name="T12" fmla="*/ 90 w 110"/>
                  <a:gd name="T13" fmla="*/ 33 h 180"/>
                  <a:gd name="T14" fmla="*/ 100 w 110"/>
                  <a:gd name="T15" fmla="*/ 50 h 180"/>
                  <a:gd name="T16" fmla="*/ 107 w 110"/>
                  <a:gd name="T17" fmla="*/ 69 h 180"/>
                  <a:gd name="T18" fmla="*/ 109 w 110"/>
                  <a:gd name="T19" fmla="*/ 89 h 180"/>
                  <a:gd name="T20" fmla="*/ 107 w 110"/>
                  <a:gd name="T21" fmla="*/ 109 h 180"/>
                  <a:gd name="T22" fmla="*/ 100 w 110"/>
                  <a:gd name="T23" fmla="*/ 127 h 180"/>
                  <a:gd name="T24" fmla="*/ 90 w 110"/>
                  <a:gd name="T25" fmla="*/ 144 h 180"/>
                  <a:gd name="T26" fmla="*/ 78 w 110"/>
                  <a:gd name="T27" fmla="*/ 159 h 180"/>
                  <a:gd name="T28" fmla="*/ 63 w 110"/>
                  <a:gd name="T29" fmla="*/ 170 h 180"/>
                  <a:gd name="T30" fmla="*/ 46 w 110"/>
                  <a:gd name="T31" fmla="*/ 176 h 180"/>
                  <a:gd name="T32" fmla="*/ 28 w 110"/>
                  <a:gd name="T33" fmla="*/ 179 h 180"/>
                  <a:gd name="T34" fmla="*/ 10 w 110"/>
                  <a:gd name="T35" fmla="*/ 179 h 180"/>
                  <a:gd name="T36" fmla="*/ 0 w 110"/>
                  <a:gd name="T37" fmla="*/ 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 h="180">
                    <a:moveTo>
                      <a:pt x="0" y="1"/>
                    </a:moveTo>
                    <a:lnTo>
                      <a:pt x="9" y="0"/>
                    </a:lnTo>
                    <a:lnTo>
                      <a:pt x="28" y="0"/>
                    </a:lnTo>
                    <a:lnTo>
                      <a:pt x="46" y="1"/>
                    </a:lnTo>
                    <a:lnTo>
                      <a:pt x="62" y="8"/>
                    </a:lnTo>
                    <a:lnTo>
                      <a:pt x="77" y="19"/>
                    </a:lnTo>
                    <a:lnTo>
                      <a:pt x="90" y="33"/>
                    </a:lnTo>
                    <a:lnTo>
                      <a:pt x="100" y="50"/>
                    </a:lnTo>
                    <a:lnTo>
                      <a:pt x="107" y="69"/>
                    </a:lnTo>
                    <a:lnTo>
                      <a:pt x="109" y="89"/>
                    </a:lnTo>
                    <a:lnTo>
                      <a:pt x="107" y="109"/>
                    </a:lnTo>
                    <a:lnTo>
                      <a:pt x="100" y="127"/>
                    </a:lnTo>
                    <a:lnTo>
                      <a:pt x="90" y="144"/>
                    </a:lnTo>
                    <a:lnTo>
                      <a:pt x="78" y="159"/>
                    </a:lnTo>
                    <a:lnTo>
                      <a:pt x="63" y="170"/>
                    </a:lnTo>
                    <a:lnTo>
                      <a:pt x="46" y="176"/>
                    </a:lnTo>
                    <a:lnTo>
                      <a:pt x="28" y="179"/>
                    </a:lnTo>
                    <a:lnTo>
                      <a:pt x="10" y="179"/>
                    </a:lnTo>
                    <a:lnTo>
                      <a:pt x="0" y="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0" name="Freeform 92">
                <a:extLst>
                  <a:ext uri="{FF2B5EF4-FFF2-40B4-BE49-F238E27FC236}">
                    <a16:creationId xmlns:a16="http://schemas.microsoft.com/office/drawing/2014/main" id="{577D69D8-BAA3-4B52-A334-E53DFAB229A0}"/>
                  </a:ext>
                </a:extLst>
              </p:cNvPr>
              <p:cNvSpPr>
                <a:spLocks/>
              </p:cNvSpPr>
              <p:nvPr/>
            </p:nvSpPr>
            <p:spPr bwMode="auto">
              <a:xfrm>
                <a:off x="3121" y="2209"/>
                <a:ext cx="110" cy="180"/>
              </a:xfrm>
              <a:custGeom>
                <a:avLst/>
                <a:gdLst>
                  <a:gd name="T0" fmla="*/ 0 w 110"/>
                  <a:gd name="T1" fmla="*/ 1 h 180"/>
                  <a:gd name="T2" fmla="*/ 9 w 110"/>
                  <a:gd name="T3" fmla="*/ 0 h 180"/>
                  <a:gd name="T4" fmla="*/ 28 w 110"/>
                  <a:gd name="T5" fmla="*/ 0 h 180"/>
                  <a:gd name="T6" fmla="*/ 46 w 110"/>
                  <a:gd name="T7" fmla="*/ 1 h 180"/>
                  <a:gd name="T8" fmla="*/ 62 w 110"/>
                  <a:gd name="T9" fmla="*/ 8 h 180"/>
                  <a:gd name="T10" fmla="*/ 77 w 110"/>
                  <a:gd name="T11" fmla="*/ 19 h 180"/>
                  <a:gd name="T12" fmla="*/ 90 w 110"/>
                  <a:gd name="T13" fmla="*/ 33 h 180"/>
                  <a:gd name="T14" fmla="*/ 100 w 110"/>
                  <a:gd name="T15" fmla="*/ 50 h 180"/>
                  <a:gd name="T16" fmla="*/ 107 w 110"/>
                  <a:gd name="T17" fmla="*/ 69 h 180"/>
                  <a:gd name="T18" fmla="*/ 109 w 110"/>
                  <a:gd name="T19" fmla="*/ 89 h 180"/>
                  <a:gd name="T20" fmla="*/ 107 w 110"/>
                  <a:gd name="T21" fmla="*/ 109 h 180"/>
                  <a:gd name="T22" fmla="*/ 100 w 110"/>
                  <a:gd name="T23" fmla="*/ 127 h 180"/>
                  <a:gd name="T24" fmla="*/ 90 w 110"/>
                  <a:gd name="T25" fmla="*/ 144 h 180"/>
                  <a:gd name="T26" fmla="*/ 78 w 110"/>
                  <a:gd name="T27" fmla="*/ 159 h 180"/>
                  <a:gd name="T28" fmla="*/ 63 w 110"/>
                  <a:gd name="T29" fmla="*/ 170 h 180"/>
                  <a:gd name="T30" fmla="*/ 46 w 110"/>
                  <a:gd name="T31" fmla="*/ 176 h 180"/>
                  <a:gd name="T32" fmla="*/ 28 w 110"/>
                  <a:gd name="T33" fmla="*/ 179 h 180"/>
                  <a:gd name="T34" fmla="*/ 10 w 110"/>
                  <a:gd name="T35" fmla="*/ 179 h 180"/>
                  <a:gd name="T36" fmla="*/ 0 w 110"/>
                  <a:gd name="T37" fmla="*/ 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 h="180">
                    <a:moveTo>
                      <a:pt x="0" y="1"/>
                    </a:moveTo>
                    <a:lnTo>
                      <a:pt x="9" y="0"/>
                    </a:lnTo>
                    <a:lnTo>
                      <a:pt x="28" y="0"/>
                    </a:lnTo>
                    <a:lnTo>
                      <a:pt x="46" y="1"/>
                    </a:lnTo>
                    <a:lnTo>
                      <a:pt x="62" y="8"/>
                    </a:lnTo>
                    <a:lnTo>
                      <a:pt x="77" y="19"/>
                    </a:lnTo>
                    <a:lnTo>
                      <a:pt x="90" y="33"/>
                    </a:lnTo>
                    <a:lnTo>
                      <a:pt x="100" y="50"/>
                    </a:lnTo>
                    <a:lnTo>
                      <a:pt x="107" y="69"/>
                    </a:lnTo>
                    <a:lnTo>
                      <a:pt x="109" y="89"/>
                    </a:lnTo>
                    <a:lnTo>
                      <a:pt x="107" y="109"/>
                    </a:lnTo>
                    <a:lnTo>
                      <a:pt x="100" y="127"/>
                    </a:lnTo>
                    <a:lnTo>
                      <a:pt x="90" y="144"/>
                    </a:lnTo>
                    <a:lnTo>
                      <a:pt x="78" y="159"/>
                    </a:lnTo>
                    <a:lnTo>
                      <a:pt x="63" y="170"/>
                    </a:lnTo>
                    <a:lnTo>
                      <a:pt x="46" y="176"/>
                    </a:lnTo>
                    <a:lnTo>
                      <a:pt x="28" y="179"/>
                    </a:lnTo>
                    <a:lnTo>
                      <a:pt x="10" y="179"/>
                    </a:lnTo>
                    <a:lnTo>
                      <a:pt x="0" y="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1" name="Freeform 93">
                <a:extLst>
                  <a:ext uri="{FF2B5EF4-FFF2-40B4-BE49-F238E27FC236}">
                    <a16:creationId xmlns:a16="http://schemas.microsoft.com/office/drawing/2014/main" id="{1C95D24A-3EAE-4EBB-9910-BAC4D2DF8EBA}"/>
                  </a:ext>
                </a:extLst>
              </p:cNvPr>
              <p:cNvSpPr>
                <a:spLocks/>
              </p:cNvSpPr>
              <p:nvPr/>
            </p:nvSpPr>
            <p:spPr bwMode="auto">
              <a:xfrm>
                <a:off x="3047" y="2209"/>
                <a:ext cx="161" cy="180"/>
              </a:xfrm>
              <a:custGeom>
                <a:avLst/>
                <a:gdLst>
                  <a:gd name="T0" fmla="*/ 0 w 161"/>
                  <a:gd name="T1" fmla="*/ 89 h 180"/>
                  <a:gd name="T2" fmla="*/ 2 w 161"/>
                  <a:gd name="T3" fmla="*/ 69 h 180"/>
                  <a:gd name="T4" fmla="*/ 8 w 161"/>
                  <a:gd name="T5" fmla="*/ 51 h 180"/>
                  <a:gd name="T6" fmla="*/ 17 w 161"/>
                  <a:gd name="T7" fmla="*/ 33 h 180"/>
                  <a:gd name="T8" fmla="*/ 30 w 161"/>
                  <a:gd name="T9" fmla="*/ 19 h 180"/>
                  <a:gd name="T10" fmla="*/ 44 w 161"/>
                  <a:gd name="T11" fmla="*/ 8 h 180"/>
                  <a:gd name="T12" fmla="*/ 62 w 161"/>
                  <a:gd name="T13" fmla="*/ 2 h 180"/>
                  <a:gd name="T14" fmla="*/ 80 w 161"/>
                  <a:gd name="T15" fmla="*/ 0 h 180"/>
                  <a:gd name="T16" fmla="*/ 97 w 161"/>
                  <a:gd name="T17" fmla="*/ 1 h 180"/>
                  <a:gd name="T18" fmla="*/ 114 w 161"/>
                  <a:gd name="T19" fmla="*/ 8 h 180"/>
                  <a:gd name="T20" fmla="*/ 129 w 161"/>
                  <a:gd name="T21" fmla="*/ 19 h 180"/>
                  <a:gd name="T22" fmla="*/ 142 w 161"/>
                  <a:gd name="T23" fmla="*/ 33 h 180"/>
                  <a:gd name="T24" fmla="*/ 152 w 161"/>
                  <a:gd name="T25" fmla="*/ 50 h 180"/>
                  <a:gd name="T26" fmla="*/ 157 w 161"/>
                  <a:gd name="T27" fmla="*/ 69 h 180"/>
                  <a:gd name="T28" fmla="*/ 160 w 161"/>
                  <a:gd name="T29" fmla="*/ 89 h 180"/>
                  <a:gd name="T30" fmla="*/ 157 w 161"/>
                  <a:gd name="T31" fmla="*/ 109 h 180"/>
                  <a:gd name="T32" fmla="*/ 152 w 161"/>
                  <a:gd name="T33" fmla="*/ 127 h 180"/>
                  <a:gd name="T34" fmla="*/ 143 w 161"/>
                  <a:gd name="T35" fmla="*/ 144 h 180"/>
                  <a:gd name="T36" fmla="*/ 130 w 161"/>
                  <a:gd name="T37" fmla="*/ 159 h 180"/>
                  <a:gd name="T38" fmla="*/ 115 w 161"/>
                  <a:gd name="T39" fmla="*/ 170 h 180"/>
                  <a:gd name="T40" fmla="*/ 98 w 161"/>
                  <a:gd name="T41" fmla="*/ 176 h 180"/>
                  <a:gd name="T42" fmla="*/ 80 w 161"/>
                  <a:gd name="T43" fmla="*/ 179 h 180"/>
                  <a:gd name="T44" fmla="*/ 63 w 161"/>
                  <a:gd name="T45" fmla="*/ 176 h 180"/>
                  <a:gd name="T46" fmla="*/ 45 w 161"/>
                  <a:gd name="T47" fmla="*/ 170 h 180"/>
                  <a:gd name="T48" fmla="*/ 30 w 161"/>
                  <a:gd name="T49" fmla="*/ 159 h 180"/>
                  <a:gd name="T50" fmla="*/ 17 w 161"/>
                  <a:gd name="T51" fmla="*/ 145 h 180"/>
                  <a:gd name="T52" fmla="*/ 8 w 161"/>
                  <a:gd name="T53" fmla="*/ 128 h 180"/>
                  <a:gd name="T54" fmla="*/ 2 w 161"/>
                  <a:gd name="T55" fmla="*/ 109 h 180"/>
                  <a:gd name="T56" fmla="*/ 0 w 161"/>
                  <a:gd name="T57" fmla="*/ 89 h 180"/>
                  <a:gd name="T58" fmla="*/ 0 w 161"/>
                  <a:gd name="T59" fmla="*/ 8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80">
                    <a:moveTo>
                      <a:pt x="0" y="89"/>
                    </a:moveTo>
                    <a:lnTo>
                      <a:pt x="2" y="69"/>
                    </a:lnTo>
                    <a:lnTo>
                      <a:pt x="8" y="51"/>
                    </a:lnTo>
                    <a:lnTo>
                      <a:pt x="17" y="33"/>
                    </a:lnTo>
                    <a:lnTo>
                      <a:pt x="30" y="19"/>
                    </a:lnTo>
                    <a:lnTo>
                      <a:pt x="44" y="8"/>
                    </a:lnTo>
                    <a:lnTo>
                      <a:pt x="62" y="2"/>
                    </a:lnTo>
                    <a:lnTo>
                      <a:pt x="80" y="0"/>
                    </a:lnTo>
                    <a:lnTo>
                      <a:pt x="97" y="1"/>
                    </a:lnTo>
                    <a:lnTo>
                      <a:pt x="114" y="8"/>
                    </a:lnTo>
                    <a:lnTo>
                      <a:pt x="129" y="19"/>
                    </a:lnTo>
                    <a:lnTo>
                      <a:pt x="142" y="33"/>
                    </a:lnTo>
                    <a:lnTo>
                      <a:pt x="152" y="50"/>
                    </a:lnTo>
                    <a:lnTo>
                      <a:pt x="157" y="69"/>
                    </a:lnTo>
                    <a:lnTo>
                      <a:pt x="160" y="89"/>
                    </a:lnTo>
                    <a:lnTo>
                      <a:pt x="157" y="109"/>
                    </a:lnTo>
                    <a:lnTo>
                      <a:pt x="152" y="127"/>
                    </a:lnTo>
                    <a:lnTo>
                      <a:pt x="143" y="144"/>
                    </a:lnTo>
                    <a:lnTo>
                      <a:pt x="130" y="159"/>
                    </a:lnTo>
                    <a:lnTo>
                      <a:pt x="115" y="170"/>
                    </a:lnTo>
                    <a:lnTo>
                      <a:pt x="98" y="176"/>
                    </a:lnTo>
                    <a:lnTo>
                      <a:pt x="80" y="179"/>
                    </a:lnTo>
                    <a:lnTo>
                      <a:pt x="63" y="176"/>
                    </a:lnTo>
                    <a:lnTo>
                      <a:pt x="45" y="170"/>
                    </a:lnTo>
                    <a:lnTo>
                      <a:pt x="30" y="159"/>
                    </a:lnTo>
                    <a:lnTo>
                      <a:pt x="17" y="145"/>
                    </a:lnTo>
                    <a:lnTo>
                      <a:pt x="8" y="128"/>
                    </a:lnTo>
                    <a:lnTo>
                      <a:pt x="2" y="109"/>
                    </a:lnTo>
                    <a:lnTo>
                      <a:pt x="0" y="89"/>
                    </a:lnTo>
                    <a:lnTo>
                      <a:pt x="0" y="89"/>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2" name="Freeform 94">
                <a:extLst>
                  <a:ext uri="{FF2B5EF4-FFF2-40B4-BE49-F238E27FC236}">
                    <a16:creationId xmlns:a16="http://schemas.microsoft.com/office/drawing/2014/main" id="{6A2E714B-CC57-48C0-9123-5041695772DD}"/>
                  </a:ext>
                </a:extLst>
              </p:cNvPr>
              <p:cNvSpPr>
                <a:spLocks/>
              </p:cNvSpPr>
              <p:nvPr/>
            </p:nvSpPr>
            <p:spPr bwMode="auto">
              <a:xfrm>
                <a:off x="3047" y="2209"/>
                <a:ext cx="161" cy="180"/>
              </a:xfrm>
              <a:custGeom>
                <a:avLst/>
                <a:gdLst>
                  <a:gd name="T0" fmla="*/ 0 w 161"/>
                  <a:gd name="T1" fmla="*/ 89 h 180"/>
                  <a:gd name="T2" fmla="*/ 2 w 161"/>
                  <a:gd name="T3" fmla="*/ 69 h 180"/>
                  <a:gd name="T4" fmla="*/ 8 w 161"/>
                  <a:gd name="T5" fmla="*/ 51 h 180"/>
                  <a:gd name="T6" fmla="*/ 17 w 161"/>
                  <a:gd name="T7" fmla="*/ 33 h 180"/>
                  <a:gd name="T8" fmla="*/ 30 w 161"/>
                  <a:gd name="T9" fmla="*/ 19 h 180"/>
                  <a:gd name="T10" fmla="*/ 44 w 161"/>
                  <a:gd name="T11" fmla="*/ 8 h 180"/>
                  <a:gd name="T12" fmla="*/ 62 w 161"/>
                  <a:gd name="T13" fmla="*/ 2 h 180"/>
                  <a:gd name="T14" fmla="*/ 80 w 161"/>
                  <a:gd name="T15" fmla="*/ 0 h 180"/>
                  <a:gd name="T16" fmla="*/ 97 w 161"/>
                  <a:gd name="T17" fmla="*/ 1 h 180"/>
                  <a:gd name="T18" fmla="*/ 114 w 161"/>
                  <a:gd name="T19" fmla="*/ 8 h 180"/>
                  <a:gd name="T20" fmla="*/ 129 w 161"/>
                  <a:gd name="T21" fmla="*/ 19 h 180"/>
                  <a:gd name="T22" fmla="*/ 142 w 161"/>
                  <a:gd name="T23" fmla="*/ 33 h 180"/>
                  <a:gd name="T24" fmla="*/ 152 w 161"/>
                  <a:gd name="T25" fmla="*/ 50 h 180"/>
                  <a:gd name="T26" fmla="*/ 157 w 161"/>
                  <a:gd name="T27" fmla="*/ 69 h 180"/>
                  <a:gd name="T28" fmla="*/ 160 w 161"/>
                  <a:gd name="T29" fmla="*/ 89 h 180"/>
                  <a:gd name="T30" fmla="*/ 157 w 161"/>
                  <a:gd name="T31" fmla="*/ 109 h 180"/>
                  <a:gd name="T32" fmla="*/ 152 w 161"/>
                  <a:gd name="T33" fmla="*/ 127 h 180"/>
                  <a:gd name="T34" fmla="*/ 143 w 161"/>
                  <a:gd name="T35" fmla="*/ 144 h 180"/>
                  <a:gd name="T36" fmla="*/ 130 w 161"/>
                  <a:gd name="T37" fmla="*/ 159 h 180"/>
                  <a:gd name="T38" fmla="*/ 115 w 161"/>
                  <a:gd name="T39" fmla="*/ 170 h 180"/>
                  <a:gd name="T40" fmla="*/ 98 w 161"/>
                  <a:gd name="T41" fmla="*/ 176 h 180"/>
                  <a:gd name="T42" fmla="*/ 80 w 161"/>
                  <a:gd name="T43" fmla="*/ 179 h 180"/>
                  <a:gd name="T44" fmla="*/ 63 w 161"/>
                  <a:gd name="T45" fmla="*/ 176 h 180"/>
                  <a:gd name="T46" fmla="*/ 45 w 161"/>
                  <a:gd name="T47" fmla="*/ 170 h 180"/>
                  <a:gd name="T48" fmla="*/ 30 w 161"/>
                  <a:gd name="T49" fmla="*/ 159 h 180"/>
                  <a:gd name="T50" fmla="*/ 17 w 161"/>
                  <a:gd name="T51" fmla="*/ 145 h 180"/>
                  <a:gd name="T52" fmla="*/ 8 w 161"/>
                  <a:gd name="T53" fmla="*/ 128 h 180"/>
                  <a:gd name="T54" fmla="*/ 2 w 161"/>
                  <a:gd name="T55" fmla="*/ 109 h 180"/>
                  <a:gd name="T56" fmla="*/ 0 w 161"/>
                  <a:gd name="T57" fmla="*/ 89 h 180"/>
                  <a:gd name="T58" fmla="*/ 0 w 161"/>
                  <a:gd name="T59" fmla="*/ 8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80">
                    <a:moveTo>
                      <a:pt x="0" y="89"/>
                    </a:moveTo>
                    <a:lnTo>
                      <a:pt x="2" y="69"/>
                    </a:lnTo>
                    <a:lnTo>
                      <a:pt x="8" y="51"/>
                    </a:lnTo>
                    <a:lnTo>
                      <a:pt x="17" y="33"/>
                    </a:lnTo>
                    <a:lnTo>
                      <a:pt x="30" y="19"/>
                    </a:lnTo>
                    <a:lnTo>
                      <a:pt x="44" y="8"/>
                    </a:lnTo>
                    <a:lnTo>
                      <a:pt x="62" y="2"/>
                    </a:lnTo>
                    <a:lnTo>
                      <a:pt x="80" y="0"/>
                    </a:lnTo>
                    <a:lnTo>
                      <a:pt x="97" y="1"/>
                    </a:lnTo>
                    <a:lnTo>
                      <a:pt x="114" y="8"/>
                    </a:lnTo>
                    <a:lnTo>
                      <a:pt x="129" y="19"/>
                    </a:lnTo>
                    <a:lnTo>
                      <a:pt x="142" y="33"/>
                    </a:lnTo>
                    <a:lnTo>
                      <a:pt x="152" y="50"/>
                    </a:lnTo>
                    <a:lnTo>
                      <a:pt x="157" y="69"/>
                    </a:lnTo>
                    <a:lnTo>
                      <a:pt x="160" y="89"/>
                    </a:lnTo>
                    <a:lnTo>
                      <a:pt x="157" y="109"/>
                    </a:lnTo>
                    <a:lnTo>
                      <a:pt x="152" y="127"/>
                    </a:lnTo>
                    <a:lnTo>
                      <a:pt x="143" y="144"/>
                    </a:lnTo>
                    <a:lnTo>
                      <a:pt x="130" y="159"/>
                    </a:lnTo>
                    <a:lnTo>
                      <a:pt x="115" y="170"/>
                    </a:lnTo>
                    <a:lnTo>
                      <a:pt x="98" y="176"/>
                    </a:lnTo>
                    <a:lnTo>
                      <a:pt x="80" y="179"/>
                    </a:lnTo>
                    <a:lnTo>
                      <a:pt x="63" y="176"/>
                    </a:lnTo>
                    <a:lnTo>
                      <a:pt x="45" y="170"/>
                    </a:lnTo>
                    <a:lnTo>
                      <a:pt x="30" y="159"/>
                    </a:lnTo>
                    <a:lnTo>
                      <a:pt x="17" y="145"/>
                    </a:lnTo>
                    <a:lnTo>
                      <a:pt x="8" y="128"/>
                    </a:lnTo>
                    <a:lnTo>
                      <a:pt x="2" y="109"/>
                    </a:lnTo>
                    <a:lnTo>
                      <a:pt x="0" y="89"/>
                    </a:lnTo>
                    <a:lnTo>
                      <a:pt x="0" y="8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3" name="Freeform 95">
                <a:extLst>
                  <a:ext uri="{FF2B5EF4-FFF2-40B4-BE49-F238E27FC236}">
                    <a16:creationId xmlns:a16="http://schemas.microsoft.com/office/drawing/2014/main" id="{BA54E998-5C03-4A1B-8F7F-44C80ED9AACE}"/>
                  </a:ext>
                </a:extLst>
              </p:cNvPr>
              <p:cNvSpPr>
                <a:spLocks/>
              </p:cNvSpPr>
              <p:nvPr/>
            </p:nvSpPr>
            <p:spPr bwMode="auto">
              <a:xfrm>
                <a:off x="3075" y="2242"/>
                <a:ext cx="105" cy="117"/>
              </a:xfrm>
              <a:custGeom>
                <a:avLst/>
                <a:gdLst>
                  <a:gd name="T0" fmla="*/ 0 w 105"/>
                  <a:gd name="T1" fmla="*/ 57 h 117"/>
                  <a:gd name="T2" fmla="*/ 2 w 105"/>
                  <a:gd name="T3" fmla="*/ 41 h 117"/>
                  <a:gd name="T4" fmla="*/ 8 w 105"/>
                  <a:gd name="T5" fmla="*/ 26 h 117"/>
                  <a:gd name="T6" fmla="*/ 16 w 105"/>
                  <a:gd name="T7" fmla="*/ 14 h 117"/>
                  <a:gd name="T8" fmla="*/ 29 w 105"/>
                  <a:gd name="T9" fmla="*/ 4 h 117"/>
                  <a:gd name="T10" fmla="*/ 43 w 105"/>
                  <a:gd name="T11" fmla="*/ 0 h 117"/>
                  <a:gd name="T12" fmla="*/ 57 w 105"/>
                  <a:gd name="T13" fmla="*/ 0 h 117"/>
                  <a:gd name="T14" fmla="*/ 72 w 105"/>
                  <a:gd name="T15" fmla="*/ 3 h 117"/>
                  <a:gd name="T16" fmla="*/ 84 w 105"/>
                  <a:gd name="T17" fmla="*/ 11 h 117"/>
                  <a:gd name="T18" fmla="*/ 94 w 105"/>
                  <a:gd name="T19" fmla="*/ 24 h 117"/>
                  <a:gd name="T20" fmla="*/ 101 w 105"/>
                  <a:gd name="T21" fmla="*/ 37 h 117"/>
                  <a:gd name="T22" fmla="*/ 104 w 105"/>
                  <a:gd name="T23" fmla="*/ 54 h 117"/>
                  <a:gd name="T24" fmla="*/ 103 w 105"/>
                  <a:gd name="T25" fmla="*/ 70 h 117"/>
                  <a:gd name="T26" fmla="*/ 97 w 105"/>
                  <a:gd name="T27" fmla="*/ 85 h 117"/>
                  <a:gd name="T28" fmla="*/ 88 w 105"/>
                  <a:gd name="T29" fmla="*/ 98 h 117"/>
                  <a:gd name="T30" fmla="*/ 77 w 105"/>
                  <a:gd name="T31" fmla="*/ 108 h 117"/>
                  <a:gd name="T32" fmla="*/ 64 w 105"/>
                  <a:gd name="T33" fmla="*/ 114 h 117"/>
                  <a:gd name="T34" fmla="*/ 49 w 105"/>
                  <a:gd name="T35" fmla="*/ 116 h 117"/>
                  <a:gd name="T36" fmla="*/ 36 w 105"/>
                  <a:gd name="T37" fmla="*/ 112 h 117"/>
                  <a:gd name="T38" fmla="*/ 22 w 105"/>
                  <a:gd name="T39" fmla="*/ 105 h 117"/>
                  <a:gd name="T40" fmla="*/ 11 w 105"/>
                  <a:gd name="T41" fmla="*/ 94 h 117"/>
                  <a:gd name="T42" fmla="*/ 4 w 105"/>
                  <a:gd name="T43" fmla="*/ 80 h 117"/>
                  <a:gd name="T44" fmla="*/ 0 w 105"/>
                  <a:gd name="T45" fmla="*/ 64 h 117"/>
                  <a:gd name="T46" fmla="*/ 0 w 105"/>
                  <a:gd name="T47" fmla="*/ 5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 h="117">
                    <a:moveTo>
                      <a:pt x="0" y="57"/>
                    </a:moveTo>
                    <a:lnTo>
                      <a:pt x="2" y="41"/>
                    </a:lnTo>
                    <a:lnTo>
                      <a:pt x="8" y="26"/>
                    </a:lnTo>
                    <a:lnTo>
                      <a:pt x="16" y="14"/>
                    </a:lnTo>
                    <a:lnTo>
                      <a:pt x="29" y="4"/>
                    </a:lnTo>
                    <a:lnTo>
                      <a:pt x="43" y="0"/>
                    </a:lnTo>
                    <a:lnTo>
                      <a:pt x="57" y="0"/>
                    </a:lnTo>
                    <a:lnTo>
                      <a:pt x="72" y="3"/>
                    </a:lnTo>
                    <a:lnTo>
                      <a:pt x="84" y="11"/>
                    </a:lnTo>
                    <a:lnTo>
                      <a:pt x="94" y="24"/>
                    </a:lnTo>
                    <a:lnTo>
                      <a:pt x="101" y="37"/>
                    </a:lnTo>
                    <a:lnTo>
                      <a:pt x="104" y="54"/>
                    </a:lnTo>
                    <a:lnTo>
                      <a:pt x="103" y="70"/>
                    </a:lnTo>
                    <a:lnTo>
                      <a:pt x="97" y="85"/>
                    </a:lnTo>
                    <a:lnTo>
                      <a:pt x="88" y="98"/>
                    </a:lnTo>
                    <a:lnTo>
                      <a:pt x="77" y="108"/>
                    </a:lnTo>
                    <a:lnTo>
                      <a:pt x="64" y="114"/>
                    </a:lnTo>
                    <a:lnTo>
                      <a:pt x="49" y="116"/>
                    </a:lnTo>
                    <a:lnTo>
                      <a:pt x="36" y="112"/>
                    </a:lnTo>
                    <a:lnTo>
                      <a:pt x="22" y="105"/>
                    </a:lnTo>
                    <a:lnTo>
                      <a:pt x="11" y="94"/>
                    </a:lnTo>
                    <a:lnTo>
                      <a:pt x="4" y="80"/>
                    </a:lnTo>
                    <a:lnTo>
                      <a:pt x="0" y="64"/>
                    </a:lnTo>
                    <a:lnTo>
                      <a:pt x="0" y="5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4" name="Freeform 96">
                <a:extLst>
                  <a:ext uri="{FF2B5EF4-FFF2-40B4-BE49-F238E27FC236}">
                    <a16:creationId xmlns:a16="http://schemas.microsoft.com/office/drawing/2014/main" id="{F4C62351-A515-466C-AF63-DF6E65F88AAC}"/>
                  </a:ext>
                </a:extLst>
              </p:cNvPr>
              <p:cNvSpPr>
                <a:spLocks/>
              </p:cNvSpPr>
              <p:nvPr/>
            </p:nvSpPr>
            <p:spPr bwMode="auto">
              <a:xfrm>
                <a:off x="3075" y="2242"/>
                <a:ext cx="105" cy="117"/>
              </a:xfrm>
              <a:custGeom>
                <a:avLst/>
                <a:gdLst>
                  <a:gd name="T0" fmla="*/ 0 w 105"/>
                  <a:gd name="T1" fmla="*/ 57 h 117"/>
                  <a:gd name="T2" fmla="*/ 2 w 105"/>
                  <a:gd name="T3" fmla="*/ 41 h 117"/>
                  <a:gd name="T4" fmla="*/ 8 w 105"/>
                  <a:gd name="T5" fmla="*/ 26 h 117"/>
                  <a:gd name="T6" fmla="*/ 16 w 105"/>
                  <a:gd name="T7" fmla="*/ 14 h 117"/>
                  <a:gd name="T8" fmla="*/ 29 w 105"/>
                  <a:gd name="T9" fmla="*/ 4 h 117"/>
                  <a:gd name="T10" fmla="*/ 43 w 105"/>
                  <a:gd name="T11" fmla="*/ 0 h 117"/>
                  <a:gd name="T12" fmla="*/ 57 w 105"/>
                  <a:gd name="T13" fmla="*/ 0 h 117"/>
                  <a:gd name="T14" fmla="*/ 72 w 105"/>
                  <a:gd name="T15" fmla="*/ 3 h 117"/>
                  <a:gd name="T16" fmla="*/ 84 w 105"/>
                  <a:gd name="T17" fmla="*/ 11 h 117"/>
                  <a:gd name="T18" fmla="*/ 94 w 105"/>
                  <a:gd name="T19" fmla="*/ 24 h 117"/>
                  <a:gd name="T20" fmla="*/ 101 w 105"/>
                  <a:gd name="T21" fmla="*/ 37 h 117"/>
                  <a:gd name="T22" fmla="*/ 104 w 105"/>
                  <a:gd name="T23" fmla="*/ 54 h 117"/>
                  <a:gd name="T24" fmla="*/ 103 w 105"/>
                  <a:gd name="T25" fmla="*/ 70 h 117"/>
                  <a:gd name="T26" fmla="*/ 97 w 105"/>
                  <a:gd name="T27" fmla="*/ 85 h 117"/>
                  <a:gd name="T28" fmla="*/ 88 w 105"/>
                  <a:gd name="T29" fmla="*/ 98 h 117"/>
                  <a:gd name="T30" fmla="*/ 77 w 105"/>
                  <a:gd name="T31" fmla="*/ 108 h 117"/>
                  <a:gd name="T32" fmla="*/ 64 w 105"/>
                  <a:gd name="T33" fmla="*/ 114 h 117"/>
                  <a:gd name="T34" fmla="*/ 49 w 105"/>
                  <a:gd name="T35" fmla="*/ 116 h 117"/>
                  <a:gd name="T36" fmla="*/ 36 w 105"/>
                  <a:gd name="T37" fmla="*/ 112 h 117"/>
                  <a:gd name="T38" fmla="*/ 22 w 105"/>
                  <a:gd name="T39" fmla="*/ 105 h 117"/>
                  <a:gd name="T40" fmla="*/ 11 w 105"/>
                  <a:gd name="T41" fmla="*/ 94 h 117"/>
                  <a:gd name="T42" fmla="*/ 4 w 105"/>
                  <a:gd name="T43" fmla="*/ 80 h 117"/>
                  <a:gd name="T44" fmla="*/ 0 w 105"/>
                  <a:gd name="T45" fmla="*/ 64 h 117"/>
                  <a:gd name="T46" fmla="*/ 0 w 105"/>
                  <a:gd name="T47" fmla="*/ 5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 h="117">
                    <a:moveTo>
                      <a:pt x="0" y="57"/>
                    </a:moveTo>
                    <a:lnTo>
                      <a:pt x="2" y="41"/>
                    </a:lnTo>
                    <a:lnTo>
                      <a:pt x="8" y="26"/>
                    </a:lnTo>
                    <a:lnTo>
                      <a:pt x="16" y="14"/>
                    </a:lnTo>
                    <a:lnTo>
                      <a:pt x="29" y="4"/>
                    </a:lnTo>
                    <a:lnTo>
                      <a:pt x="43" y="0"/>
                    </a:lnTo>
                    <a:lnTo>
                      <a:pt x="57" y="0"/>
                    </a:lnTo>
                    <a:lnTo>
                      <a:pt x="72" y="3"/>
                    </a:lnTo>
                    <a:lnTo>
                      <a:pt x="84" y="11"/>
                    </a:lnTo>
                    <a:lnTo>
                      <a:pt x="94" y="24"/>
                    </a:lnTo>
                    <a:lnTo>
                      <a:pt x="101" y="37"/>
                    </a:lnTo>
                    <a:lnTo>
                      <a:pt x="104" y="54"/>
                    </a:lnTo>
                    <a:lnTo>
                      <a:pt x="103" y="70"/>
                    </a:lnTo>
                    <a:lnTo>
                      <a:pt x="97" y="85"/>
                    </a:lnTo>
                    <a:lnTo>
                      <a:pt x="88" y="98"/>
                    </a:lnTo>
                    <a:lnTo>
                      <a:pt x="77" y="108"/>
                    </a:lnTo>
                    <a:lnTo>
                      <a:pt x="64" y="114"/>
                    </a:lnTo>
                    <a:lnTo>
                      <a:pt x="49" y="116"/>
                    </a:lnTo>
                    <a:lnTo>
                      <a:pt x="36" y="112"/>
                    </a:lnTo>
                    <a:lnTo>
                      <a:pt x="22" y="105"/>
                    </a:lnTo>
                    <a:lnTo>
                      <a:pt x="11" y="94"/>
                    </a:lnTo>
                    <a:lnTo>
                      <a:pt x="4" y="80"/>
                    </a:lnTo>
                    <a:lnTo>
                      <a:pt x="0" y="64"/>
                    </a:lnTo>
                    <a:lnTo>
                      <a:pt x="0" y="5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5" name="Freeform 97">
                <a:extLst>
                  <a:ext uri="{FF2B5EF4-FFF2-40B4-BE49-F238E27FC236}">
                    <a16:creationId xmlns:a16="http://schemas.microsoft.com/office/drawing/2014/main" id="{96DAC8A9-DBAC-4193-B15F-1E728B1B36D5}"/>
                  </a:ext>
                </a:extLst>
              </p:cNvPr>
              <p:cNvSpPr>
                <a:spLocks/>
              </p:cNvSpPr>
              <p:nvPr/>
            </p:nvSpPr>
            <p:spPr bwMode="auto">
              <a:xfrm>
                <a:off x="3087" y="2256"/>
                <a:ext cx="81" cy="91"/>
              </a:xfrm>
              <a:custGeom>
                <a:avLst/>
                <a:gdLst>
                  <a:gd name="T0" fmla="*/ 0 w 81"/>
                  <a:gd name="T1" fmla="*/ 45 h 91"/>
                  <a:gd name="T2" fmla="*/ 1 w 81"/>
                  <a:gd name="T3" fmla="*/ 30 h 91"/>
                  <a:gd name="T4" fmla="*/ 8 w 81"/>
                  <a:gd name="T5" fmla="*/ 17 h 91"/>
                  <a:gd name="T6" fmla="*/ 16 w 81"/>
                  <a:gd name="T7" fmla="*/ 8 h 91"/>
                  <a:gd name="T8" fmla="*/ 28 w 81"/>
                  <a:gd name="T9" fmla="*/ 1 h 91"/>
                  <a:gd name="T10" fmla="*/ 40 w 81"/>
                  <a:gd name="T11" fmla="*/ 0 h 91"/>
                  <a:gd name="T12" fmla="*/ 53 w 81"/>
                  <a:gd name="T13" fmla="*/ 2 h 91"/>
                  <a:gd name="T14" fmla="*/ 64 w 81"/>
                  <a:gd name="T15" fmla="*/ 8 h 91"/>
                  <a:gd name="T16" fmla="*/ 72 w 81"/>
                  <a:gd name="T17" fmla="*/ 19 h 91"/>
                  <a:gd name="T18" fmla="*/ 78 w 81"/>
                  <a:gd name="T19" fmla="*/ 32 h 91"/>
                  <a:gd name="T20" fmla="*/ 80 w 81"/>
                  <a:gd name="T21" fmla="*/ 47 h 91"/>
                  <a:gd name="T22" fmla="*/ 76 w 81"/>
                  <a:gd name="T23" fmla="*/ 61 h 91"/>
                  <a:gd name="T24" fmla="*/ 71 w 81"/>
                  <a:gd name="T25" fmla="*/ 73 h 91"/>
                  <a:gd name="T26" fmla="*/ 61 w 81"/>
                  <a:gd name="T27" fmla="*/ 83 h 91"/>
                  <a:gd name="T28" fmla="*/ 49 w 81"/>
                  <a:gd name="T29" fmla="*/ 88 h 91"/>
                  <a:gd name="T30" fmla="*/ 36 w 81"/>
                  <a:gd name="T31" fmla="*/ 90 h 91"/>
                  <a:gd name="T32" fmla="*/ 24 w 81"/>
                  <a:gd name="T33" fmla="*/ 86 h 91"/>
                  <a:gd name="T34" fmla="*/ 14 w 81"/>
                  <a:gd name="T35" fmla="*/ 79 h 91"/>
                  <a:gd name="T36" fmla="*/ 5 w 81"/>
                  <a:gd name="T37" fmla="*/ 69 h 91"/>
                  <a:gd name="T38" fmla="*/ 0 w 81"/>
                  <a:gd name="T39" fmla="*/ 55 h 91"/>
                  <a:gd name="T40" fmla="*/ 0 w 81"/>
                  <a:gd name="T41"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91">
                    <a:moveTo>
                      <a:pt x="0" y="45"/>
                    </a:moveTo>
                    <a:lnTo>
                      <a:pt x="1" y="30"/>
                    </a:lnTo>
                    <a:lnTo>
                      <a:pt x="8" y="17"/>
                    </a:lnTo>
                    <a:lnTo>
                      <a:pt x="16" y="8"/>
                    </a:lnTo>
                    <a:lnTo>
                      <a:pt x="28" y="1"/>
                    </a:lnTo>
                    <a:lnTo>
                      <a:pt x="40" y="0"/>
                    </a:lnTo>
                    <a:lnTo>
                      <a:pt x="53" y="2"/>
                    </a:lnTo>
                    <a:lnTo>
                      <a:pt x="64" y="8"/>
                    </a:lnTo>
                    <a:lnTo>
                      <a:pt x="72" y="19"/>
                    </a:lnTo>
                    <a:lnTo>
                      <a:pt x="78" y="32"/>
                    </a:lnTo>
                    <a:lnTo>
                      <a:pt x="80" y="47"/>
                    </a:lnTo>
                    <a:lnTo>
                      <a:pt x="76" y="61"/>
                    </a:lnTo>
                    <a:lnTo>
                      <a:pt x="71" y="73"/>
                    </a:lnTo>
                    <a:lnTo>
                      <a:pt x="61" y="83"/>
                    </a:lnTo>
                    <a:lnTo>
                      <a:pt x="49" y="88"/>
                    </a:lnTo>
                    <a:lnTo>
                      <a:pt x="36" y="90"/>
                    </a:lnTo>
                    <a:lnTo>
                      <a:pt x="24" y="86"/>
                    </a:lnTo>
                    <a:lnTo>
                      <a:pt x="14" y="79"/>
                    </a:lnTo>
                    <a:lnTo>
                      <a:pt x="5" y="69"/>
                    </a:lnTo>
                    <a:lnTo>
                      <a:pt x="0" y="55"/>
                    </a:lnTo>
                    <a:lnTo>
                      <a:pt x="0" y="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6" name="Freeform 98">
                <a:extLst>
                  <a:ext uri="{FF2B5EF4-FFF2-40B4-BE49-F238E27FC236}">
                    <a16:creationId xmlns:a16="http://schemas.microsoft.com/office/drawing/2014/main" id="{317DA1B2-4DE8-4CD1-85BB-6885365019F0}"/>
                  </a:ext>
                </a:extLst>
              </p:cNvPr>
              <p:cNvSpPr>
                <a:spLocks/>
              </p:cNvSpPr>
              <p:nvPr/>
            </p:nvSpPr>
            <p:spPr bwMode="auto">
              <a:xfrm>
                <a:off x="3191" y="2248"/>
                <a:ext cx="17" cy="108"/>
              </a:xfrm>
              <a:custGeom>
                <a:avLst/>
                <a:gdLst>
                  <a:gd name="T0" fmla="*/ 1 w 17"/>
                  <a:gd name="T1" fmla="*/ 0 h 108"/>
                  <a:gd name="T2" fmla="*/ 10 w 17"/>
                  <a:gd name="T3" fmla="*/ 17 h 108"/>
                  <a:gd name="T4" fmla="*/ 15 w 17"/>
                  <a:gd name="T5" fmla="*/ 36 h 108"/>
                  <a:gd name="T6" fmla="*/ 16 w 17"/>
                  <a:gd name="T7" fmla="*/ 57 h 108"/>
                  <a:gd name="T8" fmla="*/ 12 w 17"/>
                  <a:gd name="T9" fmla="*/ 77 h 108"/>
                  <a:gd name="T10" fmla="*/ 6 w 17"/>
                  <a:gd name="T11" fmla="*/ 95 h 108"/>
                  <a:gd name="T12" fmla="*/ 0 w 17"/>
                  <a:gd name="T13" fmla="*/ 107 h 108"/>
                </a:gdLst>
                <a:ahLst/>
                <a:cxnLst>
                  <a:cxn ang="0">
                    <a:pos x="T0" y="T1"/>
                  </a:cxn>
                  <a:cxn ang="0">
                    <a:pos x="T2" y="T3"/>
                  </a:cxn>
                  <a:cxn ang="0">
                    <a:pos x="T4" y="T5"/>
                  </a:cxn>
                  <a:cxn ang="0">
                    <a:pos x="T6" y="T7"/>
                  </a:cxn>
                  <a:cxn ang="0">
                    <a:pos x="T8" y="T9"/>
                  </a:cxn>
                  <a:cxn ang="0">
                    <a:pos x="T10" y="T11"/>
                  </a:cxn>
                  <a:cxn ang="0">
                    <a:pos x="T12" y="T13"/>
                  </a:cxn>
                </a:cxnLst>
                <a:rect l="0" t="0" r="r" b="b"/>
                <a:pathLst>
                  <a:path w="17" h="108">
                    <a:moveTo>
                      <a:pt x="1" y="0"/>
                    </a:moveTo>
                    <a:lnTo>
                      <a:pt x="10" y="17"/>
                    </a:lnTo>
                    <a:lnTo>
                      <a:pt x="15" y="36"/>
                    </a:lnTo>
                    <a:lnTo>
                      <a:pt x="16" y="57"/>
                    </a:lnTo>
                    <a:lnTo>
                      <a:pt x="12" y="77"/>
                    </a:lnTo>
                    <a:lnTo>
                      <a:pt x="6" y="95"/>
                    </a:lnTo>
                    <a:lnTo>
                      <a:pt x="0" y="10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7" name="Freeform 99">
                <a:extLst>
                  <a:ext uri="{FF2B5EF4-FFF2-40B4-BE49-F238E27FC236}">
                    <a16:creationId xmlns:a16="http://schemas.microsoft.com/office/drawing/2014/main" id="{8918E543-E90E-46BB-B5CD-6080B2824F9E}"/>
                  </a:ext>
                </a:extLst>
              </p:cNvPr>
              <p:cNvSpPr>
                <a:spLocks/>
              </p:cNvSpPr>
              <p:nvPr/>
            </p:nvSpPr>
            <p:spPr bwMode="auto">
              <a:xfrm>
                <a:off x="2783" y="2223"/>
                <a:ext cx="17" cy="28"/>
              </a:xfrm>
              <a:custGeom>
                <a:avLst/>
                <a:gdLst>
                  <a:gd name="T0" fmla="*/ 16 w 17"/>
                  <a:gd name="T1" fmla="*/ 27 h 28"/>
                  <a:gd name="T2" fmla="*/ 16 w 17"/>
                  <a:gd name="T3" fmla="*/ 0 h 28"/>
                  <a:gd name="T4" fmla="*/ 0 w 17"/>
                  <a:gd name="T5" fmla="*/ 0 h 28"/>
                  <a:gd name="T6" fmla="*/ 0 w 17"/>
                  <a:gd name="T7" fmla="*/ 27 h 28"/>
                  <a:gd name="T8" fmla="*/ 16 w 17"/>
                  <a:gd name="T9" fmla="*/ 27 h 28"/>
                </a:gdLst>
                <a:ahLst/>
                <a:cxnLst>
                  <a:cxn ang="0">
                    <a:pos x="T0" y="T1"/>
                  </a:cxn>
                  <a:cxn ang="0">
                    <a:pos x="T2" y="T3"/>
                  </a:cxn>
                  <a:cxn ang="0">
                    <a:pos x="T4" y="T5"/>
                  </a:cxn>
                  <a:cxn ang="0">
                    <a:pos x="T6" y="T7"/>
                  </a:cxn>
                  <a:cxn ang="0">
                    <a:pos x="T8" y="T9"/>
                  </a:cxn>
                </a:cxnLst>
                <a:rect l="0" t="0" r="r" b="b"/>
                <a:pathLst>
                  <a:path w="17" h="28">
                    <a:moveTo>
                      <a:pt x="16" y="27"/>
                    </a:moveTo>
                    <a:lnTo>
                      <a:pt x="16" y="0"/>
                    </a:lnTo>
                    <a:lnTo>
                      <a:pt x="0" y="0"/>
                    </a:lnTo>
                    <a:lnTo>
                      <a:pt x="0" y="27"/>
                    </a:lnTo>
                    <a:lnTo>
                      <a:pt x="16" y="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8" name="Freeform 100">
                <a:extLst>
                  <a:ext uri="{FF2B5EF4-FFF2-40B4-BE49-F238E27FC236}">
                    <a16:creationId xmlns:a16="http://schemas.microsoft.com/office/drawing/2014/main" id="{4A0C7B07-6D5A-41D9-87EB-24E61513E6CF}"/>
                  </a:ext>
                </a:extLst>
              </p:cNvPr>
              <p:cNvSpPr>
                <a:spLocks/>
              </p:cNvSpPr>
              <p:nvPr/>
            </p:nvSpPr>
            <p:spPr bwMode="auto">
              <a:xfrm>
                <a:off x="2802" y="2223"/>
                <a:ext cx="69" cy="46"/>
              </a:xfrm>
              <a:custGeom>
                <a:avLst/>
                <a:gdLst>
                  <a:gd name="T0" fmla="*/ 8 w 69"/>
                  <a:gd name="T1" fmla="*/ 45 h 46"/>
                  <a:gd name="T2" fmla="*/ 8 w 69"/>
                  <a:gd name="T3" fmla="*/ 44 h 46"/>
                  <a:gd name="T4" fmla="*/ 1 w 69"/>
                  <a:gd name="T5" fmla="*/ 33 h 46"/>
                  <a:gd name="T6" fmla="*/ 0 w 69"/>
                  <a:gd name="T7" fmla="*/ 21 h 46"/>
                  <a:gd name="T8" fmla="*/ 2 w 69"/>
                  <a:gd name="T9" fmla="*/ 10 h 46"/>
                  <a:gd name="T10" fmla="*/ 8 w 69"/>
                  <a:gd name="T11" fmla="*/ 0 h 46"/>
                  <a:gd name="T12" fmla="*/ 58 w 69"/>
                  <a:gd name="T13" fmla="*/ 0 h 46"/>
                  <a:gd name="T14" fmla="*/ 64 w 69"/>
                  <a:gd name="T15" fmla="*/ 10 h 46"/>
                  <a:gd name="T16" fmla="*/ 68 w 69"/>
                  <a:gd name="T17" fmla="*/ 21 h 46"/>
                  <a:gd name="T18" fmla="*/ 65 w 69"/>
                  <a:gd name="T19" fmla="*/ 33 h 46"/>
                  <a:gd name="T20" fmla="*/ 60 w 69"/>
                  <a:gd name="T21" fmla="*/ 43 h 46"/>
                  <a:gd name="T22" fmla="*/ 58 w 69"/>
                  <a:gd name="T23" fmla="*/ 45 h 46"/>
                  <a:gd name="T24" fmla="*/ 8 w 69"/>
                  <a:gd name="T25" fmla="*/ 4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46">
                    <a:moveTo>
                      <a:pt x="8" y="45"/>
                    </a:moveTo>
                    <a:lnTo>
                      <a:pt x="8" y="44"/>
                    </a:lnTo>
                    <a:lnTo>
                      <a:pt x="1" y="33"/>
                    </a:lnTo>
                    <a:lnTo>
                      <a:pt x="0" y="21"/>
                    </a:lnTo>
                    <a:lnTo>
                      <a:pt x="2" y="10"/>
                    </a:lnTo>
                    <a:lnTo>
                      <a:pt x="8" y="0"/>
                    </a:lnTo>
                    <a:lnTo>
                      <a:pt x="58" y="0"/>
                    </a:lnTo>
                    <a:lnTo>
                      <a:pt x="64" y="10"/>
                    </a:lnTo>
                    <a:lnTo>
                      <a:pt x="68" y="21"/>
                    </a:lnTo>
                    <a:lnTo>
                      <a:pt x="65" y="33"/>
                    </a:lnTo>
                    <a:lnTo>
                      <a:pt x="60" y="43"/>
                    </a:lnTo>
                    <a:lnTo>
                      <a:pt x="58" y="45"/>
                    </a:lnTo>
                    <a:lnTo>
                      <a:pt x="8" y="4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9" name="Freeform 101">
                <a:extLst>
                  <a:ext uri="{FF2B5EF4-FFF2-40B4-BE49-F238E27FC236}">
                    <a16:creationId xmlns:a16="http://schemas.microsoft.com/office/drawing/2014/main" id="{DF164042-506A-4F90-9346-CF483F3FCEC8}"/>
                  </a:ext>
                </a:extLst>
              </p:cNvPr>
              <p:cNvSpPr>
                <a:spLocks/>
              </p:cNvSpPr>
              <p:nvPr/>
            </p:nvSpPr>
            <p:spPr bwMode="auto">
              <a:xfrm>
                <a:off x="2802" y="2223"/>
                <a:ext cx="69" cy="46"/>
              </a:xfrm>
              <a:custGeom>
                <a:avLst/>
                <a:gdLst>
                  <a:gd name="T0" fmla="*/ 8 w 69"/>
                  <a:gd name="T1" fmla="*/ 45 h 46"/>
                  <a:gd name="T2" fmla="*/ 8 w 69"/>
                  <a:gd name="T3" fmla="*/ 44 h 46"/>
                  <a:gd name="T4" fmla="*/ 1 w 69"/>
                  <a:gd name="T5" fmla="*/ 33 h 46"/>
                  <a:gd name="T6" fmla="*/ 0 w 69"/>
                  <a:gd name="T7" fmla="*/ 21 h 46"/>
                  <a:gd name="T8" fmla="*/ 2 w 69"/>
                  <a:gd name="T9" fmla="*/ 10 h 46"/>
                  <a:gd name="T10" fmla="*/ 8 w 69"/>
                  <a:gd name="T11" fmla="*/ 0 h 46"/>
                  <a:gd name="T12" fmla="*/ 58 w 69"/>
                  <a:gd name="T13" fmla="*/ 0 h 46"/>
                  <a:gd name="T14" fmla="*/ 64 w 69"/>
                  <a:gd name="T15" fmla="*/ 10 h 46"/>
                  <a:gd name="T16" fmla="*/ 68 w 69"/>
                  <a:gd name="T17" fmla="*/ 21 h 46"/>
                  <a:gd name="T18" fmla="*/ 65 w 69"/>
                  <a:gd name="T19" fmla="*/ 33 h 46"/>
                  <a:gd name="T20" fmla="*/ 60 w 69"/>
                  <a:gd name="T21" fmla="*/ 43 h 46"/>
                  <a:gd name="T22" fmla="*/ 58 w 69"/>
                  <a:gd name="T23" fmla="*/ 45 h 46"/>
                  <a:gd name="T24" fmla="*/ 8 w 69"/>
                  <a:gd name="T25" fmla="*/ 4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46">
                    <a:moveTo>
                      <a:pt x="8" y="45"/>
                    </a:moveTo>
                    <a:lnTo>
                      <a:pt x="8" y="44"/>
                    </a:lnTo>
                    <a:lnTo>
                      <a:pt x="1" y="33"/>
                    </a:lnTo>
                    <a:lnTo>
                      <a:pt x="0" y="21"/>
                    </a:lnTo>
                    <a:lnTo>
                      <a:pt x="2" y="10"/>
                    </a:lnTo>
                    <a:lnTo>
                      <a:pt x="8" y="0"/>
                    </a:lnTo>
                    <a:lnTo>
                      <a:pt x="58" y="0"/>
                    </a:lnTo>
                    <a:lnTo>
                      <a:pt x="64" y="10"/>
                    </a:lnTo>
                    <a:lnTo>
                      <a:pt x="68" y="21"/>
                    </a:lnTo>
                    <a:lnTo>
                      <a:pt x="65" y="33"/>
                    </a:lnTo>
                    <a:lnTo>
                      <a:pt x="60" y="43"/>
                    </a:lnTo>
                    <a:lnTo>
                      <a:pt x="58" y="45"/>
                    </a:lnTo>
                    <a:lnTo>
                      <a:pt x="8" y="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0" name="Freeform 102">
                <a:extLst>
                  <a:ext uri="{FF2B5EF4-FFF2-40B4-BE49-F238E27FC236}">
                    <a16:creationId xmlns:a16="http://schemas.microsoft.com/office/drawing/2014/main" id="{0C08895B-5BAF-4C46-AAFC-47D22E6F5A7B}"/>
                  </a:ext>
                </a:extLst>
              </p:cNvPr>
              <p:cNvSpPr>
                <a:spLocks/>
              </p:cNvSpPr>
              <p:nvPr/>
            </p:nvSpPr>
            <p:spPr bwMode="auto">
              <a:xfrm>
                <a:off x="2925" y="2300"/>
                <a:ext cx="126" cy="17"/>
              </a:xfrm>
              <a:custGeom>
                <a:avLst/>
                <a:gdLst>
                  <a:gd name="T0" fmla="*/ 16 w 126"/>
                  <a:gd name="T1" fmla="*/ 0 h 17"/>
                  <a:gd name="T2" fmla="*/ 16 w 126"/>
                  <a:gd name="T3" fmla="*/ 8 h 17"/>
                  <a:gd name="T4" fmla="*/ 125 w 126"/>
                  <a:gd name="T5" fmla="*/ 8 h 17"/>
                  <a:gd name="T6" fmla="*/ 123 w 126"/>
                  <a:gd name="T7" fmla="*/ 16 h 17"/>
                  <a:gd name="T8" fmla="*/ 0 w 126"/>
                  <a:gd name="T9" fmla="*/ 16 h 17"/>
                  <a:gd name="T10" fmla="*/ 0 w 126"/>
                  <a:gd name="T11" fmla="*/ 0 h 17"/>
                  <a:gd name="T12" fmla="*/ 16 w 126"/>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26" h="17">
                    <a:moveTo>
                      <a:pt x="16" y="0"/>
                    </a:moveTo>
                    <a:lnTo>
                      <a:pt x="16" y="8"/>
                    </a:lnTo>
                    <a:lnTo>
                      <a:pt x="125" y="8"/>
                    </a:lnTo>
                    <a:lnTo>
                      <a:pt x="123" y="16"/>
                    </a:lnTo>
                    <a:lnTo>
                      <a:pt x="0" y="16"/>
                    </a:lnTo>
                    <a:lnTo>
                      <a:pt x="0" y="0"/>
                    </a:lnTo>
                    <a:lnTo>
                      <a:pt x="16"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1" name="Freeform 103">
                <a:extLst>
                  <a:ext uri="{FF2B5EF4-FFF2-40B4-BE49-F238E27FC236}">
                    <a16:creationId xmlns:a16="http://schemas.microsoft.com/office/drawing/2014/main" id="{076F976A-BA42-4835-8362-F7F7A3B08AE4}"/>
                  </a:ext>
                </a:extLst>
              </p:cNvPr>
              <p:cNvSpPr>
                <a:spLocks/>
              </p:cNvSpPr>
              <p:nvPr/>
            </p:nvSpPr>
            <p:spPr bwMode="auto">
              <a:xfrm>
                <a:off x="2925" y="2300"/>
                <a:ext cx="126" cy="17"/>
              </a:xfrm>
              <a:custGeom>
                <a:avLst/>
                <a:gdLst>
                  <a:gd name="T0" fmla="*/ 16 w 126"/>
                  <a:gd name="T1" fmla="*/ 0 h 17"/>
                  <a:gd name="T2" fmla="*/ 16 w 126"/>
                  <a:gd name="T3" fmla="*/ 8 h 17"/>
                  <a:gd name="T4" fmla="*/ 125 w 126"/>
                  <a:gd name="T5" fmla="*/ 8 h 17"/>
                  <a:gd name="T6" fmla="*/ 123 w 126"/>
                  <a:gd name="T7" fmla="*/ 16 h 17"/>
                  <a:gd name="T8" fmla="*/ 0 w 126"/>
                  <a:gd name="T9" fmla="*/ 16 h 17"/>
                  <a:gd name="T10" fmla="*/ 0 w 126"/>
                  <a:gd name="T11" fmla="*/ 0 h 17"/>
                  <a:gd name="T12" fmla="*/ 16 w 126"/>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26" h="17">
                    <a:moveTo>
                      <a:pt x="16" y="0"/>
                    </a:moveTo>
                    <a:lnTo>
                      <a:pt x="16" y="8"/>
                    </a:lnTo>
                    <a:lnTo>
                      <a:pt x="125" y="8"/>
                    </a:lnTo>
                    <a:lnTo>
                      <a:pt x="123" y="16"/>
                    </a:lnTo>
                    <a:lnTo>
                      <a:pt x="0" y="16"/>
                    </a:lnTo>
                    <a:lnTo>
                      <a:pt x="0" y="0"/>
                    </a:lnTo>
                    <a:lnTo>
                      <a:pt x="1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2" name="Freeform 104">
                <a:extLst>
                  <a:ext uri="{FF2B5EF4-FFF2-40B4-BE49-F238E27FC236}">
                    <a16:creationId xmlns:a16="http://schemas.microsoft.com/office/drawing/2014/main" id="{97CDC437-FB31-43EE-B98C-AC5D6F429842}"/>
                  </a:ext>
                </a:extLst>
              </p:cNvPr>
              <p:cNvSpPr>
                <a:spLocks/>
              </p:cNvSpPr>
              <p:nvPr/>
            </p:nvSpPr>
            <p:spPr bwMode="auto">
              <a:xfrm>
                <a:off x="2612" y="2230"/>
                <a:ext cx="67" cy="43"/>
              </a:xfrm>
              <a:custGeom>
                <a:avLst/>
                <a:gdLst>
                  <a:gd name="T0" fmla="*/ 66 w 67"/>
                  <a:gd name="T1" fmla="*/ 42 h 43"/>
                  <a:gd name="T2" fmla="*/ 66 w 67"/>
                  <a:gd name="T3" fmla="*/ 0 h 43"/>
                  <a:gd name="T4" fmla="*/ 0 w 67"/>
                  <a:gd name="T5" fmla="*/ 0 h 43"/>
                  <a:gd name="T6" fmla="*/ 0 w 67"/>
                  <a:gd name="T7" fmla="*/ 42 h 43"/>
                  <a:gd name="T8" fmla="*/ 66 w 67"/>
                  <a:gd name="T9" fmla="*/ 42 h 43"/>
                </a:gdLst>
                <a:ahLst/>
                <a:cxnLst>
                  <a:cxn ang="0">
                    <a:pos x="T0" y="T1"/>
                  </a:cxn>
                  <a:cxn ang="0">
                    <a:pos x="T2" y="T3"/>
                  </a:cxn>
                  <a:cxn ang="0">
                    <a:pos x="T4" y="T5"/>
                  </a:cxn>
                  <a:cxn ang="0">
                    <a:pos x="T6" y="T7"/>
                  </a:cxn>
                  <a:cxn ang="0">
                    <a:pos x="T8" y="T9"/>
                  </a:cxn>
                </a:cxnLst>
                <a:rect l="0" t="0" r="r" b="b"/>
                <a:pathLst>
                  <a:path w="67" h="43">
                    <a:moveTo>
                      <a:pt x="66" y="42"/>
                    </a:moveTo>
                    <a:lnTo>
                      <a:pt x="66" y="0"/>
                    </a:lnTo>
                    <a:lnTo>
                      <a:pt x="0" y="0"/>
                    </a:lnTo>
                    <a:lnTo>
                      <a:pt x="0" y="42"/>
                    </a:lnTo>
                    <a:lnTo>
                      <a:pt x="66"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3" name="Freeform 105">
                <a:extLst>
                  <a:ext uri="{FF2B5EF4-FFF2-40B4-BE49-F238E27FC236}">
                    <a16:creationId xmlns:a16="http://schemas.microsoft.com/office/drawing/2014/main" id="{20D22995-565B-4173-903F-394E8DCEB8E4}"/>
                  </a:ext>
                </a:extLst>
              </p:cNvPr>
              <p:cNvSpPr>
                <a:spLocks/>
              </p:cNvSpPr>
              <p:nvPr/>
            </p:nvSpPr>
            <p:spPr bwMode="auto">
              <a:xfrm>
                <a:off x="2612" y="2230"/>
                <a:ext cx="67" cy="43"/>
              </a:xfrm>
              <a:custGeom>
                <a:avLst/>
                <a:gdLst>
                  <a:gd name="T0" fmla="*/ 66 w 67"/>
                  <a:gd name="T1" fmla="*/ 42 h 43"/>
                  <a:gd name="T2" fmla="*/ 66 w 67"/>
                  <a:gd name="T3" fmla="*/ 0 h 43"/>
                  <a:gd name="T4" fmla="*/ 0 w 67"/>
                  <a:gd name="T5" fmla="*/ 0 h 43"/>
                  <a:gd name="T6" fmla="*/ 0 w 67"/>
                  <a:gd name="T7" fmla="*/ 42 h 43"/>
                  <a:gd name="T8" fmla="*/ 66 w 67"/>
                  <a:gd name="T9" fmla="*/ 42 h 43"/>
                </a:gdLst>
                <a:ahLst/>
                <a:cxnLst>
                  <a:cxn ang="0">
                    <a:pos x="T0" y="T1"/>
                  </a:cxn>
                  <a:cxn ang="0">
                    <a:pos x="T2" y="T3"/>
                  </a:cxn>
                  <a:cxn ang="0">
                    <a:pos x="T4" y="T5"/>
                  </a:cxn>
                  <a:cxn ang="0">
                    <a:pos x="T6" y="T7"/>
                  </a:cxn>
                  <a:cxn ang="0">
                    <a:pos x="T8" y="T9"/>
                  </a:cxn>
                </a:cxnLst>
                <a:rect l="0" t="0" r="r" b="b"/>
                <a:pathLst>
                  <a:path w="67" h="43">
                    <a:moveTo>
                      <a:pt x="66" y="42"/>
                    </a:moveTo>
                    <a:lnTo>
                      <a:pt x="66" y="0"/>
                    </a:lnTo>
                    <a:lnTo>
                      <a:pt x="0" y="0"/>
                    </a:lnTo>
                    <a:lnTo>
                      <a:pt x="0" y="42"/>
                    </a:lnTo>
                    <a:lnTo>
                      <a:pt x="66" y="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4" name="Freeform 106">
                <a:extLst>
                  <a:ext uri="{FF2B5EF4-FFF2-40B4-BE49-F238E27FC236}">
                    <a16:creationId xmlns:a16="http://schemas.microsoft.com/office/drawing/2014/main" id="{96B5C445-993B-486B-BFE0-DE3C76223B54}"/>
                  </a:ext>
                </a:extLst>
              </p:cNvPr>
              <p:cNvSpPr>
                <a:spLocks/>
              </p:cNvSpPr>
              <p:nvPr/>
            </p:nvSpPr>
            <p:spPr bwMode="auto">
              <a:xfrm>
                <a:off x="2633" y="2240"/>
                <a:ext cx="22" cy="21"/>
              </a:xfrm>
              <a:custGeom>
                <a:avLst/>
                <a:gdLst>
                  <a:gd name="T0" fmla="*/ 0 w 22"/>
                  <a:gd name="T1" fmla="*/ 9 h 21"/>
                  <a:gd name="T2" fmla="*/ 1 w 22"/>
                  <a:gd name="T3" fmla="*/ 4 h 21"/>
                  <a:gd name="T4" fmla="*/ 5 w 22"/>
                  <a:gd name="T5" fmla="*/ 0 h 21"/>
                  <a:gd name="T6" fmla="*/ 10 w 22"/>
                  <a:gd name="T7" fmla="*/ 0 h 21"/>
                  <a:gd name="T8" fmla="*/ 15 w 22"/>
                  <a:gd name="T9" fmla="*/ 0 h 21"/>
                  <a:gd name="T10" fmla="*/ 20 w 22"/>
                  <a:gd name="T11" fmla="*/ 4 h 21"/>
                  <a:gd name="T12" fmla="*/ 21 w 22"/>
                  <a:gd name="T13" fmla="*/ 9 h 21"/>
                  <a:gd name="T14" fmla="*/ 20 w 22"/>
                  <a:gd name="T15" fmla="*/ 14 h 21"/>
                  <a:gd name="T16" fmla="*/ 15 w 22"/>
                  <a:gd name="T17" fmla="*/ 18 h 21"/>
                  <a:gd name="T18" fmla="*/ 10 w 22"/>
                  <a:gd name="T19" fmla="*/ 20 h 21"/>
                  <a:gd name="T20" fmla="*/ 5 w 22"/>
                  <a:gd name="T21" fmla="*/ 18 h 21"/>
                  <a:gd name="T22" fmla="*/ 1 w 22"/>
                  <a:gd name="T23" fmla="*/ 14 h 21"/>
                  <a:gd name="T24" fmla="*/ 0 w 22"/>
                  <a:gd name="T25" fmla="*/ 9 h 21"/>
                  <a:gd name="T26" fmla="*/ 0 w 22"/>
                  <a:gd name="T27"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1">
                    <a:moveTo>
                      <a:pt x="0" y="9"/>
                    </a:moveTo>
                    <a:lnTo>
                      <a:pt x="1" y="4"/>
                    </a:lnTo>
                    <a:lnTo>
                      <a:pt x="5" y="0"/>
                    </a:lnTo>
                    <a:lnTo>
                      <a:pt x="10" y="0"/>
                    </a:lnTo>
                    <a:lnTo>
                      <a:pt x="15" y="0"/>
                    </a:lnTo>
                    <a:lnTo>
                      <a:pt x="20" y="4"/>
                    </a:lnTo>
                    <a:lnTo>
                      <a:pt x="21" y="9"/>
                    </a:lnTo>
                    <a:lnTo>
                      <a:pt x="20" y="14"/>
                    </a:lnTo>
                    <a:lnTo>
                      <a:pt x="15" y="18"/>
                    </a:lnTo>
                    <a:lnTo>
                      <a:pt x="10" y="20"/>
                    </a:lnTo>
                    <a:lnTo>
                      <a:pt x="5" y="18"/>
                    </a:lnTo>
                    <a:lnTo>
                      <a:pt x="1" y="14"/>
                    </a:lnTo>
                    <a:lnTo>
                      <a:pt x="0" y="9"/>
                    </a:lnTo>
                    <a:lnTo>
                      <a:pt x="0" y="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5" name="Freeform 107">
                <a:extLst>
                  <a:ext uri="{FF2B5EF4-FFF2-40B4-BE49-F238E27FC236}">
                    <a16:creationId xmlns:a16="http://schemas.microsoft.com/office/drawing/2014/main" id="{7E3499E8-1A7B-4FA5-BBA2-B5495045A58F}"/>
                  </a:ext>
                </a:extLst>
              </p:cNvPr>
              <p:cNvSpPr>
                <a:spLocks/>
              </p:cNvSpPr>
              <p:nvPr/>
            </p:nvSpPr>
            <p:spPr bwMode="auto">
              <a:xfrm>
                <a:off x="2237" y="2177"/>
                <a:ext cx="214" cy="86"/>
              </a:xfrm>
              <a:custGeom>
                <a:avLst/>
                <a:gdLst>
                  <a:gd name="T0" fmla="*/ 185 w 214"/>
                  <a:gd name="T1" fmla="*/ 85 h 86"/>
                  <a:gd name="T2" fmla="*/ 213 w 214"/>
                  <a:gd name="T3" fmla="*/ 85 h 86"/>
                  <a:gd name="T4" fmla="*/ 200 w 214"/>
                  <a:gd name="T5" fmla="*/ 47 h 86"/>
                  <a:gd name="T6" fmla="*/ 173 w 214"/>
                  <a:gd name="T7" fmla="*/ 18 h 86"/>
                  <a:gd name="T8" fmla="*/ 144 w 214"/>
                  <a:gd name="T9" fmla="*/ 5 h 86"/>
                  <a:gd name="T10" fmla="*/ 99 w 214"/>
                  <a:gd name="T11" fmla="*/ 0 h 86"/>
                  <a:gd name="T12" fmla="*/ 56 w 214"/>
                  <a:gd name="T13" fmla="*/ 12 h 86"/>
                  <a:gd name="T14" fmla="*/ 28 w 214"/>
                  <a:gd name="T15" fmla="*/ 35 h 86"/>
                  <a:gd name="T16" fmla="*/ 14 w 214"/>
                  <a:gd name="T17" fmla="*/ 54 h 86"/>
                  <a:gd name="T18" fmla="*/ 6 w 214"/>
                  <a:gd name="T19" fmla="*/ 67 h 86"/>
                  <a:gd name="T20" fmla="*/ 0 w 214"/>
                  <a:gd name="T21" fmla="*/ 85 h 86"/>
                  <a:gd name="T22" fmla="*/ 144 w 214"/>
                  <a:gd name="T23" fmla="*/ 85 h 86"/>
                  <a:gd name="T24" fmla="*/ 185 w 214"/>
                  <a:gd name="T25" fmla="*/ 8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4" h="86">
                    <a:moveTo>
                      <a:pt x="185" y="85"/>
                    </a:moveTo>
                    <a:lnTo>
                      <a:pt x="213" y="85"/>
                    </a:lnTo>
                    <a:lnTo>
                      <a:pt x="200" y="47"/>
                    </a:lnTo>
                    <a:lnTo>
                      <a:pt x="173" y="18"/>
                    </a:lnTo>
                    <a:lnTo>
                      <a:pt x="144" y="5"/>
                    </a:lnTo>
                    <a:lnTo>
                      <a:pt x="99" y="0"/>
                    </a:lnTo>
                    <a:lnTo>
                      <a:pt x="56" y="12"/>
                    </a:lnTo>
                    <a:lnTo>
                      <a:pt x="28" y="35"/>
                    </a:lnTo>
                    <a:lnTo>
                      <a:pt x="14" y="54"/>
                    </a:lnTo>
                    <a:lnTo>
                      <a:pt x="6" y="67"/>
                    </a:lnTo>
                    <a:lnTo>
                      <a:pt x="0" y="85"/>
                    </a:lnTo>
                    <a:lnTo>
                      <a:pt x="144" y="85"/>
                    </a:lnTo>
                    <a:lnTo>
                      <a:pt x="185" y="8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6" name="Freeform 108">
                <a:extLst>
                  <a:ext uri="{FF2B5EF4-FFF2-40B4-BE49-F238E27FC236}">
                    <a16:creationId xmlns:a16="http://schemas.microsoft.com/office/drawing/2014/main" id="{B9715E74-CD27-4BF4-881E-4E4A6F620CCA}"/>
                  </a:ext>
                </a:extLst>
              </p:cNvPr>
              <p:cNvSpPr>
                <a:spLocks/>
              </p:cNvSpPr>
              <p:nvPr/>
            </p:nvSpPr>
            <p:spPr bwMode="auto">
              <a:xfrm>
                <a:off x="2237" y="2177"/>
                <a:ext cx="214" cy="86"/>
              </a:xfrm>
              <a:custGeom>
                <a:avLst/>
                <a:gdLst>
                  <a:gd name="T0" fmla="*/ 185 w 214"/>
                  <a:gd name="T1" fmla="*/ 85 h 86"/>
                  <a:gd name="T2" fmla="*/ 213 w 214"/>
                  <a:gd name="T3" fmla="*/ 85 h 86"/>
                  <a:gd name="T4" fmla="*/ 200 w 214"/>
                  <a:gd name="T5" fmla="*/ 47 h 86"/>
                  <a:gd name="T6" fmla="*/ 173 w 214"/>
                  <a:gd name="T7" fmla="*/ 18 h 86"/>
                  <a:gd name="T8" fmla="*/ 144 w 214"/>
                  <a:gd name="T9" fmla="*/ 5 h 86"/>
                  <a:gd name="T10" fmla="*/ 99 w 214"/>
                  <a:gd name="T11" fmla="*/ 0 h 86"/>
                  <a:gd name="T12" fmla="*/ 56 w 214"/>
                  <a:gd name="T13" fmla="*/ 12 h 86"/>
                  <a:gd name="T14" fmla="*/ 28 w 214"/>
                  <a:gd name="T15" fmla="*/ 35 h 86"/>
                  <a:gd name="T16" fmla="*/ 14 w 214"/>
                  <a:gd name="T17" fmla="*/ 54 h 86"/>
                  <a:gd name="T18" fmla="*/ 6 w 214"/>
                  <a:gd name="T19" fmla="*/ 67 h 86"/>
                  <a:gd name="T20" fmla="*/ 0 w 214"/>
                  <a:gd name="T21" fmla="*/ 85 h 86"/>
                  <a:gd name="T22" fmla="*/ 144 w 214"/>
                  <a:gd name="T23" fmla="*/ 85 h 86"/>
                  <a:gd name="T24" fmla="*/ 185 w 214"/>
                  <a:gd name="T25" fmla="*/ 8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4" h="86">
                    <a:moveTo>
                      <a:pt x="185" y="85"/>
                    </a:moveTo>
                    <a:lnTo>
                      <a:pt x="213" y="85"/>
                    </a:lnTo>
                    <a:lnTo>
                      <a:pt x="200" y="47"/>
                    </a:lnTo>
                    <a:lnTo>
                      <a:pt x="173" y="18"/>
                    </a:lnTo>
                    <a:lnTo>
                      <a:pt x="144" y="5"/>
                    </a:lnTo>
                    <a:lnTo>
                      <a:pt x="99" y="0"/>
                    </a:lnTo>
                    <a:lnTo>
                      <a:pt x="56" y="12"/>
                    </a:lnTo>
                    <a:lnTo>
                      <a:pt x="28" y="35"/>
                    </a:lnTo>
                    <a:lnTo>
                      <a:pt x="14" y="54"/>
                    </a:lnTo>
                    <a:lnTo>
                      <a:pt x="6" y="67"/>
                    </a:lnTo>
                    <a:lnTo>
                      <a:pt x="0" y="85"/>
                    </a:lnTo>
                    <a:lnTo>
                      <a:pt x="144" y="85"/>
                    </a:lnTo>
                    <a:lnTo>
                      <a:pt x="185" y="8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7" name="Freeform 109">
                <a:extLst>
                  <a:ext uri="{FF2B5EF4-FFF2-40B4-BE49-F238E27FC236}">
                    <a16:creationId xmlns:a16="http://schemas.microsoft.com/office/drawing/2014/main" id="{3FB0795E-7B1A-4760-B7E5-5CE39DC2E96D}"/>
                  </a:ext>
                </a:extLst>
              </p:cNvPr>
              <p:cNvSpPr>
                <a:spLocks/>
              </p:cNvSpPr>
              <p:nvPr/>
            </p:nvSpPr>
            <p:spPr bwMode="auto">
              <a:xfrm>
                <a:off x="2386" y="2204"/>
                <a:ext cx="32" cy="35"/>
              </a:xfrm>
              <a:custGeom>
                <a:avLst/>
                <a:gdLst>
                  <a:gd name="T0" fmla="*/ 31 w 32"/>
                  <a:gd name="T1" fmla="*/ 5 h 35"/>
                  <a:gd name="T2" fmla="*/ 4 w 32"/>
                  <a:gd name="T3" fmla="*/ 34 h 35"/>
                  <a:gd name="T4" fmla="*/ 0 w 32"/>
                  <a:gd name="T5" fmla="*/ 27 h 35"/>
                  <a:gd name="T6" fmla="*/ 23 w 32"/>
                  <a:gd name="T7" fmla="*/ 0 h 35"/>
                  <a:gd name="T8" fmla="*/ 31 w 32"/>
                  <a:gd name="T9" fmla="*/ 5 h 35"/>
                </a:gdLst>
                <a:ahLst/>
                <a:cxnLst>
                  <a:cxn ang="0">
                    <a:pos x="T0" y="T1"/>
                  </a:cxn>
                  <a:cxn ang="0">
                    <a:pos x="T2" y="T3"/>
                  </a:cxn>
                  <a:cxn ang="0">
                    <a:pos x="T4" y="T5"/>
                  </a:cxn>
                  <a:cxn ang="0">
                    <a:pos x="T6" y="T7"/>
                  </a:cxn>
                  <a:cxn ang="0">
                    <a:pos x="T8" y="T9"/>
                  </a:cxn>
                </a:cxnLst>
                <a:rect l="0" t="0" r="r" b="b"/>
                <a:pathLst>
                  <a:path w="32" h="35">
                    <a:moveTo>
                      <a:pt x="31" y="5"/>
                    </a:moveTo>
                    <a:lnTo>
                      <a:pt x="4" y="34"/>
                    </a:lnTo>
                    <a:lnTo>
                      <a:pt x="0" y="27"/>
                    </a:lnTo>
                    <a:lnTo>
                      <a:pt x="23" y="0"/>
                    </a:lnTo>
                    <a:lnTo>
                      <a:pt x="31"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8" name="Freeform 110">
                <a:extLst>
                  <a:ext uri="{FF2B5EF4-FFF2-40B4-BE49-F238E27FC236}">
                    <a16:creationId xmlns:a16="http://schemas.microsoft.com/office/drawing/2014/main" id="{64D2E36D-368B-4DB3-B993-F5522D33749D}"/>
                  </a:ext>
                </a:extLst>
              </p:cNvPr>
              <p:cNvSpPr>
                <a:spLocks/>
              </p:cNvSpPr>
              <p:nvPr/>
            </p:nvSpPr>
            <p:spPr bwMode="auto">
              <a:xfrm>
                <a:off x="2386" y="2204"/>
                <a:ext cx="32" cy="35"/>
              </a:xfrm>
              <a:custGeom>
                <a:avLst/>
                <a:gdLst>
                  <a:gd name="T0" fmla="*/ 31 w 32"/>
                  <a:gd name="T1" fmla="*/ 5 h 35"/>
                  <a:gd name="T2" fmla="*/ 4 w 32"/>
                  <a:gd name="T3" fmla="*/ 34 h 35"/>
                  <a:gd name="T4" fmla="*/ 0 w 32"/>
                  <a:gd name="T5" fmla="*/ 27 h 35"/>
                  <a:gd name="T6" fmla="*/ 23 w 32"/>
                  <a:gd name="T7" fmla="*/ 0 h 35"/>
                  <a:gd name="T8" fmla="*/ 31 w 32"/>
                  <a:gd name="T9" fmla="*/ 5 h 35"/>
                </a:gdLst>
                <a:ahLst/>
                <a:cxnLst>
                  <a:cxn ang="0">
                    <a:pos x="T0" y="T1"/>
                  </a:cxn>
                  <a:cxn ang="0">
                    <a:pos x="T2" y="T3"/>
                  </a:cxn>
                  <a:cxn ang="0">
                    <a:pos x="T4" y="T5"/>
                  </a:cxn>
                  <a:cxn ang="0">
                    <a:pos x="T6" y="T7"/>
                  </a:cxn>
                  <a:cxn ang="0">
                    <a:pos x="T8" y="T9"/>
                  </a:cxn>
                </a:cxnLst>
                <a:rect l="0" t="0" r="r" b="b"/>
                <a:pathLst>
                  <a:path w="32" h="35">
                    <a:moveTo>
                      <a:pt x="31" y="5"/>
                    </a:moveTo>
                    <a:lnTo>
                      <a:pt x="4" y="34"/>
                    </a:lnTo>
                    <a:lnTo>
                      <a:pt x="0" y="27"/>
                    </a:lnTo>
                    <a:lnTo>
                      <a:pt x="23" y="0"/>
                    </a:lnTo>
                    <a:lnTo>
                      <a:pt x="31" y="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9" name="Freeform 111">
                <a:extLst>
                  <a:ext uri="{FF2B5EF4-FFF2-40B4-BE49-F238E27FC236}">
                    <a16:creationId xmlns:a16="http://schemas.microsoft.com/office/drawing/2014/main" id="{EBD36622-199F-4648-ADDA-A481B1FACFBD}"/>
                  </a:ext>
                </a:extLst>
              </p:cNvPr>
              <p:cNvSpPr>
                <a:spLocks/>
              </p:cNvSpPr>
              <p:nvPr/>
            </p:nvSpPr>
            <p:spPr bwMode="auto">
              <a:xfrm>
                <a:off x="2274" y="2204"/>
                <a:ext cx="31" cy="35"/>
              </a:xfrm>
              <a:custGeom>
                <a:avLst/>
                <a:gdLst>
                  <a:gd name="T0" fmla="*/ 0 w 31"/>
                  <a:gd name="T1" fmla="*/ 5 h 35"/>
                  <a:gd name="T2" fmla="*/ 25 w 31"/>
                  <a:gd name="T3" fmla="*/ 34 h 35"/>
                  <a:gd name="T4" fmla="*/ 30 w 31"/>
                  <a:gd name="T5" fmla="*/ 27 h 35"/>
                  <a:gd name="T6" fmla="*/ 7 w 31"/>
                  <a:gd name="T7" fmla="*/ 0 h 35"/>
                  <a:gd name="T8" fmla="*/ 0 w 31"/>
                  <a:gd name="T9" fmla="*/ 5 h 35"/>
                </a:gdLst>
                <a:ahLst/>
                <a:cxnLst>
                  <a:cxn ang="0">
                    <a:pos x="T0" y="T1"/>
                  </a:cxn>
                  <a:cxn ang="0">
                    <a:pos x="T2" y="T3"/>
                  </a:cxn>
                  <a:cxn ang="0">
                    <a:pos x="T4" y="T5"/>
                  </a:cxn>
                  <a:cxn ang="0">
                    <a:pos x="T6" y="T7"/>
                  </a:cxn>
                  <a:cxn ang="0">
                    <a:pos x="T8" y="T9"/>
                  </a:cxn>
                </a:cxnLst>
                <a:rect l="0" t="0" r="r" b="b"/>
                <a:pathLst>
                  <a:path w="31" h="35">
                    <a:moveTo>
                      <a:pt x="0" y="5"/>
                    </a:moveTo>
                    <a:lnTo>
                      <a:pt x="25" y="34"/>
                    </a:lnTo>
                    <a:lnTo>
                      <a:pt x="30" y="27"/>
                    </a:lnTo>
                    <a:lnTo>
                      <a:pt x="7" y="0"/>
                    </a:lnTo>
                    <a:lnTo>
                      <a:pt x="0"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0" name="Freeform 112">
                <a:extLst>
                  <a:ext uri="{FF2B5EF4-FFF2-40B4-BE49-F238E27FC236}">
                    <a16:creationId xmlns:a16="http://schemas.microsoft.com/office/drawing/2014/main" id="{5DE00F66-4410-4FC4-B4D1-6CA0EFB7FF64}"/>
                  </a:ext>
                </a:extLst>
              </p:cNvPr>
              <p:cNvSpPr>
                <a:spLocks/>
              </p:cNvSpPr>
              <p:nvPr/>
            </p:nvSpPr>
            <p:spPr bwMode="auto">
              <a:xfrm>
                <a:off x="2274" y="2204"/>
                <a:ext cx="31" cy="35"/>
              </a:xfrm>
              <a:custGeom>
                <a:avLst/>
                <a:gdLst>
                  <a:gd name="T0" fmla="*/ 0 w 31"/>
                  <a:gd name="T1" fmla="*/ 5 h 35"/>
                  <a:gd name="T2" fmla="*/ 25 w 31"/>
                  <a:gd name="T3" fmla="*/ 34 h 35"/>
                  <a:gd name="T4" fmla="*/ 30 w 31"/>
                  <a:gd name="T5" fmla="*/ 27 h 35"/>
                  <a:gd name="T6" fmla="*/ 7 w 31"/>
                  <a:gd name="T7" fmla="*/ 0 h 35"/>
                  <a:gd name="T8" fmla="*/ 0 w 31"/>
                  <a:gd name="T9" fmla="*/ 5 h 35"/>
                </a:gdLst>
                <a:ahLst/>
                <a:cxnLst>
                  <a:cxn ang="0">
                    <a:pos x="T0" y="T1"/>
                  </a:cxn>
                  <a:cxn ang="0">
                    <a:pos x="T2" y="T3"/>
                  </a:cxn>
                  <a:cxn ang="0">
                    <a:pos x="T4" y="T5"/>
                  </a:cxn>
                  <a:cxn ang="0">
                    <a:pos x="T6" y="T7"/>
                  </a:cxn>
                  <a:cxn ang="0">
                    <a:pos x="T8" y="T9"/>
                  </a:cxn>
                </a:cxnLst>
                <a:rect l="0" t="0" r="r" b="b"/>
                <a:pathLst>
                  <a:path w="31" h="35">
                    <a:moveTo>
                      <a:pt x="0" y="5"/>
                    </a:moveTo>
                    <a:lnTo>
                      <a:pt x="25" y="34"/>
                    </a:lnTo>
                    <a:lnTo>
                      <a:pt x="30" y="27"/>
                    </a:lnTo>
                    <a:lnTo>
                      <a:pt x="7" y="0"/>
                    </a:lnTo>
                    <a:lnTo>
                      <a:pt x="0" y="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1" name="Freeform 113">
                <a:extLst>
                  <a:ext uri="{FF2B5EF4-FFF2-40B4-BE49-F238E27FC236}">
                    <a16:creationId xmlns:a16="http://schemas.microsoft.com/office/drawing/2014/main" id="{FB777DFE-568B-4A52-A284-E2D5F2630BE1}"/>
                  </a:ext>
                </a:extLst>
              </p:cNvPr>
              <p:cNvSpPr>
                <a:spLocks/>
              </p:cNvSpPr>
              <p:nvPr/>
            </p:nvSpPr>
            <p:spPr bwMode="auto">
              <a:xfrm>
                <a:off x="2253" y="2207"/>
                <a:ext cx="182" cy="182"/>
              </a:xfrm>
              <a:custGeom>
                <a:avLst/>
                <a:gdLst>
                  <a:gd name="T0" fmla="*/ 0 w 182"/>
                  <a:gd name="T1" fmla="*/ 90 h 182"/>
                  <a:gd name="T2" fmla="*/ 2 w 182"/>
                  <a:gd name="T3" fmla="*/ 70 h 182"/>
                  <a:gd name="T4" fmla="*/ 8 w 182"/>
                  <a:gd name="T5" fmla="*/ 51 h 182"/>
                  <a:gd name="T6" fmla="*/ 19 w 182"/>
                  <a:gd name="T7" fmla="*/ 34 h 182"/>
                  <a:gd name="T8" fmla="*/ 33 w 182"/>
                  <a:gd name="T9" fmla="*/ 20 h 182"/>
                  <a:gd name="T10" fmla="*/ 50 w 182"/>
                  <a:gd name="T11" fmla="*/ 8 h 182"/>
                  <a:gd name="T12" fmla="*/ 69 w 182"/>
                  <a:gd name="T13" fmla="*/ 2 h 182"/>
                  <a:gd name="T14" fmla="*/ 88 w 182"/>
                  <a:gd name="T15" fmla="*/ 0 h 182"/>
                  <a:gd name="T16" fmla="*/ 108 w 182"/>
                  <a:gd name="T17" fmla="*/ 1 h 182"/>
                  <a:gd name="T18" fmla="*/ 128 w 182"/>
                  <a:gd name="T19" fmla="*/ 8 h 182"/>
                  <a:gd name="T20" fmla="*/ 145 w 182"/>
                  <a:gd name="T21" fmla="*/ 18 h 182"/>
                  <a:gd name="T22" fmla="*/ 160 w 182"/>
                  <a:gd name="T23" fmla="*/ 32 h 182"/>
                  <a:gd name="T24" fmla="*/ 170 w 182"/>
                  <a:gd name="T25" fmla="*/ 49 h 182"/>
                  <a:gd name="T26" fmla="*/ 177 w 182"/>
                  <a:gd name="T27" fmla="*/ 68 h 182"/>
                  <a:gd name="T28" fmla="*/ 181 w 182"/>
                  <a:gd name="T29" fmla="*/ 88 h 182"/>
                  <a:gd name="T30" fmla="*/ 179 w 182"/>
                  <a:gd name="T31" fmla="*/ 108 h 182"/>
                  <a:gd name="T32" fmla="*/ 172 w 182"/>
                  <a:gd name="T33" fmla="*/ 127 h 182"/>
                  <a:gd name="T34" fmla="*/ 162 w 182"/>
                  <a:gd name="T35" fmla="*/ 144 h 182"/>
                  <a:gd name="T36" fmla="*/ 148 w 182"/>
                  <a:gd name="T37" fmla="*/ 160 h 182"/>
                  <a:gd name="T38" fmla="*/ 132 w 182"/>
                  <a:gd name="T39" fmla="*/ 171 h 182"/>
                  <a:gd name="T40" fmla="*/ 113 w 182"/>
                  <a:gd name="T41" fmla="*/ 178 h 182"/>
                  <a:gd name="T42" fmla="*/ 93 w 182"/>
                  <a:gd name="T43" fmla="*/ 181 h 182"/>
                  <a:gd name="T44" fmla="*/ 73 w 182"/>
                  <a:gd name="T45" fmla="*/ 180 h 182"/>
                  <a:gd name="T46" fmla="*/ 55 w 182"/>
                  <a:gd name="T47" fmla="*/ 173 h 182"/>
                  <a:gd name="T48" fmla="*/ 36 w 182"/>
                  <a:gd name="T49" fmla="*/ 164 h 182"/>
                  <a:gd name="T50" fmla="*/ 22 w 182"/>
                  <a:gd name="T51" fmla="*/ 150 h 182"/>
                  <a:gd name="T52" fmla="*/ 11 w 182"/>
                  <a:gd name="T53" fmla="*/ 133 h 182"/>
                  <a:gd name="T54" fmla="*/ 3 w 182"/>
                  <a:gd name="T55" fmla="*/ 115 h 182"/>
                  <a:gd name="T56" fmla="*/ 0 w 182"/>
                  <a:gd name="T57" fmla="*/ 95 h 182"/>
                  <a:gd name="T58" fmla="*/ 0 w 182"/>
                  <a:gd name="T5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 h="182">
                    <a:moveTo>
                      <a:pt x="0" y="90"/>
                    </a:moveTo>
                    <a:lnTo>
                      <a:pt x="2" y="70"/>
                    </a:lnTo>
                    <a:lnTo>
                      <a:pt x="8" y="51"/>
                    </a:lnTo>
                    <a:lnTo>
                      <a:pt x="19" y="34"/>
                    </a:lnTo>
                    <a:lnTo>
                      <a:pt x="33" y="20"/>
                    </a:lnTo>
                    <a:lnTo>
                      <a:pt x="50" y="8"/>
                    </a:lnTo>
                    <a:lnTo>
                      <a:pt x="69" y="2"/>
                    </a:lnTo>
                    <a:lnTo>
                      <a:pt x="88" y="0"/>
                    </a:lnTo>
                    <a:lnTo>
                      <a:pt x="108" y="1"/>
                    </a:lnTo>
                    <a:lnTo>
                      <a:pt x="128" y="8"/>
                    </a:lnTo>
                    <a:lnTo>
                      <a:pt x="145" y="18"/>
                    </a:lnTo>
                    <a:lnTo>
                      <a:pt x="160" y="32"/>
                    </a:lnTo>
                    <a:lnTo>
                      <a:pt x="170" y="49"/>
                    </a:lnTo>
                    <a:lnTo>
                      <a:pt x="177" y="68"/>
                    </a:lnTo>
                    <a:lnTo>
                      <a:pt x="181" y="88"/>
                    </a:lnTo>
                    <a:lnTo>
                      <a:pt x="179" y="108"/>
                    </a:lnTo>
                    <a:lnTo>
                      <a:pt x="172" y="127"/>
                    </a:lnTo>
                    <a:lnTo>
                      <a:pt x="162" y="144"/>
                    </a:lnTo>
                    <a:lnTo>
                      <a:pt x="148" y="160"/>
                    </a:lnTo>
                    <a:lnTo>
                      <a:pt x="132" y="171"/>
                    </a:lnTo>
                    <a:lnTo>
                      <a:pt x="113" y="178"/>
                    </a:lnTo>
                    <a:lnTo>
                      <a:pt x="93" y="181"/>
                    </a:lnTo>
                    <a:lnTo>
                      <a:pt x="73" y="180"/>
                    </a:lnTo>
                    <a:lnTo>
                      <a:pt x="55" y="173"/>
                    </a:lnTo>
                    <a:lnTo>
                      <a:pt x="36" y="164"/>
                    </a:lnTo>
                    <a:lnTo>
                      <a:pt x="22" y="150"/>
                    </a:lnTo>
                    <a:lnTo>
                      <a:pt x="11" y="133"/>
                    </a:lnTo>
                    <a:lnTo>
                      <a:pt x="3" y="115"/>
                    </a:lnTo>
                    <a:lnTo>
                      <a:pt x="0" y="95"/>
                    </a:lnTo>
                    <a:lnTo>
                      <a:pt x="0" y="9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2" name="Freeform 114">
                <a:extLst>
                  <a:ext uri="{FF2B5EF4-FFF2-40B4-BE49-F238E27FC236}">
                    <a16:creationId xmlns:a16="http://schemas.microsoft.com/office/drawing/2014/main" id="{5A61CFBC-851B-4D91-B29A-D659C6E05DAD}"/>
                  </a:ext>
                </a:extLst>
              </p:cNvPr>
              <p:cNvSpPr>
                <a:spLocks/>
              </p:cNvSpPr>
              <p:nvPr/>
            </p:nvSpPr>
            <p:spPr bwMode="auto">
              <a:xfrm>
                <a:off x="2253" y="2207"/>
                <a:ext cx="182" cy="182"/>
              </a:xfrm>
              <a:custGeom>
                <a:avLst/>
                <a:gdLst>
                  <a:gd name="T0" fmla="*/ 0 w 182"/>
                  <a:gd name="T1" fmla="*/ 90 h 182"/>
                  <a:gd name="T2" fmla="*/ 2 w 182"/>
                  <a:gd name="T3" fmla="*/ 70 h 182"/>
                  <a:gd name="T4" fmla="*/ 8 w 182"/>
                  <a:gd name="T5" fmla="*/ 51 h 182"/>
                  <a:gd name="T6" fmla="*/ 19 w 182"/>
                  <a:gd name="T7" fmla="*/ 34 h 182"/>
                  <a:gd name="T8" fmla="*/ 33 w 182"/>
                  <a:gd name="T9" fmla="*/ 20 h 182"/>
                  <a:gd name="T10" fmla="*/ 50 w 182"/>
                  <a:gd name="T11" fmla="*/ 8 h 182"/>
                  <a:gd name="T12" fmla="*/ 69 w 182"/>
                  <a:gd name="T13" fmla="*/ 2 h 182"/>
                  <a:gd name="T14" fmla="*/ 88 w 182"/>
                  <a:gd name="T15" fmla="*/ 0 h 182"/>
                  <a:gd name="T16" fmla="*/ 108 w 182"/>
                  <a:gd name="T17" fmla="*/ 1 h 182"/>
                  <a:gd name="T18" fmla="*/ 128 w 182"/>
                  <a:gd name="T19" fmla="*/ 8 h 182"/>
                  <a:gd name="T20" fmla="*/ 145 w 182"/>
                  <a:gd name="T21" fmla="*/ 18 h 182"/>
                  <a:gd name="T22" fmla="*/ 160 w 182"/>
                  <a:gd name="T23" fmla="*/ 32 h 182"/>
                  <a:gd name="T24" fmla="*/ 170 w 182"/>
                  <a:gd name="T25" fmla="*/ 49 h 182"/>
                  <a:gd name="T26" fmla="*/ 177 w 182"/>
                  <a:gd name="T27" fmla="*/ 68 h 182"/>
                  <a:gd name="T28" fmla="*/ 181 w 182"/>
                  <a:gd name="T29" fmla="*/ 88 h 182"/>
                  <a:gd name="T30" fmla="*/ 179 w 182"/>
                  <a:gd name="T31" fmla="*/ 108 h 182"/>
                  <a:gd name="T32" fmla="*/ 172 w 182"/>
                  <a:gd name="T33" fmla="*/ 127 h 182"/>
                  <a:gd name="T34" fmla="*/ 162 w 182"/>
                  <a:gd name="T35" fmla="*/ 144 h 182"/>
                  <a:gd name="T36" fmla="*/ 148 w 182"/>
                  <a:gd name="T37" fmla="*/ 160 h 182"/>
                  <a:gd name="T38" fmla="*/ 132 w 182"/>
                  <a:gd name="T39" fmla="*/ 171 h 182"/>
                  <a:gd name="T40" fmla="*/ 113 w 182"/>
                  <a:gd name="T41" fmla="*/ 178 h 182"/>
                  <a:gd name="T42" fmla="*/ 93 w 182"/>
                  <a:gd name="T43" fmla="*/ 181 h 182"/>
                  <a:gd name="T44" fmla="*/ 73 w 182"/>
                  <a:gd name="T45" fmla="*/ 180 h 182"/>
                  <a:gd name="T46" fmla="*/ 55 w 182"/>
                  <a:gd name="T47" fmla="*/ 173 h 182"/>
                  <a:gd name="T48" fmla="*/ 36 w 182"/>
                  <a:gd name="T49" fmla="*/ 164 h 182"/>
                  <a:gd name="T50" fmla="*/ 22 w 182"/>
                  <a:gd name="T51" fmla="*/ 150 h 182"/>
                  <a:gd name="T52" fmla="*/ 11 w 182"/>
                  <a:gd name="T53" fmla="*/ 133 h 182"/>
                  <a:gd name="T54" fmla="*/ 3 w 182"/>
                  <a:gd name="T55" fmla="*/ 115 h 182"/>
                  <a:gd name="T56" fmla="*/ 0 w 182"/>
                  <a:gd name="T57" fmla="*/ 95 h 182"/>
                  <a:gd name="T58" fmla="*/ 0 w 182"/>
                  <a:gd name="T5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 h="182">
                    <a:moveTo>
                      <a:pt x="0" y="90"/>
                    </a:moveTo>
                    <a:lnTo>
                      <a:pt x="2" y="70"/>
                    </a:lnTo>
                    <a:lnTo>
                      <a:pt x="8" y="51"/>
                    </a:lnTo>
                    <a:lnTo>
                      <a:pt x="19" y="34"/>
                    </a:lnTo>
                    <a:lnTo>
                      <a:pt x="33" y="20"/>
                    </a:lnTo>
                    <a:lnTo>
                      <a:pt x="50" y="8"/>
                    </a:lnTo>
                    <a:lnTo>
                      <a:pt x="69" y="2"/>
                    </a:lnTo>
                    <a:lnTo>
                      <a:pt x="88" y="0"/>
                    </a:lnTo>
                    <a:lnTo>
                      <a:pt x="108" y="1"/>
                    </a:lnTo>
                    <a:lnTo>
                      <a:pt x="128" y="8"/>
                    </a:lnTo>
                    <a:lnTo>
                      <a:pt x="145" y="18"/>
                    </a:lnTo>
                    <a:lnTo>
                      <a:pt x="160" y="32"/>
                    </a:lnTo>
                    <a:lnTo>
                      <a:pt x="170" y="49"/>
                    </a:lnTo>
                    <a:lnTo>
                      <a:pt x="177" y="68"/>
                    </a:lnTo>
                    <a:lnTo>
                      <a:pt x="181" y="88"/>
                    </a:lnTo>
                    <a:lnTo>
                      <a:pt x="179" y="108"/>
                    </a:lnTo>
                    <a:lnTo>
                      <a:pt x="172" y="127"/>
                    </a:lnTo>
                    <a:lnTo>
                      <a:pt x="162" y="144"/>
                    </a:lnTo>
                    <a:lnTo>
                      <a:pt x="148" y="160"/>
                    </a:lnTo>
                    <a:lnTo>
                      <a:pt x="132" y="171"/>
                    </a:lnTo>
                    <a:lnTo>
                      <a:pt x="113" y="178"/>
                    </a:lnTo>
                    <a:lnTo>
                      <a:pt x="93" y="181"/>
                    </a:lnTo>
                    <a:lnTo>
                      <a:pt x="73" y="180"/>
                    </a:lnTo>
                    <a:lnTo>
                      <a:pt x="55" y="173"/>
                    </a:lnTo>
                    <a:lnTo>
                      <a:pt x="36" y="164"/>
                    </a:lnTo>
                    <a:lnTo>
                      <a:pt x="22" y="150"/>
                    </a:lnTo>
                    <a:lnTo>
                      <a:pt x="11" y="133"/>
                    </a:lnTo>
                    <a:lnTo>
                      <a:pt x="3" y="115"/>
                    </a:lnTo>
                    <a:lnTo>
                      <a:pt x="0" y="95"/>
                    </a:lnTo>
                    <a:lnTo>
                      <a:pt x="0" y="9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3" name="Freeform 115">
                <a:extLst>
                  <a:ext uri="{FF2B5EF4-FFF2-40B4-BE49-F238E27FC236}">
                    <a16:creationId xmlns:a16="http://schemas.microsoft.com/office/drawing/2014/main" id="{8A44FDAC-DCD4-4601-A269-D3E8734935D2}"/>
                  </a:ext>
                </a:extLst>
              </p:cNvPr>
              <p:cNvSpPr>
                <a:spLocks/>
              </p:cNvSpPr>
              <p:nvPr/>
            </p:nvSpPr>
            <p:spPr bwMode="auto">
              <a:xfrm>
                <a:off x="2292" y="2245"/>
                <a:ext cx="107" cy="109"/>
              </a:xfrm>
              <a:custGeom>
                <a:avLst/>
                <a:gdLst>
                  <a:gd name="T0" fmla="*/ 0 w 107"/>
                  <a:gd name="T1" fmla="*/ 53 h 109"/>
                  <a:gd name="T2" fmla="*/ 2 w 107"/>
                  <a:gd name="T3" fmla="*/ 38 h 109"/>
                  <a:gd name="T4" fmla="*/ 8 w 107"/>
                  <a:gd name="T5" fmla="*/ 24 h 109"/>
                  <a:gd name="T6" fmla="*/ 19 w 107"/>
                  <a:gd name="T7" fmla="*/ 12 h 109"/>
                  <a:gd name="T8" fmla="*/ 31 w 107"/>
                  <a:gd name="T9" fmla="*/ 4 h 109"/>
                  <a:gd name="T10" fmla="*/ 46 w 107"/>
                  <a:gd name="T11" fmla="*/ 0 h 109"/>
                  <a:gd name="T12" fmla="*/ 61 w 107"/>
                  <a:gd name="T13" fmla="*/ 0 h 109"/>
                  <a:gd name="T14" fmla="*/ 76 w 107"/>
                  <a:gd name="T15" fmla="*/ 4 h 109"/>
                  <a:gd name="T16" fmla="*/ 89 w 107"/>
                  <a:gd name="T17" fmla="*/ 12 h 109"/>
                  <a:gd name="T18" fmla="*/ 98 w 107"/>
                  <a:gd name="T19" fmla="*/ 24 h 109"/>
                  <a:gd name="T20" fmla="*/ 105 w 107"/>
                  <a:gd name="T21" fmla="*/ 39 h 109"/>
                  <a:gd name="T22" fmla="*/ 106 w 107"/>
                  <a:gd name="T23" fmla="*/ 55 h 109"/>
                  <a:gd name="T24" fmla="*/ 103 w 107"/>
                  <a:gd name="T25" fmla="*/ 70 h 109"/>
                  <a:gd name="T26" fmla="*/ 97 w 107"/>
                  <a:gd name="T27" fmla="*/ 84 h 109"/>
                  <a:gd name="T28" fmla="*/ 86 w 107"/>
                  <a:gd name="T29" fmla="*/ 96 h 109"/>
                  <a:gd name="T30" fmla="*/ 73 w 107"/>
                  <a:gd name="T31" fmla="*/ 104 h 109"/>
                  <a:gd name="T32" fmla="*/ 58 w 107"/>
                  <a:gd name="T33" fmla="*/ 108 h 109"/>
                  <a:gd name="T34" fmla="*/ 43 w 107"/>
                  <a:gd name="T35" fmla="*/ 107 h 109"/>
                  <a:gd name="T36" fmla="*/ 29 w 107"/>
                  <a:gd name="T37" fmla="*/ 102 h 109"/>
                  <a:gd name="T38" fmla="*/ 16 w 107"/>
                  <a:gd name="T39" fmla="*/ 93 h 109"/>
                  <a:gd name="T40" fmla="*/ 7 w 107"/>
                  <a:gd name="T41" fmla="*/ 81 h 109"/>
                  <a:gd name="T42" fmla="*/ 1 w 107"/>
                  <a:gd name="T43" fmla="*/ 66 h 109"/>
                  <a:gd name="T44" fmla="*/ 0 w 107"/>
                  <a:gd name="T45" fmla="*/ 5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109">
                    <a:moveTo>
                      <a:pt x="0" y="53"/>
                    </a:moveTo>
                    <a:lnTo>
                      <a:pt x="2" y="38"/>
                    </a:lnTo>
                    <a:lnTo>
                      <a:pt x="8" y="24"/>
                    </a:lnTo>
                    <a:lnTo>
                      <a:pt x="19" y="12"/>
                    </a:lnTo>
                    <a:lnTo>
                      <a:pt x="31" y="4"/>
                    </a:lnTo>
                    <a:lnTo>
                      <a:pt x="46" y="0"/>
                    </a:lnTo>
                    <a:lnTo>
                      <a:pt x="61" y="0"/>
                    </a:lnTo>
                    <a:lnTo>
                      <a:pt x="76" y="4"/>
                    </a:lnTo>
                    <a:lnTo>
                      <a:pt x="89" y="12"/>
                    </a:lnTo>
                    <a:lnTo>
                      <a:pt x="98" y="24"/>
                    </a:lnTo>
                    <a:lnTo>
                      <a:pt x="105" y="39"/>
                    </a:lnTo>
                    <a:lnTo>
                      <a:pt x="106" y="55"/>
                    </a:lnTo>
                    <a:lnTo>
                      <a:pt x="103" y="70"/>
                    </a:lnTo>
                    <a:lnTo>
                      <a:pt x="97" y="84"/>
                    </a:lnTo>
                    <a:lnTo>
                      <a:pt x="86" y="96"/>
                    </a:lnTo>
                    <a:lnTo>
                      <a:pt x="73" y="104"/>
                    </a:lnTo>
                    <a:lnTo>
                      <a:pt x="58" y="108"/>
                    </a:lnTo>
                    <a:lnTo>
                      <a:pt x="43" y="107"/>
                    </a:lnTo>
                    <a:lnTo>
                      <a:pt x="29" y="102"/>
                    </a:lnTo>
                    <a:lnTo>
                      <a:pt x="16" y="93"/>
                    </a:lnTo>
                    <a:lnTo>
                      <a:pt x="7" y="81"/>
                    </a:lnTo>
                    <a:lnTo>
                      <a:pt x="1" y="66"/>
                    </a:lnTo>
                    <a:lnTo>
                      <a:pt x="0" y="53"/>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4" name="Freeform 116">
                <a:extLst>
                  <a:ext uri="{FF2B5EF4-FFF2-40B4-BE49-F238E27FC236}">
                    <a16:creationId xmlns:a16="http://schemas.microsoft.com/office/drawing/2014/main" id="{AF75858F-A88D-48B7-90F4-71C39BF464E6}"/>
                  </a:ext>
                </a:extLst>
              </p:cNvPr>
              <p:cNvSpPr>
                <a:spLocks/>
              </p:cNvSpPr>
              <p:nvPr/>
            </p:nvSpPr>
            <p:spPr bwMode="auto">
              <a:xfrm>
                <a:off x="2238" y="2170"/>
                <a:ext cx="219" cy="117"/>
              </a:xfrm>
              <a:custGeom>
                <a:avLst/>
                <a:gdLst>
                  <a:gd name="T0" fmla="*/ 217 w 219"/>
                  <a:gd name="T1" fmla="*/ 116 h 117"/>
                  <a:gd name="T2" fmla="*/ 218 w 219"/>
                  <a:gd name="T3" fmla="*/ 108 h 117"/>
                  <a:gd name="T4" fmla="*/ 215 w 219"/>
                  <a:gd name="T5" fmla="*/ 87 h 117"/>
                  <a:gd name="T6" fmla="*/ 209 w 219"/>
                  <a:gd name="T7" fmla="*/ 66 h 117"/>
                  <a:gd name="T8" fmla="*/ 198 w 219"/>
                  <a:gd name="T9" fmla="*/ 47 h 117"/>
                  <a:gd name="T10" fmla="*/ 184 w 219"/>
                  <a:gd name="T11" fmla="*/ 30 h 117"/>
                  <a:gd name="T12" fmla="*/ 166 w 219"/>
                  <a:gd name="T13" fmla="*/ 16 h 117"/>
                  <a:gd name="T14" fmla="*/ 147 w 219"/>
                  <a:gd name="T15" fmla="*/ 7 h 117"/>
                  <a:gd name="T16" fmla="*/ 126 w 219"/>
                  <a:gd name="T17" fmla="*/ 0 h 117"/>
                  <a:gd name="T18" fmla="*/ 104 w 219"/>
                  <a:gd name="T19" fmla="*/ 0 h 117"/>
                  <a:gd name="T20" fmla="*/ 83 w 219"/>
                  <a:gd name="T21" fmla="*/ 2 h 117"/>
                  <a:gd name="T22" fmla="*/ 63 w 219"/>
                  <a:gd name="T23" fmla="*/ 9 h 117"/>
                  <a:gd name="T24" fmla="*/ 43 w 219"/>
                  <a:gd name="T25" fmla="*/ 20 h 117"/>
                  <a:gd name="T26" fmla="*/ 27 w 219"/>
                  <a:gd name="T27" fmla="*/ 35 h 117"/>
                  <a:gd name="T28" fmla="*/ 15 w 219"/>
                  <a:gd name="T29" fmla="*/ 52 h 117"/>
                  <a:gd name="T30" fmla="*/ 5 w 219"/>
                  <a:gd name="T31" fmla="*/ 72 h 117"/>
                  <a:gd name="T32" fmla="*/ 0 w 219"/>
                  <a:gd name="T33" fmla="*/ 93 h 117"/>
                  <a:gd name="T34" fmla="*/ 0 w 219"/>
                  <a:gd name="T35" fmla="*/ 116 h 117"/>
                  <a:gd name="T36" fmla="*/ 0 w 219"/>
                  <a:gd name="T37" fmla="*/ 116 h 117"/>
                  <a:gd name="T38" fmla="*/ 3 w 219"/>
                  <a:gd name="T39" fmla="*/ 94 h 117"/>
                  <a:gd name="T40" fmla="*/ 11 w 219"/>
                  <a:gd name="T41" fmla="*/ 73 h 117"/>
                  <a:gd name="T42" fmla="*/ 23 w 219"/>
                  <a:gd name="T43" fmla="*/ 56 h 117"/>
                  <a:gd name="T44" fmla="*/ 38 w 219"/>
                  <a:gd name="T45" fmla="*/ 40 h 117"/>
                  <a:gd name="T46" fmla="*/ 55 w 219"/>
                  <a:gd name="T47" fmla="*/ 28 h 117"/>
                  <a:gd name="T48" fmla="*/ 76 w 219"/>
                  <a:gd name="T49" fmla="*/ 19 h 117"/>
                  <a:gd name="T50" fmla="*/ 97 w 219"/>
                  <a:gd name="T51" fmla="*/ 14 h 117"/>
                  <a:gd name="T52" fmla="*/ 118 w 219"/>
                  <a:gd name="T53" fmla="*/ 14 h 117"/>
                  <a:gd name="T54" fmla="*/ 140 w 219"/>
                  <a:gd name="T55" fmla="*/ 19 h 117"/>
                  <a:gd name="T56" fmla="*/ 160 w 219"/>
                  <a:gd name="T57" fmla="*/ 28 h 117"/>
                  <a:gd name="T58" fmla="*/ 178 w 219"/>
                  <a:gd name="T59" fmla="*/ 40 h 117"/>
                  <a:gd name="T60" fmla="*/ 194 w 219"/>
                  <a:gd name="T61" fmla="*/ 55 h 117"/>
                  <a:gd name="T62" fmla="*/ 206 w 219"/>
                  <a:gd name="T63" fmla="*/ 73 h 117"/>
                  <a:gd name="T64" fmla="*/ 213 w 219"/>
                  <a:gd name="T65" fmla="*/ 94 h 117"/>
                  <a:gd name="T66" fmla="*/ 217 w 219"/>
                  <a:gd name="T67" fmla="*/ 116 h 117"/>
                  <a:gd name="T68" fmla="*/ 217 w 219"/>
                  <a:gd name="T69" fmla="*/ 11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9" h="117">
                    <a:moveTo>
                      <a:pt x="217" y="116"/>
                    </a:moveTo>
                    <a:lnTo>
                      <a:pt x="218" y="108"/>
                    </a:lnTo>
                    <a:lnTo>
                      <a:pt x="215" y="87"/>
                    </a:lnTo>
                    <a:lnTo>
                      <a:pt x="209" y="66"/>
                    </a:lnTo>
                    <a:lnTo>
                      <a:pt x="198" y="47"/>
                    </a:lnTo>
                    <a:lnTo>
                      <a:pt x="184" y="30"/>
                    </a:lnTo>
                    <a:lnTo>
                      <a:pt x="166" y="16"/>
                    </a:lnTo>
                    <a:lnTo>
                      <a:pt x="147" y="7"/>
                    </a:lnTo>
                    <a:lnTo>
                      <a:pt x="126" y="0"/>
                    </a:lnTo>
                    <a:lnTo>
                      <a:pt x="104" y="0"/>
                    </a:lnTo>
                    <a:lnTo>
                      <a:pt x="83" y="2"/>
                    </a:lnTo>
                    <a:lnTo>
                      <a:pt x="63" y="9"/>
                    </a:lnTo>
                    <a:lnTo>
                      <a:pt x="43" y="20"/>
                    </a:lnTo>
                    <a:lnTo>
                      <a:pt x="27" y="35"/>
                    </a:lnTo>
                    <a:lnTo>
                      <a:pt x="15" y="52"/>
                    </a:lnTo>
                    <a:lnTo>
                      <a:pt x="5" y="72"/>
                    </a:lnTo>
                    <a:lnTo>
                      <a:pt x="0" y="93"/>
                    </a:lnTo>
                    <a:lnTo>
                      <a:pt x="0" y="116"/>
                    </a:lnTo>
                    <a:lnTo>
                      <a:pt x="0" y="116"/>
                    </a:lnTo>
                    <a:lnTo>
                      <a:pt x="3" y="94"/>
                    </a:lnTo>
                    <a:lnTo>
                      <a:pt x="11" y="73"/>
                    </a:lnTo>
                    <a:lnTo>
                      <a:pt x="23" y="56"/>
                    </a:lnTo>
                    <a:lnTo>
                      <a:pt x="38" y="40"/>
                    </a:lnTo>
                    <a:lnTo>
                      <a:pt x="55" y="28"/>
                    </a:lnTo>
                    <a:lnTo>
                      <a:pt x="76" y="19"/>
                    </a:lnTo>
                    <a:lnTo>
                      <a:pt x="97" y="14"/>
                    </a:lnTo>
                    <a:lnTo>
                      <a:pt x="118" y="14"/>
                    </a:lnTo>
                    <a:lnTo>
                      <a:pt x="140" y="19"/>
                    </a:lnTo>
                    <a:lnTo>
                      <a:pt x="160" y="28"/>
                    </a:lnTo>
                    <a:lnTo>
                      <a:pt x="178" y="40"/>
                    </a:lnTo>
                    <a:lnTo>
                      <a:pt x="194" y="55"/>
                    </a:lnTo>
                    <a:lnTo>
                      <a:pt x="206" y="73"/>
                    </a:lnTo>
                    <a:lnTo>
                      <a:pt x="213" y="94"/>
                    </a:lnTo>
                    <a:lnTo>
                      <a:pt x="217" y="116"/>
                    </a:lnTo>
                    <a:lnTo>
                      <a:pt x="217" y="1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5" name="Freeform 117">
                <a:extLst>
                  <a:ext uri="{FF2B5EF4-FFF2-40B4-BE49-F238E27FC236}">
                    <a16:creationId xmlns:a16="http://schemas.microsoft.com/office/drawing/2014/main" id="{EA1A3E54-9C4F-46FB-8B65-12D7DBAC34DF}"/>
                  </a:ext>
                </a:extLst>
              </p:cNvPr>
              <p:cNvSpPr>
                <a:spLocks/>
              </p:cNvSpPr>
              <p:nvPr/>
            </p:nvSpPr>
            <p:spPr bwMode="auto">
              <a:xfrm>
                <a:off x="2238" y="2170"/>
                <a:ext cx="219" cy="117"/>
              </a:xfrm>
              <a:custGeom>
                <a:avLst/>
                <a:gdLst>
                  <a:gd name="T0" fmla="*/ 217 w 219"/>
                  <a:gd name="T1" fmla="*/ 116 h 117"/>
                  <a:gd name="T2" fmla="*/ 218 w 219"/>
                  <a:gd name="T3" fmla="*/ 108 h 117"/>
                  <a:gd name="T4" fmla="*/ 215 w 219"/>
                  <a:gd name="T5" fmla="*/ 87 h 117"/>
                  <a:gd name="T6" fmla="*/ 209 w 219"/>
                  <a:gd name="T7" fmla="*/ 66 h 117"/>
                  <a:gd name="T8" fmla="*/ 198 w 219"/>
                  <a:gd name="T9" fmla="*/ 47 h 117"/>
                  <a:gd name="T10" fmla="*/ 184 w 219"/>
                  <a:gd name="T11" fmla="*/ 30 h 117"/>
                  <a:gd name="T12" fmla="*/ 166 w 219"/>
                  <a:gd name="T13" fmla="*/ 16 h 117"/>
                  <a:gd name="T14" fmla="*/ 147 w 219"/>
                  <a:gd name="T15" fmla="*/ 7 h 117"/>
                  <a:gd name="T16" fmla="*/ 126 w 219"/>
                  <a:gd name="T17" fmla="*/ 0 h 117"/>
                  <a:gd name="T18" fmla="*/ 104 w 219"/>
                  <a:gd name="T19" fmla="*/ 0 h 117"/>
                  <a:gd name="T20" fmla="*/ 83 w 219"/>
                  <a:gd name="T21" fmla="*/ 2 h 117"/>
                  <a:gd name="T22" fmla="*/ 63 w 219"/>
                  <a:gd name="T23" fmla="*/ 9 h 117"/>
                  <a:gd name="T24" fmla="*/ 43 w 219"/>
                  <a:gd name="T25" fmla="*/ 20 h 117"/>
                  <a:gd name="T26" fmla="*/ 27 w 219"/>
                  <a:gd name="T27" fmla="*/ 35 h 117"/>
                  <a:gd name="T28" fmla="*/ 15 w 219"/>
                  <a:gd name="T29" fmla="*/ 52 h 117"/>
                  <a:gd name="T30" fmla="*/ 5 w 219"/>
                  <a:gd name="T31" fmla="*/ 72 h 117"/>
                  <a:gd name="T32" fmla="*/ 0 w 219"/>
                  <a:gd name="T33" fmla="*/ 93 h 117"/>
                  <a:gd name="T34" fmla="*/ 0 w 219"/>
                  <a:gd name="T35" fmla="*/ 116 h 117"/>
                  <a:gd name="T36" fmla="*/ 0 w 219"/>
                  <a:gd name="T37" fmla="*/ 116 h 117"/>
                  <a:gd name="T38" fmla="*/ 3 w 219"/>
                  <a:gd name="T39" fmla="*/ 94 h 117"/>
                  <a:gd name="T40" fmla="*/ 11 w 219"/>
                  <a:gd name="T41" fmla="*/ 73 h 117"/>
                  <a:gd name="T42" fmla="*/ 23 w 219"/>
                  <a:gd name="T43" fmla="*/ 56 h 117"/>
                  <a:gd name="T44" fmla="*/ 38 w 219"/>
                  <a:gd name="T45" fmla="*/ 40 h 117"/>
                  <a:gd name="T46" fmla="*/ 55 w 219"/>
                  <a:gd name="T47" fmla="*/ 28 h 117"/>
                  <a:gd name="T48" fmla="*/ 76 w 219"/>
                  <a:gd name="T49" fmla="*/ 19 h 117"/>
                  <a:gd name="T50" fmla="*/ 97 w 219"/>
                  <a:gd name="T51" fmla="*/ 14 h 117"/>
                  <a:gd name="T52" fmla="*/ 118 w 219"/>
                  <a:gd name="T53" fmla="*/ 14 h 117"/>
                  <a:gd name="T54" fmla="*/ 140 w 219"/>
                  <a:gd name="T55" fmla="*/ 19 h 117"/>
                  <a:gd name="T56" fmla="*/ 160 w 219"/>
                  <a:gd name="T57" fmla="*/ 28 h 117"/>
                  <a:gd name="T58" fmla="*/ 178 w 219"/>
                  <a:gd name="T59" fmla="*/ 40 h 117"/>
                  <a:gd name="T60" fmla="*/ 194 w 219"/>
                  <a:gd name="T61" fmla="*/ 55 h 117"/>
                  <a:gd name="T62" fmla="*/ 206 w 219"/>
                  <a:gd name="T63" fmla="*/ 73 h 117"/>
                  <a:gd name="T64" fmla="*/ 213 w 219"/>
                  <a:gd name="T65" fmla="*/ 94 h 117"/>
                  <a:gd name="T66" fmla="*/ 217 w 219"/>
                  <a:gd name="T67" fmla="*/ 116 h 117"/>
                  <a:gd name="T68" fmla="*/ 217 w 219"/>
                  <a:gd name="T69" fmla="*/ 11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9" h="117">
                    <a:moveTo>
                      <a:pt x="217" y="116"/>
                    </a:moveTo>
                    <a:lnTo>
                      <a:pt x="218" y="108"/>
                    </a:lnTo>
                    <a:lnTo>
                      <a:pt x="215" y="87"/>
                    </a:lnTo>
                    <a:lnTo>
                      <a:pt x="209" y="66"/>
                    </a:lnTo>
                    <a:lnTo>
                      <a:pt x="198" y="47"/>
                    </a:lnTo>
                    <a:lnTo>
                      <a:pt x="184" y="30"/>
                    </a:lnTo>
                    <a:lnTo>
                      <a:pt x="166" y="16"/>
                    </a:lnTo>
                    <a:lnTo>
                      <a:pt x="147" y="7"/>
                    </a:lnTo>
                    <a:lnTo>
                      <a:pt x="126" y="0"/>
                    </a:lnTo>
                    <a:lnTo>
                      <a:pt x="104" y="0"/>
                    </a:lnTo>
                    <a:lnTo>
                      <a:pt x="83" y="2"/>
                    </a:lnTo>
                    <a:lnTo>
                      <a:pt x="63" y="9"/>
                    </a:lnTo>
                    <a:lnTo>
                      <a:pt x="43" y="20"/>
                    </a:lnTo>
                    <a:lnTo>
                      <a:pt x="27" y="35"/>
                    </a:lnTo>
                    <a:lnTo>
                      <a:pt x="15" y="52"/>
                    </a:lnTo>
                    <a:lnTo>
                      <a:pt x="5" y="72"/>
                    </a:lnTo>
                    <a:lnTo>
                      <a:pt x="0" y="93"/>
                    </a:lnTo>
                    <a:lnTo>
                      <a:pt x="0" y="116"/>
                    </a:lnTo>
                    <a:lnTo>
                      <a:pt x="0" y="116"/>
                    </a:lnTo>
                    <a:lnTo>
                      <a:pt x="3" y="94"/>
                    </a:lnTo>
                    <a:lnTo>
                      <a:pt x="11" y="73"/>
                    </a:lnTo>
                    <a:lnTo>
                      <a:pt x="23" y="56"/>
                    </a:lnTo>
                    <a:lnTo>
                      <a:pt x="38" y="40"/>
                    </a:lnTo>
                    <a:lnTo>
                      <a:pt x="55" y="28"/>
                    </a:lnTo>
                    <a:lnTo>
                      <a:pt x="76" y="19"/>
                    </a:lnTo>
                    <a:lnTo>
                      <a:pt x="97" y="14"/>
                    </a:lnTo>
                    <a:lnTo>
                      <a:pt x="118" y="14"/>
                    </a:lnTo>
                    <a:lnTo>
                      <a:pt x="140" y="19"/>
                    </a:lnTo>
                    <a:lnTo>
                      <a:pt x="160" y="28"/>
                    </a:lnTo>
                    <a:lnTo>
                      <a:pt x="178" y="40"/>
                    </a:lnTo>
                    <a:lnTo>
                      <a:pt x="194" y="55"/>
                    </a:lnTo>
                    <a:lnTo>
                      <a:pt x="206" y="73"/>
                    </a:lnTo>
                    <a:lnTo>
                      <a:pt x="213" y="94"/>
                    </a:lnTo>
                    <a:lnTo>
                      <a:pt x="217" y="116"/>
                    </a:lnTo>
                    <a:lnTo>
                      <a:pt x="217"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6" name="Freeform 118">
                <a:extLst>
                  <a:ext uri="{FF2B5EF4-FFF2-40B4-BE49-F238E27FC236}">
                    <a16:creationId xmlns:a16="http://schemas.microsoft.com/office/drawing/2014/main" id="{3CF0C7A4-D435-4B3F-943A-56008A301019}"/>
                  </a:ext>
                </a:extLst>
              </p:cNvPr>
              <p:cNvSpPr>
                <a:spLocks/>
              </p:cNvSpPr>
              <p:nvPr/>
            </p:nvSpPr>
            <p:spPr bwMode="auto">
              <a:xfrm>
                <a:off x="3019" y="2132"/>
                <a:ext cx="17" cy="38"/>
              </a:xfrm>
              <a:custGeom>
                <a:avLst/>
                <a:gdLst>
                  <a:gd name="T0" fmla="*/ 16 w 17"/>
                  <a:gd name="T1" fmla="*/ 37 h 38"/>
                  <a:gd name="T2" fmla="*/ 16 w 17"/>
                  <a:gd name="T3" fmla="*/ 0 h 38"/>
                  <a:gd name="T4" fmla="*/ 0 w 17"/>
                  <a:gd name="T5" fmla="*/ 0 h 38"/>
                  <a:gd name="T6" fmla="*/ 0 w 17"/>
                  <a:gd name="T7" fmla="*/ 37 h 38"/>
                  <a:gd name="T8" fmla="*/ 16 w 17"/>
                  <a:gd name="T9" fmla="*/ 37 h 38"/>
                </a:gdLst>
                <a:ahLst/>
                <a:cxnLst>
                  <a:cxn ang="0">
                    <a:pos x="T0" y="T1"/>
                  </a:cxn>
                  <a:cxn ang="0">
                    <a:pos x="T2" y="T3"/>
                  </a:cxn>
                  <a:cxn ang="0">
                    <a:pos x="T4" y="T5"/>
                  </a:cxn>
                  <a:cxn ang="0">
                    <a:pos x="T6" y="T7"/>
                  </a:cxn>
                  <a:cxn ang="0">
                    <a:pos x="T8" y="T9"/>
                  </a:cxn>
                </a:cxnLst>
                <a:rect l="0" t="0" r="r" b="b"/>
                <a:pathLst>
                  <a:path w="17" h="38">
                    <a:moveTo>
                      <a:pt x="16" y="37"/>
                    </a:moveTo>
                    <a:lnTo>
                      <a:pt x="16" y="0"/>
                    </a:lnTo>
                    <a:lnTo>
                      <a:pt x="0" y="0"/>
                    </a:lnTo>
                    <a:lnTo>
                      <a:pt x="0" y="37"/>
                    </a:lnTo>
                    <a:lnTo>
                      <a:pt x="16" y="3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7" name="Line 119">
                <a:extLst>
                  <a:ext uri="{FF2B5EF4-FFF2-40B4-BE49-F238E27FC236}">
                    <a16:creationId xmlns:a16="http://schemas.microsoft.com/office/drawing/2014/main" id="{AA153DD8-0EDE-4413-83FC-0DA70B92FB60}"/>
                  </a:ext>
                </a:extLst>
              </p:cNvPr>
              <p:cNvSpPr>
                <a:spLocks noChangeShapeType="1"/>
              </p:cNvSpPr>
              <p:nvPr/>
            </p:nvSpPr>
            <p:spPr bwMode="auto">
              <a:xfrm>
                <a:off x="3019" y="2150"/>
                <a:ext cx="14"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3608" name="Group 120">
              <a:extLst>
                <a:ext uri="{FF2B5EF4-FFF2-40B4-BE49-F238E27FC236}">
                  <a16:creationId xmlns:a16="http://schemas.microsoft.com/office/drawing/2014/main" id="{B0A9A5F5-D924-4110-BDCF-69A40222FA50}"/>
                </a:ext>
              </a:extLst>
            </p:cNvPr>
            <p:cNvGrpSpPr>
              <a:grpSpLocks/>
            </p:cNvGrpSpPr>
            <p:nvPr/>
          </p:nvGrpSpPr>
          <p:grpSpPr bwMode="auto">
            <a:xfrm>
              <a:off x="2079" y="2123"/>
              <a:ext cx="901" cy="30"/>
              <a:chOff x="2079" y="2123"/>
              <a:chExt cx="901" cy="30"/>
            </a:xfrm>
          </p:grpSpPr>
          <p:sp>
            <p:nvSpPr>
              <p:cNvPr id="63609" name="Rectangle 121" descr="Oak">
                <a:extLst>
                  <a:ext uri="{FF2B5EF4-FFF2-40B4-BE49-F238E27FC236}">
                    <a16:creationId xmlns:a16="http://schemas.microsoft.com/office/drawing/2014/main" id="{8E16F04A-C819-407E-AE34-7DDD5AED5CEC}"/>
                  </a:ext>
                </a:extLst>
              </p:cNvPr>
              <p:cNvSpPr>
                <a:spLocks noChangeArrowheads="1"/>
              </p:cNvSpPr>
              <p:nvPr/>
            </p:nvSpPr>
            <p:spPr bwMode="auto">
              <a:xfrm>
                <a:off x="2079" y="2123"/>
                <a:ext cx="290"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0" name="Rectangle 122" descr="Oak">
                <a:extLst>
                  <a:ext uri="{FF2B5EF4-FFF2-40B4-BE49-F238E27FC236}">
                    <a16:creationId xmlns:a16="http://schemas.microsoft.com/office/drawing/2014/main" id="{7153873F-1A67-4E8D-883C-D107DF5086FF}"/>
                  </a:ext>
                </a:extLst>
              </p:cNvPr>
              <p:cNvSpPr>
                <a:spLocks noChangeArrowheads="1"/>
              </p:cNvSpPr>
              <p:nvPr/>
            </p:nvSpPr>
            <p:spPr bwMode="auto">
              <a:xfrm>
                <a:off x="2385" y="2123"/>
                <a:ext cx="289"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1" name="Rectangle 123" descr="Oak">
                <a:extLst>
                  <a:ext uri="{FF2B5EF4-FFF2-40B4-BE49-F238E27FC236}">
                    <a16:creationId xmlns:a16="http://schemas.microsoft.com/office/drawing/2014/main" id="{FE3CD24F-DAA5-489D-8B9B-4E61C13FD51B}"/>
                  </a:ext>
                </a:extLst>
              </p:cNvPr>
              <p:cNvSpPr>
                <a:spLocks noChangeArrowheads="1"/>
              </p:cNvSpPr>
              <p:nvPr/>
            </p:nvSpPr>
            <p:spPr bwMode="auto">
              <a:xfrm>
                <a:off x="2690" y="2123"/>
                <a:ext cx="290"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3612" name="Rectangle 124">
              <a:extLst>
                <a:ext uri="{FF2B5EF4-FFF2-40B4-BE49-F238E27FC236}">
                  <a16:creationId xmlns:a16="http://schemas.microsoft.com/office/drawing/2014/main" id="{F174D8CE-B1BA-4AD9-9B25-8944DAFF9668}"/>
                </a:ext>
              </a:extLst>
            </p:cNvPr>
            <p:cNvSpPr>
              <a:spLocks noChangeArrowheads="1"/>
            </p:cNvSpPr>
            <p:nvPr/>
          </p:nvSpPr>
          <p:spPr bwMode="auto">
            <a:xfrm>
              <a:off x="2087" y="1928"/>
              <a:ext cx="274" cy="188"/>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3" name="Rectangle 125">
              <a:extLst>
                <a:ext uri="{FF2B5EF4-FFF2-40B4-BE49-F238E27FC236}">
                  <a16:creationId xmlns:a16="http://schemas.microsoft.com/office/drawing/2014/main" id="{9293B6A3-CF24-4AE1-8C52-55908864D769}"/>
                </a:ext>
              </a:extLst>
            </p:cNvPr>
            <p:cNvSpPr>
              <a:spLocks noChangeArrowheads="1"/>
            </p:cNvSpPr>
            <p:nvPr/>
          </p:nvSpPr>
          <p:spPr bwMode="auto">
            <a:xfrm>
              <a:off x="2393" y="1898"/>
              <a:ext cx="273" cy="218"/>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4" name="Rectangle 126">
              <a:extLst>
                <a:ext uri="{FF2B5EF4-FFF2-40B4-BE49-F238E27FC236}">
                  <a16:creationId xmlns:a16="http://schemas.microsoft.com/office/drawing/2014/main" id="{5D0B6ABA-63AE-4677-BF8F-755B4C7B0792}"/>
                </a:ext>
              </a:extLst>
            </p:cNvPr>
            <p:cNvSpPr>
              <a:spLocks noChangeArrowheads="1"/>
            </p:cNvSpPr>
            <p:nvPr/>
          </p:nvSpPr>
          <p:spPr bwMode="auto">
            <a:xfrm>
              <a:off x="2698" y="1976"/>
              <a:ext cx="274" cy="140"/>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3615" name="Rectangle 127">
            <a:extLst>
              <a:ext uri="{FF2B5EF4-FFF2-40B4-BE49-F238E27FC236}">
                <a16:creationId xmlns:a16="http://schemas.microsoft.com/office/drawing/2014/main" id="{0E517991-BB1E-4CB3-AC26-A4A70234B98F}"/>
              </a:ext>
            </a:extLst>
          </p:cNvPr>
          <p:cNvSpPr>
            <a:spLocks noChangeArrowheads="1"/>
          </p:cNvSpPr>
          <p:nvPr/>
        </p:nvSpPr>
        <p:spPr bwMode="auto">
          <a:xfrm>
            <a:off x="8415339" y="5267325"/>
            <a:ext cx="1176337"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Goods</a:t>
            </a:r>
          </a:p>
          <a:p>
            <a:r>
              <a:rPr lang="en-US" altLang="en-US">
                <a:latin typeface="Arial" panose="020B0604020202020204" pitchFamily="34" charset="0"/>
              </a:rPr>
              <a:t>Receipt</a:t>
            </a:r>
          </a:p>
        </p:txBody>
      </p:sp>
      <p:graphicFrame>
        <p:nvGraphicFramePr>
          <p:cNvPr id="63616" name="Object 128">
            <a:extLst>
              <a:ext uri="{FF2B5EF4-FFF2-40B4-BE49-F238E27FC236}">
                <a16:creationId xmlns:a16="http://schemas.microsoft.com/office/drawing/2014/main" id="{E24D52FA-A376-4FDA-8C0F-1736786F7B14}"/>
              </a:ext>
            </a:extLst>
          </p:cNvPr>
          <p:cNvGraphicFramePr>
            <a:graphicFrameLocks/>
          </p:cNvGraphicFramePr>
          <p:nvPr/>
        </p:nvGraphicFramePr>
        <p:xfrm>
          <a:off x="1905000" y="3238501"/>
          <a:ext cx="1828800" cy="1179513"/>
        </p:xfrm>
        <a:graphic>
          <a:graphicData uri="http://schemas.openxmlformats.org/presentationml/2006/ole">
            <mc:AlternateContent xmlns:mc="http://schemas.openxmlformats.org/markup-compatibility/2006">
              <mc:Choice xmlns:v="urn:schemas-microsoft-com:vml" Requires="v">
                <p:oleObj spid="_x0000_s12306" name="ClipArt" r:id="rId5" imgW="3657600" imgH="1473120" progId="MS_ClipArt_Gallery.2">
                  <p:embed/>
                </p:oleObj>
              </mc:Choice>
              <mc:Fallback>
                <p:oleObj name="ClipArt" r:id="rId5" imgW="3657600" imgH="1473120" progId="MS_ClipArt_Gallery.2">
                  <p:embed/>
                  <p:pic>
                    <p:nvPicPr>
                      <p:cNvPr id="63616" name="Object 128">
                        <a:extLst>
                          <a:ext uri="{FF2B5EF4-FFF2-40B4-BE49-F238E27FC236}">
                            <a16:creationId xmlns:a16="http://schemas.microsoft.com/office/drawing/2014/main" id="{E24D52FA-A376-4FDA-8C0F-1736786F7B14}"/>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238501"/>
                        <a:ext cx="1828800" cy="117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3617" name="Object 129">
            <a:extLst>
              <a:ext uri="{FF2B5EF4-FFF2-40B4-BE49-F238E27FC236}">
                <a16:creationId xmlns:a16="http://schemas.microsoft.com/office/drawing/2014/main" id="{6C9618E5-2713-4D6D-A019-FB72F4A0C6C5}"/>
              </a:ext>
            </a:extLst>
          </p:cNvPr>
          <p:cNvGraphicFramePr>
            <a:graphicFrameLocks/>
          </p:cNvGraphicFramePr>
          <p:nvPr/>
        </p:nvGraphicFramePr>
        <p:xfrm>
          <a:off x="8001000" y="3238500"/>
          <a:ext cx="2076450" cy="1042988"/>
        </p:xfrm>
        <a:graphic>
          <a:graphicData uri="http://schemas.openxmlformats.org/presentationml/2006/ole">
            <mc:AlternateContent xmlns:mc="http://schemas.openxmlformats.org/markup-compatibility/2006">
              <mc:Choice xmlns:v="urn:schemas-microsoft-com:vml" Requires="v">
                <p:oleObj spid="_x0000_s12307" name="ClipArt" r:id="rId7" imgW="3657600" imgH="1158840" progId="MS_ClipArt_Gallery.2">
                  <p:embed/>
                </p:oleObj>
              </mc:Choice>
              <mc:Fallback>
                <p:oleObj name="ClipArt" r:id="rId7" imgW="3657600" imgH="1158840" progId="MS_ClipArt_Gallery.2">
                  <p:embed/>
                  <p:pic>
                    <p:nvPicPr>
                      <p:cNvPr id="63617" name="Object 129">
                        <a:extLst>
                          <a:ext uri="{FF2B5EF4-FFF2-40B4-BE49-F238E27FC236}">
                            <a16:creationId xmlns:a16="http://schemas.microsoft.com/office/drawing/2014/main" id="{6C9618E5-2713-4D6D-A019-FB72F4A0C6C5}"/>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01000" y="3238500"/>
                        <a:ext cx="2076450" cy="104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618" name="AutoShape 130">
            <a:extLst>
              <a:ext uri="{FF2B5EF4-FFF2-40B4-BE49-F238E27FC236}">
                <a16:creationId xmlns:a16="http://schemas.microsoft.com/office/drawing/2014/main" id="{288B3E68-AE4E-4A21-97C1-C47DBFECE62C}"/>
              </a:ext>
            </a:extLst>
          </p:cNvPr>
          <p:cNvSpPr>
            <a:spLocks noChangeArrowheads="1"/>
          </p:cNvSpPr>
          <p:nvPr/>
        </p:nvSpPr>
        <p:spPr bwMode="auto">
          <a:xfrm>
            <a:off x="4711700" y="4110038"/>
            <a:ext cx="2806700" cy="608012"/>
          </a:xfrm>
          <a:prstGeom prst="rightArrow">
            <a:avLst>
              <a:gd name="adj1" fmla="val 50000"/>
              <a:gd name="adj2" fmla="val 82878"/>
            </a:avLst>
          </a:prstGeom>
          <a:solidFill>
            <a:srgbClr val="009999"/>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63619" name="Rectangle 131">
            <a:extLst>
              <a:ext uri="{FF2B5EF4-FFF2-40B4-BE49-F238E27FC236}">
                <a16:creationId xmlns:a16="http://schemas.microsoft.com/office/drawing/2014/main" id="{BE231560-5E96-48C2-8E3C-BACF41A5E02A}"/>
              </a:ext>
            </a:extLst>
          </p:cNvPr>
          <p:cNvSpPr>
            <a:spLocks noChangeArrowheads="1"/>
          </p:cNvSpPr>
          <p:nvPr/>
        </p:nvSpPr>
        <p:spPr bwMode="auto">
          <a:xfrm>
            <a:off x="2352675" y="4681538"/>
            <a:ext cx="916982"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Vendor</a:t>
            </a:r>
          </a:p>
        </p:txBody>
      </p:sp>
      <p:sp>
        <p:nvSpPr>
          <p:cNvPr id="63620" name="Rectangle 132">
            <a:extLst>
              <a:ext uri="{FF2B5EF4-FFF2-40B4-BE49-F238E27FC236}">
                <a16:creationId xmlns:a16="http://schemas.microsoft.com/office/drawing/2014/main" id="{C4DC9088-3D30-4116-8361-50144DD9A8C3}"/>
              </a:ext>
            </a:extLst>
          </p:cNvPr>
          <p:cNvSpPr>
            <a:spLocks noChangeArrowheads="1"/>
          </p:cNvSpPr>
          <p:nvPr/>
        </p:nvSpPr>
        <p:spPr bwMode="auto">
          <a:xfrm>
            <a:off x="8382000" y="4648201"/>
            <a:ext cx="1333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latin typeface="Arial" panose="020B0604020202020204" pitchFamily="34" charset="0"/>
              </a:rPr>
              <a:t>Buyer</a:t>
            </a:r>
          </a:p>
        </p:txBody>
      </p:sp>
      <p:sp>
        <p:nvSpPr>
          <p:cNvPr id="63621" name="Rectangle 133">
            <a:extLst>
              <a:ext uri="{FF2B5EF4-FFF2-40B4-BE49-F238E27FC236}">
                <a16:creationId xmlns:a16="http://schemas.microsoft.com/office/drawing/2014/main" id="{7DD2302D-1E4B-4C42-838A-6D074C335EE7}"/>
              </a:ext>
            </a:extLst>
          </p:cNvPr>
          <p:cNvSpPr>
            <a:spLocks noGrp="1" noChangeArrowheads="1"/>
          </p:cNvSpPr>
          <p:nvPr>
            <p:ph type="title"/>
          </p:nvPr>
        </p:nvSpPr>
        <p:spPr/>
        <p:txBody>
          <a:bodyPr/>
          <a:lstStyle/>
          <a:p>
            <a:r>
              <a:rPr lang="en-US" altLang="en-US"/>
              <a:t>Goods Receipt (GR) Document</a:t>
            </a:r>
          </a:p>
        </p:txBody>
      </p:sp>
      <p:sp>
        <p:nvSpPr>
          <p:cNvPr id="2" name="Rectangle 1">
            <a:extLst>
              <a:ext uri="{FF2B5EF4-FFF2-40B4-BE49-F238E27FC236}">
                <a16:creationId xmlns:a16="http://schemas.microsoft.com/office/drawing/2014/main" id="{C97F4311-DA40-48F6-AB31-33DBB9195951}"/>
              </a:ext>
            </a:extLst>
          </p:cNvPr>
          <p:cNvSpPr/>
          <p:nvPr/>
        </p:nvSpPr>
        <p:spPr>
          <a:xfrm>
            <a:off x="383647" y="5944129"/>
            <a:ext cx="11396133" cy="923330"/>
          </a:xfrm>
          <a:prstGeom prst="rect">
            <a:avLst/>
          </a:prstGeom>
        </p:spPr>
        <p:txBody>
          <a:bodyPr wrap="square">
            <a:spAutoFit/>
          </a:bodyPr>
          <a:lstStyle/>
          <a:p>
            <a:r>
              <a:rPr lang="en-US" altLang="en-US" b="1" dirty="0"/>
              <a:t>A goods receipt document is created when goods are received at a plant/ware house. At this time an accounting document is created to make a general ledger entry and a material document is created to record changes in physical inventory.</a:t>
            </a:r>
            <a:endParaRPr lang="en-US" b="1"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B38244D-F841-4EF4-83A2-C3A290E8B85F}"/>
              </a:ext>
            </a:extLst>
          </p:cNvPr>
          <p:cNvSpPr>
            <a:spLocks noChangeArrowheads="1"/>
          </p:cNvSpPr>
          <p:nvPr/>
        </p:nvSpPr>
        <p:spPr bwMode="auto">
          <a:xfrm>
            <a:off x="2387600" y="2616200"/>
            <a:ext cx="7054850" cy="313055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a:extLst>
              <a:ext uri="{FF2B5EF4-FFF2-40B4-BE49-F238E27FC236}">
                <a16:creationId xmlns:a16="http://schemas.microsoft.com/office/drawing/2014/main" id="{5DDDD5AC-1A08-431F-B96C-0F71AE27D116}"/>
              </a:ext>
            </a:extLst>
          </p:cNvPr>
          <p:cNvSpPr>
            <a:spLocks noChangeArrowheads="1"/>
          </p:cNvSpPr>
          <p:nvPr/>
        </p:nvSpPr>
        <p:spPr bwMode="auto">
          <a:xfrm>
            <a:off x="3444876" y="4159250"/>
            <a:ext cx="4930775" cy="130175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a:extLst>
              <a:ext uri="{FF2B5EF4-FFF2-40B4-BE49-F238E27FC236}">
                <a16:creationId xmlns:a16="http://schemas.microsoft.com/office/drawing/2014/main" id="{4977D373-0CC5-4F1A-B14D-DF5B68E53DFB}"/>
              </a:ext>
            </a:extLst>
          </p:cNvPr>
          <p:cNvSpPr>
            <a:spLocks noChangeArrowheads="1"/>
          </p:cNvSpPr>
          <p:nvPr/>
        </p:nvSpPr>
        <p:spPr bwMode="auto">
          <a:xfrm>
            <a:off x="6713538" y="2054225"/>
            <a:ext cx="2508250" cy="1887538"/>
          </a:xfrm>
          <a:prstGeom prst="rect">
            <a:avLst/>
          </a:prstGeom>
          <a:gradFill rotWithShape="0">
            <a:gsLst>
              <a:gs pos="0">
                <a:srgbClr val="00DFCA">
                  <a:gamma/>
                  <a:shade val="29804"/>
                  <a:invGamma/>
                </a:srgbClr>
              </a:gs>
              <a:gs pos="50000">
                <a:srgbClr val="00DFCA"/>
              </a:gs>
              <a:gs pos="100000">
                <a:srgbClr val="00DFCA">
                  <a:gamma/>
                  <a:shade val="2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Rectangle 6">
            <a:extLst>
              <a:ext uri="{FF2B5EF4-FFF2-40B4-BE49-F238E27FC236}">
                <a16:creationId xmlns:a16="http://schemas.microsoft.com/office/drawing/2014/main" id="{DCEC978B-E749-454C-AA14-74A0BE08B143}"/>
              </a:ext>
            </a:extLst>
          </p:cNvPr>
          <p:cNvSpPr>
            <a:spLocks noChangeArrowheads="1"/>
          </p:cNvSpPr>
          <p:nvPr/>
        </p:nvSpPr>
        <p:spPr bwMode="auto">
          <a:xfrm>
            <a:off x="6538914" y="2144713"/>
            <a:ext cx="285908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GR/IR  Clearing</a:t>
            </a:r>
          </a:p>
        </p:txBody>
      </p:sp>
      <p:sp>
        <p:nvSpPr>
          <p:cNvPr id="14343" name="Line 7">
            <a:extLst>
              <a:ext uri="{FF2B5EF4-FFF2-40B4-BE49-F238E27FC236}">
                <a16:creationId xmlns:a16="http://schemas.microsoft.com/office/drawing/2014/main" id="{A05BD1D6-3727-48D3-842E-F7F92F0A1678}"/>
              </a:ext>
            </a:extLst>
          </p:cNvPr>
          <p:cNvSpPr>
            <a:spLocks noChangeShapeType="1"/>
          </p:cNvSpPr>
          <p:nvPr/>
        </p:nvSpPr>
        <p:spPr bwMode="auto">
          <a:xfrm>
            <a:off x="6838951" y="2587625"/>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4" name="Line 8">
            <a:extLst>
              <a:ext uri="{FF2B5EF4-FFF2-40B4-BE49-F238E27FC236}">
                <a16:creationId xmlns:a16="http://schemas.microsoft.com/office/drawing/2014/main" id="{C6445A6D-06E1-4471-8CD2-FF249DF072F3}"/>
              </a:ext>
            </a:extLst>
          </p:cNvPr>
          <p:cNvSpPr>
            <a:spLocks noChangeShapeType="1"/>
          </p:cNvSpPr>
          <p:nvPr/>
        </p:nvSpPr>
        <p:spPr bwMode="auto">
          <a:xfrm>
            <a:off x="7967663" y="2608264"/>
            <a:ext cx="0" cy="1150937"/>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5" name="Rectangle 9">
            <a:extLst>
              <a:ext uri="{FF2B5EF4-FFF2-40B4-BE49-F238E27FC236}">
                <a16:creationId xmlns:a16="http://schemas.microsoft.com/office/drawing/2014/main" id="{2E06F701-E901-4131-8889-B7985F441B25}"/>
              </a:ext>
            </a:extLst>
          </p:cNvPr>
          <p:cNvSpPr>
            <a:spLocks noChangeArrowheads="1"/>
          </p:cNvSpPr>
          <p:nvPr/>
        </p:nvSpPr>
        <p:spPr bwMode="auto">
          <a:xfrm>
            <a:off x="2992438" y="2052639"/>
            <a:ext cx="2508250" cy="1887537"/>
          </a:xfrm>
          <a:prstGeom prst="rect">
            <a:avLst/>
          </a:prstGeom>
          <a:gradFill rotWithShape="0">
            <a:gsLst>
              <a:gs pos="0">
                <a:srgbClr val="8901F3">
                  <a:gamma/>
                  <a:shade val="69804"/>
                  <a:invGamma/>
                </a:srgbClr>
              </a:gs>
              <a:gs pos="50000">
                <a:srgbClr val="8901F3"/>
              </a:gs>
              <a:gs pos="100000">
                <a:srgbClr val="8901F3">
                  <a:gamma/>
                  <a:shade val="6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Rectangle 10">
            <a:extLst>
              <a:ext uri="{FF2B5EF4-FFF2-40B4-BE49-F238E27FC236}">
                <a16:creationId xmlns:a16="http://schemas.microsoft.com/office/drawing/2014/main" id="{B41AA8A2-A56A-4519-92E2-C015A8BD1827}"/>
              </a:ext>
            </a:extLst>
          </p:cNvPr>
          <p:cNvSpPr>
            <a:spLocks noChangeArrowheads="1"/>
          </p:cNvSpPr>
          <p:nvPr/>
        </p:nvSpPr>
        <p:spPr bwMode="auto">
          <a:xfrm>
            <a:off x="3011489" y="21431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Stock</a:t>
            </a:r>
          </a:p>
        </p:txBody>
      </p:sp>
      <p:sp>
        <p:nvSpPr>
          <p:cNvPr id="14347" name="Line 11">
            <a:extLst>
              <a:ext uri="{FF2B5EF4-FFF2-40B4-BE49-F238E27FC236}">
                <a16:creationId xmlns:a16="http://schemas.microsoft.com/office/drawing/2014/main" id="{B6DF186E-F3C8-4F11-97FF-001D381E389B}"/>
              </a:ext>
            </a:extLst>
          </p:cNvPr>
          <p:cNvSpPr>
            <a:spLocks noChangeShapeType="1"/>
          </p:cNvSpPr>
          <p:nvPr/>
        </p:nvSpPr>
        <p:spPr bwMode="auto">
          <a:xfrm>
            <a:off x="3117851" y="2586038"/>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8" name="Line 12">
            <a:extLst>
              <a:ext uri="{FF2B5EF4-FFF2-40B4-BE49-F238E27FC236}">
                <a16:creationId xmlns:a16="http://schemas.microsoft.com/office/drawing/2014/main" id="{0CF991E0-A83B-4AD8-A4F5-69217D70B75C}"/>
              </a:ext>
            </a:extLst>
          </p:cNvPr>
          <p:cNvSpPr>
            <a:spLocks noChangeShapeType="1"/>
          </p:cNvSpPr>
          <p:nvPr/>
        </p:nvSpPr>
        <p:spPr bwMode="auto">
          <a:xfrm>
            <a:off x="4246563" y="2606676"/>
            <a:ext cx="0" cy="1096963"/>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9" name="AutoShape 13">
            <a:extLst>
              <a:ext uri="{FF2B5EF4-FFF2-40B4-BE49-F238E27FC236}">
                <a16:creationId xmlns:a16="http://schemas.microsoft.com/office/drawing/2014/main" id="{81F75CE7-5320-4DDE-AF86-D79E8E0929C6}"/>
              </a:ext>
            </a:extLst>
          </p:cNvPr>
          <p:cNvSpPr>
            <a:spLocks noChangeArrowheads="1"/>
          </p:cNvSpPr>
          <p:nvPr/>
        </p:nvSpPr>
        <p:spPr bwMode="auto">
          <a:xfrm>
            <a:off x="3328988" y="27559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0" name="AutoShape 14">
            <a:extLst>
              <a:ext uri="{FF2B5EF4-FFF2-40B4-BE49-F238E27FC236}">
                <a16:creationId xmlns:a16="http://schemas.microsoft.com/office/drawing/2014/main" id="{CBF5DBAD-28A3-44C0-99F1-4E810609D244}"/>
              </a:ext>
            </a:extLst>
          </p:cNvPr>
          <p:cNvSpPr>
            <a:spLocks noChangeArrowheads="1"/>
          </p:cNvSpPr>
          <p:nvPr/>
        </p:nvSpPr>
        <p:spPr bwMode="auto">
          <a:xfrm>
            <a:off x="8266113" y="27559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1" name="AutoShape 15">
            <a:extLst>
              <a:ext uri="{FF2B5EF4-FFF2-40B4-BE49-F238E27FC236}">
                <a16:creationId xmlns:a16="http://schemas.microsoft.com/office/drawing/2014/main" id="{8067D731-9A9E-42DE-B602-CDB4B5517853}"/>
              </a:ext>
            </a:extLst>
          </p:cNvPr>
          <p:cNvSpPr>
            <a:spLocks noChangeArrowheads="1"/>
          </p:cNvSpPr>
          <p:nvPr/>
        </p:nvSpPr>
        <p:spPr bwMode="auto">
          <a:xfrm>
            <a:off x="3833813" y="4308476"/>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2" name="Rectangle 16">
            <a:extLst>
              <a:ext uri="{FF2B5EF4-FFF2-40B4-BE49-F238E27FC236}">
                <a16:creationId xmlns:a16="http://schemas.microsoft.com/office/drawing/2014/main" id="{641CC06C-4549-4682-A421-3E2E0DC4CA80}"/>
              </a:ext>
            </a:extLst>
          </p:cNvPr>
          <p:cNvSpPr>
            <a:spLocks noChangeArrowheads="1"/>
          </p:cNvSpPr>
          <p:nvPr/>
        </p:nvSpPr>
        <p:spPr bwMode="auto">
          <a:xfrm>
            <a:off x="4624388" y="4616450"/>
            <a:ext cx="3810000"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100000"/>
              </a:spcBef>
            </a:pPr>
            <a:r>
              <a:rPr lang="en-US" altLang="en-US" sz="2000"/>
              <a:t>Inward movement on </a:t>
            </a:r>
            <a:br>
              <a:rPr lang="en-US" altLang="en-US" sz="2000"/>
            </a:br>
            <a:r>
              <a:rPr lang="en-US" altLang="en-US" sz="2000"/>
              <a:t>goods receipt</a:t>
            </a:r>
          </a:p>
        </p:txBody>
      </p:sp>
      <p:sp>
        <p:nvSpPr>
          <p:cNvPr id="14353" name="Rectangle 17">
            <a:extLst>
              <a:ext uri="{FF2B5EF4-FFF2-40B4-BE49-F238E27FC236}">
                <a16:creationId xmlns:a16="http://schemas.microsoft.com/office/drawing/2014/main" id="{EB7DC203-68C5-4BCE-9F42-F07A06E11589}"/>
              </a:ext>
            </a:extLst>
          </p:cNvPr>
          <p:cNvSpPr>
            <a:spLocks noGrp="1" noChangeArrowheads="1"/>
          </p:cNvSpPr>
          <p:nvPr>
            <p:ph type="title"/>
          </p:nvPr>
        </p:nvSpPr>
        <p:spPr/>
        <p:txBody>
          <a:bodyPr/>
          <a:lstStyle/>
          <a:p>
            <a:r>
              <a:rPr lang="en-US" altLang="en-US"/>
              <a:t>Posting a Goods Receipt</a:t>
            </a:r>
          </a:p>
        </p:txBody>
      </p:sp>
      <p:sp>
        <p:nvSpPr>
          <p:cNvPr id="14354" name="Line 18">
            <a:extLst>
              <a:ext uri="{FF2B5EF4-FFF2-40B4-BE49-F238E27FC236}">
                <a16:creationId xmlns:a16="http://schemas.microsoft.com/office/drawing/2014/main" id="{8B3D3106-576C-42A1-9962-75BDE4CDC17B}"/>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a:extLst>
              <a:ext uri="{FF2B5EF4-FFF2-40B4-BE49-F238E27FC236}">
                <a16:creationId xmlns:a16="http://schemas.microsoft.com/office/drawing/2014/main" id="{B169B22C-7572-4BC6-8872-D09AACC80C07}"/>
              </a:ext>
            </a:extLst>
          </p:cNvPr>
          <p:cNvSpPr>
            <a:spLocks noChangeShapeType="1"/>
          </p:cNvSpPr>
          <p:nvPr/>
        </p:nvSpPr>
        <p:spPr bwMode="auto">
          <a:xfrm flipV="1">
            <a:off x="2895600" y="3886200"/>
            <a:ext cx="2298700" cy="10541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Line 3">
            <a:extLst>
              <a:ext uri="{FF2B5EF4-FFF2-40B4-BE49-F238E27FC236}">
                <a16:creationId xmlns:a16="http://schemas.microsoft.com/office/drawing/2014/main" id="{6FA841B0-EF10-4925-BDC2-EB51060DE999}"/>
              </a:ext>
            </a:extLst>
          </p:cNvPr>
          <p:cNvSpPr>
            <a:spLocks noChangeShapeType="1"/>
          </p:cNvSpPr>
          <p:nvPr/>
        </p:nvSpPr>
        <p:spPr bwMode="auto">
          <a:xfrm>
            <a:off x="3133725" y="3762375"/>
            <a:ext cx="2095500" cy="0"/>
          </a:xfrm>
          <a:prstGeom prst="line">
            <a:avLst/>
          </a:prstGeom>
          <a:noFill/>
          <a:ln w="25400">
            <a:solidFill>
              <a:schemeClr val="tx1"/>
            </a:solidFill>
            <a:prstDash val="lg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Line 4">
            <a:extLst>
              <a:ext uri="{FF2B5EF4-FFF2-40B4-BE49-F238E27FC236}">
                <a16:creationId xmlns:a16="http://schemas.microsoft.com/office/drawing/2014/main" id="{15CF6D08-7A2E-4B3D-A673-60025A69631E}"/>
              </a:ext>
            </a:extLst>
          </p:cNvPr>
          <p:cNvSpPr>
            <a:spLocks noChangeShapeType="1"/>
          </p:cNvSpPr>
          <p:nvPr/>
        </p:nvSpPr>
        <p:spPr bwMode="auto">
          <a:xfrm>
            <a:off x="3157539" y="2857500"/>
            <a:ext cx="2073275" cy="738188"/>
          </a:xfrm>
          <a:prstGeom prst="line">
            <a:avLst/>
          </a:prstGeom>
          <a:noFill/>
          <a:ln w="25400">
            <a:solidFill>
              <a:schemeClr val="tx1"/>
            </a:solidFill>
            <a:prstDash val="lg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Rectangle 6">
            <a:extLst>
              <a:ext uri="{FF2B5EF4-FFF2-40B4-BE49-F238E27FC236}">
                <a16:creationId xmlns:a16="http://schemas.microsoft.com/office/drawing/2014/main" id="{0F72B7E5-B17C-40F7-9417-71E369D49065}"/>
              </a:ext>
            </a:extLst>
          </p:cNvPr>
          <p:cNvSpPr>
            <a:spLocks noChangeArrowheads="1"/>
          </p:cNvSpPr>
          <p:nvPr/>
        </p:nvSpPr>
        <p:spPr bwMode="auto">
          <a:xfrm>
            <a:off x="2035175" y="3406775"/>
            <a:ext cx="1176338"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Goods</a:t>
            </a:r>
          </a:p>
          <a:p>
            <a:r>
              <a:rPr lang="en-US" altLang="en-US"/>
              <a:t>Receipt</a:t>
            </a:r>
          </a:p>
        </p:txBody>
      </p:sp>
      <p:sp>
        <p:nvSpPr>
          <p:cNvPr id="16391" name="Rectangle 7">
            <a:extLst>
              <a:ext uri="{FF2B5EF4-FFF2-40B4-BE49-F238E27FC236}">
                <a16:creationId xmlns:a16="http://schemas.microsoft.com/office/drawing/2014/main" id="{16D0B437-330F-4D4A-91A3-E53B6B796A41}"/>
              </a:ext>
            </a:extLst>
          </p:cNvPr>
          <p:cNvSpPr>
            <a:spLocks noChangeArrowheads="1"/>
          </p:cNvSpPr>
          <p:nvPr/>
        </p:nvSpPr>
        <p:spPr bwMode="auto">
          <a:xfrm>
            <a:off x="2035175" y="2454275"/>
            <a:ext cx="1176338"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PO</a:t>
            </a:r>
          </a:p>
        </p:txBody>
      </p:sp>
      <p:sp>
        <p:nvSpPr>
          <p:cNvPr id="16392" name="Line 8">
            <a:extLst>
              <a:ext uri="{FF2B5EF4-FFF2-40B4-BE49-F238E27FC236}">
                <a16:creationId xmlns:a16="http://schemas.microsoft.com/office/drawing/2014/main" id="{1F4A5424-850D-4857-B1D1-C1595BC96D97}"/>
              </a:ext>
            </a:extLst>
          </p:cNvPr>
          <p:cNvSpPr>
            <a:spLocks noChangeShapeType="1"/>
          </p:cNvSpPr>
          <p:nvPr/>
        </p:nvSpPr>
        <p:spPr bwMode="auto">
          <a:xfrm>
            <a:off x="2622550" y="3122614"/>
            <a:ext cx="0" cy="274637"/>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AutoShape 9">
            <a:extLst>
              <a:ext uri="{FF2B5EF4-FFF2-40B4-BE49-F238E27FC236}">
                <a16:creationId xmlns:a16="http://schemas.microsoft.com/office/drawing/2014/main" id="{400A210F-C85A-48F4-BCC5-998D9DA05332}"/>
              </a:ext>
            </a:extLst>
          </p:cNvPr>
          <p:cNvSpPr>
            <a:spLocks noChangeArrowheads="1"/>
          </p:cNvSpPr>
          <p:nvPr/>
        </p:nvSpPr>
        <p:spPr bwMode="auto">
          <a:xfrm>
            <a:off x="5267325" y="3352801"/>
            <a:ext cx="1735138" cy="830263"/>
          </a:xfrm>
          <a:prstGeom prst="roundRect">
            <a:avLst>
              <a:gd name="adj" fmla="val 0"/>
            </a:avLst>
          </a:prstGeom>
          <a:gradFill rotWithShape="0">
            <a:gsLst>
              <a:gs pos="0">
                <a:srgbClr val="FFFF99"/>
              </a:gs>
              <a:gs pos="50000">
                <a:srgbClr val="FFFFCC"/>
              </a:gs>
              <a:gs pos="100000">
                <a:srgbClr val="FFFF99"/>
              </a:gs>
            </a:gsLst>
            <a:lin ang="0" scaled="1"/>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Invoice</a:t>
            </a:r>
          </a:p>
          <a:p>
            <a:r>
              <a:rPr lang="en-US" altLang="en-US"/>
              <a:t>Verification</a:t>
            </a:r>
          </a:p>
        </p:txBody>
      </p:sp>
      <p:grpSp>
        <p:nvGrpSpPr>
          <p:cNvPr id="16403" name="Group 19">
            <a:extLst>
              <a:ext uri="{FF2B5EF4-FFF2-40B4-BE49-F238E27FC236}">
                <a16:creationId xmlns:a16="http://schemas.microsoft.com/office/drawing/2014/main" id="{B1A00EB7-D7C0-4448-BBE3-311A4C9EB114}"/>
              </a:ext>
            </a:extLst>
          </p:cNvPr>
          <p:cNvGrpSpPr>
            <a:grpSpLocks/>
          </p:cNvGrpSpPr>
          <p:nvPr/>
        </p:nvGrpSpPr>
        <p:grpSpPr bwMode="auto">
          <a:xfrm>
            <a:off x="2165351" y="4270376"/>
            <a:ext cx="892175" cy="1050925"/>
            <a:chOff x="404" y="2690"/>
            <a:chExt cx="562" cy="662"/>
          </a:xfrm>
        </p:grpSpPr>
        <p:sp>
          <p:nvSpPr>
            <p:cNvPr id="16394" name="Rectangle 10">
              <a:extLst>
                <a:ext uri="{FF2B5EF4-FFF2-40B4-BE49-F238E27FC236}">
                  <a16:creationId xmlns:a16="http://schemas.microsoft.com/office/drawing/2014/main" id="{55B8E0BE-8545-4582-8852-F92352D79AB1}"/>
                </a:ext>
              </a:extLst>
            </p:cNvPr>
            <p:cNvSpPr>
              <a:spLocks noChangeArrowheads="1"/>
            </p:cNvSpPr>
            <p:nvPr/>
          </p:nvSpPr>
          <p:spPr bwMode="auto">
            <a:xfrm>
              <a:off x="404" y="2690"/>
              <a:ext cx="542" cy="662"/>
            </a:xfrm>
            <a:prstGeom prst="rect">
              <a:avLst/>
            </a:prstGeom>
            <a:solidFill>
              <a:schemeClr val="bg1"/>
            </a:solidFill>
            <a:ln w="25400">
              <a:solidFill>
                <a:schemeClr val="tx1"/>
              </a:solidFill>
              <a:miter lim="800000"/>
              <a:headEnd/>
              <a:tailEnd/>
            </a:ln>
            <a:effectLst>
              <a:outerShdw dist="35921" dir="2700000" algn="ctr" rotWithShape="0">
                <a:schemeClr val="tx2"/>
              </a:outerShdw>
            </a:effectLst>
          </p:spPr>
          <p:txBody>
            <a:bodyPr wrap="none" anchor="ctr"/>
            <a:lstStyle/>
            <a:p>
              <a:endParaRPr lang="en-US"/>
            </a:p>
          </p:txBody>
        </p:sp>
        <p:sp>
          <p:nvSpPr>
            <p:cNvPr id="16395" name="Line 11">
              <a:extLst>
                <a:ext uri="{FF2B5EF4-FFF2-40B4-BE49-F238E27FC236}">
                  <a16:creationId xmlns:a16="http://schemas.microsoft.com/office/drawing/2014/main" id="{A5E12210-008F-4903-BE5B-452FCB005B2B}"/>
                </a:ext>
              </a:extLst>
            </p:cNvPr>
            <p:cNvSpPr>
              <a:spLocks noChangeShapeType="1"/>
            </p:cNvSpPr>
            <p:nvPr/>
          </p:nvSpPr>
          <p:spPr bwMode="auto">
            <a:xfrm>
              <a:off x="492" y="2897"/>
              <a:ext cx="26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Line 12">
              <a:extLst>
                <a:ext uri="{FF2B5EF4-FFF2-40B4-BE49-F238E27FC236}">
                  <a16:creationId xmlns:a16="http://schemas.microsoft.com/office/drawing/2014/main" id="{04362B8A-3BFA-492A-BFB8-90E66B19AD1A}"/>
                </a:ext>
              </a:extLst>
            </p:cNvPr>
            <p:cNvSpPr>
              <a:spLocks noChangeShapeType="1"/>
            </p:cNvSpPr>
            <p:nvPr/>
          </p:nvSpPr>
          <p:spPr bwMode="auto">
            <a:xfrm>
              <a:off x="492" y="2950"/>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7" name="Line 13">
              <a:extLst>
                <a:ext uri="{FF2B5EF4-FFF2-40B4-BE49-F238E27FC236}">
                  <a16:creationId xmlns:a16="http://schemas.microsoft.com/office/drawing/2014/main" id="{B04DB325-12BE-4B2E-B3BB-0F701DD53E84}"/>
                </a:ext>
              </a:extLst>
            </p:cNvPr>
            <p:cNvSpPr>
              <a:spLocks noChangeShapeType="1"/>
            </p:cNvSpPr>
            <p:nvPr/>
          </p:nvSpPr>
          <p:spPr bwMode="auto">
            <a:xfrm>
              <a:off x="492" y="3002"/>
              <a:ext cx="21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Line 14">
              <a:extLst>
                <a:ext uri="{FF2B5EF4-FFF2-40B4-BE49-F238E27FC236}">
                  <a16:creationId xmlns:a16="http://schemas.microsoft.com/office/drawing/2014/main" id="{2BC1111E-DC8F-405B-A214-230110550249}"/>
                </a:ext>
              </a:extLst>
            </p:cNvPr>
            <p:cNvSpPr>
              <a:spLocks noChangeShapeType="1"/>
            </p:cNvSpPr>
            <p:nvPr/>
          </p:nvSpPr>
          <p:spPr bwMode="auto">
            <a:xfrm>
              <a:off x="492" y="3056"/>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Line 15">
              <a:extLst>
                <a:ext uri="{FF2B5EF4-FFF2-40B4-BE49-F238E27FC236}">
                  <a16:creationId xmlns:a16="http://schemas.microsoft.com/office/drawing/2014/main" id="{0F1760B2-239C-4743-A1FE-267621D2AAAB}"/>
                </a:ext>
              </a:extLst>
            </p:cNvPr>
            <p:cNvSpPr>
              <a:spLocks noChangeShapeType="1"/>
            </p:cNvSpPr>
            <p:nvPr/>
          </p:nvSpPr>
          <p:spPr bwMode="auto">
            <a:xfrm>
              <a:off x="492" y="3107"/>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0" name="Line 16">
              <a:extLst>
                <a:ext uri="{FF2B5EF4-FFF2-40B4-BE49-F238E27FC236}">
                  <a16:creationId xmlns:a16="http://schemas.microsoft.com/office/drawing/2014/main" id="{5788B5E1-059C-42B0-8F14-EA3693AB7253}"/>
                </a:ext>
              </a:extLst>
            </p:cNvPr>
            <p:cNvSpPr>
              <a:spLocks noChangeShapeType="1"/>
            </p:cNvSpPr>
            <p:nvPr/>
          </p:nvSpPr>
          <p:spPr bwMode="auto">
            <a:xfrm>
              <a:off x="492" y="3160"/>
              <a:ext cx="294"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1" name="Line 17">
              <a:extLst>
                <a:ext uri="{FF2B5EF4-FFF2-40B4-BE49-F238E27FC236}">
                  <a16:creationId xmlns:a16="http://schemas.microsoft.com/office/drawing/2014/main" id="{33F052C3-F9F2-4E0C-B38B-874F04B672B6}"/>
                </a:ext>
              </a:extLst>
            </p:cNvPr>
            <p:cNvSpPr>
              <a:spLocks noChangeShapeType="1"/>
            </p:cNvSpPr>
            <p:nvPr/>
          </p:nvSpPr>
          <p:spPr bwMode="auto">
            <a:xfrm>
              <a:off x="492" y="3214"/>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2" name="Rectangle 18">
              <a:extLst>
                <a:ext uri="{FF2B5EF4-FFF2-40B4-BE49-F238E27FC236}">
                  <a16:creationId xmlns:a16="http://schemas.microsoft.com/office/drawing/2014/main" id="{D0FFA557-B77F-4C64-BE6C-BE9A23079CB7}"/>
                </a:ext>
              </a:extLst>
            </p:cNvPr>
            <p:cNvSpPr>
              <a:spLocks noChangeArrowheads="1"/>
            </p:cNvSpPr>
            <p:nvPr/>
          </p:nvSpPr>
          <p:spPr bwMode="auto">
            <a:xfrm>
              <a:off x="407" y="2699"/>
              <a:ext cx="559" cy="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2388" tIns="26988" rIns="52388" bIns="26988">
              <a:spAutoFit/>
            </a:bodyPr>
            <a:lstStyle>
              <a:lvl1pPr algn="l" defTabSz="311150">
                <a:defRPr sz="2400">
                  <a:solidFill>
                    <a:schemeClr val="tx1"/>
                  </a:solidFill>
                  <a:latin typeface="Times New Roman" panose="02020603050405020304" pitchFamily="18" charset="0"/>
                </a:defRPr>
              </a:lvl1pPr>
              <a:lvl2pPr marL="265113" algn="l" defTabSz="311150">
                <a:defRPr sz="2400">
                  <a:solidFill>
                    <a:schemeClr val="tx1"/>
                  </a:solidFill>
                  <a:latin typeface="Times New Roman" panose="02020603050405020304" pitchFamily="18" charset="0"/>
                </a:defRPr>
              </a:lvl2pPr>
              <a:lvl3pPr marL="534988" algn="l" defTabSz="311150">
                <a:defRPr sz="2400">
                  <a:solidFill>
                    <a:schemeClr val="tx1"/>
                  </a:solidFill>
                  <a:latin typeface="Times New Roman" panose="02020603050405020304" pitchFamily="18" charset="0"/>
                </a:defRPr>
              </a:lvl3pPr>
              <a:lvl4pPr marL="800100" algn="l" defTabSz="311150">
                <a:defRPr sz="2400">
                  <a:solidFill>
                    <a:schemeClr val="tx1"/>
                  </a:solidFill>
                  <a:latin typeface="Times New Roman" panose="02020603050405020304" pitchFamily="18" charset="0"/>
                </a:defRPr>
              </a:lvl4pPr>
              <a:lvl5pPr marL="1066800" algn="l" defTabSz="311150">
                <a:defRPr sz="2400">
                  <a:solidFill>
                    <a:schemeClr val="tx1"/>
                  </a:solidFill>
                  <a:latin typeface="Times New Roman" panose="02020603050405020304" pitchFamily="18" charset="0"/>
                </a:defRPr>
              </a:lvl5pPr>
              <a:lvl6pPr marL="1524000" defTabSz="311150" eaLnBrk="0" fontAlgn="base" hangingPunct="0">
                <a:spcBef>
                  <a:spcPct val="0"/>
                </a:spcBef>
                <a:spcAft>
                  <a:spcPct val="0"/>
                </a:spcAft>
                <a:defRPr sz="2400">
                  <a:solidFill>
                    <a:schemeClr val="tx1"/>
                  </a:solidFill>
                  <a:latin typeface="Times New Roman" panose="02020603050405020304" pitchFamily="18" charset="0"/>
                </a:defRPr>
              </a:lvl6pPr>
              <a:lvl7pPr marL="1981200" defTabSz="311150" eaLnBrk="0" fontAlgn="base" hangingPunct="0">
                <a:spcBef>
                  <a:spcPct val="0"/>
                </a:spcBef>
                <a:spcAft>
                  <a:spcPct val="0"/>
                </a:spcAft>
                <a:defRPr sz="2400">
                  <a:solidFill>
                    <a:schemeClr val="tx1"/>
                  </a:solidFill>
                  <a:latin typeface="Times New Roman" panose="02020603050405020304" pitchFamily="18" charset="0"/>
                </a:defRPr>
              </a:lvl7pPr>
              <a:lvl8pPr marL="2438400" defTabSz="311150" eaLnBrk="0" fontAlgn="base" hangingPunct="0">
                <a:spcBef>
                  <a:spcPct val="0"/>
                </a:spcBef>
                <a:spcAft>
                  <a:spcPct val="0"/>
                </a:spcAft>
                <a:defRPr sz="2400">
                  <a:solidFill>
                    <a:schemeClr val="tx1"/>
                  </a:solidFill>
                  <a:latin typeface="Times New Roman" panose="02020603050405020304" pitchFamily="18" charset="0"/>
                </a:defRPr>
              </a:lvl8pPr>
              <a:lvl9pPr marL="2895600" defTabSz="31115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800">
                  <a:latin typeface="Univers" panose="020B0503020202020204" pitchFamily="34" charset="0"/>
                </a:rPr>
                <a:t>Invoice</a:t>
              </a:r>
            </a:p>
          </p:txBody>
        </p:sp>
      </p:grpSp>
      <p:grpSp>
        <p:nvGrpSpPr>
          <p:cNvPr id="16498" name="Group 114">
            <a:extLst>
              <a:ext uri="{FF2B5EF4-FFF2-40B4-BE49-F238E27FC236}">
                <a16:creationId xmlns:a16="http://schemas.microsoft.com/office/drawing/2014/main" id="{68C1B30D-9F55-41FD-9C02-EDF91113E110}"/>
              </a:ext>
            </a:extLst>
          </p:cNvPr>
          <p:cNvGrpSpPr>
            <a:grpSpLocks/>
          </p:cNvGrpSpPr>
          <p:nvPr/>
        </p:nvGrpSpPr>
        <p:grpSpPr bwMode="auto">
          <a:xfrm>
            <a:off x="7767639" y="3113088"/>
            <a:ext cx="2427287" cy="1574800"/>
            <a:chOff x="3933" y="1961"/>
            <a:chExt cx="1529" cy="992"/>
          </a:xfrm>
        </p:grpSpPr>
        <p:sp>
          <p:nvSpPr>
            <p:cNvPr id="16404" name="Freeform 20">
              <a:extLst>
                <a:ext uri="{FF2B5EF4-FFF2-40B4-BE49-F238E27FC236}">
                  <a16:creationId xmlns:a16="http://schemas.microsoft.com/office/drawing/2014/main" id="{FAB46B69-89D0-4513-8AE2-2AD85BC05CE7}"/>
                </a:ext>
              </a:extLst>
            </p:cNvPr>
            <p:cNvSpPr>
              <a:spLocks/>
            </p:cNvSpPr>
            <p:nvPr/>
          </p:nvSpPr>
          <p:spPr bwMode="auto">
            <a:xfrm>
              <a:off x="3933" y="2009"/>
              <a:ext cx="1529" cy="899"/>
            </a:xfrm>
            <a:custGeom>
              <a:avLst/>
              <a:gdLst>
                <a:gd name="T0" fmla="*/ 474 w 1529"/>
                <a:gd name="T1" fmla="*/ 253 h 899"/>
                <a:gd name="T2" fmla="*/ 176 w 1529"/>
                <a:gd name="T3" fmla="*/ 56 h 899"/>
                <a:gd name="T4" fmla="*/ 196 w 1529"/>
                <a:gd name="T5" fmla="*/ 120 h 899"/>
                <a:gd name="T6" fmla="*/ 113 w 1529"/>
                <a:gd name="T7" fmla="*/ 91 h 899"/>
                <a:gd name="T8" fmla="*/ 136 w 1529"/>
                <a:gd name="T9" fmla="*/ 129 h 899"/>
                <a:gd name="T10" fmla="*/ 128 w 1529"/>
                <a:gd name="T11" fmla="*/ 180 h 899"/>
                <a:gd name="T12" fmla="*/ 768 w 1529"/>
                <a:gd name="T13" fmla="*/ 349 h 899"/>
                <a:gd name="T14" fmla="*/ 341 w 1529"/>
                <a:gd name="T15" fmla="*/ 307 h 899"/>
                <a:gd name="T16" fmla="*/ 347 w 1529"/>
                <a:gd name="T17" fmla="*/ 331 h 899"/>
                <a:gd name="T18" fmla="*/ 64 w 1529"/>
                <a:gd name="T19" fmla="*/ 221 h 899"/>
                <a:gd name="T20" fmla="*/ 76 w 1529"/>
                <a:gd name="T21" fmla="*/ 296 h 899"/>
                <a:gd name="T22" fmla="*/ 143 w 1529"/>
                <a:gd name="T23" fmla="*/ 355 h 899"/>
                <a:gd name="T24" fmla="*/ 335 w 1529"/>
                <a:gd name="T25" fmla="*/ 435 h 899"/>
                <a:gd name="T26" fmla="*/ 117 w 1529"/>
                <a:gd name="T27" fmla="*/ 404 h 899"/>
                <a:gd name="T28" fmla="*/ 472 w 1529"/>
                <a:gd name="T29" fmla="*/ 464 h 899"/>
                <a:gd name="T30" fmla="*/ 932 w 1529"/>
                <a:gd name="T31" fmla="*/ 457 h 899"/>
                <a:gd name="T32" fmla="*/ 1343 w 1529"/>
                <a:gd name="T33" fmla="*/ 384 h 899"/>
                <a:gd name="T34" fmla="*/ 958 w 1529"/>
                <a:gd name="T35" fmla="*/ 499 h 899"/>
                <a:gd name="T36" fmla="*/ 534 w 1529"/>
                <a:gd name="T37" fmla="*/ 517 h 899"/>
                <a:gd name="T38" fmla="*/ 300 w 1529"/>
                <a:gd name="T39" fmla="*/ 465 h 899"/>
                <a:gd name="T40" fmla="*/ 152 w 1529"/>
                <a:gd name="T41" fmla="*/ 477 h 899"/>
                <a:gd name="T42" fmla="*/ 130 w 1529"/>
                <a:gd name="T43" fmla="*/ 477 h 899"/>
                <a:gd name="T44" fmla="*/ 200 w 1529"/>
                <a:gd name="T45" fmla="*/ 527 h 899"/>
                <a:gd name="T46" fmla="*/ 90 w 1529"/>
                <a:gd name="T47" fmla="*/ 521 h 899"/>
                <a:gd name="T48" fmla="*/ 372 w 1529"/>
                <a:gd name="T49" fmla="*/ 556 h 899"/>
                <a:gd name="T50" fmla="*/ 204 w 1529"/>
                <a:gd name="T51" fmla="*/ 573 h 899"/>
                <a:gd name="T52" fmla="*/ 152 w 1529"/>
                <a:gd name="T53" fmla="*/ 597 h 899"/>
                <a:gd name="T54" fmla="*/ 224 w 1529"/>
                <a:gd name="T55" fmla="*/ 632 h 899"/>
                <a:gd name="T56" fmla="*/ 180 w 1529"/>
                <a:gd name="T57" fmla="*/ 637 h 899"/>
                <a:gd name="T58" fmla="*/ 150 w 1529"/>
                <a:gd name="T59" fmla="*/ 646 h 899"/>
                <a:gd name="T60" fmla="*/ 255 w 1529"/>
                <a:gd name="T61" fmla="*/ 674 h 899"/>
                <a:gd name="T62" fmla="*/ 97 w 1529"/>
                <a:gd name="T63" fmla="*/ 673 h 899"/>
                <a:gd name="T64" fmla="*/ 332 w 1529"/>
                <a:gd name="T65" fmla="*/ 721 h 899"/>
                <a:gd name="T66" fmla="*/ 275 w 1529"/>
                <a:gd name="T67" fmla="*/ 761 h 899"/>
                <a:gd name="T68" fmla="*/ 296 w 1529"/>
                <a:gd name="T69" fmla="*/ 784 h 899"/>
                <a:gd name="T70" fmla="*/ 454 w 1529"/>
                <a:gd name="T71" fmla="*/ 849 h 899"/>
                <a:gd name="T72" fmla="*/ 719 w 1529"/>
                <a:gd name="T73" fmla="*/ 773 h 899"/>
                <a:gd name="T74" fmla="*/ 872 w 1529"/>
                <a:gd name="T75" fmla="*/ 747 h 899"/>
                <a:gd name="T76" fmla="*/ 1089 w 1529"/>
                <a:gd name="T77" fmla="*/ 859 h 899"/>
                <a:gd name="T78" fmla="*/ 1192 w 1529"/>
                <a:gd name="T79" fmla="*/ 849 h 899"/>
                <a:gd name="T80" fmla="*/ 1080 w 1529"/>
                <a:gd name="T81" fmla="*/ 753 h 899"/>
                <a:gd name="T82" fmla="*/ 1158 w 1529"/>
                <a:gd name="T83" fmla="*/ 739 h 899"/>
                <a:gd name="T84" fmla="*/ 1177 w 1529"/>
                <a:gd name="T85" fmla="*/ 709 h 899"/>
                <a:gd name="T86" fmla="*/ 1069 w 1529"/>
                <a:gd name="T87" fmla="*/ 677 h 899"/>
                <a:gd name="T88" fmla="*/ 1220 w 1529"/>
                <a:gd name="T89" fmla="*/ 686 h 899"/>
                <a:gd name="T90" fmla="*/ 1356 w 1529"/>
                <a:gd name="T91" fmla="*/ 717 h 899"/>
                <a:gd name="T92" fmla="*/ 1328 w 1529"/>
                <a:gd name="T93" fmla="*/ 626 h 899"/>
                <a:gd name="T94" fmla="*/ 1236 w 1529"/>
                <a:gd name="T95" fmla="*/ 572 h 899"/>
                <a:gd name="T96" fmla="*/ 1485 w 1529"/>
                <a:gd name="T97" fmla="*/ 599 h 899"/>
                <a:gd name="T98" fmla="*/ 1259 w 1529"/>
                <a:gd name="T99" fmla="*/ 520 h 899"/>
                <a:gd name="T100" fmla="*/ 1326 w 1529"/>
                <a:gd name="T101" fmla="*/ 429 h 899"/>
                <a:gd name="T102" fmla="*/ 1102 w 1529"/>
                <a:gd name="T103" fmla="*/ 403 h 899"/>
                <a:gd name="T104" fmla="*/ 1380 w 1529"/>
                <a:gd name="T105" fmla="*/ 301 h 899"/>
                <a:gd name="T106" fmla="*/ 1246 w 1529"/>
                <a:gd name="T107" fmla="*/ 321 h 899"/>
                <a:gd name="T108" fmla="*/ 1226 w 1529"/>
                <a:gd name="T109" fmla="*/ 292 h 899"/>
                <a:gd name="T110" fmla="*/ 1207 w 1529"/>
                <a:gd name="T111" fmla="*/ 252 h 899"/>
                <a:gd name="T112" fmla="*/ 1232 w 1529"/>
                <a:gd name="T113" fmla="*/ 176 h 899"/>
                <a:gd name="T114" fmla="*/ 1267 w 1529"/>
                <a:gd name="T115" fmla="*/ 88 h 899"/>
                <a:gd name="T116" fmla="*/ 1274 w 1529"/>
                <a:gd name="T117" fmla="*/ 61 h 899"/>
                <a:gd name="T118" fmla="*/ 1236 w 1529"/>
                <a:gd name="T119" fmla="*/ 43 h 899"/>
                <a:gd name="T120" fmla="*/ 1142 w 1529"/>
                <a:gd name="T121" fmla="*/ 118 h 899"/>
                <a:gd name="T122" fmla="*/ 1050 w 1529"/>
                <a:gd name="T123" fmla="*/ 15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29" h="899">
                  <a:moveTo>
                    <a:pt x="832" y="282"/>
                  </a:moveTo>
                  <a:lnTo>
                    <a:pt x="832" y="283"/>
                  </a:lnTo>
                  <a:lnTo>
                    <a:pt x="830" y="283"/>
                  </a:lnTo>
                  <a:lnTo>
                    <a:pt x="827" y="283"/>
                  </a:lnTo>
                  <a:lnTo>
                    <a:pt x="822" y="284"/>
                  </a:lnTo>
                  <a:lnTo>
                    <a:pt x="816" y="284"/>
                  </a:lnTo>
                  <a:lnTo>
                    <a:pt x="809" y="284"/>
                  </a:lnTo>
                  <a:lnTo>
                    <a:pt x="802" y="284"/>
                  </a:lnTo>
                  <a:lnTo>
                    <a:pt x="793" y="285"/>
                  </a:lnTo>
                  <a:lnTo>
                    <a:pt x="784" y="285"/>
                  </a:lnTo>
                  <a:lnTo>
                    <a:pt x="772" y="285"/>
                  </a:lnTo>
                  <a:lnTo>
                    <a:pt x="761" y="285"/>
                  </a:lnTo>
                  <a:lnTo>
                    <a:pt x="749" y="285"/>
                  </a:lnTo>
                  <a:lnTo>
                    <a:pt x="736" y="285"/>
                  </a:lnTo>
                  <a:lnTo>
                    <a:pt x="724" y="284"/>
                  </a:lnTo>
                  <a:lnTo>
                    <a:pt x="709" y="284"/>
                  </a:lnTo>
                  <a:lnTo>
                    <a:pt x="696" y="284"/>
                  </a:lnTo>
                  <a:lnTo>
                    <a:pt x="681" y="283"/>
                  </a:lnTo>
                  <a:lnTo>
                    <a:pt x="667" y="283"/>
                  </a:lnTo>
                  <a:lnTo>
                    <a:pt x="652" y="282"/>
                  </a:lnTo>
                  <a:lnTo>
                    <a:pt x="636" y="281"/>
                  </a:lnTo>
                  <a:lnTo>
                    <a:pt x="622" y="280"/>
                  </a:lnTo>
                  <a:lnTo>
                    <a:pt x="607" y="278"/>
                  </a:lnTo>
                  <a:lnTo>
                    <a:pt x="592" y="276"/>
                  </a:lnTo>
                  <a:lnTo>
                    <a:pt x="577" y="275"/>
                  </a:lnTo>
                  <a:lnTo>
                    <a:pt x="563" y="273"/>
                  </a:lnTo>
                  <a:lnTo>
                    <a:pt x="548" y="271"/>
                  </a:lnTo>
                  <a:lnTo>
                    <a:pt x="535" y="268"/>
                  </a:lnTo>
                  <a:lnTo>
                    <a:pt x="521" y="266"/>
                  </a:lnTo>
                  <a:lnTo>
                    <a:pt x="508" y="263"/>
                  </a:lnTo>
                  <a:lnTo>
                    <a:pt x="496" y="260"/>
                  </a:lnTo>
                  <a:lnTo>
                    <a:pt x="485" y="256"/>
                  </a:lnTo>
                  <a:lnTo>
                    <a:pt x="474" y="253"/>
                  </a:lnTo>
                  <a:lnTo>
                    <a:pt x="466" y="250"/>
                  </a:lnTo>
                  <a:lnTo>
                    <a:pt x="458" y="248"/>
                  </a:lnTo>
                  <a:lnTo>
                    <a:pt x="450" y="244"/>
                  </a:lnTo>
                  <a:lnTo>
                    <a:pt x="443" y="241"/>
                  </a:lnTo>
                  <a:lnTo>
                    <a:pt x="435" y="238"/>
                  </a:lnTo>
                  <a:lnTo>
                    <a:pt x="427" y="235"/>
                  </a:lnTo>
                  <a:lnTo>
                    <a:pt x="419" y="231"/>
                  </a:lnTo>
                  <a:lnTo>
                    <a:pt x="411" y="228"/>
                  </a:lnTo>
                  <a:lnTo>
                    <a:pt x="403" y="224"/>
                  </a:lnTo>
                  <a:lnTo>
                    <a:pt x="395" y="220"/>
                  </a:lnTo>
                  <a:lnTo>
                    <a:pt x="387" y="216"/>
                  </a:lnTo>
                  <a:lnTo>
                    <a:pt x="380" y="212"/>
                  </a:lnTo>
                  <a:lnTo>
                    <a:pt x="371" y="208"/>
                  </a:lnTo>
                  <a:lnTo>
                    <a:pt x="364" y="204"/>
                  </a:lnTo>
                  <a:lnTo>
                    <a:pt x="356" y="200"/>
                  </a:lnTo>
                  <a:lnTo>
                    <a:pt x="348" y="196"/>
                  </a:lnTo>
                  <a:lnTo>
                    <a:pt x="336" y="188"/>
                  </a:lnTo>
                  <a:lnTo>
                    <a:pt x="325" y="180"/>
                  </a:lnTo>
                  <a:lnTo>
                    <a:pt x="314" y="172"/>
                  </a:lnTo>
                  <a:lnTo>
                    <a:pt x="303" y="164"/>
                  </a:lnTo>
                  <a:lnTo>
                    <a:pt x="292" y="156"/>
                  </a:lnTo>
                  <a:lnTo>
                    <a:pt x="282" y="148"/>
                  </a:lnTo>
                  <a:lnTo>
                    <a:pt x="272" y="139"/>
                  </a:lnTo>
                  <a:lnTo>
                    <a:pt x="260" y="130"/>
                  </a:lnTo>
                  <a:lnTo>
                    <a:pt x="251" y="121"/>
                  </a:lnTo>
                  <a:lnTo>
                    <a:pt x="240" y="112"/>
                  </a:lnTo>
                  <a:lnTo>
                    <a:pt x="231" y="103"/>
                  </a:lnTo>
                  <a:lnTo>
                    <a:pt x="220" y="94"/>
                  </a:lnTo>
                  <a:lnTo>
                    <a:pt x="210" y="84"/>
                  </a:lnTo>
                  <a:lnTo>
                    <a:pt x="200" y="76"/>
                  </a:lnTo>
                  <a:lnTo>
                    <a:pt x="191" y="67"/>
                  </a:lnTo>
                  <a:lnTo>
                    <a:pt x="180" y="57"/>
                  </a:lnTo>
                  <a:lnTo>
                    <a:pt x="176" y="56"/>
                  </a:lnTo>
                  <a:lnTo>
                    <a:pt x="173" y="58"/>
                  </a:lnTo>
                  <a:lnTo>
                    <a:pt x="171" y="61"/>
                  </a:lnTo>
                  <a:lnTo>
                    <a:pt x="168" y="64"/>
                  </a:lnTo>
                  <a:lnTo>
                    <a:pt x="159" y="61"/>
                  </a:lnTo>
                  <a:lnTo>
                    <a:pt x="151" y="59"/>
                  </a:lnTo>
                  <a:lnTo>
                    <a:pt x="143" y="56"/>
                  </a:lnTo>
                  <a:lnTo>
                    <a:pt x="134" y="52"/>
                  </a:lnTo>
                  <a:lnTo>
                    <a:pt x="127" y="48"/>
                  </a:lnTo>
                  <a:lnTo>
                    <a:pt x="120" y="43"/>
                  </a:lnTo>
                  <a:lnTo>
                    <a:pt x="112" y="38"/>
                  </a:lnTo>
                  <a:lnTo>
                    <a:pt x="105" y="32"/>
                  </a:lnTo>
                  <a:lnTo>
                    <a:pt x="102" y="34"/>
                  </a:lnTo>
                  <a:lnTo>
                    <a:pt x="100" y="32"/>
                  </a:lnTo>
                  <a:lnTo>
                    <a:pt x="98" y="32"/>
                  </a:lnTo>
                  <a:lnTo>
                    <a:pt x="98" y="36"/>
                  </a:lnTo>
                  <a:lnTo>
                    <a:pt x="105" y="41"/>
                  </a:lnTo>
                  <a:lnTo>
                    <a:pt x="112" y="46"/>
                  </a:lnTo>
                  <a:lnTo>
                    <a:pt x="118" y="52"/>
                  </a:lnTo>
                  <a:lnTo>
                    <a:pt x="125" y="56"/>
                  </a:lnTo>
                  <a:lnTo>
                    <a:pt x="132" y="62"/>
                  </a:lnTo>
                  <a:lnTo>
                    <a:pt x="138" y="67"/>
                  </a:lnTo>
                  <a:lnTo>
                    <a:pt x="144" y="72"/>
                  </a:lnTo>
                  <a:lnTo>
                    <a:pt x="151" y="78"/>
                  </a:lnTo>
                  <a:lnTo>
                    <a:pt x="157" y="84"/>
                  </a:lnTo>
                  <a:lnTo>
                    <a:pt x="164" y="88"/>
                  </a:lnTo>
                  <a:lnTo>
                    <a:pt x="170" y="94"/>
                  </a:lnTo>
                  <a:lnTo>
                    <a:pt x="176" y="100"/>
                  </a:lnTo>
                  <a:lnTo>
                    <a:pt x="183" y="104"/>
                  </a:lnTo>
                  <a:lnTo>
                    <a:pt x="189" y="110"/>
                  </a:lnTo>
                  <a:lnTo>
                    <a:pt x="196" y="115"/>
                  </a:lnTo>
                  <a:lnTo>
                    <a:pt x="202" y="120"/>
                  </a:lnTo>
                  <a:lnTo>
                    <a:pt x="199" y="120"/>
                  </a:lnTo>
                  <a:lnTo>
                    <a:pt x="196" y="120"/>
                  </a:lnTo>
                  <a:lnTo>
                    <a:pt x="193" y="118"/>
                  </a:lnTo>
                  <a:lnTo>
                    <a:pt x="190" y="116"/>
                  </a:lnTo>
                  <a:lnTo>
                    <a:pt x="188" y="113"/>
                  </a:lnTo>
                  <a:lnTo>
                    <a:pt x="184" y="112"/>
                  </a:lnTo>
                  <a:lnTo>
                    <a:pt x="181" y="110"/>
                  </a:lnTo>
                  <a:lnTo>
                    <a:pt x="178" y="111"/>
                  </a:lnTo>
                  <a:lnTo>
                    <a:pt x="184" y="116"/>
                  </a:lnTo>
                  <a:lnTo>
                    <a:pt x="191" y="123"/>
                  </a:lnTo>
                  <a:lnTo>
                    <a:pt x="197" y="128"/>
                  </a:lnTo>
                  <a:lnTo>
                    <a:pt x="205" y="135"/>
                  </a:lnTo>
                  <a:lnTo>
                    <a:pt x="212" y="141"/>
                  </a:lnTo>
                  <a:lnTo>
                    <a:pt x="220" y="148"/>
                  </a:lnTo>
                  <a:lnTo>
                    <a:pt x="228" y="153"/>
                  </a:lnTo>
                  <a:lnTo>
                    <a:pt x="236" y="159"/>
                  </a:lnTo>
                  <a:lnTo>
                    <a:pt x="230" y="159"/>
                  </a:lnTo>
                  <a:lnTo>
                    <a:pt x="222" y="154"/>
                  </a:lnTo>
                  <a:lnTo>
                    <a:pt x="214" y="149"/>
                  </a:lnTo>
                  <a:lnTo>
                    <a:pt x="206" y="144"/>
                  </a:lnTo>
                  <a:lnTo>
                    <a:pt x="199" y="140"/>
                  </a:lnTo>
                  <a:lnTo>
                    <a:pt x="191" y="135"/>
                  </a:lnTo>
                  <a:lnTo>
                    <a:pt x="183" y="130"/>
                  </a:lnTo>
                  <a:lnTo>
                    <a:pt x="175" y="125"/>
                  </a:lnTo>
                  <a:lnTo>
                    <a:pt x="168" y="120"/>
                  </a:lnTo>
                  <a:lnTo>
                    <a:pt x="160" y="116"/>
                  </a:lnTo>
                  <a:lnTo>
                    <a:pt x="152" y="110"/>
                  </a:lnTo>
                  <a:lnTo>
                    <a:pt x="144" y="106"/>
                  </a:lnTo>
                  <a:lnTo>
                    <a:pt x="136" y="100"/>
                  </a:lnTo>
                  <a:lnTo>
                    <a:pt x="129" y="96"/>
                  </a:lnTo>
                  <a:lnTo>
                    <a:pt x="121" y="91"/>
                  </a:lnTo>
                  <a:lnTo>
                    <a:pt x="114" y="86"/>
                  </a:lnTo>
                  <a:lnTo>
                    <a:pt x="106" y="81"/>
                  </a:lnTo>
                  <a:lnTo>
                    <a:pt x="106" y="86"/>
                  </a:lnTo>
                  <a:lnTo>
                    <a:pt x="113" y="91"/>
                  </a:lnTo>
                  <a:lnTo>
                    <a:pt x="120" y="96"/>
                  </a:lnTo>
                  <a:lnTo>
                    <a:pt x="127" y="102"/>
                  </a:lnTo>
                  <a:lnTo>
                    <a:pt x="134" y="108"/>
                  </a:lnTo>
                  <a:lnTo>
                    <a:pt x="142" y="113"/>
                  </a:lnTo>
                  <a:lnTo>
                    <a:pt x="149" y="120"/>
                  </a:lnTo>
                  <a:lnTo>
                    <a:pt x="157" y="125"/>
                  </a:lnTo>
                  <a:lnTo>
                    <a:pt x="164" y="132"/>
                  </a:lnTo>
                  <a:lnTo>
                    <a:pt x="172" y="137"/>
                  </a:lnTo>
                  <a:lnTo>
                    <a:pt x="180" y="144"/>
                  </a:lnTo>
                  <a:lnTo>
                    <a:pt x="188" y="150"/>
                  </a:lnTo>
                  <a:lnTo>
                    <a:pt x="195" y="156"/>
                  </a:lnTo>
                  <a:lnTo>
                    <a:pt x="202" y="163"/>
                  </a:lnTo>
                  <a:lnTo>
                    <a:pt x="209" y="169"/>
                  </a:lnTo>
                  <a:lnTo>
                    <a:pt x="216" y="176"/>
                  </a:lnTo>
                  <a:lnTo>
                    <a:pt x="223" y="183"/>
                  </a:lnTo>
                  <a:lnTo>
                    <a:pt x="222" y="184"/>
                  </a:lnTo>
                  <a:lnTo>
                    <a:pt x="216" y="181"/>
                  </a:lnTo>
                  <a:lnTo>
                    <a:pt x="210" y="178"/>
                  </a:lnTo>
                  <a:lnTo>
                    <a:pt x="204" y="174"/>
                  </a:lnTo>
                  <a:lnTo>
                    <a:pt x="197" y="171"/>
                  </a:lnTo>
                  <a:lnTo>
                    <a:pt x="192" y="167"/>
                  </a:lnTo>
                  <a:lnTo>
                    <a:pt x="186" y="163"/>
                  </a:lnTo>
                  <a:lnTo>
                    <a:pt x="180" y="159"/>
                  </a:lnTo>
                  <a:lnTo>
                    <a:pt x="174" y="155"/>
                  </a:lnTo>
                  <a:lnTo>
                    <a:pt x="168" y="151"/>
                  </a:lnTo>
                  <a:lnTo>
                    <a:pt x="163" y="147"/>
                  </a:lnTo>
                  <a:lnTo>
                    <a:pt x="157" y="142"/>
                  </a:lnTo>
                  <a:lnTo>
                    <a:pt x="151" y="138"/>
                  </a:lnTo>
                  <a:lnTo>
                    <a:pt x="145" y="134"/>
                  </a:lnTo>
                  <a:lnTo>
                    <a:pt x="140" y="130"/>
                  </a:lnTo>
                  <a:lnTo>
                    <a:pt x="134" y="126"/>
                  </a:lnTo>
                  <a:lnTo>
                    <a:pt x="128" y="123"/>
                  </a:lnTo>
                  <a:lnTo>
                    <a:pt x="136" y="129"/>
                  </a:lnTo>
                  <a:lnTo>
                    <a:pt x="143" y="135"/>
                  </a:lnTo>
                  <a:lnTo>
                    <a:pt x="149" y="141"/>
                  </a:lnTo>
                  <a:lnTo>
                    <a:pt x="156" y="147"/>
                  </a:lnTo>
                  <a:lnTo>
                    <a:pt x="162" y="153"/>
                  </a:lnTo>
                  <a:lnTo>
                    <a:pt x="168" y="159"/>
                  </a:lnTo>
                  <a:lnTo>
                    <a:pt x="174" y="164"/>
                  </a:lnTo>
                  <a:lnTo>
                    <a:pt x="180" y="170"/>
                  </a:lnTo>
                  <a:lnTo>
                    <a:pt x="186" y="176"/>
                  </a:lnTo>
                  <a:lnTo>
                    <a:pt x="192" y="182"/>
                  </a:lnTo>
                  <a:lnTo>
                    <a:pt x="199" y="188"/>
                  </a:lnTo>
                  <a:lnTo>
                    <a:pt x="204" y="193"/>
                  </a:lnTo>
                  <a:lnTo>
                    <a:pt x="211" y="199"/>
                  </a:lnTo>
                  <a:lnTo>
                    <a:pt x="217" y="205"/>
                  </a:lnTo>
                  <a:lnTo>
                    <a:pt x="224" y="211"/>
                  </a:lnTo>
                  <a:lnTo>
                    <a:pt x="231" y="217"/>
                  </a:lnTo>
                  <a:lnTo>
                    <a:pt x="224" y="216"/>
                  </a:lnTo>
                  <a:lnTo>
                    <a:pt x="218" y="215"/>
                  </a:lnTo>
                  <a:lnTo>
                    <a:pt x="212" y="213"/>
                  </a:lnTo>
                  <a:lnTo>
                    <a:pt x="205" y="211"/>
                  </a:lnTo>
                  <a:lnTo>
                    <a:pt x="199" y="208"/>
                  </a:lnTo>
                  <a:lnTo>
                    <a:pt x="192" y="205"/>
                  </a:lnTo>
                  <a:lnTo>
                    <a:pt x="186" y="203"/>
                  </a:lnTo>
                  <a:lnTo>
                    <a:pt x="180" y="200"/>
                  </a:lnTo>
                  <a:lnTo>
                    <a:pt x="174" y="196"/>
                  </a:lnTo>
                  <a:lnTo>
                    <a:pt x="168" y="193"/>
                  </a:lnTo>
                  <a:lnTo>
                    <a:pt x="161" y="190"/>
                  </a:lnTo>
                  <a:lnTo>
                    <a:pt x="156" y="187"/>
                  </a:lnTo>
                  <a:lnTo>
                    <a:pt x="149" y="184"/>
                  </a:lnTo>
                  <a:lnTo>
                    <a:pt x="143" y="182"/>
                  </a:lnTo>
                  <a:lnTo>
                    <a:pt x="136" y="180"/>
                  </a:lnTo>
                  <a:lnTo>
                    <a:pt x="130" y="177"/>
                  </a:lnTo>
                  <a:lnTo>
                    <a:pt x="129" y="179"/>
                  </a:lnTo>
                  <a:lnTo>
                    <a:pt x="128" y="180"/>
                  </a:lnTo>
                  <a:lnTo>
                    <a:pt x="128" y="180"/>
                  </a:lnTo>
                  <a:lnTo>
                    <a:pt x="128" y="182"/>
                  </a:lnTo>
                  <a:lnTo>
                    <a:pt x="145" y="195"/>
                  </a:lnTo>
                  <a:lnTo>
                    <a:pt x="163" y="208"/>
                  </a:lnTo>
                  <a:lnTo>
                    <a:pt x="180" y="219"/>
                  </a:lnTo>
                  <a:lnTo>
                    <a:pt x="199" y="231"/>
                  </a:lnTo>
                  <a:lnTo>
                    <a:pt x="217" y="241"/>
                  </a:lnTo>
                  <a:lnTo>
                    <a:pt x="236" y="252"/>
                  </a:lnTo>
                  <a:lnTo>
                    <a:pt x="256" y="261"/>
                  </a:lnTo>
                  <a:lnTo>
                    <a:pt x="275" y="270"/>
                  </a:lnTo>
                  <a:lnTo>
                    <a:pt x="295" y="279"/>
                  </a:lnTo>
                  <a:lnTo>
                    <a:pt x="314" y="287"/>
                  </a:lnTo>
                  <a:lnTo>
                    <a:pt x="335" y="294"/>
                  </a:lnTo>
                  <a:lnTo>
                    <a:pt x="355" y="301"/>
                  </a:lnTo>
                  <a:lnTo>
                    <a:pt x="376" y="308"/>
                  </a:lnTo>
                  <a:lnTo>
                    <a:pt x="396" y="314"/>
                  </a:lnTo>
                  <a:lnTo>
                    <a:pt x="417" y="320"/>
                  </a:lnTo>
                  <a:lnTo>
                    <a:pt x="439" y="324"/>
                  </a:lnTo>
                  <a:lnTo>
                    <a:pt x="460" y="329"/>
                  </a:lnTo>
                  <a:lnTo>
                    <a:pt x="481" y="333"/>
                  </a:lnTo>
                  <a:lnTo>
                    <a:pt x="503" y="336"/>
                  </a:lnTo>
                  <a:lnTo>
                    <a:pt x="524" y="340"/>
                  </a:lnTo>
                  <a:lnTo>
                    <a:pt x="547" y="343"/>
                  </a:lnTo>
                  <a:lnTo>
                    <a:pt x="568" y="345"/>
                  </a:lnTo>
                  <a:lnTo>
                    <a:pt x="591" y="347"/>
                  </a:lnTo>
                  <a:lnTo>
                    <a:pt x="612" y="348"/>
                  </a:lnTo>
                  <a:lnTo>
                    <a:pt x="635" y="349"/>
                  </a:lnTo>
                  <a:lnTo>
                    <a:pt x="656" y="350"/>
                  </a:lnTo>
                  <a:lnTo>
                    <a:pt x="679" y="351"/>
                  </a:lnTo>
                  <a:lnTo>
                    <a:pt x="701" y="351"/>
                  </a:lnTo>
                  <a:lnTo>
                    <a:pt x="723" y="350"/>
                  </a:lnTo>
                  <a:lnTo>
                    <a:pt x="745" y="350"/>
                  </a:lnTo>
                  <a:lnTo>
                    <a:pt x="768" y="349"/>
                  </a:lnTo>
                  <a:lnTo>
                    <a:pt x="789" y="348"/>
                  </a:lnTo>
                  <a:lnTo>
                    <a:pt x="789" y="349"/>
                  </a:lnTo>
                  <a:lnTo>
                    <a:pt x="777" y="350"/>
                  </a:lnTo>
                  <a:lnTo>
                    <a:pt x="765" y="352"/>
                  </a:lnTo>
                  <a:lnTo>
                    <a:pt x="753" y="353"/>
                  </a:lnTo>
                  <a:lnTo>
                    <a:pt x="742" y="353"/>
                  </a:lnTo>
                  <a:lnTo>
                    <a:pt x="731" y="355"/>
                  </a:lnTo>
                  <a:lnTo>
                    <a:pt x="720" y="355"/>
                  </a:lnTo>
                  <a:lnTo>
                    <a:pt x="708" y="356"/>
                  </a:lnTo>
                  <a:lnTo>
                    <a:pt x="697" y="356"/>
                  </a:lnTo>
                  <a:lnTo>
                    <a:pt x="686" y="356"/>
                  </a:lnTo>
                  <a:lnTo>
                    <a:pt x="674" y="356"/>
                  </a:lnTo>
                  <a:lnTo>
                    <a:pt x="663" y="356"/>
                  </a:lnTo>
                  <a:lnTo>
                    <a:pt x="651" y="356"/>
                  </a:lnTo>
                  <a:lnTo>
                    <a:pt x="639" y="356"/>
                  </a:lnTo>
                  <a:lnTo>
                    <a:pt x="627" y="356"/>
                  </a:lnTo>
                  <a:lnTo>
                    <a:pt x="615" y="357"/>
                  </a:lnTo>
                  <a:lnTo>
                    <a:pt x="602" y="358"/>
                  </a:lnTo>
                  <a:lnTo>
                    <a:pt x="584" y="356"/>
                  </a:lnTo>
                  <a:lnTo>
                    <a:pt x="566" y="356"/>
                  </a:lnTo>
                  <a:lnTo>
                    <a:pt x="548" y="353"/>
                  </a:lnTo>
                  <a:lnTo>
                    <a:pt x="531" y="352"/>
                  </a:lnTo>
                  <a:lnTo>
                    <a:pt x="512" y="349"/>
                  </a:lnTo>
                  <a:lnTo>
                    <a:pt x="496" y="346"/>
                  </a:lnTo>
                  <a:lnTo>
                    <a:pt x="478" y="344"/>
                  </a:lnTo>
                  <a:lnTo>
                    <a:pt x="460" y="340"/>
                  </a:lnTo>
                  <a:lnTo>
                    <a:pt x="443" y="336"/>
                  </a:lnTo>
                  <a:lnTo>
                    <a:pt x="426" y="332"/>
                  </a:lnTo>
                  <a:lnTo>
                    <a:pt x="408" y="328"/>
                  </a:lnTo>
                  <a:lnTo>
                    <a:pt x="392" y="323"/>
                  </a:lnTo>
                  <a:lnTo>
                    <a:pt x="375" y="318"/>
                  </a:lnTo>
                  <a:lnTo>
                    <a:pt x="358" y="312"/>
                  </a:lnTo>
                  <a:lnTo>
                    <a:pt x="341" y="307"/>
                  </a:lnTo>
                  <a:lnTo>
                    <a:pt x="325" y="301"/>
                  </a:lnTo>
                  <a:lnTo>
                    <a:pt x="308" y="295"/>
                  </a:lnTo>
                  <a:lnTo>
                    <a:pt x="292" y="288"/>
                  </a:lnTo>
                  <a:lnTo>
                    <a:pt x="276" y="281"/>
                  </a:lnTo>
                  <a:lnTo>
                    <a:pt x="260" y="273"/>
                  </a:lnTo>
                  <a:lnTo>
                    <a:pt x="244" y="266"/>
                  </a:lnTo>
                  <a:lnTo>
                    <a:pt x="228" y="258"/>
                  </a:lnTo>
                  <a:lnTo>
                    <a:pt x="212" y="250"/>
                  </a:lnTo>
                  <a:lnTo>
                    <a:pt x="197" y="241"/>
                  </a:lnTo>
                  <a:lnTo>
                    <a:pt x="182" y="232"/>
                  </a:lnTo>
                  <a:lnTo>
                    <a:pt x="167" y="224"/>
                  </a:lnTo>
                  <a:lnTo>
                    <a:pt x="152" y="214"/>
                  </a:lnTo>
                  <a:lnTo>
                    <a:pt x="137" y="204"/>
                  </a:lnTo>
                  <a:lnTo>
                    <a:pt x="123" y="195"/>
                  </a:lnTo>
                  <a:lnTo>
                    <a:pt x="108" y="184"/>
                  </a:lnTo>
                  <a:lnTo>
                    <a:pt x="94" y="173"/>
                  </a:lnTo>
                  <a:lnTo>
                    <a:pt x="80" y="163"/>
                  </a:lnTo>
                  <a:lnTo>
                    <a:pt x="77" y="166"/>
                  </a:lnTo>
                  <a:lnTo>
                    <a:pt x="92" y="180"/>
                  </a:lnTo>
                  <a:lnTo>
                    <a:pt x="108" y="194"/>
                  </a:lnTo>
                  <a:lnTo>
                    <a:pt x="124" y="208"/>
                  </a:lnTo>
                  <a:lnTo>
                    <a:pt x="142" y="220"/>
                  </a:lnTo>
                  <a:lnTo>
                    <a:pt x="159" y="233"/>
                  </a:lnTo>
                  <a:lnTo>
                    <a:pt x="176" y="245"/>
                  </a:lnTo>
                  <a:lnTo>
                    <a:pt x="194" y="256"/>
                  </a:lnTo>
                  <a:lnTo>
                    <a:pt x="212" y="268"/>
                  </a:lnTo>
                  <a:lnTo>
                    <a:pt x="231" y="278"/>
                  </a:lnTo>
                  <a:lnTo>
                    <a:pt x="250" y="288"/>
                  </a:lnTo>
                  <a:lnTo>
                    <a:pt x="268" y="298"/>
                  </a:lnTo>
                  <a:lnTo>
                    <a:pt x="288" y="307"/>
                  </a:lnTo>
                  <a:lnTo>
                    <a:pt x="307" y="316"/>
                  </a:lnTo>
                  <a:lnTo>
                    <a:pt x="327" y="324"/>
                  </a:lnTo>
                  <a:lnTo>
                    <a:pt x="347" y="331"/>
                  </a:lnTo>
                  <a:lnTo>
                    <a:pt x="366" y="338"/>
                  </a:lnTo>
                  <a:lnTo>
                    <a:pt x="357" y="336"/>
                  </a:lnTo>
                  <a:lnTo>
                    <a:pt x="349" y="335"/>
                  </a:lnTo>
                  <a:lnTo>
                    <a:pt x="341" y="333"/>
                  </a:lnTo>
                  <a:lnTo>
                    <a:pt x="332" y="331"/>
                  </a:lnTo>
                  <a:lnTo>
                    <a:pt x="324" y="329"/>
                  </a:lnTo>
                  <a:lnTo>
                    <a:pt x="316" y="327"/>
                  </a:lnTo>
                  <a:lnTo>
                    <a:pt x="307" y="324"/>
                  </a:lnTo>
                  <a:lnTo>
                    <a:pt x="299" y="322"/>
                  </a:lnTo>
                  <a:lnTo>
                    <a:pt x="291" y="320"/>
                  </a:lnTo>
                  <a:lnTo>
                    <a:pt x="282" y="316"/>
                  </a:lnTo>
                  <a:lnTo>
                    <a:pt x="274" y="314"/>
                  </a:lnTo>
                  <a:lnTo>
                    <a:pt x="266" y="311"/>
                  </a:lnTo>
                  <a:lnTo>
                    <a:pt x="257" y="308"/>
                  </a:lnTo>
                  <a:lnTo>
                    <a:pt x="249" y="305"/>
                  </a:lnTo>
                  <a:lnTo>
                    <a:pt x="241" y="302"/>
                  </a:lnTo>
                  <a:lnTo>
                    <a:pt x="233" y="300"/>
                  </a:lnTo>
                  <a:lnTo>
                    <a:pt x="222" y="296"/>
                  </a:lnTo>
                  <a:lnTo>
                    <a:pt x="211" y="292"/>
                  </a:lnTo>
                  <a:lnTo>
                    <a:pt x="200" y="288"/>
                  </a:lnTo>
                  <a:lnTo>
                    <a:pt x="189" y="284"/>
                  </a:lnTo>
                  <a:lnTo>
                    <a:pt x="178" y="279"/>
                  </a:lnTo>
                  <a:lnTo>
                    <a:pt x="168" y="273"/>
                  </a:lnTo>
                  <a:lnTo>
                    <a:pt x="157" y="268"/>
                  </a:lnTo>
                  <a:lnTo>
                    <a:pt x="146" y="263"/>
                  </a:lnTo>
                  <a:lnTo>
                    <a:pt x="136" y="258"/>
                  </a:lnTo>
                  <a:lnTo>
                    <a:pt x="125" y="252"/>
                  </a:lnTo>
                  <a:lnTo>
                    <a:pt x="115" y="247"/>
                  </a:lnTo>
                  <a:lnTo>
                    <a:pt x="104" y="241"/>
                  </a:lnTo>
                  <a:lnTo>
                    <a:pt x="95" y="236"/>
                  </a:lnTo>
                  <a:lnTo>
                    <a:pt x="84" y="231"/>
                  </a:lnTo>
                  <a:lnTo>
                    <a:pt x="74" y="226"/>
                  </a:lnTo>
                  <a:lnTo>
                    <a:pt x="64" y="221"/>
                  </a:lnTo>
                  <a:lnTo>
                    <a:pt x="64" y="228"/>
                  </a:lnTo>
                  <a:lnTo>
                    <a:pt x="70" y="233"/>
                  </a:lnTo>
                  <a:lnTo>
                    <a:pt x="76" y="239"/>
                  </a:lnTo>
                  <a:lnTo>
                    <a:pt x="82" y="244"/>
                  </a:lnTo>
                  <a:lnTo>
                    <a:pt x="88" y="249"/>
                  </a:lnTo>
                  <a:lnTo>
                    <a:pt x="94" y="254"/>
                  </a:lnTo>
                  <a:lnTo>
                    <a:pt x="100" y="259"/>
                  </a:lnTo>
                  <a:lnTo>
                    <a:pt x="107" y="263"/>
                  </a:lnTo>
                  <a:lnTo>
                    <a:pt x="113" y="268"/>
                  </a:lnTo>
                  <a:lnTo>
                    <a:pt x="120" y="272"/>
                  </a:lnTo>
                  <a:lnTo>
                    <a:pt x="126" y="276"/>
                  </a:lnTo>
                  <a:lnTo>
                    <a:pt x="132" y="281"/>
                  </a:lnTo>
                  <a:lnTo>
                    <a:pt x="139" y="286"/>
                  </a:lnTo>
                  <a:lnTo>
                    <a:pt x="144" y="291"/>
                  </a:lnTo>
                  <a:lnTo>
                    <a:pt x="150" y="296"/>
                  </a:lnTo>
                  <a:lnTo>
                    <a:pt x="156" y="301"/>
                  </a:lnTo>
                  <a:lnTo>
                    <a:pt x="162" y="307"/>
                  </a:lnTo>
                  <a:lnTo>
                    <a:pt x="160" y="310"/>
                  </a:lnTo>
                  <a:lnTo>
                    <a:pt x="155" y="308"/>
                  </a:lnTo>
                  <a:lnTo>
                    <a:pt x="149" y="307"/>
                  </a:lnTo>
                  <a:lnTo>
                    <a:pt x="144" y="305"/>
                  </a:lnTo>
                  <a:lnTo>
                    <a:pt x="138" y="304"/>
                  </a:lnTo>
                  <a:lnTo>
                    <a:pt x="132" y="302"/>
                  </a:lnTo>
                  <a:lnTo>
                    <a:pt x="127" y="301"/>
                  </a:lnTo>
                  <a:lnTo>
                    <a:pt x="121" y="300"/>
                  </a:lnTo>
                  <a:lnTo>
                    <a:pt x="115" y="299"/>
                  </a:lnTo>
                  <a:lnTo>
                    <a:pt x="110" y="298"/>
                  </a:lnTo>
                  <a:lnTo>
                    <a:pt x="104" y="297"/>
                  </a:lnTo>
                  <a:lnTo>
                    <a:pt x="98" y="297"/>
                  </a:lnTo>
                  <a:lnTo>
                    <a:pt x="92" y="296"/>
                  </a:lnTo>
                  <a:lnTo>
                    <a:pt x="87" y="296"/>
                  </a:lnTo>
                  <a:lnTo>
                    <a:pt x="82" y="296"/>
                  </a:lnTo>
                  <a:lnTo>
                    <a:pt x="76" y="296"/>
                  </a:lnTo>
                  <a:lnTo>
                    <a:pt x="71" y="296"/>
                  </a:lnTo>
                  <a:lnTo>
                    <a:pt x="71" y="298"/>
                  </a:lnTo>
                  <a:lnTo>
                    <a:pt x="84" y="304"/>
                  </a:lnTo>
                  <a:lnTo>
                    <a:pt x="97" y="310"/>
                  </a:lnTo>
                  <a:lnTo>
                    <a:pt x="110" y="316"/>
                  </a:lnTo>
                  <a:lnTo>
                    <a:pt x="124" y="321"/>
                  </a:lnTo>
                  <a:lnTo>
                    <a:pt x="137" y="327"/>
                  </a:lnTo>
                  <a:lnTo>
                    <a:pt x="151" y="332"/>
                  </a:lnTo>
                  <a:lnTo>
                    <a:pt x="164" y="337"/>
                  </a:lnTo>
                  <a:lnTo>
                    <a:pt x="178" y="342"/>
                  </a:lnTo>
                  <a:lnTo>
                    <a:pt x="192" y="347"/>
                  </a:lnTo>
                  <a:lnTo>
                    <a:pt x="205" y="352"/>
                  </a:lnTo>
                  <a:lnTo>
                    <a:pt x="219" y="356"/>
                  </a:lnTo>
                  <a:lnTo>
                    <a:pt x="233" y="361"/>
                  </a:lnTo>
                  <a:lnTo>
                    <a:pt x="247" y="365"/>
                  </a:lnTo>
                  <a:lnTo>
                    <a:pt x="260" y="369"/>
                  </a:lnTo>
                  <a:lnTo>
                    <a:pt x="275" y="374"/>
                  </a:lnTo>
                  <a:lnTo>
                    <a:pt x="288" y="378"/>
                  </a:lnTo>
                  <a:lnTo>
                    <a:pt x="279" y="378"/>
                  </a:lnTo>
                  <a:lnTo>
                    <a:pt x="269" y="378"/>
                  </a:lnTo>
                  <a:lnTo>
                    <a:pt x="260" y="377"/>
                  </a:lnTo>
                  <a:lnTo>
                    <a:pt x="250" y="376"/>
                  </a:lnTo>
                  <a:lnTo>
                    <a:pt x="240" y="375"/>
                  </a:lnTo>
                  <a:lnTo>
                    <a:pt x="231" y="372"/>
                  </a:lnTo>
                  <a:lnTo>
                    <a:pt x="221" y="372"/>
                  </a:lnTo>
                  <a:lnTo>
                    <a:pt x="212" y="369"/>
                  </a:lnTo>
                  <a:lnTo>
                    <a:pt x="201" y="368"/>
                  </a:lnTo>
                  <a:lnTo>
                    <a:pt x="192" y="365"/>
                  </a:lnTo>
                  <a:lnTo>
                    <a:pt x="182" y="364"/>
                  </a:lnTo>
                  <a:lnTo>
                    <a:pt x="172" y="361"/>
                  </a:lnTo>
                  <a:lnTo>
                    <a:pt x="162" y="359"/>
                  </a:lnTo>
                  <a:lnTo>
                    <a:pt x="152" y="357"/>
                  </a:lnTo>
                  <a:lnTo>
                    <a:pt x="143" y="355"/>
                  </a:lnTo>
                  <a:lnTo>
                    <a:pt x="133" y="353"/>
                  </a:lnTo>
                  <a:lnTo>
                    <a:pt x="54" y="327"/>
                  </a:lnTo>
                  <a:lnTo>
                    <a:pt x="54" y="330"/>
                  </a:lnTo>
                  <a:lnTo>
                    <a:pt x="64" y="334"/>
                  </a:lnTo>
                  <a:lnTo>
                    <a:pt x="72" y="339"/>
                  </a:lnTo>
                  <a:lnTo>
                    <a:pt x="81" y="343"/>
                  </a:lnTo>
                  <a:lnTo>
                    <a:pt x="91" y="347"/>
                  </a:lnTo>
                  <a:lnTo>
                    <a:pt x="100" y="351"/>
                  </a:lnTo>
                  <a:lnTo>
                    <a:pt x="108" y="355"/>
                  </a:lnTo>
                  <a:lnTo>
                    <a:pt x="118" y="359"/>
                  </a:lnTo>
                  <a:lnTo>
                    <a:pt x="127" y="363"/>
                  </a:lnTo>
                  <a:lnTo>
                    <a:pt x="136" y="368"/>
                  </a:lnTo>
                  <a:lnTo>
                    <a:pt x="145" y="371"/>
                  </a:lnTo>
                  <a:lnTo>
                    <a:pt x="155" y="375"/>
                  </a:lnTo>
                  <a:lnTo>
                    <a:pt x="164" y="379"/>
                  </a:lnTo>
                  <a:lnTo>
                    <a:pt x="173" y="383"/>
                  </a:lnTo>
                  <a:lnTo>
                    <a:pt x="183" y="387"/>
                  </a:lnTo>
                  <a:lnTo>
                    <a:pt x="192" y="390"/>
                  </a:lnTo>
                  <a:lnTo>
                    <a:pt x="201" y="394"/>
                  </a:lnTo>
                  <a:lnTo>
                    <a:pt x="210" y="397"/>
                  </a:lnTo>
                  <a:lnTo>
                    <a:pt x="220" y="401"/>
                  </a:lnTo>
                  <a:lnTo>
                    <a:pt x="229" y="404"/>
                  </a:lnTo>
                  <a:lnTo>
                    <a:pt x="239" y="408"/>
                  </a:lnTo>
                  <a:lnTo>
                    <a:pt x="248" y="411"/>
                  </a:lnTo>
                  <a:lnTo>
                    <a:pt x="257" y="414"/>
                  </a:lnTo>
                  <a:lnTo>
                    <a:pt x="267" y="417"/>
                  </a:lnTo>
                  <a:lnTo>
                    <a:pt x="276" y="420"/>
                  </a:lnTo>
                  <a:lnTo>
                    <a:pt x="287" y="423"/>
                  </a:lnTo>
                  <a:lnTo>
                    <a:pt x="296" y="425"/>
                  </a:lnTo>
                  <a:lnTo>
                    <a:pt x="306" y="428"/>
                  </a:lnTo>
                  <a:lnTo>
                    <a:pt x="316" y="430"/>
                  </a:lnTo>
                  <a:lnTo>
                    <a:pt x="325" y="432"/>
                  </a:lnTo>
                  <a:lnTo>
                    <a:pt x="335" y="435"/>
                  </a:lnTo>
                  <a:lnTo>
                    <a:pt x="344" y="436"/>
                  </a:lnTo>
                  <a:lnTo>
                    <a:pt x="355" y="438"/>
                  </a:lnTo>
                  <a:lnTo>
                    <a:pt x="357" y="441"/>
                  </a:lnTo>
                  <a:lnTo>
                    <a:pt x="355" y="444"/>
                  </a:lnTo>
                  <a:lnTo>
                    <a:pt x="340" y="441"/>
                  </a:lnTo>
                  <a:lnTo>
                    <a:pt x="324" y="439"/>
                  </a:lnTo>
                  <a:lnTo>
                    <a:pt x="309" y="436"/>
                  </a:lnTo>
                  <a:lnTo>
                    <a:pt x="294" y="433"/>
                  </a:lnTo>
                  <a:lnTo>
                    <a:pt x="279" y="431"/>
                  </a:lnTo>
                  <a:lnTo>
                    <a:pt x="264" y="428"/>
                  </a:lnTo>
                  <a:lnTo>
                    <a:pt x="249" y="425"/>
                  </a:lnTo>
                  <a:lnTo>
                    <a:pt x="234" y="422"/>
                  </a:lnTo>
                  <a:lnTo>
                    <a:pt x="220" y="419"/>
                  </a:lnTo>
                  <a:lnTo>
                    <a:pt x="205" y="416"/>
                  </a:lnTo>
                  <a:lnTo>
                    <a:pt x="190" y="412"/>
                  </a:lnTo>
                  <a:lnTo>
                    <a:pt x="176" y="408"/>
                  </a:lnTo>
                  <a:lnTo>
                    <a:pt x="161" y="404"/>
                  </a:lnTo>
                  <a:lnTo>
                    <a:pt x="147" y="399"/>
                  </a:lnTo>
                  <a:lnTo>
                    <a:pt x="133" y="394"/>
                  </a:lnTo>
                  <a:lnTo>
                    <a:pt x="119" y="388"/>
                  </a:lnTo>
                  <a:lnTo>
                    <a:pt x="116" y="390"/>
                  </a:lnTo>
                  <a:lnTo>
                    <a:pt x="114" y="391"/>
                  </a:lnTo>
                  <a:lnTo>
                    <a:pt x="113" y="392"/>
                  </a:lnTo>
                  <a:lnTo>
                    <a:pt x="112" y="394"/>
                  </a:lnTo>
                  <a:lnTo>
                    <a:pt x="120" y="449"/>
                  </a:lnTo>
                  <a:lnTo>
                    <a:pt x="124" y="451"/>
                  </a:lnTo>
                  <a:lnTo>
                    <a:pt x="124" y="444"/>
                  </a:lnTo>
                  <a:lnTo>
                    <a:pt x="124" y="436"/>
                  </a:lnTo>
                  <a:lnTo>
                    <a:pt x="122" y="430"/>
                  </a:lnTo>
                  <a:lnTo>
                    <a:pt x="120" y="424"/>
                  </a:lnTo>
                  <a:lnTo>
                    <a:pt x="120" y="417"/>
                  </a:lnTo>
                  <a:lnTo>
                    <a:pt x="118" y="411"/>
                  </a:lnTo>
                  <a:lnTo>
                    <a:pt x="117" y="404"/>
                  </a:lnTo>
                  <a:lnTo>
                    <a:pt x="117" y="397"/>
                  </a:lnTo>
                  <a:lnTo>
                    <a:pt x="124" y="397"/>
                  </a:lnTo>
                  <a:lnTo>
                    <a:pt x="130" y="399"/>
                  </a:lnTo>
                  <a:lnTo>
                    <a:pt x="136" y="400"/>
                  </a:lnTo>
                  <a:lnTo>
                    <a:pt x="143" y="403"/>
                  </a:lnTo>
                  <a:lnTo>
                    <a:pt x="149" y="404"/>
                  </a:lnTo>
                  <a:lnTo>
                    <a:pt x="156" y="407"/>
                  </a:lnTo>
                  <a:lnTo>
                    <a:pt x="163" y="408"/>
                  </a:lnTo>
                  <a:lnTo>
                    <a:pt x="169" y="409"/>
                  </a:lnTo>
                  <a:lnTo>
                    <a:pt x="181" y="412"/>
                  </a:lnTo>
                  <a:lnTo>
                    <a:pt x="194" y="416"/>
                  </a:lnTo>
                  <a:lnTo>
                    <a:pt x="206" y="419"/>
                  </a:lnTo>
                  <a:lnTo>
                    <a:pt x="219" y="422"/>
                  </a:lnTo>
                  <a:lnTo>
                    <a:pt x="232" y="424"/>
                  </a:lnTo>
                  <a:lnTo>
                    <a:pt x="244" y="427"/>
                  </a:lnTo>
                  <a:lnTo>
                    <a:pt x="256" y="429"/>
                  </a:lnTo>
                  <a:lnTo>
                    <a:pt x="269" y="432"/>
                  </a:lnTo>
                  <a:lnTo>
                    <a:pt x="281" y="435"/>
                  </a:lnTo>
                  <a:lnTo>
                    <a:pt x="294" y="436"/>
                  </a:lnTo>
                  <a:lnTo>
                    <a:pt x="307" y="439"/>
                  </a:lnTo>
                  <a:lnTo>
                    <a:pt x="319" y="441"/>
                  </a:lnTo>
                  <a:lnTo>
                    <a:pt x="332" y="443"/>
                  </a:lnTo>
                  <a:lnTo>
                    <a:pt x="344" y="445"/>
                  </a:lnTo>
                  <a:lnTo>
                    <a:pt x="357" y="448"/>
                  </a:lnTo>
                  <a:lnTo>
                    <a:pt x="369" y="449"/>
                  </a:lnTo>
                  <a:lnTo>
                    <a:pt x="382" y="451"/>
                  </a:lnTo>
                  <a:lnTo>
                    <a:pt x="395" y="453"/>
                  </a:lnTo>
                  <a:lnTo>
                    <a:pt x="408" y="455"/>
                  </a:lnTo>
                  <a:lnTo>
                    <a:pt x="420" y="457"/>
                  </a:lnTo>
                  <a:lnTo>
                    <a:pt x="433" y="458"/>
                  </a:lnTo>
                  <a:lnTo>
                    <a:pt x="446" y="461"/>
                  </a:lnTo>
                  <a:lnTo>
                    <a:pt x="459" y="462"/>
                  </a:lnTo>
                  <a:lnTo>
                    <a:pt x="472" y="464"/>
                  </a:lnTo>
                  <a:lnTo>
                    <a:pt x="484" y="465"/>
                  </a:lnTo>
                  <a:lnTo>
                    <a:pt x="497" y="468"/>
                  </a:lnTo>
                  <a:lnTo>
                    <a:pt x="511" y="469"/>
                  </a:lnTo>
                  <a:lnTo>
                    <a:pt x="524" y="471"/>
                  </a:lnTo>
                  <a:lnTo>
                    <a:pt x="537" y="473"/>
                  </a:lnTo>
                  <a:lnTo>
                    <a:pt x="550" y="475"/>
                  </a:lnTo>
                  <a:lnTo>
                    <a:pt x="563" y="477"/>
                  </a:lnTo>
                  <a:lnTo>
                    <a:pt x="576" y="479"/>
                  </a:lnTo>
                  <a:lnTo>
                    <a:pt x="591" y="480"/>
                  </a:lnTo>
                  <a:lnTo>
                    <a:pt x="604" y="481"/>
                  </a:lnTo>
                  <a:lnTo>
                    <a:pt x="619" y="481"/>
                  </a:lnTo>
                  <a:lnTo>
                    <a:pt x="632" y="481"/>
                  </a:lnTo>
                  <a:lnTo>
                    <a:pt x="647" y="481"/>
                  </a:lnTo>
                  <a:lnTo>
                    <a:pt x="660" y="481"/>
                  </a:lnTo>
                  <a:lnTo>
                    <a:pt x="675" y="480"/>
                  </a:lnTo>
                  <a:lnTo>
                    <a:pt x="689" y="479"/>
                  </a:lnTo>
                  <a:lnTo>
                    <a:pt x="704" y="479"/>
                  </a:lnTo>
                  <a:lnTo>
                    <a:pt x="718" y="478"/>
                  </a:lnTo>
                  <a:lnTo>
                    <a:pt x="732" y="478"/>
                  </a:lnTo>
                  <a:lnTo>
                    <a:pt x="746" y="477"/>
                  </a:lnTo>
                  <a:lnTo>
                    <a:pt x="761" y="476"/>
                  </a:lnTo>
                  <a:lnTo>
                    <a:pt x="775" y="475"/>
                  </a:lnTo>
                  <a:lnTo>
                    <a:pt x="789" y="474"/>
                  </a:lnTo>
                  <a:lnTo>
                    <a:pt x="804" y="473"/>
                  </a:lnTo>
                  <a:lnTo>
                    <a:pt x="818" y="472"/>
                  </a:lnTo>
                  <a:lnTo>
                    <a:pt x="832" y="470"/>
                  </a:lnTo>
                  <a:lnTo>
                    <a:pt x="847" y="469"/>
                  </a:lnTo>
                  <a:lnTo>
                    <a:pt x="860" y="467"/>
                  </a:lnTo>
                  <a:lnTo>
                    <a:pt x="876" y="465"/>
                  </a:lnTo>
                  <a:lnTo>
                    <a:pt x="889" y="464"/>
                  </a:lnTo>
                  <a:lnTo>
                    <a:pt x="904" y="461"/>
                  </a:lnTo>
                  <a:lnTo>
                    <a:pt x="918" y="459"/>
                  </a:lnTo>
                  <a:lnTo>
                    <a:pt x="932" y="457"/>
                  </a:lnTo>
                  <a:lnTo>
                    <a:pt x="946" y="455"/>
                  </a:lnTo>
                  <a:lnTo>
                    <a:pt x="960" y="453"/>
                  </a:lnTo>
                  <a:lnTo>
                    <a:pt x="975" y="451"/>
                  </a:lnTo>
                  <a:lnTo>
                    <a:pt x="988" y="448"/>
                  </a:lnTo>
                  <a:lnTo>
                    <a:pt x="1003" y="445"/>
                  </a:lnTo>
                  <a:lnTo>
                    <a:pt x="1017" y="443"/>
                  </a:lnTo>
                  <a:lnTo>
                    <a:pt x="1031" y="440"/>
                  </a:lnTo>
                  <a:lnTo>
                    <a:pt x="1069" y="445"/>
                  </a:lnTo>
                  <a:lnTo>
                    <a:pt x="1081" y="417"/>
                  </a:lnTo>
                  <a:lnTo>
                    <a:pt x="1096" y="416"/>
                  </a:lnTo>
                  <a:lnTo>
                    <a:pt x="1112" y="414"/>
                  </a:lnTo>
                  <a:lnTo>
                    <a:pt x="1126" y="412"/>
                  </a:lnTo>
                  <a:lnTo>
                    <a:pt x="1141" y="409"/>
                  </a:lnTo>
                  <a:lnTo>
                    <a:pt x="1155" y="405"/>
                  </a:lnTo>
                  <a:lnTo>
                    <a:pt x="1169" y="400"/>
                  </a:lnTo>
                  <a:lnTo>
                    <a:pt x="1183" y="396"/>
                  </a:lnTo>
                  <a:lnTo>
                    <a:pt x="1197" y="392"/>
                  </a:lnTo>
                  <a:lnTo>
                    <a:pt x="1211" y="386"/>
                  </a:lnTo>
                  <a:lnTo>
                    <a:pt x="1224" y="381"/>
                  </a:lnTo>
                  <a:lnTo>
                    <a:pt x="1237" y="376"/>
                  </a:lnTo>
                  <a:lnTo>
                    <a:pt x="1251" y="370"/>
                  </a:lnTo>
                  <a:lnTo>
                    <a:pt x="1264" y="364"/>
                  </a:lnTo>
                  <a:lnTo>
                    <a:pt x="1278" y="359"/>
                  </a:lnTo>
                  <a:lnTo>
                    <a:pt x="1292" y="354"/>
                  </a:lnTo>
                  <a:lnTo>
                    <a:pt x="1305" y="349"/>
                  </a:lnTo>
                  <a:lnTo>
                    <a:pt x="1311" y="352"/>
                  </a:lnTo>
                  <a:lnTo>
                    <a:pt x="1316" y="356"/>
                  </a:lnTo>
                  <a:lnTo>
                    <a:pt x="1321" y="360"/>
                  </a:lnTo>
                  <a:lnTo>
                    <a:pt x="1326" y="364"/>
                  </a:lnTo>
                  <a:lnTo>
                    <a:pt x="1330" y="368"/>
                  </a:lnTo>
                  <a:lnTo>
                    <a:pt x="1335" y="373"/>
                  </a:lnTo>
                  <a:lnTo>
                    <a:pt x="1339" y="378"/>
                  </a:lnTo>
                  <a:lnTo>
                    <a:pt x="1343" y="384"/>
                  </a:lnTo>
                  <a:lnTo>
                    <a:pt x="1336" y="388"/>
                  </a:lnTo>
                  <a:lnTo>
                    <a:pt x="1329" y="391"/>
                  </a:lnTo>
                  <a:lnTo>
                    <a:pt x="1322" y="395"/>
                  </a:lnTo>
                  <a:lnTo>
                    <a:pt x="1316" y="398"/>
                  </a:lnTo>
                  <a:lnTo>
                    <a:pt x="1309" y="401"/>
                  </a:lnTo>
                  <a:lnTo>
                    <a:pt x="1302" y="404"/>
                  </a:lnTo>
                  <a:lnTo>
                    <a:pt x="1295" y="408"/>
                  </a:lnTo>
                  <a:lnTo>
                    <a:pt x="1288" y="411"/>
                  </a:lnTo>
                  <a:lnTo>
                    <a:pt x="1281" y="413"/>
                  </a:lnTo>
                  <a:lnTo>
                    <a:pt x="1274" y="416"/>
                  </a:lnTo>
                  <a:lnTo>
                    <a:pt x="1267" y="420"/>
                  </a:lnTo>
                  <a:lnTo>
                    <a:pt x="1260" y="422"/>
                  </a:lnTo>
                  <a:lnTo>
                    <a:pt x="1252" y="425"/>
                  </a:lnTo>
                  <a:lnTo>
                    <a:pt x="1246" y="428"/>
                  </a:lnTo>
                  <a:lnTo>
                    <a:pt x="1239" y="430"/>
                  </a:lnTo>
                  <a:lnTo>
                    <a:pt x="1232" y="433"/>
                  </a:lnTo>
                  <a:lnTo>
                    <a:pt x="1216" y="438"/>
                  </a:lnTo>
                  <a:lnTo>
                    <a:pt x="1200" y="442"/>
                  </a:lnTo>
                  <a:lnTo>
                    <a:pt x="1184" y="447"/>
                  </a:lnTo>
                  <a:lnTo>
                    <a:pt x="1168" y="451"/>
                  </a:lnTo>
                  <a:lnTo>
                    <a:pt x="1153" y="456"/>
                  </a:lnTo>
                  <a:lnTo>
                    <a:pt x="1137" y="460"/>
                  </a:lnTo>
                  <a:lnTo>
                    <a:pt x="1121" y="464"/>
                  </a:lnTo>
                  <a:lnTo>
                    <a:pt x="1104" y="468"/>
                  </a:lnTo>
                  <a:lnTo>
                    <a:pt x="1088" y="472"/>
                  </a:lnTo>
                  <a:lnTo>
                    <a:pt x="1072" y="476"/>
                  </a:lnTo>
                  <a:lnTo>
                    <a:pt x="1056" y="479"/>
                  </a:lnTo>
                  <a:lnTo>
                    <a:pt x="1040" y="483"/>
                  </a:lnTo>
                  <a:lnTo>
                    <a:pt x="1024" y="487"/>
                  </a:lnTo>
                  <a:lnTo>
                    <a:pt x="1008" y="490"/>
                  </a:lnTo>
                  <a:lnTo>
                    <a:pt x="992" y="493"/>
                  </a:lnTo>
                  <a:lnTo>
                    <a:pt x="975" y="496"/>
                  </a:lnTo>
                  <a:lnTo>
                    <a:pt x="958" y="499"/>
                  </a:lnTo>
                  <a:lnTo>
                    <a:pt x="942" y="501"/>
                  </a:lnTo>
                  <a:lnTo>
                    <a:pt x="925" y="505"/>
                  </a:lnTo>
                  <a:lnTo>
                    <a:pt x="908" y="507"/>
                  </a:lnTo>
                  <a:lnTo>
                    <a:pt x="892" y="509"/>
                  </a:lnTo>
                  <a:lnTo>
                    <a:pt x="876" y="511"/>
                  </a:lnTo>
                  <a:lnTo>
                    <a:pt x="858" y="513"/>
                  </a:lnTo>
                  <a:lnTo>
                    <a:pt x="842" y="514"/>
                  </a:lnTo>
                  <a:lnTo>
                    <a:pt x="825" y="516"/>
                  </a:lnTo>
                  <a:lnTo>
                    <a:pt x="808" y="517"/>
                  </a:lnTo>
                  <a:lnTo>
                    <a:pt x="792" y="518"/>
                  </a:lnTo>
                  <a:lnTo>
                    <a:pt x="775" y="519"/>
                  </a:lnTo>
                  <a:lnTo>
                    <a:pt x="758" y="520"/>
                  </a:lnTo>
                  <a:lnTo>
                    <a:pt x="740" y="521"/>
                  </a:lnTo>
                  <a:lnTo>
                    <a:pt x="724" y="521"/>
                  </a:lnTo>
                  <a:lnTo>
                    <a:pt x="707" y="521"/>
                  </a:lnTo>
                  <a:lnTo>
                    <a:pt x="697" y="521"/>
                  </a:lnTo>
                  <a:lnTo>
                    <a:pt x="688" y="520"/>
                  </a:lnTo>
                  <a:lnTo>
                    <a:pt x="678" y="520"/>
                  </a:lnTo>
                  <a:lnTo>
                    <a:pt x="668" y="520"/>
                  </a:lnTo>
                  <a:lnTo>
                    <a:pt x="659" y="520"/>
                  </a:lnTo>
                  <a:lnTo>
                    <a:pt x="649" y="520"/>
                  </a:lnTo>
                  <a:lnTo>
                    <a:pt x="640" y="520"/>
                  </a:lnTo>
                  <a:lnTo>
                    <a:pt x="630" y="520"/>
                  </a:lnTo>
                  <a:lnTo>
                    <a:pt x="620" y="520"/>
                  </a:lnTo>
                  <a:lnTo>
                    <a:pt x="611" y="519"/>
                  </a:lnTo>
                  <a:lnTo>
                    <a:pt x="601" y="519"/>
                  </a:lnTo>
                  <a:lnTo>
                    <a:pt x="592" y="519"/>
                  </a:lnTo>
                  <a:lnTo>
                    <a:pt x="582" y="519"/>
                  </a:lnTo>
                  <a:lnTo>
                    <a:pt x="572" y="518"/>
                  </a:lnTo>
                  <a:lnTo>
                    <a:pt x="563" y="518"/>
                  </a:lnTo>
                  <a:lnTo>
                    <a:pt x="553" y="517"/>
                  </a:lnTo>
                  <a:lnTo>
                    <a:pt x="544" y="517"/>
                  </a:lnTo>
                  <a:lnTo>
                    <a:pt x="534" y="517"/>
                  </a:lnTo>
                  <a:lnTo>
                    <a:pt x="525" y="517"/>
                  </a:lnTo>
                  <a:lnTo>
                    <a:pt x="516" y="516"/>
                  </a:lnTo>
                  <a:lnTo>
                    <a:pt x="506" y="516"/>
                  </a:lnTo>
                  <a:lnTo>
                    <a:pt x="496" y="514"/>
                  </a:lnTo>
                  <a:lnTo>
                    <a:pt x="488" y="514"/>
                  </a:lnTo>
                  <a:lnTo>
                    <a:pt x="478" y="513"/>
                  </a:lnTo>
                  <a:lnTo>
                    <a:pt x="468" y="513"/>
                  </a:lnTo>
                  <a:lnTo>
                    <a:pt x="460" y="511"/>
                  </a:lnTo>
                  <a:lnTo>
                    <a:pt x="450" y="510"/>
                  </a:lnTo>
                  <a:lnTo>
                    <a:pt x="441" y="509"/>
                  </a:lnTo>
                  <a:lnTo>
                    <a:pt x="432" y="508"/>
                  </a:lnTo>
                  <a:lnTo>
                    <a:pt x="424" y="507"/>
                  </a:lnTo>
                  <a:lnTo>
                    <a:pt x="414" y="505"/>
                  </a:lnTo>
                  <a:lnTo>
                    <a:pt x="405" y="504"/>
                  </a:lnTo>
                  <a:lnTo>
                    <a:pt x="399" y="501"/>
                  </a:lnTo>
                  <a:lnTo>
                    <a:pt x="392" y="499"/>
                  </a:lnTo>
                  <a:lnTo>
                    <a:pt x="386" y="497"/>
                  </a:lnTo>
                  <a:lnTo>
                    <a:pt x="379" y="494"/>
                  </a:lnTo>
                  <a:lnTo>
                    <a:pt x="372" y="491"/>
                  </a:lnTo>
                  <a:lnTo>
                    <a:pt x="366" y="489"/>
                  </a:lnTo>
                  <a:lnTo>
                    <a:pt x="360" y="485"/>
                  </a:lnTo>
                  <a:lnTo>
                    <a:pt x="353" y="482"/>
                  </a:lnTo>
                  <a:lnTo>
                    <a:pt x="347" y="479"/>
                  </a:lnTo>
                  <a:lnTo>
                    <a:pt x="340" y="476"/>
                  </a:lnTo>
                  <a:lnTo>
                    <a:pt x="335" y="473"/>
                  </a:lnTo>
                  <a:lnTo>
                    <a:pt x="328" y="469"/>
                  </a:lnTo>
                  <a:lnTo>
                    <a:pt x="322" y="465"/>
                  </a:lnTo>
                  <a:lnTo>
                    <a:pt x="316" y="461"/>
                  </a:lnTo>
                  <a:lnTo>
                    <a:pt x="311" y="457"/>
                  </a:lnTo>
                  <a:lnTo>
                    <a:pt x="305" y="452"/>
                  </a:lnTo>
                  <a:lnTo>
                    <a:pt x="304" y="457"/>
                  </a:lnTo>
                  <a:lnTo>
                    <a:pt x="302" y="461"/>
                  </a:lnTo>
                  <a:lnTo>
                    <a:pt x="300" y="465"/>
                  </a:lnTo>
                  <a:lnTo>
                    <a:pt x="300" y="470"/>
                  </a:lnTo>
                  <a:lnTo>
                    <a:pt x="297" y="474"/>
                  </a:lnTo>
                  <a:lnTo>
                    <a:pt x="294" y="477"/>
                  </a:lnTo>
                  <a:lnTo>
                    <a:pt x="291" y="481"/>
                  </a:lnTo>
                  <a:lnTo>
                    <a:pt x="286" y="484"/>
                  </a:lnTo>
                  <a:lnTo>
                    <a:pt x="276" y="485"/>
                  </a:lnTo>
                  <a:lnTo>
                    <a:pt x="265" y="485"/>
                  </a:lnTo>
                  <a:lnTo>
                    <a:pt x="256" y="485"/>
                  </a:lnTo>
                  <a:lnTo>
                    <a:pt x="245" y="485"/>
                  </a:lnTo>
                  <a:lnTo>
                    <a:pt x="235" y="484"/>
                  </a:lnTo>
                  <a:lnTo>
                    <a:pt x="225" y="482"/>
                  </a:lnTo>
                  <a:lnTo>
                    <a:pt x="215" y="481"/>
                  </a:lnTo>
                  <a:lnTo>
                    <a:pt x="205" y="478"/>
                  </a:lnTo>
                  <a:lnTo>
                    <a:pt x="196" y="475"/>
                  </a:lnTo>
                  <a:lnTo>
                    <a:pt x="186" y="472"/>
                  </a:lnTo>
                  <a:lnTo>
                    <a:pt x="176" y="469"/>
                  </a:lnTo>
                  <a:lnTo>
                    <a:pt x="167" y="466"/>
                  </a:lnTo>
                  <a:lnTo>
                    <a:pt x="157" y="463"/>
                  </a:lnTo>
                  <a:lnTo>
                    <a:pt x="147" y="460"/>
                  </a:lnTo>
                  <a:lnTo>
                    <a:pt x="137" y="457"/>
                  </a:lnTo>
                  <a:lnTo>
                    <a:pt x="128" y="454"/>
                  </a:lnTo>
                  <a:lnTo>
                    <a:pt x="128" y="456"/>
                  </a:lnTo>
                  <a:lnTo>
                    <a:pt x="136" y="459"/>
                  </a:lnTo>
                  <a:lnTo>
                    <a:pt x="143" y="462"/>
                  </a:lnTo>
                  <a:lnTo>
                    <a:pt x="150" y="465"/>
                  </a:lnTo>
                  <a:lnTo>
                    <a:pt x="158" y="468"/>
                  </a:lnTo>
                  <a:lnTo>
                    <a:pt x="165" y="470"/>
                  </a:lnTo>
                  <a:lnTo>
                    <a:pt x="173" y="473"/>
                  </a:lnTo>
                  <a:lnTo>
                    <a:pt x="181" y="475"/>
                  </a:lnTo>
                  <a:lnTo>
                    <a:pt x="188" y="478"/>
                  </a:lnTo>
                  <a:lnTo>
                    <a:pt x="176" y="478"/>
                  </a:lnTo>
                  <a:lnTo>
                    <a:pt x="164" y="478"/>
                  </a:lnTo>
                  <a:lnTo>
                    <a:pt x="152" y="477"/>
                  </a:lnTo>
                  <a:lnTo>
                    <a:pt x="139" y="475"/>
                  </a:lnTo>
                  <a:lnTo>
                    <a:pt x="127" y="473"/>
                  </a:lnTo>
                  <a:lnTo>
                    <a:pt x="114" y="471"/>
                  </a:lnTo>
                  <a:lnTo>
                    <a:pt x="102" y="469"/>
                  </a:lnTo>
                  <a:lnTo>
                    <a:pt x="90" y="468"/>
                  </a:lnTo>
                  <a:lnTo>
                    <a:pt x="78" y="466"/>
                  </a:lnTo>
                  <a:lnTo>
                    <a:pt x="66" y="465"/>
                  </a:lnTo>
                  <a:lnTo>
                    <a:pt x="54" y="466"/>
                  </a:lnTo>
                  <a:lnTo>
                    <a:pt x="43" y="468"/>
                  </a:lnTo>
                  <a:lnTo>
                    <a:pt x="32" y="470"/>
                  </a:lnTo>
                  <a:lnTo>
                    <a:pt x="20" y="475"/>
                  </a:lnTo>
                  <a:lnTo>
                    <a:pt x="10" y="481"/>
                  </a:lnTo>
                  <a:lnTo>
                    <a:pt x="0" y="489"/>
                  </a:lnTo>
                  <a:lnTo>
                    <a:pt x="0" y="490"/>
                  </a:lnTo>
                  <a:lnTo>
                    <a:pt x="0" y="492"/>
                  </a:lnTo>
                  <a:lnTo>
                    <a:pt x="0" y="493"/>
                  </a:lnTo>
                  <a:lnTo>
                    <a:pt x="0" y="493"/>
                  </a:lnTo>
                  <a:lnTo>
                    <a:pt x="6" y="487"/>
                  </a:lnTo>
                  <a:lnTo>
                    <a:pt x="12" y="481"/>
                  </a:lnTo>
                  <a:lnTo>
                    <a:pt x="20" y="477"/>
                  </a:lnTo>
                  <a:lnTo>
                    <a:pt x="28" y="475"/>
                  </a:lnTo>
                  <a:lnTo>
                    <a:pt x="35" y="473"/>
                  </a:lnTo>
                  <a:lnTo>
                    <a:pt x="44" y="472"/>
                  </a:lnTo>
                  <a:lnTo>
                    <a:pt x="52" y="472"/>
                  </a:lnTo>
                  <a:lnTo>
                    <a:pt x="60" y="472"/>
                  </a:lnTo>
                  <a:lnTo>
                    <a:pt x="69" y="472"/>
                  </a:lnTo>
                  <a:lnTo>
                    <a:pt x="78" y="473"/>
                  </a:lnTo>
                  <a:lnTo>
                    <a:pt x="87" y="474"/>
                  </a:lnTo>
                  <a:lnTo>
                    <a:pt x="96" y="475"/>
                  </a:lnTo>
                  <a:lnTo>
                    <a:pt x="104" y="476"/>
                  </a:lnTo>
                  <a:lnTo>
                    <a:pt x="113" y="477"/>
                  </a:lnTo>
                  <a:lnTo>
                    <a:pt x="121" y="477"/>
                  </a:lnTo>
                  <a:lnTo>
                    <a:pt x="130" y="477"/>
                  </a:lnTo>
                  <a:lnTo>
                    <a:pt x="135" y="478"/>
                  </a:lnTo>
                  <a:lnTo>
                    <a:pt x="140" y="479"/>
                  </a:lnTo>
                  <a:lnTo>
                    <a:pt x="145" y="481"/>
                  </a:lnTo>
                  <a:lnTo>
                    <a:pt x="150" y="481"/>
                  </a:lnTo>
                  <a:lnTo>
                    <a:pt x="156" y="482"/>
                  </a:lnTo>
                  <a:lnTo>
                    <a:pt x="160" y="482"/>
                  </a:lnTo>
                  <a:lnTo>
                    <a:pt x="165" y="484"/>
                  </a:lnTo>
                  <a:lnTo>
                    <a:pt x="171" y="484"/>
                  </a:lnTo>
                  <a:lnTo>
                    <a:pt x="176" y="485"/>
                  </a:lnTo>
                  <a:lnTo>
                    <a:pt x="181" y="485"/>
                  </a:lnTo>
                  <a:lnTo>
                    <a:pt x="187" y="487"/>
                  </a:lnTo>
                  <a:lnTo>
                    <a:pt x="192" y="488"/>
                  </a:lnTo>
                  <a:lnTo>
                    <a:pt x="197" y="489"/>
                  </a:lnTo>
                  <a:lnTo>
                    <a:pt x="202" y="490"/>
                  </a:lnTo>
                  <a:lnTo>
                    <a:pt x="207" y="491"/>
                  </a:lnTo>
                  <a:lnTo>
                    <a:pt x="212" y="493"/>
                  </a:lnTo>
                  <a:lnTo>
                    <a:pt x="205" y="497"/>
                  </a:lnTo>
                  <a:lnTo>
                    <a:pt x="197" y="498"/>
                  </a:lnTo>
                  <a:lnTo>
                    <a:pt x="190" y="501"/>
                  </a:lnTo>
                  <a:lnTo>
                    <a:pt x="182" y="503"/>
                  </a:lnTo>
                  <a:lnTo>
                    <a:pt x="175" y="505"/>
                  </a:lnTo>
                  <a:lnTo>
                    <a:pt x="168" y="508"/>
                  </a:lnTo>
                  <a:lnTo>
                    <a:pt x="160" y="511"/>
                  </a:lnTo>
                  <a:lnTo>
                    <a:pt x="154" y="516"/>
                  </a:lnTo>
                  <a:lnTo>
                    <a:pt x="160" y="517"/>
                  </a:lnTo>
                  <a:lnTo>
                    <a:pt x="164" y="518"/>
                  </a:lnTo>
                  <a:lnTo>
                    <a:pt x="170" y="520"/>
                  </a:lnTo>
                  <a:lnTo>
                    <a:pt x="175" y="521"/>
                  </a:lnTo>
                  <a:lnTo>
                    <a:pt x="180" y="522"/>
                  </a:lnTo>
                  <a:lnTo>
                    <a:pt x="186" y="523"/>
                  </a:lnTo>
                  <a:lnTo>
                    <a:pt x="191" y="525"/>
                  </a:lnTo>
                  <a:lnTo>
                    <a:pt x="196" y="525"/>
                  </a:lnTo>
                  <a:lnTo>
                    <a:pt x="200" y="527"/>
                  </a:lnTo>
                  <a:lnTo>
                    <a:pt x="206" y="529"/>
                  </a:lnTo>
                  <a:lnTo>
                    <a:pt x="211" y="529"/>
                  </a:lnTo>
                  <a:lnTo>
                    <a:pt x="216" y="530"/>
                  </a:lnTo>
                  <a:lnTo>
                    <a:pt x="221" y="532"/>
                  </a:lnTo>
                  <a:lnTo>
                    <a:pt x="226" y="533"/>
                  </a:lnTo>
                  <a:lnTo>
                    <a:pt x="232" y="535"/>
                  </a:lnTo>
                  <a:lnTo>
                    <a:pt x="236" y="537"/>
                  </a:lnTo>
                  <a:lnTo>
                    <a:pt x="231" y="538"/>
                  </a:lnTo>
                  <a:lnTo>
                    <a:pt x="224" y="540"/>
                  </a:lnTo>
                  <a:lnTo>
                    <a:pt x="219" y="541"/>
                  </a:lnTo>
                  <a:lnTo>
                    <a:pt x="212" y="543"/>
                  </a:lnTo>
                  <a:lnTo>
                    <a:pt x="207" y="545"/>
                  </a:lnTo>
                  <a:lnTo>
                    <a:pt x="200" y="546"/>
                  </a:lnTo>
                  <a:lnTo>
                    <a:pt x="194" y="549"/>
                  </a:lnTo>
                  <a:lnTo>
                    <a:pt x="188" y="549"/>
                  </a:lnTo>
                  <a:lnTo>
                    <a:pt x="182" y="551"/>
                  </a:lnTo>
                  <a:lnTo>
                    <a:pt x="176" y="552"/>
                  </a:lnTo>
                  <a:lnTo>
                    <a:pt x="170" y="553"/>
                  </a:lnTo>
                  <a:lnTo>
                    <a:pt x="164" y="553"/>
                  </a:lnTo>
                  <a:lnTo>
                    <a:pt x="158" y="553"/>
                  </a:lnTo>
                  <a:lnTo>
                    <a:pt x="152" y="552"/>
                  </a:lnTo>
                  <a:lnTo>
                    <a:pt x="145" y="550"/>
                  </a:lnTo>
                  <a:lnTo>
                    <a:pt x="140" y="548"/>
                  </a:lnTo>
                  <a:lnTo>
                    <a:pt x="133" y="545"/>
                  </a:lnTo>
                  <a:lnTo>
                    <a:pt x="127" y="541"/>
                  </a:lnTo>
                  <a:lnTo>
                    <a:pt x="120" y="537"/>
                  </a:lnTo>
                  <a:lnTo>
                    <a:pt x="115" y="533"/>
                  </a:lnTo>
                  <a:lnTo>
                    <a:pt x="109" y="529"/>
                  </a:lnTo>
                  <a:lnTo>
                    <a:pt x="104" y="525"/>
                  </a:lnTo>
                  <a:lnTo>
                    <a:pt x="97" y="521"/>
                  </a:lnTo>
                  <a:lnTo>
                    <a:pt x="92" y="517"/>
                  </a:lnTo>
                  <a:lnTo>
                    <a:pt x="90" y="519"/>
                  </a:lnTo>
                  <a:lnTo>
                    <a:pt x="90" y="521"/>
                  </a:lnTo>
                  <a:lnTo>
                    <a:pt x="91" y="524"/>
                  </a:lnTo>
                  <a:lnTo>
                    <a:pt x="92" y="526"/>
                  </a:lnTo>
                  <a:lnTo>
                    <a:pt x="140" y="564"/>
                  </a:lnTo>
                  <a:lnTo>
                    <a:pt x="148" y="561"/>
                  </a:lnTo>
                  <a:lnTo>
                    <a:pt x="156" y="561"/>
                  </a:lnTo>
                  <a:lnTo>
                    <a:pt x="164" y="558"/>
                  </a:lnTo>
                  <a:lnTo>
                    <a:pt x="172" y="556"/>
                  </a:lnTo>
                  <a:lnTo>
                    <a:pt x="180" y="554"/>
                  </a:lnTo>
                  <a:lnTo>
                    <a:pt x="188" y="553"/>
                  </a:lnTo>
                  <a:lnTo>
                    <a:pt x="196" y="550"/>
                  </a:lnTo>
                  <a:lnTo>
                    <a:pt x="203" y="549"/>
                  </a:lnTo>
                  <a:lnTo>
                    <a:pt x="211" y="546"/>
                  </a:lnTo>
                  <a:lnTo>
                    <a:pt x="219" y="545"/>
                  </a:lnTo>
                  <a:lnTo>
                    <a:pt x="227" y="543"/>
                  </a:lnTo>
                  <a:lnTo>
                    <a:pt x="235" y="542"/>
                  </a:lnTo>
                  <a:lnTo>
                    <a:pt x="243" y="541"/>
                  </a:lnTo>
                  <a:lnTo>
                    <a:pt x="251" y="540"/>
                  </a:lnTo>
                  <a:lnTo>
                    <a:pt x="260" y="540"/>
                  </a:lnTo>
                  <a:lnTo>
                    <a:pt x="268" y="540"/>
                  </a:lnTo>
                  <a:lnTo>
                    <a:pt x="276" y="541"/>
                  </a:lnTo>
                  <a:lnTo>
                    <a:pt x="284" y="541"/>
                  </a:lnTo>
                  <a:lnTo>
                    <a:pt x="291" y="542"/>
                  </a:lnTo>
                  <a:lnTo>
                    <a:pt x="298" y="544"/>
                  </a:lnTo>
                  <a:lnTo>
                    <a:pt x="306" y="545"/>
                  </a:lnTo>
                  <a:lnTo>
                    <a:pt x="313" y="546"/>
                  </a:lnTo>
                  <a:lnTo>
                    <a:pt x="320" y="548"/>
                  </a:lnTo>
                  <a:lnTo>
                    <a:pt x="328" y="549"/>
                  </a:lnTo>
                  <a:lnTo>
                    <a:pt x="336" y="549"/>
                  </a:lnTo>
                  <a:lnTo>
                    <a:pt x="343" y="551"/>
                  </a:lnTo>
                  <a:lnTo>
                    <a:pt x="350" y="553"/>
                  </a:lnTo>
                  <a:lnTo>
                    <a:pt x="357" y="553"/>
                  </a:lnTo>
                  <a:lnTo>
                    <a:pt x="364" y="555"/>
                  </a:lnTo>
                  <a:lnTo>
                    <a:pt x="372" y="556"/>
                  </a:lnTo>
                  <a:lnTo>
                    <a:pt x="380" y="557"/>
                  </a:lnTo>
                  <a:lnTo>
                    <a:pt x="387" y="557"/>
                  </a:lnTo>
                  <a:lnTo>
                    <a:pt x="378" y="558"/>
                  </a:lnTo>
                  <a:lnTo>
                    <a:pt x="369" y="559"/>
                  </a:lnTo>
                  <a:lnTo>
                    <a:pt x="360" y="561"/>
                  </a:lnTo>
                  <a:lnTo>
                    <a:pt x="351" y="561"/>
                  </a:lnTo>
                  <a:lnTo>
                    <a:pt x="342" y="562"/>
                  </a:lnTo>
                  <a:lnTo>
                    <a:pt x="333" y="564"/>
                  </a:lnTo>
                  <a:lnTo>
                    <a:pt x="325" y="565"/>
                  </a:lnTo>
                  <a:lnTo>
                    <a:pt x="316" y="567"/>
                  </a:lnTo>
                  <a:lnTo>
                    <a:pt x="308" y="569"/>
                  </a:lnTo>
                  <a:lnTo>
                    <a:pt x="300" y="570"/>
                  </a:lnTo>
                  <a:lnTo>
                    <a:pt x="291" y="572"/>
                  </a:lnTo>
                  <a:lnTo>
                    <a:pt x="282" y="574"/>
                  </a:lnTo>
                  <a:lnTo>
                    <a:pt x="274" y="577"/>
                  </a:lnTo>
                  <a:lnTo>
                    <a:pt x="266" y="578"/>
                  </a:lnTo>
                  <a:lnTo>
                    <a:pt x="257" y="581"/>
                  </a:lnTo>
                  <a:lnTo>
                    <a:pt x="249" y="584"/>
                  </a:lnTo>
                  <a:lnTo>
                    <a:pt x="244" y="587"/>
                  </a:lnTo>
                  <a:lnTo>
                    <a:pt x="240" y="591"/>
                  </a:lnTo>
                  <a:lnTo>
                    <a:pt x="236" y="596"/>
                  </a:lnTo>
                  <a:lnTo>
                    <a:pt x="233" y="601"/>
                  </a:lnTo>
                  <a:lnTo>
                    <a:pt x="230" y="606"/>
                  </a:lnTo>
                  <a:lnTo>
                    <a:pt x="228" y="611"/>
                  </a:lnTo>
                  <a:lnTo>
                    <a:pt x="225" y="617"/>
                  </a:lnTo>
                  <a:lnTo>
                    <a:pt x="222" y="622"/>
                  </a:lnTo>
                  <a:lnTo>
                    <a:pt x="219" y="616"/>
                  </a:lnTo>
                  <a:lnTo>
                    <a:pt x="216" y="609"/>
                  </a:lnTo>
                  <a:lnTo>
                    <a:pt x="212" y="603"/>
                  </a:lnTo>
                  <a:lnTo>
                    <a:pt x="209" y="596"/>
                  </a:lnTo>
                  <a:lnTo>
                    <a:pt x="207" y="589"/>
                  </a:lnTo>
                  <a:lnTo>
                    <a:pt x="205" y="581"/>
                  </a:lnTo>
                  <a:lnTo>
                    <a:pt x="204" y="573"/>
                  </a:lnTo>
                  <a:lnTo>
                    <a:pt x="204" y="565"/>
                  </a:lnTo>
                  <a:lnTo>
                    <a:pt x="209" y="561"/>
                  </a:lnTo>
                  <a:lnTo>
                    <a:pt x="216" y="558"/>
                  </a:lnTo>
                  <a:lnTo>
                    <a:pt x="222" y="555"/>
                  </a:lnTo>
                  <a:lnTo>
                    <a:pt x="229" y="553"/>
                  </a:lnTo>
                  <a:lnTo>
                    <a:pt x="236" y="550"/>
                  </a:lnTo>
                  <a:lnTo>
                    <a:pt x="243" y="548"/>
                  </a:lnTo>
                  <a:lnTo>
                    <a:pt x="249" y="545"/>
                  </a:lnTo>
                  <a:lnTo>
                    <a:pt x="256" y="543"/>
                  </a:lnTo>
                  <a:lnTo>
                    <a:pt x="249" y="544"/>
                  </a:lnTo>
                  <a:lnTo>
                    <a:pt x="241" y="545"/>
                  </a:lnTo>
                  <a:lnTo>
                    <a:pt x="233" y="548"/>
                  </a:lnTo>
                  <a:lnTo>
                    <a:pt x="225" y="550"/>
                  </a:lnTo>
                  <a:lnTo>
                    <a:pt x="218" y="553"/>
                  </a:lnTo>
                  <a:lnTo>
                    <a:pt x="211" y="557"/>
                  </a:lnTo>
                  <a:lnTo>
                    <a:pt x="204" y="561"/>
                  </a:lnTo>
                  <a:lnTo>
                    <a:pt x="199" y="565"/>
                  </a:lnTo>
                  <a:lnTo>
                    <a:pt x="199" y="569"/>
                  </a:lnTo>
                  <a:lnTo>
                    <a:pt x="199" y="572"/>
                  </a:lnTo>
                  <a:lnTo>
                    <a:pt x="200" y="574"/>
                  </a:lnTo>
                  <a:lnTo>
                    <a:pt x="200" y="577"/>
                  </a:lnTo>
                  <a:lnTo>
                    <a:pt x="201" y="581"/>
                  </a:lnTo>
                  <a:lnTo>
                    <a:pt x="201" y="583"/>
                  </a:lnTo>
                  <a:lnTo>
                    <a:pt x="200" y="585"/>
                  </a:lnTo>
                  <a:lnTo>
                    <a:pt x="199" y="586"/>
                  </a:lnTo>
                  <a:lnTo>
                    <a:pt x="192" y="587"/>
                  </a:lnTo>
                  <a:lnTo>
                    <a:pt x="187" y="589"/>
                  </a:lnTo>
                  <a:lnTo>
                    <a:pt x="181" y="590"/>
                  </a:lnTo>
                  <a:lnTo>
                    <a:pt x="175" y="591"/>
                  </a:lnTo>
                  <a:lnTo>
                    <a:pt x="169" y="593"/>
                  </a:lnTo>
                  <a:lnTo>
                    <a:pt x="164" y="594"/>
                  </a:lnTo>
                  <a:lnTo>
                    <a:pt x="158" y="596"/>
                  </a:lnTo>
                  <a:lnTo>
                    <a:pt x="152" y="597"/>
                  </a:lnTo>
                  <a:lnTo>
                    <a:pt x="146" y="600"/>
                  </a:lnTo>
                  <a:lnTo>
                    <a:pt x="140" y="601"/>
                  </a:lnTo>
                  <a:lnTo>
                    <a:pt x="134" y="604"/>
                  </a:lnTo>
                  <a:lnTo>
                    <a:pt x="128" y="605"/>
                  </a:lnTo>
                  <a:lnTo>
                    <a:pt x="123" y="607"/>
                  </a:lnTo>
                  <a:lnTo>
                    <a:pt x="117" y="609"/>
                  </a:lnTo>
                  <a:lnTo>
                    <a:pt x="112" y="612"/>
                  </a:lnTo>
                  <a:lnTo>
                    <a:pt x="106" y="613"/>
                  </a:lnTo>
                  <a:lnTo>
                    <a:pt x="106" y="617"/>
                  </a:lnTo>
                  <a:lnTo>
                    <a:pt x="112" y="617"/>
                  </a:lnTo>
                  <a:lnTo>
                    <a:pt x="118" y="617"/>
                  </a:lnTo>
                  <a:lnTo>
                    <a:pt x="124" y="616"/>
                  </a:lnTo>
                  <a:lnTo>
                    <a:pt x="131" y="616"/>
                  </a:lnTo>
                  <a:lnTo>
                    <a:pt x="137" y="615"/>
                  </a:lnTo>
                  <a:lnTo>
                    <a:pt x="144" y="615"/>
                  </a:lnTo>
                  <a:lnTo>
                    <a:pt x="150" y="614"/>
                  </a:lnTo>
                  <a:lnTo>
                    <a:pt x="157" y="613"/>
                  </a:lnTo>
                  <a:lnTo>
                    <a:pt x="164" y="613"/>
                  </a:lnTo>
                  <a:lnTo>
                    <a:pt x="170" y="613"/>
                  </a:lnTo>
                  <a:lnTo>
                    <a:pt x="177" y="613"/>
                  </a:lnTo>
                  <a:lnTo>
                    <a:pt x="184" y="612"/>
                  </a:lnTo>
                  <a:lnTo>
                    <a:pt x="190" y="612"/>
                  </a:lnTo>
                  <a:lnTo>
                    <a:pt x="196" y="612"/>
                  </a:lnTo>
                  <a:lnTo>
                    <a:pt x="203" y="612"/>
                  </a:lnTo>
                  <a:lnTo>
                    <a:pt x="209" y="612"/>
                  </a:lnTo>
                  <a:lnTo>
                    <a:pt x="212" y="613"/>
                  </a:lnTo>
                  <a:lnTo>
                    <a:pt x="213" y="616"/>
                  </a:lnTo>
                  <a:lnTo>
                    <a:pt x="215" y="619"/>
                  </a:lnTo>
                  <a:lnTo>
                    <a:pt x="216" y="622"/>
                  </a:lnTo>
                  <a:lnTo>
                    <a:pt x="218" y="625"/>
                  </a:lnTo>
                  <a:lnTo>
                    <a:pt x="220" y="628"/>
                  </a:lnTo>
                  <a:lnTo>
                    <a:pt x="222" y="630"/>
                  </a:lnTo>
                  <a:lnTo>
                    <a:pt x="224" y="632"/>
                  </a:lnTo>
                  <a:lnTo>
                    <a:pt x="226" y="629"/>
                  </a:lnTo>
                  <a:lnTo>
                    <a:pt x="228" y="625"/>
                  </a:lnTo>
                  <a:lnTo>
                    <a:pt x="228" y="620"/>
                  </a:lnTo>
                  <a:lnTo>
                    <a:pt x="231" y="617"/>
                  </a:lnTo>
                  <a:lnTo>
                    <a:pt x="232" y="613"/>
                  </a:lnTo>
                  <a:lnTo>
                    <a:pt x="235" y="611"/>
                  </a:lnTo>
                  <a:lnTo>
                    <a:pt x="239" y="610"/>
                  </a:lnTo>
                  <a:lnTo>
                    <a:pt x="244" y="612"/>
                  </a:lnTo>
                  <a:lnTo>
                    <a:pt x="249" y="612"/>
                  </a:lnTo>
                  <a:lnTo>
                    <a:pt x="255" y="613"/>
                  </a:lnTo>
                  <a:lnTo>
                    <a:pt x="260" y="613"/>
                  </a:lnTo>
                  <a:lnTo>
                    <a:pt x="266" y="613"/>
                  </a:lnTo>
                  <a:lnTo>
                    <a:pt x="272" y="613"/>
                  </a:lnTo>
                  <a:lnTo>
                    <a:pt x="278" y="614"/>
                  </a:lnTo>
                  <a:lnTo>
                    <a:pt x="284" y="615"/>
                  </a:lnTo>
                  <a:lnTo>
                    <a:pt x="290" y="615"/>
                  </a:lnTo>
                  <a:lnTo>
                    <a:pt x="296" y="616"/>
                  </a:lnTo>
                  <a:lnTo>
                    <a:pt x="302" y="616"/>
                  </a:lnTo>
                  <a:lnTo>
                    <a:pt x="308" y="617"/>
                  </a:lnTo>
                  <a:lnTo>
                    <a:pt x="314" y="617"/>
                  </a:lnTo>
                  <a:lnTo>
                    <a:pt x="320" y="618"/>
                  </a:lnTo>
                  <a:lnTo>
                    <a:pt x="325" y="619"/>
                  </a:lnTo>
                  <a:lnTo>
                    <a:pt x="332" y="621"/>
                  </a:lnTo>
                  <a:lnTo>
                    <a:pt x="336" y="622"/>
                  </a:lnTo>
                  <a:lnTo>
                    <a:pt x="320" y="626"/>
                  </a:lnTo>
                  <a:lnTo>
                    <a:pt x="303" y="629"/>
                  </a:lnTo>
                  <a:lnTo>
                    <a:pt x="285" y="633"/>
                  </a:lnTo>
                  <a:lnTo>
                    <a:pt x="268" y="635"/>
                  </a:lnTo>
                  <a:lnTo>
                    <a:pt x="251" y="637"/>
                  </a:lnTo>
                  <a:lnTo>
                    <a:pt x="233" y="638"/>
                  </a:lnTo>
                  <a:lnTo>
                    <a:pt x="216" y="638"/>
                  </a:lnTo>
                  <a:lnTo>
                    <a:pt x="197" y="638"/>
                  </a:lnTo>
                  <a:lnTo>
                    <a:pt x="180" y="637"/>
                  </a:lnTo>
                  <a:lnTo>
                    <a:pt x="162" y="636"/>
                  </a:lnTo>
                  <a:lnTo>
                    <a:pt x="145" y="634"/>
                  </a:lnTo>
                  <a:lnTo>
                    <a:pt x="127" y="632"/>
                  </a:lnTo>
                  <a:lnTo>
                    <a:pt x="110" y="629"/>
                  </a:lnTo>
                  <a:lnTo>
                    <a:pt x="92" y="626"/>
                  </a:lnTo>
                  <a:lnTo>
                    <a:pt x="75" y="622"/>
                  </a:lnTo>
                  <a:lnTo>
                    <a:pt x="58" y="618"/>
                  </a:lnTo>
                  <a:lnTo>
                    <a:pt x="55" y="617"/>
                  </a:lnTo>
                  <a:lnTo>
                    <a:pt x="52" y="615"/>
                  </a:lnTo>
                  <a:lnTo>
                    <a:pt x="48" y="613"/>
                  </a:lnTo>
                  <a:lnTo>
                    <a:pt x="45" y="613"/>
                  </a:lnTo>
                  <a:lnTo>
                    <a:pt x="43" y="612"/>
                  </a:lnTo>
                  <a:lnTo>
                    <a:pt x="40" y="611"/>
                  </a:lnTo>
                  <a:lnTo>
                    <a:pt x="37" y="610"/>
                  </a:lnTo>
                  <a:lnTo>
                    <a:pt x="35" y="609"/>
                  </a:lnTo>
                  <a:lnTo>
                    <a:pt x="36" y="613"/>
                  </a:lnTo>
                  <a:lnTo>
                    <a:pt x="39" y="617"/>
                  </a:lnTo>
                  <a:lnTo>
                    <a:pt x="42" y="619"/>
                  </a:lnTo>
                  <a:lnTo>
                    <a:pt x="45" y="622"/>
                  </a:lnTo>
                  <a:lnTo>
                    <a:pt x="48" y="625"/>
                  </a:lnTo>
                  <a:lnTo>
                    <a:pt x="52" y="626"/>
                  </a:lnTo>
                  <a:lnTo>
                    <a:pt x="56" y="629"/>
                  </a:lnTo>
                  <a:lnTo>
                    <a:pt x="60" y="630"/>
                  </a:lnTo>
                  <a:lnTo>
                    <a:pt x="68" y="634"/>
                  </a:lnTo>
                  <a:lnTo>
                    <a:pt x="76" y="637"/>
                  </a:lnTo>
                  <a:lnTo>
                    <a:pt x="85" y="639"/>
                  </a:lnTo>
                  <a:lnTo>
                    <a:pt x="94" y="641"/>
                  </a:lnTo>
                  <a:lnTo>
                    <a:pt x="104" y="642"/>
                  </a:lnTo>
                  <a:lnTo>
                    <a:pt x="112" y="644"/>
                  </a:lnTo>
                  <a:lnTo>
                    <a:pt x="122" y="645"/>
                  </a:lnTo>
                  <a:lnTo>
                    <a:pt x="131" y="645"/>
                  </a:lnTo>
                  <a:lnTo>
                    <a:pt x="140" y="645"/>
                  </a:lnTo>
                  <a:lnTo>
                    <a:pt x="150" y="646"/>
                  </a:lnTo>
                  <a:lnTo>
                    <a:pt x="160" y="647"/>
                  </a:lnTo>
                  <a:lnTo>
                    <a:pt x="169" y="648"/>
                  </a:lnTo>
                  <a:lnTo>
                    <a:pt x="179" y="649"/>
                  </a:lnTo>
                  <a:lnTo>
                    <a:pt x="188" y="649"/>
                  </a:lnTo>
                  <a:lnTo>
                    <a:pt x="197" y="651"/>
                  </a:lnTo>
                  <a:lnTo>
                    <a:pt x="206" y="653"/>
                  </a:lnTo>
                  <a:lnTo>
                    <a:pt x="202" y="654"/>
                  </a:lnTo>
                  <a:lnTo>
                    <a:pt x="197" y="654"/>
                  </a:lnTo>
                  <a:lnTo>
                    <a:pt x="192" y="655"/>
                  </a:lnTo>
                  <a:lnTo>
                    <a:pt x="188" y="656"/>
                  </a:lnTo>
                  <a:lnTo>
                    <a:pt x="183" y="657"/>
                  </a:lnTo>
                  <a:lnTo>
                    <a:pt x="178" y="657"/>
                  </a:lnTo>
                  <a:lnTo>
                    <a:pt x="174" y="658"/>
                  </a:lnTo>
                  <a:lnTo>
                    <a:pt x="169" y="660"/>
                  </a:lnTo>
                  <a:lnTo>
                    <a:pt x="169" y="661"/>
                  </a:lnTo>
                  <a:lnTo>
                    <a:pt x="175" y="662"/>
                  </a:lnTo>
                  <a:lnTo>
                    <a:pt x="180" y="663"/>
                  </a:lnTo>
                  <a:lnTo>
                    <a:pt x="187" y="663"/>
                  </a:lnTo>
                  <a:lnTo>
                    <a:pt x="193" y="663"/>
                  </a:lnTo>
                  <a:lnTo>
                    <a:pt x="199" y="663"/>
                  </a:lnTo>
                  <a:lnTo>
                    <a:pt x="205" y="663"/>
                  </a:lnTo>
                  <a:lnTo>
                    <a:pt x="212" y="663"/>
                  </a:lnTo>
                  <a:lnTo>
                    <a:pt x="218" y="664"/>
                  </a:lnTo>
                  <a:lnTo>
                    <a:pt x="224" y="664"/>
                  </a:lnTo>
                  <a:lnTo>
                    <a:pt x="230" y="664"/>
                  </a:lnTo>
                  <a:lnTo>
                    <a:pt x="236" y="665"/>
                  </a:lnTo>
                  <a:lnTo>
                    <a:pt x="242" y="665"/>
                  </a:lnTo>
                  <a:lnTo>
                    <a:pt x="248" y="666"/>
                  </a:lnTo>
                  <a:lnTo>
                    <a:pt x="254" y="667"/>
                  </a:lnTo>
                  <a:lnTo>
                    <a:pt x="260" y="669"/>
                  </a:lnTo>
                  <a:lnTo>
                    <a:pt x="265" y="670"/>
                  </a:lnTo>
                  <a:lnTo>
                    <a:pt x="260" y="673"/>
                  </a:lnTo>
                  <a:lnTo>
                    <a:pt x="255" y="674"/>
                  </a:lnTo>
                  <a:lnTo>
                    <a:pt x="249" y="676"/>
                  </a:lnTo>
                  <a:lnTo>
                    <a:pt x="244" y="677"/>
                  </a:lnTo>
                  <a:lnTo>
                    <a:pt x="238" y="678"/>
                  </a:lnTo>
                  <a:lnTo>
                    <a:pt x="232" y="680"/>
                  </a:lnTo>
                  <a:lnTo>
                    <a:pt x="228" y="681"/>
                  </a:lnTo>
                  <a:lnTo>
                    <a:pt x="222" y="684"/>
                  </a:lnTo>
                  <a:lnTo>
                    <a:pt x="227" y="686"/>
                  </a:lnTo>
                  <a:lnTo>
                    <a:pt x="232" y="689"/>
                  </a:lnTo>
                  <a:lnTo>
                    <a:pt x="238" y="689"/>
                  </a:lnTo>
                  <a:lnTo>
                    <a:pt x="244" y="690"/>
                  </a:lnTo>
                  <a:lnTo>
                    <a:pt x="250" y="692"/>
                  </a:lnTo>
                  <a:lnTo>
                    <a:pt x="256" y="693"/>
                  </a:lnTo>
                  <a:lnTo>
                    <a:pt x="262" y="696"/>
                  </a:lnTo>
                  <a:lnTo>
                    <a:pt x="267" y="699"/>
                  </a:lnTo>
                  <a:lnTo>
                    <a:pt x="260" y="701"/>
                  </a:lnTo>
                  <a:lnTo>
                    <a:pt x="252" y="702"/>
                  </a:lnTo>
                  <a:lnTo>
                    <a:pt x="244" y="703"/>
                  </a:lnTo>
                  <a:lnTo>
                    <a:pt x="236" y="702"/>
                  </a:lnTo>
                  <a:lnTo>
                    <a:pt x="228" y="702"/>
                  </a:lnTo>
                  <a:lnTo>
                    <a:pt x="221" y="701"/>
                  </a:lnTo>
                  <a:lnTo>
                    <a:pt x="213" y="699"/>
                  </a:lnTo>
                  <a:lnTo>
                    <a:pt x="206" y="697"/>
                  </a:lnTo>
                  <a:lnTo>
                    <a:pt x="199" y="695"/>
                  </a:lnTo>
                  <a:lnTo>
                    <a:pt x="191" y="693"/>
                  </a:lnTo>
                  <a:lnTo>
                    <a:pt x="184" y="690"/>
                  </a:lnTo>
                  <a:lnTo>
                    <a:pt x="176" y="687"/>
                  </a:lnTo>
                  <a:lnTo>
                    <a:pt x="169" y="685"/>
                  </a:lnTo>
                  <a:lnTo>
                    <a:pt x="162" y="682"/>
                  </a:lnTo>
                  <a:lnTo>
                    <a:pt x="155" y="680"/>
                  </a:lnTo>
                  <a:lnTo>
                    <a:pt x="147" y="678"/>
                  </a:lnTo>
                  <a:lnTo>
                    <a:pt x="94" y="665"/>
                  </a:lnTo>
                  <a:lnTo>
                    <a:pt x="92" y="667"/>
                  </a:lnTo>
                  <a:lnTo>
                    <a:pt x="97" y="673"/>
                  </a:lnTo>
                  <a:lnTo>
                    <a:pt x="103" y="677"/>
                  </a:lnTo>
                  <a:lnTo>
                    <a:pt x="108" y="682"/>
                  </a:lnTo>
                  <a:lnTo>
                    <a:pt x="115" y="687"/>
                  </a:lnTo>
                  <a:lnTo>
                    <a:pt x="121" y="692"/>
                  </a:lnTo>
                  <a:lnTo>
                    <a:pt x="128" y="697"/>
                  </a:lnTo>
                  <a:lnTo>
                    <a:pt x="134" y="701"/>
                  </a:lnTo>
                  <a:lnTo>
                    <a:pt x="140" y="705"/>
                  </a:lnTo>
                  <a:lnTo>
                    <a:pt x="147" y="709"/>
                  </a:lnTo>
                  <a:lnTo>
                    <a:pt x="154" y="714"/>
                  </a:lnTo>
                  <a:lnTo>
                    <a:pt x="160" y="718"/>
                  </a:lnTo>
                  <a:lnTo>
                    <a:pt x="167" y="722"/>
                  </a:lnTo>
                  <a:lnTo>
                    <a:pt x="173" y="726"/>
                  </a:lnTo>
                  <a:lnTo>
                    <a:pt x="180" y="730"/>
                  </a:lnTo>
                  <a:lnTo>
                    <a:pt x="186" y="734"/>
                  </a:lnTo>
                  <a:lnTo>
                    <a:pt x="192" y="738"/>
                  </a:lnTo>
                  <a:lnTo>
                    <a:pt x="201" y="739"/>
                  </a:lnTo>
                  <a:lnTo>
                    <a:pt x="209" y="739"/>
                  </a:lnTo>
                  <a:lnTo>
                    <a:pt x="218" y="738"/>
                  </a:lnTo>
                  <a:lnTo>
                    <a:pt x="226" y="737"/>
                  </a:lnTo>
                  <a:lnTo>
                    <a:pt x="234" y="737"/>
                  </a:lnTo>
                  <a:lnTo>
                    <a:pt x="242" y="735"/>
                  </a:lnTo>
                  <a:lnTo>
                    <a:pt x="250" y="733"/>
                  </a:lnTo>
                  <a:lnTo>
                    <a:pt x="258" y="731"/>
                  </a:lnTo>
                  <a:lnTo>
                    <a:pt x="266" y="729"/>
                  </a:lnTo>
                  <a:lnTo>
                    <a:pt x="274" y="728"/>
                  </a:lnTo>
                  <a:lnTo>
                    <a:pt x="282" y="725"/>
                  </a:lnTo>
                  <a:lnTo>
                    <a:pt x="290" y="724"/>
                  </a:lnTo>
                  <a:lnTo>
                    <a:pt x="298" y="722"/>
                  </a:lnTo>
                  <a:lnTo>
                    <a:pt x="306" y="721"/>
                  </a:lnTo>
                  <a:lnTo>
                    <a:pt x="315" y="720"/>
                  </a:lnTo>
                  <a:lnTo>
                    <a:pt x="323" y="719"/>
                  </a:lnTo>
                  <a:lnTo>
                    <a:pt x="327" y="721"/>
                  </a:lnTo>
                  <a:lnTo>
                    <a:pt x="332" y="721"/>
                  </a:lnTo>
                  <a:lnTo>
                    <a:pt x="336" y="722"/>
                  </a:lnTo>
                  <a:lnTo>
                    <a:pt x="340" y="724"/>
                  </a:lnTo>
                  <a:lnTo>
                    <a:pt x="344" y="725"/>
                  </a:lnTo>
                  <a:lnTo>
                    <a:pt x="348" y="725"/>
                  </a:lnTo>
                  <a:lnTo>
                    <a:pt x="352" y="727"/>
                  </a:lnTo>
                  <a:lnTo>
                    <a:pt x="356" y="728"/>
                  </a:lnTo>
                  <a:lnTo>
                    <a:pt x="343" y="731"/>
                  </a:lnTo>
                  <a:lnTo>
                    <a:pt x="328" y="734"/>
                  </a:lnTo>
                  <a:lnTo>
                    <a:pt x="314" y="737"/>
                  </a:lnTo>
                  <a:lnTo>
                    <a:pt x="300" y="741"/>
                  </a:lnTo>
                  <a:lnTo>
                    <a:pt x="285" y="746"/>
                  </a:lnTo>
                  <a:lnTo>
                    <a:pt x="271" y="749"/>
                  </a:lnTo>
                  <a:lnTo>
                    <a:pt x="256" y="753"/>
                  </a:lnTo>
                  <a:lnTo>
                    <a:pt x="241" y="756"/>
                  </a:lnTo>
                  <a:lnTo>
                    <a:pt x="227" y="759"/>
                  </a:lnTo>
                  <a:lnTo>
                    <a:pt x="212" y="760"/>
                  </a:lnTo>
                  <a:lnTo>
                    <a:pt x="197" y="761"/>
                  </a:lnTo>
                  <a:lnTo>
                    <a:pt x="183" y="760"/>
                  </a:lnTo>
                  <a:lnTo>
                    <a:pt x="168" y="758"/>
                  </a:lnTo>
                  <a:lnTo>
                    <a:pt x="154" y="754"/>
                  </a:lnTo>
                  <a:lnTo>
                    <a:pt x="140" y="749"/>
                  </a:lnTo>
                  <a:lnTo>
                    <a:pt x="127" y="743"/>
                  </a:lnTo>
                  <a:lnTo>
                    <a:pt x="127" y="749"/>
                  </a:lnTo>
                  <a:lnTo>
                    <a:pt x="140" y="757"/>
                  </a:lnTo>
                  <a:lnTo>
                    <a:pt x="154" y="764"/>
                  </a:lnTo>
                  <a:lnTo>
                    <a:pt x="168" y="769"/>
                  </a:lnTo>
                  <a:lnTo>
                    <a:pt x="184" y="772"/>
                  </a:lnTo>
                  <a:lnTo>
                    <a:pt x="199" y="773"/>
                  </a:lnTo>
                  <a:lnTo>
                    <a:pt x="213" y="773"/>
                  </a:lnTo>
                  <a:lnTo>
                    <a:pt x="228" y="771"/>
                  </a:lnTo>
                  <a:lnTo>
                    <a:pt x="244" y="769"/>
                  </a:lnTo>
                  <a:lnTo>
                    <a:pt x="260" y="765"/>
                  </a:lnTo>
                  <a:lnTo>
                    <a:pt x="275" y="761"/>
                  </a:lnTo>
                  <a:lnTo>
                    <a:pt x="291" y="756"/>
                  </a:lnTo>
                  <a:lnTo>
                    <a:pt x="306" y="751"/>
                  </a:lnTo>
                  <a:lnTo>
                    <a:pt x="320" y="746"/>
                  </a:lnTo>
                  <a:lnTo>
                    <a:pt x="335" y="741"/>
                  </a:lnTo>
                  <a:lnTo>
                    <a:pt x="350" y="737"/>
                  </a:lnTo>
                  <a:lnTo>
                    <a:pt x="364" y="733"/>
                  </a:lnTo>
                  <a:lnTo>
                    <a:pt x="364" y="735"/>
                  </a:lnTo>
                  <a:lnTo>
                    <a:pt x="354" y="740"/>
                  </a:lnTo>
                  <a:lnTo>
                    <a:pt x="343" y="745"/>
                  </a:lnTo>
                  <a:lnTo>
                    <a:pt x="332" y="749"/>
                  </a:lnTo>
                  <a:lnTo>
                    <a:pt x="321" y="753"/>
                  </a:lnTo>
                  <a:lnTo>
                    <a:pt x="310" y="757"/>
                  </a:lnTo>
                  <a:lnTo>
                    <a:pt x="300" y="762"/>
                  </a:lnTo>
                  <a:lnTo>
                    <a:pt x="288" y="766"/>
                  </a:lnTo>
                  <a:lnTo>
                    <a:pt x="278" y="771"/>
                  </a:lnTo>
                  <a:lnTo>
                    <a:pt x="267" y="776"/>
                  </a:lnTo>
                  <a:lnTo>
                    <a:pt x="256" y="781"/>
                  </a:lnTo>
                  <a:lnTo>
                    <a:pt x="246" y="785"/>
                  </a:lnTo>
                  <a:lnTo>
                    <a:pt x="235" y="791"/>
                  </a:lnTo>
                  <a:lnTo>
                    <a:pt x="225" y="796"/>
                  </a:lnTo>
                  <a:lnTo>
                    <a:pt x="215" y="801"/>
                  </a:lnTo>
                  <a:lnTo>
                    <a:pt x="204" y="808"/>
                  </a:lnTo>
                  <a:lnTo>
                    <a:pt x="194" y="814"/>
                  </a:lnTo>
                  <a:lnTo>
                    <a:pt x="194" y="817"/>
                  </a:lnTo>
                  <a:lnTo>
                    <a:pt x="205" y="814"/>
                  </a:lnTo>
                  <a:lnTo>
                    <a:pt x="216" y="810"/>
                  </a:lnTo>
                  <a:lnTo>
                    <a:pt x="228" y="807"/>
                  </a:lnTo>
                  <a:lnTo>
                    <a:pt x="240" y="803"/>
                  </a:lnTo>
                  <a:lnTo>
                    <a:pt x="251" y="799"/>
                  </a:lnTo>
                  <a:lnTo>
                    <a:pt x="262" y="795"/>
                  </a:lnTo>
                  <a:lnTo>
                    <a:pt x="273" y="792"/>
                  </a:lnTo>
                  <a:lnTo>
                    <a:pt x="284" y="788"/>
                  </a:lnTo>
                  <a:lnTo>
                    <a:pt x="296" y="784"/>
                  </a:lnTo>
                  <a:lnTo>
                    <a:pt x="308" y="781"/>
                  </a:lnTo>
                  <a:lnTo>
                    <a:pt x="320" y="777"/>
                  </a:lnTo>
                  <a:lnTo>
                    <a:pt x="331" y="773"/>
                  </a:lnTo>
                  <a:lnTo>
                    <a:pt x="343" y="770"/>
                  </a:lnTo>
                  <a:lnTo>
                    <a:pt x="354" y="767"/>
                  </a:lnTo>
                  <a:lnTo>
                    <a:pt x="366" y="765"/>
                  </a:lnTo>
                  <a:lnTo>
                    <a:pt x="378" y="762"/>
                  </a:lnTo>
                  <a:lnTo>
                    <a:pt x="379" y="773"/>
                  </a:lnTo>
                  <a:lnTo>
                    <a:pt x="381" y="783"/>
                  </a:lnTo>
                  <a:lnTo>
                    <a:pt x="384" y="793"/>
                  </a:lnTo>
                  <a:lnTo>
                    <a:pt x="388" y="801"/>
                  </a:lnTo>
                  <a:lnTo>
                    <a:pt x="392" y="811"/>
                  </a:lnTo>
                  <a:lnTo>
                    <a:pt x="398" y="819"/>
                  </a:lnTo>
                  <a:lnTo>
                    <a:pt x="404" y="827"/>
                  </a:lnTo>
                  <a:lnTo>
                    <a:pt x="411" y="836"/>
                  </a:lnTo>
                  <a:lnTo>
                    <a:pt x="418" y="843"/>
                  </a:lnTo>
                  <a:lnTo>
                    <a:pt x="425" y="850"/>
                  </a:lnTo>
                  <a:lnTo>
                    <a:pt x="433" y="857"/>
                  </a:lnTo>
                  <a:lnTo>
                    <a:pt x="440" y="865"/>
                  </a:lnTo>
                  <a:lnTo>
                    <a:pt x="448" y="871"/>
                  </a:lnTo>
                  <a:lnTo>
                    <a:pt x="456" y="877"/>
                  </a:lnTo>
                  <a:lnTo>
                    <a:pt x="464" y="884"/>
                  </a:lnTo>
                  <a:lnTo>
                    <a:pt x="472" y="889"/>
                  </a:lnTo>
                  <a:lnTo>
                    <a:pt x="474" y="889"/>
                  </a:lnTo>
                  <a:lnTo>
                    <a:pt x="476" y="890"/>
                  </a:lnTo>
                  <a:lnTo>
                    <a:pt x="479" y="891"/>
                  </a:lnTo>
                  <a:lnTo>
                    <a:pt x="481" y="891"/>
                  </a:lnTo>
                  <a:lnTo>
                    <a:pt x="477" y="885"/>
                  </a:lnTo>
                  <a:lnTo>
                    <a:pt x="472" y="877"/>
                  </a:lnTo>
                  <a:lnTo>
                    <a:pt x="468" y="871"/>
                  </a:lnTo>
                  <a:lnTo>
                    <a:pt x="462" y="864"/>
                  </a:lnTo>
                  <a:lnTo>
                    <a:pt x="457" y="857"/>
                  </a:lnTo>
                  <a:lnTo>
                    <a:pt x="454" y="849"/>
                  </a:lnTo>
                  <a:lnTo>
                    <a:pt x="452" y="841"/>
                  </a:lnTo>
                  <a:lnTo>
                    <a:pt x="453" y="833"/>
                  </a:lnTo>
                  <a:lnTo>
                    <a:pt x="452" y="824"/>
                  </a:lnTo>
                  <a:lnTo>
                    <a:pt x="452" y="815"/>
                  </a:lnTo>
                  <a:lnTo>
                    <a:pt x="452" y="807"/>
                  </a:lnTo>
                  <a:lnTo>
                    <a:pt x="455" y="800"/>
                  </a:lnTo>
                  <a:lnTo>
                    <a:pt x="458" y="793"/>
                  </a:lnTo>
                  <a:lnTo>
                    <a:pt x="462" y="786"/>
                  </a:lnTo>
                  <a:lnTo>
                    <a:pt x="466" y="781"/>
                  </a:lnTo>
                  <a:lnTo>
                    <a:pt x="472" y="775"/>
                  </a:lnTo>
                  <a:lnTo>
                    <a:pt x="478" y="769"/>
                  </a:lnTo>
                  <a:lnTo>
                    <a:pt x="484" y="765"/>
                  </a:lnTo>
                  <a:lnTo>
                    <a:pt x="491" y="760"/>
                  </a:lnTo>
                  <a:lnTo>
                    <a:pt x="497" y="756"/>
                  </a:lnTo>
                  <a:lnTo>
                    <a:pt x="504" y="751"/>
                  </a:lnTo>
                  <a:lnTo>
                    <a:pt x="512" y="747"/>
                  </a:lnTo>
                  <a:lnTo>
                    <a:pt x="518" y="743"/>
                  </a:lnTo>
                  <a:lnTo>
                    <a:pt x="524" y="738"/>
                  </a:lnTo>
                  <a:lnTo>
                    <a:pt x="538" y="739"/>
                  </a:lnTo>
                  <a:lnTo>
                    <a:pt x="552" y="740"/>
                  </a:lnTo>
                  <a:lnTo>
                    <a:pt x="566" y="741"/>
                  </a:lnTo>
                  <a:lnTo>
                    <a:pt x="580" y="741"/>
                  </a:lnTo>
                  <a:lnTo>
                    <a:pt x="592" y="742"/>
                  </a:lnTo>
                  <a:lnTo>
                    <a:pt x="606" y="744"/>
                  </a:lnTo>
                  <a:lnTo>
                    <a:pt x="620" y="745"/>
                  </a:lnTo>
                  <a:lnTo>
                    <a:pt x="632" y="747"/>
                  </a:lnTo>
                  <a:lnTo>
                    <a:pt x="645" y="749"/>
                  </a:lnTo>
                  <a:lnTo>
                    <a:pt x="658" y="752"/>
                  </a:lnTo>
                  <a:lnTo>
                    <a:pt x="671" y="754"/>
                  </a:lnTo>
                  <a:lnTo>
                    <a:pt x="683" y="758"/>
                  </a:lnTo>
                  <a:lnTo>
                    <a:pt x="696" y="762"/>
                  </a:lnTo>
                  <a:lnTo>
                    <a:pt x="708" y="767"/>
                  </a:lnTo>
                  <a:lnTo>
                    <a:pt x="719" y="773"/>
                  </a:lnTo>
                  <a:lnTo>
                    <a:pt x="731" y="778"/>
                  </a:lnTo>
                  <a:lnTo>
                    <a:pt x="734" y="781"/>
                  </a:lnTo>
                  <a:lnTo>
                    <a:pt x="737" y="785"/>
                  </a:lnTo>
                  <a:lnTo>
                    <a:pt x="740" y="788"/>
                  </a:lnTo>
                  <a:lnTo>
                    <a:pt x="744" y="792"/>
                  </a:lnTo>
                  <a:lnTo>
                    <a:pt x="747" y="795"/>
                  </a:lnTo>
                  <a:lnTo>
                    <a:pt x="750" y="798"/>
                  </a:lnTo>
                  <a:lnTo>
                    <a:pt x="753" y="801"/>
                  </a:lnTo>
                  <a:lnTo>
                    <a:pt x="756" y="805"/>
                  </a:lnTo>
                  <a:lnTo>
                    <a:pt x="761" y="801"/>
                  </a:lnTo>
                  <a:lnTo>
                    <a:pt x="768" y="797"/>
                  </a:lnTo>
                  <a:lnTo>
                    <a:pt x="772" y="794"/>
                  </a:lnTo>
                  <a:lnTo>
                    <a:pt x="779" y="790"/>
                  </a:lnTo>
                  <a:lnTo>
                    <a:pt x="784" y="786"/>
                  </a:lnTo>
                  <a:lnTo>
                    <a:pt x="790" y="782"/>
                  </a:lnTo>
                  <a:lnTo>
                    <a:pt x="796" y="779"/>
                  </a:lnTo>
                  <a:lnTo>
                    <a:pt x="802" y="775"/>
                  </a:lnTo>
                  <a:lnTo>
                    <a:pt x="808" y="771"/>
                  </a:lnTo>
                  <a:lnTo>
                    <a:pt x="814" y="767"/>
                  </a:lnTo>
                  <a:lnTo>
                    <a:pt x="820" y="763"/>
                  </a:lnTo>
                  <a:lnTo>
                    <a:pt x="826" y="760"/>
                  </a:lnTo>
                  <a:lnTo>
                    <a:pt x="832" y="757"/>
                  </a:lnTo>
                  <a:lnTo>
                    <a:pt x="839" y="753"/>
                  </a:lnTo>
                  <a:lnTo>
                    <a:pt x="845" y="750"/>
                  </a:lnTo>
                  <a:lnTo>
                    <a:pt x="852" y="747"/>
                  </a:lnTo>
                  <a:lnTo>
                    <a:pt x="854" y="749"/>
                  </a:lnTo>
                  <a:lnTo>
                    <a:pt x="856" y="749"/>
                  </a:lnTo>
                  <a:lnTo>
                    <a:pt x="858" y="749"/>
                  </a:lnTo>
                  <a:lnTo>
                    <a:pt x="860" y="749"/>
                  </a:lnTo>
                  <a:lnTo>
                    <a:pt x="863" y="748"/>
                  </a:lnTo>
                  <a:lnTo>
                    <a:pt x="866" y="747"/>
                  </a:lnTo>
                  <a:lnTo>
                    <a:pt x="868" y="746"/>
                  </a:lnTo>
                  <a:lnTo>
                    <a:pt x="872" y="747"/>
                  </a:lnTo>
                  <a:lnTo>
                    <a:pt x="885" y="747"/>
                  </a:lnTo>
                  <a:lnTo>
                    <a:pt x="899" y="749"/>
                  </a:lnTo>
                  <a:lnTo>
                    <a:pt x="912" y="751"/>
                  </a:lnTo>
                  <a:lnTo>
                    <a:pt x="925" y="753"/>
                  </a:lnTo>
                  <a:lnTo>
                    <a:pt x="938" y="757"/>
                  </a:lnTo>
                  <a:lnTo>
                    <a:pt x="951" y="761"/>
                  </a:lnTo>
                  <a:lnTo>
                    <a:pt x="963" y="765"/>
                  </a:lnTo>
                  <a:lnTo>
                    <a:pt x="975" y="770"/>
                  </a:lnTo>
                  <a:lnTo>
                    <a:pt x="987" y="776"/>
                  </a:lnTo>
                  <a:lnTo>
                    <a:pt x="998" y="782"/>
                  </a:lnTo>
                  <a:lnTo>
                    <a:pt x="1008" y="789"/>
                  </a:lnTo>
                  <a:lnTo>
                    <a:pt x="1020" y="797"/>
                  </a:lnTo>
                  <a:lnTo>
                    <a:pt x="1030" y="805"/>
                  </a:lnTo>
                  <a:lnTo>
                    <a:pt x="1040" y="813"/>
                  </a:lnTo>
                  <a:lnTo>
                    <a:pt x="1048" y="822"/>
                  </a:lnTo>
                  <a:lnTo>
                    <a:pt x="1057" y="832"/>
                  </a:lnTo>
                  <a:lnTo>
                    <a:pt x="1060" y="840"/>
                  </a:lnTo>
                  <a:lnTo>
                    <a:pt x="1064" y="847"/>
                  </a:lnTo>
                  <a:lnTo>
                    <a:pt x="1067" y="856"/>
                  </a:lnTo>
                  <a:lnTo>
                    <a:pt x="1069" y="863"/>
                  </a:lnTo>
                  <a:lnTo>
                    <a:pt x="1072" y="872"/>
                  </a:lnTo>
                  <a:lnTo>
                    <a:pt x="1074" y="879"/>
                  </a:lnTo>
                  <a:lnTo>
                    <a:pt x="1076" y="888"/>
                  </a:lnTo>
                  <a:lnTo>
                    <a:pt x="1076" y="897"/>
                  </a:lnTo>
                  <a:lnTo>
                    <a:pt x="1079" y="898"/>
                  </a:lnTo>
                  <a:lnTo>
                    <a:pt x="1080" y="893"/>
                  </a:lnTo>
                  <a:lnTo>
                    <a:pt x="1081" y="888"/>
                  </a:lnTo>
                  <a:lnTo>
                    <a:pt x="1083" y="884"/>
                  </a:lnTo>
                  <a:lnTo>
                    <a:pt x="1084" y="878"/>
                  </a:lnTo>
                  <a:lnTo>
                    <a:pt x="1085" y="874"/>
                  </a:lnTo>
                  <a:lnTo>
                    <a:pt x="1087" y="869"/>
                  </a:lnTo>
                  <a:lnTo>
                    <a:pt x="1088" y="864"/>
                  </a:lnTo>
                  <a:lnTo>
                    <a:pt x="1089" y="859"/>
                  </a:lnTo>
                  <a:lnTo>
                    <a:pt x="1091" y="853"/>
                  </a:lnTo>
                  <a:lnTo>
                    <a:pt x="1092" y="849"/>
                  </a:lnTo>
                  <a:lnTo>
                    <a:pt x="1093" y="844"/>
                  </a:lnTo>
                  <a:lnTo>
                    <a:pt x="1095" y="839"/>
                  </a:lnTo>
                  <a:lnTo>
                    <a:pt x="1096" y="834"/>
                  </a:lnTo>
                  <a:lnTo>
                    <a:pt x="1098" y="829"/>
                  </a:lnTo>
                  <a:lnTo>
                    <a:pt x="1100" y="825"/>
                  </a:lnTo>
                  <a:lnTo>
                    <a:pt x="1101" y="820"/>
                  </a:lnTo>
                  <a:lnTo>
                    <a:pt x="1100" y="810"/>
                  </a:lnTo>
                  <a:lnTo>
                    <a:pt x="1096" y="801"/>
                  </a:lnTo>
                  <a:lnTo>
                    <a:pt x="1091" y="792"/>
                  </a:lnTo>
                  <a:lnTo>
                    <a:pt x="1085" y="783"/>
                  </a:lnTo>
                  <a:lnTo>
                    <a:pt x="1079" y="775"/>
                  </a:lnTo>
                  <a:lnTo>
                    <a:pt x="1072" y="766"/>
                  </a:lnTo>
                  <a:lnTo>
                    <a:pt x="1065" y="759"/>
                  </a:lnTo>
                  <a:lnTo>
                    <a:pt x="1058" y="751"/>
                  </a:lnTo>
                  <a:lnTo>
                    <a:pt x="1064" y="751"/>
                  </a:lnTo>
                  <a:lnTo>
                    <a:pt x="1072" y="756"/>
                  </a:lnTo>
                  <a:lnTo>
                    <a:pt x="1080" y="761"/>
                  </a:lnTo>
                  <a:lnTo>
                    <a:pt x="1088" y="767"/>
                  </a:lnTo>
                  <a:lnTo>
                    <a:pt x="1097" y="773"/>
                  </a:lnTo>
                  <a:lnTo>
                    <a:pt x="1104" y="779"/>
                  </a:lnTo>
                  <a:lnTo>
                    <a:pt x="1113" y="785"/>
                  </a:lnTo>
                  <a:lnTo>
                    <a:pt x="1121" y="792"/>
                  </a:lnTo>
                  <a:lnTo>
                    <a:pt x="1129" y="798"/>
                  </a:lnTo>
                  <a:lnTo>
                    <a:pt x="1137" y="805"/>
                  </a:lnTo>
                  <a:lnTo>
                    <a:pt x="1145" y="811"/>
                  </a:lnTo>
                  <a:lnTo>
                    <a:pt x="1153" y="817"/>
                  </a:lnTo>
                  <a:lnTo>
                    <a:pt x="1160" y="824"/>
                  </a:lnTo>
                  <a:lnTo>
                    <a:pt x="1168" y="831"/>
                  </a:lnTo>
                  <a:lnTo>
                    <a:pt x="1176" y="837"/>
                  </a:lnTo>
                  <a:lnTo>
                    <a:pt x="1184" y="844"/>
                  </a:lnTo>
                  <a:lnTo>
                    <a:pt x="1192" y="849"/>
                  </a:lnTo>
                  <a:lnTo>
                    <a:pt x="1197" y="851"/>
                  </a:lnTo>
                  <a:lnTo>
                    <a:pt x="1202" y="853"/>
                  </a:lnTo>
                  <a:lnTo>
                    <a:pt x="1208" y="853"/>
                  </a:lnTo>
                  <a:lnTo>
                    <a:pt x="1214" y="855"/>
                  </a:lnTo>
                  <a:lnTo>
                    <a:pt x="1220" y="856"/>
                  </a:lnTo>
                  <a:lnTo>
                    <a:pt x="1224" y="857"/>
                  </a:lnTo>
                  <a:lnTo>
                    <a:pt x="1230" y="858"/>
                  </a:lnTo>
                  <a:lnTo>
                    <a:pt x="1236" y="859"/>
                  </a:lnTo>
                  <a:lnTo>
                    <a:pt x="1242" y="860"/>
                  </a:lnTo>
                  <a:lnTo>
                    <a:pt x="1248" y="860"/>
                  </a:lnTo>
                  <a:lnTo>
                    <a:pt x="1252" y="861"/>
                  </a:lnTo>
                  <a:lnTo>
                    <a:pt x="1258" y="861"/>
                  </a:lnTo>
                  <a:lnTo>
                    <a:pt x="1264" y="861"/>
                  </a:lnTo>
                  <a:lnTo>
                    <a:pt x="1270" y="861"/>
                  </a:lnTo>
                  <a:lnTo>
                    <a:pt x="1275" y="860"/>
                  </a:lnTo>
                  <a:lnTo>
                    <a:pt x="1280" y="859"/>
                  </a:lnTo>
                  <a:lnTo>
                    <a:pt x="1275" y="849"/>
                  </a:lnTo>
                  <a:lnTo>
                    <a:pt x="1261" y="848"/>
                  </a:lnTo>
                  <a:lnTo>
                    <a:pt x="1248" y="846"/>
                  </a:lnTo>
                  <a:lnTo>
                    <a:pt x="1234" y="843"/>
                  </a:lnTo>
                  <a:lnTo>
                    <a:pt x="1221" y="840"/>
                  </a:lnTo>
                  <a:lnTo>
                    <a:pt x="1208" y="835"/>
                  </a:lnTo>
                  <a:lnTo>
                    <a:pt x="1196" y="829"/>
                  </a:lnTo>
                  <a:lnTo>
                    <a:pt x="1184" y="823"/>
                  </a:lnTo>
                  <a:lnTo>
                    <a:pt x="1172" y="817"/>
                  </a:lnTo>
                  <a:lnTo>
                    <a:pt x="1160" y="809"/>
                  </a:lnTo>
                  <a:lnTo>
                    <a:pt x="1148" y="801"/>
                  </a:lnTo>
                  <a:lnTo>
                    <a:pt x="1137" y="794"/>
                  </a:lnTo>
                  <a:lnTo>
                    <a:pt x="1126" y="785"/>
                  </a:lnTo>
                  <a:lnTo>
                    <a:pt x="1115" y="777"/>
                  </a:lnTo>
                  <a:lnTo>
                    <a:pt x="1104" y="769"/>
                  </a:lnTo>
                  <a:lnTo>
                    <a:pt x="1092" y="761"/>
                  </a:lnTo>
                  <a:lnTo>
                    <a:pt x="1080" y="753"/>
                  </a:lnTo>
                  <a:lnTo>
                    <a:pt x="1092" y="754"/>
                  </a:lnTo>
                  <a:lnTo>
                    <a:pt x="1103" y="756"/>
                  </a:lnTo>
                  <a:lnTo>
                    <a:pt x="1114" y="757"/>
                  </a:lnTo>
                  <a:lnTo>
                    <a:pt x="1124" y="760"/>
                  </a:lnTo>
                  <a:lnTo>
                    <a:pt x="1136" y="762"/>
                  </a:lnTo>
                  <a:lnTo>
                    <a:pt x="1146" y="765"/>
                  </a:lnTo>
                  <a:lnTo>
                    <a:pt x="1156" y="769"/>
                  </a:lnTo>
                  <a:lnTo>
                    <a:pt x="1167" y="773"/>
                  </a:lnTo>
                  <a:lnTo>
                    <a:pt x="1177" y="776"/>
                  </a:lnTo>
                  <a:lnTo>
                    <a:pt x="1188" y="780"/>
                  </a:lnTo>
                  <a:lnTo>
                    <a:pt x="1198" y="784"/>
                  </a:lnTo>
                  <a:lnTo>
                    <a:pt x="1208" y="788"/>
                  </a:lnTo>
                  <a:lnTo>
                    <a:pt x="1218" y="792"/>
                  </a:lnTo>
                  <a:lnTo>
                    <a:pt x="1228" y="796"/>
                  </a:lnTo>
                  <a:lnTo>
                    <a:pt x="1238" y="800"/>
                  </a:lnTo>
                  <a:lnTo>
                    <a:pt x="1248" y="804"/>
                  </a:lnTo>
                  <a:lnTo>
                    <a:pt x="1242" y="798"/>
                  </a:lnTo>
                  <a:lnTo>
                    <a:pt x="1236" y="793"/>
                  </a:lnTo>
                  <a:lnTo>
                    <a:pt x="1229" y="788"/>
                  </a:lnTo>
                  <a:lnTo>
                    <a:pt x="1224" y="783"/>
                  </a:lnTo>
                  <a:lnTo>
                    <a:pt x="1216" y="779"/>
                  </a:lnTo>
                  <a:lnTo>
                    <a:pt x="1210" y="774"/>
                  </a:lnTo>
                  <a:lnTo>
                    <a:pt x="1204" y="769"/>
                  </a:lnTo>
                  <a:lnTo>
                    <a:pt x="1197" y="765"/>
                  </a:lnTo>
                  <a:lnTo>
                    <a:pt x="1191" y="762"/>
                  </a:lnTo>
                  <a:lnTo>
                    <a:pt x="1184" y="757"/>
                  </a:lnTo>
                  <a:lnTo>
                    <a:pt x="1176" y="754"/>
                  </a:lnTo>
                  <a:lnTo>
                    <a:pt x="1170" y="750"/>
                  </a:lnTo>
                  <a:lnTo>
                    <a:pt x="1164" y="746"/>
                  </a:lnTo>
                  <a:lnTo>
                    <a:pt x="1156" y="743"/>
                  </a:lnTo>
                  <a:lnTo>
                    <a:pt x="1150" y="740"/>
                  </a:lnTo>
                  <a:lnTo>
                    <a:pt x="1144" y="736"/>
                  </a:lnTo>
                  <a:lnTo>
                    <a:pt x="1158" y="739"/>
                  </a:lnTo>
                  <a:lnTo>
                    <a:pt x="1174" y="741"/>
                  </a:lnTo>
                  <a:lnTo>
                    <a:pt x="1189" y="745"/>
                  </a:lnTo>
                  <a:lnTo>
                    <a:pt x="1205" y="747"/>
                  </a:lnTo>
                  <a:lnTo>
                    <a:pt x="1220" y="750"/>
                  </a:lnTo>
                  <a:lnTo>
                    <a:pt x="1236" y="753"/>
                  </a:lnTo>
                  <a:lnTo>
                    <a:pt x="1252" y="755"/>
                  </a:lnTo>
                  <a:lnTo>
                    <a:pt x="1268" y="757"/>
                  </a:lnTo>
                  <a:lnTo>
                    <a:pt x="1284" y="760"/>
                  </a:lnTo>
                  <a:lnTo>
                    <a:pt x="1300" y="762"/>
                  </a:lnTo>
                  <a:lnTo>
                    <a:pt x="1316" y="764"/>
                  </a:lnTo>
                  <a:lnTo>
                    <a:pt x="1332" y="766"/>
                  </a:lnTo>
                  <a:lnTo>
                    <a:pt x="1348" y="768"/>
                  </a:lnTo>
                  <a:lnTo>
                    <a:pt x="1364" y="769"/>
                  </a:lnTo>
                  <a:lnTo>
                    <a:pt x="1380" y="772"/>
                  </a:lnTo>
                  <a:lnTo>
                    <a:pt x="1396" y="773"/>
                  </a:lnTo>
                  <a:lnTo>
                    <a:pt x="1400" y="769"/>
                  </a:lnTo>
                  <a:lnTo>
                    <a:pt x="1399" y="767"/>
                  </a:lnTo>
                  <a:lnTo>
                    <a:pt x="1385" y="764"/>
                  </a:lnTo>
                  <a:lnTo>
                    <a:pt x="1372" y="761"/>
                  </a:lnTo>
                  <a:lnTo>
                    <a:pt x="1357" y="757"/>
                  </a:lnTo>
                  <a:lnTo>
                    <a:pt x="1344" y="753"/>
                  </a:lnTo>
                  <a:lnTo>
                    <a:pt x="1330" y="750"/>
                  </a:lnTo>
                  <a:lnTo>
                    <a:pt x="1316" y="746"/>
                  </a:lnTo>
                  <a:lnTo>
                    <a:pt x="1302" y="743"/>
                  </a:lnTo>
                  <a:lnTo>
                    <a:pt x="1288" y="739"/>
                  </a:lnTo>
                  <a:lnTo>
                    <a:pt x="1274" y="736"/>
                  </a:lnTo>
                  <a:lnTo>
                    <a:pt x="1260" y="732"/>
                  </a:lnTo>
                  <a:lnTo>
                    <a:pt x="1246" y="728"/>
                  </a:lnTo>
                  <a:lnTo>
                    <a:pt x="1232" y="725"/>
                  </a:lnTo>
                  <a:lnTo>
                    <a:pt x="1219" y="721"/>
                  </a:lnTo>
                  <a:lnTo>
                    <a:pt x="1205" y="717"/>
                  </a:lnTo>
                  <a:lnTo>
                    <a:pt x="1192" y="713"/>
                  </a:lnTo>
                  <a:lnTo>
                    <a:pt x="1177" y="709"/>
                  </a:lnTo>
                  <a:lnTo>
                    <a:pt x="1176" y="708"/>
                  </a:lnTo>
                  <a:lnTo>
                    <a:pt x="1180" y="704"/>
                  </a:lnTo>
                  <a:lnTo>
                    <a:pt x="1184" y="701"/>
                  </a:lnTo>
                  <a:lnTo>
                    <a:pt x="1187" y="698"/>
                  </a:lnTo>
                  <a:lnTo>
                    <a:pt x="1191" y="696"/>
                  </a:lnTo>
                  <a:lnTo>
                    <a:pt x="1194" y="694"/>
                  </a:lnTo>
                  <a:lnTo>
                    <a:pt x="1198" y="692"/>
                  </a:lnTo>
                  <a:lnTo>
                    <a:pt x="1202" y="690"/>
                  </a:lnTo>
                  <a:lnTo>
                    <a:pt x="1207" y="688"/>
                  </a:lnTo>
                  <a:lnTo>
                    <a:pt x="1207" y="685"/>
                  </a:lnTo>
                  <a:lnTo>
                    <a:pt x="1200" y="686"/>
                  </a:lnTo>
                  <a:lnTo>
                    <a:pt x="1195" y="687"/>
                  </a:lnTo>
                  <a:lnTo>
                    <a:pt x="1188" y="689"/>
                  </a:lnTo>
                  <a:lnTo>
                    <a:pt x="1182" y="689"/>
                  </a:lnTo>
                  <a:lnTo>
                    <a:pt x="1176" y="690"/>
                  </a:lnTo>
                  <a:lnTo>
                    <a:pt x="1170" y="691"/>
                  </a:lnTo>
                  <a:lnTo>
                    <a:pt x="1163" y="692"/>
                  </a:lnTo>
                  <a:lnTo>
                    <a:pt x="1156" y="693"/>
                  </a:lnTo>
                  <a:lnTo>
                    <a:pt x="1150" y="693"/>
                  </a:lnTo>
                  <a:lnTo>
                    <a:pt x="1144" y="693"/>
                  </a:lnTo>
                  <a:lnTo>
                    <a:pt x="1137" y="693"/>
                  </a:lnTo>
                  <a:lnTo>
                    <a:pt x="1131" y="692"/>
                  </a:lnTo>
                  <a:lnTo>
                    <a:pt x="1124" y="690"/>
                  </a:lnTo>
                  <a:lnTo>
                    <a:pt x="1118" y="689"/>
                  </a:lnTo>
                  <a:lnTo>
                    <a:pt x="1111" y="686"/>
                  </a:lnTo>
                  <a:lnTo>
                    <a:pt x="1105" y="684"/>
                  </a:lnTo>
                  <a:lnTo>
                    <a:pt x="1100" y="682"/>
                  </a:lnTo>
                  <a:lnTo>
                    <a:pt x="1095" y="681"/>
                  </a:lnTo>
                  <a:lnTo>
                    <a:pt x="1090" y="680"/>
                  </a:lnTo>
                  <a:lnTo>
                    <a:pt x="1085" y="679"/>
                  </a:lnTo>
                  <a:lnTo>
                    <a:pt x="1080" y="679"/>
                  </a:lnTo>
                  <a:lnTo>
                    <a:pt x="1075" y="677"/>
                  </a:lnTo>
                  <a:lnTo>
                    <a:pt x="1069" y="677"/>
                  </a:lnTo>
                  <a:lnTo>
                    <a:pt x="1064" y="677"/>
                  </a:lnTo>
                  <a:lnTo>
                    <a:pt x="1059" y="677"/>
                  </a:lnTo>
                  <a:lnTo>
                    <a:pt x="1053" y="676"/>
                  </a:lnTo>
                  <a:lnTo>
                    <a:pt x="1048" y="676"/>
                  </a:lnTo>
                  <a:lnTo>
                    <a:pt x="1043" y="675"/>
                  </a:lnTo>
                  <a:lnTo>
                    <a:pt x="1038" y="674"/>
                  </a:lnTo>
                  <a:lnTo>
                    <a:pt x="1033" y="673"/>
                  </a:lnTo>
                  <a:lnTo>
                    <a:pt x="1028" y="673"/>
                  </a:lnTo>
                  <a:lnTo>
                    <a:pt x="1023" y="671"/>
                  </a:lnTo>
                  <a:lnTo>
                    <a:pt x="1031" y="670"/>
                  </a:lnTo>
                  <a:lnTo>
                    <a:pt x="1040" y="670"/>
                  </a:lnTo>
                  <a:lnTo>
                    <a:pt x="1049" y="669"/>
                  </a:lnTo>
                  <a:lnTo>
                    <a:pt x="1058" y="669"/>
                  </a:lnTo>
                  <a:lnTo>
                    <a:pt x="1067" y="669"/>
                  </a:lnTo>
                  <a:lnTo>
                    <a:pt x="1076" y="669"/>
                  </a:lnTo>
                  <a:lnTo>
                    <a:pt x="1085" y="669"/>
                  </a:lnTo>
                  <a:lnTo>
                    <a:pt x="1094" y="669"/>
                  </a:lnTo>
                  <a:lnTo>
                    <a:pt x="1104" y="669"/>
                  </a:lnTo>
                  <a:lnTo>
                    <a:pt x="1113" y="669"/>
                  </a:lnTo>
                  <a:lnTo>
                    <a:pt x="1122" y="669"/>
                  </a:lnTo>
                  <a:lnTo>
                    <a:pt x="1132" y="669"/>
                  </a:lnTo>
                  <a:lnTo>
                    <a:pt x="1140" y="669"/>
                  </a:lnTo>
                  <a:lnTo>
                    <a:pt x="1150" y="669"/>
                  </a:lnTo>
                  <a:lnTo>
                    <a:pt x="1158" y="669"/>
                  </a:lnTo>
                  <a:lnTo>
                    <a:pt x="1167" y="670"/>
                  </a:lnTo>
                  <a:lnTo>
                    <a:pt x="1174" y="670"/>
                  </a:lnTo>
                  <a:lnTo>
                    <a:pt x="1181" y="672"/>
                  </a:lnTo>
                  <a:lnTo>
                    <a:pt x="1188" y="673"/>
                  </a:lnTo>
                  <a:lnTo>
                    <a:pt x="1195" y="675"/>
                  </a:lnTo>
                  <a:lnTo>
                    <a:pt x="1201" y="677"/>
                  </a:lnTo>
                  <a:lnTo>
                    <a:pt x="1208" y="680"/>
                  </a:lnTo>
                  <a:lnTo>
                    <a:pt x="1214" y="683"/>
                  </a:lnTo>
                  <a:lnTo>
                    <a:pt x="1220" y="686"/>
                  </a:lnTo>
                  <a:lnTo>
                    <a:pt x="1226" y="690"/>
                  </a:lnTo>
                  <a:lnTo>
                    <a:pt x="1232" y="693"/>
                  </a:lnTo>
                  <a:lnTo>
                    <a:pt x="1238" y="698"/>
                  </a:lnTo>
                  <a:lnTo>
                    <a:pt x="1244" y="702"/>
                  </a:lnTo>
                  <a:lnTo>
                    <a:pt x="1249" y="707"/>
                  </a:lnTo>
                  <a:lnTo>
                    <a:pt x="1255" y="712"/>
                  </a:lnTo>
                  <a:lnTo>
                    <a:pt x="1260" y="717"/>
                  </a:lnTo>
                  <a:lnTo>
                    <a:pt x="1266" y="722"/>
                  </a:lnTo>
                  <a:lnTo>
                    <a:pt x="1270" y="722"/>
                  </a:lnTo>
                  <a:lnTo>
                    <a:pt x="1270" y="715"/>
                  </a:lnTo>
                  <a:lnTo>
                    <a:pt x="1264" y="709"/>
                  </a:lnTo>
                  <a:lnTo>
                    <a:pt x="1257" y="702"/>
                  </a:lnTo>
                  <a:lnTo>
                    <a:pt x="1252" y="695"/>
                  </a:lnTo>
                  <a:lnTo>
                    <a:pt x="1246" y="689"/>
                  </a:lnTo>
                  <a:lnTo>
                    <a:pt x="1240" y="682"/>
                  </a:lnTo>
                  <a:lnTo>
                    <a:pt x="1233" y="676"/>
                  </a:lnTo>
                  <a:lnTo>
                    <a:pt x="1226" y="670"/>
                  </a:lnTo>
                  <a:lnTo>
                    <a:pt x="1218" y="665"/>
                  </a:lnTo>
                  <a:lnTo>
                    <a:pt x="1227" y="667"/>
                  </a:lnTo>
                  <a:lnTo>
                    <a:pt x="1236" y="670"/>
                  </a:lnTo>
                  <a:lnTo>
                    <a:pt x="1246" y="673"/>
                  </a:lnTo>
                  <a:lnTo>
                    <a:pt x="1255" y="676"/>
                  </a:lnTo>
                  <a:lnTo>
                    <a:pt x="1264" y="679"/>
                  </a:lnTo>
                  <a:lnTo>
                    <a:pt x="1274" y="682"/>
                  </a:lnTo>
                  <a:lnTo>
                    <a:pt x="1283" y="685"/>
                  </a:lnTo>
                  <a:lnTo>
                    <a:pt x="1292" y="689"/>
                  </a:lnTo>
                  <a:lnTo>
                    <a:pt x="1301" y="693"/>
                  </a:lnTo>
                  <a:lnTo>
                    <a:pt x="1311" y="697"/>
                  </a:lnTo>
                  <a:lnTo>
                    <a:pt x="1320" y="700"/>
                  </a:lnTo>
                  <a:lnTo>
                    <a:pt x="1328" y="705"/>
                  </a:lnTo>
                  <a:lnTo>
                    <a:pt x="1338" y="709"/>
                  </a:lnTo>
                  <a:lnTo>
                    <a:pt x="1347" y="713"/>
                  </a:lnTo>
                  <a:lnTo>
                    <a:pt x="1356" y="717"/>
                  </a:lnTo>
                  <a:lnTo>
                    <a:pt x="1364" y="722"/>
                  </a:lnTo>
                  <a:lnTo>
                    <a:pt x="1366" y="721"/>
                  </a:lnTo>
                  <a:lnTo>
                    <a:pt x="1368" y="721"/>
                  </a:lnTo>
                  <a:lnTo>
                    <a:pt x="1369" y="719"/>
                  </a:lnTo>
                  <a:lnTo>
                    <a:pt x="1369" y="717"/>
                  </a:lnTo>
                  <a:lnTo>
                    <a:pt x="1363" y="709"/>
                  </a:lnTo>
                  <a:lnTo>
                    <a:pt x="1356" y="703"/>
                  </a:lnTo>
                  <a:lnTo>
                    <a:pt x="1349" y="697"/>
                  </a:lnTo>
                  <a:lnTo>
                    <a:pt x="1341" y="690"/>
                  </a:lnTo>
                  <a:lnTo>
                    <a:pt x="1334" y="684"/>
                  </a:lnTo>
                  <a:lnTo>
                    <a:pt x="1327" y="679"/>
                  </a:lnTo>
                  <a:lnTo>
                    <a:pt x="1319" y="673"/>
                  </a:lnTo>
                  <a:lnTo>
                    <a:pt x="1311" y="668"/>
                  </a:lnTo>
                  <a:lnTo>
                    <a:pt x="1303" y="662"/>
                  </a:lnTo>
                  <a:lnTo>
                    <a:pt x="1295" y="657"/>
                  </a:lnTo>
                  <a:lnTo>
                    <a:pt x="1287" y="652"/>
                  </a:lnTo>
                  <a:lnTo>
                    <a:pt x="1278" y="647"/>
                  </a:lnTo>
                  <a:lnTo>
                    <a:pt x="1270" y="642"/>
                  </a:lnTo>
                  <a:lnTo>
                    <a:pt x="1262" y="637"/>
                  </a:lnTo>
                  <a:lnTo>
                    <a:pt x="1254" y="633"/>
                  </a:lnTo>
                  <a:lnTo>
                    <a:pt x="1245" y="628"/>
                  </a:lnTo>
                  <a:lnTo>
                    <a:pt x="1252" y="626"/>
                  </a:lnTo>
                  <a:lnTo>
                    <a:pt x="1260" y="625"/>
                  </a:lnTo>
                  <a:lnTo>
                    <a:pt x="1267" y="625"/>
                  </a:lnTo>
                  <a:lnTo>
                    <a:pt x="1274" y="625"/>
                  </a:lnTo>
                  <a:lnTo>
                    <a:pt x="1281" y="625"/>
                  </a:lnTo>
                  <a:lnTo>
                    <a:pt x="1288" y="625"/>
                  </a:lnTo>
                  <a:lnTo>
                    <a:pt x="1294" y="625"/>
                  </a:lnTo>
                  <a:lnTo>
                    <a:pt x="1301" y="625"/>
                  </a:lnTo>
                  <a:lnTo>
                    <a:pt x="1308" y="625"/>
                  </a:lnTo>
                  <a:lnTo>
                    <a:pt x="1315" y="625"/>
                  </a:lnTo>
                  <a:lnTo>
                    <a:pt x="1322" y="626"/>
                  </a:lnTo>
                  <a:lnTo>
                    <a:pt x="1328" y="626"/>
                  </a:lnTo>
                  <a:lnTo>
                    <a:pt x="1336" y="627"/>
                  </a:lnTo>
                  <a:lnTo>
                    <a:pt x="1343" y="628"/>
                  </a:lnTo>
                  <a:lnTo>
                    <a:pt x="1350" y="629"/>
                  </a:lnTo>
                  <a:lnTo>
                    <a:pt x="1357" y="629"/>
                  </a:lnTo>
                  <a:lnTo>
                    <a:pt x="1360" y="626"/>
                  </a:lnTo>
                  <a:lnTo>
                    <a:pt x="1355" y="624"/>
                  </a:lnTo>
                  <a:lnTo>
                    <a:pt x="1349" y="622"/>
                  </a:lnTo>
                  <a:lnTo>
                    <a:pt x="1344" y="620"/>
                  </a:lnTo>
                  <a:lnTo>
                    <a:pt x="1338" y="619"/>
                  </a:lnTo>
                  <a:lnTo>
                    <a:pt x="1332" y="617"/>
                  </a:lnTo>
                  <a:lnTo>
                    <a:pt x="1327" y="616"/>
                  </a:lnTo>
                  <a:lnTo>
                    <a:pt x="1320" y="613"/>
                  </a:lnTo>
                  <a:lnTo>
                    <a:pt x="1315" y="612"/>
                  </a:lnTo>
                  <a:lnTo>
                    <a:pt x="1320" y="611"/>
                  </a:lnTo>
                  <a:lnTo>
                    <a:pt x="1326" y="612"/>
                  </a:lnTo>
                  <a:lnTo>
                    <a:pt x="1332" y="613"/>
                  </a:lnTo>
                  <a:lnTo>
                    <a:pt x="1337" y="613"/>
                  </a:lnTo>
                  <a:lnTo>
                    <a:pt x="1343" y="615"/>
                  </a:lnTo>
                  <a:lnTo>
                    <a:pt x="1348" y="616"/>
                  </a:lnTo>
                  <a:lnTo>
                    <a:pt x="1354" y="617"/>
                  </a:lnTo>
                  <a:lnTo>
                    <a:pt x="1360" y="617"/>
                  </a:lnTo>
                  <a:lnTo>
                    <a:pt x="1362" y="613"/>
                  </a:lnTo>
                  <a:lnTo>
                    <a:pt x="1352" y="607"/>
                  </a:lnTo>
                  <a:lnTo>
                    <a:pt x="1340" y="601"/>
                  </a:lnTo>
                  <a:lnTo>
                    <a:pt x="1330" y="597"/>
                  </a:lnTo>
                  <a:lnTo>
                    <a:pt x="1318" y="593"/>
                  </a:lnTo>
                  <a:lnTo>
                    <a:pt x="1307" y="589"/>
                  </a:lnTo>
                  <a:lnTo>
                    <a:pt x="1296" y="585"/>
                  </a:lnTo>
                  <a:lnTo>
                    <a:pt x="1284" y="582"/>
                  </a:lnTo>
                  <a:lnTo>
                    <a:pt x="1272" y="580"/>
                  </a:lnTo>
                  <a:lnTo>
                    <a:pt x="1260" y="577"/>
                  </a:lnTo>
                  <a:lnTo>
                    <a:pt x="1248" y="574"/>
                  </a:lnTo>
                  <a:lnTo>
                    <a:pt x="1236" y="572"/>
                  </a:lnTo>
                  <a:lnTo>
                    <a:pt x="1224" y="569"/>
                  </a:lnTo>
                  <a:lnTo>
                    <a:pt x="1212" y="567"/>
                  </a:lnTo>
                  <a:lnTo>
                    <a:pt x="1200" y="565"/>
                  </a:lnTo>
                  <a:lnTo>
                    <a:pt x="1188" y="562"/>
                  </a:lnTo>
                  <a:lnTo>
                    <a:pt x="1176" y="561"/>
                  </a:lnTo>
                  <a:lnTo>
                    <a:pt x="1186" y="559"/>
                  </a:lnTo>
                  <a:lnTo>
                    <a:pt x="1196" y="559"/>
                  </a:lnTo>
                  <a:lnTo>
                    <a:pt x="1207" y="558"/>
                  </a:lnTo>
                  <a:lnTo>
                    <a:pt x="1217" y="558"/>
                  </a:lnTo>
                  <a:lnTo>
                    <a:pt x="1228" y="559"/>
                  </a:lnTo>
                  <a:lnTo>
                    <a:pt x="1239" y="559"/>
                  </a:lnTo>
                  <a:lnTo>
                    <a:pt x="1250" y="560"/>
                  </a:lnTo>
                  <a:lnTo>
                    <a:pt x="1261" y="561"/>
                  </a:lnTo>
                  <a:lnTo>
                    <a:pt x="1272" y="561"/>
                  </a:lnTo>
                  <a:lnTo>
                    <a:pt x="1284" y="562"/>
                  </a:lnTo>
                  <a:lnTo>
                    <a:pt x="1294" y="564"/>
                  </a:lnTo>
                  <a:lnTo>
                    <a:pt x="1306" y="565"/>
                  </a:lnTo>
                  <a:lnTo>
                    <a:pt x="1317" y="565"/>
                  </a:lnTo>
                  <a:lnTo>
                    <a:pt x="1328" y="567"/>
                  </a:lnTo>
                  <a:lnTo>
                    <a:pt x="1339" y="568"/>
                  </a:lnTo>
                  <a:lnTo>
                    <a:pt x="1349" y="569"/>
                  </a:lnTo>
                  <a:lnTo>
                    <a:pt x="1360" y="570"/>
                  </a:lnTo>
                  <a:lnTo>
                    <a:pt x="1372" y="572"/>
                  </a:lnTo>
                  <a:lnTo>
                    <a:pt x="1384" y="574"/>
                  </a:lnTo>
                  <a:lnTo>
                    <a:pt x="1396" y="577"/>
                  </a:lnTo>
                  <a:lnTo>
                    <a:pt x="1407" y="578"/>
                  </a:lnTo>
                  <a:lnTo>
                    <a:pt x="1419" y="581"/>
                  </a:lnTo>
                  <a:lnTo>
                    <a:pt x="1429" y="584"/>
                  </a:lnTo>
                  <a:lnTo>
                    <a:pt x="1441" y="587"/>
                  </a:lnTo>
                  <a:lnTo>
                    <a:pt x="1452" y="589"/>
                  </a:lnTo>
                  <a:lnTo>
                    <a:pt x="1464" y="593"/>
                  </a:lnTo>
                  <a:lnTo>
                    <a:pt x="1474" y="596"/>
                  </a:lnTo>
                  <a:lnTo>
                    <a:pt x="1485" y="599"/>
                  </a:lnTo>
                  <a:lnTo>
                    <a:pt x="1496" y="602"/>
                  </a:lnTo>
                  <a:lnTo>
                    <a:pt x="1507" y="605"/>
                  </a:lnTo>
                  <a:lnTo>
                    <a:pt x="1517" y="609"/>
                  </a:lnTo>
                  <a:lnTo>
                    <a:pt x="1528" y="613"/>
                  </a:lnTo>
                  <a:lnTo>
                    <a:pt x="1528" y="605"/>
                  </a:lnTo>
                  <a:lnTo>
                    <a:pt x="1517" y="588"/>
                  </a:lnTo>
                  <a:lnTo>
                    <a:pt x="1504" y="574"/>
                  </a:lnTo>
                  <a:lnTo>
                    <a:pt x="1490" y="562"/>
                  </a:lnTo>
                  <a:lnTo>
                    <a:pt x="1474" y="553"/>
                  </a:lnTo>
                  <a:lnTo>
                    <a:pt x="1458" y="545"/>
                  </a:lnTo>
                  <a:lnTo>
                    <a:pt x="1441" y="539"/>
                  </a:lnTo>
                  <a:lnTo>
                    <a:pt x="1423" y="535"/>
                  </a:lnTo>
                  <a:lnTo>
                    <a:pt x="1404" y="532"/>
                  </a:lnTo>
                  <a:lnTo>
                    <a:pt x="1385" y="530"/>
                  </a:lnTo>
                  <a:lnTo>
                    <a:pt x="1365" y="529"/>
                  </a:lnTo>
                  <a:lnTo>
                    <a:pt x="1346" y="529"/>
                  </a:lnTo>
                  <a:lnTo>
                    <a:pt x="1327" y="529"/>
                  </a:lnTo>
                  <a:lnTo>
                    <a:pt x="1307" y="529"/>
                  </a:lnTo>
                  <a:lnTo>
                    <a:pt x="1288" y="530"/>
                  </a:lnTo>
                  <a:lnTo>
                    <a:pt x="1270" y="530"/>
                  </a:lnTo>
                  <a:lnTo>
                    <a:pt x="1252" y="530"/>
                  </a:lnTo>
                  <a:lnTo>
                    <a:pt x="1248" y="531"/>
                  </a:lnTo>
                  <a:lnTo>
                    <a:pt x="1245" y="532"/>
                  </a:lnTo>
                  <a:lnTo>
                    <a:pt x="1241" y="532"/>
                  </a:lnTo>
                  <a:lnTo>
                    <a:pt x="1237" y="532"/>
                  </a:lnTo>
                  <a:lnTo>
                    <a:pt x="1234" y="532"/>
                  </a:lnTo>
                  <a:lnTo>
                    <a:pt x="1230" y="532"/>
                  </a:lnTo>
                  <a:lnTo>
                    <a:pt x="1227" y="531"/>
                  </a:lnTo>
                  <a:lnTo>
                    <a:pt x="1223" y="530"/>
                  </a:lnTo>
                  <a:lnTo>
                    <a:pt x="1232" y="528"/>
                  </a:lnTo>
                  <a:lnTo>
                    <a:pt x="1240" y="525"/>
                  </a:lnTo>
                  <a:lnTo>
                    <a:pt x="1250" y="523"/>
                  </a:lnTo>
                  <a:lnTo>
                    <a:pt x="1259" y="520"/>
                  </a:lnTo>
                  <a:lnTo>
                    <a:pt x="1268" y="517"/>
                  </a:lnTo>
                  <a:lnTo>
                    <a:pt x="1277" y="514"/>
                  </a:lnTo>
                  <a:lnTo>
                    <a:pt x="1286" y="511"/>
                  </a:lnTo>
                  <a:lnTo>
                    <a:pt x="1295" y="509"/>
                  </a:lnTo>
                  <a:lnTo>
                    <a:pt x="1304" y="505"/>
                  </a:lnTo>
                  <a:lnTo>
                    <a:pt x="1312" y="503"/>
                  </a:lnTo>
                  <a:lnTo>
                    <a:pt x="1322" y="500"/>
                  </a:lnTo>
                  <a:lnTo>
                    <a:pt x="1331" y="497"/>
                  </a:lnTo>
                  <a:lnTo>
                    <a:pt x="1340" y="493"/>
                  </a:lnTo>
                  <a:lnTo>
                    <a:pt x="1348" y="490"/>
                  </a:lnTo>
                  <a:lnTo>
                    <a:pt x="1357" y="488"/>
                  </a:lnTo>
                  <a:lnTo>
                    <a:pt x="1366" y="485"/>
                  </a:lnTo>
                  <a:lnTo>
                    <a:pt x="1367" y="484"/>
                  </a:lnTo>
                  <a:lnTo>
                    <a:pt x="1251" y="482"/>
                  </a:lnTo>
                  <a:lnTo>
                    <a:pt x="1256" y="481"/>
                  </a:lnTo>
                  <a:lnTo>
                    <a:pt x="1262" y="478"/>
                  </a:lnTo>
                  <a:lnTo>
                    <a:pt x="1268" y="476"/>
                  </a:lnTo>
                  <a:lnTo>
                    <a:pt x="1274" y="474"/>
                  </a:lnTo>
                  <a:lnTo>
                    <a:pt x="1280" y="471"/>
                  </a:lnTo>
                  <a:lnTo>
                    <a:pt x="1286" y="469"/>
                  </a:lnTo>
                  <a:lnTo>
                    <a:pt x="1291" y="466"/>
                  </a:lnTo>
                  <a:lnTo>
                    <a:pt x="1296" y="464"/>
                  </a:lnTo>
                  <a:lnTo>
                    <a:pt x="1303" y="461"/>
                  </a:lnTo>
                  <a:lnTo>
                    <a:pt x="1308" y="458"/>
                  </a:lnTo>
                  <a:lnTo>
                    <a:pt x="1314" y="455"/>
                  </a:lnTo>
                  <a:lnTo>
                    <a:pt x="1319" y="453"/>
                  </a:lnTo>
                  <a:lnTo>
                    <a:pt x="1324" y="449"/>
                  </a:lnTo>
                  <a:lnTo>
                    <a:pt x="1331" y="446"/>
                  </a:lnTo>
                  <a:lnTo>
                    <a:pt x="1336" y="444"/>
                  </a:lnTo>
                  <a:lnTo>
                    <a:pt x="1341" y="441"/>
                  </a:lnTo>
                  <a:lnTo>
                    <a:pt x="1336" y="437"/>
                  </a:lnTo>
                  <a:lnTo>
                    <a:pt x="1331" y="433"/>
                  </a:lnTo>
                  <a:lnTo>
                    <a:pt x="1326" y="429"/>
                  </a:lnTo>
                  <a:lnTo>
                    <a:pt x="1321" y="425"/>
                  </a:lnTo>
                  <a:lnTo>
                    <a:pt x="1316" y="421"/>
                  </a:lnTo>
                  <a:lnTo>
                    <a:pt x="1312" y="417"/>
                  </a:lnTo>
                  <a:lnTo>
                    <a:pt x="1308" y="412"/>
                  </a:lnTo>
                  <a:lnTo>
                    <a:pt x="1304" y="408"/>
                  </a:lnTo>
                  <a:lnTo>
                    <a:pt x="1347" y="386"/>
                  </a:lnTo>
                  <a:lnTo>
                    <a:pt x="1347" y="379"/>
                  </a:lnTo>
                  <a:lnTo>
                    <a:pt x="1343" y="375"/>
                  </a:lnTo>
                  <a:lnTo>
                    <a:pt x="1338" y="369"/>
                  </a:lnTo>
                  <a:lnTo>
                    <a:pt x="1334" y="365"/>
                  </a:lnTo>
                  <a:lnTo>
                    <a:pt x="1329" y="360"/>
                  </a:lnTo>
                  <a:lnTo>
                    <a:pt x="1324" y="355"/>
                  </a:lnTo>
                  <a:lnTo>
                    <a:pt x="1319" y="350"/>
                  </a:lnTo>
                  <a:lnTo>
                    <a:pt x="1314" y="346"/>
                  </a:lnTo>
                  <a:lnTo>
                    <a:pt x="1309" y="342"/>
                  </a:lnTo>
                  <a:lnTo>
                    <a:pt x="1296" y="347"/>
                  </a:lnTo>
                  <a:lnTo>
                    <a:pt x="1282" y="352"/>
                  </a:lnTo>
                  <a:lnTo>
                    <a:pt x="1268" y="358"/>
                  </a:lnTo>
                  <a:lnTo>
                    <a:pt x="1255" y="363"/>
                  </a:lnTo>
                  <a:lnTo>
                    <a:pt x="1241" y="369"/>
                  </a:lnTo>
                  <a:lnTo>
                    <a:pt x="1228" y="375"/>
                  </a:lnTo>
                  <a:lnTo>
                    <a:pt x="1214" y="380"/>
                  </a:lnTo>
                  <a:lnTo>
                    <a:pt x="1200" y="385"/>
                  </a:lnTo>
                  <a:lnTo>
                    <a:pt x="1187" y="391"/>
                  </a:lnTo>
                  <a:lnTo>
                    <a:pt x="1173" y="395"/>
                  </a:lnTo>
                  <a:lnTo>
                    <a:pt x="1159" y="400"/>
                  </a:lnTo>
                  <a:lnTo>
                    <a:pt x="1144" y="404"/>
                  </a:lnTo>
                  <a:lnTo>
                    <a:pt x="1131" y="408"/>
                  </a:lnTo>
                  <a:lnTo>
                    <a:pt x="1116" y="411"/>
                  </a:lnTo>
                  <a:lnTo>
                    <a:pt x="1100" y="413"/>
                  </a:lnTo>
                  <a:lnTo>
                    <a:pt x="1085" y="415"/>
                  </a:lnTo>
                  <a:lnTo>
                    <a:pt x="1085" y="409"/>
                  </a:lnTo>
                  <a:lnTo>
                    <a:pt x="1102" y="403"/>
                  </a:lnTo>
                  <a:lnTo>
                    <a:pt x="1118" y="395"/>
                  </a:lnTo>
                  <a:lnTo>
                    <a:pt x="1135" y="388"/>
                  </a:lnTo>
                  <a:lnTo>
                    <a:pt x="1151" y="381"/>
                  </a:lnTo>
                  <a:lnTo>
                    <a:pt x="1167" y="375"/>
                  </a:lnTo>
                  <a:lnTo>
                    <a:pt x="1184" y="368"/>
                  </a:lnTo>
                  <a:lnTo>
                    <a:pt x="1200" y="361"/>
                  </a:lnTo>
                  <a:lnTo>
                    <a:pt x="1216" y="356"/>
                  </a:lnTo>
                  <a:lnTo>
                    <a:pt x="1233" y="349"/>
                  </a:lnTo>
                  <a:lnTo>
                    <a:pt x="1250" y="344"/>
                  </a:lnTo>
                  <a:lnTo>
                    <a:pt x="1267" y="338"/>
                  </a:lnTo>
                  <a:lnTo>
                    <a:pt x="1284" y="333"/>
                  </a:lnTo>
                  <a:lnTo>
                    <a:pt x="1300" y="328"/>
                  </a:lnTo>
                  <a:lnTo>
                    <a:pt x="1318" y="324"/>
                  </a:lnTo>
                  <a:lnTo>
                    <a:pt x="1336" y="320"/>
                  </a:lnTo>
                  <a:lnTo>
                    <a:pt x="1353" y="316"/>
                  </a:lnTo>
                  <a:lnTo>
                    <a:pt x="1360" y="316"/>
                  </a:lnTo>
                  <a:lnTo>
                    <a:pt x="1366" y="316"/>
                  </a:lnTo>
                  <a:lnTo>
                    <a:pt x="1372" y="316"/>
                  </a:lnTo>
                  <a:lnTo>
                    <a:pt x="1379" y="316"/>
                  </a:lnTo>
                  <a:lnTo>
                    <a:pt x="1385" y="316"/>
                  </a:lnTo>
                  <a:lnTo>
                    <a:pt x="1392" y="316"/>
                  </a:lnTo>
                  <a:lnTo>
                    <a:pt x="1399" y="316"/>
                  </a:lnTo>
                  <a:lnTo>
                    <a:pt x="1405" y="317"/>
                  </a:lnTo>
                  <a:lnTo>
                    <a:pt x="1412" y="317"/>
                  </a:lnTo>
                  <a:lnTo>
                    <a:pt x="1419" y="317"/>
                  </a:lnTo>
                  <a:lnTo>
                    <a:pt x="1425" y="318"/>
                  </a:lnTo>
                  <a:lnTo>
                    <a:pt x="1432" y="318"/>
                  </a:lnTo>
                  <a:lnTo>
                    <a:pt x="1438" y="318"/>
                  </a:lnTo>
                  <a:lnTo>
                    <a:pt x="1444" y="318"/>
                  </a:lnTo>
                  <a:lnTo>
                    <a:pt x="1450" y="318"/>
                  </a:lnTo>
                  <a:lnTo>
                    <a:pt x="1456" y="317"/>
                  </a:lnTo>
                  <a:lnTo>
                    <a:pt x="1452" y="313"/>
                  </a:lnTo>
                  <a:lnTo>
                    <a:pt x="1380" y="301"/>
                  </a:lnTo>
                  <a:lnTo>
                    <a:pt x="1361" y="303"/>
                  </a:lnTo>
                  <a:lnTo>
                    <a:pt x="1343" y="305"/>
                  </a:lnTo>
                  <a:lnTo>
                    <a:pt x="1324" y="309"/>
                  </a:lnTo>
                  <a:lnTo>
                    <a:pt x="1307" y="313"/>
                  </a:lnTo>
                  <a:lnTo>
                    <a:pt x="1289" y="318"/>
                  </a:lnTo>
                  <a:lnTo>
                    <a:pt x="1272" y="324"/>
                  </a:lnTo>
                  <a:lnTo>
                    <a:pt x="1256" y="330"/>
                  </a:lnTo>
                  <a:lnTo>
                    <a:pt x="1239" y="336"/>
                  </a:lnTo>
                  <a:lnTo>
                    <a:pt x="1222" y="344"/>
                  </a:lnTo>
                  <a:lnTo>
                    <a:pt x="1205" y="350"/>
                  </a:lnTo>
                  <a:lnTo>
                    <a:pt x="1188" y="356"/>
                  </a:lnTo>
                  <a:lnTo>
                    <a:pt x="1172" y="364"/>
                  </a:lnTo>
                  <a:lnTo>
                    <a:pt x="1156" y="370"/>
                  </a:lnTo>
                  <a:lnTo>
                    <a:pt x="1139" y="376"/>
                  </a:lnTo>
                  <a:lnTo>
                    <a:pt x="1122" y="382"/>
                  </a:lnTo>
                  <a:lnTo>
                    <a:pt x="1105" y="388"/>
                  </a:lnTo>
                  <a:lnTo>
                    <a:pt x="1108" y="384"/>
                  </a:lnTo>
                  <a:lnTo>
                    <a:pt x="1112" y="380"/>
                  </a:lnTo>
                  <a:lnTo>
                    <a:pt x="1117" y="376"/>
                  </a:lnTo>
                  <a:lnTo>
                    <a:pt x="1122" y="372"/>
                  </a:lnTo>
                  <a:lnTo>
                    <a:pt x="1127" y="368"/>
                  </a:lnTo>
                  <a:lnTo>
                    <a:pt x="1132" y="363"/>
                  </a:lnTo>
                  <a:lnTo>
                    <a:pt x="1136" y="359"/>
                  </a:lnTo>
                  <a:lnTo>
                    <a:pt x="1140" y="355"/>
                  </a:lnTo>
                  <a:lnTo>
                    <a:pt x="1152" y="350"/>
                  </a:lnTo>
                  <a:lnTo>
                    <a:pt x="1163" y="347"/>
                  </a:lnTo>
                  <a:lnTo>
                    <a:pt x="1175" y="343"/>
                  </a:lnTo>
                  <a:lnTo>
                    <a:pt x="1187" y="340"/>
                  </a:lnTo>
                  <a:lnTo>
                    <a:pt x="1199" y="336"/>
                  </a:lnTo>
                  <a:lnTo>
                    <a:pt x="1210" y="332"/>
                  </a:lnTo>
                  <a:lnTo>
                    <a:pt x="1222" y="328"/>
                  </a:lnTo>
                  <a:lnTo>
                    <a:pt x="1234" y="324"/>
                  </a:lnTo>
                  <a:lnTo>
                    <a:pt x="1246" y="321"/>
                  </a:lnTo>
                  <a:lnTo>
                    <a:pt x="1258" y="317"/>
                  </a:lnTo>
                  <a:lnTo>
                    <a:pt x="1270" y="313"/>
                  </a:lnTo>
                  <a:lnTo>
                    <a:pt x="1281" y="310"/>
                  </a:lnTo>
                  <a:lnTo>
                    <a:pt x="1293" y="305"/>
                  </a:lnTo>
                  <a:lnTo>
                    <a:pt x="1304" y="301"/>
                  </a:lnTo>
                  <a:lnTo>
                    <a:pt x="1316" y="297"/>
                  </a:lnTo>
                  <a:lnTo>
                    <a:pt x="1328" y="292"/>
                  </a:lnTo>
                  <a:lnTo>
                    <a:pt x="1328" y="292"/>
                  </a:lnTo>
                  <a:lnTo>
                    <a:pt x="1316" y="295"/>
                  </a:lnTo>
                  <a:lnTo>
                    <a:pt x="1304" y="297"/>
                  </a:lnTo>
                  <a:lnTo>
                    <a:pt x="1292" y="300"/>
                  </a:lnTo>
                  <a:lnTo>
                    <a:pt x="1280" y="304"/>
                  </a:lnTo>
                  <a:lnTo>
                    <a:pt x="1267" y="307"/>
                  </a:lnTo>
                  <a:lnTo>
                    <a:pt x="1254" y="309"/>
                  </a:lnTo>
                  <a:lnTo>
                    <a:pt x="1240" y="312"/>
                  </a:lnTo>
                  <a:lnTo>
                    <a:pt x="1228" y="315"/>
                  </a:lnTo>
                  <a:lnTo>
                    <a:pt x="1214" y="317"/>
                  </a:lnTo>
                  <a:lnTo>
                    <a:pt x="1201" y="320"/>
                  </a:lnTo>
                  <a:lnTo>
                    <a:pt x="1188" y="322"/>
                  </a:lnTo>
                  <a:lnTo>
                    <a:pt x="1174" y="324"/>
                  </a:lnTo>
                  <a:lnTo>
                    <a:pt x="1161" y="326"/>
                  </a:lnTo>
                  <a:lnTo>
                    <a:pt x="1148" y="328"/>
                  </a:lnTo>
                  <a:lnTo>
                    <a:pt x="1135" y="330"/>
                  </a:lnTo>
                  <a:lnTo>
                    <a:pt x="1122" y="331"/>
                  </a:lnTo>
                  <a:lnTo>
                    <a:pt x="1133" y="327"/>
                  </a:lnTo>
                  <a:lnTo>
                    <a:pt x="1144" y="323"/>
                  </a:lnTo>
                  <a:lnTo>
                    <a:pt x="1156" y="318"/>
                  </a:lnTo>
                  <a:lnTo>
                    <a:pt x="1168" y="314"/>
                  </a:lnTo>
                  <a:lnTo>
                    <a:pt x="1180" y="310"/>
                  </a:lnTo>
                  <a:lnTo>
                    <a:pt x="1191" y="305"/>
                  </a:lnTo>
                  <a:lnTo>
                    <a:pt x="1203" y="300"/>
                  </a:lnTo>
                  <a:lnTo>
                    <a:pt x="1214" y="296"/>
                  </a:lnTo>
                  <a:lnTo>
                    <a:pt x="1226" y="292"/>
                  </a:lnTo>
                  <a:lnTo>
                    <a:pt x="1237" y="286"/>
                  </a:lnTo>
                  <a:lnTo>
                    <a:pt x="1249" y="282"/>
                  </a:lnTo>
                  <a:lnTo>
                    <a:pt x="1261" y="277"/>
                  </a:lnTo>
                  <a:lnTo>
                    <a:pt x="1272" y="272"/>
                  </a:lnTo>
                  <a:lnTo>
                    <a:pt x="1284" y="268"/>
                  </a:lnTo>
                  <a:lnTo>
                    <a:pt x="1296" y="263"/>
                  </a:lnTo>
                  <a:lnTo>
                    <a:pt x="1307" y="259"/>
                  </a:lnTo>
                  <a:lnTo>
                    <a:pt x="1308" y="251"/>
                  </a:lnTo>
                  <a:lnTo>
                    <a:pt x="1310" y="243"/>
                  </a:lnTo>
                  <a:lnTo>
                    <a:pt x="1312" y="235"/>
                  </a:lnTo>
                  <a:lnTo>
                    <a:pt x="1315" y="228"/>
                  </a:lnTo>
                  <a:lnTo>
                    <a:pt x="1317" y="220"/>
                  </a:lnTo>
                  <a:lnTo>
                    <a:pt x="1320" y="212"/>
                  </a:lnTo>
                  <a:lnTo>
                    <a:pt x="1322" y="205"/>
                  </a:lnTo>
                  <a:lnTo>
                    <a:pt x="1325" y="198"/>
                  </a:lnTo>
                  <a:lnTo>
                    <a:pt x="1318" y="198"/>
                  </a:lnTo>
                  <a:lnTo>
                    <a:pt x="1312" y="203"/>
                  </a:lnTo>
                  <a:lnTo>
                    <a:pt x="1305" y="208"/>
                  </a:lnTo>
                  <a:lnTo>
                    <a:pt x="1298" y="212"/>
                  </a:lnTo>
                  <a:lnTo>
                    <a:pt x="1291" y="216"/>
                  </a:lnTo>
                  <a:lnTo>
                    <a:pt x="1284" y="220"/>
                  </a:lnTo>
                  <a:lnTo>
                    <a:pt x="1277" y="224"/>
                  </a:lnTo>
                  <a:lnTo>
                    <a:pt x="1271" y="228"/>
                  </a:lnTo>
                  <a:lnTo>
                    <a:pt x="1264" y="232"/>
                  </a:lnTo>
                  <a:lnTo>
                    <a:pt x="1257" y="235"/>
                  </a:lnTo>
                  <a:lnTo>
                    <a:pt x="1249" y="239"/>
                  </a:lnTo>
                  <a:lnTo>
                    <a:pt x="1243" y="242"/>
                  </a:lnTo>
                  <a:lnTo>
                    <a:pt x="1236" y="246"/>
                  </a:lnTo>
                  <a:lnTo>
                    <a:pt x="1228" y="249"/>
                  </a:lnTo>
                  <a:lnTo>
                    <a:pt x="1221" y="252"/>
                  </a:lnTo>
                  <a:lnTo>
                    <a:pt x="1214" y="256"/>
                  </a:lnTo>
                  <a:lnTo>
                    <a:pt x="1207" y="260"/>
                  </a:lnTo>
                  <a:lnTo>
                    <a:pt x="1207" y="252"/>
                  </a:lnTo>
                  <a:lnTo>
                    <a:pt x="1208" y="246"/>
                  </a:lnTo>
                  <a:lnTo>
                    <a:pt x="1210" y="240"/>
                  </a:lnTo>
                  <a:lnTo>
                    <a:pt x="1213" y="233"/>
                  </a:lnTo>
                  <a:lnTo>
                    <a:pt x="1216" y="227"/>
                  </a:lnTo>
                  <a:lnTo>
                    <a:pt x="1220" y="221"/>
                  </a:lnTo>
                  <a:lnTo>
                    <a:pt x="1224" y="216"/>
                  </a:lnTo>
                  <a:lnTo>
                    <a:pt x="1228" y="210"/>
                  </a:lnTo>
                  <a:lnTo>
                    <a:pt x="1232" y="205"/>
                  </a:lnTo>
                  <a:lnTo>
                    <a:pt x="1236" y="200"/>
                  </a:lnTo>
                  <a:lnTo>
                    <a:pt x="1242" y="195"/>
                  </a:lnTo>
                  <a:lnTo>
                    <a:pt x="1247" y="190"/>
                  </a:lnTo>
                  <a:lnTo>
                    <a:pt x="1252" y="185"/>
                  </a:lnTo>
                  <a:lnTo>
                    <a:pt x="1256" y="180"/>
                  </a:lnTo>
                  <a:lnTo>
                    <a:pt x="1261" y="176"/>
                  </a:lnTo>
                  <a:lnTo>
                    <a:pt x="1266" y="171"/>
                  </a:lnTo>
                  <a:lnTo>
                    <a:pt x="1272" y="164"/>
                  </a:lnTo>
                  <a:lnTo>
                    <a:pt x="1278" y="160"/>
                  </a:lnTo>
                  <a:lnTo>
                    <a:pt x="1284" y="154"/>
                  </a:lnTo>
                  <a:lnTo>
                    <a:pt x="1292" y="148"/>
                  </a:lnTo>
                  <a:lnTo>
                    <a:pt x="1298" y="142"/>
                  </a:lnTo>
                  <a:lnTo>
                    <a:pt x="1304" y="136"/>
                  </a:lnTo>
                  <a:lnTo>
                    <a:pt x="1309" y="129"/>
                  </a:lnTo>
                  <a:lnTo>
                    <a:pt x="1314" y="123"/>
                  </a:lnTo>
                  <a:lnTo>
                    <a:pt x="1307" y="124"/>
                  </a:lnTo>
                  <a:lnTo>
                    <a:pt x="1299" y="131"/>
                  </a:lnTo>
                  <a:lnTo>
                    <a:pt x="1291" y="136"/>
                  </a:lnTo>
                  <a:lnTo>
                    <a:pt x="1283" y="142"/>
                  </a:lnTo>
                  <a:lnTo>
                    <a:pt x="1274" y="148"/>
                  </a:lnTo>
                  <a:lnTo>
                    <a:pt x="1266" y="154"/>
                  </a:lnTo>
                  <a:lnTo>
                    <a:pt x="1257" y="160"/>
                  </a:lnTo>
                  <a:lnTo>
                    <a:pt x="1249" y="165"/>
                  </a:lnTo>
                  <a:lnTo>
                    <a:pt x="1240" y="170"/>
                  </a:lnTo>
                  <a:lnTo>
                    <a:pt x="1232" y="176"/>
                  </a:lnTo>
                  <a:lnTo>
                    <a:pt x="1223" y="181"/>
                  </a:lnTo>
                  <a:lnTo>
                    <a:pt x="1214" y="186"/>
                  </a:lnTo>
                  <a:lnTo>
                    <a:pt x="1205" y="192"/>
                  </a:lnTo>
                  <a:lnTo>
                    <a:pt x="1197" y="196"/>
                  </a:lnTo>
                  <a:lnTo>
                    <a:pt x="1188" y="202"/>
                  </a:lnTo>
                  <a:lnTo>
                    <a:pt x="1180" y="207"/>
                  </a:lnTo>
                  <a:lnTo>
                    <a:pt x="1171" y="212"/>
                  </a:lnTo>
                  <a:lnTo>
                    <a:pt x="1180" y="204"/>
                  </a:lnTo>
                  <a:lnTo>
                    <a:pt x="1189" y="195"/>
                  </a:lnTo>
                  <a:lnTo>
                    <a:pt x="1199" y="184"/>
                  </a:lnTo>
                  <a:lnTo>
                    <a:pt x="1208" y="174"/>
                  </a:lnTo>
                  <a:lnTo>
                    <a:pt x="1216" y="164"/>
                  </a:lnTo>
                  <a:lnTo>
                    <a:pt x="1224" y="152"/>
                  </a:lnTo>
                  <a:lnTo>
                    <a:pt x="1233" y="142"/>
                  </a:lnTo>
                  <a:lnTo>
                    <a:pt x="1242" y="131"/>
                  </a:lnTo>
                  <a:lnTo>
                    <a:pt x="1252" y="121"/>
                  </a:lnTo>
                  <a:lnTo>
                    <a:pt x="1261" y="111"/>
                  </a:lnTo>
                  <a:lnTo>
                    <a:pt x="1272" y="102"/>
                  </a:lnTo>
                  <a:lnTo>
                    <a:pt x="1283" y="94"/>
                  </a:lnTo>
                  <a:lnTo>
                    <a:pt x="1295" y="87"/>
                  </a:lnTo>
                  <a:lnTo>
                    <a:pt x="1307" y="80"/>
                  </a:lnTo>
                  <a:lnTo>
                    <a:pt x="1321" y="76"/>
                  </a:lnTo>
                  <a:lnTo>
                    <a:pt x="1336" y="73"/>
                  </a:lnTo>
                  <a:lnTo>
                    <a:pt x="1336" y="70"/>
                  </a:lnTo>
                  <a:lnTo>
                    <a:pt x="1328" y="70"/>
                  </a:lnTo>
                  <a:lnTo>
                    <a:pt x="1319" y="71"/>
                  </a:lnTo>
                  <a:lnTo>
                    <a:pt x="1311" y="71"/>
                  </a:lnTo>
                  <a:lnTo>
                    <a:pt x="1303" y="72"/>
                  </a:lnTo>
                  <a:lnTo>
                    <a:pt x="1295" y="74"/>
                  </a:lnTo>
                  <a:lnTo>
                    <a:pt x="1288" y="76"/>
                  </a:lnTo>
                  <a:lnTo>
                    <a:pt x="1280" y="78"/>
                  </a:lnTo>
                  <a:lnTo>
                    <a:pt x="1273" y="81"/>
                  </a:lnTo>
                  <a:lnTo>
                    <a:pt x="1267" y="88"/>
                  </a:lnTo>
                  <a:lnTo>
                    <a:pt x="1261" y="96"/>
                  </a:lnTo>
                  <a:lnTo>
                    <a:pt x="1255" y="103"/>
                  </a:lnTo>
                  <a:lnTo>
                    <a:pt x="1248" y="110"/>
                  </a:lnTo>
                  <a:lnTo>
                    <a:pt x="1242" y="118"/>
                  </a:lnTo>
                  <a:lnTo>
                    <a:pt x="1236" y="124"/>
                  </a:lnTo>
                  <a:lnTo>
                    <a:pt x="1228" y="132"/>
                  </a:lnTo>
                  <a:lnTo>
                    <a:pt x="1221" y="139"/>
                  </a:lnTo>
                  <a:lnTo>
                    <a:pt x="1215" y="145"/>
                  </a:lnTo>
                  <a:lnTo>
                    <a:pt x="1208" y="152"/>
                  </a:lnTo>
                  <a:lnTo>
                    <a:pt x="1200" y="159"/>
                  </a:lnTo>
                  <a:lnTo>
                    <a:pt x="1193" y="165"/>
                  </a:lnTo>
                  <a:lnTo>
                    <a:pt x="1186" y="171"/>
                  </a:lnTo>
                  <a:lnTo>
                    <a:pt x="1178" y="176"/>
                  </a:lnTo>
                  <a:lnTo>
                    <a:pt x="1171" y="182"/>
                  </a:lnTo>
                  <a:lnTo>
                    <a:pt x="1163" y="187"/>
                  </a:lnTo>
                  <a:lnTo>
                    <a:pt x="1166" y="179"/>
                  </a:lnTo>
                  <a:lnTo>
                    <a:pt x="1169" y="170"/>
                  </a:lnTo>
                  <a:lnTo>
                    <a:pt x="1172" y="163"/>
                  </a:lnTo>
                  <a:lnTo>
                    <a:pt x="1176" y="154"/>
                  </a:lnTo>
                  <a:lnTo>
                    <a:pt x="1180" y="147"/>
                  </a:lnTo>
                  <a:lnTo>
                    <a:pt x="1185" y="139"/>
                  </a:lnTo>
                  <a:lnTo>
                    <a:pt x="1190" y="131"/>
                  </a:lnTo>
                  <a:lnTo>
                    <a:pt x="1195" y="123"/>
                  </a:lnTo>
                  <a:lnTo>
                    <a:pt x="1203" y="116"/>
                  </a:lnTo>
                  <a:lnTo>
                    <a:pt x="1211" y="110"/>
                  </a:lnTo>
                  <a:lnTo>
                    <a:pt x="1218" y="104"/>
                  </a:lnTo>
                  <a:lnTo>
                    <a:pt x="1226" y="97"/>
                  </a:lnTo>
                  <a:lnTo>
                    <a:pt x="1234" y="90"/>
                  </a:lnTo>
                  <a:lnTo>
                    <a:pt x="1242" y="84"/>
                  </a:lnTo>
                  <a:lnTo>
                    <a:pt x="1250" y="78"/>
                  </a:lnTo>
                  <a:lnTo>
                    <a:pt x="1258" y="72"/>
                  </a:lnTo>
                  <a:lnTo>
                    <a:pt x="1266" y="67"/>
                  </a:lnTo>
                  <a:lnTo>
                    <a:pt x="1274" y="61"/>
                  </a:lnTo>
                  <a:lnTo>
                    <a:pt x="1283" y="57"/>
                  </a:lnTo>
                  <a:lnTo>
                    <a:pt x="1291" y="52"/>
                  </a:lnTo>
                  <a:lnTo>
                    <a:pt x="1300" y="49"/>
                  </a:lnTo>
                  <a:lnTo>
                    <a:pt x="1310" y="46"/>
                  </a:lnTo>
                  <a:lnTo>
                    <a:pt x="1320" y="44"/>
                  </a:lnTo>
                  <a:lnTo>
                    <a:pt x="1330" y="42"/>
                  </a:lnTo>
                  <a:lnTo>
                    <a:pt x="1330" y="39"/>
                  </a:lnTo>
                  <a:lnTo>
                    <a:pt x="1320" y="38"/>
                  </a:lnTo>
                  <a:lnTo>
                    <a:pt x="1312" y="37"/>
                  </a:lnTo>
                  <a:lnTo>
                    <a:pt x="1302" y="38"/>
                  </a:lnTo>
                  <a:lnTo>
                    <a:pt x="1294" y="40"/>
                  </a:lnTo>
                  <a:lnTo>
                    <a:pt x="1286" y="43"/>
                  </a:lnTo>
                  <a:lnTo>
                    <a:pt x="1278" y="47"/>
                  </a:lnTo>
                  <a:lnTo>
                    <a:pt x="1271" y="52"/>
                  </a:lnTo>
                  <a:lnTo>
                    <a:pt x="1264" y="56"/>
                  </a:lnTo>
                  <a:lnTo>
                    <a:pt x="1256" y="61"/>
                  </a:lnTo>
                  <a:lnTo>
                    <a:pt x="1249" y="67"/>
                  </a:lnTo>
                  <a:lnTo>
                    <a:pt x="1243" y="72"/>
                  </a:lnTo>
                  <a:lnTo>
                    <a:pt x="1236" y="78"/>
                  </a:lnTo>
                  <a:lnTo>
                    <a:pt x="1229" y="84"/>
                  </a:lnTo>
                  <a:lnTo>
                    <a:pt x="1222" y="89"/>
                  </a:lnTo>
                  <a:lnTo>
                    <a:pt x="1215" y="95"/>
                  </a:lnTo>
                  <a:lnTo>
                    <a:pt x="1208" y="100"/>
                  </a:lnTo>
                  <a:lnTo>
                    <a:pt x="1207" y="98"/>
                  </a:lnTo>
                  <a:lnTo>
                    <a:pt x="1210" y="92"/>
                  </a:lnTo>
                  <a:lnTo>
                    <a:pt x="1213" y="86"/>
                  </a:lnTo>
                  <a:lnTo>
                    <a:pt x="1216" y="80"/>
                  </a:lnTo>
                  <a:lnTo>
                    <a:pt x="1220" y="74"/>
                  </a:lnTo>
                  <a:lnTo>
                    <a:pt x="1223" y="68"/>
                  </a:lnTo>
                  <a:lnTo>
                    <a:pt x="1226" y="61"/>
                  </a:lnTo>
                  <a:lnTo>
                    <a:pt x="1229" y="56"/>
                  </a:lnTo>
                  <a:lnTo>
                    <a:pt x="1232" y="49"/>
                  </a:lnTo>
                  <a:lnTo>
                    <a:pt x="1236" y="43"/>
                  </a:lnTo>
                  <a:lnTo>
                    <a:pt x="1239" y="36"/>
                  </a:lnTo>
                  <a:lnTo>
                    <a:pt x="1241" y="31"/>
                  </a:lnTo>
                  <a:lnTo>
                    <a:pt x="1244" y="24"/>
                  </a:lnTo>
                  <a:lnTo>
                    <a:pt x="1247" y="18"/>
                  </a:lnTo>
                  <a:lnTo>
                    <a:pt x="1249" y="12"/>
                  </a:lnTo>
                  <a:lnTo>
                    <a:pt x="1252" y="6"/>
                  </a:lnTo>
                  <a:lnTo>
                    <a:pt x="1253" y="0"/>
                  </a:lnTo>
                  <a:lnTo>
                    <a:pt x="1245" y="9"/>
                  </a:lnTo>
                  <a:lnTo>
                    <a:pt x="1238" y="20"/>
                  </a:lnTo>
                  <a:lnTo>
                    <a:pt x="1231" y="30"/>
                  </a:lnTo>
                  <a:lnTo>
                    <a:pt x="1224" y="40"/>
                  </a:lnTo>
                  <a:lnTo>
                    <a:pt x="1216" y="51"/>
                  </a:lnTo>
                  <a:lnTo>
                    <a:pt x="1208" y="61"/>
                  </a:lnTo>
                  <a:lnTo>
                    <a:pt x="1201" y="71"/>
                  </a:lnTo>
                  <a:lnTo>
                    <a:pt x="1194" y="81"/>
                  </a:lnTo>
                  <a:lnTo>
                    <a:pt x="1186" y="92"/>
                  </a:lnTo>
                  <a:lnTo>
                    <a:pt x="1179" y="101"/>
                  </a:lnTo>
                  <a:lnTo>
                    <a:pt x="1171" y="112"/>
                  </a:lnTo>
                  <a:lnTo>
                    <a:pt x="1163" y="121"/>
                  </a:lnTo>
                  <a:lnTo>
                    <a:pt x="1155" y="130"/>
                  </a:lnTo>
                  <a:lnTo>
                    <a:pt x="1147" y="139"/>
                  </a:lnTo>
                  <a:lnTo>
                    <a:pt x="1138" y="148"/>
                  </a:lnTo>
                  <a:lnTo>
                    <a:pt x="1128" y="157"/>
                  </a:lnTo>
                  <a:lnTo>
                    <a:pt x="1127" y="156"/>
                  </a:lnTo>
                  <a:lnTo>
                    <a:pt x="1128" y="151"/>
                  </a:lnTo>
                  <a:lnTo>
                    <a:pt x="1132" y="145"/>
                  </a:lnTo>
                  <a:lnTo>
                    <a:pt x="1135" y="140"/>
                  </a:lnTo>
                  <a:lnTo>
                    <a:pt x="1138" y="136"/>
                  </a:lnTo>
                  <a:lnTo>
                    <a:pt x="1140" y="132"/>
                  </a:lnTo>
                  <a:lnTo>
                    <a:pt x="1144" y="127"/>
                  </a:lnTo>
                  <a:lnTo>
                    <a:pt x="1146" y="122"/>
                  </a:lnTo>
                  <a:lnTo>
                    <a:pt x="1148" y="118"/>
                  </a:lnTo>
                  <a:lnTo>
                    <a:pt x="1142" y="118"/>
                  </a:lnTo>
                  <a:lnTo>
                    <a:pt x="1136" y="123"/>
                  </a:lnTo>
                  <a:lnTo>
                    <a:pt x="1129" y="128"/>
                  </a:lnTo>
                  <a:lnTo>
                    <a:pt x="1123" y="132"/>
                  </a:lnTo>
                  <a:lnTo>
                    <a:pt x="1116" y="137"/>
                  </a:lnTo>
                  <a:lnTo>
                    <a:pt x="1110" y="141"/>
                  </a:lnTo>
                  <a:lnTo>
                    <a:pt x="1104" y="145"/>
                  </a:lnTo>
                  <a:lnTo>
                    <a:pt x="1096" y="149"/>
                  </a:lnTo>
                  <a:lnTo>
                    <a:pt x="1090" y="153"/>
                  </a:lnTo>
                  <a:lnTo>
                    <a:pt x="1097" y="147"/>
                  </a:lnTo>
                  <a:lnTo>
                    <a:pt x="1103" y="139"/>
                  </a:lnTo>
                  <a:lnTo>
                    <a:pt x="1106" y="130"/>
                  </a:lnTo>
                  <a:lnTo>
                    <a:pt x="1108" y="121"/>
                  </a:lnTo>
                  <a:lnTo>
                    <a:pt x="1109" y="112"/>
                  </a:lnTo>
                  <a:lnTo>
                    <a:pt x="1109" y="101"/>
                  </a:lnTo>
                  <a:lnTo>
                    <a:pt x="1110" y="91"/>
                  </a:lnTo>
                  <a:lnTo>
                    <a:pt x="1110" y="81"/>
                  </a:lnTo>
                  <a:lnTo>
                    <a:pt x="1106" y="80"/>
                  </a:lnTo>
                  <a:lnTo>
                    <a:pt x="1104" y="85"/>
                  </a:lnTo>
                  <a:lnTo>
                    <a:pt x="1100" y="90"/>
                  </a:lnTo>
                  <a:lnTo>
                    <a:pt x="1097" y="95"/>
                  </a:lnTo>
                  <a:lnTo>
                    <a:pt x="1094" y="100"/>
                  </a:lnTo>
                  <a:lnTo>
                    <a:pt x="1091" y="104"/>
                  </a:lnTo>
                  <a:lnTo>
                    <a:pt x="1088" y="109"/>
                  </a:lnTo>
                  <a:lnTo>
                    <a:pt x="1084" y="114"/>
                  </a:lnTo>
                  <a:lnTo>
                    <a:pt x="1080" y="119"/>
                  </a:lnTo>
                  <a:lnTo>
                    <a:pt x="1077" y="123"/>
                  </a:lnTo>
                  <a:lnTo>
                    <a:pt x="1073" y="128"/>
                  </a:lnTo>
                  <a:lnTo>
                    <a:pt x="1069" y="132"/>
                  </a:lnTo>
                  <a:lnTo>
                    <a:pt x="1066" y="137"/>
                  </a:lnTo>
                  <a:lnTo>
                    <a:pt x="1062" y="141"/>
                  </a:lnTo>
                  <a:lnTo>
                    <a:pt x="1058" y="145"/>
                  </a:lnTo>
                  <a:lnTo>
                    <a:pt x="1054" y="150"/>
                  </a:lnTo>
                  <a:lnTo>
                    <a:pt x="1050" y="154"/>
                  </a:lnTo>
                  <a:lnTo>
                    <a:pt x="1040" y="164"/>
                  </a:lnTo>
                  <a:lnTo>
                    <a:pt x="1031" y="174"/>
                  </a:lnTo>
                  <a:lnTo>
                    <a:pt x="1020" y="184"/>
                  </a:lnTo>
                  <a:lnTo>
                    <a:pt x="1009" y="193"/>
                  </a:lnTo>
                  <a:lnTo>
                    <a:pt x="999" y="202"/>
                  </a:lnTo>
                  <a:lnTo>
                    <a:pt x="988" y="211"/>
                  </a:lnTo>
                  <a:lnTo>
                    <a:pt x="976" y="219"/>
                  </a:lnTo>
                  <a:lnTo>
                    <a:pt x="964" y="227"/>
                  </a:lnTo>
                  <a:lnTo>
                    <a:pt x="952" y="235"/>
                  </a:lnTo>
                  <a:lnTo>
                    <a:pt x="940" y="242"/>
                  </a:lnTo>
                  <a:lnTo>
                    <a:pt x="928" y="249"/>
                  </a:lnTo>
                  <a:lnTo>
                    <a:pt x="916" y="256"/>
                  </a:lnTo>
                  <a:lnTo>
                    <a:pt x="904" y="263"/>
                  </a:lnTo>
                  <a:lnTo>
                    <a:pt x="892" y="269"/>
                  </a:lnTo>
                  <a:lnTo>
                    <a:pt x="879" y="275"/>
                  </a:lnTo>
                  <a:lnTo>
                    <a:pt x="866" y="280"/>
                  </a:lnTo>
                  <a:lnTo>
                    <a:pt x="863" y="281"/>
                  </a:lnTo>
                  <a:lnTo>
                    <a:pt x="860" y="282"/>
                  </a:lnTo>
                  <a:lnTo>
                    <a:pt x="857" y="282"/>
                  </a:lnTo>
                  <a:lnTo>
                    <a:pt x="854" y="282"/>
                  </a:lnTo>
                  <a:lnTo>
                    <a:pt x="852" y="282"/>
                  </a:lnTo>
                  <a:lnTo>
                    <a:pt x="848" y="282"/>
                  </a:lnTo>
                  <a:lnTo>
                    <a:pt x="845" y="282"/>
                  </a:lnTo>
                  <a:lnTo>
                    <a:pt x="842" y="282"/>
                  </a:lnTo>
                  <a:lnTo>
                    <a:pt x="832" y="282"/>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408" name="Group 24">
              <a:extLst>
                <a:ext uri="{FF2B5EF4-FFF2-40B4-BE49-F238E27FC236}">
                  <a16:creationId xmlns:a16="http://schemas.microsoft.com/office/drawing/2014/main" id="{A7769409-06CB-4359-8A4C-607FD88A17F2}"/>
                </a:ext>
              </a:extLst>
            </p:cNvPr>
            <p:cNvGrpSpPr>
              <a:grpSpLocks/>
            </p:cNvGrpSpPr>
            <p:nvPr/>
          </p:nvGrpSpPr>
          <p:grpSpPr bwMode="auto">
            <a:xfrm>
              <a:off x="4214" y="2039"/>
              <a:ext cx="829" cy="914"/>
              <a:chOff x="4214" y="2039"/>
              <a:chExt cx="829" cy="914"/>
            </a:xfrm>
          </p:grpSpPr>
          <p:sp>
            <p:nvSpPr>
              <p:cNvPr id="16405" name="AutoShape 21">
                <a:extLst>
                  <a:ext uri="{FF2B5EF4-FFF2-40B4-BE49-F238E27FC236}">
                    <a16:creationId xmlns:a16="http://schemas.microsoft.com/office/drawing/2014/main" id="{78A936B8-1520-47C2-89F2-5CE71A8973CE}"/>
                  </a:ext>
                </a:extLst>
              </p:cNvPr>
              <p:cNvSpPr>
                <a:spLocks noChangeArrowheads="1"/>
              </p:cNvSpPr>
              <p:nvPr/>
            </p:nvSpPr>
            <p:spPr bwMode="auto">
              <a:xfrm flipV="1">
                <a:off x="4214" y="2777"/>
                <a:ext cx="829" cy="176"/>
              </a:xfrm>
              <a:custGeom>
                <a:avLst/>
                <a:gdLst>
                  <a:gd name="G0" fmla="+- 1219 0 0"/>
                  <a:gd name="G1" fmla="+- 21600 0 1219"/>
                  <a:gd name="G2" fmla="*/ 1219 1 2"/>
                  <a:gd name="G3" fmla="+- 21600 0 G2"/>
                  <a:gd name="G4" fmla="+/ 1219 21600 2"/>
                  <a:gd name="G5" fmla="+/ G1 0 2"/>
                  <a:gd name="G6" fmla="*/ 21600 21600 1219"/>
                  <a:gd name="G7" fmla="*/ G6 1 2"/>
                  <a:gd name="G8" fmla="+- 21600 0 G7"/>
                  <a:gd name="G9" fmla="*/ 21600 1 2"/>
                  <a:gd name="G10" fmla="+- 1219 0 G9"/>
                  <a:gd name="G11" fmla="?: G10 G8 0"/>
                  <a:gd name="G12" fmla="?: G10 G7 21600"/>
                  <a:gd name="T0" fmla="*/ 20990 w 21600"/>
                  <a:gd name="T1" fmla="*/ 10800 h 21600"/>
                  <a:gd name="T2" fmla="*/ 10800 w 21600"/>
                  <a:gd name="T3" fmla="*/ 21600 h 21600"/>
                  <a:gd name="T4" fmla="*/ 610 w 21600"/>
                  <a:gd name="T5" fmla="*/ 10800 h 21600"/>
                  <a:gd name="T6" fmla="*/ 10800 w 21600"/>
                  <a:gd name="T7" fmla="*/ 0 h 21600"/>
                  <a:gd name="T8" fmla="*/ 2410 w 21600"/>
                  <a:gd name="T9" fmla="*/ 2410 h 21600"/>
                  <a:gd name="T10" fmla="*/ 19190 w 21600"/>
                  <a:gd name="T11" fmla="*/ 19190 h 21600"/>
                </a:gdLst>
                <a:ahLst/>
                <a:cxnLst>
                  <a:cxn ang="0">
                    <a:pos x="T0" y="T1"/>
                  </a:cxn>
                  <a:cxn ang="0">
                    <a:pos x="T2" y="T3"/>
                  </a:cxn>
                  <a:cxn ang="0">
                    <a:pos x="T4" y="T5"/>
                  </a:cxn>
                  <a:cxn ang="0">
                    <a:pos x="T6" y="T7"/>
                  </a:cxn>
                </a:cxnLst>
                <a:rect l="T8" t="T9" r="T10" b="T11"/>
                <a:pathLst>
                  <a:path w="21600" h="21600">
                    <a:moveTo>
                      <a:pt x="0" y="0"/>
                    </a:moveTo>
                    <a:lnTo>
                      <a:pt x="1219" y="21600"/>
                    </a:lnTo>
                    <a:lnTo>
                      <a:pt x="20381" y="21600"/>
                    </a:lnTo>
                    <a:lnTo>
                      <a:pt x="21600" y="0"/>
                    </a:lnTo>
                    <a:close/>
                  </a:path>
                </a:pathLst>
              </a:custGeom>
              <a:gradFill rotWithShape="0">
                <a:gsLst>
                  <a:gs pos="0">
                    <a:schemeClr val="folHlink">
                      <a:gamma/>
                      <a:shade val="49804"/>
                      <a:invGamma/>
                    </a:schemeClr>
                  </a:gs>
                  <a:gs pos="50000">
                    <a:schemeClr val="folHlink"/>
                  </a:gs>
                  <a:gs pos="100000">
                    <a:schemeClr val="folHlink">
                      <a:gamma/>
                      <a:shade val="49804"/>
                      <a:invGamma/>
                    </a:schemeClr>
                  </a:gs>
                </a:gsLst>
                <a:lin ang="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6" name="Oval 22">
                <a:extLst>
                  <a:ext uri="{FF2B5EF4-FFF2-40B4-BE49-F238E27FC236}">
                    <a16:creationId xmlns:a16="http://schemas.microsoft.com/office/drawing/2014/main" id="{C99FD368-8BED-4E32-922E-DFEF72A112F8}"/>
                  </a:ext>
                </a:extLst>
              </p:cNvPr>
              <p:cNvSpPr>
                <a:spLocks noChangeArrowheads="1"/>
              </p:cNvSpPr>
              <p:nvPr/>
            </p:nvSpPr>
            <p:spPr bwMode="auto">
              <a:xfrm>
                <a:off x="4252" y="2700"/>
                <a:ext cx="752" cy="114"/>
              </a:xfrm>
              <a:prstGeom prst="ellipse">
                <a:avLst/>
              </a:prstGeom>
              <a:gradFill rotWithShape="0">
                <a:gsLst>
                  <a:gs pos="0">
                    <a:schemeClr val="folHlink">
                      <a:gamma/>
                      <a:shade val="69804"/>
                      <a:invGamma/>
                    </a:schemeClr>
                  </a:gs>
                  <a:gs pos="100000">
                    <a:schemeClr val="folHlink"/>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Freeform 23">
                <a:extLst>
                  <a:ext uri="{FF2B5EF4-FFF2-40B4-BE49-F238E27FC236}">
                    <a16:creationId xmlns:a16="http://schemas.microsoft.com/office/drawing/2014/main" id="{CC1C7661-8079-4C9D-BF04-14D613FE2C54}"/>
                  </a:ext>
                </a:extLst>
              </p:cNvPr>
              <p:cNvSpPr>
                <a:spLocks/>
              </p:cNvSpPr>
              <p:nvPr/>
            </p:nvSpPr>
            <p:spPr bwMode="auto">
              <a:xfrm>
                <a:off x="4609" y="2039"/>
                <a:ext cx="78" cy="731"/>
              </a:xfrm>
              <a:custGeom>
                <a:avLst/>
                <a:gdLst>
                  <a:gd name="T0" fmla="*/ 38 w 78"/>
                  <a:gd name="T1" fmla="*/ 730 h 731"/>
                  <a:gd name="T2" fmla="*/ 77 w 78"/>
                  <a:gd name="T3" fmla="*/ 730 h 731"/>
                  <a:gd name="T4" fmla="*/ 77 w 78"/>
                  <a:gd name="T5" fmla="*/ 38 h 731"/>
                  <a:gd name="T6" fmla="*/ 57 w 78"/>
                  <a:gd name="T7" fmla="*/ 19 h 731"/>
                  <a:gd name="T8" fmla="*/ 38 w 78"/>
                  <a:gd name="T9" fmla="*/ 0 h 731"/>
                  <a:gd name="T10" fmla="*/ 0 w 78"/>
                  <a:gd name="T11" fmla="*/ 38 h 731"/>
                  <a:gd name="T12" fmla="*/ 0 w 78"/>
                  <a:gd name="T13" fmla="*/ 730 h 731"/>
                </a:gdLst>
                <a:ahLst/>
                <a:cxnLst>
                  <a:cxn ang="0">
                    <a:pos x="T0" y="T1"/>
                  </a:cxn>
                  <a:cxn ang="0">
                    <a:pos x="T2" y="T3"/>
                  </a:cxn>
                  <a:cxn ang="0">
                    <a:pos x="T4" y="T5"/>
                  </a:cxn>
                  <a:cxn ang="0">
                    <a:pos x="T6" y="T7"/>
                  </a:cxn>
                  <a:cxn ang="0">
                    <a:pos x="T8" y="T9"/>
                  </a:cxn>
                  <a:cxn ang="0">
                    <a:pos x="T10" y="T11"/>
                  </a:cxn>
                  <a:cxn ang="0">
                    <a:pos x="T12" y="T13"/>
                  </a:cxn>
                </a:cxnLst>
                <a:rect l="0" t="0" r="r" b="b"/>
                <a:pathLst>
                  <a:path w="78" h="731">
                    <a:moveTo>
                      <a:pt x="38" y="730"/>
                    </a:moveTo>
                    <a:lnTo>
                      <a:pt x="77" y="730"/>
                    </a:lnTo>
                    <a:lnTo>
                      <a:pt x="77" y="38"/>
                    </a:lnTo>
                    <a:lnTo>
                      <a:pt x="57" y="19"/>
                    </a:lnTo>
                    <a:lnTo>
                      <a:pt x="38" y="0"/>
                    </a:lnTo>
                    <a:lnTo>
                      <a:pt x="0" y="38"/>
                    </a:lnTo>
                    <a:lnTo>
                      <a:pt x="0" y="730"/>
                    </a:lnTo>
                  </a:path>
                </a:pathLst>
              </a:custGeom>
              <a:gradFill rotWithShape="0">
                <a:gsLst>
                  <a:gs pos="0">
                    <a:schemeClr val="folHlink">
                      <a:gamma/>
                      <a:shade val="20000"/>
                      <a:invGamma/>
                    </a:schemeClr>
                  </a:gs>
                  <a:gs pos="50000">
                    <a:schemeClr val="folHlink"/>
                  </a:gs>
                  <a:gs pos="100000">
                    <a:schemeClr val="folHlink">
                      <a:gamma/>
                      <a:shade val="20000"/>
                      <a:invGamma/>
                    </a:schemeClr>
                  </a:gs>
                </a:gsLst>
                <a:lin ang="0" scaled="1"/>
              </a:gradFill>
              <a:ln w="254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09" name="Freeform 25">
              <a:extLst>
                <a:ext uri="{FF2B5EF4-FFF2-40B4-BE49-F238E27FC236}">
                  <a16:creationId xmlns:a16="http://schemas.microsoft.com/office/drawing/2014/main" id="{A18B53BA-ACE1-4DA3-B186-527DB2615840}"/>
                </a:ext>
              </a:extLst>
            </p:cNvPr>
            <p:cNvSpPr>
              <a:spLocks/>
            </p:cNvSpPr>
            <p:nvPr/>
          </p:nvSpPr>
          <p:spPr bwMode="auto">
            <a:xfrm>
              <a:off x="4147" y="2523"/>
              <a:ext cx="696" cy="133"/>
            </a:xfrm>
            <a:custGeom>
              <a:avLst/>
              <a:gdLst>
                <a:gd name="T0" fmla="*/ 396 w 696"/>
                <a:gd name="T1" fmla="*/ 110 h 133"/>
                <a:gd name="T2" fmla="*/ 414 w 696"/>
                <a:gd name="T3" fmla="*/ 105 h 133"/>
                <a:gd name="T4" fmla="*/ 431 w 696"/>
                <a:gd name="T5" fmla="*/ 98 h 133"/>
                <a:gd name="T6" fmla="*/ 448 w 696"/>
                <a:gd name="T7" fmla="*/ 90 h 133"/>
                <a:gd name="T8" fmla="*/ 466 w 696"/>
                <a:gd name="T9" fmla="*/ 83 h 133"/>
                <a:gd name="T10" fmla="*/ 491 w 696"/>
                <a:gd name="T11" fmla="*/ 77 h 133"/>
                <a:gd name="T12" fmla="*/ 532 w 696"/>
                <a:gd name="T13" fmla="*/ 69 h 133"/>
                <a:gd name="T14" fmla="*/ 572 w 696"/>
                <a:gd name="T15" fmla="*/ 61 h 133"/>
                <a:gd name="T16" fmla="*/ 612 w 696"/>
                <a:gd name="T17" fmla="*/ 52 h 133"/>
                <a:gd name="T18" fmla="*/ 653 w 696"/>
                <a:gd name="T19" fmla="*/ 44 h 133"/>
                <a:gd name="T20" fmla="*/ 695 w 696"/>
                <a:gd name="T21" fmla="*/ 37 h 133"/>
                <a:gd name="T22" fmla="*/ 680 w 696"/>
                <a:gd name="T23" fmla="*/ 21 h 133"/>
                <a:gd name="T24" fmla="*/ 663 w 696"/>
                <a:gd name="T25" fmla="*/ 8 h 133"/>
                <a:gd name="T26" fmla="*/ 641 w 696"/>
                <a:gd name="T27" fmla="*/ 1 h 133"/>
                <a:gd name="T28" fmla="*/ 608 w 696"/>
                <a:gd name="T29" fmla="*/ 5 h 133"/>
                <a:gd name="T30" fmla="*/ 576 w 696"/>
                <a:gd name="T31" fmla="*/ 9 h 133"/>
                <a:gd name="T32" fmla="*/ 544 w 696"/>
                <a:gd name="T33" fmla="*/ 15 h 133"/>
                <a:gd name="T34" fmla="*/ 511 w 696"/>
                <a:gd name="T35" fmla="*/ 20 h 133"/>
                <a:gd name="T36" fmla="*/ 479 w 696"/>
                <a:gd name="T37" fmla="*/ 25 h 133"/>
                <a:gd name="T38" fmla="*/ 448 w 696"/>
                <a:gd name="T39" fmla="*/ 31 h 133"/>
                <a:gd name="T40" fmla="*/ 416 w 696"/>
                <a:gd name="T41" fmla="*/ 37 h 133"/>
                <a:gd name="T42" fmla="*/ 384 w 696"/>
                <a:gd name="T43" fmla="*/ 42 h 133"/>
                <a:gd name="T44" fmla="*/ 353 w 696"/>
                <a:gd name="T45" fmla="*/ 48 h 133"/>
                <a:gd name="T46" fmla="*/ 321 w 696"/>
                <a:gd name="T47" fmla="*/ 53 h 133"/>
                <a:gd name="T48" fmla="*/ 288 w 696"/>
                <a:gd name="T49" fmla="*/ 53 h 133"/>
                <a:gd name="T50" fmla="*/ 255 w 696"/>
                <a:gd name="T51" fmla="*/ 49 h 133"/>
                <a:gd name="T52" fmla="*/ 222 w 696"/>
                <a:gd name="T53" fmla="*/ 45 h 133"/>
                <a:gd name="T54" fmla="*/ 190 w 696"/>
                <a:gd name="T55" fmla="*/ 47 h 133"/>
                <a:gd name="T56" fmla="*/ 161 w 696"/>
                <a:gd name="T57" fmla="*/ 59 h 133"/>
                <a:gd name="T58" fmla="*/ 139 w 696"/>
                <a:gd name="T59" fmla="*/ 74 h 133"/>
                <a:gd name="T60" fmla="*/ 139 w 696"/>
                <a:gd name="T61" fmla="*/ 62 h 133"/>
                <a:gd name="T62" fmla="*/ 0 w 696"/>
                <a:gd name="T63" fmla="*/ 66 h 133"/>
                <a:gd name="T64" fmla="*/ 31 w 696"/>
                <a:gd name="T65" fmla="*/ 70 h 133"/>
                <a:gd name="T66" fmla="*/ 63 w 696"/>
                <a:gd name="T67" fmla="*/ 74 h 133"/>
                <a:gd name="T68" fmla="*/ 97 w 696"/>
                <a:gd name="T69" fmla="*/ 78 h 133"/>
                <a:gd name="T70" fmla="*/ 131 w 696"/>
                <a:gd name="T71" fmla="*/ 79 h 133"/>
                <a:gd name="T72" fmla="*/ 163 w 696"/>
                <a:gd name="T73" fmla="*/ 80 h 133"/>
                <a:gd name="T74" fmla="*/ 198 w 696"/>
                <a:gd name="T75" fmla="*/ 86 h 133"/>
                <a:gd name="T76" fmla="*/ 235 w 696"/>
                <a:gd name="T77" fmla="*/ 90 h 133"/>
                <a:gd name="T78" fmla="*/ 273 w 696"/>
                <a:gd name="T79" fmla="*/ 93 h 133"/>
                <a:gd name="T80" fmla="*/ 309 w 696"/>
                <a:gd name="T81" fmla="*/ 101 h 133"/>
                <a:gd name="T82" fmla="*/ 343 w 696"/>
                <a:gd name="T83" fmla="*/ 115 h 133"/>
                <a:gd name="T84" fmla="*/ 366 w 696"/>
                <a:gd name="T85" fmla="*/ 129 h 133"/>
                <a:gd name="T86" fmla="*/ 377 w 696"/>
                <a:gd name="T87" fmla="*/ 123 h 133"/>
                <a:gd name="T88" fmla="*/ 384 w 696"/>
                <a:gd name="T89" fmla="*/ 11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6" h="133">
                  <a:moveTo>
                    <a:pt x="383" y="112"/>
                  </a:moveTo>
                  <a:lnTo>
                    <a:pt x="390" y="111"/>
                  </a:lnTo>
                  <a:lnTo>
                    <a:pt x="396" y="110"/>
                  </a:lnTo>
                  <a:lnTo>
                    <a:pt x="402" y="108"/>
                  </a:lnTo>
                  <a:lnTo>
                    <a:pt x="408" y="107"/>
                  </a:lnTo>
                  <a:lnTo>
                    <a:pt x="414" y="105"/>
                  </a:lnTo>
                  <a:lnTo>
                    <a:pt x="419" y="103"/>
                  </a:lnTo>
                  <a:lnTo>
                    <a:pt x="425" y="100"/>
                  </a:lnTo>
                  <a:lnTo>
                    <a:pt x="431" y="98"/>
                  </a:lnTo>
                  <a:lnTo>
                    <a:pt x="437" y="95"/>
                  </a:lnTo>
                  <a:lnTo>
                    <a:pt x="443" y="93"/>
                  </a:lnTo>
                  <a:lnTo>
                    <a:pt x="448" y="90"/>
                  </a:lnTo>
                  <a:lnTo>
                    <a:pt x="454" y="88"/>
                  </a:lnTo>
                  <a:lnTo>
                    <a:pt x="459" y="86"/>
                  </a:lnTo>
                  <a:lnTo>
                    <a:pt x="466" y="83"/>
                  </a:lnTo>
                  <a:lnTo>
                    <a:pt x="471" y="81"/>
                  </a:lnTo>
                  <a:lnTo>
                    <a:pt x="478" y="79"/>
                  </a:lnTo>
                  <a:lnTo>
                    <a:pt x="491" y="77"/>
                  </a:lnTo>
                  <a:lnTo>
                    <a:pt x="505" y="74"/>
                  </a:lnTo>
                  <a:lnTo>
                    <a:pt x="519" y="72"/>
                  </a:lnTo>
                  <a:lnTo>
                    <a:pt x="532" y="69"/>
                  </a:lnTo>
                  <a:lnTo>
                    <a:pt x="545" y="66"/>
                  </a:lnTo>
                  <a:lnTo>
                    <a:pt x="559" y="63"/>
                  </a:lnTo>
                  <a:lnTo>
                    <a:pt x="572" y="61"/>
                  </a:lnTo>
                  <a:lnTo>
                    <a:pt x="586" y="57"/>
                  </a:lnTo>
                  <a:lnTo>
                    <a:pt x="599" y="54"/>
                  </a:lnTo>
                  <a:lnTo>
                    <a:pt x="612" y="52"/>
                  </a:lnTo>
                  <a:lnTo>
                    <a:pt x="627" y="49"/>
                  </a:lnTo>
                  <a:lnTo>
                    <a:pt x="640" y="47"/>
                  </a:lnTo>
                  <a:lnTo>
                    <a:pt x="653" y="44"/>
                  </a:lnTo>
                  <a:lnTo>
                    <a:pt x="667" y="41"/>
                  </a:lnTo>
                  <a:lnTo>
                    <a:pt x="681" y="40"/>
                  </a:lnTo>
                  <a:lnTo>
                    <a:pt x="695" y="37"/>
                  </a:lnTo>
                  <a:lnTo>
                    <a:pt x="691" y="32"/>
                  </a:lnTo>
                  <a:lnTo>
                    <a:pt x="686" y="26"/>
                  </a:lnTo>
                  <a:lnTo>
                    <a:pt x="680" y="21"/>
                  </a:lnTo>
                  <a:lnTo>
                    <a:pt x="675" y="16"/>
                  </a:lnTo>
                  <a:lnTo>
                    <a:pt x="669" y="12"/>
                  </a:lnTo>
                  <a:lnTo>
                    <a:pt x="663" y="8"/>
                  </a:lnTo>
                  <a:lnTo>
                    <a:pt x="658" y="4"/>
                  </a:lnTo>
                  <a:lnTo>
                    <a:pt x="652" y="0"/>
                  </a:lnTo>
                  <a:lnTo>
                    <a:pt x="641" y="1"/>
                  </a:lnTo>
                  <a:lnTo>
                    <a:pt x="630" y="2"/>
                  </a:lnTo>
                  <a:lnTo>
                    <a:pt x="619" y="4"/>
                  </a:lnTo>
                  <a:lnTo>
                    <a:pt x="608" y="5"/>
                  </a:lnTo>
                  <a:lnTo>
                    <a:pt x="598" y="6"/>
                  </a:lnTo>
                  <a:lnTo>
                    <a:pt x="587" y="8"/>
                  </a:lnTo>
                  <a:lnTo>
                    <a:pt x="576" y="9"/>
                  </a:lnTo>
                  <a:lnTo>
                    <a:pt x="565" y="12"/>
                  </a:lnTo>
                  <a:lnTo>
                    <a:pt x="555" y="12"/>
                  </a:lnTo>
                  <a:lnTo>
                    <a:pt x="544" y="15"/>
                  </a:lnTo>
                  <a:lnTo>
                    <a:pt x="533" y="16"/>
                  </a:lnTo>
                  <a:lnTo>
                    <a:pt x="523" y="18"/>
                  </a:lnTo>
                  <a:lnTo>
                    <a:pt x="511" y="20"/>
                  </a:lnTo>
                  <a:lnTo>
                    <a:pt x="501" y="21"/>
                  </a:lnTo>
                  <a:lnTo>
                    <a:pt x="491" y="24"/>
                  </a:lnTo>
                  <a:lnTo>
                    <a:pt x="479" y="25"/>
                  </a:lnTo>
                  <a:lnTo>
                    <a:pt x="469" y="27"/>
                  </a:lnTo>
                  <a:lnTo>
                    <a:pt x="459" y="28"/>
                  </a:lnTo>
                  <a:lnTo>
                    <a:pt x="448" y="31"/>
                  </a:lnTo>
                  <a:lnTo>
                    <a:pt x="438" y="33"/>
                  </a:lnTo>
                  <a:lnTo>
                    <a:pt x="427" y="34"/>
                  </a:lnTo>
                  <a:lnTo>
                    <a:pt x="416" y="37"/>
                  </a:lnTo>
                  <a:lnTo>
                    <a:pt x="406" y="38"/>
                  </a:lnTo>
                  <a:lnTo>
                    <a:pt x="395" y="41"/>
                  </a:lnTo>
                  <a:lnTo>
                    <a:pt x="384" y="42"/>
                  </a:lnTo>
                  <a:lnTo>
                    <a:pt x="374" y="44"/>
                  </a:lnTo>
                  <a:lnTo>
                    <a:pt x="363" y="46"/>
                  </a:lnTo>
                  <a:lnTo>
                    <a:pt x="353" y="48"/>
                  </a:lnTo>
                  <a:lnTo>
                    <a:pt x="343" y="49"/>
                  </a:lnTo>
                  <a:lnTo>
                    <a:pt x="332" y="51"/>
                  </a:lnTo>
                  <a:lnTo>
                    <a:pt x="321" y="53"/>
                  </a:lnTo>
                  <a:lnTo>
                    <a:pt x="311" y="54"/>
                  </a:lnTo>
                  <a:lnTo>
                    <a:pt x="299" y="54"/>
                  </a:lnTo>
                  <a:lnTo>
                    <a:pt x="288" y="53"/>
                  </a:lnTo>
                  <a:lnTo>
                    <a:pt x="277" y="53"/>
                  </a:lnTo>
                  <a:lnTo>
                    <a:pt x="267" y="51"/>
                  </a:lnTo>
                  <a:lnTo>
                    <a:pt x="255" y="49"/>
                  </a:lnTo>
                  <a:lnTo>
                    <a:pt x="244" y="48"/>
                  </a:lnTo>
                  <a:lnTo>
                    <a:pt x="233" y="46"/>
                  </a:lnTo>
                  <a:lnTo>
                    <a:pt x="222" y="45"/>
                  </a:lnTo>
                  <a:lnTo>
                    <a:pt x="211" y="45"/>
                  </a:lnTo>
                  <a:lnTo>
                    <a:pt x="200" y="45"/>
                  </a:lnTo>
                  <a:lnTo>
                    <a:pt x="190" y="47"/>
                  </a:lnTo>
                  <a:lnTo>
                    <a:pt x="179" y="49"/>
                  </a:lnTo>
                  <a:lnTo>
                    <a:pt x="170" y="53"/>
                  </a:lnTo>
                  <a:lnTo>
                    <a:pt x="161" y="59"/>
                  </a:lnTo>
                  <a:lnTo>
                    <a:pt x="152" y="66"/>
                  </a:lnTo>
                  <a:lnTo>
                    <a:pt x="143" y="75"/>
                  </a:lnTo>
                  <a:lnTo>
                    <a:pt x="139" y="74"/>
                  </a:lnTo>
                  <a:lnTo>
                    <a:pt x="138" y="70"/>
                  </a:lnTo>
                  <a:lnTo>
                    <a:pt x="139" y="66"/>
                  </a:lnTo>
                  <a:lnTo>
                    <a:pt x="139" y="62"/>
                  </a:lnTo>
                  <a:lnTo>
                    <a:pt x="147" y="35"/>
                  </a:lnTo>
                  <a:lnTo>
                    <a:pt x="141" y="32"/>
                  </a:lnTo>
                  <a:lnTo>
                    <a:pt x="0" y="66"/>
                  </a:lnTo>
                  <a:lnTo>
                    <a:pt x="10" y="67"/>
                  </a:lnTo>
                  <a:lnTo>
                    <a:pt x="20" y="69"/>
                  </a:lnTo>
                  <a:lnTo>
                    <a:pt x="31" y="70"/>
                  </a:lnTo>
                  <a:lnTo>
                    <a:pt x="42" y="72"/>
                  </a:lnTo>
                  <a:lnTo>
                    <a:pt x="52" y="73"/>
                  </a:lnTo>
                  <a:lnTo>
                    <a:pt x="63" y="74"/>
                  </a:lnTo>
                  <a:lnTo>
                    <a:pt x="75" y="75"/>
                  </a:lnTo>
                  <a:lnTo>
                    <a:pt x="86" y="77"/>
                  </a:lnTo>
                  <a:lnTo>
                    <a:pt x="97" y="78"/>
                  </a:lnTo>
                  <a:lnTo>
                    <a:pt x="108" y="78"/>
                  </a:lnTo>
                  <a:lnTo>
                    <a:pt x="119" y="79"/>
                  </a:lnTo>
                  <a:lnTo>
                    <a:pt x="131" y="79"/>
                  </a:lnTo>
                  <a:lnTo>
                    <a:pt x="141" y="80"/>
                  </a:lnTo>
                  <a:lnTo>
                    <a:pt x="152" y="80"/>
                  </a:lnTo>
                  <a:lnTo>
                    <a:pt x="163" y="80"/>
                  </a:lnTo>
                  <a:lnTo>
                    <a:pt x="174" y="80"/>
                  </a:lnTo>
                  <a:lnTo>
                    <a:pt x="186" y="83"/>
                  </a:lnTo>
                  <a:lnTo>
                    <a:pt x="198" y="86"/>
                  </a:lnTo>
                  <a:lnTo>
                    <a:pt x="210" y="87"/>
                  </a:lnTo>
                  <a:lnTo>
                    <a:pt x="223" y="89"/>
                  </a:lnTo>
                  <a:lnTo>
                    <a:pt x="235" y="90"/>
                  </a:lnTo>
                  <a:lnTo>
                    <a:pt x="247" y="91"/>
                  </a:lnTo>
                  <a:lnTo>
                    <a:pt x="260" y="92"/>
                  </a:lnTo>
                  <a:lnTo>
                    <a:pt x="273" y="93"/>
                  </a:lnTo>
                  <a:lnTo>
                    <a:pt x="285" y="95"/>
                  </a:lnTo>
                  <a:lnTo>
                    <a:pt x="298" y="98"/>
                  </a:lnTo>
                  <a:lnTo>
                    <a:pt x="309" y="101"/>
                  </a:lnTo>
                  <a:lnTo>
                    <a:pt x="321" y="105"/>
                  </a:lnTo>
                  <a:lnTo>
                    <a:pt x="332" y="109"/>
                  </a:lnTo>
                  <a:lnTo>
                    <a:pt x="343" y="115"/>
                  </a:lnTo>
                  <a:lnTo>
                    <a:pt x="353" y="123"/>
                  </a:lnTo>
                  <a:lnTo>
                    <a:pt x="363" y="132"/>
                  </a:lnTo>
                  <a:lnTo>
                    <a:pt x="366" y="129"/>
                  </a:lnTo>
                  <a:lnTo>
                    <a:pt x="369" y="127"/>
                  </a:lnTo>
                  <a:lnTo>
                    <a:pt x="374" y="125"/>
                  </a:lnTo>
                  <a:lnTo>
                    <a:pt x="377" y="123"/>
                  </a:lnTo>
                  <a:lnTo>
                    <a:pt x="381" y="121"/>
                  </a:lnTo>
                  <a:lnTo>
                    <a:pt x="383" y="119"/>
                  </a:lnTo>
                  <a:lnTo>
                    <a:pt x="384" y="115"/>
                  </a:lnTo>
                  <a:lnTo>
                    <a:pt x="383" y="1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0" name="Freeform 26">
              <a:extLst>
                <a:ext uri="{FF2B5EF4-FFF2-40B4-BE49-F238E27FC236}">
                  <a16:creationId xmlns:a16="http://schemas.microsoft.com/office/drawing/2014/main" id="{7DF4892A-096E-47C7-B1C7-722141047D6B}"/>
                </a:ext>
              </a:extLst>
            </p:cNvPr>
            <p:cNvSpPr>
              <a:spLocks/>
            </p:cNvSpPr>
            <p:nvPr/>
          </p:nvSpPr>
          <p:spPr bwMode="auto">
            <a:xfrm>
              <a:off x="4317" y="2681"/>
              <a:ext cx="80" cy="130"/>
            </a:xfrm>
            <a:custGeom>
              <a:avLst/>
              <a:gdLst>
                <a:gd name="T0" fmla="*/ 49 w 80"/>
                <a:gd name="T1" fmla="*/ 0 h 130"/>
                <a:gd name="T2" fmla="*/ 43 w 80"/>
                <a:gd name="T3" fmla="*/ 2 h 130"/>
                <a:gd name="T4" fmla="*/ 36 w 80"/>
                <a:gd name="T5" fmla="*/ 4 h 130"/>
                <a:gd name="T6" fmla="*/ 29 w 80"/>
                <a:gd name="T7" fmla="*/ 4 h 130"/>
                <a:gd name="T8" fmla="*/ 23 w 80"/>
                <a:gd name="T9" fmla="*/ 5 h 130"/>
                <a:gd name="T10" fmla="*/ 16 w 80"/>
                <a:gd name="T11" fmla="*/ 7 h 130"/>
                <a:gd name="T12" fmla="*/ 11 w 80"/>
                <a:gd name="T13" fmla="*/ 8 h 130"/>
                <a:gd name="T14" fmla="*/ 5 w 80"/>
                <a:gd name="T15" fmla="*/ 12 h 130"/>
                <a:gd name="T16" fmla="*/ 0 w 80"/>
                <a:gd name="T17" fmla="*/ 16 h 130"/>
                <a:gd name="T18" fmla="*/ 1 w 80"/>
                <a:gd name="T19" fmla="*/ 24 h 130"/>
                <a:gd name="T20" fmla="*/ 3 w 80"/>
                <a:gd name="T21" fmla="*/ 33 h 130"/>
                <a:gd name="T22" fmla="*/ 5 w 80"/>
                <a:gd name="T23" fmla="*/ 42 h 130"/>
                <a:gd name="T24" fmla="*/ 8 w 80"/>
                <a:gd name="T25" fmla="*/ 50 h 130"/>
                <a:gd name="T26" fmla="*/ 12 w 80"/>
                <a:gd name="T27" fmla="*/ 58 h 130"/>
                <a:gd name="T28" fmla="*/ 16 w 80"/>
                <a:gd name="T29" fmla="*/ 65 h 130"/>
                <a:gd name="T30" fmla="*/ 21 w 80"/>
                <a:gd name="T31" fmla="*/ 72 h 130"/>
                <a:gd name="T32" fmla="*/ 27 w 80"/>
                <a:gd name="T33" fmla="*/ 80 h 130"/>
                <a:gd name="T34" fmla="*/ 32 w 80"/>
                <a:gd name="T35" fmla="*/ 87 h 130"/>
                <a:gd name="T36" fmla="*/ 39 w 80"/>
                <a:gd name="T37" fmla="*/ 93 h 130"/>
                <a:gd name="T38" fmla="*/ 45 w 80"/>
                <a:gd name="T39" fmla="*/ 100 h 130"/>
                <a:gd name="T40" fmla="*/ 51 w 80"/>
                <a:gd name="T41" fmla="*/ 105 h 130"/>
                <a:gd name="T42" fmla="*/ 59 w 80"/>
                <a:gd name="T43" fmla="*/ 111 h 130"/>
                <a:gd name="T44" fmla="*/ 65 w 80"/>
                <a:gd name="T45" fmla="*/ 117 h 130"/>
                <a:gd name="T46" fmla="*/ 72 w 80"/>
                <a:gd name="T47" fmla="*/ 123 h 130"/>
                <a:gd name="T48" fmla="*/ 79 w 80"/>
                <a:gd name="T49" fmla="*/ 129 h 130"/>
                <a:gd name="T50" fmla="*/ 74 w 80"/>
                <a:gd name="T51" fmla="*/ 121 h 130"/>
                <a:gd name="T52" fmla="*/ 69 w 80"/>
                <a:gd name="T53" fmla="*/ 114 h 130"/>
                <a:gd name="T54" fmla="*/ 65 w 80"/>
                <a:gd name="T55" fmla="*/ 107 h 130"/>
                <a:gd name="T56" fmla="*/ 61 w 80"/>
                <a:gd name="T57" fmla="*/ 100 h 130"/>
                <a:gd name="T58" fmla="*/ 58 w 80"/>
                <a:gd name="T59" fmla="*/ 92 h 130"/>
                <a:gd name="T60" fmla="*/ 55 w 80"/>
                <a:gd name="T61" fmla="*/ 84 h 130"/>
                <a:gd name="T62" fmla="*/ 53 w 80"/>
                <a:gd name="T63" fmla="*/ 75 h 130"/>
                <a:gd name="T64" fmla="*/ 51 w 80"/>
                <a:gd name="T65" fmla="*/ 66 h 130"/>
                <a:gd name="T66" fmla="*/ 50 w 80"/>
                <a:gd name="T67" fmla="*/ 58 h 130"/>
                <a:gd name="T68" fmla="*/ 49 w 80"/>
                <a:gd name="T69" fmla="*/ 49 h 130"/>
                <a:gd name="T70" fmla="*/ 49 w 80"/>
                <a:gd name="T71" fmla="*/ 40 h 130"/>
                <a:gd name="T72" fmla="*/ 48 w 80"/>
                <a:gd name="T73" fmla="*/ 32 h 130"/>
                <a:gd name="T74" fmla="*/ 48 w 80"/>
                <a:gd name="T75" fmla="*/ 24 h 130"/>
                <a:gd name="T76" fmla="*/ 48 w 80"/>
                <a:gd name="T77" fmla="*/ 16 h 130"/>
                <a:gd name="T78" fmla="*/ 48 w 80"/>
                <a:gd name="T79" fmla="*/ 8 h 130"/>
                <a:gd name="T80" fmla="*/ 49 w 80"/>
                <a:gd name="T81"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0" h="130">
                  <a:moveTo>
                    <a:pt x="49" y="0"/>
                  </a:moveTo>
                  <a:lnTo>
                    <a:pt x="43" y="2"/>
                  </a:lnTo>
                  <a:lnTo>
                    <a:pt x="36" y="4"/>
                  </a:lnTo>
                  <a:lnTo>
                    <a:pt x="29" y="4"/>
                  </a:lnTo>
                  <a:lnTo>
                    <a:pt x="23" y="5"/>
                  </a:lnTo>
                  <a:lnTo>
                    <a:pt x="16" y="7"/>
                  </a:lnTo>
                  <a:lnTo>
                    <a:pt x="11" y="8"/>
                  </a:lnTo>
                  <a:lnTo>
                    <a:pt x="5" y="12"/>
                  </a:lnTo>
                  <a:lnTo>
                    <a:pt x="0" y="16"/>
                  </a:lnTo>
                  <a:lnTo>
                    <a:pt x="1" y="24"/>
                  </a:lnTo>
                  <a:lnTo>
                    <a:pt x="3" y="33"/>
                  </a:lnTo>
                  <a:lnTo>
                    <a:pt x="5" y="42"/>
                  </a:lnTo>
                  <a:lnTo>
                    <a:pt x="8" y="50"/>
                  </a:lnTo>
                  <a:lnTo>
                    <a:pt x="12" y="58"/>
                  </a:lnTo>
                  <a:lnTo>
                    <a:pt x="16" y="65"/>
                  </a:lnTo>
                  <a:lnTo>
                    <a:pt x="21" y="72"/>
                  </a:lnTo>
                  <a:lnTo>
                    <a:pt x="27" y="80"/>
                  </a:lnTo>
                  <a:lnTo>
                    <a:pt x="32" y="87"/>
                  </a:lnTo>
                  <a:lnTo>
                    <a:pt x="39" y="93"/>
                  </a:lnTo>
                  <a:lnTo>
                    <a:pt x="45" y="100"/>
                  </a:lnTo>
                  <a:lnTo>
                    <a:pt x="51" y="105"/>
                  </a:lnTo>
                  <a:lnTo>
                    <a:pt x="59" y="111"/>
                  </a:lnTo>
                  <a:lnTo>
                    <a:pt x="65" y="117"/>
                  </a:lnTo>
                  <a:lnTo>
                    <a:pt x="72" y="123"/>
                  </a:lnTo>
                  <a:lnTo>
                    <a:pt x="79" y="129"/>
                  </a:lnTo>
                  <a:lnTo>
                    <a:pt x="74" y="121"/>
                  </a:lnTo>
                  <a:lnTo>
                    <a:pt x="69" y="114"/>
                  </a:lnTo>
                  <a:lnTo>
                    <a:pt x="65" y="107"/>
                  </a:lnTo>
                  <a:lnTo>
                    <a:pt x="61" y="100"/>
                  </a:lnTo>
                  <a:lnTo>
                    <a:pt x="58" y="92"/>
                  </a:lnTo>
                  <a:lnTo>
                    <a:pt x="55" y="84"/>
                  </a:lnTo>
                  <a:lnTo>
                    <a:pt x="53" y="75"/>
                  </a:lnTo>
                  <a:lnTo>
                    <a:pt x="51" y="66"/>
                  </a:lnTo>
                  <a:lnTo>
                    <a:pt x="50" y="58"/>
                  </a:lnTo>
                  <a:lnTo>
                    <a:pt x="49" y="49"/>
                  </a:lnTo>
                  <a:lnTo>
                    <a:pt x="49" y="40"/>
                  </a:lnTo>
                  <a:lnTo>
                    <a:pt x="48" y="32"/>
                  </a:lnTo>
                  <a:lnTo>
                    <a:pt x="48" y="24"/>
                  </a:lnTo>
                  <a:lnTo>
                    <a:pt x="48" y="16"/>
                  </a:lnTo>
                  <a:lnTo>
                    <a:pt x="48" y="8"/>
                  </a:lnTo>
                  <a:lnTo>
                    <a:pt x="49"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1" name="Freeform 27">
              <a:extLst>
                <a:ext uri="{FF2B5EF4-FFF2-40B4-BE49-F238E27FC236}">
                  <a16:creationId xmlns:a16="http://schemas.microsoft.com/office/drawing/2014/main" id="{1089FDD4-D9CA-443E-A024-B7B4F43206A2}"/>
                </a:ext>
              </a:extLst>
            </p:cNvPr>
            <p:cNvSpPr>
              <a:spLocks/>
            </p:cNvSpPr>
            <p:nvPr/>
          </p:nvSpPr>
          <p:spPr bwMode="auto">
            <a:xfrm>
              <a:off x="4932" y="2675"/>
              <a:ext cx="96" cy="133"/>
            </a:xfrm>
            <a:custGeom>
              <a:avLst/>
              <a:gdLst>
                <a:gd name="T0" fmla="*/ 92 w 96"/>
                <a:gd name="T1" fmla="*/ 58 h 133"/>
                <a:gd name="T2" fmla="*/ 88 w 96"/>
                <a:gd name="T3" fmla="*/ 52 h 133"/>
                <a:gd name="T4" fmla="*/ 84 w 96"/>
                <a:gd name="T5" fmla="*/ 46 h 133"/>
                <a:gd name="T6" fmla="*/ 80 w 96"/>
                <a:gd name="T7" fmla="*/ 40 h 133"/>
                <a:gd name="T8" fmla="*/ 75 w 96"/>
                <a:gd name="T9" fmla="*/ 35 h 133"/>
                <a:gd name="T10" fmla="*/ 71 w 96"/>
                <a:gd name="T11" fmla="*/ 29 h 133"/>
                <a:gd name="T12" fmla="*/ 67 w 96"/>
                <a:gd name="T13" fmla="*/ 24 h 133"/>
                <a:gd name="T14" fmla="*/ 62 w 96"/>
                <a:gd name="T15" fmla="*/ 19 h 133"/>
                <a:gd name="T16" fmla="*/ 56 w 96"/>
                <a:gd name="T17" fmla="*/ 14 h 133"/>
                <a:gd name="T18" fmla="*/ 51 w 96"/>
                <a:gd name="T19" fmla="*/ 10 h 133"/>
                <a:gd name="T20" fmla="*/ 44 w 96"/>
                <a:gd name="T21" fmla="*/ 7 h 133"/>
                <a:gd name="T22" fmla="*/ 38 w 96"/>
                <a:gd name="T23" fmla="*/ 4 h 133"/>
                <a:gd name="T24" fmla="*/ 31 w 96"/>
                <a:gd name="T25" fmla="*/ 1 h 133"/>
                <a:gd name="T26" fmla="*/ 24 w 96"/>
                <a:gd name="T27" fmla="*/ 0 h 133"/>
                <a:gd name="T28" fmla="*/ 16 w 96"/>
                <a:gd name="T29" fmla="*/ 0 h 133"/>
                <a:gd name="T30" fmla="*/ 8 w 96"/>
                <a:gd name="T31" fmla="*/ 0 h 133"/>
                <a:gd name="T32" fmla="*/ 0 w 96"/>
                <a:gd name="T33" fmla="*/ 1 h 133"/>
                <a:gd name="T34" fmla="*/ 7 w 96"/>
                <a:gd name="T35" fmla="*/ 8 h 133"/>
                <a:gd name="T36" fmla="*/ 14 w 96"/>
                <a:gd name="T37" fmla="*/ 15 h 133"/>
                <a:gd name="T38" fmla="*/ 20 w 96"/>
                <a:gd name="T39" fmla="*/ 22 h 133"/>
                <a:gd name="T40" fmla="*/ 27 w 96"/>
                <a:gd name="T41" fmla="*/ 29 h 133"/>
                <a:gd name="T42" fmla="*/ 33 w 96"/>
                <a:gd name="T43" fmla="*/ 37 h 133"/>
                <a:gd name="T44" fmla="*/ 39 w 96"/>
                <a:gd name="T45" fmla="*/ 45 h 133"/>
                <a:gd name="T46" fmla="*/ 45 w 96"/>
                <a:gd name="T47" fmla="*/ 52 h 133"/>
                <a:gd name="T48" fmla="*/ 50 w 96"/>
                <a:gd name="T49" fmla="*/ 61 h 133"/>
                <a:gd name="T50" fmla="*/ 55 w 96"/>
                <a:gd name="T51" fmla="*/ 69 h 133"/>
                <a:gd name="T52" fmla="*/ 59 w 96"/>
                <a:gd name="T53" fmla="*/ 78 h 133"/>
                <a:gd name="T54" fmla="*/ 64 w 96"/>
                <a:gd name="T55" fmla="*/ 87 h 133"/>
                <a:gd name="T56" fmla="*/ 68 w 96"/>
                <a:gd name="T57" fmla="*/ 95 h 133"/>
                <a:gd name="T58" fmla="*/ 71 w 96"/>
                <a:gd name="T59" fmla="*/ 104 h 133"/>
                <a:gd name="T60" fmla="*/ 75 w 96"/>
                <a:gd name="T61" fmla="*/ 113 h 133"/>
                <a:gd name="T62" fmla="*/ 77 w 96"/>
                <a:gd name="T63" fmla="*/ 123 h 133"/>
                <a:gd name="T64" fmla="*/ 79 w 96"/>
                <a:gd name="T65" fmla="*/ 132 h 133"/>
                <a:gd name="T66" fmla="*/ 80 w 96"/>
                <a:gd name="T67" fmla="*/ 127 h 133"/>
                <a:gd name="T68" fmla="*/ 81 w 96"/>
                <a:gd name="T69" fmla="*/ 123 h 133"/>
                <a:gd name="T70" fmla="*/ 83 w 96"/>
                <a:gd name="T71" fmla="*/ 118 h 133"/>
                <a:gd name="T72" fmla="*/ 84 w 96"/>
                <a:gd name="T73" fmla="*/ 113 h 133"/>
                <a:gd name="T74" fmla="*/ 86 w 96"/>
                <a:gd name="T75" fmla="*/ 109 h 133"/>
                <a:gd name="T76" fmla="*/ 87 w 96"/>
                <a:gd name="T77" fmla="*/ 104 h 133"/>
                <a:gd name="T78" fmla="*/ 89 w 96"/>
                <a:gd name="T79" fmla="*/ 100 h 133"/>
                <a:gd name="T80" fmla="*/ 91 w 96"/>
                <a:gd name="T81" fmla="*/ 95 h 133"/>
                <a:gd name="T82" fmla="*/ 92 w 96"/>
                <a:gd name="T83" fmla="*/ 91 h 133"/>
                <a:gd name="T84" fmla="*/ 94 w 96"/>
                <a:gd name="T85" fmla="*/ 86 h 133"/>
                <a:gd name="T86" fmla="*/ 95 w 96"/>
                <a:gd name="T87" fmla="*/ 81 h 133"/>
                <a:gd name="T88" fmla="*/ 95 w 96"/>
                <a:gd name="T89" fmla="*/ 77 h 133"/>
                <a:gd name="T90" fmla="*/ 95 w 96"/>
                <a:gd name="T91" fmla="*/ 72 h 133"/>
                <a:gd name="T92" fmla="*/ 95 w 96"/>
                <a:gd name="T93" fmla="*/ 68 h 133"/>
                <a:gd name="T94" fmla="*/ 94 w 96"/>
                <a:gd name="T95" fmla="*/ 63 h 133"/>
                <a:gd name="T96" fmla="*/ 92 w 96"/>
                <a:gd name="T97" fmla="*/ 58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6" h="133">
                  <a:moveTo>
                    <a:pt x="92" y="58"/>
                  </a:moveTo>
                  <a:lnTo>
                    <a:pt x="88" y="52"/>
                  </a:lnTo>
                  <a:lnTo>
                    <a:pt x="84" y="46"/>
                  </a:lnTo>
                  <a:lnTo>
                    <a:pt x="80" y="40"/>
                  </a:lnTo>
                  <a:lnTo>
                    <a:pt x="75" y="35"/>
                  </a:lnTo>
                  <a:lnTo>
                    <a:pt x="71" y="29"/>
                  </a:lnTo>
                  <a:lnTo>
                    <a:pt x="67" y="24"/>
                  </a:lnTo>
                  <a:lnTo>
                    <a:pt x="62" y="19"/>
                  </a:lnTo>
                  <a:lnTo>
                    <a:pt x="56" y="14"/>
                  </a:lnTo>
                  <a:lnTo>
                    <a:pt x="51" y="10"/>
                  </a:lnTo>
                  <a:lnTo>
                    <a:pt x="44" y="7"/>
                  </a:lnTo>
                  <a:lnTo>
                    <a:pt x="38" y="4"/>
                  </a:lnTo>
                  <a:lnTo>
                    <a:pt x="31" y="1"/>
                  </a:lnTo>
                  <a:lnTo>
                    <a:pt x="24" y="0"/>
                  </a:lnTo>
                  <a:lnTo>
                    <a:pt x="16" y="0"/>
                  </a:lnTo>
                  <a:lnTo>
                    <a:pt x="8" y="0"/>
                  </a:lnTo>
                  <a:lnTo>
                    <a:pt x="0" y="1"/>
                  </a:lnTo>
                  <a:lnTo>
                    <a:pt x="7" y="8"/>
                  </a:lnTo>
                  <a:lnTo>
                    <a:pt x="14" y="15"/>
                  </a:lnTo>
                  <a:lnTo>
                    <a:pt x="20" y="22"/>
                  </a:lnTo>
                  <a:lnTo>
                    <a:pt x="27" y="29"/>
                  </a:lnTo>
                  <a:lnTo>
                    <a:pt x="33" y="37"/>
                  </a:lnTo>
                  <a:lnTo>
                    <a:pt x="39" y="45"/>
                  </a:lnTo>
                  <a:lnTo>
                    <a:pt x="45" y="52"/>
                  </a:lnTo>
                  <a:lnTo>
                    <a:pt x="50" y="61"/>
                  </a:lnTo>
                  <a:lnTo>
                    <a:pt x="55" y="69"/>
                  </a:lnTo>
                  <a:lnTo>
                    <a:pt x="59" y="78"/>
                  </a:lnTo>
                  <a:lnTo>
                    <a:pt x="64" y="87"/>
                  </a:lnTo>
                  <a:lnTo>
                    <a:pt x="68" y="95"/>
                  </a:lnTo>
                  <a:lnTo>
                    <a:pt x="71" y="104"/>
                  </a:lnTo>
                  <a:lnTo>
                    <a:pt x="75" y="113"/>
                  </a:lnTo>
                  <a:lnTo>
                    <a:pt x="77" y="123"/>
                  </a:lnTo>
                  <a:lnTo>
                    <a:pt x="79" y="132"/>
                  </a:lnTo>
                  <a:lnTo>
                    <a:pt x="80" y="127"/>
                  </a:lnTo>
                  <a:lnTo>
                    <a:pt x="81" y="123"/>
                  </a:lnTo>
                  <a:lnTo>
                    <a:pt x="83" y="118"/>
                  </a:lnTo>
                  <a:lnTo>
                    <a:pt x="84" y="113"/>
                  </a:lnTo>
                  <a:lnTo>
                    <a:pt x="86" y="109"/>
                  </a:lnTo>
                  <a:lnTo>
                    <a:pt x="87" y="104"/>
                  </a:lnTo>
                  <a:lnTo>
                    <a:pt x="89" y="100"/>
                  </a:lnTo>
                  <a:lnTo>
                    <a:pt x="91" y="95"/>
                  </a:lnTo>
                  <a:lnTo>
                    <a:pt x="92" y="91"/>
                  </a:lnTo>
                  <a:lnTo>
                    <a:pt x="94" y="86"/>
                  </a:lnTo>
                  <a:lnTo>
                    <a:pt x="95" y="81"/>
                  </a:lnTo>
                  <a:lnTo>
                    <a:pt x="95" y="77"/>
                  </a:lnTo>
                  <a:lnTo>
                    <a:pt x="95" y="72"/>
                  </a:lnTo>
                  <a:lnTo>
                    <a:pt x="95" y="68"/>
                  </a:lnTo>
                  <a:lnTo>
                    <a:pt x="94" y="63"/>
                  </a:lnTo>
                  <a:lnTo>
                    <a:pt x="92" y="58"/>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2" name="Freeform 28">
              <a:extLst>
                <a:ext uri="{FF2B5EF4-FFF2-40B4-BE49-F238E27FC236}">
                  <a16:creationId xmlns:a16="http://schemas.microsoft.com/office/drawing/2014/main" id="{1114F034-EBC5-48B5-BB89-2230864DB5A7}"/>
                </a:ext>
              </a:extLst>
            </p:cNvPr>
            <p:cNvSpPr>
              <a:spLocks/>
            </p:cNvSpPr>
            <p:nvPr/>
          </p:nvSpPr>
          <p:spPr bwMode="auto">
            <a:xfrm>
              <a:off x="5083" y="2741"/>
              <a:ext cx="125" cy="47"/>
            </a:xfrm>
            <a:custGeom>
              <a:avLst/>
              <a:gdLst>
                <a:gd name="T0" fmla="*/ 124 w 125"/>
                <a:gd name="T1" fmla="*/ 46 h 47"/>
                <a:gd name="T2" fmla="*/ 115 w 125"/>
                <a:gd name="T3" fmla="*/ 45 h 47"/>
                <a:gd name="T4" fmla="*/ 107 w 125"/>
                <a:gd name="T5" fmla="*/ 43 h 47"/>
                <a:gd name="T6" fmla="*/ 99 w 125"/>
                <a:gd name="T7" fmla="*/ 42 h 47"/>
                <a:gd name="T8" fmla="*/ 90 w 125"/>
                <a:gd name="T9" fmla="*/ 40 h 47"/>
                <a:gd name="T10" fmla="*/ 82 w 125"/>
                <a:gd name="T11" fmla="*/ 38 h 47"/>
                <a:gd name="T12" fmla="*/ 74 w 125"/>
                <a:gd name="T13" fmla="*/ 36 h 47"/>
                <a:gd name="T14" fmla="*/ 66 w 125"/>
                <a:gd name="T15" fmla="*/ 34 h 47"/>
                <a:gd name="T16" fmla="*/ 58 w 125"/>
                <a:gd name="T17" fmla="*/ 30 h 47"/>
                <a:gd name="T18" fmla="*/ 51 w 125"/>
                <a:gd name="T19" fmla="*/ 28 h 47"/>
                <a:gd name="T20" fmla="*/ 43 w 125"/>
                <a:gd name="T21" fmla="*/ 24 h 47"/>
                <a:gd name="T22" fmla="*/ 36 w 125"/>
                <a:gd name="T23" fmla="*/ 21 h 47"/>
                <a:gd name="T24" fmla="*/ 28 w 125"/>
                <a:gd name="T25" fmla="*/ 18 h 47"/>
                <a:gd name="T26" fmla="*/ 20 w 125"/>
                <a:gd name="T27" fmla="*/ 14 h 47"/>
                <a:gd name="T28" fmla="*/ 13 w 125"/>
                <a:gd name="T29" fmla="*/ 9 h 47"/>
                <a:gd name="T30" fmla="*/ 7 w 125"/>
                <a:gd name="T31" fmla="*/ 4 h 47"/>
                <a:gd name="T32" fmla="*/ 0 w 125"/>
                <a:gd name="T33" fmla="*/ 0 h 47"/>
                <a:gd name="T34" fmla="*/ 47 w 125"/>
                <a:gd name="T35" fmla="*/ 36 h 47"/>
                <a:gd name="T36" fmla="*/ 52 w 125"/>
                <a:gd name="T37" fmla="*/ 38 h 47"/>
                <a:gd name="T38" fmla="*/ 57 w 125"/>
                <a:gd name="T39" fmla="*/ 38 h 47"/>
                <a:gd name="T40" fmla="*/ 61 w 125"/>
                <a:gd name="T41" fmla="*/ 39 h 47"/>
                <a:gd name="T42" fmla="*/ 66 w 125"/>
                <a:gd name="T43" fmla="*/ 40 h 47"/>
                <a:gd name="T44" fmla="*/ 70 w 125"/>
                <a:gd name="T45" fmla="*/ 41 h 47"/>
                <a:gd name="T46" fmla="*/ 75 w 125"/>
                <a:gd name="T47" fmla="*/ 42 h 47"/>
                <a:gd name="T48" fmla="*/ 80 w 125"/>
                <a:gd name="T49" fmla="*/ 42 h 47"/>
                <a:gd name="T50" fmla="*/ 86 w 125"/>
                <a:gd name="T51" fmla="*/ 43 h 47"/>
                <a:gd name="T52" fmla="*/ 90 w 125"/>
                <a:gd name="T53" fmla="*/ 44 h 47"/>
                <a:gd name="T54" fmla="*/ 95 w 125"/>
                <a:gd name="T55" fmla="*/ 44 h 47"/>
                <a:gd name="T56" fmla="*/ 100 w 125"/>
                <a:gd name="T57" fmla="*/ 45 h 47"/>
                <a:gd name="T58" fmla="*/ 105 w 125"/>
                <a:gd name="T59" fmla="*/ 45 h 47"/>
                <a:gd name="T60" fmla="*/ 110 w 125"/>
                <a:gd name="T61" fmla="*/ 46 h 47"/>
                <a:gd name="T62" fmla="*/ 115 w 125"/>
                <a:gd name="T63" fmla="*/ 46 h 47"/>
                <a:gd name="T64" fmla="*/ 119 w 125"/>
                <a:gd name="T65" fmla="*/ 46 h 47"/>
                <a:gd name="T66" fmla="*/ 124 w 125"/>
                <a:gd name="T67" fmla="*/ 4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5" h="47">
                  <a:moveTo>
                    <a:pt x="124" y="46"/>
                  </a:moveTo>
                  <a:lnTo>
                    <a:pt x="115" y="45"/>
                  </a:lnTo>
                  <a:lnTo>
                    <a:pt x="107" y="43"/>
                  </a:lnTo>
                  <a:lnTo>
                    <a:pt x="99" y="42"/>
                  </a:lnTo>
                  <a:lnTo>
                    <a:pt x="90" y="40"/>
                  </a:lnTo>
                  <a:lnTo>
                    <a:pt x="82" y="38"/>
                  </a:lnTo>
                  <a:lnTo>
                    <a:pt x="74" y="36"/>
                  </a:lnTo>
                  <a:lnTo>
                    <a:pt x="66" y="34"/>
                  </a:lnTo>
                  <a:lnTo>
                    <a:pt x="58" y="30"/>
                  </a:lnTo>
                  <a:lnTo>
                    <a:pt x="51" y="28"/>
                  </a:lnTo>
                  <a:lnTo>
                    <a:pt x="43" y="24"/>
                  </a:lnTo>
                  <a:lnTo>
                    <a:pt x="36" y="21"/>
                  </a:lnTo>
                  <a:lnTo>
                    <a:pt x="28" y="18"/>
                  </a:lnTo>
                  <a:lnTo>
                    <a:pt x="20" y="14"/>
                  </a:lnTo>
                  <a:lnTo>
                    <a:pt x="13" y="9"/>
                  </a:lnTo>
                  <a:lnTo>
                    <a:pt x="7" y="4"/>
                  </a:lnTo>
                  <a:lnTo>
                    <a:pt x="0" y="0"/>
                  </a:lnTo>
                  <a:lnTo>
                    <a:pt x="47" y="36"/>
                  </a:lnTo>
                  <a:lnTo>
                    <a:pt x="52" y="38"/>
                  </a:lnTo>
                  <a:lnTo>
                    <a:pt x="57" y="38"/>
                  </a:lnTo>
                  <a:lnTo>
                    <a:pt x="61" y="39"/>
                  </a:lnTo>
                  <a:lnTo>
                    <a:pt x="66" y="40"/>
                  </a:lnTo>
                  <a:lnTo>
                    <a:pt x="70" y="41"/>
                  </a:lnTo>
                  <a:lnTo>
                    <a:pt x="75" y="42"/>
                  </a:lnTo>
                  <a:lnTo>
                    <a:pt x="80" y="42"/>
                  </a:lnTo>
                  <a:lnTo>
                    <a:pt x="86" y="43"/>
                  </a:lnTo>
                  <a:lnTo>
                    <a:pt x="90" y="44"/>
                  </a:lnTo>
                  <a:lnTo>
                    <a:pt x="95" y="44"/>
                  </a:lnTo>
                  <a:lnTo>
                    <a:pt x="100" y="45"/>
                  </a:lnTo>
                  <a:lnTo>
                    <a:pt x="105" y="45"/>
                  </a:lnTo>
                  <a:lnTo>
                    <a:pt x="110" y="46"/>
                  </a:lnTo>
                  <a:lnTo>
                    <a:pt x="115" y="46"/>
                  </a:lnTo>
                  <a:lnTo>
                    <a:pt x="119" y="46"/>
                  </a:lnTo>
                  <a:lnTo>
                    <a:pt x="124" y="4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3" name="Freeform 29">
              <a:extLst>
                <a:ext uri="{FF2B5EF4-FFF2-40B4-BE49-F238E27FC236}">
                  <a16:creationId xmlns:a16="http://schemas.microsoft.com/office/drawing/2014/main" id="{7789579E-C9E3-40E4-A89B-304E21AB944C}"/>
                </a:ext>
              </a:extLst>
            </p:cNvPr>
            <p:cNvSpPr>
              <a:spLocks/>
            </p:cNvSpPr>
            <p:nvPr/>
          </p:nvSpPr>
          <p:spPr bwMode="auto">
            <a:xfrm>
              <a:off x="4374" y="2674"/>
              <a:ext cx="66" cy="86"/>
            </a:xfrm>
            <a:custGeom>
              <a:avLst/>
              <a:gdLst>
                <a:gd name="T0" fmla="*/ 15 w 66"/>
                <a:gd name="T1" fmla="*/ 36 h 86"/>
                <a:gd name="T2" fmla="*/ 65 w 66"/>
                <a:gd name="T3" fmla="*/ 0 h 86"/>
                <a:gd name="T4" fmla="*/ 56 w 66"/>
                <a:gd name="T5" fmla="*/ 0 h 86"/>
                <a:gd name="T6" fmla="*/ 47 w 66"/>
                <a:gd name="T7" fmla="*/ 0 h 86"/>
                <a:gd name="T8" fmla="*/ 39 w 66"/>
                <a:gd name="T9" fmla="*/ 0 h 86"/>
                <a:gd name="T10" fmla="*/ 31 w 66"/>
                <a:gd name="T11" fmla="*/ 0 h 86"/>
                <a:gd name="T12" fmla="*/ 23 w 66"/>
                <a:gd name="T13" fmla="*/ 0 h 86"/>
                <a:gd name="T14" fmla="*/ 15 w 66"/>
                <a:gd name="T15" fmla="*/ 2 h 86"/>
                <a:gd name="T16" fmla="*/ 8 w 66"/>
                <a:gd name="T17" fmla="*/ 3 h 86"/>
                <a:gd name="T18" fmla="*/ 1 w 66"/>
                <a:gd name="T19" fmla="*/ 5 h 86"/>
                <a:gd name="T20" fmla="*/ 0 w 66"/>
                <a:gd name="T21" fmla="*/ 11 h 86"/>
                <a:gd name="T22" fmla="*/ 0 w 66"/>
                <a:gd name="T23" fmla="*/ 16 h 86"/>
                <a:gd name="T24" fmla="*/ 0 w 66"/>
                <a:gd name="T25" fmla="*/ 20 h 86"/>
                <a:gd name="T26" fmla="*/ 0 w 66"/>
                <a:gd name="T27" fmla="*/ 25 h 86"/>
                <a:gd name="T28" fmla="*/ 0 w 66"/>
                <a:gd name="T29" fmla="*/ 31 h 86"/>
                <a:gd name="T30" fmla="*/ 0 w 66"/>
                <a:gd name="T31" fmla="*/ 36 h 86"/>
                <a:gd name="T32" fmla="*/ 0 w 66"/>
                <a:gd name="T33" fmla="*/ 40 h 86"/>
                <a:gd name="T34" fmla="*/ 0 w 66"/>
                <a:gd name="T35" fmla="*/ 46 h 86"/>
                <a:gd name="T36" fmla="*/ 0 w 66"/>
                <a:gd name="T37" fmla="*/ 51 h 86"/>
                <a:gd name="T38" fmla="*/ 0 w 66"/>
                <a:gd name="T39" fmla="*/ 56 h 86"/>
                <a:gd name="T40" fmla="*/ 1 w 66"/>
                <a:gd name="T41" fmla="*/ 60 h 86"/>
                <a:gd name="T42" fmla="*/ 1 w 66"/>
                <a:gd name="T43" fmla="*/ 65 h 86"/>
                <a:gd name="T44" fmla="*/ 2 w 66"/>
                <a:gd name="T45" fmla="*/ 70 h 86"/>
                <a:gd name="T46" fmla="*/ 3 w 66"/>
                <a:gd name="T47" fmla="*/ 75 h 86"/>
                <a:gd name="T48" fmla="*/ 4 w 66"/>
                <a:gd name="T49" fmla="*/ 80 h 86"/>
                <a:gd name="T50" fmla="*/ 6 w 66"/>
                <a:gd name="T51" fmla="*/ 85 h 86"/>
                <a:gd name="T52" fmla="*/ 7 w 66"/>
                <a:gd name="T53" fmla="*/ 79 h 86"/>
                <a:gd name="T54" fmla="*/ 7 w 66"/>
                <a:gd name="T55" fmla="*/ 72 h 86"/>
                <a:gd name="T56" fmla="*/ 7 w 66"/>
                <a:gd name="T57" fmla="*/ 66 h 86"/>
                <a:gd name="T58" fmla="*/ 8 w 66"/>
                <a:gd name="T59" fmla="*/ 60 h 86"/>
                <a:gd name="T60" fmla="*/ 8 w 66"/>
                <a:gd name="T61" fmla="*/ 53 h 86"/>
                <a:gd name="T62" fmla="*/ 10 w 66"/>
                <a:gd name="T63" fmla="*/ 47 h 86"/>
                <a:gd name="T64" fmla="*/ 12 w 66"/>
                <a:gd name="T65" fmla="*/ 41 h 86"/>
                <a:gd name="T66" fmla="*/ 15 w 66"/>
                <a:gd name="T67" fmla="*/ 3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6" h="86">
                  <a:moveTo>
                    <a:pt x="15" y="36"/>
                  </a:moveTo>
                  <a:lnTo>
                    <a:pt x="65" y="0"/>
                  </a:lnTo>
                  <a:lnTo>
                    <a:pt x="56" y="0"/>
                  </a:lnTo>
                  <a:lnTo>
                    <a:pt x="47" y="0"/>
                  </a:lnTo>
                  <a:lnTo>
                    <a:pt x="39" y="0"/>
                  </a:lnTo>
                  <a:lnTo>
                    <a:pt x="31" y="0"/>
                  </a:lnTo>
                  <a:lnTo>
                    <a:pt x="23" y="0"/>
                  </a:lnTo>
                  <a:lnTo>
                    <a:pt x="15" y="2"/>
                  </a:lnTo>
                  <a:lnTo>
                    <a:pt x="8" y="3"/>
                  </a:lnTo>
                  <a:lnTo>
                    <a:pt x="1" y="5"/>
                  </a:lnTo>
                  <a:lnTo>
                    <a:pt x="0" y="11"/>
                  </a:lnTo>
                  <a:lnTo>
                    <a:pt x="0" y="16"/>
                  </a:lnTo>
                  <a:lnTo>
                    <a:pt x="0" y="20"/>
                  </a:lnTo>
                  <a:lnTo>
                    <a:pt x="0" y="25"/>
                  </a:lnTo>
                  <a:lnTo>
                    <a:pt x="0" y="31"/>
                  </a:lnTo>
                  <a:lnTo>
                    <a:pt x="0" y="36"/>
                  </a:lnTo>
                  <a:lnTo>
                    <a:pt x="0" y="40"/>
                  </a:lnTo>
                  <a:lnTo>
                    <a:pt x="0" y="46"/>
                  </a:lnTo>
                  <a:lnTo>
                    <a:pt x="0" y="51"/>
                  </a:lnTo>
                  <a:lnTo>
                    <a:pt x="0" y="56"/>
                  </a:lnTo>
                  <a:lnTo>
                    <a:pt x="1" y="60"/>
                  </a:lnTo>
                  <a:lnTo>
                    <a:pt x="1" y="65"/>
                  </a:lnTo>
                  <a:lnTo>
                    <a:pt x="2" y="70"/>
                  </a:lnTo>
                  <a:lnTo>
                    <a:pt x="3" y="75"/>
                  </a:lnTo>
                  <a:lnTo>
                    <a:pt x="4" y="80"/>
                  </a:lnTo>
                  <a:lnTo>
                    <a:pt x="6" y="85"/>
                  </a:lnTo>
                  <a:lnTo>
                    <a:pt x="7" y="79"/>
                  </a:lnTo>
                  <a:lnTo>
                    <a:pt x="7" y="72"/>
                  </a:lnTo>
                  <a:lnTo>
                    <a:pt x="7" y="66"/>
                  </a:lnTo>
                  <a:lnTo>
                    <a:pt x="8" y="60"/>
                  </a:lnTo>
                  <a:lnTo>
                    <a:pt x="8" y="53"/>
                  </a:lnTo>
                  <a:lnTo>
                    <a:pt x="10" y="47"/>
                  </a:lnTo>
                  <a:lnTo>
                    <a:pt x="12" y="41"/>
                  </a:lnTo>
                  <a:lnTo>
                    <a:pt x="15" y="3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4" name="Freeform 30">
              <a:extLst>
                <a:ext uri="{FF2B5EF4-FFF2-40B4-BE49-F238E27FC236}">
                  <a16:creationId xmlns:a16="http://schemas.microsoft.com/office/drawing/2014/main" id="{45109A39-C627-4556-8075-9A829AC0D905}"/>
                </a:ext>
              </a:extLst>
            </p:cNvPr>
            <p:cNvSpPr>
              <a:spLocks/>
            </p:cNvSpPr>
            <p:nvPr/>
          </p:nvSpPr>
          <p:spPr bwMode="auto">
            <a:xfrm>
              <a:off x="4819" y="2676"/>
              <a:ext cx="159" cy="66"/>
            </a:xfrm>
            <a:custGeom>
              <a:avLst/>
              <a:gdLst>
                <a:gd name="T0" fmla="*/ 99 w 159"/>
                <a:gd name="T1" fmla="*/ 0 h 66"/>
                <a:gd name="T2" fmla="*/ 0 w 159"/>
                <a:gd name="T3" fmla="*/ 0 h 66"/>
                <a:gd name="T4" fmla="*/ 11 w 159"/>
                <a:gd name="T5" fmla="*/ 1 h 66"/>
                <a:gd name="T6" fmla="*/ 22 w 159"/>
                <a:gd name="T7" fmla="*/ 3 h 66"/>
                <a:gd name="T8" fmla="*/ 32 w 159"/>
                <a:gd name="T9" fmla="*/ 4 h 66"/>
                <a:gd name="T10" fmla="*/ 44 w 159"/>
                <a:gd name="T11" fmla="*/ 7 h 66"/>
                <a:gd name="T12" fmla="*/ 54 w 159"/>
                <a:gd name="T13" fmla="*/ 9 h 66"/>
                <a:gd name="T14" fmla="*/ 64 w 159"/>
                <a:gd name="T15" fmla="*/ 12 h 66"/>
                <a:gd name="T16" fmla="*/ 74 w 159"/>
                <a:gd name="T17" fmla="*/ 16 h 66"/>
                <a:gd name="T18" fmla="*/ 85 w 159"/>
                <a:gd name="T19" fmla="*/ 20 h 66"/>
                <a:gd name="T20" fmla="*/ 94 w 159"/>
                <a:gd name="T21" fmla="*/ 24 h 66"/>
                <a:gd name="T22" fmla="*/ 104 w 159"/>
                <a:gd name="T23" fmla="*/ 28 h 66"/>
                <a:gd name="T24" fmla="*/ 113 w 159"/>
                <a:gd name="T25" fmla="*/ 33 h 66"/>
                <a:gd name="T26" fmla="*/ 122 w 159"/>
                <a:gd name="T27" fmla="*/ 38 h 66"/>
                <a:gd name="T28" fmla="*/ 132 w 159"/>
                <a:gd name="T29" fmla="*/ 44 h 66"/>
                <a:gd name="T30" fmla="*/ 141 w 159"/>
                <a:gd name="T31" fmla="*/ 51 h 66"/>
                <a:gd name="T32" fmla="*/ 149 w 159"/>
                <a:gd name="T33" fmla="*/ 57 h 66"/>
                <a:gd name="T34" fmla="*/ 158 w 159"/>
                <a:gd name="T35" fmla="*/ 65 h 66"/>
                <a:gd name="T36" fmla="*/ 152 w 159"/>
                <a:gd name="T37" fmla="*/ 55 h 66"/>
                <a:gd name="T38" fmla="*/ 146 w 159"/>
                <a:gd name="T39" fmla="*/ 45 h 66"/>
                <a:gd name="T40" fmla="*/ 140 w 159"/>
                <a:gd name="T41" fmla="*/ 36 h 66"/>
                <a:gd name="T42" fmla="*/ 133 w 159"/>
                <a:gd name="T43" fmla="*/ 28 h 66"/>
                <a:gd name="T44" fmla="*/ 125 w 159"/>
                <a:gd name="T45" fmla="*/ 20 h 66"/>
                <a:gd name="T46" fmla="*/ 117 w 159"/>
                <a:gd name="T47" fmla="*/ 12 h 66"/>
                <a:gd name="T48" fmla="*/ 109 w 159"/>
                <a:gd name="T49" fmla="*/ 6 h 66"/>
                <a:gd name="T50" fmla="*/ 99 w 159"/>
                <a:gd name="T51"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9" h="66">
                  <a:moveTo>
                    <a:pt x="99" y="0"/>
                  </a:moveTo>
                  <a:lnTo>
                    <a:pt x="0" y="0"/>
                  </a:lnTo>
                  <a:lnTo>
                    <a:pt x="11" y="1"/>
                  </a:lnTo>
                  <a:lnTo>
                    <a:pt x="22" y="3"/>
                  </a:lnTo>
                  <a:lnTo>
                    <a:pt x="32" y="4"/>
                  </a:lnTo>
                  <a:lnTo>
                    <a:pt x="44" y="7"/>
                  </a:lnTo>
                  <a:lnTo>
                    <a:pt x="54" y="9"/>
                  </a:lnTo>
                  <a:lnTo>
                    <a:pt x="64" y="12"/>
                  </a:lnTo>
                  <a:lnTo>
                    <a:pt x="74" y="16"/>
                  </a:lnTo>
                  <a:lnTo>
                    <a:pt x="85" y="20"/>
                  </a:lnTo>
                  <a:lnTo>
                    <a:pt x="94" y="24"/>
                  </a:lnTo>
                  <a:lnTo>
                    <a:pt x="104" y="28"/>
                  </a:lnTo>
                  <a:lnTo>
                    <a:pt x="113" y="33"/>
                  </a:lnTo>
                  <a:lnTo>
                    <a:pt x="122" y="38"/>
                  </a:lnTo>
                  <a:lnTo>
                    <a:pt x="132" y="44"/>
                  </a:lnTo>
                  <a:lnTo>
                    <a:pt x="141" y="51"/>
                  </a:lnTo>
                  <a:lnTo>
                    <a:pt x="149" y="57"/>
                  </a:lnTo>
                  <a:lnTo>
                    <a:pt x="158" y="65"/>
                  </a:lnTo>
                  <a:lnTo>
                    <a:pt x="152" y="55"/>
                  </a:lnTo>
                  <a:lnTo>
                    <a:pt x="146" y="45"/>
                  </a:lnTo>
                  <a:lnTo>
                    <a:pt x="140" y="36"/>
                  </a:lnTo>
                  <a:lnTo>
                    <a:pt x="133" y="28"/>
                  </a:lnTo>
                  <a:lnTo>
                    <a:pt x="125" y="20"/>
                  </a:lnTo>
                  <a:lnTo>
                    <a:pt x="117" y="12"/>
                  </a:lnTo>
                  <a:lnTo>
                    <a:pt x="109" y="6"/>
                  </a:lnTo>
                  <a:lnTo>
                    <a:pt x="99"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5" name="Freeform 31">
              <a:extLst>
                <a:ext uri="{FF2B5EF4-FFF2-40B4-BE49-F238E27FC236}">
                  <a16:creationId xmlns:a16="http://schemas.microsoft.com/office/drawing/2014/main" id="{E741A27B-01D0-4C7F-9A5D-3B56CDF078AD}"/>
                </a:ext>
              </a:extLst>
            </p:cNvPr>
            <p:cNvSpPr>
              <a:spLocks/>
            </p:cNvSpPr>
            <p:nvPr/>
          </p:nvSpPr>
          <p:spPr bwMode="auto">
            <a:xfrm>
              <a:off x="4167" y="2667"/>
              <a:ext cx="227" cy="65"/>
            </a:xfrm>
            <a:custGeom>
              <a:avLst/>
              <a:gdLst>
                <a:gd name="T0" fmla="*/ 226 w 227"/>
                <a:gd name="T1" fmla="*/ 0 h 65"/>
                <a:gd name="T2" fmla="*/ 221 w 227"/>
                <a:gd name="T3" fmla="*/ 0 h 65"/>
                <a:gd name="T4" fmla="*/ 215 w 227"/>
                <a:gd name="T5" fmla="*/ 0 h 65"/>
                <a:gd name="T6" fmla="*/ 211 w 227"/>
                <a:gd name="T7" fmla="*/ 0 h 65"/>
                <a:gd name="T8" fmla="*/ 205 w 227"/>
                <a:gd name="T9" fmla="*/ 0 h 65"/>
                <a:gd name="T10" fmla="*/ 201 w 227"/>
                <a:gd name="T11" fmla="*/ 0 h 65"/>
                <a:gd name="T12" fmla="*/ 196 w 227"/>
                <a:gd name="T13" fmla="*/ 0 h 65"/>
                <a:gd name="T14" fmla="*/ 191 w 227"/>
                <a:gd name="T15" fmla="*/ 0 h 65"/>
                <a:gd name="T16" fmla="*/ 186 w 227"/>
                <a:gd name="T17" fmla="*/ 0 h 65"/>
                <a:gd name="T18" fmla="*/ 181 w 227"/>
                <a:gd name="T19" fmla="*/ 1 h 65"/>
                <a:gd name="T20" fmla="*/ 177 w 227"/>
                <a:gd name="T21" fmla="*/ 1 h 65"/>
                <a:gd name="T22" fmla="*/ 171 w 227"/>
                <a:gd name="T23" fmla="*/ 0 h 65"/>
                <a:gd name="T24" fmla="*/ 167 w 227"/>
                <a:gd name="T25" fmla="*/ 0 h 65"/>
                <a:gd name="T26" fmla="*/ 161 w 227"/>
                <a:gd name="T27" fmla="*/ 0 h 65"/>
                <a:gd name="T28" fmla="*/ 157 w 227"/>
                <a:gd name="T29" fmla="*/ 0 h 65"/>
                <a:gd name="T30" fmla="*/ 152 w 227"/>
                <a:gd name="T31" fmla="*/ 0 h 65"/>
                <a:gd name="T32" fmla="*/ 146 w 227"/>
                <a:gd name="T33" fmla="*/ 0 h 65"/>
                <a:gd name="T34" fmla="*/ 137 w 227"/>
                <a:gd name="T35" fmla="*/ 4 h 65"/>
                <a:gd name="T36" fmla="*/ 129 w 227"/>
                <a:gd name="T37" fmla="*/ 8 h 65"/>
                <a:gd name="T38" fmla="*/ 119 w 227"/>
                <a:gd name="T39" fmla="*/ 11 h 65"/>
                <a:gd name="T40" fmla="*/ 109 w 227"/>
                <a:gd name="T41" fmla="*/ 15 h 65"/>
                <a:gd name="T42" fmla="*/ 100 w 227"/>
                <a:gd name="T43" fmla="*/ 19 h 65"/>
                <a:gd name="T44" fmla="*/ 91 w 227"/>
                <a:gd name="T45" fmla="*/ 22 h 65"/>
                <a:gd name="T46" fmla="*/ 82 w 227"/>
                <a:gd name="T47" fmla="*/ 26 h 65"/>
                <a:gd name="T48" fmla="*/ 72 w 227"/>
                <a:gd name="T49" fmla="*/ 30 h 65"/>
                <a:gd name="T50" fmla="*/ 63 w 227"/>
                <a:gd name="T51" fmla="*/ 34 h 65"/>
                <a:gd name="T52" fmla="*/ 54 w 227"/>
                <a:gd name="T53" fmla="*/ 38 h 65"/>
                <a:gd name="T54" fmla="*/ 44 w 227"/>
                <a:gd name="T55" fmla="*/ 41 h 65"/>
                <a:gd name="T56" fmla="*/ 36 w 227"/>
                <a:gd name="T57" fmla="*/ 46 h 65"/>
                <a:gd name="T58" fmla="*/ 26 w 227"/>
                <a:gd name="T59" fmla="*/ 50 h 65"/>
                <a:gd name="T60" fmla="*/ 17 w 227"/>
                <a:gd name="T61" fmla="*/ 54 h 65"/>
                <a:gd name="T62" fmla="*/ 8 w 227"/>
                <a:gd name="T63" fmla="*/ 59 h 65"/>
                <a:gd name="T64" fmla="*/ 0 w 227"/>
                <a:gd name="T65" fmla="*/ 64 h 65"/>
                <a:gd name="T66" fmla="*/ 13 w 227"/>
                <a:gd name="T67" fmla="*/ 59 h 65"/>
                <a:gd name="T68" fmla="*/ 28 w 227"/>
                <a:gd name="T69" fmla="*/ 54 h 65"/>
                <a:gd name="T70" fmla="*/ 41 w 227"/>
                <a:gd name="T71" fmla="*/ 50 h 65"/>
                <a:gd name="T72" fmla="*/ 56 w 227"/>
                <a:gd name="T73" fmla="*/ 45 h 65"/>
                <a:gd name="T74" fmla="*/ 69 w 227"/>
                <a:gd name="T75" fmla="*/ 41 h 65"/>
                <a:gd name="T76" fmla="*/ 84 w 227"/>
                <a:gd name="T77" fmla="*/ 37 h 65"/>
                <a:gd name="T78" fmla="*/ 98 w 227"/>
                <a:gd name="T79" fmla="*/ 33 h 65"/>
                <a:gd name="T80" fmla="*/ 113 w 227"/>
                <a:gd name="T81" fmla="*/ 28 h 65"/>
                <a:gd name="T82" fmla="*/ 127 w 227"/>
                <a:gd name="T83" fmla="*/ 24 h 65"/>
                <a:gd name="T84" fmla="*/ 141 w 227"/>
                <a:gd name="T85" fmla="*/ 21 h 65"/>
                <a:gd name="T86" fmla="*/ 155 w 227"/>
                <a:gd name="T87" fmla="*/ 17 h 65"/>
                <a:gd name="T88" fmla="*/ 169 w 227"/>
                <a:gd name="T89" fmla="*/ 14 h 65"/>
                <a:gd name="T90" fmla="*/ 184 w 227"/>
                <a:gd name="T91" fmla="*/ 10 h 65"/>
                <a:gd name="T92" fmla="*/ 198 w 227"/>
                <a:gd name="T93" fmla="*/ 7 h 65"/>
                <a:gd name="T94" fmla="*/ 212 w 227"/>
                <a:gd name="T95" fmla="*/ 4 h 65"/>
                <a:gd name="T96" fmla="*/ 226 w 227"/>
                <a:gd name="T9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7" h="65">
                  <a:moveTo>
                    <a:pt x="226" y="0"/>
                  </a:moveTo>
                  <a:lnTo>
                    <a:pt x="221" y="0"/>
                  </a:lnTo>
                  <a:lnTo>
                    <a:pt x="215" y="0"/>
                  </a:lnTo>
                  <a:lnTo>
                    <a:pt x="211" y="0"/>
                  </a:lnTo>
                  <a:lnTo>
                    <a:pt x="205" y="0"/>
                  </a:lnTo>
                  <a:lnTo>
                    <a:pt x="201" y="0"/>
                  </a:lnTo>
                  <a:lnTo>
                    <a:pt x="196" y="0"/>
                  </a:lnTo>
                  <a:lnTo>
                    <a:pt x="191" y="0"/>
                  </a:lnTo>
                  <a:lnTo>
                    <a:pt x="186" y="0"/>
                  </a:lnTo>
                  <a:lnTo>
                    <a:pt x="181" y="1"/>
                  </a:lnTo>
                  <a:lnTo>
                    <a:pt x="177" y="1"/>
                  </a:lnTo>
                  <a:lnTo>
                    <a:pt x="171" y="0"/>
                  </a:lnTo>
                  <a:lnTo>
                    <a:pt x="167" y="0"/>
                  </a:lnTo>
                  <a:lnTo>
                    <a:pt x="161" y="0"/>
                  </a:lnTo>
                  <a:lnTo>
                    <a:pt x="157" y="0"/>
                  </a:lnTo>
                  <a:lnTo>
                    <a:pt x="152" y="0"/>
                  </a:lnTo>
                  <a:lnTo>
                    <a:pt x="146" y="0"/>
                  </a:lnTo>
                  <a:lnTo>
                    <a:pt x="137" y="4"/>
                  </a:lnTo>
                  <a:lnTo>
                    <a:pt x="129" y="8"/>
                  </a:lnTo>
                  <a:lnTo>
                    <a:pt x="119" y="11"/>
                  </a:lnTo>
                  <a:lnTo>
                    <a:pt x="109" y="15"/>
                  </a:lnTo>
                  <a:lnTo>
                    <a:pt x="100" y="19"/>
                  </a:lnTo>
                  <a:lnTo>
                    <a:pt x="91" y="22"/>
                  </a:lnTo>
                  <a:lnTo>
                    <a:pt x="82" y="26"/>
                  </a:lnTo>
                  <a:lnTo>
                    <a:pt x="72" y="30"/>
                  </a:lnTo>
                  <a:lnTo>
                    <a:pt x="63" y="34"/>
                  </a:lnTo>
                  <a:lnTo>
                    <a:pt x="54" y="38"/>
                  </a:lnTo>
                  <a:lnTo>
                    <a:pt x="44" y="41"/>
                  </a:lnTo>
                  <a:lnTo>
                    <a:pt x="36" y="46"/>
                  </a:lnTo>
                  <a:lnTo>
                    <a:pt x="26" y="50"/>
                  </a:lnTo>
                  <a:lnTo>
                    <a:pt x="17" y="54"/>
                  </a:lnTo>
                  <a:lnTo>
                    <a:pt x="8" y="59"/>
                  </a:lnTo>
                  <a:lnTo>
                    <a:pt x="0" y="64"/>
                  </a:lnTo>
                  <a:lnTo>
                    <a:pt x="13" y="59"/>
                  </a:lnTo>
                  <a:lnTo>
                    <a:pt x="28" y="54"/>
                  </a:lnTo>
                  <a:lnTo>
                    <a:pt x="41" y="50"/>
                  </a:lnTo>
                  <a:lnTo>
                    <a:pt x="56" y="45"/>
                  </a:lnTo>
                  <a:lnTo>
                    <a:pt x="69" y="41"/>
                  </a:lnTo>
                  <a:lnTo>
                    <a:pt x="84" y="37"/>
                  </a:lnTo>
                  <a:lnTo>
                    <a:pt x="98" y="33"/>
                  </a:lnTo>
                  <a:lnTo>
                    <a:pt x="113" y="28"/>
                  </a:lnTo>
                  <a:lnTo>
                    <a:pt x="127" y="24"/>
                  </a:lnTo>
                  <a:lnTo>
                    <a:pt x="141" y="21"/>
                  </a:lnTo>
                  <a:lnTo>
                    <a:pt x="155" y="17"/>
                  </a:lnTo>
                  <a:lnTo>
                    <a:pt x="169" y="14"/>
                  </a:lnTo>
                  <a:lnTo>
                    <a:pt x="184" y="10"/>
                  </a:lnTo>
                  <a:lnTo>
                    <a:pt x="198" y="7"/>
                  </a:lnTo>
                  <a:lnTo>
                    <a:pt x="212" y="4"/>
                  </a:lnTo>
                  <a:lnTo>
                    <a:pt x="22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6" name="Freeform 32">
              <a:extLst>
                <a:ext uri="{FF2B5EF4-FFF2-40B4-BE49-F238E27FC236}">
                  <a16:creationId xmlns:a16="http://schemas.microsoft.com/office/drawing/2014/main" id="{D226DD72-9767-4855-AB87-FB74AF2CB21D}"/>
                </a:ext>
              </a:extLst>
            </p:cNvPr>
            <p:cNvSpPr>
              <a:spLocks/>
            </p:cNvSpPr>
            <p:nvPr/>
          </p:nvSpPr>
          <p:spPr bwMode="auto">
            <a:xfrm>
              <a:off x="4363" y="2645"/>
              <a:ext cx="453" cy="86"/>
            </a:xfrm>
            <a:custGeom>
              <a:avLst/>
              <a:gdLst>
                <a:gd name="T0" fmla="*/ 443 w 453"/>
                <a:gd name="T1" fmla="*/ 10 h 86"/>
                <a:gd name="T2" fmla="*/ 423 w 453"/>
                <a:gd name="T3" fmla="*/ 9 h 86"/>
                <a:gd name="T4" fmla="*/ 401 w 453"/>
                <a:gd name="T5" fmla="*/ 11 h 86"/>
                <a:gd name="T6" fmla="*/ 379 w 453"/>
                <a:gd name="T7" fmla="*/ 11 h 86"/>
                <a:gd name="T8" fmla="*/ 356 w 453"/>
                <a:gd name="T9" fmla="*/ 12 h 86"/>
                <a:gd name="T10" fmla="*/ 333 w 453"/>
                <a:gd name="T11" fmla="*/ 12 h 86"/>
                <a:gd name="T12" fmla="*/ 312 w 453"/>
                <a:gd name="T13" fmla="*/ 11 h 86"/>
                <a:gd name="T14" fmla="*/ 290 w 453"/>
                <a:gd name="T15" fmla="*/ 8 h 86"/>
                <a:gd name="T16" fmla="*/ 264 w 453"/>
                <a:gd name="T17" fmla="*/ 12 h 86"/>
                <a:gd name="T18" fmla="*/ 247 w 453"/>
                <a:gd name="T19" fmla="*/ 4 h 86"/>
                <a:gd name="T20" fmla="*/ 232 w 453"/>
                <a:gd name="T21" fmla="*/ 4 h 86"/>
                <a:gd name="T22" fmla="*/ 218 w 453"/>
                <a:gd name="T23" fmla="*/ 3 h 86"/>
                <a:gd name="T24" fmla="*/ 204 w 453"/>
                <a:gd name="T25" fmla="*/ 1 h 86"/>
                <a:gd name="T26" fmla="*/ 190 w 453"/>
                <a:gd name="T27" fmla="*/ 0 h 86"/>
                <a:gd name="T28" fmla="*/ 177 w 453"/>
                <a:gd name="T29" fmla="*/ 0 h 86"/>
                <a:gd name="T30" fmla="*/ 165 w 453"/>
                <a:gd name="T31" fmla="*/ 4 h 86"/>
                <a:gd name="T32" fmla="*/ 155 w 453"/>
                <a:gd name="T33" fmla="*/ 12 h 86"/>
                <a:gd name="T34" fmla="*/ 147 w 453"/>
                <a:gd name="T35" fmla="*/ 18 h 86"/>
                <a:gd name="T36" fmla="*/ 141 w 453"/>
                <a:gd name="T37" fmla="*/ 15 h 86"/>
                <a:gd name="T38" fmla="*/ 137 w 453"/>
                <a:gd name="T39" fmla="*/ 12 h 86"/>
                <a:gd name="T40" fmla="*/ 132 w 453"/>
                <a:gd name="T41" fmla="*/ 8 h 86"/>
                <a:gd name="T42" fmla="*/ 123 w 453"/>
                <a:gd name="T43" fmla="*/ 5 h 86"/>
                <a:gd name="T44" fmla="*/ 107 w 453"/>
                <a:gd name="T45" fmla="*/ 4 h 86"/>
                <a:gd name="T46" fmla="*/ 91 w 453"/>
                <a:gd name="T47" fmla="*/ 5 h 86"/>
                <a:gd name="T48" fmla="*/ 73 w 453"/>
                <a:gd name="T49" fmla="*/ 6 h 86"/>
                <a:gd name="T50" fmla="*/ 57 w 453"/>
                <a:gd name="T51" fmla="*/ 8 h 86"/>
                <a:gd name="T52" fmla="*/ 40 w 453"/>
                <a:gd name="T53" fmla="*/ 9 h 86"/>
                <a:gd name="T54" fmla="*/ 24 w 453"/>
                <a:gd name="T55" fmla="*/ 12 h 86"/>
                <a:gd name="T56" fmla="*/ 8 w 453"/>
                <a:gd name="T57" fmla="*/ 14 h 86"/>
                <a:gd name="T58" fmla="*/ 10 w 453"/>
                <a:gd name="T59" fmla="*/ 16 h 86"/>
                <a:gd name="T60" fmla="*/ 30 w 453"/>
                <a:gd name="T61" fmla="*/ 17 h 86"/>
                <a:gd name="T62" fmla="*/ 51 w 453"/>
                <a:gd name="T63" fmla="*/ 17 h 86"/>
                <a:gd name="T64" fmla="*/ 71 w 453"/>
                <a:gd name="T65" fmla="*/ 18 h 86"/>
                <a:gd name="T66" fmla="*/ 91 w 453"/>
                <a:gd name="T67" fmla="*/ 18 h 86"/>
                <a:gd name="T68" fmla="*/ 111 w 453"/>
                <a:gd name="T69" fmla="*/ 19 h 86"/>
                <a:gd name="T70" fmla="*/ 131 w 453"/>
                <a:gd name="T71" fmla="*/ 20 h 86"/>
                <a:gd name="T72" fmla="*/ 151 w 453"/>
                <a:gd name="T73" fmla="*/ 21 h 86"/>
                <a:gd name="T74" fmla="*/ 170 w 453"/>
                <a:gd name="T75" fmla="*/ 24 h 86"/>
                <a:gd name="T76" fmla="*/ 190 w 453"/>
                <a:gd name="T77" fmla="*/ 26 h 86"/>
                <a:gd name="T78" fmla="*/ 209 w 453"/>
                <a:gd name="T79" fmla="*/ 29 h 86"/>
                <a:gd name="T80" fmla="*/ 228 w 453"/>
                <a:gd name="T81" fmla="*/ 33 h 86"/>
                <a:gd name="T82" fmla="*/ 247 w 453"/>
                <a:gd name="T83" fmla="*/ 38 h 86"/>
                <a:gd name="T84" fmla="*/ 265 w 453"/>
                <a:gd name="T85" fmla="*/ 44 h 86"/>
                <a:gd name="T86" fmla="*/ 283 w 453"/>
                <a:gd name="T87" fmla="*/ 51 h 86"/>
                <a:gd name="T88" fmla="*/ 300 w 453"/>
                <a:gd name="T89" fmla="*/ 60 h 86"/>
                <a:gd name="T90" fmla="*/ 328 w 453"/>
                <a:gd name="T91" fmla="*/ 85 h 86"/>
                <a:gd name="T92" fmla="*/ 343 w 453"/>
                <a:gd name="T93" fmla="*/ 75 h 86"/>
                <a:gd name="T94" fmla="*/ 358 w 453"/>
                <a:gd name="T95" fmla="*/ 64 h 86"/>
                <a:gd name="T96" fmla="*/ 373 w 453"/>
                <a:gd name="T97" fmla="*/ 54 h 86"/>
                <a:gd name="T98" fmla="*/ 388 w 453"/>
                <a:gd name="T99" fmla="*/ 44 h 86"/>
                <a:gd name="T100" fmla="*/ 404 w 453"/>
                <a:gd name="T101" fmla="*/ 34 h 86"/>
                <a:gd name="T102" fmla="*/ 419 w 453"/>
                <a:gd name="T103" fmla="*/ 25 h 86"/>
                <a:gd name="T104" fmla="*/ 435 w 453"/>
                <a:gd name="T105" fmla="*/ 17 h 86"/>
                <a:gd name="T106" fmla="*/ 452 w 453"/>
                <a:gd name="T107" fmla="*/ 1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3" h="86">
                  <a:moveTo>
                    <a:pt x="452" y="11"/>
                  </a:moveTo>
                  <a:lnTo>
                    <a:pt x="443" y="10"/>
                  </a:lnTo>
                  <a:lnTo>
                    <a:pt x="432" y="9"/>
                  </a:lnTo>
                  <a:lnTo>
                    <a:pt x="423" y="9"/>
                  </a:lnTo>
                  <a:lnTo>
                    <a:pt x="412" y="10"/>
                  </a:lnTo>
                  <a:lnTo>
                    <a:pt x="401" y="11"/>
                  </a:lnTo>
                  <a:lnTo>
                    <a:pt x="390" y="11"/>
                  </a:lnTo>
                  <a:lnTo>
                    <a:pt x="379" y="11"/>
                  </a:lnTo>
                  <a:lnTo>
                    <a:pt x="368" y="12"/>
                  </a:lnTo>
                  <a:lnTo>
                    <a:pt x="356" y="12"/>
                  </a:lnTo>
                  <a:lnTo>
                    <a:pt x="344" y="12"/>
                  </a:lnTo>
                  <a:lnTo>
                    <a:pt x="333" y="12"/>
                  </a:lnTo>
                  <a:lnTo>
                    <a:pt x="322" y="12"/>
                  </a:lnTo>
                  <a:lnTo>
                    <a:pt x="312" y="11"/>
                  </a:lnTo>
                  <a:lnTo>
                    <a:pt x="300" y="10"/>
                  </a:lnTo>
                  <a:lnTo>
                    <a:pt x="290" y="8"/>
                  </a:lnTo>
                  <a:lnTo>
                    <a:pt x="280" y="6"/>
                  </a:lnTo>
                  <a:lnTo>
                    <a:pt x="264" y="12"/>
                  </a:lnTo>
                  <a:lnTo>
                    <a:pt x="254" y="2"/>
                  </a:lnTo>
                  <a:lnTo>
                    <a:pt x="247" y="4"/>
                  </a:lnTo>
                  <a:lnTo>
                    <a:pt x="240" y="4"/>
                  </a:lnTo>
                  <a:lnTo>
                    <a:pt x="232" y="4"/>
                  </a:lnTo>
                  <a:lnTo>
                    <a:pt x="225" y="4"/>
                  </a:lnTo>
                  <a:lnTo>
                    <a:pt x="218" y="3"/>
                  </a:lnTo>
                  <a:lnTo>
                    <a:pt x="211" y="2"/>
                  </a:lnTo>
                  <a:lnTo>
                    <a:pt x="204" y="1"/>
                  </a:lnTo>
                  <a:lnTo>
                    <a:pt x="197" y="0"/>
                  </a:lnTo>
                  <a:lnTo>
                    <a:pt x="190" y="0"/>
                  </a:lnTo>
                  <a:lnTo>
                    <a:pt x="184" y="0"/>
                  </a:lnTo>
                  <a:lnTo>
                    <a:pt x="177" y="0"/>
                  </a:lnTo>
                  <a:lnTo>
                    <a:pt x="171" y="1"/>
                  </a:lnTo>
                  <a:lnTo>
                    <a:pt x="165" y="4"/>
                  </a:lnTo>
                  <a:lnTo>
                    <a:pt x="160" y="8"/>
                  </a:lnTo>
                  <a:lnTo>
                    <a:pt x="155" y="12"/>
                  </a:lnTo>
                  <a:lnTo>
                    <a:pt x="149" y="19"/>
                  </a:lnTo>
                  <a:lnTo>
                    <a:pt x="147" y="18"/>
                  </a:lnTo>
                  <a:lnTo>
                    <a:pt x="144" y="16"/>
                  </a:lnTo>
                  <a:lnTo>
                    <a:pt x="141" y="15"/>
                  </a:lnTo>
                  <a:lnTo>
                    <a:pt x="140" y="13"/>
                  </a:lnTo>
                  <a:lnTo>
                    <a:pt x="137" y="12"/>
                  </a:lnTo>
                  <a:lnTo>
                    <a:pt x="135" y="9"/>
                  </a:lnTo>
                  <a:lnTo>
                    <a:pt x="132" y="8"/>
                  </a:lnTo>
                  <a:lnTo>
                    <a:pt x="130" y="5"/>
                  </a:lnTo>
                  <a:lnTo>
                    <a:pt x="123" y="5"/>
                  </a:lnTo>
                  <a:lnTo>
                    <a:pt x="115" y="4"/>
                  </a:lnTo>
                  <a:lnTo>
                    <a:pt x="107" y="4"/>
                  </a:lnTo>
                  <a:lnTo>
                    <a:pt x="99" y="5"/>
                  </a:lnTo>
                  <a:lnTo>
                    <a:pt x="91" y="5"/>
                  </a:lnTo>
                  <a:lnTo>
                    <a:pt x="82" y="5"/>
                  </a:lnTo>
                  <a:lnTo>
                    <a:pt x="73" y="6"/>
                  </a:lnTo>
                  <a:lnTo>
                    <a:pt x="65" y="6"/>
                  </a:lnTo>
                  <a:lnTo>
                    <a:pt x="57" y="8"/>
                  </a:lnTo>
                  <a:lnTo>
                    <a:pt x="48" y="8"/>
                  </a:lnTo>
                  <a:lnTo>
                    <a:pt x="40" y="9"/>
                  </a:lnTo>
                  <a:lnTo>
                    <a:pt x="32" y="10"/>
                  </a:lnTo>
                  <a:lnTo>
                    <a:pt x="24" y="12"/>
                  </a:lnTo>
                  <a:lnTo>
                    <a:pt x="16" y="12"/>
                  </a:lnTo>
                  <a:lnTo>
                    <a:pt x="8" y="14"/>
                  </a:lnTo>
                  <a:lnTo>
                    <a:pt x="0" y="16"/>
                  </a:lnTo>
                  <a:lnTo>
                    <a:pt x="10" y="16"/>
                  </a:lnTo>
                  <a:lnTo>
                    <a:pt x="20" y="16"/>
                  </a:lnTo>
                  <a:lnTo>
                    <a:pt x="30" y="17"/>
                  </a:lnTo>
                  <a:lnTo>
                    <a:pt x="40" y="17"/>
                  </a:lnTo>
                  <a:lnTo>
                    <a:pt x="51" y="17"/>
                  </a:lnTo>
                  <a:lnTo>
                    <a:pt x="60" y="17"/>
                  </a:lnTo>
                  <a:lnTo>
                    <a:pt x="71" y="18"/>
                  </a:lnTo>
                  <a:lnTo>
                    <a:pt x="81" y="18"/>
                  </a:lnTo>
                  <a:lnTo>
                    <a:pt x="91" y="18"/>
                  </a:lnTo>
                  <a:lnTo>
                    <a:pt x="101" y="19"/>
                  </a:lnTo>
                  <a:lnTo>
                    <a:pt x="111" y="19"/>
                  </a:lnTo>
                  <a:lnTo>
                    <a:pt x="121" y="19"/>
                  </a:lnTo>
                  <a:lnTo>
                    <a:pt x="131" y="20"/>
                  </a:lnTo>
                  <a:lnTo>
                    <a:pt x="141" y="20"/>
                  </a:lnTo>
                  <a:lnTo>
                    <a:pt x="151" y="21"/>
                  </a:lnTo>
                  <a:lnTo>
                    <a:pt x="160" y="22"/>
                  </a:lnTo>
                  <a:lnTo>
                    <a:pt x="170" y="24"/>
                  </a:lnTo>
                  <a:lnTo>
                    <a:pt x="180" y="24"/>
                  </a:lnTo>
                  <a:lnTo>
                    <a:pt x="190" y="26"/>
                  </a:lnTo>
                  <a:lnTo>
                    <a:pt x="200" y="28"/>
                  </a:lnTo>
                  <a:lnTo>
                    <a:pt x="209" y="29"/>
                  </a:lnTo>
                  <a:lnTo>
                    <a:pt x="218" y="31"/>
                  </a:lnTo>
                  <a:lnTo>
                    <a:pt x="228" y="33"/>
                  </a:lnTo>
                  <a:lnTo>
                    <a:pt x="237" y="36"/>
                  </a:lnTo>
                  <a:lnTo>
                    <a:pt x="247" y="38"/>
                  </a:lnTo>
                  <a:lnTo>
                    <a:pt x="256" y="41"/>
                  </a:lnTo>
                  <a:lnTo>
                    <a:pt x="265" y="44"/>
                  </a:lnTo>
                  <a:lnTo>
                    <a:pt x="274" y="48"/>
                  </a:lnTo>
                  <a:lnTo>
                    <a:pt x="283" y="51"/>
                  </a:lnTo>
                  <a:lnTo>
                    <a:pt x="292" y="56"/>
                  </a:lnTo>
                  <a:lnTo>
                    <a:pt x="300" y="60"/>
                  </a:lnTo>
                  <a:lnTo>
                    <a:pt x="309" y="64"/>
                  </a:lnTo>
                  <a:lnTo>
                    <a:pt x="328" y="85"/>
                  </a:lnTo>
                  <a:lnTo>
                    <a:pt x="335" y="80"/>
                  </a:lnTo>
                  <a:lnTo>
                    <a:pt x="343" y="75"/>
                  </a:lnTo>
                  <a:lnTo>
                    <a:pt x="351" y="69"/>
                  </a:lnTo>
                  <a:lnTo>
                    <a:pt x="358" y="64"/>
                  </a:lnTo>
                  <a:lnTo>
                    <a:pt x="366" y="60"/>
                  </a:lnTo>
                  <a:lnTo>
                    <a:pt x="373" y="54"/>
                  </a:lnTo>
                  <a:lnTo>
                    <a:pt x="380" y="49"/>
                  </a:lnTo>
                  <a:lnTo>
                    <a:pt x="388" y="44"/>
                  </a:lnTo>
                  <a:lnTo>
                    <a:pt x="396" y="39"/>
                  </a:lnTo>
                  <a:lnTo>
                    <a:pt x="404" y="34"/>
                  </a:lnTo>
                  <a:lnTo>
                    <a:pt x="411" y="30"/>
                  </a:lnTo>
                  <a:lnTo>
                    <a:pt x="419" y="25"/>
                  </a:lnTo>
                  <a:lnTo>
                    <a:pt x="427" y="21"/>
                  </a:lnTo>
                  <a:lnTo>
                    <a:pt x="435" y="17"/>
                  </a:lnTo>
                  <a:lnTo>
                    <a:pt x="443" y="14"/>
                  </a:lnTo>
                  <a:lnTo>
                    <a:pt x="452" y="1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7" name="Freeform 33">
              <a:extLst>
                <a:ext uri="{FF2B5EF4-FFF2-40B4-BE49-F238E27FC236}">
                  <a16:creationId xmlns:a16="http://schemas.microsoft.com/office/drawing/2014/main" id="{FBF2E9B7-4204-44DA-809C-CA0287D2515A}"/>
                </a:ext>
              </a:extLst>
            </p:cNvPr>
            <p:cNvSpPr>
              <a:spLocks/>
            </p:cNvSpPr>
            <p:nvPr/>
          </p:nvSpPr>
          <p:spPr bwMode="auto">
            <a:xfrm>
              <a:off x="4796" y="2656"/>
              <a:ext cx="356" cy="63"/>
            </a:xfrm>
            <a:custGeom>
              <a:avLst/>
              <a:gdLst>
                <a:gd name="T0" fmla="*/ 348 w 356"/>
                <a:gd name="T1" fmla="*/ 57 h 63"/>
                <a:gd name="T2" fmla="*/ 335 w 356"/>
                <a:gd name="T3" fmla="*/ 48 h 63"/>
                <a:gd name="T4" fmla="*/ 321 w 356"/>
                <a:gd name="T5" fmla="*/ 39 h 63"/>
                <a:gd name="T6" fmla="*/ 307 w 356"/>
                <a:gd name="T7" fmla="*/ 31 h 63"/>
                <a:gd name="T8" fmla="*/ 293 w 356"/>
                <a:gd name="T9" fmla="*/ 23 h 63"/>
                <a:gd name="T10" fmla="*/ 278 w 356"/>
                <a:gd name="T11" fmla="*/ 16 h 63"/>
                <a:gd name="T12" fmla="*/ 263 w 356"/>
                <a:gd name="T13" fmla="*/ 11 h 63"/>
                <a:gd name="T14" fmla="*/ 247 w 356"/>
                <a:gd name="T15" fmla="*/ 8 h 63"/>
                <a:gd name="T16" fmla="*/ 228 w 356"/>
                <a:gd name="T17" fmla="*/ 8 h 63"/>
                <a:gd name="T18" fmla="*/ 204 w 356"/>
                <a:gd name="T19" fmla="*/ 8 h 63"/>
                <a:gd name="T20" fmla="*/ 179 w 356"/>
                <a:gd name="T21" fmla="*/ 8 h 63"/>
                <a:gd name="T22" fmla="*/ 155 w 356"/>
                <a:gd name="T23" fmla="*/ 7 h 63"/>
                <a:gd name="T24" fmla="*/ 131 w 356"/>
                <a:gd name="T25" fmla="*/ 4 h 63"/>
                <a:gd name="T26" fmla="*/ 107 w 356"/>
                <a:gd name="T27" fmla="*/ 3 h 63"/>
                <a:gd name="T28" fmla="*/ 84 w 356"/>
                <a:gd name="T29" fmla="*/ 1 h 63"/>
                <a:gd name="T30" fmla="*/ 59 w 356"/>
                <a:gd name="T31" fmla="*/ 0 h 63"/>
                <a:gd name="T32" fmla="*/ 41 w 356"/>
                <a:gd name="T33" fmla="*/ 0 h 63"/>
                <a:gd name="T34" fmla="*/ 27 w 356"/>
                <a:gd name="T35" fmla="*/ 4 h 63"/>
                <a:gd name="T36" fmla="*/ 15 w 356"/>
                <a:gd name="T37" fmla="*/ 8 h 63"/>
                <a:gd name="T38" fmla="*/ 3 w 356"/>
                <a:gd name="T39" fmla="*/ 13 h 63"/>
                <a:gd name="T40" fmla="*/ 11 w 356"/>
                <a:gd name="T41" fmla="*/ 14 h 63"/>
                <a:gd name="T42" fmla="*/ 34 w 356"/>
                <a:gd name="T43" fmla="*/ 12 h 63"/>
                <a:gd name="T44" fmla="*/ 57 w 356"/>
                <a:gd name="T45" fmla="*/ 12 h 63"/>
                <a:gd name="T46" fmla="*/ 80 w 356"/>
                <a:gd name="T47" fmla="*/ 11 h 63"/>
                <a:gd name="T48" fmla="*/ 103 w 356"/>
                <a:gd name="T49" fmla="*/ 11 h 63"/>
                <a:gd name="T50" fmla="*/ 127 w 356"/>
                <a:gd name="T51" fmla="*/ 12 h 63"/>
                <a:gd name="T52" fmla="*/ 149 w 356"/>
                <a:gd name="T53" fmla="*/ 13 h 63"/>
                <a:gd name="T54" fmla="*/ 172 w 356"/>
                <a:gd name="T55" fmla="*/ 16 h 63"/>
                <a:gd name="T56" fmla="*/ 195 w 356"/>
                <a:gd name="T57" fmla="*/ 19 h 63"/>
                <a:gd name="T58" fmla="*/ 217 w 356"/>
                <a:gd name="T59" fmla="*/ 22 h 63"/>
                <a:gd name="T60" fmla="*/ 239 w 356"/>
                <a:gd name="T61" fmla="*/ 26 h 63"/>
                <a:gd name="T62" fmla="*/ 261 w 356"/>
                <a:gd name="T63" fmla="*/ 31 h 63"/>
                <a:gd name="T64" fmla="*/ 283 w 356"/>
                <a:gd name="T65" fmla="*/ 37 h 63"/>
                <a:gd name="T66" fmla="*/ 303 w 356"/>
                <a:gd name="T67" fmla="*/ 43 h 63"/>
                <a:gd name="T68" fmla="*/ 324 w 356"/>
                <a:gd name="T69" fmla="*/ 49 h 63"/>
                <a:gd name="T70" fmla="*/ 344 w 356"/>
                <a:gd name="T71" fmla="*/ 5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6" h="63">
                  <a:moveTo>
                    <a:pt x="355" y="62"/>
                  </a:moveTo>
                  <a:lnTo>
                    <a:pt x="348" y="57"/>
                  </a:lnTo>
                  <a:lnTo>
                    <a:pt x="341" y="53"/>
                  </a:lnTo>
                  <a:lnTo>
                    <a:pt x="335" y="48"/>
                  </a:lnTo>
                  <a:lnTo>
                    <a:pt x="328" y="44"/>
                  </a:lnTo>
                  <a:lnTo>
                    <a:pt x="321" y="39"/>
                  </a:lnTo>
                  <a:lnTo>
                    <a:pt x="314" y="35"/>
                  </a:lnTo>
                  <a:lnTo>
                    <a:pt x="307" y="31"/>
                  </a:lnTo>
                  <a:lnTo>
                    <a:pt x="299" y="27"/>
                  </a:lnTo>
                  <a:lnTo>
                    <a:pt x="293" y="23"/>
                  </a:lnTo>
                  <a:lnTo>
                    <a:pt x="285" y="20"/>
                  </a:lnTo>
                  <a:lnTo>
                    <a:pt x="278" y="16"/>
                  </a:lnTo>
                  <a:lnTo>
                    <a:pt x="271" y="13"/>
                  </a:lnTo>
                  <a:lnTo>
                    <a:pt x="263" y="11"/>
                  </a:lnTo>
                  <a:lnTo>
                    <a:pt x="255" y="9"/>
                  </a:lnTo>
                  <a:lnTo>
                    <a:pt x="247" y="8"/>
                  </a:lnTo>
                  <a:lnTo>
                    <a:pt x="240" y="8"/>
                  </a:lnTo>
                  <a:lnTo>
                    <a:pt x="228" y="8"/>
                  </a:lnTo>
                  <a:lnTo>
                    <a:pt x="215" y="8"/>
                  </a:lnTo>
                  <a:lnTo>
                    <a:pt x="204" y="8"/>
                  </a:lnTo>
                  <a:lnTo>
                    <a:pt x="192" y="8"/>
                  </a:lnTo>
                  <a:lnTo>
                    <a:pt x="179" y="8"/>
                  </a:lnTo>
                  <a:lnTo>
                    <a:pt x="167" y="7"/>
                  </a:lnTo>
                  <a:lnTo>
                    <a:pt x="155" y="7"/>
                  </a:lnTo>
                  <a:lnTo>
                    <a:pt x="144" y="6"/>
                  </a:lnTo>
                  <a:lnTo>
                    <a:pt x="131" y="4"/>
                  </a:lnTo>
                  <a:lnTo>
                    <a:pt x="119" y="4"/>
                  </a:lnTo>
                  <a:lnTo>
                    <a:pt x="107" y="3"/>
                  </a:lnTo>
                  <a:lnTo>
                    <a:pt x="95" y="2"/>
                  </a:lnTo>
                  <a:lnTo>
                    <a:pt x="84" y="1"/>
                  </a:lnTo>
                  <a:lnTo>
                    <a:pt x="71" y="0"/>
                  </a:lnTo>
                  <a:lnTo>
                    <a:pt x="59" y="0"/>
                  </a:lnTo>
                  <a:lnTo>
                    <a:pt x="47" y="0"/>
                  </a:lnTo>
                  <a:lnTo>
                    <a:pt x="41" y="0"/>
                  </a:lnTo>
                  <a:lnTo>
                    <a:pt x="35" y="2"/>
                  </a:lnTo>
                  <a:lnTo>
                    <a:pt x="27" y="4"/>
                  </a:lnTo>
                  <a:lnTo>
                    <a:pt x="21" y="6"/>
                  </a:lnTo>
                  <a:lnTo>
                    <a:pt x="15" y="8"/>
                  </a:lnTo>
                  <a:lnTo>
                    <a:pt x="9" y="11"/>
                  </a:lnTo>
                  <a:lnTo>
                    <a:pt x="3" y="13"/>
                  </a:lnTo>
                  <a:lnTo>
                    <a:pt x="0" y="16"/>
                  </a:lnTo>
                  <a:lnTo>
                    <a:pt x="11" y="14"/>
                  </a:lnTo>
                  <a:lnTo>
                    <a:pt x="23" y="13"/>
                  </a:lnTo>
                  <a:lnTo>
                    <a:pt x="34" y="12"/>
                  </a:lnTo>
                  <a:lnTo>
                    <a:pt x="45" y="12"/>
                  </a:lnTo>
                  <a:lnTo>
                    <a:pt x="57" y="12"/>
                  </a:lnTo>
                  <a:lnTo>
                    <a:pt x="69" y="11"/>
                  </a:lnTo>
                  <a:lnTo>
                    <a:pt x="80" y="11"/>
                  </a:lnTo>
                  <a:lnTo>
                    <a:pt x="91" y="11"/>
                  </a:lnTo>
                  <a:lnTo>
                    <a:pt x="103" y="11"/>
                  </a:lnTo>
                  <a:lnTo>
                    <a:pt x="115" y="12"/>
                  </a:lnTo>
                  <a:lnTo>
                    <a:pt x="127" y="12"/>
                  </a:lnTo>
                  <a:lnTo>
                    <a:pt x="138" y="12"/>
                  </a:lnTo>
                  <a:lnTo>
                    <a:pt x="149" y="13"/>
                  </a:lnTo>
                  <a:lnTo>
                    <a:pt x="161" y="14"/>
                  </a:lnTo>
                  <a:lnTo>
                    <a:pt x="172" y="16"/>
                  </a:lnTo>
                  <a:lnTo>
                    <a:pt x="183" y="17"/>
                  </a:lnTo>
                  <a:lnTo>
                    <a:pt x="195" y="19"/>
                  </a:lnTo>
                  <a:lnTo>
                    <a:pt x="206" y="20"/>
                  </a:lnTo>
                  <a:lnTo>
                    <a:pt x="217" y="22"/>
                  </a:lnTo>
                  <a:lnTo>
                    <a:pt x="228" y="24"/>
                  </a:lnTo>
                  <a:lnTo>
                    <a:pt x="239" y="26"/>
                  </a:lnTo>
                  <a:lnTo>
                    <a:pt x="250" y="28"/>
                  </a:lnTo>
                  <a:lnTo>
                    <a:pt x="261" y="31"/>
                  </a:lnTo>
                  <a:lnTo>
                    <a:pt x="272" y="33"/>
                  </a:lnTo>
                  <a:lnTo>
                    <a:pt x="283" y="37"/>
                  </a:lnTo>
                  <a:lnTo>
                    <a:pt x="293" y="40"/>
                  </a:lnTo>
                  <a:lnTo>
                    <a:pt x="303" y="43"/>
                  </a:lnTo>
                  <a:lnTo>
                    <a:pt x="314" y="46"/>
                  </a:lnTo>
                  <a:lnTo>
                    <a:pt x="324" y="49"/>
                  </a:lnTo>
                  <a:lnTo>
                    <a:pt x="335" y="53"/>
                  </a:lnTo>
                  <a:lnTo>
                    <a:pt x="344" y="57"/>
                  </a:lnTo>
                  <a:lnTo>
                    <a:pt x="355" y="6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8" name="Freeform 34">
              <a:extLst>
                <a:ext uri="{FF2B5EF4-FFF2-40B4-BE49-F238E27FC236}">
                  <a16:creationId xmlns:a16="http://schemas.microsoft.com/office/drawing/2014/main" id="{E3C5F54A-5DEF-4AA1-A0BF-9010CC771A1E}"/>
                </a:ext>
              </a:extLst>
            </p:cNvPr>
            <p:cNvSpPr>
              <a:spLocks/>
            </p:cNvSpPr>
            <p:nvPr/>
          </p:nvSpPr>
          <p:spPr bwMode="auto">
            <a:xfrm>
              <a:off x="4098" y="2679"/>
              <a:ext cx="136" cy="21"/>
            </a:xfrm>
            <a:custGeom>
              <a:avLst/>
              <a:gdLst>
                <a:gd name="T0" fmla="*/ 135 w 136"/>
                <a:gd name="T1" fmla="*/ 0 h 21"/>
                <a:gd name="T2" fmla="*/ 127 w 136"/>
                <a:gd name="T3" fmla="*/ 1 h 21"/>
                <a:gd name="T4" fmla="*/ 119 w 136"/>
                <a:gd name="T5" fmla="*/ 3 h 21"/>
                <a:gd name="T6" fmla="*/ 111 w 136"/>
                <a:gd name="T7" fmla="*/ 5 h 21"/>
                <a:gd name="T8" fmla="*/ 103 w 136"/>
                <a:gd name="T9" fmla="*/ 8 h 21"/>
                <a:gd name="T10" fmla="*/ 95 w 136"/>
                <a:gd name="T11" fmla="*/ 10 h 21"/>
                <a:gd name="T12" fmla="*/ 87 w 136"/>
                <a:gd name="T13" fmla="*/ 12 h 21"/>
                <a:gd name="T14" fmla="*/ 79 w 136"/>
                <a:gd name="T15" fmla="*/ 14 h 21"/>
                <a:gd name="T16" fmla="*/ 70 w 136"/>
                <a:gd name="T17" fmla="*/ 16 h 21"/>
                <a:gd name="T18" fmla="*/ 61 w 136"/>
                <a:gd name="T19" fmla="*/ 17 h 21"/>
                <a:gd name="T20" fmla="*/ 51 w 136"/>
                <a:gd name="T21" fmla="*/ 19 h 21"/>
                <a:gd name="T22" fmla="*/ 43 w 136"/>
                <a:gd name="T23" fmla="*/ 20 h 21"/>
                <a:gd name="T24" fmla="*/ 35 w 136"/>
                <a:gd name="T25" fmla="*/ 20 h 21"/>
                <a:gd name="T26" fmla="*/ 25 w 136"/>
                <a:gd name="T27" fmla="*/ 20 h 21"/>
                <a:gd name="T28" fmla="*/ 16 w 136"/>
                <a:gd name="T29" fmla="*/ 19 h 21"/>
                <a:gd name="T30" fmla="*/ 8 w 136"/>
                <a:gd name="T31" fmla="*/ 17 h 21"/>
                <a:gd name="T32" fmla="*/ 0 w 136"/>
                <a:gd name="T33" fmla="*/ 15 h 21"/>
                <a:gd name="T34" fmla="*/ 8 w 136"/>
                <a:gd name="T35" fmla="*/ 17 h 21"/>
                <a:gd name="T36" fmla="*/ 16 w 136"/>
                <a:gd name="T37" fmla="*/ 19 h 21"/>
                <a:gd name="T38" fmla="*/ 25 w 136"/>
                <a:gd name="T39" fmla="*/ 20 h 21"/>
                <a:gd name="T40" fmla="*/ 34 w 136"/>
                <a:gd name="T41" fmla="*/ 20 h 21"/>
                <a:gd name="T42" fmla="*/ 43 w 136"/>
                <a:gd name="T43" fmla="*/ 20 h 21"/>
                <a:gd name="T44" fmla="*/ 51 w 136"/>
                <a:gd name="T45" fmla="*/ 20 h 21"/>
                <a:gd name="T46" fmla="*/ 60 w 136"/>
                <a:gd name="T47" fmla="*/ 19 h 21"/>
                <a:gd name="T48" fmla="*/ 69 w 136"/>
                <a:gd name="T49" fmla="*/ 17 h 21"/>
                <a:gd name="T50" fmla="*/ 77 w 136"/>
                <a:gd name="T51" fmla="*/ 16 h 21"/>
                <a:gd name="T52" fmla="*/ 86 w 136"/>
                <a:gd name="T53" fmla="*/ 15 h 21"/>
                <a:gd name="T54" fmla="*/ 94 w 136"/>
                <a:gd name="T55" fmla="*/ 13 h 21"/>
                <a:gd name="T56" fmla="*/ 103 w 136"/>
                <a:gd name="T57" fmla="*/ 10 h 21"/>
                <a:gd name="T58" fmla="*/ 111 w 136"/>
                <a:gd name="T59" fmla="*/ 8 h 21"/>
                <a:gd name="T60" fmla="*/ 119 w 136"/>
                <a:gd name="T61" fmla="*/ 5 h 21"/>
                <a:gd name="T62" fmla="*/ 127 w 136"/>
                <a:gd name="T63" fmla="*/ 3 h 21"/>
                <a:gd name="T64" fmla="*/ 135 w 136"/>
                <a:gd name="T6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21">
                  <a:moveTo>
                    <a:pt x="135" y="0"/>
                  </a:moveTo>
                  <a:lnTo>
                    <a:pt x="127" y="1"/>
                  </a:lnTo>
                  <a:lnTo>
                    <a:pt x="119" y="3"/>
                  </a:lnTo>
                  <a:lnTo>
                    <a:pt x="111" y="5"/>
                  </a:lnTo>
                  <a:lnTo>
                    <a:pt x="103" y="8"/>
                  </a:lnTo>
                  <a:lnTo>
                    <a:pt x="95" y="10"/>
                  </a:lnTo>
                  <a:lnTo>
                    <a:pt x="87" y="12"/>
                  </a:lnTo>
                  <a:lnTo>
                    <a:pt x="79" y="14"/>
                  </a:lnTo>
                  <a:lnTo>
                    <a:pt x="70" y="16"/>
                  </a:lnTo>
                  <a:lnTo>
                    <a:pt x="61" y="17"/>
                  </a:lnTo>
                  <a:lnTo>
                    <a:pt x="51" y="19"/>
                  </a:lnTo>
                  <a:lnTo>
                    <a:pt x="43" y="20"/>
                  </a:lnTo>
                  <a:lnTo>
                    <a:pt x="35" y="20"/>
                  </a:lnTo>
                  <a:lnTo>
                    <a:pt x="25" y="20"/>
                  </a:lnTo>
                  <a:lnTo>
                    <a:pt x="16" y="19"/>
                  </a:lnTo>
                  <a:lnTo>
                    <a:pt x="8" y="17"/>
                  </a:lnTo>
                  <a:lnTo>
                    <a:pt x="0" y="15"/>
                  </a:lnTo>
                  <a:lnTo>
                    <a:pt x="8" y="17"/>
                  </a:lnTo>
                  <a:lnTo>
                    <a:pt x="16" y="19"/>
                  </a:lnTo>
                  <a:lnTo>
                    <a:pt x="25" y="20"/>
                  </a:lnTo>
                  <a:lnTo>
                    <a:pt x="34" y="20"/>
                  </a:lnTo>
                  <a:lnTo>
                    <a:pt x="43" y="20"/>
                  </a:lnTo>
                  <a:lnTo>
                    <a:pt x="51" y="20"/>
                  </a:lnTo>
                  <a:lnTo>
                    <a:pt x="60" y="19"/>
                  </a:lnTo>
                  <a:lnTo>
                    <a:pt x="69" y="17"/>
                  </a:lnTo>
                  <a:lnTo>
                    <a:pt x="77" y="16"/>
                  </a:lnTo>
                  <a:lnTo>
                    <a:pt x="86" y="15"/>
                  </a:lnTo>
                  <a:lnTo>
                    <a:pt x="94" y="13"/>
                  </a:lnTo>
                  <a:lnTo>
                    <a:pt x="103" y="10"/>
                  </a:lnTo>
                  <a:lnTo>
                    <a:pt x="111" y="8"/>
                  </a:lnTo>
                  <a:lnTo>
                    <a:pt x="119" y="5"/>
                  </a:lnTo>
                  <a:lnTo>
                    <a:pt x="127" y="3"/>
                  </a:lnTo>
                  <a:lnTo>
                    <a:pt x="135"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9" name="Freeform 35">
              <a:extLst>
                <a:ext uri="{FF2B5EF4-FFF2-40B4-BE49-F238E27FC236}">
                  <a16:creationId xmlns:a16="http://schemas.microsoft.com/office/drawing/2014/main" id="{28D0B3A0-D219-4390-BE1D-10824D20B5EC}"/>
                </a:ext>
              </a:extLst>
            </p:cNvPr>
            <p:cNvSpPr>
              <a:spLocks/>
            </p:cNvSpPr>
            <p:nvPr/>
          </p:nvSpPr>
          <p:spPr bwMode="auto">
            <a:xfrm>
              <a:off x="5055" y="2643"/>
              <a:ext cx="235" cy="55"/>
            </a:xfrm>
            <a:custGeom>
              <a:avLst/>
              <a:gdLst>
                <a:gd name="T0" fmla="*/ 234 w 235"/>
                <a:gd name="T1" fmla="*/ 54 h 55"/>
                <a:gd name="T2" fmla="*/ 222 w 235"/>
                <a:gd name="T3" fmla="*/ 49 h 55"/>
                <a:gd name="T4" fmla="*/ 211 w 235"/>
                <a:gd name="T5" fmla="*/ 45 h 55"/>
                <a:gd name="T6" fmla="*/ 199 w 235"/>
                <a:gd name="T7" fmla="*/ 41 h 55"/>
                <a:gd name="T8" fmla="*/ 187 w 235"/>
                <a:gd name="T9" fmla="*/ 37 h 55"/>
                <a:gd name="T10" fmla="*/ 176 w 235"/>
                <a:gd name="T11" fmla="*/ 33 h 55"/>
                <a:gd name="T12" fmla="*/ 164 w 235"/>
                <a:gd name="T13" fmla="*/ 31 h 55"/>
                <a:gd name="T14" fmla="*/ 152 w 235"/>
                <a:gd name="T15" fmla="*/ 28 h 55"/>
                <a:gd name="T16" fmla="*/ 140 w 235"/>
                <a:gd name="T17" fmla="*/ 25 h 55"/>
                <a:gd name="T18" fmla="*/ 128 w 235"/>
                <a:gd name="T19" fmla="*/ 22 h 55"/>
                <a:gd name="T20" fmla="*/ 115 w 235"/>
                <a:gd name="T21" fmla="*/ 20 h 55"/>
                <a:gd name="T22" fmla="*/ 104 w 235"/>
                <a:gd name="T23" fmla="*/ 16 h 55"/>
                <a:gd name="T24" fmla="*/ 92 w 235"/>
                <a:gd name="T25" fmla="*/ 14 h 55"/>
                <a:gd name="T26" fmla="*/ 80 w 235"/>
                <a:gd name="T27" fmla="*/ 11 h 55"/>
                <a:gd name="T28" fmla="*/ 68 w 235"/>
                <a:gd name="T29" fmla="*/ 7 h 55"/>
                <a:gd name="T30" fmla="*/ 56 w 235"/>
                <a:gd name="T31" fmla="*/ 4 h 55"/>
                <a:gd name="T32" fmla="*/ 44 w 235"/>
                <a:gd name="T33" fmla="*/ 0 h 55"/>
                <a:gd name="T34" fmla="*/ 0 w 235"/>
                <a:gd name="T35" fmla="*/ 15 h 55"/>
                <a:gd name="T36" fmla="*/ 15 w 235"/>
                <a:gd name="T37" fmla="*/ 16 h 55"/>
                <a:gd name="T38" fmla="*/ 29 w 235"/>
                <a:gd name="T39" fmla="*/ 19 h 55"/>
                <a:gd name="T40" fmla="*/ 44 w 235"/>
                <a:gd name="T41" fmla="*/ 21 h 55"/>
                <a:gd name="T42" fmla="*/ 58 w 235"/>
                <a:gd name="T43" fmla="*/ 24 h 55"/>
                <a:gd name="T44" fmla="*/ 72 w 235"/>
                <a:gd name="T45" fmla="*/ 26 h 55"/>
                <a:gd name="T46" fmla="*/ 87 w 235"/>
                <a:gd name="T47" fmla="*/ 29 h 55"/>
                <a:gd name="T48" fmla="*/ 101 w 235"/>
                <a:gd name="T49" fmla="*/ 32 h 55"/>
                <a:gd name="T50" fmla="*/ 115 w 235"/>
                <a:gd name="T51" fmla="*/ 34 h 55"/>
                <a:gd name="T52" fmla="*/ 129 w 235"/>
                <a:gd name="T53" fmla="*/ 37 h 55"/>
                <a:gd name="T54" fmla="*/ 144 w 235"/>
                <a:gd name="T55" fmla="*/ 40 h 55"/>
                <a:gd name="T56" fmla="*/ 158 w 235"/>
                <a:gd name="T57" fmla="*/ 42 h 55"/>
                <a:gd name="T58" fmla="*/ 173 w 235"/>
                <a:gd name="T59" fmla="*/ 45 h 55"/>
                <a:gd name="T60" fmla="*/ 188 w 235"/>
                <a:gd name="T61" fmla="*/ 47 h 55"/>
                <a:gd name="T62" fmla="*/ 202 w 235"/>
                <a:gd name="T63" fmla="*/ 49 h 55"/>
                <a:gd name="T64" fmla="*/ 217 w 235"/>
                <a:gd name="T65" fmla="*/ 52 h 55"/>
                <a:gd name="T66" fmla="*/ 234 w 235"/>
                <a:gd name="T67" fmla="*/ 54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5" h="55">
                  <a:moveTo>
                    <a:pt x="234" y="54"/>
                  </a:moveTo>
                  <a:lnTo>
                    <a:pt x="222" y="49"/>
                  </a:lnTo>
                  <a:lnTo>
                    <a:pt x="211" y="45"/>
                  </a:lnTo>
                  <a:lnTo>
                    <a:pt x="199" y="41"/>
                  </a:lnTo>
                  <a:lnTo>
                    <a:pt x="187" y="37"/>
                  </a:lnTo>
                  <a:lnTo>
                    <a:pt x="176" y="33"/>
                  </a:lnTo>
                  <a:lnTo>
                    <a:pt x="164" y="31"/>
                  </a:lnTo>
                  <a:lnTo>
                    <a:pt x="152" y="28"/>
                  </a:lnTo>
                  <a:lnTo>
                    <a:pt x="140" y="25"/>
                  </a:lnTo>
                  <a:lnTo>
                    <a:pt x="128" y="22"/>
                  </a:lnTo>
                  <a:lnTo>
                    <a:pt x="115" y="20"/>
                  </a:lnTo>
                  <a:lnTo>
                    <a:pt x="104" y="16"/>
                  </a:lnTo>
                  <a:lnTo>
                    <a:pt x="92" y="14"/>
                  </a:lnTo>
                  <a:lnTo>
                    <a:pt x="80" y="11"/>
                  </a:lnTo>
                  <a:lnTo>
                    <a:pt x="68" y="7"/>
                  </a:lnTo>
                  <a:lnTo>
                    <a:pt x="56" y="4"/>
                  </a:lnTo>
                  <a:lnTo>
                    <a:pt x="44" y="0"/>
                  </a:lnTo>
                  <a:lnTo>
                    <a:pt x="0" y="15"/>
                  </a:lnTo>
                  <a:lnTo>
                    <a:pt x="15" y="16"/>
                  </a:lnTo>
                  <a:lnTo>
                    <a:pt x="29" y="19"/>
                  </a:lnTo>
                  <a:lnTo>
                    <a:pt x="44" y="21"/>
                  </a:lnTo>
                  <a:lnTo>
                    <a:pt x="58" y="24"/>
                  </a:lnTo>
                  <a:lnTo>
                    <a:pt x="72" y="26"/>
                  </a:lnTo>
                  <a:lnTo>
                    <a:pt x="87" y="29"/>
                  </a:lnTo>
                  <a:lnTo>
                    <a:pt x="101" y="32"/>
                  </a:lnTo>
                  <a:lnTo>
                    <a:pt x="115" y="34"/>
                  </a:lnTo>
                  <a:lnTo>
                    <a:pt x="129" y="37"/>
                  </a:lnTo>
                  <a:lnTo>
                    <a:pt x="144" y="40"/>
                  </a:lnTo>
                  <a:lnTo>
                    <a:pt x="158" y="42"/>
                  </a:lnTo>
                  <a:lnTo>
                    <a:pt x="173" y="45"/>
                  </a:lnTo>
                  <a:lnTo>
                    <a:pt x="188" y="47"/>
                  </a:lnTo>
                  <a:lnTo>
                    <a:pt x="202" y="49"/>
                  </a:lnTo>
                  <a:lnTo>
                    <a:pt x="217" y="52"/>
                  </a:lnTo>
                  <a:lnTo>
                    <a:pt x="234" y="5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0" name="Freeform 36">
              <a:extLst>
                <a:ext uri="{FF2B5EF4-FFF2-40B4-BE49-F238E27FC236}">
                  <a16:creationId xmlns:a16="http://schemas.microsoft.com/office/drawing/2014/main" id="{90B55EBE-F22F-4B21-8110-C790E249BAD1}"/>
                </a:ext>
              </a:extLst>
            </p:cNvPr>
            <p:cNvSpPr>
              <a:spLocks/>
            </p:cNvSpPr>
            <p:nvPr/>
          </p:nvSpPr>
          <p:spPr bwMode="auto">
            <a:xfrm>
              <a:off x="4089" y="2642"/>
              <a:ext cx="136" cy="21"/>
            </a:xfrm>
            <a:custGeom>
              <a:avLst/>
              <a:gdLst>
                <a:gd name="T0" fmla="*/ 135 w 136"/>
                <a:gd name="T1" fmla="*/ 20 h 21"/>
                <a:gd name="T2" fmla="*/ 127 w 136"/>
                <a:gd name="T3" fmla="*/ 18 h 21"/>
                <a:gd name="T4" fmla="*/ 119 w 136"/>
                <a:gd name="T5" fmla="*/ 16 h 21"/>
                <a:gd name="T6" fmla="*/ 111 w 136"/>
                <a:gd name="T7" fmla="*/ 14 h 21"/>
                <a:gd name="T8" fmla="*/ 103 w 136"/>
                <a:gd name="T9" fmla="*/ 12 h 21"/>
                <a:gd name="T10" fmla="*/ 95 w 136"/>
                <a:gd name="T11" fmla="*/ 9 h 21"/>
                <a:gd name="T12" fmla="*/ 87 w 136"/>
                <a:gd name="T13" fmla="*/ 8 h 21"/>
                <a:gd name="T14" fmla="*/ 79 w 136"/>
                <a:gd name="T15" fmla="*/ 5 h 21"/>
                <a:gd name="T16" fmla="*/ 70 w 136"/>
                <a:gd name="T17" fmla="*/ 4 h 21"/>
                <a:gd name="T18" fmla="*/ 61 w 136"/>
                <a:gd name="T19" fmla="*/ 2 h 21"/>
                <a:gd name="T20" fmla="*/ 52 w 136"/>
                <a:gd name="T21" fmla="*/ 1 h 21"/>
                <a:gd name="T22" fmla="*/ 43 w 136"/>
                <a:gd name="T23" fmla="*/ 0 h 21"/>
                <a:gd name="T24" fmla="*/ 35 w 136"/>
                <a:gd name="T25" fmla="*/ 0 h 21"/>
                <a:gd name="T26" fmla="*/ 25 w 136"/>
                <a:gd name="T27" fmla="*/ 0 h 21"/>
                <a:gd name="T28" fmla="*/ 17 w 136"/>
                <a:gd name="T29" fmla="*/ 1 h 21"/>
                <a:gd name="T30" fmla="*/ 8 w 136"/>
                <a:gd name="T31" fmla="*/ 2 h 21"/>
                <a:gd name="T32" fmla="*/ 0 w 136"/>
                <a:gd name="T33" fmla="*/ 4 h 21"/>
                <a:gd name="T34" fmla="*/ 8 w 136"/>
                <a:gd name="T35" fmla="*/ 3 h 21"/>
                <a:gd name="T36" fmla="*/ 17 w 136"/>
                <a:gd name="T37" fmla="*/ 1 h 21"/>
                <a:gd name="T38" fmla="*/ 25 w 136"/>
                <a:gd name="T39" fmla="*/ 0 h 21"/>
                <a:gd name="T40" fmla="*/ 34 w 136"/>
                <a:gd name="T41" fmla="*/ 0 h 21"/>
                <a:gd name="T42" fmla="*/ 43 w 136"/>
                <a:gd name="T43" fmla="*/ 0 h 21"/>
                <a:gd name="T44" fmla="*/ 51 w 136"/>
                <a:gd name="T45" fmla="*/ 0 h 21"/>
                <a:gd name="T46" fmla="*/ 60 w 136"/>
                <a:gd name="T47" fmla="*/ 1 h 21"/>
                <a:gd name="T48" fmla="*/ 69 w 136"/>
                <a:gd name="T49" fmla="*/ 2 h 21"/>
                <a:gd name="T50" fmla="*/ 77 w 136"/>
                <a:gd name="T51" fmla="*/ 3 h 21"/>
                <a:gd name="T52" fmla="*/ 86 w 136"/>
                <a:gd name="T53" fmla="*/ 5 h 21"/>
                <a:gd name="T54" fmla="*/ 94 w 136"/>
                <a:gd name="T55" fmla="*/ 7 h 21"/>
                <a:gd name="T56" fmla="*/ 103 w 136"/>
                <a:gd name="T57" fmla="*/ 9 h 21"/>
                <a:gd name="T58" fmla="*/ 111 w 136"/>
                <a:gd name="T59" fmla="*/ 12 h 21"/>
                <a:gd name="T60" fmla="*/ 119 w 136"/>
                <a:gd name="T61" fmla="*/ 14 h 21"/>
                <a:gd name="T62" fmla="*/ 127 w 136"/>
                <a:gd name="T63" fmla="*/ 16 h 21"/>
                <a:gd name="T64" fmla="*/ 135 w 136"/>
                <a:gd name="T65"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21">
                  <a:moveTo>
                    <a:pt x="135" y="20"/>
                  </a:moveTo>
                  <a:lnTo>
                    <a:pt x="127" y="18"/>
                  </a:lnTo>
                  <a:lnTo>
                    <a:pt x="119" y="16"/>
                  </a:lnTo>
                  <a:lnTo>
                    <a:pt x="111" y="14"/>
                  </a:lnTo>
                  <a:lnTo>
                    <a:pt x="103" y="12"/>
                  </a:lnTo>
                  <a:lnTo>
                    <a:pt x="95" y="9"/>
                  </a:lnTo>
                  <a:lnTo>
                    <a:pt x="87" y="8"/>
                  </a:lnTo>
                  <a:lnTo>
                    <a:pt x="79" y="5"/>
                  </a:lnTo>
                  <a:lnTo>
                    <a:pt x="70" y="4"/>
                  </a:lnTo>
                  <a:lnTo>
                    <a:pt x="61" y="2"/>
                  </a:lnTo>
                  <a:lnTo>
                    <a:pt x="52" y="1"/>
                  </a:lnTo>
                  <a:lnTo>
                    <a:pt x="43" y="0"/>
                  </a:lnTo>
                  <a:lnTo>
                    <a:pt x="35" y="0"/>
                  </a:lnTo>
                  <a:lnTo>
                    <a:pt x="25" y="0"/>
                  </a:lnTo>
                  <a:lnTo>
                    <a:pt x="17" y="1"/>
                  </a:lnTo>
                  <a:lnTo>
                    <a:pt x="8" y="2"/>
                  </a:lnTo>
                  <a:lnTo>
                    <a:pt x="0" y="4"/>
                  </a:lnTo>
                  <a:lnTo>
                    <a:pt x="8" y="3"/>
                  </a:lnTo>
                  <a:lnTo>
                    <a:pt x="17" y="1"/>
                  </a:lnTo>
                  <a:lnTo>
                    <a:pt x="25" y="0"/>
                  </a:lnTo>
                  <a:lnTo>
                    <a:pt x="34" y="0"/>
                  </a:lnTo>
                  <a:lnTo>
                    <a:pt x="43" y="0"/>
                  </a:lnTo>
                  <a:lnTo>
                    <a:pt x="51" y="0"/>
                  </a:lnTo>
                  <a:lnTo>
                    <a:pt x="60" y="1"/>
                  </a:lnTo>
                  <a:lnTo>
                    <a:pt x="69" y="2"/>
                  </a:lnTo>
                  <a:lnTo>
                    <a:pt x="77" y="3"/>
                  </a:lnTo>
                  <a:lnTo>
                    <a:pt x="86" y="5"/>
                  </a:lnTo>
                  <a:lnTo>
                    <a:pt x="94" y="7"/>
                  </a:lnTo>
                  <a:lnTo>
                    <a:pt x="103" y="9"/>
                  </a:lnTo>
                  <a:lnTo>
                    <a:pt x="111" y="12"/>
                  </a:lnTo>
                  <a:lnTo>
                    <a:pt x="119" y="14"/>
                  </a:lnTo>
                  <a:lnTo>
                    <a:pt x="127" y="16"/>
                  </a:lnTo>
                  <a:lnTo>
                    <a:pt x="135"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1" name="Freeform 37">
              <a:extLst>
                <a:ext uri="{FF2B5EF4-FFF2-40B4-BE49-F238E27FC236}">
                  <a16:creationId xmlns:a16="http://schemas.microsoft.com/office/drawing/2014/main" id="{BF70D8E1-A5F4-4AFC-B57F-F66CF2000E1B}"/>
                </a:ext>
              </a:extLst>
            </p:cNvPr>
            <p:cNvSpPr>
              <a:spLocks/>
            </p:cNvSpPr>
            <p:nvPr/>
          </p:nvSpPr>
          <p:spPr bwMode="auto">
            <a:xfrm>
              <a:off x="5047" y="2644"/>
              <a:ext cx="234" cy="55"/>
            </a:xfrm>
            <a:custGeom>
              <a:avLst/>
              <a:gdLst>
                <a:gd name="T0" fmla="*/ 233 w 234"/>
                <a:gd name="T1" fmla="*/ 0 h 55"/>
                <a:gd name="T2" fmla="*/ 221 w 234"/>
                <a:gd name="T3" fmla="*/ 4 h 55"/>
                <a:gd name="T4" fmla="*/ 210 w 234"/>
                <a:gd name="T5" fmla="*/ 8 h 55"/>
                <a:gd name="T6" fmla="*/ 198 w 234"/>
                <a:gd name="T7" fmla="*/ 12 h 55"/>
                <a:gd name="T8" fmla="*/ 187 w 234"/>
                <a:gd name="T9" fmla="*/ 16 h 55"/>
                <a:gd name="T10" fmla="*/ 175 w 234"/>
                <a:gd name="T11" fmla="*/ 19 h 55"/>
                <a:gd name="T12" fmla="*/ 163 w 234"/>
                <a:gd name="T13" fmla="*/ 22 h 55"/>
                <a:gd name="T14" fmla="*/ 151 w 234"/>
                <a:gd name="T15" fmla="*/ 25 h 55"/>
                <a:gd name="T16" fmla="*/ 139 w 234"/>
                <a:gd name="T17" fmla="*/ 28 h 55"/>
                <a:gd name="T18" fmla="*/ 127 w 234"/>
                <a:gd name="T19" fmla="*/ 31 h 55"/>
                <a:gd name="T20" fmla="*/ 115 w 234"/>
                <a:gd name="T21" fmla="*/ 33 h 55"/>
                <a:gd name="T22" fmla="*/ 103 w 234"/>
                <a:gd name="T23" fmla="*/ 36 h 55"/>
                <a:gd name="T24" fmla="*/ 91 w 234"/>
                <a:gd name="T25" fmla="*/ 39 h 55"/>
                <a:gd name="T26" fmla="*/ 79 w 234"/>
                <a:gd name="T27" fmla="*/ 42 h 55"/>
                <a:gd name="T28" fmla="*/ 67 w 234"/>
                <a:gd name="T29" fmla="*/ 45 h 55"/>
                <a:gd name="T30" fmla="*/ 56 w 234"/>
                <a:gd name="T31" fmla="*/ 49 h 55"/>
                <a:gd name="T32" fmla="*/ 44 w 234"/>
                <a:gd name="T33" fmla="*/ 54 h 55"/>
                <a:gd name="T34" fmla="*/ 0 w 234"/>
                <a:gd name="T35" fmla="*/ 38 h 55"/>
                <a:gd name="T36" fmla="*/ 15 w 234"/>
                <a:gd name="T37" fmla="*/ 36 h 55"/>
                <a:gd name="T38" fmla="*/ 29 w 234"/>
                <a:gd name="T39" fmla="*/ 34 h 55"/>
                <a:gd name="T40" fmla="*/ 43 w 234"/>
                <a:gd name="T41" fmla="*/ 32 h 55"/>
                <a:gd name="T42" fmla="*/ 58 w 234"/>
                <a:gd name="T43" fmla="*/ 29 h 55"/>
                <a:gd name="T44" fmla="*/ 72 w 234"/>
                <a:gd name="T45" fmla="*/ 26 h 55"/>
                <a:gd name="T46" fmla="*/ 86 w 234"/>
                <a:gd name="T47" fmla="*/ 24 h 55"/>
                <a:gd name="T48" fmla="*/ 101 w 234"/>
                <a:gd name="T49" fmla="*/ 21 h 55"/>
                <a:gd name="T50" fmla="*/ 115 w 234"/>
                <a:gd name="T51" fmla="*/ 19 h 55"/>
                <a:gd name="T52" fmla="*/ 129 w 234"/>
                <a:gd name="T53" fmla="*/ 16 h 55"/>
                <a:gd name="T54" fmla="*/ 143 w 234"/>
                <a:gd name="T55" fmla="*/ 13 h 55"/>
                <a:gd name="T56" fmla="*/ 157 w 234"/>
                <a:gd name="T57" fmla="*/ 11 h 55"/>
                <a:gd name="T58" fmla="*/ 173 w 234"/>
                <a:gd name="T59" fmla="*/ 8 h 55"/>
                <a:gd name="T60" fmla="*/ 187 w 234"/>
                <a:gd name="T61" fmla="*/ 6 h 55"/>
                <a:gd name="T62" fmla="*/ 201 w 234"/>
                <a:gd name="T63" fmla="*/ 4 h 55"/>
                <a:gd name="T64" fmla="*/ 217 w 234"/>
                <a:gd name="T65" fmla="*/ 1 h 55"/>
                <a:gd name="T66" fmla="*/ 233 w 234"/>
                <a:gd name="T6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4" h="55">
                  <a:moveTo>
                    <a:pt x="233" y="0"/>
                  </a:moveTo>
                  <a:lnTo>
                    <a:pt x="221" y="4"/>
                  </a:lnTo>
                  <a:lnTo>
                    <a:pt x="210" y="8"/>
                  </a:lnTo>
                  <a:lnTo>
                    <a:pt x="198" y="12"/>
                  </a:lnTo>
                  <a:lnTo>
                    <a:pt x="187" y="16"/>
                  </a:lnTo>
                  <a:lnTo>
                    <a:pt x="175" y="19"/>
                  </a:lnTo>
                  <a:lnTo>
                    <a:pt x="163" y="22"/>
                  </a:lnTo>
                  <a:lnTo>
                    <a:pt x="151" y="25"/>
                  </a:lnTo>
                  <a:lnTo>
                    <a:pt x="139" y="28"/>
                  </a:lnTo>
                  <a:lnTo>
                    <a:pt x="127" y="31"/>
                  </a:lnTo>
                  <a:lnTo>
                    <a:pt x="115" y="33"/>
                  </a:lnTo>
                  <a:lnTo>
                    <a:pt x="103" y="36"/>
                  </a:lnTo>
                  <a:lnTo>
                    <a:pt x="91" y="39"/>
                  </a:lnTo>
                  <a:lnTo>
                    <a:pt x="79" y="42"/>
                  </a:lnTo>
                  <a:lnTo>
                    <a:pt x="67" y="45"/>
                  </a:lnTo>
                  <a:lnTo>
                    <a:pt x="56" y="49"/>
                  </a:lnTo>
                  <a:lnTo>
                    <a:pt x="44" y="54"/>
                  </a:lnTo>
                  <a:lnTo>
                    <a:pt x="0" y="38"/>
                  </a:lnTo>
                  <a:lnTo>
                    <a:pt x="15" y="36"/>
                  </a:lnTo>
                  <a:lnTo>
                    <a:pt x="29" y="34"/>
                  </a:lnTo>
                  <a:lnTo>
                    <a:pt x="43" y="32"/>
                  </a:lnTo>
                  <a:lnTo>
                    <a:pt x="58" y="29"/>
                  </a:lnTo>
                  <a:lnTo>
                    <a:pt x="72" y="26"/>
                  </a:lnTo>
                  <a:lnTo>
                    <a:pt x="86" y="24"/>
                  </a:lnTo>
                  <a:lnTo>
                    <a:pt x="101" y="21"/>
                  </a:lnTo>
                  <a:lnTo>
                    <a:pt x="115" y="19"/>
                  </a:lnTo>
                  <a:lnTo>
                    <a:pt x="129" y="16"/>
                  </a:lnTo>
                  <a:lnTo>
                    <a:pt x="143" y="13"/>
                  </a:lnTo>
                  <a:lnTo>
                    <a:pt x="157" y="11"/>
                  </a:lnTo>
                  <a:lnTo>
                    <a:pt x="173" y="8"/>
                  </a:lnTo>
                  <a:lnTo>
                    <a:pt x="187" y="6"/>
                  </a:lnTo>
                  <a:lnTo>
                    <a:pt x="201" y="4"/>
                  </a:lnTo>
                  <a:lnTo>
                    <a:pt x="217" y="1"/>
                  </a:lnTo>
                  <a:lnTo>
                    <a:pt x="23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2" name="Freeform 38">
              <a:extLst>
                <a:ext uri="{FF2B5EF4-FFF2-40B4-BE49-F238E27FC236}">
                  <a16:creationId xmlns:a16="http://schemas.microsoft.com/office/drawing/2014/main" id="{58CD43E9-4F28-411A-A87E-A89E58D45757}"/>
                </a:ext>
              </a:extLst>
            </p:cNvPr>
            <p:cNvSpPr>
              <a:spLocks/>
            </p:cNvSpPr>
            <p:nvPr/>
          </p:nvSpPr>
          <p:spPr bwMode="auto">
            <a:xfrm>
              <a:off x="4031" y="2675"/>
              <a:ext cx="385" cy="61"/>
            </a:xfrm>
            <a:custGeom>
              <a:avLst/>
              <a:gdLst>
                <a:gd name="T0" fmla="*/ 301 w 385"/>
                <a:gd name="T1" fmla="*/ 30 h 61"/>
                <a:gd name="T2" fmla="*/ 311 w 385"/>
                <a:gd name="T3" fmla="*/ 30 h 61"/>
                <a:gd name="T4" fmla="*/ 323 w 385"/>
                <a:gd name="T5" fmla="*/ 33 h 61"/>
                <a:gd name="T6" fmla="*/ 335 w 385"/>
                <a:gd name="T7" fmla="*/ 34 h 61"/>
                <a:gd name="T8" fmla="*/ 346 w 385"/>
                <a:gd name="T9" fmla="*/ 36 h 61"/>
                <a:gd name="T10" fmla="*/ 357 w 385"/>
                <a:gd name="T11" fmla="*/ 38 h 61"/>
                <a:gd name="T12" fmla="*/ 368 w 385"/>
                <a:gd name="T13" fmla="*/ 40 h 61"/>
                <a:gd name="T14" fmla="*/ 379 w 385"/>
                <a:gd name="T15" fmla="*/ 41 h 61"/>
                <a:gd name="T16" fmla="*/ 285 w 385"/>
                <a:gd name="T17" fmla="*/ 52 h 61"/>
                <a:gd name="T18" fmla="*/ 154 w 385"/>
                <a:gd name="T19" fmla="*/ 26 h 61"/>
                <a:gd name="T20" fmla="*/ 159 w 385"/>
                <a:gd name="T21" fmla="*/ 26 h 61"/>
                <a:gd name="T22" fmla="*/ 165 w 385"/>
                <a:gd name="T23" fmla="*/ 26 h 61"/>
                <a:gd name="T24" fmla="*/ 169 w 385"/>
                <a:gd name="T25" fmla="*/ 25 h 61"/>
                <a:gd name="T26" fmla="*/ 168 w 385"/>
                <a:gd name="T27" fmla="*/ 22 h 61"/>
                <a:gd name="T28" fmla="*/ 158 w 385"/>
                <a:gd name="T29" fmla="*/ 21 h 61"/>
                <a:gd name="T30" fmla="*/ 147 w 385"/>
                <a:gd name="T31" fmla="*/ 22 h 61"/>
                <a:gd name="T32" fmla="*/ 136 w 385"/>
                <a:gd name="T33" fmla="*/ 24 h 61"/>
                <a:gd name="T34" fmla="*/ 124 w 385"/>
                <a:gd name="T35" fmla="*/ 26 h 61"/>
                <a:gd name="T36" fmla="*/ 110 w 385"/>
                <a:gd name="T37" fmla="*/ 28 h 61"/>
                <a:gd name="T38" fmla="*/ 96 w 385"/>
                <a:gd name="T39" fmla="*/ 30 h 61"/>
                <a:gd name="T40" fmla="*/ 82 w 385"/>
                <a:gd name="T41" fmla="*/ 33 h 61"/>
                <a:gd name="T42" fmla="*/ 68 w 385"/>
                <a:gd name="T43" fmla="*/ 36 h 61"/>
                <a:gd name="T44" fmla="*/ 54 w 385"/>
                <a:gd name="T45" fmla="*/ 39 h 61"/>
                <a:gd name="T46" fmla="*/ 40 w 385"/>
                <a:gd name="T47" fmla="*/ 43 h 61"/>
                <a:gd name="T48" fmla="*/ 27 w 385"/>
                <a:gd name="T49" fmla="*/ 47 h 61"/>
                <a:gd name="T50" fmla="*/ 20 w 385"/>
                <a:gd name="T51" fmla="*/ 51 h 61"/>
                <a:gd name="T52" fmla="*/ 0 w 385"/>
                <a:gd name="T53" fmla="*/ 60 h 61"/>
                <a:gd name="T54" fmla="*/ 13 w 385"/>
                <a:gd name="T55" fmla="*/ 51 h 61"/>
                <a:gd name="T56" fmla="*/ 28 w 385"/>
                <a:gd name="T57" fmla="*/ 40 h 61"/>
                <a:gd name="T58" fmla="*/ 42 w 385"/>
                <a:gd name="T59" fmla="*/ 29 h 61"/>
                <a:gd name="T60" fmla="*/ 56 w 385"/>
                <a:gd name="T61" fmla="*/ 18 h 61"/>
                <a:gd name="T62" fmla="*/ 72 w 385"/>
                <a:gd name="T63" fmla="*/ 8 h 61"/>
                <a:gd name="T64" fmla="*/ 88 w 385"/>
                <a:gd name="T65" fmla="*/ 2 h 61"/>
                <a:gd name="T66" fmla="*/ 105 w 385"/>
                <a:gd name="T67" fmla="*/ 0 h 61"/>
                <a:gd name="T68" fmla="*/ 124 w 385"/>
                <a:gd name="T69" fmla="*/ 2 h 61"/>
                <a:gd name="T70" fmla="*/ 145 w 385"/>
                <a:gd name="T71" fmla="*/ 7 h 61"/>
                <a:gd name="T72" fmla="*/ 165 w 385"/>
                <a:gd name="T73" fmla="*/ 10 h 61"/>
                <a:gd name="T74" fmla="*/ 187 w 385"/>
                <a:gd name="T75" fmla="*/ 14 h 61"/>
                <a:gd name="T76" fmla="*/ 210 w 385"/>
                <a:gd name="T77" fmla="*/ 17 h 61"/>
                <a:gd name="T78" fmla="*/ 231 w 385"/>
                <a:gd name="T79" fmla="*/ 20 h 61"/>
                <a:gd name="T80" fmla="*/ 253 w 385"/>
                <a:gd name="T81" fmla="*/ 22 h 61"/>
                <a:gd name="T82" fmla="*/ 274 w 385"/>
                <a:gd name="T83" fmla="*/ 26 h 61"/>
                <a:gd name="T84" fmla="*/ 295 w 385"/>
                <a:gd name="T85" fmla="*/ 2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5" h="61">
                  <a:moveTo>
                    <a:pt x="295" y="29"/>
                  </a:moveTo>
                  <a:lnTo>
                    <a:pt x="301" y="30"/>
                  </a:lnTo>
                  <a:lnTo>
                    <a:pt x="306" y="30"/>
                  </a:lnTo>
                  <a:lnTo>
                    <a:pt x="311" y="30"/>
                  </a:lnTo>
                  <a:lnTo>
                    <a:pt x="317" y="32"/>
                  </a:lnTo>
                  <a:lnTo>
                    <a:pt x="323" y="33"/>
                  </a:lnTo>
                  <a:lnTo>
                    <a:pt x="329" y="33"/>
                  </a:lnTo>
                  <a:lnTo>
                    <a:pt x="335" y="34"/>
                  </a:lnTo>
                  <a:lnTo>
                    <a:pt x="340" y="35"/>
                  </a:lnTo>
                  <a:lnTo>
                    <a:pt x="346" y="36"/>
                  </a:lnTo>
                  <a:lnTo>
                    <a:pt x="351" y="37"/>
                  </a:lnTo>
                  <a:lnTo>
                    <a:pt x="357" y="38"/>
                  </a:lnTo>
                  <a:lnTo>
                    <a:pt x="363" y="39"/>
                  </a:lnTo>
                  <a:lnTo>
                    <a:pt x="368" y="40"/>
                  </a:lnTo>
                  <a:lnTo>
                    <a:pt x="373" y="40"/>
                  </a:lnTo>
                  <a:lnTo>
                    <a:pt x="379" y="41"/>
                  </a:lnTo>
                  <a:lnTo>
                    <a:pt x="384" y="41"/>
                  </a:lnTo>
                  <a:lnTo>
                    <a:pt x="285" y="52"/>
                  </a:lnTo>
                  <a:lnTo>
                    <a:pt x="152" y="27"/>
                  </a:lnTo>
                  <a:lnTo>
                    <a:pt x="154" y="26"/>
                  </a:lnTo>
                  <a:lnTo>
                    <a:pt x="157" y="26"/>
                  </a:lnTo>
                  <a:lnTo>
                    <a:pt x="159" y="26"/>
                  </a:lnTo>
                  <a:lnTo>
                    <a:pt x="161" y="26"/>
                  </a:lnTo>
                  <a:lnTo>
                    <a:pt x="165" y="26"/>
                  </a:lnTo>
                  <a:lnTo>
                    <a:pt x="167" y="26"/>
                  </a:lnTo>
                  <a:lnTo>
                    <a:pt x="169" y="25"/>
                  </a:lnTo>
                  <a:lnTo>
                    <a:pt x="171" y="23"/>
                  </a:lnTo>
                  <a:lnTo>
                    <a:pt x="168" y="22"/>
                  </a:lnTo>
                  <a:lnTo>
                    <a:pt x="164" y="21"/>
                  </a:lnTo>
                  <a:lnTo>
                    <a:pt x="158" y="21"/>
                  </a:lnTo>
                  <a:lnTo>
                    <a:pt x="153" y="21"/>
                  </a:lnTo>
                  <a:lnTo>
                    <a:pt x="147" y="22"/>
                  </a:lnTo>
                  <a:lnTo>
                    <a:pt x="141" y="23"/>
                  </a:lnTo>
                  <a:lnTo>
                    <a:pt x="136" y="24"/>
                  </a:lnTo>
                  <a:lnTo>
                    <a:pt x="131" y="25"/>
                  </a:lnTo>
                  <a:lnTo>
                    <a:pt x="124" y="26"/>
                  </a:lnTo>
                  <a:lnTo>
                    <a:pt x="117" y="26"/>
                  </a:lnTo>
                  <a:lnTo>
                    <a:pt x="110" y="28"/>
                  </a:lnTo>
                  <a:lnTo>
                    <a:pt x="103" y="29"/>
                  </a:lnTo>
                  <a:lnTo>
                    <a:pt x="96" y="30"/>
                  </a:lnTo>
                  <a:lnTo>
                    <a:pt x="89" y="32"/>
                  </a:lnTo>
                  <a:lnTo>
                    <a:pt x="82" y="33"/>
                  </a:lnTo>
                  <a:lnTo>
                    <a:pt x="75" y="34"/>
                  </a:lnTo>
                  <a:lnTo>
                    <a:pt x="68" y="36"/>
                  </a:lnTo>
                  <a:lnTo>
                    <a:pt x="60" y="37"/>
                  </a:lnTo>
                  <a:lnTo>
                    <a:pt x="54" y="39"/>
                  </a:lnTo>
                  <a:lnTo>
                    <a:pt x="47" y="41"/>
                  </a:lnTo>
                  <a:lnTo>
                    <a:pt x="40" y="43"/>
                  </a:lnTo>
                  <a:lnTo>
                    <a:pt x="33" y="45"/>
                  </a:lnTo>
                  <a:lnTo>
                    <a:pt x="27" y="47"/>
                  </a:lnTo>
                  <a:lnTo>
                    <a:pt x="20" y="49"/>
                  </a:lnTo>
                  <a:lnTo>
                    <a:pt x="20" y="51"/>
                  </a:lnTo>
                  <a:lnTo>
                    <a:pt x="29" y="52"/>
                  </a:lnTo>
                  <a:lnTo>
                    <a:pt x="0" y="60"/>
                  </a:lnTo>
                  <a:lnTo>
                    <a:pt x="7" y="55"/>
                  </a:lnTo>
                  <a:lnTo>
                    <a:pt x="13" y="51"/>
                  </a:lnTo>
                  <a:lnTo>
                    <a:pt x="20" y="45"/>
                  </a:lnTo>
                  <a:lnTo>
                    <a:pt x="28" y="40"/>
                  </a:lnTo>
                  <a:lnTo>
                    <a:pt x="35" y="33"/>
                  </a:lnTo>
                  <a:lnTo>
                    <a:pt x="42" y="29"/>
                  </a:lnTo>
                  <a:lnTo>
                    <a:pt x="49" y="23"/>
                  </a:lnTo>
                  <a:lnTo>
                    <a:pt x="56" y="18"/>
                  </a:lnTo>
                  <a:lnTo>
                    <a:pt x="64" y="13"/>
                  </a:lnTo>
                  <a:lnTo>
                    <a:pt x="72" y="8"/>
                  </a:lnTo>
                  <a:lnTo>
                    <a:pt x="80" y="5"/>
                  </a:lnTo>
                  <a:lnTo>
                    <a:pt x="88" y="2"/>
                  </a:lnTo>
                  <a:lnTo>
                    <a:pt x="97" y="0"/>
                  </a:lnTo>
                  <a:lnTo>
                    <a:pt x="105" y="0"/>
                  </a:lnTo>
                  <a:lnTo>
                    <a:pt x="114" y="0"/>
                  </a:lnTo>
                  <a:lnTo>
                    <a:pt x="124" y="2"/>
                  </a:lnTo>
                  <a:lnTo>
                    <a:pt x="134" y="4"/>
                  </a:lnTo>
                  <a:lnTo>
                    <a:pt x="145" y="7"/>
                  </a:lnTo>
                  <a:lnTo>
                    <a:pt x="155" y="8"/>
                  </a:lnTo>
                  <a:lnTo>
                    <a:pt x="165" y="10"/>
                  </a:lnTo>
                  <a:lnTo>
                    <a:pt x="177" y="11"/>
                  </a:lnTo>
                  <a:lnTo>
                    <a:pt x="187" y="14"/>
                  </a:lnTo>
                  <a:lnTo>
                    <a:pt x="198" y="15"/>
                  </a:lnTo>
                  <a:lnTo>
                    <a:pt x="210" y="17"/>
                  </a:lnTo>
                  <a:lnTo>
                    <a:pt x="221" y="18"/>
                  </a:lnTo>
                  <a:lnTo>
                    <a:pt x="231" y="20"/>
                  </a:lnTo>
                  <a:lnTo>
                    <a:pt x="242" y="21"/>
                  </a:lnTo>
                  <a:lnTo>
                    <a:pt x="253" y="22"/>
                  </a:lnTo>
                  <a:lnTo>
                    <a:pt x="263" y="24"/>
                  </a:lnTo>
                  <a:lnTo>
                    <a:pt x="274" y="26"/>
                  </a:lnTo>
                  <a:lnTo>
                    <a:pt x="285" y="27"/>
                  </a:lnTo>
                  <a:lnTo>
                    <a:pt x="295"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3" name="Freeform 39">
              <a:extLst>
                <a:ext uri="{FF2B5EF4-FFF2-40B4-BE49-F238E27FC236}">
                  <a16:creationId xmlns:a16="http://schemas.microsoft.com/office/drawing/2014/main" id="{159F80F4-D06E-4602-B873-DA8958978CA0}"/>
                </a:ext>
              </a:extLst>
            </p:cNvPr>
            <p:cNvSpPr>
              <a:spLocks/>
            </p:cNvSpPr>
            <p:nvPr/>
          </p:nvSpPr>
          <p:spPr bwMode="auto">
            <a:xfrm>
              <a:off x="4275" y="2683"/>
              <a:ext cx="197" cy="29"/>
            </a:xfrm>
            <a:custGeom>
              <a:avLst/>
              <a:gdLst>
                <a:gd name="T0" fmla="*/ 196 w 197"/>
                <a:gd name="T1" fmla="*/ 15 h 29"/>
                <a:gd name="T2" fmla="*/ 190 w 197"/>
                <a:gd name="T3" fmla="*/ 18 h 29"/>
                <a:gd name="T4" fmla="*/ 184 w 197"/>
                <a:gd name="T5" fmla="*/ 21 h 29"/>
                <a:gd name="T6" fmla="*/ 177 w 197"/>
                <a:gd name="T7" fmla="*/ 24 h 29"/>
                <a:gd name="T8" fmla="*/ 170 w 197"/>
                <a:gd name="T9" fmla="*/ 26 h 29"/>
                <a:gd name="T10" fmla="*/ 164 w 197"/>
                <a:gd name="T11" fmla="*/ 27 h 29"/>
                <a:gd name="T12" fmla="*/ 156 w 197"/>
                <a:gd name="T13" fmla="*/ 28 h 29"/>
                <a:gd name="T14" fmla="*/ 149 w 197"/>
                <a:gd name="T15" fmla="*/ 27 h 29"/>
                <a:gd name="T16" fmla="*/ 143 w 197"/>
                <a:gd name="T17" fmla="*/ 24 h 29"/>
                <a:gd name="T18" fmla="*/ 134 w 197"/>
                <a:gd name="T19" fmla="*/ 24 h 29"/>
                <a:gd name="T20" fmla="*/ 125 w 197"/>
                <a:gd name="T21" fmla="*/ 24 h 29"/>
                <a:gd name="T22" fmla="*/ 116 w 197"/>
                <a:gd name="T23" fmla="*/ 22 h 29"/>
                <a:gd name="T24" fmla="*/ 107 w 197"/>
                <a:gd name="T25" fmla="*/ 22 h 29"/>
                <a:gd name="T26" fmla="*/ 98 w 197"/>
                <a:gd name="T27" fmla="*/ 20 h 29"/>
                <a:gd name="T28" fmla="*/ 88 w 197"/>
                <a:gd name="T29" fmla="*/ 20 h 29"/>
                <a:gd name="T30" fmla="*/ 80 w 197"/>
                <a:gd name="T31" fmla="*/ 18 h 29"/>
                <a:gd name="T32" fmla="*/ 71 w 197"/>
                <a:gd name="T33" fmla="*/ 17 h 29"/>
                <a:gd name="T34" fmla="*/ 62 w 197"/>
                <a:gd name="T35" fmla="*/ 16 h 29"/>
                <a:gd name="T36" fmla="*/ 52 w 197"/>
                <a:gd name="T37" fmla="*/ 15 h 29"/>
                <a:gd name="T38" fmla="*/ 44 w 197"/>
                <a:gd name="T39" fmla="*/ 13 h 29"/>
                <a:gd name="T40" fmla="*/ 35 w 197"/>
                <a:gd name="T41" fmla="*/ 12 h 29"/>
                <a:gd name="T42" fmla="*/ 26 w 197"/>
                <a:gd name="T43" fmla="*/ 11 h 29"/>
                <a:gd name="T44" fmla="*/ 17 w 197"/>
                <a:gd name="T45" fmla="*/ 9 h 29"/>
                <a:gd name="T46" fmla="*/ 8 w 197"/>
                <a:gd name="T47" fmla="*/ 8 h 29"/>
                <a:gd name="T48" fmla="*/ 0 w 197"/>
                <a:gd name="T49" fmla="*/ 7 h 29"/>
                <a:gd name="T50" fmla="*/ 9 w 197"/>
                <a:gd name="T51" fmla="*/ 4 h 29"/>
                <a:gd name="T52" fmla="*/ 19 w 197"/>
                <a:gd name="T53" fmla="*/ 1 h 29"/>
                <a:gd name="T54" fmla="*/ 28 w 197"/>
                <a:gd name="T55" fmla="*/ 0 h 29"/>
                <a:gd name="T56" fmla="*/ 38 w 197"/>
                <a:gd name="T57" fmla="*/ 0 h 29"/>
                <a:gd name="T58" fmla="*/ 48 w 197"/>
                <a:gd name="T59" fmla="*/ 0 h 29"/>
                <a:gd name="T60" fmla="*/ 57 w 197"/>
                <a:gd name="T61" fmla="*/ 0 h 29"/>
                <a:gd name="T62" fmla="*/ 67 w 197"/>
                <a:gd name="T63" fmla="*/ 2 h 29"/>
                <a:gd name="T64" fmla="*/ 77 w 197"/>
                <a:gd name="T65" fmla="*/ 3 h 29"/>
                <a:gd name="T66" fmla="*/ 87 w 197"/>
                <a:gd name="T67" fmla="*/ 5 h 29"/>
                <a:gd name="T68" fmla="*/ 96 w 197"/>
                <a:gd name="T69" fmla="*/ 7 h 29"/>
                <a:gd name="T70" fmla="*/ 106 w 197"/>
                <a:gd name="T71" fmla="*/ 8 h 29"/>
                <a:gd name="T72" fmla="*/ 116 w 197"/>
                <a:gd name="T73" fmla="*/ 11 h 29"/>
                <a:gd name="T74" fmla="*/ 125 w 197"/>
                <a:gd name="T75" fmla="*/ 12 h 29"/>
                <a:gd name="T76" fmla="*/ 135 w 197"/>
                <a:gd name="T77" fmla="*/ 12 h 29"/>
                <a:gd name="T78" fmla="*/ 144 w 197"/>
                <a:gd name="T79" fmla="*/ 14 h 29"/>
                <a:gd name="T80" fmla="*/ 155 w 197"/>
                <a:gd name="T81" fmla="*/ 14 h 29"/>
                <a:gd name="T82" fmla="*/ 196 w 197"/>
                <a:gd name="T83"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7" h="29">
                  <a:moveTo>
                    <a:pt x="196" y="15"/>
                  </a:moveTo>
                  <a:lnTo>
                    <a:pt x="190" y="18"/>
                  </a:lnTo>
                  <a:lnTo>
                    <a:pt x="184" y="21"/>
                  </a:lnTo>
                  <a:lnTo>
                    <a:pt x="177" y="24"/>
                  </a:lnTo>
                  <a:lnTo>
                    <a:pt x="170" y="26"/>
                  </a:lnTo>
                  <a:lnTo>
                    <a:pt x="164" y="27"/>
                  </a:lnTo>
                  <a:lnTo>
                    <a:pt x="156" y="28"/>
                  </a:lnTo>
                  <a:lnTo>
                    <a:pt x="149" y="27"/>
                  </a:lnTo>
                  <a:lnTo>
                    <a:pt x="143" y="24"/>
                  </a:lnTo>
                  <a:lnTo>
                    <a:pt x="134" y="24"/>
                  </a:lnTo>
                  <a:lnTo>
                    <a:pt x="125" y="24"/>
                  </a:lnTo>
                  <a:lnTo>
                    <a:pt x="116" y="22"/>
                  </a:lnTo>
                  <a:lnTo>
                    <a:pt x="107" y="22"/>
                  </a:lnTo>
                  <a:lnTo>
                    <a:pt x="98" y="20"/>
                  </a:lnTo>
                  <a:lnTo>
                    <a:pt x="88" y="20"/>
                  </a:lnTo>
                  <a:lnTo>
                    <a:pt x="80" y="18"/>
                  </a:lnTo>
                  <a:lnTo>
                    <a:pt x="71" y="17"/>
                  </a:lnTo>
                  <a:lnTo>
                    <a:pt x="62" y="16"/>
                  </a:lnTo>
                  <a:lnTo>
                    <a:pt x="52" y="15"/>
                  </a:lnTo>
                  <a:lnTo>
                    <a:pt x="44" y="13"/>
                  </a:lnTo>
                  <a:lnTo>
                    <a:pt x="35" y="12"/>
                  </a:lnTo>
                  <a:lnTo>
                    <a:pt x="26" y="11"/>
                  </a:lnTo>
                  <a:lnTo>
                    <a:pt x="17" y="9"/>
                  </a:lnTo>
                  <a:lnTo>
                    <a:pt x="8" y="8"/>
                  </a:lnTo>
                  <a:lnTo>
                    <a:pt x="0" y="7"/>
                  </a:lnTo>
                  <a:lnTo>
                    <a:pt x="9" y="4"/>
                  </a:lnTo>
                  <a:lnTo>
                    <a:pt x="19" y="1"/>
                  </a:lnTo>
                  <a:lnTo>
                    <a:pt x="28" y="0"/>
                  </a:lnTo>
                  <a:lnTo>
                    <a:pt x="38" y="0"/>
                  </a:lnTo>
                  <a:lnTo>
                    <a:pt x="48" y="0"/>
                  </a:lnTo>
                  <a:lnTo>
                    <a:pt x="57" y="0"/>
                  </a:lnTo>
                  <a:lnTo>
                    <a:pt x="67" y="2"/>
                  </a:lnTo>
                  <a:lnTo>
                    <a:pt x="77" y="3"/>
                  </a:lnTo>
                  <a:lnTo>
                    <a:pt x="87" y="5"/>
                  </a:lnTo>
                  <a:lnTo>
                    <a:pt x="96" y="7"/>
                  </a:lnTo>
                  <a:lnTo>
                    <a:pt x="106" y="8"/>
                  </a:lnTo>
                  <a:lnTo>
                    <a:pt x="116" y="11"/>
                  </a:lnTo>
                  <a:lnTo>
                    <a:pt x="125" y="12"/>
                  </a:lnTo>
                  <a:lnTo>
                    <a:pt x="135" y="12"/>
                  </a:lnTo>
                  <a:lnTo>
                    <a:pt x="144" y="14"/>
                  </a:lnTo>
                  <a:lnTo>
                    <a:pt x="155" y="14"/>
                  </a:lnTo>
                  <a:lnTo>
                    <a:pt x="196" y="1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4" name="Freeform 40">
              <a:extLst>
                <a:ext uri="{FF2B5EF4-FFF2-40B4-BE49-F238E27FC236}">
                  <a16:creationId xmlns:a16="http://schemas.microsoft.com/office/drawing/2014/main" id="{BF27A93D-2ABE-426C-BA18-6E6FEAD13BAE}"/>
                </a:ext>
              </a:extLst>
            </p:cNvPr>
            <p:cNvSpPr>
              <a:spLocks/>
            </p:cNvSpPr>
            <p:nvPr/>
          </p:nvSpPr>
          <p:spPr bwMode="auto">
            <a:xfrm>
              <a:off x="4653" y="2685"/>
              <a:ext cx="303" cy="41"/>
            </a:xfrm>
            <a:custGeom>
              <a:avLst/>
              <a:gdLst>
                <a:gd name="T0" fmla="*/ 296 w 303"/>
                <a:gd name="T1" fmla="*/ 1 h 41"/>
                <a:gd name="T2" fmla="*/ 284 w 303"/>
                <a:gd name="T3" fmla="*/ 4 h 41"/>
                <a:gd name="T4" fmla="*/ 273 w 303"/>
                <a:gd name="T5" fmla="*/ 8 h 41"/>
                <a:gd name="T6" fmla="*/ 260 w 303"/>
                <a:gd name="T7" fmla="*/ 10 h 41"/>
                <a:gd name="T8" fmla="*/ 248 w 303"/>
                <a:gd name="T9" fmla="*/ 12 h 41"/>
                <a:gd name="T10" fmla="*/ 236 w 303"/>
                <a:gd name="T11" fmla="*/ 14 h 41"/>
                <a:gd name="T12" fmla="*/ 225 w 303"/>
                <a:gd name="T13" fmla="*/ 16 h 41"/>
                <a:gd name="T14" fmla="*/ 213 w 303"/>
                <a:gd name="T15" fmla="*/ 17 h 41"/>
                <a:gd name="T16" fmla="*/ 202 w 303"/>
                <a:gd name="T17" fmla="*/ 23 h 41"/>
                <a:gd name="T18" fmla="*/ 80 w 303"/>
                <a:gd name="T19" fmla="*/ 38 h 41"/>
                <a:gd name="T20" fmla="*/ 70 w 303"/>
                <a:gd name="T21" fmla="*/ 35 h 41"/>
                <a:gd name="T22" fmla="*/ 59 w 303"/>
                <a:gd name="T23" fmla="*/ 32 h 41"/>
                <a:gd name="T24" fmla="*/ 48 w 303"/>
                <a:gd name="T25" fmla="*/ 28 h 41"/>
                <a:gd name="T26" fmla="*/ 37 w 303"/>
                <a:gd name="T27" fmla="*/ 25 h 41"/>
                <a:gd name="T28" fmla="*/ 26 w 303"/>
                <a:gd name="T29" fmla="*/ 20 h 41"/>
                <a:gd name="T30" fmla="*/ 15 w 303"/>
                <a:gd name="T31" fmla="*/ 17 h 41"/>
                <a:gd name="T32" fmla="*/ 5 w 303"/>
                <a:gd name="T33" fmla="*/ 13 h 41"/>
                <a:gd name="T34" fmla="*/ 8 w 303"/>
                <a:gd name="T35" fmla="*/ 10 h 41"/>
                <a:gd name="T36" fmla="*/ 27 w 303"/>
                <a:gd name="T37" fmla="*/ 9 h 41"/>
                <a:gd name="T38" fmla="*/ 45 w 303"/>
                <a:gd name="T39" fmla="*/ 9 h 41"/>
                <a:gd name="T40" fmla="*/ 63 w 303"/>
                <a:gd name="T41" fmla="*/ 8 h 41"/>
                <a:gd name="T42" fmla="*/ 83 w 303"/>
                <a:gd name="T43" fmla="*/ 8 h 41"/>
                <a:gd name="T44" fmla="*/ 102 w 303"/>
                <a:gd name="T45" fmla="*/ 8 h 41"/>
                <a:gd name="T46" fmla="*/ 120 w 303"/>
                <a:gd name="T47" fmla="*/ 8 h 41"/>
                <a:gd name="T48" fmla="*/ 139 w 303"/>
                <a:gd name="T49" fmla="*/ 8 h 41"/>
                <a:gd name="T50" fmla="*/ 158 w 303"/>
                <a:gd name="T51" fmla="*/ 8 h 41"/>
                <a:gd name="T52" fmla="*/ 178 w 303"/>
                <a:gd name="T53" fmla="*/ 7 h 41"/>
                <a:gd name="T54" fmla="*/ 197 w 303"/>
                <a:gd name="T55" fmla="*/ 7 h 41"/>
                <a:gd name="T56" fmla="*/ 216 w 303"/>
                <a:gd name="T57" fmla="*/ 6 h 41"/>
                <a:gd name="T58" fmla="*/ 235 w 303"/>
                <a:gd name="T59" fmla="*/ 4 h 41"/>
                <a:gd name="T60" fmla="*/ 254 w 303"/>
                <a:gd name="T61" fmla="*/ 4 h 41"/>
                <a:gd name="T62" fmla="*/ 274 w 303"/>
                <a:gd name="T63" fmla="*/ 3 h 41"/>
                <a:gd name="T64" fmla="*/ 292 w 303"/>
                <a:gd name="T65"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3" h="41">
                  <a:moveTo>
                    <a:pt x="302" y="0"/>
                  </a:moveTo>
                  <a:lnTo>
                    <a:pt x="296" y="1"/>
                  </a:lnTo>
                  <a:lnTo>
                    <a:pt x="290" y="4"/>
                  </a:lnTo>
                  <a:lnTo>
                    <a:pt x="284" y="4"/>
                  </a:lnTo>
                  <a:lnTo>
                    <a:pt x="278" y="6"/>
                  </a:lnTo>
                  <a:lnTo>
                    <a:pt x="273" y="8"/>
                  </a:lnTo>
                  <a:lnTo>
                    <a:pt x="266" y="9"/>
                  </a:lnTo>
                  <a:lnTo>
                    <a:pt x="260" y="10"/>
                  </a:lnTo>
                  <a:lnTo>
                    <a:pt x="254" y="11"/>
                  </a:lnTo>
                  <a:lnTo>
                    <a:pt x="248" y="12"/>
                  </a:lnTo>
                  <a:lnTo>
                    <a:pt x="242" y="13"/>
                  </a:lnTo>
                  <a:lnTo>
                    <a:pt x="236" y="14"/>
                  </a:lnTo>
                  <a:lnTo>
                    <a:pt x="230" y="15"/>
                  </a:lnTo>
                  <a:lnTo>
                    <a:pt x="225" y="16"/>
                  </a:lnTo>
                  <a:lnTo>
                    <a:pt x="218" y="16"/>
                  </a:lnTo>
                  <a:lnTo>
                    <a:pt x="213" y="17"/>
                  </a:lnTo>
                  <a:lnTo>
                    <a:pt x="207" y="19"/>
                  </a:lnTo>
                  <a:lnTo>
                    <a:pt x="202" y="23"/>
                  </a:lnTo>
                  <a:lnTo>
                    <a:pt x="86" y="40"/>
                  </a:lnTo>
                  <a:lnTo>
                    <a:pt x="80" y="38"/>
                  </a:lnTo>
                  <a:lnTo>
                    <a:pt x="75" y="36"/>
                  </a:lnTo>
                  <a:lnTo>
                    <a:pt x="70" y="35"/>
                  </a:lnTo>
                  <a:lnTo>
                    <a:pt x="64" y="33"/>
                  </a:lnTo>
                  <a:lnTo>
                    <a:pt x="59" y="32"/>
                  </a:lnTo>
                  <a:lnTo>
                    <a:pt x="53" y="30"/>
                  </a:lnTo>
                  <a:lnTo>
                    <a:pt x="48" y="28"/>
                  </a:lnTo>
                  <a:lnTo>
                    <a:pt x="43" y="26"/>
                  </a:lnTo>
                  <a:lnTo>
                    <a:pt x="37" y="25"/>
                  </a:lnTo>
                  <a:lnTo>
                    <a:pt x="31" y="23"/>
                  </a:lnTo>
                  <a:lnTo>
                    <a:pt x="26" y="20"/>
                  </a:lnTo>
                  <a:lnTo>
                    <a:pt x="21" y="19"/>
                  </a:lnTo>
                  <a:lnTo>
                    <a:pt x="15" y="17"/>
                  </a:lnTo>
                  <a:lnTo>
                    <a:pt x="10" y="15"/>
                  </a:lnTo>
                  <a:lnTo>
                    <a:pt x="5" y="13"/>
                  </a:lnTo>
                  <a:lnTo>
                    <a:pt x="0" y="11"/>
                  </a:lnTo>
                  <a:lnTo>
                    <a:pt x="8" y="10"/>
                  </a:lnTo>
                  <a:lnTo>
                    <a:pt x="17" y="10"/>
                  </a:lnTo>
                  <a:lnTo>
                    <a:pt x="27" y="9"/>
                  </a:lnTo>
                  <a:lnTo>
                    <a:pt x="35" y="9"/>
                  </a:lnTo>
                  <a:lnTo>
                    <a:pt x="45" y="9"/>
                  </a:lnTo>
                  <a:lnTo>
                    <a:pt x="55" y="9"/>
                  </a:lnTo>
                  <a:lnTo>
                    <a:pt x="63" y="8"/>
                  </a:lnTo>
                  <a:lnTo>
                    <a:pt x="73" y="8"/>
                  </a:lnTo>
                  <a:lnTo>
                    <a:pt x="83" y="8"/>
                  </a:lnTo>
                  <a:lnTo>
                    <a:pt x="92" y="8"/>
                  </a:lnTo>
                  <a:lnTo>
                    <a:pt x="102" y="8"/>
                  </a:lnTo>
                  <a:lnTo>
                    <a:pt x="111" y="8"/>
                  </a:lnTo>
                  <a:lnTo>
                    <a:pt x="120" y="8"/>
                  </a:lnTo>
                  <a:lnTo>
                    <a:pt x="130" y="8"/>
                  </a:lnTo>
                  <a:lnTo>
                    <a:pt x="139" y="8"/>
                  </a:lnTo>
                  <a:lnTo>
                    <a:pt x="149" y="8"/>
                  </a:lnTo>
                  <a:lnTo>
                    <a:pt x="158" y="8"/>
                  </a:lnTo>
                  <a:lnTo>
                    <a:pt x="168" y="7"/>
                  </a:lnTo>
                  <a:lnTo>
                    <a:pt x="178" y="7"/>
                  </a:lnTo>
                  <a:lnTo>
                    <a:pt x="187" y="7"/>
                  </a:lnTo>
                  <a:lnTo>
                    <a:pt x="197" y="7"/>
                  </a:lnTo>
                  <a:lnTo>
                    <a:pt x="206" y="6"/>
                  </a:lnTo>
                  <a:lnTo>
                    <a:pt x="216" y="6"/>
                  </a:lnTo>
                  <a:lnTo>
                    <a:pt x="226" y="5"/>
                  </a:lnTo>
                  <a:lnTo>
                    <a:pt x="235" y="4"/>
                  </a:lnTo>
                  <a:lnTo>
                    <a:pt x="245" y="4"/>
                  </a:lnTo>
                  <a:lnTo>
                    <a:pt x="254" y="4"/>
                  </a:lnTo>
                  <a:lnTo>
                    <a:pt x="264" y="3"/>
                  </a:lnTo>
                  <a:lnTo>
                    <a:pt x="274" y="3"/>
                  </a:lnTo>
                  <a:lnTo>
                    <a:pt x="282" y="1"/>
                  </a:lnTo>
                  <a:lnTo>
                    <a:pt x="292" y="0"/>
                  </a:lnTo>
                  <a:lnTo>
                    <a:pt x="302"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5" name="Freeform 41">
              <a:extLst>
                <a:ext uri="{FF2B5EF4-FFF2-40B4-BE49-F238E27FC236}">
                  <a16:creationId xmlns:a16="http://schemas.microsoft.com/office/drawing/2014/main" id="{AC15F1EB-F8EA-4EAD-B428-BB926ED92D0F}"/>
                </a:ext>
              </a:extLst>
            </p:cNvPr>
            <p:cNvSpPr>
              <a:spLocks/>
            </p:cNvSpPr>
            <p:nvPr/>
          </p:nvSpPr>
          <p:spPr bwMode="auto">
            <a:xfrm>
              <a:off x="4925" y="2686"/>
              <a:ext cx="183" cy="29"/>
            </a:xfrm>
            <a:custGeom>
              <a:avLst/>
              <a:gdLst>
                <a:gd name="T0" fmla="*/ 182 w 183"/>
                <a:gd name="T1" fmla="*/ 28 h 29"/>
                <a:gd name="T2" fmla="*/ 169 w 183"/>
                <a:gd name="T3" fmla="*/ 26 h 29"/>
                <a:gd name="T4" fmla="*/ 159 w 183"/>
                <a:gd name="T5" fmla="*/ 24 h 29"/>
                <a:gd name="T6" fmla="*/ 147 w 183"/>
                <a:gd name="T7" fmla="*/ 23 h 29"/>
                <a:gd name="T8" fmla="*/ 137 w 183"/>
                <a:gd name="T9" fmla="*/ 22 h 29"/>
                <a:gd name="T10" fmla="*/ 125 w 183"/>
                <a:gd name="T11" fmla="*/ 21 h 29"/>
                <a:gd name="T12" fmla="*/ 113 w 183"/>
                <a:gd name="T13" fmla="*/ 20 h 29"/>
                <a:gd name="T14" fmla="*/ 102 w 183"/>
                <a:gd name="T15" fmla="*/ 20 h 29"/>
                <a:gd name="T16" fmla="*/ 91 w 183"/>
                <a:gd name="T17" fmla="*/ 19 h 29"/>
                <a:gd name="T18" fmla="*/ 80 w 183"/>
                <a:gd name="T19" fmla="*/ 18 h 29"/>
                <a:gd name="T20" fmla="*/ 68 w 183"/>
                <a:gd name="T21" fmla="*/ 17 h 29"/>
                <a:gd name="T22" fmla="*/ 56 w 183"/>
                <a:gd name="T23" fmla="*/ 16 h 29"/>
                <a:gd name="T24" fmla="*/ 45 w 183"/>
                <a:gd name="T25" fmla="*/ 16 h 29"/>
                <a:gd name="T26" fmla="*/ 34 w 183"/>
                <a:gd name="T27" fmla="*/ 15 h 29"/>
                <a:gd name="T28" fmla="*/ 23 w 183"/>
                <a:gd name="T29" fmla="*/ 14 h 29"/>
                <a:gd name="T30" fmla="*/ 11 w 183"/>
                <a:gd name="T31" fmla="*/ 13 h 29"/>
                <a:gd name="T32" fmla="*/ 0 w 183"/>
                <a:gd name="T33" fmla="*/ 12 h 29"/>
                <a:gd name="T34" fmla="*/ 11 w 183"/>
                <a:gd name="T35" fmla="*/ 9 h 29"/>
                <a:gd name="T36" fmla="*/ 22 w 183"/>
                <a:gd name="T37" fmla="*/ 6 h 29"/>
                <a:gd name="T38" fmla="*/ 33 w 183"/>
                <a:gd name="T39" fmla="*/ 3 h 29"/>
                <a:gd name="T40" fmla="*/ 45 w 183"/>
                <a:gd name="T41" fmla="*/ 1 h 29"/>
                <a:gd name="T42" fmla="*/ 57 w 183"/>
                <a:gd name="T43" fmla="*/ 0 h 29"/>
                <a:gd name="T44" fmla="*/ 69 w 183"/>
                <a:gd name="T45" fmla="*/ 0 h 29"/>
                <a:gd name="T46" fmla="*/ 80 w 183"/>
                <a:gd name="T47" fmla="*/ 0 h 29"/>
                <a:gd name="T48" fmla="*/ 93 w 183"/>
                <a:gd name="T49" fmla="*/ 0 h 29"/>
                <a:gd name="T50" fmla="*/ 105 w 183"/>
                <a:gd name="T51" fmla="*/ 1 h 29"/>
                <a:gd name="T52" fmla="*/ 117 w 183"/>
                <a:gd name="T53" fmla="*/ 3 h 29"/>
                <a:gd name="T54" fmla="*/ 128 w 183"/>
                <a:gd name="T55" fmla="*/ 5 h 29"/>
                <a:gd name="T56" fmla="*/ 140 w 183"/>
                <a:gd name="T57" fmla="*/ 8 h 29"/>
                <a:gd name="T58" fmla="*/ 150 w 183"/>
                <a:gd name="T59" fmla="*/ 12 h 29"/>
                <a:gd name="T60" fmla="*/ 161 w 183"/>
                <a:gd name="T61" fmla="*/ 16 h 29"/>
                <a:gd name="T62" fmla="*/ 171 w 183"/>
                <a:gd name="T63" fmla="*/ 22 h 29"/>
                <a:gd name="T64" fmla="*/ 182 w 183"/>
                <a:gd name="T65" fmla="*/ 2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3" h="29">
                  <a:moveTo>
                    <a:pt x="182" y="28"/>
                  </a:moveTo>
                  <a:lnTo>
                    <a:pt x="169" y="26"/>
                  </a:lnTo>
                  <a:lnTo>
                    <a:pt x="159" y="24"/>
                  </a:lnTo>
                  <a:lnTo>
                    <a:pt x="147" y="23"/>
                  </a:lnTo>
                  <a:lnTo>
                    <a:pt x="137" y="22"/>
                  </a:lnTo>
                  <a:lnTo>
                    <a:pt x="125" y="21"/>
                  </a:lnTo>
                  <a:lnTo>
                    <a:pt x="113" y="20"/>
                  </a:lnTo>
                  <a:lnTo>
                    <a:pt x="102" y="20"/>
                  </a:lnTo>
                  <a:lnTo>
                    <a:pt x="91" y="19"/>
                  </a:lnTo>
                  <a:lnTo>
                    <a:pt x="80" y="18"/>
                  </a:lnTo>
                  <a:lnTo>
                    <a:pt x="68" y="17"/>
                  </a:lnTo>
                  <a:lnTo>
                    <a:pt x="56" y="16"/>
                  </a:lnTo>
                  <a:lnTo>
                    <a:pt x="45" y="16"/>
                  </a:lnTo>
                  <a:lnTo>
                    <a:pt x="34" y="15"/>
                  </a:lnTo>
                  <a:lnTo>
                    <a:pt x="23" y="14"/>
                  </a:lnTo>
                  <a:lnTo>
                    <a:pt x="11" y="13"/>
                  </a:lnTo>
                  <a:lnTo>
                    <a:pt x="0" y="12"/>
                  </a:lnTo>
                  <a:lnTo>
                    <a:pt x="11" y="9"/>
                  </a:lnTo>
                  <a:lnTo>
                    <a:pt x="22" y="6"/>
                  </a:lnTo>
                  <a:lnTo>
                    <a:pt x="33" y="3"/>
                  </a:lnTo>
                  <a:lnTo>
                    <a:pt x="45" y="1"/>
                  </a:lnTo>
                  <a:lnTo>
                    <a:pt x="57" y="0"/>
                  </a:lnTo>
                  <a:lnTo>
                    <a:pt x="69" y="0"/>
                  </a:lnTo>
                  <a:lnTo>
                    <a:pt x="80" y="0"/>
                  </a:lnTo>
                  <a:lnTo>
                    <a:pt x="93" y="0"/>
                  </a:lnTo>
                  <a:lnTo>
                    <a:pt x="105" y="1"/>
                  </a:lnTo>
                  <a:lnTo>
                    <a:pt x="117" y="3"/>
                  </a:lnTo>
                  <a:lnTo>
                    <a:pt x="128" y="5"/>
                  </a:lnTo>
                  <a:lnTo>
                    <a:pt x="140" y="8"/>
                  </a:lnTo>
                  <a:lnTo>
                    <a:pt x="150" y="12"/>
                  </a:lnTo>
                  <a:lnTo>
                    <a:pt x="161" y="16"/>
                  </a:lnTo>
                  <a:lnTo>
                    <a:pt x="171" y="22"/>
                  </a:lnTo>
                  <a:lnTo>
                    <a:pt x="182" y="2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6" name="Freeform 42">
              <a:extLst>
                <a:ext uri="{FF2B5EF4-FFF2-40B4-BE49-F238E27FC236}">
                  <a16:creationId xmlns:a16="http://schemas.microsoft.com/office/drawing/2014/main" id="{E1FBE0A4-9776-4D3B-8814-9480B4F6B98C}"/>
                </a:ext>
              </a:extLst>
            </p:cNvPr>
            <p:cNvSpPr>
              <a:spLocks/>
            </p:cNvSpPr>
            <p:nvPr/>
          </p:nvSpPr>
          <p:spPr bwMode="auto">
            <a:xfrm>
              <a:off x="4138" y="2687"/>
              <a:ext cx="697" cy="132"/>
            </a:xfrm>
            <a:custGeom>
              <a:avLst/>
              <a:gdLst>
                <a:gd name="T0" fmla="*/ 396 w 697"/>
                <a:gd name="T1" fmla="*/ 21 h 132"/>
                <a:gd name="T2" fmla="*/ 414 w 697"/>
                <a:gd name="T3" fmla="*/ 26 h 132"/>
                <a:gd name="T4" fmla="*/ 432 w 697"/>
                <a:gd name="T5" fmla="*/ 33 h 132"/>
                <a:gd name="T6" fmla="*/ 448 w 697"/>
                <a:gd name="T7" fmla="*/ 40 h 132"/>
                <a:gd name="T8" fmla="*/ 466 w 697"/>
                <a:gd name="T9" fmla="*/ 47 h 132"/>
                <a:gd name="T10" fmla="*/ 492 w 697"/>
                <a:gd name="T11" fmla="*/ 54 h 132"/>
                <a:gd name="T12" fmla="*/ 532 w 697"/>
                <a:gd name="T13" fmla="*/ 62 h 132"/>
                <a:gd name="T14" fmla="*/ 572 w 697"/>
                <a:gd name="T15" fmla="*/ 70 h 132"/>
                <a:gd name="T16" fmla="*/ 613 w 697"/>
                <a:gd name="T17" fmla="*/ 79 h 132"/>
                <a:gd name="T18" fmla="*/ 654 w 697"/>
                <a:gd name="T19" fmla="*/ 86 h 132"/>
                <a:gd name="T20" fmla="*/ 696 w 697"/>
                <a:gd name="T21" fmla="*/ 92 h 132"/>
                <a:gd name="T22" fmla="*/ 680 w 697"/>
                <a:gd name="T23" fmla="*/ 109 h 132"/>
                <a:gd name="T24" fmla="*/ 664 w 697"/>
                <a:gd name="T25" fmla="*/ 123 h 132"/>
                <a:gd name="T26" fmla="*/ 641 w 697"/>
                <a:gd name="T27" fmla="*/ 129 h 132"/>
                <a:gd name="T28" fmla="*/ 608 w 697"/>
                <a:gd name="T29" fmla="*/ 125 h 132"/>
                <a:gd name="T30" fmla="*/ 576 w 697"/>
                <a:gd name="T31" fmla="*/ 120 h 132"/>
                <a:gd name="T32" fmla="*/ 544 w 697"/>
                <a:gd name="T33" fmla="*/ 115 h 132"/>
                <a:gd name="T34" fmla="*/ 512 w 697"/>
                <a:gd name="T35" fmla="*/ 111 h 132"/>
                <a:gd name="T36" fmla="*/ 480 w 697"/>
                <a:gd name="T37" fmla="*/ 105 h 132"/>
                <a:gd name="T38" fmla="*/ 448 w 697"/>
                <a:gd name="T39" fmla="*/ 99 h 132"/>
                <a:gd name="T40" fmla="*/ 417 w 697"/>
                <a:gd name="T41" fmla="*/ 94 h 132"/>
                <a:gd name="T42" fmla="*/ 384 w 697"/>
                <a:gd name="T43" fmla="*/ 88 h 132"/>
                <a:gd name="T44" fmla="*/ 353 w 697"/>
                <a:gd name="T45" fmla="*/ 83 h 132"/>
                <a:gd name="T46" fmla="*/ 321 w 697"/>
                <a:gd name="T47" fmla="*/ 78 h 132"/>
                <a:gd name="T48" fmla="*/ 288 w 697"/>
                <a:gd name="T49" fmla="*/ 76 h 132"/>
                <a:gd name="T50" fmla="*/ 255 w 697"/>
                <a:gd name="T51" fmla="*/ 81 h 132"/>
                <a:gd name="T52" fmla="*/ 222 w 697"/>
                <a:gd name="T53" fmla="*/ 85 h 132"/>
                <a:gd name="T54" fmla="*/ 190 w 697"/>
                <a:gd name="T55" fmla="*/ 83 h 132"/>
                <a:gd name="T56" fmla="*/ 161 w 697"/>
                <a:gd name="T57" fmla="*/ 71 h 132"/>
                <a:gd name="T58" fmla="*/ 140 w 697"/>
                <a:gd name="T59" fmla="*/ 56 h 132"/>
                <a:gd name="T60" fmla="*/ 140 w 697"/>
                <a:gd name="T61" fmla="*/ 68 h 132"/>
                <a:gd name="T62" fmla="*/ 0 w 697"/>
                <a:gd name="T63" fmla="*/ 65 h 132"/>
                <a:gd name="T64" fmla="*/ 32 w 697"/>
                <a:gd name="T65" fmla="*/ 60 h 132"/>
                <a:gd name="T66" fmla="*/ 64 w 697"/>
                <a:gd name="T67" fmla="*/ 56 h 132"/>
                <a:gd name="T68" fmla="*/ 97 w 697"/>
                <a:gd name="T69" fmla="*/ 53 h 132"/>
                <a:gd name="T70" fmla="*/ 131 w 697"/>
                <a:gd name="T71" fmla="*/ 51 h 132"/>
                <a:gd name="T72" fmla="*/ 164 w 697"/>
                <a:gd name="T73" fmla="*/ 50 h 132"/>
                <a:gd name="T74" fmla="*/ 198 w 697"/>
                <a:gd name="T75" fmla="*/ 45 h 132"/>
                <a:gd name="T76" fmla="*/ 236 w 697"/>
                <a:gd name="T77" fmla="*/ 41 h 132"/>
                <a:gd name="T78" fmla="*/ 273 w 697"/>
                <a:gd name="T79" fmla="*/ 37 h 132"/>
                <a:gd name="T80" fmla="*/ 310 w 697"/>
                <a:gd name="T81" fmla="*/ 30 h 132"/>
                <a:gd name="T82" fmla="*/ 343 w 697"/>
                <a:gd name="T83" fmla="*/ 15 h 132"/>
                <a:gd name="T84" fmla="*/ 366 w 697"/>
                <a:gd name="T85" fmla="*/ 2 h 132"/>
                <a:gd name="T86" fmla="*/ 377 w 697"/>
                <a:gd name="T87" fmla="*/ 7 h 132"/>
                <a:gd name="T88" fmla="*/ 384 w 697"/>
                <a:gd name="T89" fmla="*/ 1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7" h="132">
                  <a:moveTo>
                    <a:pt x="384" y="19"/>
                  </a:moveTo>
                  <a:lnTo>
                    <a:pt x="390" y="19"/>
                  </a:lnTo>
                  <a:lnTo>
                    <a:pt x="396" y="21"/>
                  </a:lnTo>
                  <a:lnTo>
                    <a:pt x="402" y="22"/>
                  </a:lnTo>
                  <a:lnTo>
                    <a:pt x="408" y="24"/>
                  </a:lnTo>
                  <a:lnTo>
                    <a:pt x="414" y="26"/>
                  </a:lnTo>
                  <a:lnTo>
                    <a:pt x="420" y="28"/>
                  </a:lnTo>
                  <a:lnTo>
                    <a:pt x="425" y="31"/>
                  </a:lnTo>
                  <a:lnTo>
                    <a:pt x="432" y="33"/>
                  </a:lnTo>
                  <a:lnTo>
                    <a:pt x="437" y="35"/>
                  </a:lnTo>
                  <a:lnTo>
                    <a:pt x="443" y="38"/>
                  </a:lnTo>
                  <a:lnTo>
                    <a:pt x="448" y="40"/>
                  </a:lnTo>
                  <a:lnTo>
                    <a:pt x="454" y="43"/>
                  </a:lnTo>
                  <a:lnTo>
                    <a:pt x="460" y="45"/>
                  </a:lnTo>
                  <a:lnTo>
                    <a:pt x="466" y="47"/>
                  </a:lnTo>
                  <a:lnTo>
                    <a:pt x="472" y="50"/>
                  </a:lnTo>
                  <a:lnTo>
                    <a:pt x="478" y="51"/>
                  </a:lnTo>
                  <a:lnTo>
                    <a:pt x="492" y="54"/>
                  </a:lnTo>
                  <a:lnTo>
                    <a:pt x="505" y="56"/>
                  </a:lnTo>
                  <a:lnTo>
                    <a:pt x="519" y="59"/>
                  </a:lnTo>
                  <a:lnTo>
                    <a:pt x="532" y="62"/>
                  </a:lnTo>
                  <a:lnTo>
                    <a:pt x="545" y="64"/>
                  </a:lnTo>
                  <a:lnTo>
                    <a:pt x="560" y="67"/>
                  </a:lnTo>
                  <a:lnTo>
                    <a:pt x="572" y="70"/>
                  </a:lnTo>
                  <a:lnTo>
                    <a:pt x="586" y="72"/>
                  </a:lnTo>
                  <a:lnTo>
                    <a:pt x="600" y="75"/>
                  </a:lnTo>
                  <a:lnTo>
                    <a:pt x="613" y="79"/>
                  </a:lnTo>
                  <a:lnTo>
                    <a:pt x="627" y="81"/>
                  </a:lnTo>
                  <a:lnTo>
                    <a:pt x="640" y="83"/>
                  </a:lnTo>
                  <a:lnTo>
                    <a:pt x="654" y="86"/>
                  </a:lnTo>
                  <a:lnTo>
                    <a:pt x="668" y="88"/>
                  </a:lnTo>
                  <a:lnTo>
                    <a:pt x="681" y="91"/>
                  </a:lnTo>
                  <a:lnTo>
                    <a:pt x="696" y="92"/>
                  </a:lnTo>
                  <a:lnTo>
                    <a:pt x="691" y="99"/>
                  </a:lnTo>
                  <a:lnTo>
                    <a:pt x="686" y="104"/>
                  </a:lnTo>
                  <a:lnTo>
                    <a:pt x="680" y="109"/>
                  </a:lnTo>
                  <a:lnTo>
                    <a:pt x="675" y="114"/>
                  </a:lnTo>
                  <a:lnTo>
                    <a:pt x="670" y="118"/>
                  </a:lnTo>
                  <a:lnTo>
                    <a:pt x="664" y="123"/>
                  </a:lnTo>
                  <a:lnTo>
                    <a:pt x="658" y="127"/>
                  </a:lnTo>
                  <a:lnTo>
                    <a:pt x="652" y="131"/>
                  </a:lnTo>
                  <a:lnTo>
                    <a:pt x="641" y="129"/>
                  </a:lnTo>
                  <a:lnTo>
                    <a:pt x="630" y="127"/>
                  </a:lnTo>
                  <a:lnTo>
                    <a:pt x="620" y="127"/>
                  </a:lnTo>
                  <a:lnTo>
                    <a:pt x="608" y="125"/>
                  </a:lnTo>
                  <a:lnTo>
                    <a:pt x="598" y="123"/>
                  </a:lnTo>
                  <a:lnTo>
                    <a:pt x="587" y="122"/>
                  </a:lnTo>
                  <a:lnTo>
                    <a:pt x="576" y="120"/>
                  </a:lnTo>
                  <a:lnTo>
                    <a:pt x="565" y="119"/>
                  </a:lnTo>
                  <a:lnTo>
                    <a:pt x="555" y="117"/>
                  </a:lnTo>
                  <a:lnTo>
                    <a:pt x="544" y="115"/>
                  </a:lnTo>
                  <a:lnTo>
                    <a:pt x="533" y="114"/>
                  </a:lnTo>
                  <a:lnTo>
                    <a:pt x="523" y="111"/>
                  </a:lnTo>
                  <a:lnTo>
                    <a:pt x="512" y="111"/>
                  </a:lnTo>
                  <a:lnTo>
                    <a:pt x="501" y="108"/>
                  </a:lnTo>
                  <a:lnTo>
                    <a:pt x="491" y="107"/>
                  </a:lnTo>
                  <a:lnTo>
                    <a:pt x="480" y="105"/>
                  </a:lnTo>
                  <a:lnTo>
                    <a:pt x="469" y="103"/>
                  </a:lnTo>
                  <a:lnTo>
                    <a:pt x="459" y="101"/>
                  </a:lnTo>
                  <a:lnTo>
                    <a:pt x="448" y="99"/>
                  </a:lnTo>
                  <a:lnTo>
                    <a:pt x="438" y="98"/>
                  </a:lnTo>
                  <a:lnTo>
                    <a:pt x="428" y="95"/>
                  </a:lnTo>
                  <a:lnTo>
                    <a:pt x="417" y="94"/>
                  </a:lnTo>
                  <a:lnTo>
                    <a:pt x="406" y="91"/>
                  </a:lnTo>
                  <a:lnTo>
                    <a:pt x="396" y="90"/>
                  </a:lnTo>
                  <a:lnTo>
                    <a:pt x="384" y="88"/>
                  </a:lnTo>
                  <a:lnTo>
                    <a:pt x="374" y="86"/>
                  </a:lnTo>
                  <a:lnTo>
                    <a:pt x="364" y="84"/>
                  </a:lnTo>
                  <a:lnTo>
                    <a:pt x="353" y="83"/>
                  </a:lnTo>
                  <a:lnTo>
                    <a:pt x="343" y="81"/>
                  </a:lnTo>
                  <a:lnTo>
                    <a:pt x="332" y="79"/>
                  </a:lnTo>
                  <a:lnTo>
                    <a:pt x="321" y="78"/>
                  </a:lnTo>
                  <a:lnTo>
                    <a:pt x="311" y="75"/>
                  </a:lnTo>
                  <a:lnTo>
                    <a:pt x="300" y="75"/>
                  </a:lnTo>
                  <a:lnTo>
                    <a:pt x="288" y="76"/>
                  </a:lnTo>
                  <a:lnTo>
                    <a:pt x="278" y="78"/>
                  </a:lnTo>
                  <a:lnTo>
                    <a:pt x="267" y="79"/>
                  </a:lnTo>
                  <a:lnTo>
                    <a:pt x="255" y="81"/>
                  </a:lnTo>
                  <a:lnTo>
                    <a:pt x="244" y="83"/>
                  </a:lnTo>
                  <a:lnTo>
                    <a:pt x="233" y="84"/>
                  </a:lnTo>
                  <a:lnTo>
                    <a:pt x="222" y="85"/>
                  </a:lnTo>
                  <a:lnTo>
                    <a:pt x="212" y="85"/>
                  </a:lnTo>
                  <a:lnTo>
                    <a:pt x="200" y="85"/>
                  </a:lnTo>
                  <a:lnTo>
                    <a:pt x="190" y="83"/>
                  </a:lnTo>
                  <a:lnTo>
                    <a:pt x="180" y="81"/>
                  </a:lnTo>
                  <a:lnTo>
                    <a:pt x="171" y="77"/>
                  </a:lnTo>
                  <a:lnTo>
                    <a:pt x="161" y="71"/>
                  </a:lnTo>
                  <a:lnTo>
                    <a:pt x="152" y="64"/>
                  </a:lnTo>
                  <a:lnTo>
                    <a:pt x="144" y="55"/>
                  </a:lnTo>
                  <a:lnTo>
                    <a:pt x="140" y="56"/>
                  </a:lnTo>
                  <a:lnTo>
                    <a:pt x="139" y="60"/>
                  </a:lnTo>
                  <a:lnTo>
                    <a:pt x="139" y="64"/>
                  </a:lnTo>
                  <a:lnTo>
                    <a:pt x="140" y="68"/>
                  </a:lnTo>
                  <a:lnTo>
                    <a:pt x="148" y="95"/>
                  </a:lnTo>
                  <a:lnTo>
                    <a:pt x="141" y="98"/>
                  </a:lnTo>
                  <a:lnTo>
                    <a:pt x="0" y="65"/>
                  </a:lnTo>
                  <a:lnTo>
                    <a:pt x="10" y="63"/>
                  </a:lnTo>
                  <a:lnTo>
                    <a:pt x="20" y="62"/>
                  </a:lnTo>
                  <a:lnTo>
                    <a:pt x="32" y="60"/>
                  </a:lnTo>
                  <a:lnTo>
                    <a:pt x="42" y="59"/>
                  </a:lnTo>
                  <a:lnTo>
                    <a:pt x="53" y="57"/>
                  </a:lnTo>
                  <a:lnTo>
                    <a:pt x="64" y="56"/>
                  </a:lnTo>
                  <a:lnTo>
                    <a:pt x="75" y="55"/>
                  </a:lnTo>
                  <a:lnTo>
                    <a:pt x="86" y="54"/>
                  </a:lnTo>
                  <a:lnTo>
                    <a:pt x="97" y="53"/>
                  </a:lnTo>
                  <a:lnTo>
                    <a:pt x="108" y="52"/>
                  </a:lnTo>
                  <a:lnTo>
                    <a:pt x="120" y="51"/>
                  </a:lnTo>
                  <a:lnTo>
                    <a:pt x="131" y="51"/>
                  </a:lnTo>
                  <a:lnTo>
                    <a:pt x="142" y="51"/>
                  </a:lnTo>
                  <a:lnTo>
                    <a:pt x="153" y="50"/>
                  </a:lnTo>
                  <a:lnTo>
                    <a:pt x="164" y="50"/>
                  </a:lnTo>
                  <a:lnTo>
                    <a:pt x="175" y="50"/>
                  </a:lnTo>
                  <a:lnTo>
                    <a:pt x="186" y="47"/>
                  </a:lnTo>
                  <a:lnTo>
                    <a:pt x="198" y="45"/>
                  </a:lnTo>
                  <a:lnTo>
                    <a:pt x="210" y="43"/>
                  </a:lnTo>
                  <a:lnTo>
                    <a:pt x="223" y="42"/>
                  </a:lnTo>
                  <a:lnTo>
                    <a:pt x="236" y="41"/>
                  </a:lnTo>
                  <a:lnTo>
                    <a:pt x="248" y="39"/>
                  </a:lnTo>
                  <a:lnTo>
                    <a:pt x="260" y="39"/>
                  </a:lnTo>
                  <a:lnTo>
                    <a:pt x="273" y="37"/>
                  </a:lnTo>
                  <a:lnTo>
                    <a:pt x="285" y="35"/>
                  </a:lnTo>
                  <a:lnTo>
                    <a:pt x="298" y="33"/>
                  </a:lnTo>
                  <a:lnTo>
                    <a:pt x="310" y="30"/>
                  </a:lnTo>
                  <a:lnTo>
                    <a:pt x="321" y="26"/>
                  </a:lnTo>
                  <a:lnTo>
                    <a:pt x="332" y="21"/>
                  </a:lnTo>
                  <a:lnTo>
                    <a:pt x="343" y="15"/>
                  </a:lnTo>
                  <a:lnTo>
                    <a:pt x="353" y="8"/>
                  </a:lnTo>
                  <a:lnTo>
                    <a:pt x="363" y="0"/>
                  </a:lnTo>
                  <a:lnTo>
                    <a:pt x="366" y="2"/>
                  </a:lnTo>
                  <a:lnTo>
                    <a:pt x="370" y="3"/>
                  </a:lnTo>
                  <a:lnTo>
                    <a:pt x="374" y="5"/>
                  </a:lnTo>
                  <a:lnTo>
                    <a:pt x="377" y="7"/>
                  </a:lnTo>
                  <a:lnTo>
                    <a:pt x="381" y="9"/>
                  </a:lnTo>
                  <a:lnTo>
                    <a:pt x="384" y="12"/>
                  </a:lnTo>
                  <a:lnTo>
                    <a:pt x="384" y="15"/>
                  </a:lnTo>
                  <a:lnTo>
                    <a:pt x="384" y="19"/>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7" name="Freeform 43">
              <a:extLst>
                <a:ext uri="{FF2B5EF4-FFF2-40B4-BE49-F238E27FC236}">
                  <a16:creationId xmlns:a16="http://schemas.microsoft.com/office/drawing/2014/main" id="{3A31FB04-5796-44DA-9E65-1629E0B7CB67}"/>
                </a:ext>
              </a:extLst>
            </p:cNvPr>
            <p:cNvSpPr>
              <a:spLocks/>
            </p:cNvSpPr>
            <p:nvPr/>
          </p:nvSpPr>
          <p:spPr bwMode="auto">
            <a:xfrm>
              <a:off x="4578" y="2692"/>
              <a:ext cx="146" cy="44"/>
            </a:xfrm>
            <a:custGeom>
              <a:avLst/>
              <a:gdLst>
                <a:gd name="T0" fmla="*/ 145 w 146"/>
                <a:gd name="T1" fmla="*/ 35 h 44"/>
                <a:gd name="T2" fmla="*/ 136 w 146"/>
                <a:gd name="T3" fmla="*/ 38 h 44"/>
                <a:gd name="T4" fmla="*/ 126 w 146"/>
                <a:gd name="T5" fmla="*/ 38 h 44"/>
                <a:gd name="T6" fmla="*/ 117 w 146"/>
                <a:gd name="T7" fmla="*/ 40 h 44"/>
                <a:gd name="T8" fmla="*/ 107 w 146"/>
                <a:gd name="T9" fmla="*/ 42 h 44"/>
                <a:gd name="T10" fmla="*/ 98 w 146"/>
                <a:gd name="T11" fmla="*/ 43 h 44"/>
                <a:gd name="T12" fmla="*/ 89 w 146"/>
                <a:gd name="T13" fmla="*/ 43 h 44"/>
                <a:gd name="T14" fmla="*/ 79 w 146"/>
                <a:gd name="T15" fmla="*/ 43 h 44"/>
                <a:gd name="T16" fmla="*/ 70 w 146"/>
                <a:gd name="T17" fmla="*/ 43 h 44"/>
                <a:gd name="T18" fmla="*/ 61 w 146"/>
                <a:gd name="T19" fmla="*/ 43 h 44"/>
                <a:gd name="T20" fmla="*/ 51 w 146"/>
                <a:gd name="T21" fmla="*/ 42 h 44"/>
                <a:gd name="T22" fmla="*/ 43 w 146"/>
                <a:gd name="T23" fmla="*/ 40 h 44"/>
                <a:gd name="T24" fmla="*/ 34 w 146"/>
                <a:gd name="T25" fmla="*/ 38 h 44"/>
                <a:gd name="T26" fmla="*/ 25 w 146"/>
                <a:gd name="T27" fmla="*/ 35 h 44"/>
                <a:gd name="T28" fmla="*/ 16 w 146"/>
                <a:gd name="T29" fmla="*/ 32 h 44"/>
                <a:gd name="T30" fmla="*/ 7 w 146"/>
                <a:gd name="T31" fmla="*/ 29 h 44"/>
                <a:gd name="T32" fmla="*/ 0 w 146"/>
                <a:gd name="T33" fmla="*/ 25 h 44"/>
                <a:gd name="T34" fmla="*/ 7 w 146"/>
                <a:gd name="T35" fmla="*/ 21 h 44"/>
                <a:gd name="T36" fmla="*/ 15 w 146"/>
                <a:gd name="T37" fmla="*/ 17 h 44"/>
                <a:gd name="T38" fmla="*/ 23 w 146"/>
                <a:gd name="T39" fmla="*/ 11 h 44"/>
                <a:gd name="T40" fmla="*/ 31 w 146"/>
                <a:gd name="T41" fmla="*/ 6 h 44"/>
                <a:gd name="T42" fmla="*/ 39 w 146"/>
                <a:gd name="T43" fmla="*/ 2 h 44"/>
                <a:gd name="T44" fmla="*/ 47 w 146"/>
                <a:gd name="T45" fmla="*/ 0 h 44"/>
                <a:gd name="T46" fmla="*/ 56 w 146"/>
                <a:gd name="T47" fmla="*/ 0 h 44"/>
                <a:gd name="T48" fmla="*/ 65 w 146"/>
                <a:gd name="T49" fmla="*/ 6 h 44"/>
                <a:gd name="T50" fmla="*/ 70 w 146"/>
                <a:gd name="T51" fmla="*/ 8 h 44"/>
                <a:gd name="T52" fmla="*/ 75 w 146"/>
                <a:gd name="T53" fmla="*/ 10 h 44"/>
                <a:gd name="T54" fmla="*/ 79 w 146"/>
                <a:gd name="T55" fmla="*/ 12 h 44"/>
                <a:gd name="T56" fmla="*/ 85 w 146"/>
                <a:gd name="T57" fmla="*/ 15 h 44"/>
                <a:gd name="T58" fmla="*/ 90 w 146"/>
                <a:gd name="T59" fmla="*/ 17 h 44"/>
                <a:gd name="T60" fmla="*/ 94 w 146"/>
                <a:gd name="T61" fmla="*/ 19 h 44"/>
                <a:gd name="T62" fmla="*/ 100 w 146"/>
                <a:gd name="T63" fmla="*/ 21 h 44"/>
                <a:gd name="T64" fmla="*/ 104 w 146"/>
                <a:gd name="T65" fmla="*/ 22 h 44"/>
                <a:gd name="T66" fmla="*/ 109 w 146"/>
                <a:gd name="T67" fmla="*/ 25 h 44"/>
                <a:gd name="T68" fmla="*/ 114 w 146"/>
                <a:gd name="T69" fmla="*/ 26 h 44"/>
                <a:gd name="T70" fmla="*/ 119 w 146"/>
                <a:gd name="T71" fmla="*/ 28 h 44"/>
                <a:gd name="T72" fmla="*/ 124 w 146"/>
                <a:gd name="T73" fmla="*/ 30 h 44"/>
                <a:gd name="T74" fmla="*/ 129 w 146"/>
                <a:gd name="T75" fmla="*/ 31 h 44"/>
                <a:gd name="T76" fmla="*/ 134 w 146"/>
                <a:gd name="T77" fmla="*/ 33 h 44"/>
                <a:gd name="T78" fmla="*/ 140 w 146"/>
                <a:gd name="T79" fmla="*/ 34 h 44"/>
                <a:gd name="T80" fmla="*/ 145 w 146"/>
                <a:gd name="T81" fmla="*/ 35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6" h="44">
                  <a:moveTo>
                    <a:pt x="145" y="35"/>
                  </a:moveTo>
                  <a:lnTo>
                    <a:pt x="136" y="38"/>
                  </a:lnTo>
                  <a:lnTo>
                    <a:pt x="126" y="38"/>
                  </a:lnTo>
                  <a:lnTo>
                    <a:pt x="117" y="40"/>
                  </a:lnTo>
                  <a:lnTo>
                    <a:pt x="107" y="42"/>
                  </a:lnTo>
                  <a:lnTo>
                    <a:pt x="98" y="43"/>
                  </a:lnTo>
                  <a:lnTo>
                    <a:pt x="89" y="43"/>
                  </a:lnTo>
                  <a:lnTo>
                    <a:pt x="79" y="43"/>
                  </a:lnTo>
                  <a:lnTo>
                    <a:pt x="70" y="43"/>
                  </a:lnTo>
                  <a:lnTo>
                    <a:pt x="61" y="43"/>
                  </a:lnTo>
                  <a:lnTo>
                    <a:pt x="51" y="42"/>
                  </a:lnTo>
                  <a:lnTo>
                    <a:pt x="43" y="40"/>
                  </a:lnTo>
                  <a:lnTo>
                    <a:pt x="34" y="38"/>
                  </a:lnTo>
                  <a:lnTo>
                    <a:pt x="25" y="35"/>
                  </a:lnTo>
                  <a:lnTo>
                    <a:pt x="16" y="32"/>
                  </a:lnTo>
                  <a:lnTo>
                    <a:pt x="7" y="29"/>
                  </a:lnTo>
                  <a:lnTo>
                    <a:pt x="0" y="25"/>
                  </a:lnTo>
                  <a:lnTo>
                    <a:pt x="7" y="21"/>
                  </a:lnTo>
                  <a:lnTo>
                    <a:pt x="15" y="17"/>
                  </a:lnTo>
                  <a:lnTo>
                    <a:pt x="23" y="11"/>
                  </a:lnTo>
                  <a:lnTo>
                    <a:pt x="31" y="6"/>
                  </a:lnTo>
                  <a:lnTo>
                    <a:pt x="39" y="2"/>
                  </a:lnTo>
                  <a:lnTo>
                    <a:pt x="47" y="0"/>
                  </a:lnTo>
                  <a:lnTo>
                    <a:pt x="56" y="0"/>
                  </a:lnTo>
                  <a:lnTo>
                    <a:pt x="65" y="6"/>
                  </a:lnTo>
                  <a:lnTo>
                    <a:pt x="70" y="8"/>
                  </a:lnTo>
                  <a:lnTo>
                    <a:pt x="75" y="10"/>
                  </a:lnTo>
                  <a:lnTo>
                    <a:pt x="79" y="12"/>
                  </a:lnTo>
                  <a:lnTo>
                    <a:pt x="85" y="15"/>
                  </a:lnTo>
                  <a:lnTo>
                    <a:pt x="90" y="17"/>
                  </a:lnTo>
                  <a:lnTo>
                    <a:pt x="94" y="19"/>
                  </a:lnTo>
                  <a:lnTo>
                    <a:pt x="100" y="21"/>
                  </a:lnTo>
                  <a:lnTo>
                    <a:pt x="104" y="22"/>
                  </a:lnTo>
                  <a:lnTo>
                    <a:pt x="109" y="25"/>
                  </a:lnTo>
                  <a:lnTo>
                    <a:pt x="114" y="26"/>
                  </a:lnTo>
                  <a:lnTo>
                    <a:pt x="119" y="28"/>
                  </a:lnTo>
                  <a:lnTo>
                    <a:pt x="124" y="30"/>
                  </a:lnTo>
                  <a:lnTo>
                    <a:pt x="129" y="31"/>
                  </a:lnTo>
                  <a:lnTo>
                    <a:pt x="134" y="33"/>
                  </a:lnTo>
                  <a:lnTo>
                    <a:pt x="140" y="34"/>
                  </a:lnTo>
                  <a:lnTo>
                    <a:pt x="145" y="3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8" name="Freeform 44">
              <a:extLst>
                <a:ext uri="{FF2B5EF4-FFF2-40B4-BE49-F238E27FC236}">
                  <a16:creationId xmlns:a16="http://schemas.microsoft.com/office/drawing/2014/main" id="{E8686497-8333-4DF6-AD2E-219940A0BECE}"/>
                </a:ext>
              </a:extLst>
            </p:cNvPr>
            <p:cNvSpPr>
              <a:spLocks/>
            </p:cNvSpPr>
            <p:nvPr/>
          </p:nvSpPr>
          <p:spPr bwMode="auto">
            <a:xfrm>
              <a:off x="4547" y="2699"/>
              <a:ext cx="49" cy="17"/>
            </a:xfrm>
            <a:custGeom>
              <a:avLst/>
              <a:gdLst>
                <a:gd name="T0" fmla="*/ 48 w 49"/>
                <a:gd name="T1" fmla="*/ 0 h 17"/>
                <a:gd name="T2" fmla="*/ 43 w 49"/>
                <a:gd name="T3" fmla="*/ 4 h 17"/>
                <a:gd name="T4" fmla="*/ 37 w 49"/>
                <a:gd name="T5" fmla="*/ 8 h 17"/>
                <a:gd name="T6" fmla="*/ 31 w 49"/>
                <a:gd name="T7" fmla="*/ 12 h 17"/>
                <a:gd name="T8" fmla="*/ 25 w 49"/>
                <a:gd name="T9" fmla="*/ 15 h 17"/>
                <a:gd name="T10" fmla="*/ 19 w 49"/>
                <a:gd name="T11" fmla="*/ 16 h 17"/>
                <a:gd name="T12" fmla="*/ 13 w 49"/>
                <a:gd name="T13" fmla="*/ 15 h 17"/>
                <a:gd name="T14" fmla="*/ 8 w 49"/>
                <a:gd name="T15" fmla="*/ 12 h 17"/>
                <a:gd name="T16" fmla="*/ 1 w 49"/>
                <a:gd name="T17" fmla="*/ 7 h 17"/>
                <a:gd name="T18" fmla="*/ 0 w 49"/>
                <a:gd name="T19" fmla="*/ 5 h 17"/>
                <a:gd name="T20" fmla="*/ 5 w 49"/>
                <a:gd name="T21" fmla="*/ 5 h 17"/>
                <a:gd name="T22" fmla="*/ 11 w 49"/>
                <a:gd name="T23" fmla="*/ 4 h 17"/>
                <a:gd name="T24" fmla="*/ 17 w 49"/>
                <a:gd name="T25" fmla="*/ 3 h 17"/>
                <a:gd name="T26" fmla="*/ 23 w 49"/>
                <a:gd name="T27" fmla="*/ 3 h 17"/>
                <a:gd name="T28" fmla="*/ 29 w 49"/>
                <a:gd name="T29" fmla="*/ 2 h 17"/>
                <a:gd name="T30" fmla="*/ 35 w 49"/>
                <a:gd name="T31" fmla="*/ 1 h 17"/>
                <a:gd name="T32" fmla="*/ 41 w 49"/>
                <a:gd name="T33" fmla="*/ 1 h 17"/>
                <a:gd name="T34" fmla="*/ 48 w 49"/>
                <a:gd name="T35"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7">
                  <a:moveTo>
                    <a:pt x="48" y="0"/>
                  </a:moveTo>
                  <a:lnTo>
                    <a:pt x="43" y="4"/>
                  </a:lnTo>
                  <a:lnTo>
                    <a:pt x="37" y="8"/>
                  </a:lnTo>
                  <a:lnTo>
                    <a:pt x="31" y="12"/>
                  </a:lnTo>
                  <a:lnTo>
                    <a:pt x="25" y="15"/>
                  </a:lnTo>
                  <a:lnTo>
                    <a:pt x="19" y="16"/>
                  </a:lnTo>
                  <a:lnTo>
                    <a:pt x="13" y="15"/>
                  </a:lnTo>
                  <a:lnTo>
                    <a:pt x="8" y="12"/>
                  </a:lnTo>
                  <a:lnTo>
                    <a:pt x="1" y="7"/>
                  </a:lnTo>
                  <a:lnTo>
                    <a:pt x="0" y="5"/>
                  </a:lnTo>
                  <a:lnTo>
                    <a:pt x="5" y="5"/>
                  </a:lnTo>
                  <a:lnTo>
                    <a:pt x="11" y="4"/>
                  </a:lnTo>
                  <a:lnTo>
                    <a:pt x="17" y="3"/>
                  </a:lnTo>
                  <a:lnTo>
                    <a:pt x="23" y="3"/>
                  </a:lnTo>
                  <a:lnTo>
                    <a:pt x="29" y="2"/>
                  </a:lnTo>
                  <a:lnTo>
                    <a:pt x="35" y="1"/>
                  </a:lnTo>
                  <a:lnTo>
                    <a:pt x="41" y="1"/>
                  </a:lnTo>
                  <a:lnTo>
                    <a:pt x="48"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9" name="Freeform 45">
              <a:extLst>
                <a:ext uri="{FF2B5EF4-FFF2-40B4-BE49-F238E27FC236}">
                  <a16:creationId xmlns:a16="http://schemas.microsoft.com/office/drawing/2014/main" id="{BF99EB96-72C3-4BF0-9F9F-B29D080C91DA}"/>
                </a:ext>
              </a:extLst>
            </p:cNvPr>
            <p:cNvSpPr>
              <a:spLocks/>
            </p:cNvSpPr>
            <p:nvPr/>
          </p:nvSpPr>
          <p:spPr bwMode="auto">
            <a:xfrm>
              <a:off x="4663" y="2705"/>
              <a:ext cx="329" cy="62"/>
            </a:xfrm>
            <a:custGeom>
              <a:avLst/>
              <a:gdLst>
                <a:gd name="T0" fmla="*/ 316 w 329"/>
                <a:gd name="T1" fmla="*/ 7 h 62"/>
                <a:gd name="T2" fmla="*/ 293 w 329"/>
                <a:gd name="T3" fmla="*/ 13 h 62"/>
                <a:gd name="T4" fmla="*/ 269 w 329"/>
                <a:gd name="T5" fmla="*/ 19 h 62"/>
                <a:gd name="T6" fmla="*/ 246 w 329"/>
                <a:gd name="T7" fmla="*/ 24 h 62"/>
                <a:gd name="T8" fmla="*/ 224 w 329"/>
                <a:gd name="T9" fmla="*/ 31 h 62"/>
                <a:gd name="T10" fmla="*/ 201 w 329"/>
                <a:gd name="T11" fmla="*/ 38 h 62"/>
                <a:gd name="T12" fmla="*/ 178 w 329"/>
                <a:gd name="T13" fmla="*/ 46 h 62"/>
                <a:gd name="T14" fmla="*/ 157 w 329"/>
                <a:gd name="T15" fmla="*/ 56 h 62"/>
                <a:gd name="T16" fmla="*/ 137 w 329"/>
                <a:gd name="T17" fmla="*/ 61 h 62"/>
                <a:gd name="T18" fmla="*/ 118 w 329"/>
                <a:gd name="T19" fmla="*/ 58 h 62"/>
                <a:gd name="T20" fmla="*/ 100 w 329"/>
                <a:gd name="T21" fmla="*/ 56 h 62"/>
                <a:gd name="T22" fmla="*/ 82 w 329"/>
                <a:gd name="T23" fmla="*/ 52 h 62"/>
                <a:gd name="T24" fmla="*/ 64 w 329"/>
                <a:gd name="T25" fmla="*/ 48 h 62"/>
                <a:gd name="T26" fmla="*/ 45 w 329"/>
                <a:gd name="T27" fmla="*/ 44 h 62"/>
                <a:gd name="T28" fmla="*/ 27 w 329"/>
                <a:gd name="T29" fmla="*/ 41 h 62"/>
                <a:gd name="T30" fmla="*/ 8 w 329"/>
                <a:gd name="T31" fmla="*/ 37 h 62"/>
                <a:gd name="T32" fmla="*/ 5 w 329"/>
                <a:gd name="T33" fmla="*/ 36 h 62"/>
                <a:gd name="T34" fmla="*/ 16 w 329"/>
                <a:gd name="T35" fmla="*/ 35 h 62"/>
                <a:gd name="T36" fmla="*/ 27 w 329"/>
                <a:gd name="T37" fmla="*/ 34 h 62"/>
                <a:gd name="T38" fmla="*/ 38 w 329"/>
                <a:gd name="T39" fmla="*/ 32 h 62"/>
                <a:gd name="T40" fmla="*/ 48 w 329"/>
                <a:gd name="T41" fmla="*/ 30 h 62"/>
                <a:gd name="T42" fmla="*/ 60 w 329"/>
                <a:gd name="T43" fmla="*/ 28 h 62"/>
                <a:gd name="T44" fmla="*/ 72 w 329"/>
                <a:gd name="T45" fmla="*/ 28 h 62"/>
                <a:gd name="T46" fmla="*/ 82 w 329"/>
                <a:gd name="T47" fmla="*/ 28 h 62"/>
                <a:gd name="T48" fmla="*/ 96 w 329"/>
                <a:gd name="T49" fmla="*/ 23 h 62"/>
                <a:gd name="T50" fmla="*/ 114 w 329"/>
                <a:gd name="T51" fmla="*/ 20 h 62"/>
                <a:gd name="T52" fmla="*/ 132 w 329"/>
                <a:gd name="T53" fmla="*/ 18 h 62"/>
                <a:gd name="T54" fmla="*/ 149 w 329"/>
                <a:gd name="T55" fmla="*/ 16 h 62"/>
                <a:gd name="T56" fmla="*/ 167 w 329"/>
                <a:gd name="T57" fmla="*/ 13 h 62"/>
                <a:gd name="T58" fmla="*/ 184 w 329"/>
                <a:gd name="T59" fmla="*/ 11 h 62"/>
                <a:gd name="T60" fmla="*/ 201 w 329"/>
                <a:gd name="T61" fmla="*/ 8 h 62"/>
                <a:gd name="T62" fmla="*/ 219 w 329"/>
                <a:gd name="T63" fmla="*/ 4 h 62"/>
                <a:gd name="T64" fmla="*/ 236 w 329"/>
                <a:gd name="T65" fmla="*/ 0 h 62"/>
                <a:gd name="T66" fmla="*/ 247 w 329"/>
                <a:gd name="T67" fmla="*/ 0 h 62"/>
                <a:gd name="T68" fmla="*/ 257 w 329"/>
                <a:gd name="T69" fmla="*/ 0 h 62"/>
                <a:gd name="T70" fmla="*/ 269 w 329"/>
                <a:gd name="T71" fmla="*/ 0 h 62"/>
                <a:gd name="T72" fmla="*/ 281 w 329"/>
                <a:gd name="T73" fmla="*/ 0 h 62"/>
                <a:gd name="T74" fmla="*/ 293 w 329"/>
                <a:gd name="T75" fmla="*/ 2 h 62"/>
                <a:gd name="T76" fmla="*/ 305 w 329"/>
                <a:gd name="T77" fmla="*/ 2 h 62"/>
                <a:gd name="T78" fmla="*/ 316 w 329"/>
                <a:gd name="T79" fmla="*/ 4 h 62"/>
                <a:gd name="T80" fmla="*/ 328 w 329"/>
                <a:gd name="T81"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9" h="62">
                  <a:moveTo>
                    <a:pt x="328" y="4"/>
                  </a:moveTo>
                  <a:lnTo>
                    <a:pt x="316" y="7"/>
                  </a:lnTo>
                  <a:lnTo>
                    <a:pt x="304" y="10"/>
                  </a:lnTo>
                  <a:lnTo>
                    <a:pt x="293" y="13"/>
                  </a:lnTo>
                  <a:lnTo>
                    <a:pt x="281" y="16"/>
                  </a:lnTo>
                  <a:lnTo>
                    <a:pt x="269" y="19"/>
                  </a:lnTo>
                  <a:lnTo>
                    <a:pt x="258" y="21"/>
                  </a:lnTo>
                  <a:lnTo>
                    <a:pt x="246" y="24"/>
                  </a:lnTo>
                  <a:lnTo>
                    <a:pt x="235" y="28"/>
                  </a:lnTo>
                  <a:lnTo>
                    <a:pt x="224" y="31"/>
                  </a:lnTo>
                  <a:lnTo>
                    <a:pt x="212" y="34"/>
                  </a:lnTo>
                  <a:lnTo>
                    <a:pt x="201" y="38"/>
                  </a:lnTo>
                  <a:lnTo>
                    <a:pt x="189" y="42"/>
                  </a:lnTo>
                  <a:lnTo>
                    <a:pt x="178" y="46"/>
                  </a:lnTo>
                  <a:lnTo>
                    <a:pt x="168" y="51"/>
                  </a:lnTo>
                  <a:lnTo>
                    <a:pt x="157" y="56"/>
                  </a:lnTo>
                  <a:lnTo>
                    <a:pt x="146" y="61"/>
                  </a:lnTo>
                  <a:lnTo>
                    <a:pt x="137" y="61"/>
                  </a:lnTo>
                  <a:lnTo>
                    <a:pt x="128" y="60"/>
                  </a:lnTo>
                  <a:lnTo>
                    <a:pt x="118" y="58"/>
                  </a:lnTo>
                  <a:lnTo>
                    <a:pt x="109" y="57"/>
                  </a:lnTo>
                  <a:lnTo>
                    <a:pt x="100" y="56"/>
                  </a:lnTo>
                  <a:lnTo>
                    <a:pt x="91" y="54"/>
                  </a:lnTo>
                  <a:lnTo>
                    <a:pt x="82" y="52"/>
                  </a:lnTo>
                  <a:lnTo>
                    <a:pt x="72" y="51"/>
                  </a:lnTo>
                  <a:lnTo>
                    <a:pt x="64" y="48"/>
                  </a:lnTo>
                  <a:lnTo>
                    <a:pt x="54" y="47"/>
                  </a:lnTo>
                  <a:lnTo>
                    <a:pt x="45" y="44"/>
                  </a:lnTo>
                  <a:lnTo>
                    <a:pt x="36" y="43"/>
                  </a:lnTo>
                  <a:lnTo>
                    <a:pt x="27" y="41"/>
                  </a:lnTo>
                  <a:lnTo>
                    <a:pt x="18" y="39"/>
                  </a:lnTo>
                  <a:lnTo>
                    <a:pt x="8" y="37"/>
                  </a:lnTo>
                  <a:lnTo>
                    <a:pt x="0" y="36"/>
                  </a:lnTo>
                  <a:lnTo>
                    <a:pt x="5" y="36"/>
                  </a:lnTo>
                  <a:lnTo>
                    <a:pt x="10" y="36"/>
                  </a:lnTo>
                  <a:lnTo>
                    <a:pt x="16" y="35"/>
                  </a:lnTo>
                  <a:lnTo>
                    <a:pt x="21" y="34"/>
                  </a:lnTo>
                  <a:lnTo>
                    <a:pt x="27" y="34"/>
                  </a:lnTo>
                  <a:lnTo>
                    <a:pt x="32" y="32"/>
                  </a:lnTo>
                  <a:lnTo>
                    <a:pt x="38" y="32"/>
                  </a:lnTo>
                  <a:lnTo>
                    <a:pt x="44" y="31"/>
                  </a:lnTo>
                  <a:lnTo>
                    <a:pt x="48" y="30"/>
                  </a:lnTo>
                  <a:lnTo>
                    <a:pt x="54" y="29"/>
                  </a:lnTo>
                  <a:lnTo>
                    <a:pt x="60" y="28"/>
                  </a:lnTo>
                  <a:lnTo>
                    <a:pt x="66" y="28"/>
                  </a:lnTo>
                  <a:lnTo>
                    <a:pt x="72" y="28"/>
                  </a:lnTo>
                  <a:lnTo>
                    <a:pt x="76" y="28"/>
                  </a:lnTo>
                  <a:lnTo>
                    <a:pt x="82" y="28"/>
                  </a:lnTo>
                  <a:lnTo>
                    <a:pt x="88" y="29"/>
                  </a:lnTo>
                  <a:lnTo>
                    <a:pt x="96" y="23"/>
                  </a:lnTo>
                  <a:lnTo>
                    <a:pt x="105" y="22"/>
                  </a:lnTo>
                  <a:lnTo>
                    <a:pt x="114" y="20"/>
                  </a:lnTo>
                  <a:lnTo>
                    <a:pt x="123" y="20"/>
                  </a:lnTo>
                  <a:lnTo>
                    <a:pt x="132" y="18"/>
                  </a:lnTo>
                  <a:lnTo>
                    <a:pt x="140" y="16"/>
                  </a:lnTo>
                  <a:lnTo>
                    <a:pt x="149" y="16"/>
                  </a:lnTo>
                  <a:lnTo>
                    <a:pt x="158" y="15"/>
                  </a:lnTo>
                  <a:lnTo>
                    <a:pt x="167" y="13"/>
                  </a:lnTo>
                  <a:lnTo>
                    <a:pt x="175" y="12"/>
                  </a:lnTo>
                  <a:lnTo>
                    <a:pt x="184" y="11"/>
                  </a:lnTo>
                  <a:lnTo>
                    <a:pt x="192" y="9"/>
                  </a:lnTo>
                  <a:lnTo>
                    <a:pt x="201" y="8"/>
                  </a:lnTo>
                  <a:lnTo>
                    <a:pt x="210" y="6"/>
                  </a:lnTo>
                  <a:lnTo>
                    <a:pt x="219" y="4"/>
                  </a:lnTo>
                  <a:lnTo>
                    <a:pt x="228" y="3"/>
                  </a:lnTo>
                  <a:lnTo>
                    <a:pt x="236" y="0"/>
                  </a:lnTo>
                  <a:lnTo>
                    <a:pt x="241" y="0"/>
                  </a:lnTo>
                  <a:lnTo>
                    <a:pt x="247" y="0"/>
                  </a:lnTo>
                  <a:lnTo>
                    <a:pt x="252" y="0"/>
                  </a:lnTo>
                  <a:lnTo>
                    <a:pt x="257" y="0"/>
                  </a:lnTo>
                  <a:lnTo>
                    <a:pt x="264" y="0"/>
                  </a:lnTo>
                  <a:lnTo>
                    <a:pt x="269" y="0"/>
                  </a:lnTo>
                  <a:lnTo>
                    <a:pt x="276" y="0"/>
                  </a:lnTo>
                  <a:lnTo>
                    <a:pt x="281" y="0"/>
                  </a:lnTo>
                  <a:lnTo>
                    <a:pt x="288" y="1"/>
                  </a:lnTo>
                  <a:lnTo>
                    <a:pt x="293" y="2"/>
                  </a:lnTo>
                  <a:lnTo>
                    <a:pt x="300" y="2"/>
                  </a:lnTo>
                  <a:lnTo>
                    <a:pt x="305" y="2"/>
                  </a:lnTo>
                  <a:lnTo>
                    <a:pt x="311" y="3"/>
                  </a:lnTo>
                  <a:lnTo>
                    <a:pt x="316" y="4"/>
                  </a:lnTo>
                  <a:lnTo>
                    <a:pt x="322" y="4"/>
                  </a:lnTo>
                  <a:lnTo>
                    <a:pt x="328" y="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0" name="Freeform 46">
              <a:extLst>
                <a:ext uri="{FF2B5EF4-FFF2-40B4-BE49-F238E27FC236}">
                  <a16:creationId xmlns:a16="http://schemas.microsoft.com/office/drawing/2014/main" id="{FAC4B885-BB4C-4D6B-8795-EB6C7AE3B49D}"/>
                </a:ext>
              </a:extLst>
            </p:cNvPr>
            <p:cNvSpPr>
              <a:spLocks/>
            </p:cNvSpPr>
            <p:nvPr/>
          </p:nvSpPr>
          <p:spPr bwMode="auto">
            <a:xfrm>
              <a:off x="4921" y="2712"/>
              <a:ext cx="129" cy="26"/>
            </a:xfrm>
            <a:custGeom>
              <a:avLst/>
              <a:gdLst>
                <a:gd name="T0" fmla="*/ 128 w 129"/>
                <a:gd name="T1" fmla="*/ 1 h 26"/>
                <a:gd name="T2" fmla="*/ 120 w 129"/>
                <a:gd name="T3" fmla="*/ 3 h 26"/>
                <a:gd name="T4" fmla="*/ 112 w 129"/>
                <a:gd name="T5" fmla="*/ 5 h 26"/>
                <a:gd name="T6" fmla="*/ 105 w 129"/>
                <a:gd name="T7" fmla="*/ 6 h 26"/>
                <a:gd name="T8" fmla="*/ 98 w 129"/>
                <a:gd name="T9" fmla="*/ 8 h 26"/>
                <a:gd name="T10" fmla="*/ 90 w 129"/>
                <a:gd name="T11" fmla="*/ 9 h 26"/>
                <a:gd name="T12" fmla="*/ 83 w 129"/>
                <a:gd name="T13" fmla="*/ 11 h 26"/>
                <a:gd name="T14" fmla="*/ 75 w 129"/>
                <a:gd name="T15" fmla="*/ 12 h 26"/>
                <a:gd name="T16" fmla="*/ 68 w 129"/>
                <a:gd name="T17" fmla="*/ 12 h 26"/>
                <a:gd name="T18" fmla="*/ 60 w 129"/>
                <a:gd name="T19" fmla="*/ 13 h 26"/>
                <a:gd name="T20" fmla="*/ 52 w 129"/>
                <a:gd name="T21" fmla="*/ 14 h 26"/>
                <a:gd name="T22" fmla="*/ 44 w 129"/>
                <a:gd name="T23" fmla="*/ 16 h 26"/>
                <a:gd name="T24" fmla="*/ 36 w 129"/>
                <a:gd name="T25" fmla="*/ 16 h 26"/>
                <a:gd name="T26" fmla="*/ 29 w 129"/>
                <a:gd name="T27" fmla="*/ 17 h 26"/>
                <a:gd name="T28" fmla="*/ 21 w 129"/>
                <a:gd name="T29" fmla="*/ 19 h 26"/>
                <a:gd name="T30" fmla="*/ 14 w 129"/>
                <a:gd name="T31" fmla="*/ 20 h 26"/>
                <a:gd name="T32" fmla="*/ 7 w 129"/>
                <a:gd name="T33" fmla="*/ 22 h 26"/>
                <a:gd name="T34" fmla="*/ 7 w 129"/>
                <a:gd name="T35" fmla="*/ 25 h 26"/>
                <a:gd name="T36" fmla="*/ 5 w 129"/>
                <a:gd name="T37" fmla="*/ 25 h 26"/>
                <a:gd name="T38" fmla="*/ 4 w 129"/>
                <a:gd name="T39" fmla="*/ 24 h 26"/>
                <a:gd name="T40" fmla="*/ 2 w 129"/>
                <a:gd name="T41" fmla="*/ 23 h 26"/>
                <a:gd name="T42" fmla="*/ 0 w 129"/>
                <a:gd name="T43" fmla="*/ 23 h 26"/>
                <a:gd name="T44" fmla="*/ 8 w 129"/>
                <a:gd name="T45" fmla="*/ 20 h 26"/>
                <a:gd name="T46" fmla="*/ 15 w 129"/>
                <a:gd name="T47" fmla="*/ 18 h 26"/>
                <a:gd name="T48" fmla="*/ 23 w 129"/>
                <a:gd name="T49" fmla="*/ 16 h 26"/>
                <a:gd name="T50" fmla="*/ 31 w 129"/>
                <a:gd name="T51" fmla="*/ 14 h 26"/>
                <a:gd name="T52" fmla="*/ 39 w 129"/>
                <a:gd name="T53" fmla="*/ 12 h 26"/>
                <a:gd name="T54" fmla="*/ 47 w 129"/>
                <a:gd name="T55" fmla="*/ 9 h 26"/>
                <a:gd name="T56" fmla="*/ 55 w 129"/>
                <a:gd name="T57" fmla="*/ 8 h 26"/>
                <a:gd name="T58" fmla="*/ 63 w 129"/>
                <a:gd name="T59" fmla="*/ 5 h 26"/>
                <a:gd name="T60" fmla="*/ 71 w 129"/>
                <a:gd name="T61" fmla="*/ 4 h 26"/>
                <a:gd name="T62" fmla="*/ 79 w 129"/>
                <a:gd name="T63" fmla="*/ 2 h 26"/>
                <a:gd name="T64" fmla="*/ 87 w 129"/>
                <a:gd name="T65" fmla="*/ 1 h 26"/>
                <a:gd name="T66" fmla="*/ 95 w 129"/>
                <a:gd name="T67" fmla="*/ 0 h 26"/>
                <a:gd name="T68" fmla="*/ 103 w 129"/>
                <a:gd name="T69" fmla="*/ 0 h 26"/>
                <a:gd name="T70" fmla="*/ 112 w 129"/>
                <a:gd name="T71" fmla="*/ 0 h 26"/>
                <a:gd name="T72" fmla="*/ 119 w 129"/>
                <a:gd name="T73" fmla="*/ 0 h 26"/>
                <a:gd name="T74" fmla="*/ 128 w 129"/>
                <a:gd name="T75" fmla="*/ 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9" h="26">
                  <a:moveTo>
                    <a:pt x="128" y="1"/>
                  </a:moveTo>
                  <a:lnTo>
                    <a:pt x="120" y="3"/>
                  </a:lnTo>
                  <a:lnTo>
                    <a:pt x="112" y="5"/>
                  </a:lnTo>
                  <a:lnTo>
                    <a:pt x="105" y="6"/>
                  </a:lnTo>
                  <a:lnTo>
                    <a:pt x="98" y="8"/>
                  </a:lnTo>
                  <a:lnTo>
                    <a:pt x="90" y="9"/>
                  </a:lnTo>
                  <a:lnTo>
                    <a:pt x="83" y="11"/>
                  </a:lnTo>
                  <a:lnTo>
                    <a:pt x="75" y="12"/>
                  </a:lnTo>
                  <a:lnTo>
                    <a:pt x="68" y="12"/>
                  </a:lnTo>
                  <a:lnTo>
                    <a:pt x="60" y="13"/>
                  </a:lnTo>
                  <a:lnTo>
                    <a:pt x="52" y="14"/>
                  </a:lnTo>
                  <a:lnTo>
                    <a:pt x="44" y="16"/>
                  </a:lnTo>
                  <a:lnTo>
                    <a:pt x="36" y="16"/>
                  </a:lnTo>
                  <a:lnTo>
                    <a:pt x="29" y="17"/>
                  </a:lnTo>
                  <a:lnTo>
                    <a:pt x="21" y="19"/>
                  </a:lnTo>
                  <a:lnTo>
                    <a:pt x="14" y="20"/>
                  </a:lnTo>
                  <a:lnTo>
                    <a:pt x="7" y="22"/>
                  </a:lnTo>
                  <a:lnTo>
                    <a:pt x="7" y="25"/>
                  </a:lnTo>
                  <a:lnTo>
                    <a:pt x="5" y="25"/>
                  </a:lnTo>
                  <a:lnTo>
                    <a:pt x="4" y="24"/>
                  </a:lnTo>
                  <a:lnTo>
                    <a:pt x="2" y="23"/>
                  </a:lnTo>
                  <a:lnTo>
                    <a:pt x="0" y="23"/>
                  </a:lnTo>
                  <a:lnTo>
                    <a:pt x="8" y="20"/>
                  </a:lnTo>
                  <a:lnTo>
                    <a:pt x="15" y="18"/>
                  </a:lnTo>
                  <a:lnTo>
                    <a:pt x="23" y="16"/>
                  </a:lnTo>
                  <a:lnTo>
                    <a:pt x="31" y="14"/>
                  </a:lnTo>
                  <a:lnTo>
                    <a:pt x="39" y="12"/>
                  </a:lnTo>
                  <a:lnTo>
                    <a:pt x="47" y="9"/>
                  </a:lnTo>
                  <a:lnTo>
                    <a:pt x="55" y="8"/>
                  </a:lnTo>
                  <a:lnTo>
                    <a:pt x="63" y="5"/>
                  </a:lnTo>
                  <a:lnTo>
                    <a:pt x="71" y="4"/>
                  </a:lnTo>
                  <a:lnTo>
                    <a:pt x="79" y="2"/>
                  </a:lnTo>
                  <a:lnTo>
                    <a:pt x="87" y="1"/>
                  </a:lnTo>
                  <a:lnTo>
                    <a:pt x="95" y="0"/>
                  </a:lnTo>
                  <a:lnTo>
                    <a:pt x="103" y="0"/>
                  </a:lnTo>
                  <a:lnTo>
                    <a:pt x="112" y="0"/>
                  </a:lnTo>
                  <a:lnTo>
                    <a:pt x="119" y="0"/>
                  </a:lnTo>
                  <a:lnTo>
                    <a:pt x="128" y="1"/>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1" name="Freeform 47">
              <a:extLst>
                <a:ext uri="{FF2B5EF4-FFF2-40B4-BE49-F238E27FC236}">
                  <a16:creationId xmlns:a16="http://schemas.microsoft.com/office/drawing/2014/main" id="{07FFBBBD-F88A-4A83-9C75-5541FE3C65EB}"/>
                </a:ext>
              </a:extLst>
            </p:cNvPr>
            <p:cNvSpPr>
              <a:spLocks/>
            </p:cNvSpPr>
            <p:nvPr/>
          </p:nvSpPr>
          <p:spPr bwMode="auto">
            <a:xfrm>
              <a:off x="4064" y="2722"/>
              <a:ext cx="17" cy="17"/>
            </a:xfrm>
            <a:custGeom>
              <a:avLst/>
              <a:gdLst>
                <a:gd name="T0" fmla="*/ 0 w 17"/>
                <a:gd name="T1" fmla="*/ 16 h 17"/>
                <a:gd name="T2" fmla="*/ 16 w 17"/>
                <a:gd name="T3" fmla="*/ 0 h 17"/>
                <a:gd name="T4" fmla="*/ 3 w 17"/>
                <a:gd name="T5" fmla="*/ 16 h 17"/>
                <a:gd name="T6" fmla="*/ 0 w 17"/>
                <a:gd name="T7" fmla="*/ 16 h 17"/>
              </a:gdLst>
              <a:ahLst/>
              <a:cxnLst>
                <a:cxn ang="0">
                  <a:pos x="T0" y="T1"/>
                </a:cxn>
                <a:cxn ang="0">
                  <a:pos x="T2" y="T3"/>
                </a:cxn>
                <a:cxn ang="0">
                  <a:pos x="T4" y="T5"/>
                </a:cxn>
                <a:cxn ang="0">
                  <a:pos x="T6" y="T7"/>
                </a:cxn>
              </a:cxnLst>
              <a:rect l="0" t="0" r="r" b="b"/>
              <a:pathLst>
                <a:path w="17" h="17">
                  <a:moveTo>
                    <a:pt x="0" y="16"/>
                  </a:moveTo>
                  <a:lnTo>
                    <a:pt x="16" y="0"/>
                  </a:lnTo>
                  <a:lnTo>
                    <a:pt x="3" y="16"/>
                  </a:lnTo>
                  <a:lnTo>
                    <a:pt x="0" y="1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2" name="Freeform 48">
              <a:extLst>
                <a:ext uri="{FF2B5EF4-FFF2-40B4-BE49-F238E27FC236}">
                  <a16:creationId xmlns:a16="http://schemas.microsoft.com/office/drawing/2014/main" id="{EAC0117A-6AC8-4898-971F-D1AF66E6A386}"/>
                </a:ext>
              </a:extLst>
            </p:cNvPr>
            <p:cNvSpPr>
              <a:spLocks/>
            </p:cNvSpPr>
            <p:nvPr/>
          </p:nvSpPr>
          <p:spPr bwMode="auto">
            <a:xfrm>
              <a:off x="4907" y="2727"/>
              <a:ext cx="245" cy="39"/>
            </a:xfrm>
            <a:custGeom>
              <a:avLst/>
              <a:gdLst>
                <a:gd name="T0" fmla="*/ 221 w 245"/>
                <a:gd name="T1" fmla="*/ 15 h 39"/>
                <a:gd name="T2" fmla="*/ 216 w 245"/>
                <a:gd name="T3" fmla="*/ 17 h 39"/>
                <a:gd name="T4" fmla="*/ 210 w 245"/>
                <a:gd name="T5" fmla="*/ 19 h 39"/>
                <a:gd name="T6" fmla="*/ 204 w 245"/>
                <a:gd name="T7" fmla="*/ 20 h 39"/>
                <a:gd name="T8" fmla="*/ 199 w 245"/>
                <a:gd name="T9" fmla="*/ 22 h 39"/>
                <a:gd name="T10" fmla="*/ 193 w 245"/>
                <a:gd name="T11" fmla="*/ 24 h 39"/>
                <a:gd name="T12" fmla="*/ 188 w 245"/>
                <a:gd name="T13" fmla="*/ 26 h 39"/>
                <a:gd name="T14" fmla="*/ 182 w 245"/>
                <a:gd name="T15" fmla="*/ 28 h 39"/>
                <a:gd name="T16" fmla="*/ 176 w 245"/>
                <a:gd name="T17" fmla="*/ 30 h 39"/>
                <a:gd name="T18" fmla="*/ 171 w 245"/>
                <a:gd name="T19" fmla="*/ 31 h 39"/>
                <a:gd name="T20" fmla="*/ 165 w 245"/>
                <a:gd name="T21" fmla="*/ 33 h 39"/>
                <a:gd name="T22" fmla="*/ 160 w 245"/>
                <a:gd name="T23" fmla="*/ 34 h 39"/>
                <a:gd name="T24" fmla="*/ 153 w 245"/>
                <a:gd name="T25" fmla="*/ 35 h 39"/>
                <a:gd name="T26" fmla="*/ 148 w 245"/>
                <a:gd name="T27" fmla="*/ 36 h 39"/>
                <a:gd name="T28" fmla="*/ 142 w 245"/>
                <a:gd name="T29" fmla="*/ 37 h 39"/>
                <a:gd name="T30" fmla="*/ 136 w 245"/>
                <a:gd name="T31" fmla="*/ 38 h 39"/>
                <a:gd name="T32" fmla="*/ 130 w 245"/>
                <a:gd name="T33" fmla="*/ 38 h 39"/>
                <a:gd name="T34" fmla="*/ 0 w 245"/>
                <a:gd name="T35" fmla="*/ 15 h 39"/>
                <a:gd name="T36" fmla="*/ 15 w 245"/>
                <a:gd name="T37" fmla="*/ 15 h 39"/>
                <a:gd name="T38" fmla="*/ 31 w 245"/>
                <a:gd name="T39" fmla="*/ 15 h 39"/>
                <a:gd name="T40" fmla="*/ 47 w 245"/>
                <a:gd name="T41" fmla="*/ 16 h 39"/>
                <a:gd name="T42" fmla="*/ 63 w 245"/>
                <a:gd name="T43" fmla="*/ 17 h 39"/>
                <a:gd name="T44" fmla="*/ 79 w 245"/>
                <a:gd name="T45" fmla="*/ 18 h 39"/>
                <a:gd name="T46" fmla="*/ 95 w 245"/>
                <a:gd name="T47" fmla="*/ 19 h 39"/>
                <a:gd name="T48" fmla="*/ 111 w 245"/>
                <a:gd name="T49" fmla="*/ 19 h 39"/>
                <a:gd name="T50" fmla="*/ 127 w 245"/>
                <a:gd name="T51" fmla="*/ 19 h 39"/>
                <a:gd name="T52" fmla="*/ 142 w 245"/>
                <a:gd name="T53" fmla="*/ 19 h 39"/>
                <a:gd name="T54" fmla="*/ 157 w 245"/>
                <a:gd name="T55" fmla="*/ 19 h 39"/>
                <a:gd name="T56" fmla="*/ 172 w 245"/>
                <a:gd name="T57" fmla="*/ 18 h 39"/>
                <a:gd name="T58" fmla="*/ 188 w 245"/>
                <a:gd name="T59" fmla="*/ 16 h 39"/>
                <a:gd name="T60" fmla="*/ 202 w 245"/>
                <a:gd name="T61" fmla="*/ 13 h 39"/>
                <a:gd name="T62" fmla="*/ 216 w 245"/>
                <a:gd name="T63" fmla="*/ 10 h 39"/>
                <a:gd name="T64" fmla="*/ 230 w 245"/>
                <a:gd name="T65" fmla="*/ 5 h 39"/>
                <a:gd name="T66" fmla="*/ 244 w 245"/>
                <a:gd name="T67" fmla="*/ 0 h 39"/>
                <a:gd name="T68" fmla="*/ 243 w 245"/>
                <a:gd name="T69" fmla="*/ 1 h 39"/>
                <a:gd name="T70" fmla="*/ 240 w 245"/>
                <a:gd name="T71" fmla="*/ 3 h 39"/>
                <a:gd name="T72" fmla="*/ 237 w 245"/>
                <a:gd name="T73" fmla="*/ 5 h 39"/>
                <a:gd name="T74" fmla="*/ 234 w 245"/>
                <a:gd name="T75" fmla="*/ 7 h 39"/>
                <a:gd name="T76" fmla="*/ 231 w 245"/>
                <a:gd name="T77" fmla="*/ 9 h 39"/>
                <a:gd name="T78" fmla="*/ 228 w 245"/>
                <a:gd name="T79" fmla="*/ 11 h 39"/>
                <a:gd name="T80" fmla="*/ 224 w 245"/>
                <a:gd name="T81" fmla="*/ 13 h 39"/>
                <a:gd name="T82" fmla="*/ 221 w 245"/>
                <a:gd name="T83" fmla="*/ 1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5" h="39">
                  <a:moveTo>
                    <a:pt x="221" y="15"/>
                  </a:moveTo>
                  <a:lnTo>
                    <a:pt x="216" y="17"/>
                  </a:lnTo>
                  <a:lnTo>
                    <a:pt x="210" y="19"/>
                  </a:lnTo>
                  <a:lnTo>
                    <a:pt x="204" y="20"/>
                  </a:lnTo>
                  <a:lnTo>
                    <a:pt x="199" y="22"/>
                  </a:lnTo>
                  <a:lnTo>
                    <a:pt x="193" y="24"/>
                  </a:lnTo>
                  <a:lnTo>
                    <a:pt x="188" y="26"/>
                  </a:lnTo>
                  <a:lnTo>
                    <a:pt x="182" y="28"/>
                  </a:lnTo>
                  <a:lnTo>
                    <a:pt x="176" y="30"/>
                  </a:lnTo>
                  <a:lnTo>
                    <a:pt x="171" y="31"/>
                  </a:lnTo>
                  <a:lnTo>
                    <a:pt x="165" y="33"/>
                  </a:lnTo>
                  <a:lnTo>
                    <a:pt x="160" y="34"/>
                  </a:lnTo>
                  <a:lnTo>
                    <a:pt x="153" y="35"/>
                  </a:lnTo>
                  <a:lnTo>
                    <a:pt x="148" y="36"/>
                  </a:lnTo>
                  <a:lnTo>
                    <a:pt x="142" y="37"/>
                  </a:lnTo>
                  <a:lnTo>
                    <a:pt x="136" y="38"/>
                  </a:lnTo>
                  <a:lnTo>
                    <a:pt x="130" y="38"/>
                  </a:lnTo>
                  <a:lnTo>
                    <a:pt x="0" y="15"/>
                  </a:lnTo>
                  <a:lnTo>
                    <a:pt x="15" y="15"/>
                  </a:lnTo>
                  <a:lnTo>
                    <a:pt x="31" y="15"/>
                  </a:lnTo>
                  <a:lnTo>
                    <a:pt x="47" y="16"/>
                  </a:lnTo>
                  <a:lnTo>
                    <a:pt x="63" y="17"/>
                  </a:lnTo>
                  <a:lnTo>
                    <a:pt x="79" y="18"/>
                  </a:lnTo>
                  <a:lnTo>
                    <a:pt x="95" y="19"/>
                  </a:lnTo>
                  <a:lnTo>
                    <a:pt x="111" y="19"/>
                  </a:lnTo>
                  <a:lnTo>
                    <a:pt x="127" y="19"/>
                  </a:lnTo>
                  <a:lnTo>
                    <a:pt x="142" y="19"/>
                  </a:lnTo>
                  <a:lnTo>
                    <a:pt x="157" y="19"/>
                  </a:lnTo>
                  <a:lnTo>
                    <a:pt x="172" y="18"/>
                  </a:lnTo>
                  <a:lnTo>
                    <a:pt x="188" y="16"/>
                  </a:lnTo>
                  <a:lnTo>
                    <a:pt x="202" y="13"/>
                  </a:lnTo>
                  <a:lnTo>
                    <a:pt x="216" y="10"/>
                  </a:lnTo>
                  <a:lnTo>
                    <a:pt x="230" y="5"/>
                  </a:lnTo>
                  <a:lnTo>
                    <a:pt x="244" y="0"/>
                  </a:lnTo>
                  <a:lnTo>
                    <a:pt x="243" y="1"/>
                  </a:lnTo>
                  <a:lnTo>
                    <a:pt x="240" y="3"/>
                  </a:lnTo>
                  <a:lnTo>
                    <a:pt x="237" y="5"/>
                  </a:lnTo>
                  <a:lnTo>
                    <a:pt x="234" y="7"/>
                  </a:lnTo>
                  <a:lnTo>
                    <a:pt x="231" y="9"/>
                  </a:lnTo>
                  <a:lnTo>
                    <a:pt x="228" y="11"/>
                  </a:lnTo>
                  <a:lnTo>
                    <a:pt x="224" y="13"/>
                  </a:lnTo>
                  <a:lnTo>
                    <a:pt x="221" y="15"/>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3" name="Freeform 49">
              <a:extLst>
                <a:ext uri="{FF2B5EF4-FFF2-40B4-BE49-F238E27FC236}">
                  <a16:creationId xmlns:a16="http://schemas.microsoft.com/office/drawing/2014/main" id="{2889AB75-2734-472E-B500-5102E73AA402}"/>
                </a:ext>
              </a:extLst>
            </p:cNvPr>
            <p:cNvSpPr>
              <a:spLocks/>
            </p:cNvSpPr>
            <p:nvPr/>
          </p:nvSpPr>
          <p:spPr bwMode="auto">
            <a:xfrm>
              <a:off x="4866" y="2746"/>
              <a:ext cx="142" cy="26"/>
            </a:xfrm>
            <a:custGeom>
              <a:avLst/>
              <a:gdLst>
                <a:gd name="T0" fmla="*/ 141 w 142"/>
                <a:gd name="T1" fmla="*/ 21 h 26"/>
                <a:gd name="T2" fmla="*/ 133 w 142"/>
                <a:gd name="T3" fmla="*/ 21 h 26"/>
                <a:gd name="T4" fmla="*/ 126 w 142"/>
                <a:gd name="T5" fmla="*/ 22 h 26"/>
                <a:gd name="T6" fmla="*/ 118 w 142"/>
                <a:gd name="T7" fmla="*/ 23 h 26"/>
                <a:gd name="T8" fmla="*/ 111 w 142"/>
                <a:gd name="T9" fmla="*/ 23 h 26"/>
                <a:gd name="T10" fmla="*/ 103 w 142"/>
                <a:gd name="T11" fmla="*/ 23 h 26"/>
                <a:gd name="T12" fmla="*/ 95 w 142"/>
                <a:gd name="T13" fmla="*/ 23 h 26"/>
                <a:gd name="T14" fmla="*/ 87 w 142"/>
                <a:gd name="T15" fmla="*/ 23 h 26"/>
                <a:gd name="T16" fmla="*/ 79 w 142"/>
                <a:gd name="T17" fmla="*/ 23 h 26"/>
                <a:gd name="T18" fmla="*/ 71 w 142"/>
                <a:gd name="T19" fmla="*/ 23 h 26"/>
                <a:gd name="T20" fmla="*/ 63 w 142"/>
                <a:gd name="T21" fmla="*/ 23 h 26"/>
                <a:gd name="T22" fmla="*/ 54 w 142"/>
                <a:gd name="T23" fmla="*/ 23 h 26"/>
                <a:gd name="T24" fmla="*/ 46 w 142"/>
                <a:gd name="T25" fmla="*/ 23 h 26"/>
                <a:gd name="T26" fmla="*/ 38 w 142"/>
                <a:gd name="T27" fmla="*/ 24 h 26"/>
                <a:gd name="T28" fmla="*/ 29 w 142"/>
                <a:gd name="T29" fmla="*/ 24 h 26"/>
                <a:gd name="T30" fmla="*/ 22 w 142"/>
                <a:gd name="T31" fmla="*/ 25 h 26"/>
                <a:gd name="T32" fmla="*/ 13 w 142"/>
                <a:gd name="T33" fmla="*/ 25 h 26"/>
                <a:gd name="T34" fmla="*/ 12 w 142"/>
                <a:gd name="T35" fmla="*/ 22 h 26"/>
                <a:gd name="T36" fmla="*/ 9 w 142"/>
                <a:gd name="T37" fmla="*/ 20 h 26"/>
                <a:gd name="T38" fmla="*/ 8 w 142"/>
                <a:gd name="T39" fmla="*/ 17 h 26"/>
                <a:gd name="T40" fmla="*/ 5 w 142"/>
                <a:gd name="T41" fmla="*/ 15 h 26"/>
                <a:gd name="T42" fmla="*/ 4 w 142"/>
                <a:gd name="T43" fmla="*/ 13 h 26"/>
                <a:gd name="T44" fmla="*/ 2 w 142"/>
                <a:gd name="T45" fmla="*/ 10 h 26"/>
                <a:gd name="T46" fmla="*/ 0 w 142"/>
                <a:gd name="T47" fmla="*/ 7 h 26"/>
                <a:gd name="T48" fmla="*/ 0 w 142"/>
                <a:gd name="T49" fmla="*/ 4 h 26"/>
                <a:gd name="T50" fmla="*/ 16 w 142"/>
                <a:gd name="T51" fmla="*/ 0 h 26"/>
                <a:gd name="T52" fmla="*/ 141 w 142"/>
                <a:gd name="T53" fmla="*/ 2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26">
                  <a:moveTo>
                    <a:pt x="141" y="21"/>
                  </a:moveTo>
                  <a:lnTo>
                    <a:pt x="133" y="21"/>
                  </a:lnTo>
                  <a:lnTo>
                    <a:pt x="126" y="22"/>
                  </a:lnTo>
                  <a:lnTo>
                    <a:pt x="118" y="23"/>
                  </a:lnTo>
                  <a:lnTo>
                    <a:pt x="111" y="23"/>
                  </a:lnTo>
                  <a:lnTo>
                    <a:pt x="103" y="23"/>
                  </a:lnTo>
                  <a:lnTo>
                    <a:pt x="95" y="23"/>
                  </a:lnTo>
                  <a:lnTo>
                    <a:pt x="87" y="23"/>
                  </a:lnTo>
                  <a:lnTo>
                    <a:pt x="79" y="23"/>
                  </a:lnTo>
                  <a:lnTo>
                    <a:pt x="71" y="23"/>
                  </a:lnTo>
                  <a:lnTo>
                    <a:pt x="63" y="23"/>
                  </a:lnTo>
                  <a:lnTo>
                    <a:pt x="54" y="23"/>
                  </a:lnTo>
                  <a:lnTo>
                    <a:pt x="46" y="23"/>
                  </a:lnTo>
                  <a:lnTo>
                    <a:pt x="38" y="24"/>
                  </a:lnTo>
                  <a:lnTo>
                    <a:pt x="29" y="24"/>
                  </a:lnTo>
                  <a:lnTo>
                    <a:pt x="22" y="25"/>
                  </a:lnTo>
                  <a:lnTo>
                    <a:pt x="13" y="25"/>
                  </a:lnTo>
                  <a:lnTo>
                    <a:pt x="12" y="22"/>
                  </a:lnTo>
                  <a:lnTo>
                    <a:pt x="9" y="20"/>
                  </a:lnTo>
                  <a:lnTo>
                    <a:pt x="8" y="17"/>
                  </a:lnTo>
                  <a:lnTo>
                    <a:pt x="5" y="15"/>
                  </a:lnTo>
                  <a:lnTo>
                    <a:pt x="4" y="13"/>
                  </a:lnTo>
                  <a:lnTo>
                    <a:pt x="2" y="10"/>
                  </a:lnTo>
                  <a:lnTo>
                    <a:pt x="0" y="7"/>
                  </a:lnTo>
                  <a:lnTo>
                    <a:pt x="0" y="4"/>
                  </a:lnTo>
                  <a:lnTo>
                    <a:pt x="16" y="0"/>
                  </a:lnTo>
                  <a:lnTo>
                    <a:pt x="141" y="21"/>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4" name="Freeform 50">
              <a:extLst>
                <a:ext uri="{FF2B5EF4-FFF2-40B4-BE49-F238E27FC236}">
                  <a16:creationId xmlns:a16="http://schemas.microsoft.com/office/drawing/2014/main" id="{EAA1384A-8152-44DF-B192-4C9789EBF1C1}"/>
                </a:ext>
              </a:extLst>
            </p:cNvPr>
            <p:cNvSpPr>
              <a:spLocks/>
            </p:cNvSpPr>
            <p:nvPr/>
          </p:nvSpPr>
          <p:spPr bwMode="auto">
            <a:xfrm>
              <a:off x="4818" y="2756"/>
              <a:ext cx="37" cy="18"/>
            </a:xfrm>
            <a:custGeom>
              <a:avLst/>
              <a:gdLst>
                <a:gd name="T0" fmla="*/ 36 w 37"/>
                <a:gd name="T1" fmla="*/ 0 h 18"/>
                <a:gd name="T2" fmla="*/ 34 w 37"/>
                <a:gd name="T3" fmla="*/ 2 h 18"/>
                <a:gd name="T4" fmla="*/ 32 w 37"/>
                <a:gd name="T5" fmla="*/ 4 h 18"/>
                <a:gd name="T6" fmla="*/ 32 w 37"/>
                <a:gd name="T7" fmla="*/ 6 h 18"/>
                <a:gd name="T8" fmla="*/ 29 w 37"/>
                <a:gd name="T9" fmla="*/ 8 h 18"/>
                <a:gd name="T10" fmla="*/ 28 w 37"/>
                <a:gd name="T11" fmla="*/ 10 h 18"/>
                <a:gd name="T12" fmla="*/ 26 w 37"/>
                <a:gd name="T13" fmla="*/ 12 h 18"/>
                <a:gd name="T14" fmla="*/ 24 w 37"/>
                <a:gd name="T15" fmla="*/ 15 h 18"/>
                <a:gd name="T16" fmla="*/ 22 w 37"/>
                <a:gd name="T17" fmla="*/ 17 h 18"/>
                <a:gd name="T18" fmla="*/ 20 w 37"/>
                <a:gd name="T19" fmla="*/ 16 h 18"/>
                <a:gd name="T20" fmla="*/ 16 w 37"/>
                <a:gd name="T21" fmla="*/ 15 h 18"/>
                <a:gd name="T22" fmla="*/ 14 w 37"/>
                <a:gd name="T23" fmla="*/ 15 h 18"/>
                <a:gd name="T24" fmla="*/ 11 w 37"/>
                <a:gd name="T25" fmla="*/ 15 h 18"/>
                <a:gd name="T26" fmla="*/ 8 w 37"/>
                <a:gd name="T27" fmla="*/ 15 h 18"/>
                <a:gd name="T28" fmla="*/ 5 w 37"/>
                <a:gd name="T29" fmla="*/ 15 h 18"/>
                <a:gd name="T30" fmla="*/ 3 w 37"/>
                <a:gd name="T31" fmla="*/ 14 h 18"/>
                <a:gd name="T32" fmla="*/ 0 w 37"/>
                <a:gd name="T33" fmla="*/ 13 h 18"/>
                <a:gd name="T34" fmla="*/ 4 w 37"/>
                <a:gd name="T35" fmla="*/ 12 h 18"/>
                <a:gd name="T36" fmla="*/ 9 w 37"/>
                <a:gd name="T37" fmla="*/ 10 h 18"/>
                <a:gd name="T38" fmla="*/ 14 w 37"/>
                <a:gd name="T39" fmla="*/ 8 h 18"/>
                <a:gd name="T40" fmla="*/ 19 w 37"/>
                <a:gd name="T41" fmla="*/ 7 h 18"/>
                <a:gd name="T42" fmla="*/ 23 w 37"/>
                <a:gd name="T43" fmla="*/ 4 h 18"/>
                <a:gd name="T44" fmla="*/ 27 w 37"/>
                <a:gd name="T45" fmla="*/ 3 h 18"/>
                <a:gd name="T46" fmla="*/ 32 w 37"/>
                <a:gd name="T47" fmla="*/ 0 h 18"/>
                <a:gd name="T48" fmla="*/ 36 w 37"/>
                <a:gd name="T49"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8">
                  <a:moveTo>
                    <a:pt x="36" y="0"/>
                  </a:moveTo>
                  <a:lnTo>
                    <a:pt x="34" y="2"/>
                  </a:lnTo>
                  <a:lnTo>
                    <a:pt x="32" y="4"/>
                  </a:lnTo>
                  <a:lnTo>
                    <a:pt x="32" y="6"/>
                  </a:lnTo>
                  <a:lnTo>
                    <a:pt x="29" y="8"/>
                  </a:lnTo>
                  <a:lnTo>
                    <a:pt x="28" y="10"/>
                  </a:lnTo>
                  <a:lnTo>
                    <a:pt x="26" y="12"/>
                  </a:lnTo>
                  <a:lnTo>
                    <a:pt x="24" y="15"/>
                  </a:lnTo>
                  <a:lnTo>
                    <a:pt x="22" y="17"/>
                  </a:lnTo>
                  <a:lnTo>
                    <a:pt x="20" y="16"/>
                  </a:lnTo>
                  <a:lnTo>
                    <a:pt x="16" y="15"/>
                  </a:lnTo>
                  <a:lnTo>
                    <a:pt x="14" y="15"/>
                  </a:lnTo>
                  <a:lnTo>
                    <a:pt x="11" y="15"/>
                  </a:lnTo>
                  <a:lnTo>
                    <a:pt x="8" y="15"/>
                  </a:lnTo>
                  <a:lnTo>
                    <a:pt x="5" y="15"/>
                  </a:lnTo>
                  <a:lnTo>
                    <a:pt x="3" y="14"/>
                  </a:lnTo>
                  <a:lnTo>
                    <a:pt x="0" y="13"/>
                  </a:lnTo>
                  <a:lnTo>
                    <a:pt x="4" y="12"/>
                  </a:lnTo>
                  <a:lnTo>
                    <a:pt x="9" y="10"/>
                  </a:lnTo>
                  <a:lnTo>
                    <a:pt x="14" y="8"/>
                  </a:lnTo>
                  <a:lnTo>
                    <a:pt x="19" y="7"/>
                  </a:lnTo>
                  <a:lnTo>
                    <a:pt x="23" y="4"/>
                  </a:lnTo>
                  <a:lnTo>
                    <a:pt x="27" y="3"/>
                  </a:lnTo>
                  <a:lnTo>
                    <a:pt x="32" y="0"/>
                  </a:lnTo>
                  <a:lnTo>
                    <a:pt x="36"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5" name="Freeform 51">
              <a:extLst>
                <a:ext uri="{FF2B5EF4-FFF2-40B4-BE49-F238E27FC236}">
                  <a16:creationId xmlns:a16="http://schemas.microsoft.com/office/drawing/2014/main" id="{5AE2269F-60EE-444A-83A8-2772B5234AB7}"/>
                </a:ext>
              </a:extLst>
            </p:cNvPr>
            <p:cNvSpPr>
              <a:spLocks/>
            </p:cNvSpPr>
            <p:nvPr/>
          </p:nvSpPr>
          <p:spPr bwMode="auto">
            <a:xfrm>
              <a:off x="4135" y="2756"/>
              <a:ext cx="17" cy="17"/>
            </a:xfrm>
            <a:custGeom>
              <a:avLst/>
              <a:gdLst>
                <a:gd name="T0" fmla="*/ 0 w 17"/>
                <a:gd name="T1" fmla="*/ 16 h 17"/>
                <a:gd name="T2" fmla="*/ 0 w 17"/>
                <a:gd name="T3" fmla="*/ 0 h 17"/>
                <a:gd name="T4" fmla="*/ 16 w 17"/>
                <a:gd name="T5" fmla="*/ 0 h 17"/>
                <a:gd name="T6" fmla="*/ 16 w 17"/>
                <a:gd name="T7" fmla="*/ 16 h 17"/>
                <a:gd name="T8" fmla="*/ 0 w 17"/>
                <a:gd name="T9" fmla="*/ 16 h 17"/>
              </a:gdLst>
              <a:ahLst/>
              <a:cxnLst>
                <a:cxn ang="0">
                  <a:pos x="T0" y="T1"/>
                </a:cxn>
                <a:cxn ang="0">
                  <a:pos x="T2" y="T3"/>
                </a:cxn>
                <a:cxn ang="0">
                  <a:pos x="T4" y="T5"/>
                </a:cxn>
                <a:cxn ang="0">
                  <a:pos x="T6" y="T7"/>
                </a:cxn>
                <a:cxn ang="0">
                  <a:pos x="T8" y="T9"/>
                </a:cxn>
              </a:cxnLst>
              <a:rect l="0" t="0" r="r" b="b"/>
              <a:pathLst>
                <a:path w="17" h="17">
                  <a:moveTo>
                    <a:pt x="0" y="16"/>
                  </a:moveTo>
                  <a:lnTo>
                    <a:pt x="0" y="0"/>
                  </a:lnTo>
                  <a:lnTo>
                    <a:pt x="16" y="0"/>
                  </a:lnTo>
                  <a:lnTo>
                    <a:pt x="16" y="16"/>
                  </a:lnTo>
                  <a:lnTo>
                    <a:pt x="0" y="1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6" name="Freeform 52">
              <a:extLst>
                <a:ext uri="{FF2B5EF4-FFF2-40B4-BE49-F238E27FC236}">
                  <a16:creationId xmlns:a16="http://schemas.microsoft.com/office/drawing/2014/main" id="{359EDA98-AE2B-44DE-89FD-7BA8BA20502F}"/>
                </a:ext>
              </a:extLst>
            </p:cNvPr>
            <p:cNvSpPr>
              <a:spLocks/>
            </p:cNvSpPr>
            <p:nvPr/>
          </p:nvSpPr>
          <p:spPr bwMode="auto">
            <a:xfrm>
              <a:off x="5111" y="2787"/>
              <a:ext cx="144" cy="20"/>
            </a:xfrm>
            <a:custGeom>
              <a:avLst/>
              <a:gdLst>
                <a:gd name="T0" fmla="*/ 143 w 144"/>
                <a:gd name="T1" fmla="*/ 0 h 20"/>
                <a:gd name="T2" fmla="*/ 135 w 144"/>
                <a:gd name="T3" fmla="*/ 2 h 20"/>
                <a:gd name="T4" fmla="*/ 126 w 144"/>
                <a:gd name="T5" fmla="*/ 5 h 20"/>
                <a:gd name="T6" fmla="*/ 117 w 144"/>
                <a:gd name="T7" fmla="*/ 7 h 20"/>
                <a:gd name="T8" fmla="*/ 108 w 144"/>
                <a:gd name="T9" fmla="*/ 10 h 20"/>
                <a:gd name="T10" fmla="*/ 99 w 144"/>
                <a:gd name="T11" fmla="*/ 11 h 20"/>
                <a:gd name="T12" fmla="*/ 90 w 144"/>
                <a:gd name="T13" fmla="*/ 13 h 20"/>
                <a:gd name="T14" fmla="*/ 81 w 144"/>
                <a:gd name="T15" fmla="*/ 14 h 20"/>
                <a:gd name="T16" fmla="*/ 71 w 144"/>
                <a:gd name="T17" fmla="*/ 15 h 20"/>
                <a:gd name="T18" fmla="*/ 62 w 144"/>
                <a:gd name="T19" fmla="*/ 16 h 20"/>
                <a:gd name="T20" fmla="*/ 53 w 144"/>
                <a:gd name="T21" fmla="*/ 17 h 20"/>
                <a:gd name="T22" fmla="*/ 43 w 144"/>
                <a:gd name="T23" fmla="*/ 17 h 20"/>
                <a:gd name="T24" fmla="*/ 35 w 144"/>
                <a:gd name="T25" fmla="*/ 18 h 20"/>
                <a:gd name="T26" fmla="*/ 26 w 144"/>
                <a:gd name="T27" fmla="*/ 18 h 20"/>
                <a:gd name="T28" fmla="*/ 17 w 144"/>
                <a:gd name="T29" fmla="*/ 18 h 20"/>
                <a:gd name="T30" fmla="*/ 8 w 144"/>
                <a:gd name="T31" fmla="*/ 19 h 20"/>
                <a:gd name="T32" fmla="*/ 0 w 144"/>
                <a:gd name="T33" fmla="*/ 19 h 20"/>
                <a:gd name="T34" fmla="*/ 47 w 144"/>
                <a:gd name="T35" fmla="*/ 0 h 20"/>
                <a:gd name="T36" fmla="*/ 143 w 144"/>
                <a:gd name="T3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20">
                  <a:moveTo>
                    <a:pt x="143" y="0"/>
                  </a:moveTo>
                  <a:lnTo>
                    <a:pt x="135" y="2"/>
                  </a:lnTo>
                  <a:lnTo>
                    <a:pt x="126" y="5"/>
                  </a:lnTo>
                  <a:lnTo>
                    <a:pt x="117" y="7"/>
                  </a:lnTo>
                  <a:lnTo>
                    <a:pt x="108" y="10"/>
                  </a:lnTo>
                  <a:lnTo>
                    <a:pt x="99" y="11"/>
                  </a:lnTo>
                  <a:lnTo>
                    <a:pt x="90" y="13"/>
                  </a:lnTo>
                  <a:lnTo>
                    <a:pt x="81" y="14"/>
                  </a:lnTo>
                  <a:lnTo>
                    <a:pt x="71" y="15"/>
                  </a:lnTo>
                  <a:lnTo>
                    <a:pt x="62" y="16"/>
                  </a:lnTo>
                  <a:lnTo>
                    <a:pt x="53" y="17"/>
                  </a:lnTo>
                  <a:lnTo>
                    <a:pt x="43" y="17"/>
                  </a:lnTo>
                  <a:lnTo>
                    <a:pt x="35" y="18"/>
                  </a:lnTo>
                  <a:lnTo>
                    <a:pt x="26" y="18"/>
                  </a:lnTo>
                  <a:lnTo>
                    <a:pt x="17" y="18"/>
                  </a:lnTo>
                  <a:lnTo>
                    <a:pt x="8" y="19"/>
                  </a:lnTo>
                  <a:lnTo>
                    <a:pt x="0" y="19"/>
                  </a:lnTo>
                  <a:lnTo>
                    <a:pt x="47" y="0"/>
                  </a:lnTo>
                  <a:lnTo>
                    <a:pt x="143"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7" name="Freeform 53">
              <a:extLst>
                <a:ext uri="{FF2B5EF4-FFF2-40B4-BE49-F238E27FC236}">
                  <a16:creationId xmlns:a16="http://schemas.microsoft.com/office/drawing/2014/main" id="{058622D7-5DFF-44C0-BE2A-BDB01920034F}"/>
                </a:ext>
              </a:extLst>
            </p:cNvPr>
            <p:cNvSpPr>
              <a:spLocks/>
            </p:cNvSpPr>
            <p:nvPr/>
          </p:nvSpPr>
          <p:spPr bwMode="auto">
            <a:xfrm>
              <a:off x="4162" y="2792"/>
              <a:ext cx="214" cy="54"/>
            </a:xfrm>
            <a:custGeom>
              <a:avLst/>
              <a:gdLst>
                <a:gd name="T0" fmla="*/ 142 w 214"/>
                <a:gd name="T1" fmla="*/ 27 h 54"/>
                <a:gd name="T2" fmla="*/ 213 w 214"/>
                <a:gd name="T3" fmla="*/ 53 h 54"/>
                <a:gd name="T4" fmla="*/ 200 w 214"/>
                <a:gd name="T5" fmla="*/ 53 h 54"/>
                <a:gd name="T6" fmla="*/ 187 w 214"/>
                <a:gd name="T7" fmla="*/ 53 h 54"/>
                <a:gd name="T8" fmla="*/ 174 w 214"/>
                <a:gd name="T9" fmla="*/ 53 h 54"/>
                <a:gd name="T10" fmla="*/ 161 w 214"/>
                <a:gd name="T11" fmla="*/ 53 h 54"/>
                <a:gd name="T12" fmla="*/ 148 w 214"/>
                <a:gd name="T13" fmla="*/ 52 h 54"/>
                <a:gd name="T14" fmla="*/ 136 w 214"/>
                <a:gd name="T15" fmla="*/ 51 h 54"/>
                <a:gd name="T16" fmla="*/ 124 w 214"/>
                <a:gd name="T17" fmla="*/ 50 h 54"/>
                <a:gd name="T18" fmla="*/ 111 w 214"/>
                <a:gd name="T19" fmla="*/ 49 h 54"/>
                <a:gd name="T20" fmla="*/ 98 w 214"/>
                <a:gd name="T21" fmla="*/ 48 h 54"/>
                <a:gd name="T22" fmla="*/ 86 w 214"/>
                <a:gd name="T23" fmla="*/ 46 h 54"/>
                <a:gd name="T24" fmla="*/ 74 w 214"/>
                <a:gd name="T25" fmla="*/ 44 h 54"/>
                <a:gd name="T26" fmla="*/ 62 w 214"/>
                <a:gd name="T27" fmla="*/ 41 h 54"/>
                <a:gd name="T28" fmla="*/ 49 w 214"/>
                <a:gd name="T29" fmla="*/ 39 h 54"/>
                <a:gd name="T30" fmla="*/ 37 w 214"/>
                <a:gd name="T31" fmla="*/ 36 h 54"/>
                <a:gd name="T32" fmla="*/ 25 w 214"/>
                <a:gd name="T33" fmla="*/ 32 h 54"/>
                <a:gd name="T34" fmla="*/ 14 w 214"/>
                <a:gd name="T35" fmla="*/ 28 h 54"/>
                <a:gd name="T36" fmla="*/ 12 w 214"/>
                <a:gd name="T37" fmla="*/ 27 h 54"/>
                <a:gd name="T38" fmla="*/ 9 w 214"/>
                <a:gd name="T39" fmla="*/ 24 h 54"/>
                <a:gd name="T40" fmla="*/ 8 w 214"/>
                <a:gd name="T41" fmla="*/ 22 h 54"/>
                <a:gd name="T42" fmla="*/ 5 w 214"/>
                <a:gd name="T43" fmla="*/ 20 h 54"/>
                <a:gd name="T44" fmla="*/ 3 w 214"/>
                <a:gd name="T45" fmla="*/ 17 h 54"/>
                <a:gd name="T46" fmla="*/ 2 w 214"/>
                <a:gd name="T47" fmla="*/ 15 h 54"/>
                <a:gd name="T48" fmla="*/ 0 w 214"/>
                <a:gd name="T49" fmla="*/ 12 h 54"/>
                <a:gd name="T50" fmla="*/ 0 w 214"/>
                <a:gd name="T51" fmla="*/ 9 h 54"/>
                <a:gd name="T52" fmla="*/ 8 w 214"/>
                <a:gd name="T53" fmla="*/ 9 h 54"/>
                <a:gd name="T54" fmla="*/ 16 w 214"/>
                <a:gd name="T55" fmla="*/ 9 h 54"/>
                <a:gd name="T56" fmla="*/ 24 w 214"/>
                <a:gd name="T57" fmla="*/ 8 h 54"/>
                <a:gd name="T58" fmla="*/ 32 w 214"/>
                <a:gd name="T59" fmla="*/ 8 h 54"/>
                <a:gd name="T60" fmla="*/ 40 w 214"/>
                <a:gd name="T61" fmla="*/ 8 h 54"/>
                <a:gd name="T62" fmla="*/ 48 w 214"/>
                <a:gd name="T63" fmla="*/ 8 h 54"/>
                <a:gd name="T64" fmla="*/ 56 w 214"/>
                <a:gd name="T65" fmla="*/ 6 h 54"/>
                <a:gd name="T66" fmla="*/ 64 w 214"/>
                <a:gd name="T67" fmla="*/ 5 h 54"/>
                <a:gd name="T68" fmla="*/ 71 w 214"/>
                <a:gd name="T69" fmla="*/ 5 h 54"/>
                <a:gd name="T70" fmla="*/ 79 w 214"/>
                <a:gd name="T71" fmla="*/ 4 h 54"/>
                <a:gd name="T72" fmla="*/ 87 w 214"/>
                <a:gd name="T73" fmla="*/ 3 h 54"/>
                <a:gd name="T74" fmla="*/ 94 w 214"/>
                <a:gd name="T75" fmla="*/ 2 h 54"/>
                <a:gd name="T76" fmla="*/ 101 w 214"/>
                <a:gd name="T77" fmla="*/ 1 h 54"/>
                <a:gd name="T78" fmla="*/ 110 w 214"/>
                <a:gd name="T79" fmla="*/ 1 h 54"/>
                <a:gd name="T80" fmla="*/ 118 w 214"/>
                <a:gd name="T81" fmla="*/ 0 h 54"/>
                <a:gd name="T82" fmla="*/ 126 w 214"/>
                <a:gd name="T83" fmla="*/ 0 h 54"/>
                <a:gd name="T84" fmla="*/ 127 w 214"/>
                <a:gd name="T85" fmla="*/ 4 h 54"/>
                <a:gd name="T86" fmla="*/ 128 w 214"/>
                <a:gd name="T87" fmla="*/ 8 h 54"/>
                <a:gd name="T88" fmla="*/ 128 w 214"/>
                <a:gd name="T89" fmla="*/ 12 h 54"/>
                <a:gd name="T90" fmla="*/ 130 w 214"/>
                <a:gd name="T91" fmla="*/ 16 h 54"/>
                <a:gd name="T92" fmla="*/ 132 w 214"/>
                <a:gd name="T93" fmla="*/ 19 h 54"/>
                <a:gd name="T94" fmla="*/ 135 w 214"/>
                <a:gd name="T95" fmla="*/ 22 h 54"/>
                <a:gd name="T96" fmla="*/ 138 w 214"/>
                <a:gd name="T97" fmla="*/ 25 h 54"/>
                <a:gd name="T98" fmla="*/ 142 w 214"/>
                <a:gd name="T99" fmla="*/ 27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54">
                  <a:moveTo>
                    <a:pt x="142" y="27"/>
                  </a:moveTo>
                  <a:lnTo>
                    <a:pt x="213" y="53"/>
                  </a:lnTo>
                  <a:lnTo>
                    <a:pt x="200" y="53"/>
                  </a:lnTo>
                  <a:lnTo>
                    <a:pt x="187" y="53"/>
                  </a:lnTo>
                  <a:lnTo>
                    <a:pt x="174" y="53"/>
                  </a:lnTo>
                  <a:lnTo>
                    <a:pt x="161" y="53"/>
                  </a:lnTo>
                  <a:lnTo>
                    <a:pt x="148" y="52"/>
                  </a:lnTo>
                  <a:lnTo>
                    <a:pt x="136" y="51"/>
                  </a:lnTo>
                  <a:lnTo>
                    <a:pt x="124" y="50"/>
                  </a:lnTo>
                  <a:lnTo>
                    <a:pt x="111" y="49"/>
                  </a:lnTo>
                  <a:lnTo>
                    <a:pt x="98" y="48"/>
                  </a:lnTo>
                  <a:lnTo>
                    <a:pt x="86" y="46"/>
                  </a:lnTo>
                  <a:lnTo>
                    <a:pt x="74" y="44"/>
                  </a:lnTo>
                  <a:lnTo>
                    <a:pt x="62" y="41"/>
                  </a:lnTo>
                  <a:lnTo>
                    <a:pt x="49" y="39"/>
                  </a:lnTo>
                  <a:lnTo>
                    <a:pt x="37" y="36"/>
                  </a:lnTo>
                  <a:lnTo>
                    <a:pt x="25" y="32"/>
                  </a:lnTo>
                  <a:lnTo>
                    <a:pt x="14" y="28"/>
                  </a:lnTo>
                  <a:lnTo>
                    <a:pt x="12" y="27"/>
                  </a:lnTo>
                  <a:lnTo>
                    <a:pt x="9" y="24"/>
                  </a:lnTo>
                  <a:lnTo>
                    <a:pt x="8" y="22"/>
                  </a:lnTo>
                  <a:lnTo>
                    <a:pt x="5" y="20"/>
                  </a:lnTo>
                  <a:lnTo>
                    <a:pt x="3" y="17"/>
                  </a:lnTo>
                  <a:lnTo>
                    <a:pt x="2" y="15"/>
                  </a:lnTo>
                  <a:lnTo>
                    <a:pt x="0" y="12"/>
                  </a:lnTo>
                  <a:lnTo>
                    <a:pt x="0" y="9"/>
                  </a:lnTo>
                  <a:lnTo>
                    <a:pt x="8" y="9"/>
                  </a:lnTo>
                  <a:lnTo>
                    <a:pt x="16" y="9"/>
                  </a:lnTo>
                  <a:lnTo>
                    <a:pt x="24" y="8"/>
                  </a:lnTo>
                  <a:lnTo>
                    <a:pt x="32" y="8"/>
                  </a:lnTo>
                  <a:lnTo>
                    <a:pt x="40" y="8"/>
                  </a:lnTo>
                  <a:lnTo>
                    <a:pt x="48" y="8"/>
                  </a:lnTo>
                  <a:lnTo>
                    <a:pt x="56" y="6"/>
                  </a:lnTo>
                  <a:lnTo>
                    <a:pt x="64" y="5"/>
                  </a:lnTo>
                  <a:lnTo>
                    <a:pt x="71" y="5"/>
                  </a:lnTo>
                  <a:lnTo>
                    <a:pt x="79" y="4"/>
                  </a:lnTo>
                  <a:lnTo>
                    <a:pt x="87" y="3"/>
                  </a:lnTo>
                  <a:lnTo>
                    <a:pt x="94" y="2"/>
                  </a:lnTo>
                  <a:lnTo>
                    <a:pt x="101" y="1"/>
                  </a:lnTo>
                  <a:lnTo>
                    <a:pt x="110" y="1"/>
                  </a:lnTo>
                  <a:lnTo>
                    <a:pt x="118" y="0"/>
                  </a:lnTo>
                  <a:lnTo>
                    <a:pt x="126" y="0"/>
                  </a:lnTo>
                  <a:lnTo>
                    <a:pt x="127" y="4"/>
                  </a:lnTo>
                  <a:lnTo>
                    <a:pt x="128" y="8"/>
                  </a:lnTo>
                  <a:lnTo>
                    <a:pt x="128" y="12"/>
                  </a:lnTo>
                  <a:lnTo>
                    <a:pt x="130" y="16"/>
                  </a:lnTo>
                  <a:lnTo>
                    <a:pt x="132" y="19"/>
                  </a:lnTo>
                  <a:lnTo>
                    <a:pt x="135" y="22"/>
                  </a:lnTo>
                  <a:lnTo>
                    <a:pt x="138" y="25"/>
                  </a:lnTo>
                  <a:lnTo>
                    <a:pt x="142" y="27"/>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8" name="Freeform 54">
              <a:extLst>
                <a:ext uri="{FF2B5EF4-FFF2-40B4-BE49-F238E27FC236}">
                  <a16:creationId xmlns:a16="http://schemas.microsoft.com/office/drawing/2014/main" id="{F3529144-4F7C-440B-A316-3BB43EFF7BFE}"/>
                </a:ext>
              </a:extLst>
            </p:cNvPr>
            <p:cNvSpPr>
              <a:spLocks/>
            </p:cNvSpPr>
            <p:nvPr/>
          </p:nvSpPr>
          <p:spPr bwMode="auto">
            <a:xfrm>
              <a:off x="5150" y="2270"/>
              <a:ext cx="38" cy="17"/>
            </a:xfrm>
            <a:custGeom>
              <a:avLst/>
              <a:gdLst>
                <a:gd name="T0" fmla="*/ 0 w 38"/>
                <a:gd name="T1" fmla="*/ 15 h 17"/>
                <a:gd name="T2" fmla="*/ 0 w 38"/>
                <a:gd name="T3" fmla="*/ 16 h 17"/>
                <a:gd name="T4" fmla="*/ 37 w 38"/>
                <a:gd name="T5" fmla="*/ 0 h 17"/>
                <a:gd name="T6" fmla="*/ 36 w 38"/>
                <a:gd name="T7" fmla="*/ 0 h 17"/>
                <a:gd name="T8" fmla="*/ 0 w 38"/>
                <a:gd name="T9" fmla="*/ 15 h 17"/>
              </a:gdLst>
              <a:ahLst/>
              <a:cxnLst>
                <a:cxn ang="0">
                  <a:pos x="T0" y="T1"/>
                </a:cxn>
                <a:cxn ang="0">
                  <a:pos x="T2" y="T3"/>
                </a:cxn>
                <a:cxn ang="0">
                  <a:pos x="T4" y="T5"/>
                </a:cxn>
                <a:cxn ang="0">
                  <a:pos x="T6" y="T7"/>
                </a:cxn>
                <a:cxn ang="0">
                  <a:pos x="T8" y="T9"/>
                </a:cxn>
              </a:cxnLst>
              <a:rect l="0" t="0" r="r" b="b"/>
              <a:pathLst>
                <a:path w="38" h="17">
                  <a:moveTo>
                    <a:pt x="0" y="15"/>
                  </a:moveTo>
                  <a:lnTo>
                    <a:pt x="0" y="16"/>
                  </a:lnTo>
                  <a:lnTo>
                    <a:pt x="37" y="0"/>
                  </a:lnTo>
                  <a:lnTo>
                    <a:pt x="36" y="0"/>
                  </a:lnTo>
                  <a:lnTo>
                    <a:pt x="0" y="1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9" name="Freeform 55">
              <a:extLst>
                <a:ext uri="{FF2B5EF4-FFF2-40B4-BE49-F238E27FC236}">
                  <a16:creationId xmlns:a16="http://schemas.microsoft.com/office/drawing/2014/main" id="{A8D5E591-8117-4968-8DF5-D2020F7984FC}"/>
                </a:ext>
              </a:extLst>
            </p:cNvPr>
            <p:cNvSpPr>
              <a:spLocks/>
            </p:cNvSpPr>
            <p:nvPr/>
          </p:nvSpPr>
          <p:spPr bwMode="auto">
            <a:xfrm>
              <a:off x="4091" y="2008"/>
              <a:ext cx="1153" cy="271"/>
            </a:xfrm>
            <a:custGeom>
              <a:avLst/>
              <a:gdLst>
                <a:gd name="T0" fmla="*/ 850 w 1153"/>
                <a:gd name="T1" fmla="*/ 226 h 271"/>
                <a:gd name="T2" fmla="*/ 877 w 1153"/>
                <a:gd name="T3" fmla="*/ 216 h 271"/>
                <a:gd name="T4" fmla="*/ 903 w 1153"/>
                <a:gd name="T5" fmla="*/ 203 h 271"/>
                <a:gd name="T6" fmla="*/ 928 w 1153"/>
                <a:gd name="T7" fmla="*/ 189 h 271"/>
                <a:gd name="T8" fmla="*/ 952 w 1153"/>
                <a:gd name="T9" fmla="*/ 174 h 271"/>
                <a:gd name="T10" fmla="*/ 969 w 1153"/>
                <a:gd name="T11" fmla="*/ 160 h 271"/>
                <a:gd name="T12" fmla="*/ 1001 w 1153"/>
                <a:gd name="T13" fmla="*/ 136 h 271"/>
                <a:gd name="T14" fmla="*/ 1028 w 1153"/>
                <a:gd name="T15" fmla="*/ 110 h 271"/>
                <a:gd name="T16" fmla="*/ 1053 w 1153"/>
                <a:gd name="T17" fmla="*/ 84 h 271"/>
                <a:gd name="T18" fmla="*/ 1076 w 1153"/>
                <a:gd name="T19" fmla="*/ 57 h 271"/>
                <a:gd name="T20" fmla="*/ 1102 w 1153"/>
                <a:gd name="T21" fmla="*/ 30 h 271"/>
                <a:gd name="T22" fmla="*/ 1122 w 1153"/>
                <a:gd name="T23" fmla="*/ 8 h 271"/>
                <a:gd name="T24" fmla="*/ 1079 w 1153"/>
                <a:gd name="T25" fmla="*/ 58 h 271"/>
                <a:gd name="T26" fmla="*/ 1027 w 1153"/>
                <a:gd name="T27" fmla="*/ 100 h 271"/>
                <a:gd name="T28" fmla="*/ 973 w 1153"/>
                <a:gd name="T29" fmla="*/ 136 h 271"/>
                <a:gd name="T30" fmla="*/ 916 w 1153"/>
                <a:gd name="T31" fmla="*/ 171 h 271"/>
                <a:gd name="T32" fmla="*/ 860 w 1153"/>
                <a:gd name="T33" fmla="*/ 207 h 271"/>
                <a:gd name="T34" fmla="*/ 816 w 1153"/>
                <a:gd name="T35" fmla="*/ 229 h 271"/>
                <a:gd name="T36" fmla="*/ 774 w 1153"/>
                <a:gd name="T37" fmla="*/ 238 h 271"/>
                <a:gd name="T38" fmla="*/ 731 w 1153"/>
                <a:gd name="T39" fmla="*/ 245 h 271"/>
                <a:gd name="T40" fmla="*/ 688 w 1153"/>
                <a:gd name="T41" fmla="*/ 249 h 271"/>
                <a:gd name="T42" fmla="*/ 645 w 1153"/>
                <a:gd name="T43" fmla="*/ 253 h 271"/>
                <a:gd name="T44" fmla="*/ 602 w 1153"/>
                <a:gd name="T45" fmla="*/ 257 h 271"/>
                <a:gd name="T46" fmla="*/ 554 w 1153"/>
                <a:gd name="T47" fmla="*/ 260 h 271"/>
                <a:gd name="T48" fmla="*/ 507 w 1153"/>
                <a:gd name="T49" fmla="*/ 260 h 271"/>
                <a:gd name="T50" fmla="*/ 461 w 1153"/>
                <a:gd name="T51" fmla="*/ 257 h 271"/>
                <a:gd name="T52" fmla="*/ 415 w 1153"/>
                <a:gd name="T53" fmla="*/ 253 h 271"/>
                <a:gd name="T54" fmla="*/ 370 w 1153"/>
                <a:gd name="T55" fmla="*/ 248 h 271"/>
                <a:gd name="T56" fmla="*/ 325 w 1153"/>
                <a:gd name="T57" fmla="*/ 241 h 271"/>
                <a:gd name="T58" fmla="*/ 281 w 1153"/>
                <a:gd name="T59" fmla="*/ 231 h 271"/>
                <a:gd name="T60" fmla="*/ 238 w 1153"/>
                <a:gd name="T61" fmla="*/ 220 h 271"/>
                <a:gd name="T62" fmla="*/ 196 w 1153"/>
                <a:gd name="T63" fmla="*/ 208 h 271"/>
                <a:gd name="T64" fmla="*/ 154 w 1153"/>
                <a:gd name="T65" fmla="*/ 193 h 271"/>
                <a:gd name="T66" fmla="*/ 128 w 1153"/>
                <a:gd name="T67" fmla="*/ 180 h 271"/>
                <a:gd name="T68" fmla="*/ 108 w 1153"/>
                <a:gd name="T69" fmla="*/ 167 h 271"/>
                <a:gd name="T70" fmla="*/ 88 w 1153"/>
                <a:gd name="T71" fmla="*/ 157 h 271"/>
                <a:gd name="T72" fmla="*/ 68 w 1153"/>
                <a:gd name="T73" fmla="*/ 147 h 271"/>
                <a:gd name="T74" fmla="*/ 48 w 1153"/>
                <a:gd name="T75" fmla="*/ 139 h 271"/>
                <a:gd name="T76" fmla="*/ 0 w 1153"/>
                <a:gd name="T77" fmla="*/ 118 h 271"/>
                <a:gd name="T78" fmla="*/ 40 w 1153"/>
                <a:gd name="T79" fmla="*/ 146 h 271"/>
                <a:gd name="T80" fmla="*/ 82 w 1153"/>
                <a:gd name="T81" fmla="*/ 171 h 271"/>
                <a:gd name="T82" fmla="*/ 125 w 1153"/>
                <a:gd name="T83" fmla="*/ 192 h 271"/>
                <a:gd name="T84" fmla="*/ 170 w 1153"/>
                <a:gd name="T85" fmla="*/ 211 h 271"/>
                <a:gd name="T86" fmla="*/ 216 w 1153"/>
                <a:gd name="T87" fmla="*/ 226 h 271"/>
                <a:gd name="T88" fmla="*/ 264 w 1153"/>
                <a:gd name="T89" fmla="*/ 239 h 271"/>
                <a:gd name="T90" fmla="*/ 312 w 1153"/>
                <a:gd name="T91" fmla="*/ 249 h 271"/>
                <a:gd name="T92" fmla="*/ 361 w 1153"/>
                <a:gd name="T93" fmla="*/ 257 h 271"/>
                <a:gd name="T94" fmla="*/ 412 w 1153"/>
                <a:gd name="T95" fmla="*/ 263 h 271"/>
                <a:gd name="T96" fmla="*/ 462 w 1153"/>
                <a:gd name="T97" fmla="*/ 267 h 271"/>
                <a:gd name="T98" fmla="*/ 507 w 1153"/>
                <a:gd name="T99" fmla="*/ 269 h 271"/>
                <a:gd name="T100" fmla="*/ 540 w 1153"/>
                <a:gd name="T101" fmla="*/ 267 h 271"/>
                <a:gd name="T102" fmla="*/ 572 w 1153"/>
                <a:gd name="T103" fmla="*/ 267 h 271"/>
                <a:gd name="T104" fmla="*/ 604 w 1153"/>
                <a:gd name="T105" fmla="*/ 266 h 271"/>
                <a:gd name="T106" fmla="*/ 636 w 1153"/>
                <a:gd name="T107" fmla="*/ 266 h 271"/>
                <a:gd name="T108" fmla="*/ 668 w 1153"/>
                <a:gd name="T109" fmla="*/ 265 h 271"/>
                <a:gd name="T110" fmla="*/ 700 w 1153"/>
                <a:gd name="T111" fmla="*/ 262 h 271"/>
                <a:gd name="T112" fmla="*/ 731 w 1153"/>
                <a:gd name="T113" fmla="*/ 258 h 271"/>
                <a:gd name="T114" fmla="*/ 762 w 1153"/>
                <a:gd name="T115" fmla="*/ 253 h 271"/>
                <a:gd name="T116" fmla="*/ 792 w 1153"/>
                <a:gd name="T117" fmla="*/ 245 h 271"/>
                <a:gd name="T118" fmla="*/ 822 w 1153"/>
                <a:gd name="T119" fmla="*/ 236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53" h="271">
                  <a:moveTo>
                    <a:pt x="831" y="232"/>
                  </a:moveTo>
                  <a:lnTo>
                    <a:pt x="841" y="229"/>
                  </a:lnTo>
                  <a:lnTo>
                    <a:pt x="850" y="226"/>
                  </a:lnTo>
                  <a:lnTo>
                    <a:pt x="859" y="223"/>
                  </a:lnTo>
                  <a:lnTo>
                    <a:pt x="868" y="219"/>
                  </a:lnTo>
                  <a:lnTo>
                    <a:pt x="877" y="216"/>
                  </a:lnTo>
                  <a:lnTo>
                    <a:pt x="886" y="212"/>
                  </a:lnTo>
                  <a:lnTo>
                    <a:pt x="895" y="207"/>
                  </a:lnTo>
                  <a:lnTo>
                    <a:pt x="903" y="203"/>
                  </a:lnTo>
                  <a:lnTo>
                    <a:pt x="911" y="199"/>
                  </a:lnTo>
                  <a:lnTo>
                    <a:pt x="920" y="194"/>
                  </a:lnTo>
                  <a:lnTo>
                    <a:pt x="928" y="189"/>
                  </a:lnTo>
                  <a:lnTo>
                    <a:pt x="936" y="184"/>
                  </a:lnTo>
                  <a:lnTo>
                    <a:pt x="945" y="179"/>
                  </a:lnTo>
                  <a:lnTo>
                    <a:pt x="952" y="174"/>
                  </a:lnTo>
                  <a:lnTo>
                    <a:pt x="961" y="168"/>
                  </a:lnTo>
                  <a:lnTo>
                    <a:pt x="969" y="163"/>
                  </a:lnTo>
                  <a:lnTo>
                    <a:pt x="969" y="160"/>
                  </a:lnTo>
                  <a:lnTo>
                    <a:pt x="980" y="152"/>
                  </a:lnTo>
                  <a:lnTo>
                    <a:pt x="991" y="145"/>
                  </a:lnTo>
                  <a:lnTo>
                    <a:pt x="1001" y="136"/>
                  </a:lnTo>
                  <a:lnTo>
                    <a:pt x="1010" y="128"/>
                  </a:lnTo>
                  <a:lnTo>
                    <a:pt x="1019" y="119"/>
                  </a:lnTo>
                  <a:lnTo>
                    <a:pt x="1028" y="110"/>
                  </a:lnTo>
                  <a:lnTo>
                    <a:pt x="1037" y="102"/>
                  </a:lnTo>
                  <a:lnTo>
                    <a:pt x="1044" y="93"/>
                  </a:lnTo>
                  <a:lnTo>
                    <a:pt x="1053" y="84"/>
                  </a:lnTo>
                  <a:lnTo>
                    <a:pt x="1060" y="75"/>
                  </a:lnTo>
                  <a:lnTo>
                    <a:pt x="1069" y="65"/>
                  </a:lnTo>
                  <a:lnTo>
                    <a:pt x="1076" y="57"/>
                  </a:lnTo>
                  <a:lnTo>
                    <a:pt x="1085" y="48"/>
                  </a:lnTo>
                  <a:lnTo>
                    <a:pt x="1093" y="39"/>
                  </a:lnTo>
                  <a:lnTo>
                    <a:pt x="1102" y="30"/>
                  </a:lnTo>
                  <a:lnTo>
                    <a:pt x="1111" y="21"/>
                  </a:lnTo>
                  <a:lnTo>
                    <a:pt x="1152" y="0"/>
                  </a:lnTo>
                  <a:lnTo>
                    <a:pt x="1122" y="8"/>
                  </a:lnTo>
                  <a:lnTo>
                    <a:pt x="1109" y="26"/>
                  </a:lnTo>
                  <a:lnTo>
                    <a:pt x="1094" y="43"/>
                  </a:lnTo>
                  <a:lnTo>
                    <a:pt x="1079" y="58"/>
                  </a:lnTo>
                  <a:lnTo>
                    <a:pt x="1063" y="73"/>
                  </a:lnTo>
                  <a:lnTo>
                    <a:pt x="1046" y="87"/>
                  </a:lnTo>
                  <a:lnTo>
                    <a:pt x="1027" y="100"/>
                  </a:lnTo>
                  <a:lnTo>
                    <a:pt x="1010" y="113"/>
                  </a:lnTo>
                  <a:lnTo>
                    <a:pt x="991" y="125"/>
                  </a:lnTo>
                  <a:lnTo>
                    <a:pt x="973" y="136"/>
                  </a:lnTo>
                  <a:lnTo>
                    <a:pt x="954" y="147"/>
                  </a:lnTo>
                  <a:lnTo>
                    <a:pt x="935" y="159"/>
                  </a:lnTo>
                  <a:lnTo>
                    <a:pt x="916" y="171"/>
                  </a:lnTo>
                  <a:lnTo>
                    <a:pt x="897" y="182"/>
                  </a:lnTo>
                  <a:lnTo>
                    <a:pt x="879" y="194"/>
                  </a:lnTo>
                  <a:lnTo>
                    <a:pt x="860" y="207"/>
                  </a:lnTo>
                  <a:lnTo>
                    <a:pt x="842" y="220"/>
                  </a:lnTo>
                  <a:lnTo>
                    <a:pt x="830" y="225"/>
                  </a:lnTo>
                  <a:lnTo>
                    <a:pt x="816" y="229"/>
                  </a:lnTo>
                  <a:lnTo>
                    <a:pt x="802" y="233"/>
                  </a:lnTo>
                  <a:lnTo>
                    <a:pt x="788" y="235"/>
                  </a:lnTo>
                  <a:lnTo>
                    <a:pt x="774" y="238"/>
                  </a:lnTo>
                  <a:lnTo>
                    <a:pt x="760" y="241"/>
                  </a:lnTo>
                  <a:lnTo>
                    <a:pt x="746" y="242"/>
                  </a:lnTo>
                  <a:lnTo>
                    <a:pt x="731" y="245"/>
                  </a:lnTo>
                  <a:lnTo>
                    <a:pt x="717" y="245"/>
                  </a:lnTo>
                  <a:lnTo>
                    <a:pt x="702" y="248"/>
                  </a:lnTo>
                  <a:lnTo>
                    <a:pt x="688" y="249"/>
                  </a:lnTo>
                  <a:lnTo>
                    <a:pt x="674" y="250"/>
                  </a:lnTo>
                  <a:lnTo>
                    <a:pt x="659" y="252"/>
                  </a:lnTo>
                  <a:lnTo>
                    <a:pt x="645" y="253"/>
                  </a:lnTo>
                  <a:lnTo>
                    <a:pt x="631" y="255"/>
                  </a:lnTo>
                  <a:lnTo>
                    <a:pt x="618" y="257"/>
                  </a:lnTo>
                  <a:lnTo>
                    <a:pt x="602" y="257"/>
                  </a:lnTo>
                  <a:lnTo>
                    <a:pt x="586" y="258"/>
                  </a:lnTo>
                  <a:lnTo>
                    <a:pt x="569" y="259"/>
                  </a:lnTo>
                  <a:lnTo>
                    <a:pt x="554" y="260"/>
                  </a:lnTo>
                  <a:lnTo>
                    <a:pt x="538" y="260"/>
                  </a:lnTo>
                  <a:lnTo>
                    <a:pt x="522" y="260"/>
                  </a:lnTo>
                  <a:lnTo>
                    <a:pt x="507" y="260"/>
                  </a:lnTo>
                  <a:lnTo>
                    <a:pt x="492" y="259"/>
                  </a:lnTo>
                  <a:lnTo>
                    <a:pt x="477" y="258"/>
                  </a:lnTo>
                  <a:lnTo>
                    <a:pt x="461" y="257"/>
                  </a:lnTo>
                  <a:lnTo>
                    <a:pt x="445" y="257"/>
                  </a:lnTo>
                  <a:lnTo>
                    <a:pt x="430" y="255"/>
                  </a:lnTo>
                  <a:lnTo>
                    <a:pt x="415" y="253"/>
                  </a:lnTo>
                  <a:lnTo>
                    <a:pt x="401" y="252"/>
                  </a:lnTo>
                  <a:lnTo>
                    <a:pt x="385" y="250"/>
                  </a:lnTo>
                  <a:lnTo>
                    <a:pt x="370" y="248"/>
                  </a:lnTo>
                  <a:lnTo>
                    <a:pt x="355" y="245"/>
                  </a:lnTo>
                  <a:lnTo>
                    <a:pt x="341" y="243"/>
                  </a:lnTo>
                  <a:lnTo>
                    <a:pt x="325" y="241"/>
                  </a:lnTo>
                  <a:lnTo>
                    <a:pt x="311" y="237"/>
                  </a:lnTo>
                  <a:lnTo>
                    <a:pt x="297" y="234"/>
                  </a:lnTo>
                  <a:lnTo>
                    <a:pt x="281" y="231"/>
                  </a:lnTo>
                  <a:lnTo>
                    <a:pt x="268" y="228"/>
                  </a:lnTo>
                  <a:lnTo>
                    <a:pt x="252" y="225"/>
                  </a:lnTo>
                  <a:lnTo>
                    <a:pt x="238" y="220"/>
                  </a:lnTo>
                  <a:lnTo>
                    <a:pt x="224" y="216"/>
                  </a:lnTo>
                  <a:lnTo>
                    <a:pt x="210" y="212"/>
                  </a:lnTo>
                  <a:lnTo>
                    <a:pt x="196" y="208"/>
                  </a:lnTo>
                  <a:lnTo>
                    <a:pt x="181" y="203"/>
                  </a:lnTo>
                  <a:lnTo>
                    <a:pt x="168" y="198"/>
                  </a:lnTo>
                  <a:lnTo>
                    <a:pt x="154" y="193"/>
                  </a:lnTo>
                  <a:lnTo>
                    <a:pt x="140" y="188"/>
                  </a:lnTo>
                  <a:lnTo>
                    <a:pt x="133" y="184"/>
                  </a:lnTo>
                  <a:lnTo>
                    <a:pt x="128" y="180"/>
                  </a:lnTo>
                  <a:lnTo>
                    <a:pt x="121" y="175"/>
                  </a:lnTo>
                  <a:lnTo>
                    <a:pt x="115" y="171"/>
                  </a:lnTo>
                  <a:lnTo>
                    <a:pt x="108" y="167"/>
                  </a:lnTo>
                  <a:lnTo>
                    <a:pt x="102" y="164"/>
                  </a:lnTo>
                  <a:lnTo>
                    <a:pt x="95" y="160"/>
                  </a:lnTo>
                  <a:lnTo>
                    <a:pt x="88" y="157"/>
                  </a:lnTo>
                  <a:lnTo>
                    <a:pt x="82" y="154"/>
                  </a:lnTo>
                  <a:lnTo>
                    <a:pt x="75" y="151"/>
                  </a:lnTo>
                  <a:lnTo>
                    <a:pt x="68" y="147"/>
                  </a:lnTo>
                  <a:lnTo>
                    <a:pt x="61" y="144"/>
                  </a:lnTo>
                  <a:lnTo>
                    <a:pt x="54" y="142"/>
                  </a:lnTo>
                  <a:lnTo>
                    <a:pt x="48" y="139"/>
                  </a:lnTo>
                  <a:lnTo>
                    <a:pt x="40" y="136"/>
                  </a:lnTo>
                  <a:lnTo>
                    <a:pt x="33" y="135"/>
                  </a:lnTo>
                  <a:lnTo>
                    <a:pt x="0" y="118"/>
                  </a:lnTo>
                  <a:lnTo>
                    <a:pt x="13" y="128"/>
                  </a:lnTo>
                  <a:lnTo>
                    <a:pt x="26" y="137"/>
                  </a:lnTo>
                  <a:lnTo>
                    <a:pt x="40" y="146"/>
                  </a:lnTo>
                  <a:lnTo>
                    <a:pt x="53" y="155"/>
                  </a:lnTo>
                  <a:lnTo>
                    <a:pt x="68" y="163"/>
                  </a:lnTo>
                  <a:lnTo>
                    <a:pt x="82" y="171"/>
                  </a:lnTo>
                  <a:lnTo>
                    <a:pt x="96" y="179"/>
                  </a:lnTo>
                  <a:lnTo>
                    <a:pt x="111" y="186"/>
                  </a:lnTo>
                  <a:lnTo>
                    <a:pt x="125" y="192"/>
                  </a:lnTo>
                  <a:lnTo>
                    <a:pt x="140" y="199"/>
                  </a:lnTo>
                  <a:lnTo>
                    <a:pt x="155" y="205"/>
                  </a:lnTo>
                  <a:lnTo>
                    <a:pt x="170" y="211"/>
                  </a:lnTo>
                  <a:lnTo>
                    <a:pt x="185" y="216"/>
                  </a:lnTo>
                  <a:lnTo>
                    <a:pt x="200" y="221"/>
                  </a:lnTo>
                  <a:lnTo>
                    <a:pt x="216" y="226"/>
                  </a:lnTo>
                  <a:lnTo>
                    <a:pt x="232" y="231"/>
                  </a:lnTo>
                  <a:lnTo>
                    <a:pt x="248" y="235"/>
                  </a:lnTo>
                  <a:lnTo>
                    <a:pt x="264" y="239"/>
                  </a:lnTo>
                  <a:lnTo>
                    <a:pt x="280" y="242"/>
                  </a:lnTo>
                  <a:lnTo>
                    <a:pt x="296" y="245"/>
                  </a:lnTo>
                  <a:lnTo>
                    <a:pt x="312" y="249"/>
                  </a:lnTo>
                  <a:lnTo>
                    <a:pt x="329" y="252"/>
                  </a:lnTo>
                  <a:lnTo>
                    <a:pt x="345" y="254"/>
                  </a:lnTo>
                  <a:lnTo>
                    <a:pt x="361" y="257"/>
                  </a:lnTo>
                  <a:lnTo>
                    <a:pt x="377" y="259"/>
                  </a:lnTo>
                  <a:lnTo>
                    <a:pt x="395" y="261"/>
                  </a:lnTo>
                  <a:lnTo>
                    <a:pt x="412" y="263"/>
                  </a:lnTo>
                  <a:lnTo>
                    <a:pt x="428" y="265"/>
                  </a:lnTo>
                  <a:lnTo>
                    <a:pt x="445" y="266"/>
                  </a:lnTo>
                  <a:lnTo>
                    <a:pt x="462" y="267"/>
                  </a:lnTo>
                  <a:lnTo>
                    <a:pt x="480" y="268"/>
                  </a:lnTo>
                  <a:lnTo>
                    <a:pt x="497" y="270"/>
                  </a:lnTo>
                  <a:lnTo>
                    <a:pt x="507" y="269"/>
                  </a:lnTo>
                  <a:lnTo>
                    <a:pt x="518" y="268"/>
                  </a:lnTo>
                  <a:lnTo>
                    <a:pt x="529" y="268"/>
                  </a:lnTo>
                  <a:lnTo>
                    <a:pt x="540" y="267"/>
                  </a:lnTo>
                  <a:lnTo>
                    <a:pt x="550" y="267"/>
                  </a:lnTo>
                  <a:lnTo>
                    <a:pt x="561" y="267"/>
                  </a:lnTo>
                  <a:lnTo>
                    <a:pt x="572" y="267"/>
                  </a:lnTo>
                  <a:lnTo>
                    <a:pt x="583" y="267"/>
                  </a:lnTo>
                  <a:lnTo>
                    <a:pt x="594" y="266"/>
                  </a:lnTo>
                  <a:lnTo>
                    <a:pt x="604" y="266"/>
                  </a:lnTo>
                  <a:lnTo>
                    <a:pt x="615" y="266"/>
                  </a:lnTo>
                  <a:lnTo>
                    <a:pt x="626" y="266"/>
                  </a:lnTo>
                  <a:lnTo>
                    <a:pt x="636" y="266"/>
                  </a:lnTo>
                  <a:lnTo>
                    <a:pt x="647" y="265"/>
                  </a:lnTo>
                  <a:lnTo>
                    <a:pt x="658" y="265"/>
                  </a:lnTo>
                  <a:lnTo>
                    <a:pt x="668" y="265"/>
                  </a:lnTo>
                  <a:lnTo>
                    <a:pt x="679" y="264"/>
                  </a:lnTo>
                  <a:lnTo>
                    <a:pt x="690" y="263"/>
                  </a:lnTo>
                  <a:lnTo>
                    <a:pt x="700" y="262"/>
                  </a:lnTo>
                  <a:lnTo>
                    <a:pt x="710" y="261"/>
                  </a:lnTo>
                  <a:lnTo>
                    <a:pt x="721" y="260"/>
                  </a:lnTo>
                  <a:lnTo>
                    <a:pt x="731" y="258"/>
                  </a:lnTo>
                  <a:lnTo>
                    <a:pt x="741" y="257"/>
                  </a:lnTo>
                  <a:lnTo>
                    <a:pt x="751" y="255"/>
                  </a:lnTo>
                  <a:lnTo>
                    <a:pt x="762" y="253"/>
                  </a:lnTo>
                  <a:lnTo>
                    <a:pt x="772" y="251"/>
                  </a:lnTo>
                  <a:lnTo>
                    <a:pt x="782" y="249"/>
                  </a:lnTo>
                  <a:lnTo>
                    <a:pt x="792" y="245"/>
                  </a:lnTo>
                  <a:lnTo>
                    <a:pt x="802" y="243"/>
                  </a:lnTo>
                  <a:lnTo>
                    <a:pt x="812" y="239"/>
                  </a:lnTo>
                  <a:lnTo>
                    <a:pt x="822" y="236"/>
                  </a:lnTo>
                  <a:lnTo>
                    <a:pt x="831" y="23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0" name="Freeform 56">
              <a:extLst>
                <a:ext uri="{FF2B5EF4-FFF2-40B4-BE49-F238E27FC236}">
                  <a16:creationId xmlns:a16="http://schemas.microsoft.com/office/drawing/2014/main" id="{E7ABC08B-4643-439F-BBE6-76CA19D17E80}"/>
                </a:ext>
              </a:extLst>
            </p:cNvPr>
            <p:cNvSpPr>
              <a:spLocks/>
            </p:cNvSpPr>
            <p:nvPr/>
          </p:nvSpPr>
          <p:spPr bwMode="auto">
            <a:xfrm>
              <a:off x="4426" y="2107"/>
              <a:ext cx="622" cy="157"/>
            </a:xfrm>
            <a:custGeom>
              <a:avLst/>
              <a:gdLst>
                <a:gd name="T0" fmla="*/ 464 w 622"/>
                <a:gd name="T1" fmla="*/ 127 h 157"/>
                <a:gd name="T2" fmla="*/ 489 w 622"/>
                <a:gd name="T3" fmla="*/ 118 h 157"/>
                <a:gd name="T4" fmla="*/ 512 w 622"/>
                <a:gd name="T5" fmla="*/ 104 h 157"/>
                <a:gd name="T6" fmla="*/ 534 w 622"/>
                <a:gd name="T7" fmla="*/ 87 h 157"/>
                <a:gd name="T8" fmla="*/ 554 w 622"/>
                <a:gd name="T9" fmla="*/ 68 h 157"/>
                <a:gd name="T10" fmla="*/ 573 w 622"/>
                <a:gd name="T11" fmla="*/ 49 h 157"/>
                <a:gd name="T12" fmla="*/ 592 w 622"/>
                <a:gd name="T13" fmla="*/ 28 h 157"/>
                <a:gd name="T14" fmla="*/ 611 w 622"/>
                <a:gd name="T15" fmla="*/ 8 h 157"/>
                <a:gd name="T16" fmla="*/ 608 w 622"/>
                <a:gd name="T17" fmla="*/ 8 h 157"/>
                <a:gd name="T18" fmla="*/ 585 w 622"/>
                <a:gd name="T19" fmla="*/ 24 h 157"/>
                <a:gd name="T20" fmla="*/ 561 w 622"/>
                <a:gd name="T21" fmla="*/ 40 h 157"/>
                <a:gd name="T22" fmla="*/ 537 w 622"/>
                <a:gd name="T23" fmla="*/ 56 h 157"/>
                <a:gd name="T24" fmla="*/ 512 w 622"/>
                <a:gd name="T25" fmla="*/ 71 h 157"/>
                <a:gd name="T26" fmla="*/ 488 w 622"/>
                <a:gd name="T27" fmla="*/ 87 h 157"/>
                <a:gd name="T28" fmla="*/ 464 w 622"/>
                <a:gd name="T29" fmla="*/ 102 h 157"/>
                <a:gd name="T30" fmla="*/ 440 w 622"/>
                <a:gd name="T31" fmla="*/ 118 h 157"/>
                <a:gd name="T32" fmla="*/ 414 w 622"/>
                <a:gd name="T33" fmla="*/ 127 h 157"/>
                <a:gd name="T34" fmla="*/ 388 w 622"/>
                <a:gd name="T35" fmla="*/ 132 h 157"/>
                <a:gd name="T36" fmla="*/ 361 w 622"/>
                <a:gd name="T37" fmla="*/ 135 h 157"/>
                <a:gd name="T38" fmla="*/ 335 w 622"/>
                <a:gd name="T39" fmla="*/ 137 h 157"/>
                <a:gd name="T40" fmla="*/ 308 w 622"/>
                <a:gd name="T41" fmla="*/ 139 h 157"/>
                <a:gd name="T42" fmla="*/ 281 w 622"/>
                <a:gd name="T43" fmla="*/ 140 h 157"/>
                <a:gd name="T44" fmla="*/ 254 w 622"/>
                <a:gd name="T45" fmla="*/ 140 h 157"/>
                <a:gd name="T46" fmla="*/ 227 w 622"/>
                <a:gd name="T47" fmla="*/ 140 h 157"/>
                <a:gd name="T48" fmla="*/ 200 w 622"/>
                <a:gd name="T49" fmla="*/ 139 h 157"/>
                <a:gd name="T50" fmla="*/ 172 w 622"/>
                <a:gd name="T51" fmla="*/ 137 h 157"/>
                <a:gd name="T52" fmla="*/ 145 w 622"/>
                <a:gd name="T53" fmla="*/ 135 h 157"/>
                <a:gd name="T54" fmla="*/ 118 w 622"/>
                <a:gd name="T55" fmla="*/ 132 h 157"/>
                <a:gd name="T56" fmla="*/ 92 w 622"/>
                <a:gd name="T57" fmla="*/ 129 h 157"/>
                <a:gd name="T58" fmla="*/ 64 w 622"/>
                <a:gd name="T59" fmla="*/ 126 h 157"/>
                <a:gd name="T60" fmla="*/ 38 w 622"/>
                <a:gd name="T61" fmla="*/ 121 h 157"/>
                <a:gd name="T62" fmla="*/ 12 w 622"/>
                <a:gd name="T63" fmla="*/ 117 h 157"/>
                <a:gd name="T64" fmla="*/ 5 w 622"/>
                <a:gd name="T65" fmla="*/ 123 h 157"/>
                <a:gd name="T66" fmla="*/ 20 w 622"/>
                <a:gd name="T67" fmla="*/ 134 h 157"/>
                <a:gd name="T68" fmla="*/ 36 w 622"/>
                <a:gd name="T69" fmla="*/ 141 h 157"/>
                <a:gd name="T70" fmla="*/ 55 w 622"/>
                <a:gd name="T71" fmla="*/ 145 h 157"/>
                <a:gd name="T72" fmla="*/ 75 w 622"/>
                <a:gd name="T73" fmla="*/ 147 h 157"/>
                <a:gd name="T74" fmla="*/ 96 w 622"/>
                <a:gd name="T75" fmla="*/ 149 h 157"/>
                <a:gd name="T76" fmla="*/ 115 w 622"/>
                <a:gd name="T77" fmla="*/ 150 h 157"/>
                <a:gd name="T78" fmla="*/ 134 w 622"/>
                <a:gd name="T79" fmla="*/ 152 h 157"/>
                <a:gd name="T80" fmla="*/ 153 w 622"/>
                <a:gd name="T81" fmla="*/ 155 h 157"/>
                <a:gd name="T82" fmla="*/ 172 w 622"/>
                <a:gd name="T83" fmla="*/ 155 h 157"/>
                <a:gd name="T84" fmla="*/ 192 w 622"/>
                <a:gd name="T85" fmla="*/ 156 h 157"/>
                <a:gd name="T86" fmla="*/ 211 w 622"/>
                <a:gd name="T87" fmla="*/ 155 h 157"/>
                <a:gd name="T88" fmla="*/ 230 w 622"/>
                <a:gd name="T89" fmla="*/ 155 h 157"/>
                <a:gd name="T90" fmla="*/ 249 w 622"/>
                <a:gd name="T91" fmla="*/ 153 h 157"/>
                <a:gd name="T92" fmla="*/ 268 w 622"/>
                <a:gd name="T93" fmla="*/ 152 h 157"/>
                <a:gd name="T94" fmla="*/ 288 w 622"/>
                <a:gd name="T95" fmla="*/ 151 h 157"/>
                <a:gd name="T96" fmla="*/ 307 w 622"/>
                <a:gd name="T97" fmla="*/ 149 h 157"/>
                <a:gd name="T98" fmla="*/ 327 w 622"/>
                <a:gd name="T99" fmla="*/ 147 h 157"/>
                <a:gd name="T100" fmla="*/ 346 w 622"/>
                <a:gd name="T101" fmla="*/ 145 h 157"/>
                <a:gd name="T102" fmla="*/ 365 w 622"/>
                <a:gd name="T103" fmla="*/ 143 h 157"/>
                <a:gd name="T104" fmla="*/ 384 w 622"/>
                <a:gd name="T105" fmla="*/ 140 h 157"/>
                <a:gd name="T106" fmla="*/ 404 w 622"/>
                <a:gd name="T107" fmla="*/ 137 h 157"/>
                <a:gd name="T108" fmla="*/ 423 w 622"/>
                <a:gd name="T109" fmla="*/ 135 h 157"/>
                <a:gd name="T110" fmla="*/ 442 w 622"/>
                <a:gd name="T111" fmla="*/ 132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22" h="157">
                  <a:moveTo>
                    <a:pt x="452" y="131"/>
                  </a:moveTo>
                  <a:lnTo>
                    <a:pt x="464" y="127"/>
                  </a:lnTo>
                  <a:lnTo>
                    <a:pt x="477" y="123"/>
                  </a:lnTo>
                  <a:lnTo>
                    <a:pt x="489" y="118"/>
                  </a:lnTo>
                  <a:lnTo>
                    <a:pt x="501" y="111"/>
                  </a:lnTo>
                  <a:lnTo>
                    <a:pt x="512" y="104"/>
                  </a:lnTo>
                  <a:lnTo>
                    <a:pt x="523" y="95"/>
                  </a:lnTo>
                  <a:lnTo>
                    <a:pt x="534" y="87"/>
                  </a:lnTo>
                  <a:lnTo>
                    <a:pt x="544" y="78"/>
                  </a:lnTo>
                  <a:lnTo>
                    <a:pt x="554" y="68"/>
                  </a:lnTo>
                  <a:lnTo>
                    <a:pt x="564" y="58"/>
                  </a:lnTo>
                  <a:lnTo>
                    <a:pt x="573" y="49"/>
                  </a:lnTo>
                  <a:lnTo>
                    <a:pt x="582" y="38"/>
                  </a:lnTo>
                  <a:lnTo>
                    <a:pt x="592" y="28"/>
                  </a:lnTo>
                  <a:lnTo>
                    <a:pt x="601" y="18"/>
                  </a:lnTo>
                  <a:lnTo>
                    <a:pt x="611" y="8"/>
                  </a:lnTo>
                  <a:lnTo>
                    <a:pt x="621" y="0"/>
                  </a:lnTo>
                  <a:lnTo>
                    <a:pt x="608" y="8"/>
                  </a:lnTo>
                  <a:lnTo>
                    <a:pt x="597" y="16"/>
                  </a:lnTo>
                  <a:lnTo>
                    <a:pt x="585" y="24"/>
                  </a:lnTo>
                  <a:lnTo>
                    <a:pt x="573" y="32"/>
                  </a:lnTo>
                  <a:lnTo>
                    <a:pt x="561" y="40"/>
                  </a:lnTo>
                  <a:lnTo>
                    <a:pt x="549" y="47"/>
                  </a:lnTo>
                  <a:lnTo>
                    <a:pt x="537" y="56"/>
                  </a:lnTo>
                  <a:lnTo>
                    <a:pt x="525" y="63"/>
                  </a:lnTo>
                  <a:lnTo>
                    <a:pt x="512" y="71"/>
                  </a:lnTo>
                  <a:lnTo>
                    <a:pt x="500" y="79"/>
                  </a:lnTo>
                  <a:lnTo>
                    <a:pt x="488" y="87"/>
                  </a:lnTo>
                  <a:lnTo>
                    <a:pt x="476" y="94"/>
                  </a:lnTo>
                  <a:lnTo>
                    <a:pt x="464" y="102"/>
                  </a:lnTo>
                  <a:lnTo>
                    <a:pt x="452" y="110"/>
                  </a:lnTo>
                  <a:lnTo>
                    <a:pt x="440" y="118"/>
                  </a:lnTo>
                  <a:lnTo>
                    <a:pt x="427" y="125"/>
                  </a:lnTo>
                  <a:lnTo>
                    <a:pt x="414" y="127"/>
                  </a:lnTo>
                  <a:lnTo>
                    <a:pt x="401" y="130"/>
                  </a:lnTo>
                  <a:lnTo>
                    <a:pt x="388" y="132"/>
                  </a:lnTo>
                  <a:lnTo>
                    <a:pt x="375" y="133"/>
                  </a:lnTo>
                  <a:lnTo>
                    <a:pt x="361" y="135"/>
                  </a:lnTo>
                  <a:lnTo>
                    <a:pt x="348" y="136"/>
                  </a:lnTo>
                  <a:lnTo>
                    <a:pt x="335" y="137"/>
                  </a:lnTo>
                  <a:lnTo>
                    <a:pt x="322" y="139"/>
                  </a:lnTo>
                  <a:lnTo>
                    <a:pt x="308" y="139"/>
                  </a:lnTo>
                  <a:lnTo>
                    <a:pt x="295" y="139"/>
                  </a:lnTo>
                  <a:lnTo>
                    <a:pt x="281" y="140"/>
                  </a:lnTo>
                  <a:lnTo>
                    <a:pt x="268" y="140"/>
                  </a:lnTo>
                  <a:lnTo>
                    <a:pt x="254" y="140"/>
                  </a:lnTo>
                  <a:lnTo>
                    <a:pt x="240" y="140"/>
                  </a:lnTo>
                  <a:lnTo>
                    <a:pt x="227" y="140"/>
                  </a:lnTo>
                  <a:lnTo>
                    <a:pt x="213" y="139"/>
                  </a:lnTo>
                  <a:lnTo>
                    <a:pt x="200" y="139"/>
                  </a:lnTo>
                  <a:lnTo>
                    <a:pt x="186" y="139"/>
                  </a:lnTo>
                  <a:lnTo>
                    <a:pt x="172" y="137"/>
                  </a:lnTo>
                  <a:lnTo>
                    <a:pt x="159" y="136"/>
                  </a:lnTo>
                  <a:lnTo>
                    <a:pt x="145" y="135"/>
                  </a:lnTo>
                  <a:lnTo>
                    <a:pt x="132" y="134"/>
                  </a:lnTo>
                  <a:lnTo>
                    <a:pt x="118" y="132"/>
                  </a:lnTo>
                  <a:lnTo>
                    <a:pt x="104" y="131"/>
                  </a:lnTo>
                  <a:lnTo>
                    <a:pt x="92" y="129"/>
                  </a:lnTo>
                  <a:lnTo>
                    <a:pt x="78" y="127"/>
                  </a:lnTo>
                  <a:lnTo>
                    <a:pt x="64" y="126"/>
                  </a:lnTo>
                  <a:lnTo>
                    <a:pt x="52" y="123"/>
                  </a:lnTo>
                  <a:lnTo>
                    <a:pt x="38" y="121"/>
                  </a:lnTo>
                  <a:lnTo>
                    <a:pt x="25" y="119"/>
                  </a:lnTo>
                  <a:lnTo>
                    <a:pt x="12" y="117"/>
                  </a:lnTo>
                  <a:lnTo>
                    <a:pt x="0" y="114"/>
                  </a:lnTo>
                  <a:lnTo>
                    <a:pt x="5" y="123"/>
                  </a:lnTo>
                  <a:lnTo>
                    <a:pt x="12" y="128"/>
                  </a:lnTo>
                  <a:lnTo>
                    <a:pt x="20" y="134"/>
                  </a:lnTo>
                  <a:lnTo>
                    <a:pt x="28" y="138"/>
                  </a:lnTo>
                  <a:lnTo>
                    <a:pt x="36" y="141"/>
                  </a:lnTo>
                  <a:lnTo>
                    <a:pt x="46" y="143"/>
                  </a:lnTo>
                  <a:lnTo>
                    <a:pt x="55" y="145"/>
                  </a:lnTo>
                  <a:lnTo>
                    <a:pt x="65" y="147"/>
                  </a:lnTo>
                  <a:lnTo>
                    <a:pt x="75" y="147"/>
                  </a:lnTo>
                  <a:lnTo>
                    <a:pt x="85" y="148"/>
                  </a:lnTo>
                  <a:lnTo>
                    <a:pt x="96" y="149"/>
                  </a:lnTo>
                  <a:lnTo>
                    <a:pt x="105" y="149"/>
                  </a:lnTo>
                  <a:lnTo>
                    <a:pt x="115" y="150"/>
                  </a:lnTo>
                  <a:lnTo>
                    <a:pt x="125" y="151"/>
                  </a:lnTo>
                  <a:lnTo>
                    <a:pt x="134" y="152"/>
                  </a:lnTo>
                  <a:lnTo>
                    <a:pt x="144" y="154"/>
                  </a:lnTo>
                  <a:lnTo>
                    <a:pt x="153" y="155"/>
                  </a:lnTo>
                  <a:lnTo>
                    <a:pt x="163" y="155"/>
                  </a:lnTo>
                  <a:lnTo>
                    <a:pt x="172" y="155"/>
                  </a:lnTo>
                  <a:lnTo>
                    <a:pt x="182" y="156"/>
                  </a:lnTo>
                  <a:lnTo>
                    <a:pt x="192" y="156"/>
                  </a:lnTo>
                  <a:lnTo>
                    <a:pt x="201" y="156"/>
                  </a:lnTo>
                  <a:lnTo>
                    <a:pt x="211" y="155"/>
                  </a:lnTo>
                  <a:lnTo>
                    <a:pt x="220" y="155"/>
                  </a:lnTo>
                  <a:lnTo>
                    <a:pt x="230" y="155"/>
                  </a:lnTo>
                  <a:lnTo>
                    <a:pt x="240" y="154"/>
                  </a:lnTo>
                  <a:lnTo>
                    <a:pt x="249" y="153"/>
                  </a:lnTo>
                  <a:lnTo>
                    <a:pt x="259" y="153"/>
                  </a:lnTo>
                  <a:lnTo>
                    <a:pt x="268" y="152"/>
                  </a:lnTo>
                  <a:lnTo>
                    <a:pt x="278" y="151"/>
                  </a:lnTo>
                  <a:lnTo>
                    <a:pt x="288" y="151"/>
                  </a:lnTo>
                  <a:lnTo>
                    <a:pt x="297" y="150"/>
                  </a:lnTo>
                  <a:lnTo>
                    <a:pt x="307" y="149"/>
                  </a:lnTo>
                  <a:lnTo>
                    <a:pt x="317" y="148"/>
                  </a:lnTo>
                  <a:lnTo>
                    <a:pt x="327" y="147"/>
                  </a:lnTo>
                  <a:lnTo>
                    <a:pt x="336" y="146"/>
                  </a:lnTo>
                  <a:lnTo>
                    <a:pt x="346" y="145"/>
                  </a:lnTo>
                  <a:lnTo>
                    <a:pt x="356" y="143"/>
                  </a:lnTo>
                  <a:lnTo>
                    <a:pt x="365" y="143"/>
                  </a:lnTo>
                  <a:lnTo>
                    <a:pt x="375" y="142"/>
                  </a:lnTo>
                  <a:lnTo>
                    <a:pt x="384" y="140"/>
                  </a:lnTo>
                  <a:lnTo>
                    <a:pt x="394" y="139"/>
                  </a:lnTo>
                  <a:lnTo>
                    <a:pt x="404" y="137"/>
                  </a:lnTo>
                  <a:lnTo>
                    <a:pt x="413" y="136"/>
                  </a:lnTo>
                  <a:lnTo>
                    <a:pt x="423" y="135"/>
                  </a:lnTo>
                  <a:lnTo>
                    <a:pt x="432" y="133"/>
                  </a:lnTo>
                  <a:lnTo>
                    <a:pt x="442" y="132"/>
                  </a:lnTo>
                  <a:lnTo>
                    <a:pt x="452" y="13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1" name="Freeform 57">
              <a:extLst>
                <a:ext uri="{FF2B5EF4-FFF2-40B4-BE49-F238E27FC236}">
                  <a16:creationId xmlns:a16="http://schemas.microsoft.com/office/drawing/2014/main" id="{91BD8CC3-AB7E-4D03-9345-21771E447F24}"/>
                </a:ext>
              </a:extLst>
            </p:cNvPr>
            <p:cNvSpPr>
              <a:spLocks/>
            </p:cNvSpPr>
            <p:nvPr/>
          </p:nvSpPr>
          <p:spPr bwMode="auto">
            <a:xfrm>
              <a:off x="5208" y="2259"/>
              <a:ext cx="17" cy="17"/>
            </a:xfrm>
            <a:custGeom>
              <a:avLst/>
              <a:gdLst>
                <a:gd name="T0" fmla="*/ 0 w 17"/>
                <a:gd name="T1" fmla="*/ 8 h 17"/>
                <a:gd name="T2" fmla="*/ 2 w 17"/>
                <a:gd name="T3" fmla="*/ 16 h 17"/>
                <a:gd name="T4" fmla="*/ 16 w 17"/>
                <a:gd name="T5" fmla="*/ 8 h 17"/>
                <a:gd name="T6" fmla="*/ 14 w 17"/>
                <a:gd name="T7" fmla="*/ 0 h 17"/>
                <a:gd name="T8" fmla="*/ 0 w 17"/>
                <a:gd name="T9" fmla="*/ 8 h 17"/>
              </a:gdLst>
              <a:ahLst/>
              <a:cxnLst>
                <a:cxn ang="0">
                  <a:pos x="T0" y="T1"/>
                </a:cxn>
                <a:cxn ang="0">
                  <a:pos x="T2" y="T3"/>
                </a:cxn>
                <a:cxn ang="0">
                  <a:pos x="T4" y="T5"/>
                </a:cxn>
                <a:cxn ang="0">
                  <a:pos x="T6" y="T7"/>
                </a:cxn>
                <a:cxn ang="0">
                  <a:pos x="T8" y="T9"/>
                </a:cxn>
              </a:cxnLst>
              <a:rect l="0" t="0" r="r" b="b"/>
              <a:pathLst>
                <a:path w="17" h="17">
                  <a:moveTo>
                    <a:pt x="0" y="8"/>
                  </a:moveTo>
                  <a:lnTo>
                    <a:pt x="2" y="16"/>
                  </a:lnTo>
                  <a:lnTo>
                    <a:pt x="16" y="8"/>
                  </a:lnTo>
                  <a:lnTo>
                    <a:pt x="14" y="0"/>
                  </a:lnTo>
                  <a:lnTo>
                    <a:pt x="0" y="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2" name="Freeform 58">
              <a:extLst>
                <a:ext uri="{FF2B5EF4-FFF2-40B4-BE49-F238E27FC236}">
                  <a16:creationId xmlns:a16="http://schemas.microsoft.com/office/drawing/2014/main" id="{E595CADD-9699-4F1E-9924-AC16D9259971}"/>
                </a:ext>
              </a:extLst>
            </p:cNvPr>
            <p:cNvSpPr>
              <a:spLocks/>
            </p:cNvSpPr>
            <p:nvPr/>
          </p:nvSpPr>
          <p:spPr bwMode="auto">
            <a:xfrm>
              <a:off x="5217" y="2257"/>
              <a:ext cx="17" cy="17"/>
            </a:xfrm>
            <a:custGeom>
              <a:avLst/>
              <a:gdLst>
                <a:gd name="T0" fmla="*/ 0 w 17"/>
                <a:gd name="T1" fmla="*/ 10 h 17"/>
                <a:gd name="T2" fmla="*/ 0 w 17"/>
                <a:gd name="T3" fmla="*/ 16 h 17"/>
                <a:gd name="T4" fmla="*/ 16 w 17"/>
                <a:gd name="T5" fmla="*/ 10 h 17"/>
                <a:gd name="T6" fmla="*/ 16 w 17"/>
                <a:gd name="T7" fmla="*/ 0 h 17"/>
                <a:gd name="T8" fmla="*/ 0 w 17"/>
                <a:gd name="T9" fmla="*/ 10 h 17"/>
              </a:gdLst>
              <a:ahLst/>
              <a:cxnLst>
                <a:cxn ang="0">
                  <a:pos x="T0" y="T1"/>
                </a:cxn>
                <a:cxn ang="0">
                  <a:pos x="T2" y="T3"/>
                </a:cxn>
                <a:cxn ang="0">
                  <a:pos x="T4" y="T5"/>
                </a:cxn>
                <a:cxn ang="0">
                  <a:pos x="T6" y="T7"/>
                </a:cxn>
                <a:cxn ang="0">
                  <a:pos x="T8" y="T9"/>
                </a:cxn>
              </a:cxnLst>
              <a:rect l="0" t="0" r="r" b="b"/>
              <a:pathLst>
                <a:path w="17" h="17">
                  <a:moveTo>
                    <a:pt x="0" y="10"/>
                  </a:moveTo>
                  <a:lnTo>
                    <a:pt x="0" y="16"/>
                  </a:lnTo>
                  <a:lnTo>
                    <a:pt x="16" y="10"/>
                  </a:lnTo>
                  <a:lnTo>
                    <a:pt x="16" y="0"/>
                  </a:lnTo>
                  <a:lnTo>
                    <a:pt x="0" y="1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3" name="Freeform 59">
              <a:extLst>
                <a:ext uri="{FF2B5EF4-FFF2-40B4-BE49-F238E27FC236}">
                  <a16:creationId xmlns:a16="http://schemas.microsoft.com/office/drawing/2014/main" id="{C74DD94A-F881-4E97-B737-20869BDD3C7A}"/>
                </a:ext>
              </a:extLst>
            </p:cNvPr>
            <p:cNvSpPr>
              <a:spLocks/>
            </p:cNvSpPr>
            <p:nvPr/>
          </p:nvSpPr>
          <p:spPr bwMode="auto">
            <a:xfrm>
              <a:off x="4394" y="2224"/>
              <a:ext cx="56" cy="24"/>
            </a:xfrm>
            <a:custGeom>
              <a:avLst/>
              <a:gdLst>
                <a:gd name="T0" fmla="*/ 23 w 56"/>
                <a:gd name="T1" fmla="*/ 0 h 24"/>
                <a:gd name="T2" fmla="*/ 0 w 56"/>
                <a:gd name="T3" fmla="*/ 11 h 24"/>
                <a:gd name="T4" fmla="*/ 55 w 56"/>
                <a:gd name="T5" fmla="*/ 23 h 24"/>
                <a:gd name="T6" fmla="*/ 51 w 56"/>
                <a:gd name="T7" fmla="*/ 19 h 24"/>
                <a:gd name="T8" fmla="*/ 47 w 56"/>
                <a:gd name="T9" fmla="*/ 15 h 24"/>
                <a:gd name="T10" fmla="*/ 43 w 56"/>
                <a:gd name="T11" fmla="*/ 12 h 24"/>
                <a:gd name="T12" fmla="*/ 39 w 56"/>
                <a:gd name="T13" fmla="*/ 9 h 24"/>
                <a:gd name="T14" fmla="*/ 35 w 56"/>
                <a:gd name="T15" fmla="*/ 7 h 24"/>
                <a:gd name="T16" fmla="*/ 31 w 56"/>
                <a:gd name="T17" fmla="*/ 5 h 24"/>
                <a:gd name="T18" fmla="*/ 27 w 56"/>
                <a:gd name="T19" fmla="*/ 2 h 24"/>
                <a:gd name="T20" fmla="*/ 23 w 56"/>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24">
                  <a:moveTo>
                    <a:pt x="23" y="0"/>
                  </a:moveTo>
                  <a:lnTo>
                    <a:pt x="0" y="11"/>
                  </a:lnTo>
                  <a:lnTo>
                    <a:pt x="55" y="23"/>
                  </a:lnTo>
                  <a:lnTo>
                    <a:pt x="51" y="19"/>
                  </a:lnTo>
                  <a:lnTo>
                    <a:pt x="47" y="15"/>
                  </a:lnTo>
                  <a:lnTo>
                    <a:pt x="43" y="12"/>
                  </a:lnTo>
                  <a:lnTo>
                    <a:pt x="39" y="9"/>
                  </a:lnTo>
                  <a:lnTo>
                    <a:pt x="35" y="7"/>
                  </a:lnTo>
                  <a:lnTo>
                    <a:pt x="31" y="5"/>
                  </a:lnTo>
                  <a:lnTo>
                    <a:pt x="27" y="2"/>
                  </a:lnTo>
                  <a:lnTo>
                    <a:pt x="2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4" name="Freeform 60">
              <a:extLst>
                <a:ext uri="{FF2B5EF4-FFF2-40B4-BE49-F238E27FC236}">
                  <a16:creationId xmlns:a16="http://schemas.microsoft.com/office/drawing/2014/main" id="{E0BFD7E8-6535-4326-8319-2CE03B170FA9}"/>
                </a:ext>
              </a:extLst>
            </p:cNvPr>
            <p:cNvSpPr>
              <a:spLocks/>
            </p:cNvSpPr>
            <p:nvPr/>
          </p:nvSpPr>
          <p:spPr bwMode="auto">
            <a:xfrm>
              <a:off x="4143" y="2064"/>
              <a:ext cx="925" cy="180"/>
            </a:xfrm>
            <a:custGeom>
              <a:avLst/>
              <a:gdLst>
                <a:gd name="T0" fmla="*/ 731 w 925"/>
                <a:gd name="T1" fmla="*/ 147 h 180"/>
                <a:gd name="T2" fmla="*/ 768 w 925"/>
                <a:gd name="T3" fmla="*/ 125 h 180"/>
                <a:gd name="T4" fmla="*/ 804 w 925"/>
                <a:gd name="T5" fmla="*/ 100 h 180"/>
                <a:gd name="T6" fmla="*/ 840 w 925"/>
                <a:gd name="T7" fmla="*/ 76 h 180"/>
                <a:gd name="T8" fmla="*/ 876 w 925"/>
                <a:gd name="T9" fmla="*/ 52 h 180"/>
                <a:gd name="T10" fmla="*/ 924 w 925"/>
                <a:gd name="T11" fmla="*/ 0 h 180"/>
                <a:gd name="T12" fmla="*/ 875 w 925"/>
                <a:gd name="T13" fmla="*/ 29 h 180"/>
                <a:gd name="T14" fmla="*/ 827 w 925"/>
                <a:gd name="T15" fmla="*/ 61 h 180"/>
                <a:gd name="T16" fmla="*/ 779 w 925"/>
                <a:gd name="T17" fmla="*/ 93 h 180"/>
                <a:gd name="T18" fmla="*/ 729 w 925"/>
                <a:gd name="T19" fmla="*/ 123 h 180"/>
                <a:gd name="T20" fmla="*/ 677 w 925"/>
                <a:gd name="T21" fmla="*/ 147 h 180"/>
                <a:gd name="T22" fmla="*/ 637 w 925"/>
                <a:gd name="T23" fmla="*/ 157 h 180"/>
                <a:gd name="T24" fmla="*/ 601 w 925"/>
                <a:gd name="T25" fmla="*/ 159 h 180"/>
                <a:gd name="T26" fmla="*/ 566 w 925"/>
                <a:gd name="T27" fmla="*/ 162 h 180"/>
                <a:gd name="T28" fmla="*/ 530 w 925"/>
                <a:gd name="T29" fmla="*/ 162 h 180"/>
                <a:gd name="T30" fmla="*/ 495 w 925"/>
                <a:gd name="T31" fmla="*/ 162 h 180"/>
                <a:gd name="T32" fmla="*/ 460 w 925"/>
                <a:gd name="T33" fmla="*/ 162 h 180"/>
                <a:gd name="T34" fmla="*/ 425 w 925"/>
                <a:gd name="T35" fmla="*/ 160 h 180"/>
                <a:gd name="T36" fmla="*/ 390 w 925"/>
                <a:gd name="T37" fmla="*/ 157 h 180"/>
                <a:gd name="T38" fmla="*/ 355 w 925"/>
                <a:gd name="T39" fmla="*/ 153 h 180"/>
                <a:gd name="T40" fmla="*/ 322 w 925"/>
                <a:gd name="T41" fmla="*/ 147 h 180"/>
                <a:gd name="T42" fmla="*/ 289 w 925"/>
                <a:gd name="T43" fmla="*/ 141 h 180"/>
                <a:gd name="T44" fmla="*/ 234 w 925"/>
                <a:gd name="T45" fmla="*/ 116 h 180"/>
                <a:gd name="T46" fmla="*/ 179 w 925"/>
                <a:gd name="T47" fmla="*/ 90 h 180"/>
                <a:gd name="T48" fmla="*/ 125 w 925"/>
                <a:gd name="T49" fmla="*/ 64 h 180"/>
                <a:gd name="T50" fmla="*/ 71 w 925"/>
                <a:gd name="T51" fmla="*/ 36 h 180"/>
                <a:gd name="T52" fmla="*/ 17 w 925"/>
                <a:gd name="T53" fmla="*/ 8 h 180"/>
                <a:gd name="T54" fmla="*/ 8 w 925"/>
                <a:gd name="T55" fmla="*/ 7 h 180"/>
                <a:gd name="T56" fmla="*/ 24 w 925"/>
                <a:gd name="T57" fmla="*/ 19 h 180"/>
                <a:gd name="T58" fmla="*/ 40 w 925"/>
                <a:gd name="T59" fmla="*/ 30 h 180"/>
                <a:gd name="T60" fmla="*/ 58 w 925"/>
                <a:gd name="T61" fmla="*/ 41 h 180"/>
                <a:gd name="T62" fmla="*/ 75 w 925"/>
                <a:gd name="T63" fmla="*/ 52 h 180"/>
                <a:gd name="T64" fmla="*/ 88 w 925"/>
                <a:gd name="T65" fmla="*/ 62 h 180"/>
                <a:gd name="T66" fmla="*/ 131 w 925"/>
                <a:gd name="T67" fmla="*/ 87 h 180"/>
                <a:gd name="T68" fmla="*/ 174 w 925"/>
                <a:gd name="T69" fmla="*/ 111 h 180"/>
                <a:gd name="T70" fmla="*/ 218 w 925"/>
                <a:gd name="T71" fmla="*/ 132 h 180"/>
                <a:gd name="T72" fmla="*/ 265 w 925"/>
                <a:gd name="T73" fmla="*/ 148 h 180"/>
                <a:gd name="T74" fmla="*/ 314 w 925"/>
                <a:gd name="T75" fmla="*/ 158 h 180"/>
                <a:gd name="T76" fmla="*/ 350 w 925"/>
                <a:gd name="T77" fmla="*/ 162 h 180"/>
                <a:gd name="T78" fmla="*/ 378 w 925"/>
                <a:gd name="T79" fmla="*/ 166 h 180"/>
                <a:gd name="T80" fmla="*/ 407 w 925"/>
                <a:gd name="T81" fmla="*/ 170 h 180"/>
                <a:gd name="T82" fmla="*/ 436 w 925"/>
                <a:gd name="T83" fmla="*/ 172 h 180"/>
                <a:gd name="T84" fmla="*/ 465 w 925"/>
                <a:gd name="T85" fmla="*/ 174 h 180"/>
                <a:gd name="T86" fmla="*/ 484 w 925"/>
                <a:gd name="T87" fmla="*/ 176 h 180"/>
                <a:gd name="T88" fmla="*/ 525 w 925"/>
                <a:gd name="T89" fmla="*/ 179 h 180"/>
                <a:gd name="T90" fmla="*/ 567 w 925"/>
                <a:gd name="T91" fmla="*/ 177 h 180"/>
                <a:gd name="T92" fmla="*/ 608 w 925"/>
                <a:gd name="T93" fmla="*/ 174 h 180"/>
                <a:gd name="T94" fmla="*/ 649 w 925"/>
                <a:gd name="T95" fmla="*/ 169 h 180"/>
                <a:gd name="T96" fmla="*/ 691 w 925"/>
                <a:gd name="T97" fmla="*/ 163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25" h="180">
                  <a:moveTo>
                    <a:pt x="705" y="161"/>
                  </a:moveTo>
                  <a:lnTo>
                    <a:pt x="718" y="154"/>
                  </a:lnTo>
                  <a:lnTo>
                    <a:pt x="731" y="147"/>
                  </a:lnTo>
                  <a:lnTo>
                    <a:pt x="743" y="140"/>
                  </a:lnTo>
                  <a:lnTo>
                    <a:pt x="755" y="132"/>
                  </a:lnTo>
                  <a:lnTo>
                    <a:pt x="768" y="125"/>
                  </a:lnTo>
                  <a:lnTo>
                    <a:pt x="780" y="117"/>
                  </a:lnTo>
                  <a:lnTo>
                    <a:pt x="792" y="109"/>
                  </a:lnTo>
                  <a:lnTo>
                    <a:pt x="804" y="100"/>
                  </a:lnTo>
                  <a:lnTo>
                    <a:pt x="816" y="92"/>
                  </a:lnTo>
                  <a:lnTo>
                    <a:pt x="829" y="84"/>
                  </a:lnTo>
                  <a:lnTo>
                    <a:pt x="840" y="76"/>
                  </a:lnTo>
                  <a:lnTo>
                    <a:pt x="852" y="68"/>
                  </a:lnTo>
                  <a:lnTo>
                    <a:pt x="864" y="60"/>
                  </a:lnTo>
                  <a:lnTo>
                    <a:pt x="876" y="52"/>
                  </a:lnTo>
                  <a:lnTo>
                    <a:pt x="888" y="44"/>
                  </a:lnTo>
                  <a:lnTo>
                    <a:pt x="900" y="36"/>
                  </a:lnTo>
                  <a:lnTo>
                    <a:pt x="924" y="0"/>
                  </a:lnTo>
                  <a:lnTo>
                    <a:pt x="908" y="9"/>
                  </a:lnTo>
                  <a:lnTo>
                    <a:pt x="891" y="20"/>
                  </a:lnTo>
                  <a:lnTo>
                    <a:pt x="875" y="29"/>
                  </a:lnTo>
                  <a:lnTo>
                    <a:pt x="859" y="40"/>
                  </a:lnTo>
                  <a:lnTo>
                    <a:pt x="843" y="51"/>
                  </a:lnTo>
                  <a:lnTo>
                    <a:pt x="827" y="61"/>
                  </a:lnTo>
                  <a:lnTo>
                    <a:pt x="811" y="73"/>
                  </a:lnTo>
                  <a:lnTo>
                    <a:pt x="795" y="83"/>
                  </a:lnTo>
                  <a:lnTo>
                    <a:pt x="779" y="93"/>
                  </a:lnTo>
                  <a:lnTo>
                    <a:pt x="763" y="104"/>
                  </a:lnTo>
                  <a:lnTo>
                    <a:pt x="746" y="113"/>
                  </a:lnTo>
                  <a:lnTo>
                    <a:pt x="729" y="123"/>
                  </a:lnTo>
                  <a:lnTo>
                    <a:pt x="712" y="132"/>
                  </a:lnTo>
                  <a:lnTo>
                    <a:pt x="695" y="140"/>
                  </a:lnTo>
                  <a:lnTo>
                    <a:pt x="677" y="147"/>
                  </a:lnTo>
                  <a:lnTo>
                    <a:pt x="660" y="154"/>
                  </a:lnTo>
                  <a:lnTo>
                    <a:pt x="648" y="156"/>
                  </a:lnTo>
                  <a:lnTo>
                    <a:pt x="637" y="157"/>
                  </a:lnTo>
                  <a:lnTo>
                    <a:pt x="625" y="158"/>
                  </a:lnTo>
                  <a:lnTo>
                    <a:pt x="613" y="159"/>
                  </a:lnTo>
                  <a:lnTo>
                    <a:pt x="601" y="159"/>
                  </a:lnTo>
                  <a:lnTo>
                    <a:pt x="589" y="160"/>
                  </a:lnTo>
                  <a:lnTo>
                    <a:pt x="577" y="161"/>
                  </a:lnTo>
                  <a:lnTo>
                    <a:pt x="566" y="162"/>
                  </a:lnTo>
                  <a:lnTo>
                    <a:pt x="554" y="162"/>
                  </a:lnTo>
                  <a:lnTo>
                    <a:pt x="542" y="162"/>
                  </a:lnTo>
                  <a:lnTo>
                    <a:pt x="530" y="162"/>
                  </a:lnTo>
                  <a:lnTo>
                    <a:pt x="518" y="162"/>
                  </a:lnTo>
                  <a:lnTo>
                    <a:pt x="507" y="162"/>
                  </a:lnTo>
                  <a:lnTo>
                    <a:pt x="495" y="162"/>
                  </a:lnTo>
                  <a:lnTo>
                    <a:pt x="483" y="162"/>
                  </a:lnTo>
                  <a:lnTo>
                    <a:pt x="472" y="162"/>
                  </a:lnTo>
                  <a:lnTo>
                    <a:pt x="460" y="162"/>
                  </a:lnTo>
                  <a:lnTo>
                    <a:pt x="448" y="161"/>
                  </a:lnTo>
                  <a:lnTo>
                    <a:pt x="436" y="160"/>
                  </a:lnTo>
                  <a:lnTo>
                    <a:pt x="425" y="160"/>
                  </a:lnTo>
                  <a:lnTo>
                    <a:pt x="413" y="159"/>
                  </a:lnTo>
                  <a:lnTo>
                    <a:pt x="401" y="158"/>
                  </a:lnTo>
                  <a:lnTo>
                    <a:pt x="390" y="157"/>
                  </a:lnTo>
                  <a:lnTo>
                    <a:pt x="378" y="155"/>
                  </a:lnTo>
                  <a:lnTo>
                    <a:pt x="366" y="154"/>
                  </a:lnTo>
                  <a:lnTo>
                    <a:pt x="355" y="153"/>
                  </a:lnTo>
                  <a:lnTo>
                    <a:pt x="344" y="150"/>
                  </a:lnTo>
                  <a:lnTo>
                    <a:pt x="333" y="149"/>
                  </a:lnTo>
                  <a:lnTo>
                    <a:pt x="322" y="147"/>
                  </a:lnTo>
                  <a:lnTo>
                    <a:pt x="311" y="145"/>
                  </a:lnTo>
                  <a:lnTo>
                    <a:pt x="300" y="143"/>
                  </a:lnTo>
                  <a:lnTo>
                    <a:pt x="289" y="141"/>
                  </a:lnTo>
                  <a:lnTo>
                    <a:pt x="270" y="133"/>
                  </a:lnTo>
                  <a:lnTo>
                    <a:pt x="252" y="125"/>
                  </a:lnTo>
                  <a:lnTo>
                    <a:pt x="234" y="116"/>
                  </a:lnTo>
                  <a:lnTo>
                    <a:pt x="215" y="108"/>
                  </a:lnTo>
                  <a:lnTo>
                    <a:pt x="198" y="99"/>
                  </a:lnTo>
                  <a:lnTo>
                    <a:pt x="179" y="90"/>
                  </a:lnTo>
                  <a:lnTo>
                    <a:pt x="161" y="82"/>
                  </a:lnTo>
                  <a:lnTo>
                    <a:pt x="143" y="73"/>
                  </a:lnTo>
                  <a:lnTo>
                    <a:pt x="125" y="64"/>
                  </a:lnTo>
                  <a:lnTo>
                    <a:pt x="107" y="55"/>
                  </a:lnTo>
                  <a:lnTo>
                    <a:pt x="89" y="45"/>
                  </a:lnTo>
                  <a:lnTo>
                    <a:pt x="71" y="36"/>
                  </a:lnTo>
                  <a:lnTo>
                    <a:pt x="53" y="27"/>
                  </a:lnTo>
                  <a:lnTo>
                    <a:pt x="35" y="18"/>
                  </a:lnTo>
                  <a:lnTo>
                    <a:pt x="17" y="8"/>
                  </a:lnTo>
                  <a:lnTo>
                    <a:pt x="0" y="0"/>
                  </a:lnTo>
                  <a:lnTo>
                    <a:pt x="3" y="3"/>
                  </a:lnTo>
                  <a:lnTo>
                    <a:pt x="8" y="7"/>
                  </a:lnTo>
                  <a:lnTo>
                    <a:pt x="14" y="11"/>
                  </a:lnTo>
                  <a:lnTo>
                    <a:pt x="19" y="15"/>
                  </a:lnTo>
                  <a:lnTo>
                    <a:pt x="24" y="19"/>
                  </a:lnTo>
                  <a:lnTo>
                    <a:pt x="30" y="22"/>
                  </a:lnTo>
                  <a:lnTo>
                    <a:pt x="35" y="26"/>
                  </a:lnTo>
                  <a:lnTo>
                    <a:pt x="40" y="30"/>
                  </a:lnTo>
                  <a:lnTo>
                    <a:pt x="47" y="34"/>
                  </a:lnTo>
                  <a:lnTo>
                    <a:pt x="52" y="38"/>
                  </a:lnTo>
                  <a:lnTo>
                    <a:pt x="58" y="41"/>
                  </a:lnTo>
                  <a:lnTo>
                    <a:pt x="63" y="45"/>
                  </a:lnTo>
                  <a:lnTo>
                    <a:pt x="70" y="48"/>
                  </a:lnTo>
                  <a:lnTo>
                    <a:pt x="75" y="52"/>
                  </a:lnTo>
                  <a:lnTo>
                    <a:pt x="82" y="55"/>
                  </a:lnTo>
                  <a:lnTo>
                    <a:pt x="87" y="58"/>
                  </a:lnTo>
                  <a:lnTo>
                    <a:pt x="88" y="62"/>
                  </a:lnTo>
                  <a:lnTo>
                    <a:pt x="103" y="70"/>
                  </a:lnTo>
                  <a:lnTo>
                    <a:pt x="116" y="79"/>
                  </a:lnTo>
                  <a:lnTo>
                    <a:pt x="131" y="87"/>
                  </a:lnTo>
                  <a:lnTo>
                    <a:pt x="145" y="95"/>
                  </a:lnTo>
                  <a:lnTo>
                    <a:pt x="159" y="103"/>
                  </a:lnTo>
                  <a:lnTo>
                    <a:pt x="174" y="111"/>
                  </a:lnTo>
                  <a:lnTo>
                    <a:pt x="188" y="118"/>
                  </a:lnTo>
                  <a:lnTo>
                    <a:pt x="203" y="126"/>
                  </a:lnTo>
                  <a:lnTo>
                    <a:pt x="218" y="132"/>
                  </a:lnTo>
                  <a:lnTo>
                    <a:pt x="234" y="138"/>
                  </a:lnTo>
                  <a:lnTo>
                    <a:pt x="249" y="144"/>
                  </a:lnTo>
                  <a:lnTo>
                    <a:pt x="265" y="148"/>
                  </a:lnTo>
                  <a:lnTo>
                    <a:pt x="281" y="153"/>
                  </a:lnTo>
                  <a:lnTo>
                    <a:pt x="298" y="155"/>
                  </a:lnTo>
                  <a:lnTo>
                    <a:pt x="314" y="158"/>
                  </a:lnTo>
                  <a:lnTo>
                    <a:pt x="332" y="158"/>
                  </a:lnTo>
                  <a:lnTo>
                    <a:pt x="341" y="160"/>
                  </a:lnTo>
                  <a:lnTo>
                    <a:pt x="350" y="162"/>
                  </a:lnTo>
                  <a:lnTo>
                    <a:pt x="360" y="163"/>
                  </a:lnTo>
                  <a:lnTo>
                    <a:pt x="369" y="165"/>
                  </a:lnTo>
                  <a:lnTo>
                    <a:pt x="378" y="166"/>
                  </a:lnTo>
                  <a:lnTo>
                    <a:pt x="388" y="167"/>
                  </a:lnTo>
                  <a:lnTo>
                    <a:pt x="398" y="169"/>
                  </a:lnTo>
                  <a:lnTo>
                    <a:pt x="407" y="170"/>
                  </a:lnTo>
                  <a:lnTo>
                    <a:pt x="417" y="170"/>
                  </a:lnTo>
                  <a:lnTo>
                    <a:pt x="426" y="172"/>
                  </a:lnTo>
                  <a:lnTo>
                    <a:pt x="436" y="172"/>
                  </a:lnTo>
                  <a:lnTo>
                    <a:pt x="446" y="173"/>
                  </a:lnTo>
                  <a:lnTo>
                    <a:pt x="455" y="173"/>
                  </a:lnTo>
                  <a:lnTo>
                    <a:pt x="465" y="174"/>
                  </a:lnTo>
                  <a:lnTo>
                    <a:pt x="474" y="174"/>
                  </a:lnTo>
                  <a:lnTo>
                    <a:pt x="484" y="174"/>
                  </a:lnTo>
                  <a:lnTo>
                    <a:pt x="484" y="176"/>
                  </a:lnTo>
                  <a:lnTo>
                    <a:pt x="498" y="177"/>
                  </a:lnTo>
                  <a:lnTo>
                    <a:pt x="512" y="179"/>
                  </a:lnTo>
                  <a:lnTo>
                    <a:pt x="525" y="179"/>
                  </a:lnTo>
                  <a:lnTo>
                    <a:pt x="539" y="179"/>
                  </a:lnTo>
                  <a:lnTo>
                    <a:pt x="553" y="178"/>
                  </a:lnTo>
                  <a:lnTo>
                    <a:pt x="567" y="177"/>
                  </a:lnTo>
                  <a:lnTo>
                    <a:pt x="581" y="176"/>
                  </a:lnTo>
                  <a:lnTo>
                    <a:pt x="594" y="175"/>
                  </a:lnTo>
                  <a:lnTo>
                    <a:pt x="608" y="174"/>
                  </a:lnTo>
                  <a:lnTo>
                    <a:pt x="621" y="172"/>
                  </a:lnTo>
                  <a:lnTo>
                    <a:pt x="635" y="170"/>
                  </a:lnTo>
                  <a:lnTo>
                    <a:pt x="649" y="169"/>
                  </a:lnTo>
                  <a:lnTo>
                    <a:pt x="663" y="166"/>
                  </a:lnTo>
                  <a:lnTo>
                    <a:pt x="677" y="165"/>
                  </a:lnTo>
                  <a:lnTo>
                    <a:pt x="691" y="163"/>
                  </a:lnTo>
                  <a:lnTo>
                    <a:pt x="705" y="16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5" name="Freeform 61">
              <a:extLst>
                <a:ext uri="{FF2B5EF4-FFF2-40B4-BE49-F238E27FC236}">
                  <a16:creationId xmlns:a16="http://schemas.microsoft.com/office/drawing/2014/main" id="{7F2C77AF-5B15-42EA-94C6-D18DB0D36CC8}"/>
                </a:ext>
              </a:extLst>
            </p:cNvPr>
            <p:cNvSpPr>
              <a:spLocks/>
            </p:cNvSpPr>
            <p:nvPr/>
          </p:nvSpPr>
          <p:spPr bwMode="auto">
            <a:xfrm>
              <a:off x="4101" y="2058"/>
              <a:ext cx="310" cy="175"/>
            </a:xfrm>
            <a:custGeom>
              <a:avLst/>
              <a:gdLst>
                <a:gd name="T0" fmla="*/ 296 w 310"/>
                <a:gd name="T1" fmla="*/ 157 h 175"/>
                <a:gd name="T2" fmla="*/ 274 w 310"/>
                <a:gd name="T3" fmla="*/ 149 h 175"/>
                <a:gd name="T4" fmla="*/ 252 w 310"/>
                <a:gd name="T5" fmla="*/ 140 h 175"/>
                <a:gd name="T6" fmla="*/ 231 w 310"/>
                <a:gd name="T7" fmla="*/ 131 h 175"/>
                <a:gd name="T8" fmla="*/ 210 w 310"/>
                <a:gd name="T9" fmla="*/ 120 h 175"/>
                <a:gd name="T10" fmla="*/ 189 w 310"/>
                <a:gd name="T11" fmla="*/ 108 h 175"/>
                <a:gd name="T12" fmla="*/ 168 w 310"/>
                <a:gd name="T13" fmla="*/ 97 h 175"/>
                <a:gd name="T14" fmla="*/ 147 w 310"/>
                <a:gd name="T15" fmla="*/ 86 h 175"/>
                <a:gd name="T16" fmla="*/ 128 w 310"/>
                <a:gd name="T17" fmla="*/ 75 h 175"/>
                <a:gd name="T18" fmla="*/ 112 w 310"/>
                <a:gd name="T19" fmla="*/ 65 h 175"/>
                <a:gd name="T20" fmla="*/ 95 w 310"/>
                <a:gd name="T21" fmla="*/ 55 h 175"/>
                <a:gd name="T22" fmla="*/ 77 w 310"/>
                <a:gd name="T23" fmla="*/ 45 h 175"/>
                <a:gd name="T24" fmla="*/ 60 w 310"/>
                <a:gd name="T25" fmla="*/ 36 h 175"/>
                <a:gd name="T26" fmla="*/ 42 w 310"/>
                <a:gd name="T27" fmla="*/ 26 h 175"/>
                <a:gd name="T28" fmla="*/ 25 w 310"/>
                <a:gd name="T29" fmla="*/ 16 h 175"/>
                <a:gd name="T30" fmla="*/ 8 w 310"/>
                <a:gd name="T31" fmla="*/ 5 h 175"/>
                <a:gd name="T32" fmla="*/ 5 w 310"/>
                <a:gd name="T33" fmla="*/ 4 h 175"/>
                <a:gd name="T34" fmla="*/ 16 w 310"/>
                <a:gd name="T35" fmla="*/ 12 h 175"/>
                <a:gd name="T36" fmla="*/ 27 w 310"/>
                <a:gd name="T37" fmla="*/ 23 h 175"/>
                <a:gd name="T38" fmla="*/ 38 w 310"/>
                <a:gd name="T39" fmla="*/ 33 h 175"/>
                <a:gd name="T40" fmla="*/ 50 w 310"/>
                <a:gd name="T41" fmla="*/ 44 h 175"/>
                <a:gd name="T42" fmla="*/ 62 w 310"/>
                <a:gd name="T43" fmla="*/ 55 h 175"/>
                <a:gd name="T44" fmla="*/ 75 w 310"/>
                <a:gd name="T45" fmla="*/ 65 h 175"/>
                <a:gd name="T46" fmla="*/ 88 w 310"/>
                <a:gd name="T47" fmla="*/ 73 h 175"/>
                <a:gd name="T48" fmla="*/ 95 w 310"/>
                <a:gd name="T49" fmla="*/ 81 h 175"/>
                <a:gd name="T50" fmla="*/ 117 w 310"/>
                <a:gd name="T51" fmla="*/ 93 h 175"/>
                <a:gd name="T52" fmla="*/ 140 w 310"/>
                <a:gd name="T53" fmla="*/ 105 h 175"/>
                <a:gd name="T54" fmla="*/ 162 w 310"/>
                <a:gd name="T55" fmla="*/ 117 h 175"/>
                <a:gd name="T56" fmla="*/ 185 w 310"/>
                <a:gd name="T57" fmla="*/ 129 h 175"/>
                <a:gd name="T58" fmla="*/ 208 w 310"/>
                <a:gd name="T59" fmla="*/ 141 h 175"/>
                <a:gd name="T60" fmla="*/ 230 w 310"/>
                <a:gd name="T61" fmla="*/ 153 h 175"/>
                <a:gd name="T62" fmla="*/ 253 w 310"/>
                <a:gd name="T63" fmla="*/ 163 h 175"/>
                <a:gd name="T64" fmla="*/ 276 w 310"/>
                <a:gd name="T65" fmla="*/ 174 h 175"/>
                <a:gd name="T66" fmla="*/ 285 w 310"/>
                <a:gd name="T67" fmla="*/ 173 h 175"/>
                <a:gd name="T68" fmla="*/ 293 w 310"/>
                <a:gd name="T69" fmla="*/ 169 h 175"/>
                <a:gd name="T70" fmla="*/ 300 w 310"/>
                <a:gd name="T71" fmla="*/ 164 h 175"/>
                <a:gd name="T72" fmla="*/ 309 w 310"/>
                <a:gd name="T73" fmla="*/ 16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0" h="175">
                  <a:moveTo>
                    <a:pt x="309" y="160"/>
                  </a:moveTo>
                  <a:lnTo>
                    <a:pt x="296" y="157"/>
                  </a:lnTo>
                  <a:lnTo>
                    <a:pt x="285" y="153"/>
                  </a:lnTo>
                  <a:lnTo>
                    <a:pt x="274" y="149"/>
                  </a:lnTo>
                  <a:lnTo>
                    <a:pt x="263" y="145"/>
                  </a:lnTo>
                  <a:lnTo>
                    <a:pt x="252" y="140"/>
                  </a:lnTo>
                  <a:lnTo>
                    <a:pt x="241" y="136"/>
                  </a:lnTo>
                  <a:lnTo>
                    <a:pt x="231" y="131"/>
                  </a:lnTo>
                  <a:lnTo>
                    <a:pt x="220" y="125"/>
                  </a:lnTo>
                  <a:lnTo>
                    <a:pt x="210" y="120"/>
                  </a:lnTo>
                  <a:lnTo>
                    <a:pt x="200" y="114"/>
                  </a:lnTo>
                  <a:lnTo>
                    <a:pt x="189" y="108"/>
                  </a:lnTo>
                  <a:lnTo>
                    <a:pt x="179" y="103"/>
                  </a:lnTo>
                  <a:lnTo>
                    <a:pt x="168" y="97"/>
                  </a:lnTo>
                  <a:lnTo>
                    <a:pt x="158" y="91"/>
                  </a:lnTo>
                  <a:lnTo>
                    <a:pt x="147" y="86"/>
                  </a:lnTo>
                  <a:lnTo>
                    <a:pt x="136" y="81"/>
                  </a:lnTo>
                  <a:lnTo>
                    <a:pt x="128" y="75"/>
                  </a:lnTo>
                  <a:lnTo>
                    <a:pt x="120" y="70"/>
                  </a:lnTo>
                  <a:lnTo>
                    <a:pt x="112" y="65"/>
                  </a:lnTo>
                  <a:lnTo>
                    <a:pt x="103" y="60"/>
                  </a:lnTo>
                  <a:lnTo>
                    <a:pt x="95" y="55"/>
                  </a:lnTo>
                  <a:lnTo>
                    <a:pt x="86" y="49"/>
                  </a:lnTo>
                  <a:lnTo>
                    <a:pt x="77" y="45"/>
                  </a:lnTo>
                  <a:lnTo>
                    <a:pt x="68" y="40"/>
                  </a:lnTo>
                  <a:lnTo>
                    <a:pt x="60" y="36"/>
                  </a:lnTo>
                  <a:lnTo>
                    <a:pt x="51" y="30"/>
                  </a:lnTo>
                  <a:lnTo>
                    <a:pt x="42" y="26"/>
                  </a:lnTo>
                  <a:lnTo>
                    <a:pt x="34" y="20"/>
                  </a:lnTo>
                  <a:lnTo>
                    <a:pt x="25" y="16"/>
                  </a:lnTo>
                  <a:lnTo>
                    <a:pt x="16" y="11"/>
                  </a:lnTo>
                  <a:lnTo>
                    <a:pt x="8" y="5"/>
                  </a:lnTo>
                  <a:lnTo>
                    <a:pt x="0" y="0"/>
                  </a:lnTo>
                  <a:lnTo>
                    <a:pt x="5" y="4"/>
                  </a:lnTo>
                  <a:lnTo>
                    <a:pt x="10" y="8"/>
                  </a:lnTo>
                  <a:lnTo>
                    <a:pt x="16" y="12"/>
                  </a:lnTo>
                  <a:lnTo>
                    <a:pt x="21" y="17"/>
                  </a:lnTo>
                  <a:lnTo>
                    <a:pt x="27" y="23"/>
                  </a:lnTo>
                  <a:lnTo>
                    <a:pt x="32" y="28"/>
                  </a:lnTo>
                  <a:lnTo>
                    <a:pt x="38" y="33"/>
                  </a:lnTo>
                  <a:lnTo>
                    <a:pt x="44" y="39"/>
                  </a:lnTo>
                  <a:lnTo>
                    <a:pt x="50" y="44"/>
                  </a:lnTo>
                  <a:lnTo>
                    <a:pt x="56" y="49"/>
                  </a:lnTo>
                  <a:lnTo>
                    <a:pt x="62" y="55"/>
                  </a:lnTo>
                  <a:lnTo>
                    <a:pt x="68" y="59"/>
                  </a:lnTo>
                  <a:lnTo>
                    <a:pt x="75" y="65"/>
                  </a:lnTo>
                  <a:lnTo>
                    <a:pt x="81" y="69"/>
                  </a:lnTo>
                  <a:lnTo>
                    <a:pt x="88" y="73"/>
                  </a:lnTo>
                  <a:lnTo>
                    <a:pt x="95" y="77"/>
                  </a:lnTo>
                  <a:lnTo>
                    <a:pt x="95" y="81"/>
                  </a:lnTo>
                  <a:lnTo>
                    <a:pt x="106" y="87"/>
                  </a:lnTo>
                  <a:lnTo>
                    <a:pt x="117" y="93"/>
                  </a:lnTo>
                  <a:lnTo>
                    <a:pt x="128" y="99"/>
                  </a:lnTo>
                  <a:lnTo>
                    <a:pt x="140" y="105"/>
                  </a:lnTo>
                  <a:lnTo>
                    <a:pt x="151" y="111"/>
                  </a:lnTo>
                  <a:lnTo>
                    <a:pt x="162" y="117"/>
                  </a:lnTo>
                  <a:lnTo>
                    <a:pt x="173" y="124"/>
                  </a:lnTo>
                  <a:lnTo>
                    <a:pt x="185" y="129"/>
                  </a:lnTo>
                  <a:lnTo>
                    <a:pt x="196" y="136"/>
                  </a:lnTo>
                  <a:lnTo>
                    <a:pt x="208" y="141"/>
                  </a:lnTo>
                  <a:lnTo>
                    <a:pt x="219" y="147"/>
                  </a:lnTo>
                  <a:lnTo>
                    <a:pt x="230" y="153"/>
                  </a:lnTo>
                  <a:lnTo>
                    <a:pt x="241" y="158"/>
                  </a:lnTo>
                  <a:lnTo>
                    <a:pt x="253" y="163"/>
                  </a:lnTo>
                  <a:lnTo>
                    <a:pt x="264" y="169"/>
                  </a:lnTo>
                  <a:lnTo>
                    <a:pt x="276" y="174"/>
                  </a:lnTo>
                  <a:lnTo>
                    <a:pt x="280" y="174"/>
                  </a:lnTo>
                  <a:lnTo>
                    <a:pt x="285" y="173"/>
                  </a:lnTo>
                  <a:lnTo>
                    <a:pt x="289" y="171"/>
                  </a:lnTo>
                  <a:lnTo>
                    <a:pt x="293" y="169"/>
                  </a:lnTo>
                  <a:lnTo>
                    <a:pt x="296" y="166"/>
                  </a:lnTo>
                  <a:lnTo>
                    <a:pt x="300" y="164"/>
                  </a:lnTo>
                  <a:lnTo>
                    <a:pt x="304" y="161"/>
                  </a:lnTo>
                  <a:lnTo>
                    <a:pt x="309" y="16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6" name="Freeform 62">
              <a:extLst>
                <a:ext uri="{FF2B5EF4-FFF2-40B4-BE49-F238E27FC236}">
                  <a16:creationId xmlns:a16="http://schemas.microsoft.com/office/drawing/2014/main" id="{AD15DCBA-D2F3-4436-804B-85FEAA73745E}"/>
                </a:ext>
              </a:extLst>
            </p:cNvPr>
            <p:cNvSpPr>
              <a:spLocks/>
            </p:cNvSpPr>
            <p:nvPr/>
          </p:nvSpPr>
          <p:spPr bwMode="auto">
            <a:xfrm>
              <a:off x="4119" y="2100"/>
              <a:ext cx="229" cy="129"/>
            </a:xfrm>
            <a:custGeom>
              <a:avLst/>
              <a:gdLst>
                <a:gd name="T0" fmla="*/ 228 w 229"/>
                <a:gd name="T1" fmla="*/ 128 h 129"/>
                <a:gd name="T2" fmla="*/ 213 w 229"/>
                <a:gd name="T3" fmla="*/ 120 h 129"/>
                <a:gd name="T4" fmla="*/ 199 w 229"/>
                <a:gd name="T5" fmla="*/ 112 h 129"/>
                <a:gd name="T6" fmla="*/ 184 w 229"/>
                <a:gd name="T7" fmla="*/ 104 h 129"/>
                <a:gd name="T8" fmla="*/ 170 w 229"/>
                <a:gd name="T9" fmla="*/ 96 h 129"/>
                <a:gd name="T10" fmla="*/ 156 w 229"/>
                <a:gd name="T11" fmla="*/ 89 h 129"/>
                <a:gd name="T12" fmla="*/ 141 w 229"/>
                <a:gd name="T13" fmla="*/ 81 h 129"/>
                <a:gd name="T14" fmla="*/ 127 w 229"/>
                <a:gd name="T15" fmla="*/ 73 h 129"/>
                <a:gd name="T16" fmla="*/ 113 w 229"/>
                <a:gd name="T17" fmla="*/ 66 h 129"/>
                <a:gd name="T18" fmla="*/ 98 w 229"/>
                <a:gd name="T19" fmla="*/ 58 h 129"/>
                <a:gd name="T20" fmla="*/ 84 w 229"/>
                <a:gd name="T21" fmla="*/ 50 h 129"/>
                <a:gd name="T22" fmla="*/ 70 w 229"/>
                <a:gd name="T23" fmla="*/ 42 h 129"/>
                <a:gd name="T24" fmla="*/ 56 w 229"/>
                <a:gd name="T25" fmla="*/ 34 h 129"/>
                <a:gd name="T26" fmla="*/ 41 w 229"/>
                <a:gd name="T27" fmla="*/ 25 h 129"/>
                <a:gd name="T28" fmla="*/ 27 w 229"/>
                <a:gd name="T29" fmla="*/ 17 h 129"/>
                <a:gd name="T30" fmla="*/ 13 w 229"/>
                <a:gd name="T31" fmla="*/ 8 h 129"/>
                <a:gd name="T32" fmla="*/ 0 w 229"/>
                <a:gd name="T33" fmla="*/ 0 h 129"/>
                <a:gd name="T34" fmla="*/ 11 w 229"/>
                <a:gd name="T35" fmla="*/ 12 h 129"/>
                <a:gd name="T36" fmla="*/ 23 w 229"/>
                <a:gd name="T37" fmla="*/ 24 h 129"/>
                <a:gd name="T38" fmla="*/ 35 w 229"/>
                <a:gd name="T39" fmla="*/ 35 h 129"/>
                <a:gd name="T40" fmla="*/ 48 w 229"/>
                <a:gd name="T41" fmla="*/ 46 h 129"/>
                <a:gd name="T42" fmla="*/ 61 w 229"/>
                <a:gd name="T43" fmla="*/ 56 h 129"/>
                <a:gd name="T44" fmla="*/ 76 w 229"/>
                <a:gd name="T45" fmla="*/ 65 h 129"/>
                <a:gd name="T46" fmla="*/ 89 w 229"/>
                <a:gd name="T47" fmla="*/ 74 h 129"/>
                <a:gd name="T48" fmla="*/ 104 w 229"/>
                <a:gd name="T49" fmla="*/ 82 h 129"/>
                <a:gd name="T50" fmla="*/ 118 w 229"/>
                <a:gd name="T51" fmla="*/ 90 h 129"/>
                <a:gd name="T52" fmla="*/ 133 w 229"/>
                <a:gd name="T53" fmla="*/ 97 h 129"/>
                <a:gd name="T54" fmla="*/ 148 w 229"/>
                <a:gd name="T55" fmla="*/ 104 h 129"/>
                <a:gd name="T56" fmla="*/ 164 w 229"/>
                <a:gd name="T57" fmla="*/ 110 h 129"/>
                <a:gd name="T58" fmla="*/ 180 w 229"/>
                <a:gd name="T59" fmla="*/ 115 h 129"/>
                <a:gd name="T60" fmla="*/ 196 w 229"/>
                <a:gd name="T61" fmla="*/ 120 h 129"/>
                <a:gd name="T62" fmla="*/ 212 w 229"/>
                <a:gd name="T63" fmla="*/ 124 h 129"/>
                <a:gd name="T64" fmla="*/ 228 w 229"/>
                <a:gd name="T65" fmla="*/ 128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129">
                  <a:moveTo>
                    <a:pt x="228" y="128"/>
                  </a:moveTo>
                  <a:lnTo>
                    <a:pt x="213" y="120"/>
                  </a:lnTo>
                  <a:lnTo>
                    <a:pt x="199" y="112"/>
                  </a:lnTo>
                  <a:lnTo>
                    <a:pt x="184" y="104"/>
                  </a:lnTo>
                  <a:lnTo>
                    <a:pt x="170" y="96"/>
                  </a:lnTo>
                  <a:lnTo>
                    <a:pt x="156" y="89"/>
                  </a:lnTo>
                  <a:lnTo>
                    <a:pt x="141" y="81"/>
                  </a:lnTo>
                  <a:lnTo>
                    <a:pt x="127" y="73"/>
                  </a:lnTo>
                  <a:lnTo>
                    <a:pt x="113" y="66"/>
                  </a:lnTo>
                  <a:lnTo>
                    <a:pt x="98" y="58"/>
                  </a:lnTo>
                  <a:lnTo>
                    <a:pt x="84" y="50"/>
                  </a:lnTo>
                  <a:lnTo>
                    <a:pt x="70" y="42"/>
                  </a:lnTo>
                  <a:lnTo>
                    <a:pt x="56" y="34"/>
                  </a:lnTo>
                  <a:lnTo>
                    <a:pt x="41" y="25"/>
                  </a:lnTo>
                  <a:lnTo>
                    <a:pt x="27" y="17"/>
                  </a:lnTo>
                  <a:lnTo>
                    <a:pt x="13" y="8"/>
                  </a:lnTo>
                  <a:lnTo>
                    <a:pt x="0" y="0"/>
                  </a:lnTo>
                  <a:lnTo>
                    <a:pt x="11" y="12"/>
                  </a:lnTo>
                  <a:lnTo>
                    <a:pt x="23" y="24"/>
                  </a:lnTo>
                  <a:lnTo>
                    <a:pt x="35" y="35"/>
                  </a:lnTo>
                  <a:lnTo>
                    <a:pt x="48" y="46"/>
                  </a:lnTo>
                  <a:lnTo>
                    <a:pt x="61" y="56"/>
                  </a:lnTo>
                  <a:lnTo>
                    <a:pt x="76" y="65"/>
                  </a:lnTo>
                  <a:lnTo>
                    <a:pt x="89" y="74"/>
                  </a:lnTo>
                  <a:lnTo>
                    <a:pt x="104" y="82"/>
                  </a:lnTo>
                  <a:lnTo>
                    <a:pt x="118" y="90"/>
                  </a:lnTo>
                  <a:lnTo>
                    <a:pt x="133" y="97"/>
                  </a:lnTo>
                  <a:lnTo>
                    <a:pt x="148" y="104"/>
                  </a:lnTo>
                  <a:lnTo>
                    <a:pt x="164" y="110"/>
                  </a:lnTo>
                  <a:lnTo>
                    <a:pt x="180" y="115"/>
                  </a:lnTo>
                  <a:lnTo>
                    <a:pt x="196" y="120"/>
                  </a:lnTo>
                  <a:lnTo>
                    <a:pt x="212" y="124"/>
                  </a:lnTo>
                  <a:lnTo>
                    <a:pt x="228" y="12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7" name="Freeform 63">
              <a:extLst>
                <a:ext uri="{FF2B5EF4-FFF2-40B4-BE49-F238E27FC236}">
                  <a16:creationId xmlns:a16="http://schemas.microsoft.com/office/drawing/2014/main" id="{FA316694-58DE-4E30-9BFD-0A9AF2EA2105}"/>
                </a:ext>
              </a:extLst>
            </p:cNvPr>
            <p:cNvSpPr>
              <a:spLocks/>
            </p:cNvSpPr>
            <p:nvPr/>
          </p:nvSpPr>
          <p:spPr bwMode="auto">
            <a:xfrm>
              <a:off x="5004" y="2075"/>
              <a:ext cx="222" cy="141"/>
            </a:xfrm>
            <a:custGeom>
              <a:avLst/>
              <a:gdLst>
                <a:gd name="T0" fmla="*/ 127 w 222"/>
                <a:gd name="T1" fmla="*/ 112 h 141"/>
                <a:gd name="T2" fmla="*/ 130 w 222"/>
                <a:gd name="T3" fmla="*/ 104 h 141"/>
                <a:gd name="T4" fmla="*/ 133 w 222"/>
                <a:gd name="T5" fmla="*/ 95 h 141"/>
                <a:gd name="T6" fmla="*/ 138 w 222"/>
                <a:gd name="T7" fmla="*/ 86 h 141"/>
                <a:gd name="T8" fmla="*/ 143 w 222"/>
                <a:gd name="T9" fmla="*/ 79 h 141"/>
                <a:gd name="T10" fmla="*/ 148 w 222"/>
                <a:gd name="T11" fmla="*/ 71 h 141"/>
                <a:gd name="T12" fmla="*/ 154 w 222"/>
                <a:gd name="T13" fmla="*/ 64 h 141"/>
                <a:gd name="T14" fmla="*/ 160 w 222"/>
                <a:gd name="T15" fmla="*/ 56 h 141"/>
                <a:gd name="T16" fmla="*/ 167 w 222"/>
                <a:gd name="T17" fmla="*/ 50 h 141"/>
                <a:gd name="T18" fmla="*/ 173 w 222"/>
                <a:gd name="T19" fmla="*/ 43 h 141"/>
                <a:gd name="T20" fmla="*/ 180 w 222"/>
                <a:gd name="T21" fmla="*/ 36 h 141"/>
                <a:gd name="T22" fmla="*/ 188 w 222"/>
                <a:gd name="T23" fmla="*/ 30 h 141"/>
                <a:gd name="T24" fmla="*/ 194 w 222"/>
                <a:gd name="T25" fmla="*/ 24 h 141"/>
                <a:gd name="T26" fmla="*/ 201 w 222"/>
                <a:gd name="T27" fmla="*/ 18 h 141"/>
                <a:gd name="T28" fmla="*/ 208 w 222"/>
                <a:gd name="T29" fmla="*/ 12 h 141"/>
                <a:gd name="T30" fmla="*/ 214 w 222"/>
                <a:gd name="T31" fmla="*/ 5 h 141"/>
                <a:gd name="T32" fmla="*/ 221 w 222"/>
                <a:gd name="T33" fmla="*/ 0 h 141"/>
                <a:gd name="T34" fmla="*/ 207 w 222"/>
                <a:gd name="T35" fmla="*/ 8 h 141"/>
                <a:gd name="T36" fmla="*/ 192 w 222"/>
                <a:gd name="T37" fmla="*/ 17 h 141"/>
                <a:gd name="T38" fmla="*/ 179 w 222"/>
                <a:gd name="T39" fmla="*/ 26 h 141"/>
                <a:gd name="T40" fmla="*/ 164 w 222"/>
                <a:gd name="T41" fmla="*/ 35 h 141"/>
                <a:gd name="T42" fmla="*/ 151 w 222"/>
                <a:gd name="T43" fmla="*/ 44 h 141"/>
                <a:gd name="T44" fmla="*/ 136 w 222"/>
                <a:gd name="T45" fmla="*/ 52 h 141"/>
                <a:gd name="T46" fmla="*/ 123 w 222"/>
                <a:gd name="T47" fmla="*/ 61 h 141"/>
                <a:gd name="T48" fmla="*/ 108 w 222"/>
                <a:gd name="T49" fmla="*/ 70 h 141"/>
                <a:gd name="T50" fmla="*/ 95 w 222"/>
                <a:gd name="T51" fmla="*/ 79 h 141"/>
                <a:gd name="T52" fmla="*/ 81 w 222"/>
                <a:gd name="T53" fmla="*/ 88 h 141"/>
                <a:gd name="T54" fmla="*/ 68 w 222"/>
                <a:gd name="T55" fmla="*/ 96 h 141"/>
                <a:gd name="T56" fmla="*/ 54 w 222"/>
                <a:gd name="T57" fmla="*/ 104 h 141"/>
                <a:gd name="T58" fmla="*/ 40 w 222"/>
                <a:gd name="T59" fmla="*/ 113 h 141"/>
                <a:gd name="T60" fmla="*/ 27 w 222"/>
                <a:gd name="T61" fmla="*/ 122 h 141"/>
                <a:gd name="T62" fmla="*/ 13 w 222"/>
                <a:gd name="T63" fmla="*/ 131 h 141"/>
                <a:gd name="T64" fmla="*/ 0 w 222"/>
                <a:gd name="T65" fmla="*/ 140 h 141"/>
                <a:gd name="T66" fmla="*/ 8 w 222"/>
                <a:gd name="T67" fmla="*/ 137 h 141"/>
                <a:gd name="T68" fmla="*/ 16 w 222"/>
                <a:gd name="T69" fmla="*/ 136 h 141"/>
                <a:gd name="T70" fmla="*/ 23 w 222"/>
                <a:gd name="T71" fmla="*/ 133 h 141"/>
                <a:gd name="T72" fmla="*/ 30 w 222"/>
                <a:gd name="T73" fmla="*/ 131 h 141"/>
                <a:gd name="T74" fmla="*/ 38 w 222"/>
                <a:gd name="T75" fmla="*/ 128 h 141"/>
                <a:gd name="T76" fmla="*/ 46 w 222"/>
                <a:gd name="T77" fmla="*/ 126 h 141"/>
                <a:gd name="T78" fmla="*/ 54 w 222"/>
                <a:gd name="T79" fmla="*/ 124 h 141"/>
                <a:gd name="T80" fmla="*/ 61 w 222"/>
                <a:gd name="T81" fmla="*/ 121 h 141"/>
                <a:gd name="T82" fmla="*/ 69 w 222"/>
                <a:gd name="T83" fmla="*/ 120 h 141"/>
                <a:gd name="T84" fmla="*/ 77 w 222"/>
                <a:gd name="T85" fmla="*/ 117 h 141"/>
                <a:gd name="T86" fmla="*/ 85 w 222"/>
                <a:gd name="T87" fmla="*/ 116 h 141"/>
                <a:gd name="T88" fmla="*/ 93 w 222"/>
                <a:gd name="T89" fmla="*/ 115 h 141"/>
                <a:gd name="T90" fmla="*/ 101 w 222"/>
                <a:gd name="T91" fmla="*/ 113 h 141"/>
                <a:gd name="T92" fmla="*/ 110 w 222"/>
                <a:gd name="T93" fmla="*/ 113 h 141"/>
                <a:gd name="T94" fmla="*/ 118 w 222"/>
                <a:gd name="T95" fmla="*/ 112 h 141"/>
                <a:gd name="T96" fmla="*/ 127 w 222"/>
                <a:gd name="T97" fmla="*/ 11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2" h="141">
                  <a:moveTo>
                    <a:pt x="127" y="112"/>
                  </a:moveTo>
                  <a:lnTo>
                    <a:pt x="130" y="104"/>
                  </a:lnTo>
                  <a:lnTo>
                    <a:pt x="133" y="95"/>
                  </a:lnTo>
                  <a:lnTo>
                    <a:pt x="138" y="86"/>
                  </a:lnTo>
                  <a:lnTo>
                    <a:pt x="143" y="79"/>
                  </a:lnTo>
                  <a:lnTo>
                    <a:pt x="148" y="71"/>
                  </a:lnTo>
                  <a:lnTo>
                    <a:pt x="154" y="64"/>
                  </a:lnTo>
                  <a:lnTo>
                    <a:pt x="160" y="56"/>
                  </a:lnTo>
                  <a:lnTo>
                    <a:pt x="167" y="50"/>
                  </a:lnTo>
                  <a:lnTo>
                    <a:pt x="173" y="43"/>
                  </a:lnTo>
                  <a:lnTo>
                    <a:pt x="180" y="36"/>
                  </a:lnTo>
                  <a:lnTo>
                    <a:pt x="188" y="30"/>
                  </a:lnTo>
                  <a:lnTo>
                    <a:pt x="194" y="24"/>
                  </a:lnTo>
                  <a:lnTo>
                    <a:pt x="201" y="18"/>
                  </a:lnTo>
                  <a:lnTo>
                    <a:pt x="208" y="12"/>
                  </a:lnTo>
                  <a:lnTo>
                    <a:pt x="214" y="5"/>
                  </a:lnTo>
                  <a:lnTo>
                    <a:pt x="221" y="0"/>
                  </a:lnTo>
                  <a:lnTo>
                    <a:pt x="207" y="8"/>
                  </a:lnTo>
                  <a:lnTo>
                    <a:pt x="192" y="17"/>
                  </a:lnTo>
                  <a:lnTo>
                    <a:pt x="179" y="26"/>
                  </a:lnTo>
                  <a:lnTo>
                    <a:pt x="164" y="35"/>
                  </a:lnTo>
                  <a:lnTo>
                    <a:pt x="151" y="44"/>
                  </a:lnTo>
                  <a:lnTo>
                    <a:pt x="136" y="52"/>
                  </a:lnTo>
                  <a:lnTo>
                    <a:pt x="123" y="61"/>
                  </a:lnTo>
                  <a:lnTo>
                    <a:pt x="108" y="70"/>
                  </a:lnTo>
                  <a:lnTo>
                    <a:pt x="95" y="79"/>
                  </a:lnTo>
                  <a:lnTo>
                    <a:pt x="81" y="88"/>
                  </a:lnTo>
                  <a:lnTo>
                    <a:pt x="68" y="96"/>
                  </a:lnTo>
                  <a:lnTo>
                    <a:pt x="54" y="104"/>
                  </a:lnTo>
                  <a:lnTo>
                    <a:pt x="40" y="113"/>
                  </a:lnTo>
                  <a:lnTo>
                    <a:pt x="27" y="122"/>
                  </a:lnTo>
                  <a:lnTo>
                    <a:pt x="13" y="131"/>
                  </a:lnTo>
                  <a:lnTo>
                    <a:pt x="0" y="140"/>
                  </a:lnTo>
                  <a:lnTo>
                    <a:pt x="8" y="137"/>
                  </a:lnTo>
                  <a:lnTo>
                    <a:pt x="16" y="136"/>
                  </a:lnTo>
                  <a:lnTo>
                    <a:pt x="23" y="133"/>
                  </a:lnTo>
                  <a:lnTo>
                    <a:pt x="30" y="131"/>
                  </a:lnTo>
                  <a:lnTo>
                    <a:pt x="38" y="128"/>
                  </a:lnTo>
                  <a:lnTo>
                    <a:pt x="46" y="126"/>
                  </a:lnTo>
                  <a:lnTo>
                    <a:pt x="54" y="124"/>
                  </a:lnTo>
                  <a:lnTo>
                    <a:pt x="61" y="121"/>
                  </a:lnTo>
                  <a:lnTo>
                    <a:pt x="69" y="120"/>
                  </a:lnTo>
                  <a:lnTo>
                    <a:pt x="77" y="117"/>
                  </a:lnTo>
                  <a:lnTo>
                    <a:pt x="85" y="116"/>
                  </a:lnTo>
                  <a:lnTo>
                    <a:pt x="93" y="115"/>
                  </a:lnTo>
                  <a:lnTo>
                    <a:pt x="101" y="113"/>
                  </a:lnTo>
                  <a:lnTo>
                    <a:pt x="110" y="113"/>
                  </a:lnTo>
                  <a:lnTo>
                    <a:pt x="118" y="112"/>
                  </a:lnTo>
                  <a:lnTo>
                    <a:pt x="127" y="1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8" name="Freeform 64">
              <a:extLst>
                <a:ext uri="{FF2B5EF4-FFF2-40B4-BE49-F238E27FC236}">
                  <a16:creationId xmlns:a16="http://schemas.microsoft.com/office/drawing/2014/main" id="{14A59ABC-A68E-4A13-96C6-418331920C8D}"/>
                </a:ext>
              </a:extLst>
            </p:cNvPr>
            <p:cNvSpPr>
              <a:spLocks/>
            </p:cNvSpPr>
            <p:nvPr/>
          </p:nvSpPr>
          <p:spPr bwMode="auto">
            <a:xfrm>
              <a:off x="4957" y="1961"/>
              <a:ext cx="216" cy="243"/>
            </a:xfrm>
            <a:custGeom>
              <a:avLst/>
              <a:gdLst>
                <a:gd name="T0" fmla="*/ 139 w 216"/>
                <a:gd name="T1" fmla="*/ 142 h 243"/>
                <a:gd name="T2" fmla="*/ 143 w 216"/>
                <a:gd name="T3" fmla="*/ 132 h 243"/>
                <a:gd name="T4" fmla="*/ 147 w 216"/>
                <a:gd name="T5" fmla="*/ 124 h 243"/>
                <a:gd name="T6" fmla="*/ 152 w 216"/>
                <a:gd name="T7" fmla="*/ 115 h 243"/>
                <a:gd name="T8" fmla="*/ 157 w 216"/>
                <a:gd name="T9" fmla="*/ 106 h 243"/>
                <a:gd name="T10" fmla="*/ 162 w 216"/>
                <a:gd name="T11" fmla="*/ 97 h 243"/>
                <a:gd name="T12" fmla="*/ 167 w 216"/>
                <a:gd name="T13" fmla="*/ 88 h 243"/>
                <a:gd name="T14" fmla="*/ 171 w 216"/>
                <a:gd name="T15" fmla="*/ 79 h 243"/>
                <a:gd name="T16" fmla="*/ 177 w 216"/>
                <a:gd name="T17" fmla="*/ 71 h 243"/>
                <a:gd name="T18" fmla="*/ 181 w 216"/>
                <a:gd name="T19" fmla="*/ 62 h 243"/>
                <a:gd name="T20" fmla="*/ 187 w 216"/>
                <a:gd name="T21" fmla="*/ 53 h 243"/>
                <a:gd name="T22" fmla="*/ 191 w 216"/>
                <a:gd name="T23" fmla="*/ 44 h 243"/>
                <a:gd name="T24" fmla="*/ 196 w 216"/>
                <a:gd name="T25" fmla="*/ 35 h 243"/>
                <a:gd name="T26" fmla="*/ 200 w 216"/>
                <a:gd name="T27" fmla="*/ 27 h 243"/>
                <a:gd name="T28" fmla="*/ 206 w 216"/>
                <a:gd name="T29" fmla="*/ 17 h 243"/>
                <a:gd name="T30" fmla="*/ 210 w 216"/>
                <a:gd name="T31" fmla="*/ 9 h 243"/>
                <a:gd name="T32" fmla="*/ 215 w 216"/>
                <a:gd name="T33" fmla="*/ 0 h 243"/>
                <a:gd name="T34" fmla="*/ 203 w 216"/>
                <a:gd name="T35" fmla="*/ 16 h 243"/>
                <a:gd name="T36" fmla="*/ 192 w 216"/>
                <a:gd name="T37" fmla="*/ 32 h 243"/>
                <a:gd name="T38" fmla="*/ 180 w 216"/>
                <a:gd name="T39" fmla="*/ 48 h 243"/>
                <a:gd name="T40" fmla="*/ 167 w 216"/>
                <a:gd name="T41" fmla="*/ 64 h 243"/>
                <a:gd name="T42" fmla="*/ 155 w 216"/>
                <a:gd name="T43" fmla="*/ 79 h 243"/>
                <a:gd name="T44" fmla="*/ 142 w 216"/>
                <a:gd name="T45" fmla="*/ 95 h 243"/>
                <a:gd name="T46" fmla="*/ 129 w 216"/>
                <a:gd name="T47" fmla="*/ 111 h 243"/>
                <a:gd name="T48" fmla="*/ 115 w 216"/>
                <a:gd name="T49" fmla="*/ 126 h 243"/>
                <a:gd name="T50" fmla="*/ 101 w 216"/>
                <a:gd name="T51" fmla="*/ 141 h 243"/>
                <a:gd name="T52" fmla="*/ 87 w 216"/>
                <a:gd name="T53" fmla="*/ 155 h 243"/>
                <a:gd name="T54" fmla="*/ 73 w 216"/>
                <a:gd name="T55" fmla="*/ 170 h 243"/>
                <a:gd name="T56" fmla="*/ 59 w 216"/>
                <a:gd name="T57" fmla="*/ 185 h 243"/>
                <a:gd name="T58" fmla="*/ 44 w 216"/>
                <a:gd name="T59" fmla="*/ 199 h 243"/>
                <a:gd name="T60" fmla="*/ 29 w 216"/>
                <a:gd name="T61" fmla="*/ 214 h 243"/>
                <a:gd name="T62" fmla="*/ 14 w 216"/>
                <a:gd name="T63" fmla="*/ 227 h 243"/>
                <a:gd name="T64" fmla="*/ 0 w 216"/>
                <a:gd name="T65" fmla="*/ 242 h 243"/>
                <a:gd name="T66" fmla="*/ 8 w 216"/>
                <a:gd name="T67" fmla="*/ 236 h 243"/>
                <a:gd name="T68" fmla="*/ 17 w 216"/>
                <a:gd name="T69" fmla="*/ 230 h 243"/>
                <a:gd name="T70" fmla="*/ 27 w 216"/>
                <a:gd name="T71" fmla="*/ 224 h 243"/>
                <a:gd name="T72" fmla="*/ 36 w 216"/>
                <a:gd name="T73" fmla="*/ 218 h 243"/>
                <a:gd name="T74" fmla="*/ 46 w 216"/>
                <a:gd name="T75" fmla="*/ 214 h 243"/>
                <a:gd name="T76" fmla="*/ 55 w 216"/>
                <a:gd name="T77" fmla="*/ 208 h 243"/>
                <a:gd name="T78" fmla="*/ 65 w 216"/>
                <a:gd name="T79" fmla="*/ 202 h 243"/>
                <a:gd name="T80" fmla="*/ 75 w 216"/>
                <a:gd name="T81" fmla="*/ 197 h 243"/>
                <a:gd name="T82" fmla="*/ 83 w 216"/>
                <a:gd name="T83" fmla="*/ 191 h 243"/>
                <a:gd name="T84" fmla="*/ 93 w 216"/>
                <a:gd name="T85" fmla="*/ 186 h 243"/>
                <a:gd name="T86" fmla="*/ 102 w 216"/>
                <a:gd name="T87" fmla="*/ 179 h 243"/>
                <a:gd name="T88" fmla="*/ 110 w 216"/>
                <a:gd name="T89" fmla="*/ 173 h 243"/>
                <a:gd name="T90" fmla="*/ 118 w 216"/>
                <a:gd name="T91" fmla="*/ 166 h 243"/>
                <a:gd name="T92" fmla="*/ 126 w 216"/>
                <a:gd name="T93" fmla="*/ 158 h 243"/>
                <a:gd name="T94" fmla="*/ 132 w 216"/>
                <a:gd name="T95" fmla="*/ 150 h 243"/>
                <a:gd name="T96" fmla="*/ 139 w 216"/>
                <a:gd name="T97" fmla="*/ 142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6" h="243">
                  <a:moveTo>
                    <a:pt x="139" y="142"/>
                  </a:moveTo>
                  <a:lnTo>
                    <a:pt x="143" y="132"/>
                  </a:lnTo>
                  <a:lnTo>
                    <a:pt x="147" y="124"/>
                  </a:lnTo>
                  <a:lnTo>
                    <a:pt x="152" y="115"/>
                  </a:lnTo>
                  <a:lnTo>
                    <a:pt x="157" y="106"/>
                  </a:lnTo>
                  <a:lnTo>
                    <a:pt x="162" y="97"/>
                  </a:lnTo>
                  <a:lnTo>
                    <a:pt x="167" y="88"/>
                  </a:lnTo>
                  <a:lnTo>
                    <a:pt x="171" y="79"/>
                  </a:lnTo>
                  <a:lnTo>
                    <a:pt x="177" y="71"/>
                  </a:lnTo>
                  <a:lnTo>
                    <a:pt x="181" y="62"/>
                  </a:lnTo>
                  <a:lnTo>
                    <a:pt x="187" y="53"/>
                  </a:lnTo>
                  <a:lnTo>
                    <a:pt x="191" y="44"/>
                  </a:lnTo>
                  <a:lnTo>
                    <a:pt x="196" y="35"/>
                  </a:lnTo>
                  <a:lnTo>
                    <a:pt x="200" y="27"/>
                  </a:lnTo>
                  <a:lnTo>
                    <a:pt x="206" y="17"/>
                  </a:lnTo>
                  <a:lnTo>
                    <a:pt x="210" y="9"/>
                  </a:lnTo>
                  <a:lnTo>
                    <a:pt x="215" y="0"/>
                  </a:lnTo>
                  <a:lnTo>
                    <a:pt x="203" y="16"/>
                  </a:lnTo>
                  <a:lnTo>
                    <a:pt x="192" y="32"/>
                  </a:lnTo>
                  <a:lnTo>
                    <a:pt x="180" y="48"/>
                  </a:lnTo>
                  <a:lnTo>
                    <a:pt x="167" y="64"/>
                  </a:lnTo>
                  <a:lnTo>
                    <a:pt x="155" y="79"/>
                  </a:lnTo>
                  <a:lnTo>
                    <a:pt x="142" y="95"/>
                  </a:lnTo>
                  <a:lnTo>
                    <a:pt x="129" y="111"/>
                  </a:lnTo>
                  <a:lnTo>
                    <a:pt x="115" y="126"/>
                  </a:lnTo>
                  <a:lnTo>
                    <a:pt x="101" y="141"/>
                  </a:lnTo>
                  <a:lnTo>
                    <a:pt x="87" y="155"/>
                  </a:lnTo>
                  <a:lnTo>
                    <a:pt x="73" y="170"/>
                  </a:lnTo>
                  <a:lnTo>
                    <a:pt x="59" y="185"/>
                  </a:lnTo>
                  <a:lnTo>
                    <a:pt x="44" y="199"/>
                  </a:lnTo>
                  <a:lnTo>
                    <a:pt x="29" y="214"/>
                  </a:lnTo>
                  <a:lnTo>
                    <a:pt x="14" y="227"/>
                  </a:lnTo>
                  <a:lnTo>
                    <a:pt x="0" y="242"/>
                  </a:lnTo>
                  <a:lnTo>
                    <a:pt x="8" y="236"/>
                  </a:lnTo>
                  <a:lnTo>
                    <a:pt x="17" y="230"/>
                  </a:lnTo>
                  <a:lnTo>
                    <a:pt x="27" y="224"/>
                  </a:lnTo>
                  <a:lnTo>
                    <a:pt x="36" y="218"/>
                  </a:lnTo>
                  <a:lnTo>
                    <a:pt x="46" y="214"/>
                  </a:lnTo>
                  <a:lnTo>
                    <a:pt x="55" y="208"/>
                  </a:lnTo>
                  <a:lnTo>
                    <a:pt x="65" y="202"/>
                  </a:lnTo>
                  <a:lnTo>
                    <a:pt x="75" y="197"/>
                  </a:lnTo>
                  <a:lnTo>
                    <a:pt x="83" y="191"/>
                  </a:lnTo>
                  <a:lnTo>
                    <a:pt x="93" y="186"/>
                  </a:lnTo>
                  <a:lnTo>
                    <a:pt x="102" y="179"/>
                  </a:lnTo>
                  <a:lnTo>
                    <a:pt x="110" y="173"/>
                  </a:lnTo>
                  <a:lnTo>
                    <a:pt x="118" y="166"/>
                  </a:lnTo>
                  <a:lnTo>
                    <a:pt x="126" y="158"/>
                  </a:lnTo>
                  <a:lnTo>
                    <a:pt x="132" y="150"/>
                  </a:lnTo>
                  <a:lnTo>
                    <a:pt x="139" y="1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9" name="Freeform 65">
              <a:extLst>
                <a:ext uri="{FF2B5EF4-FFF2-40B4-BE49-F238E27FC236}">
                  <a16:creationId xmlns:a16="http://schemas.microsoft.com/office/drawing/2014/main" id="{F0DBA919-4F38-4D31-817D-64BAF9EE7584}"/>
                </a:ext>
              </a:extLst>
            </p:cNvPr>
            <p:cNvSpPr>
              <a:spLocks/>
            </p:cNvSpPr>
            <p:nvPr/>
          </p:nvSpPr>
          <p:spPr bwMode="auto">
            <a:xfrm>
              <a:off x="4874" y="2030"/>
              <a:ext cx="164" cy="151"/>
            </a:xfrm>
            <a:custGeom>
              <a:avLst/>
              <a:gdLst>
                <a:gd name="T0" fmla="*/ 142 w 164"/>
                <a:gd name="T1" fmla="*/ 52 h 151"/>
                <a:gd name="T2" fmla="*/ 147 w 164"/>
                <a:gd name="T3" fmla="*/ 47 h 151"/>
                <a:gd name="T4" fmla="*/ 152 w 164"/>
                <a:gd name="T5" fmla="*/ 41 h 151"/>
                <a:gd name="T6" fmla="*/ 156 w 164"/>
                <a:gd name="T7" fmla="*/ 35 h 151"/>
                <a:gd name="T8" fmla="*/ 159 w 164"/>
                <a:gd name="T9" fmla="*/ 27 h 151"/>
                <a:gd name="T10" fmla="*/ 160 w 164"/>
                <a:gd name="T11" fmla="*/ 21 h 151"/>
                <a:gd name="T12" fmla="*/ 162 w 164"/>
                <a:gd name="T13" fmla="*/ 14 h 151"/>
                <a:gd name="T14" fmla="*/ 163 w 164"/>
                <a:gd name="T15" fmla="*/ 7 h 151"/>
                <a:gd name="T16" fmla="*/ 163 w 164"/>
                <a:gd name="T17" fmla="*/ 0 h 151"/>
                <a:gd name="T18" fmla="*/ 155 w 164"/>
                <a:gd name="T19" fmla="*/ 10 h 151"/>
                <a:gd name="T20" fmla="*/ 146 w 164"/>
                <a:gd name="T21" fmla="*/ 20 h 151"/>
                <a:gd name="T22" fmla="*/ 138 w 164"/>
                <a:gd name="T23" fmla="*/ 31 h 151"/>
                <a:gd name="T24" fmla="*/ 128 w 164"/>
                <a:gd name="T25" fmla="*/ 41 h 151"/>
                <a:gd name="T26" fmla="*/ 119 w 164"/>
                <a:gd name="T27" fmla="*/ 52 h 151"/>
                <a:gd name="T28" fmla="*/ 110 w 164"/>
                <a:gd name="T29" fmla="*/ 62 h 151"/>
                <a:gd name="T30" fmla="*/ 99 w 164"/>
                <a:gd name="T31" fmla="*/ 72 h 151"/>
                <a:gd name="T32" fmla="*/ 90 w 164"/>
                <a:gd name="T33" fmla="*/ 82 h 151"/>
                <a:gd name="T34" fmla="*/ 79 w 164"/>
                <a:gd name="T35" fmla="*/ 91 h 151"/>
                <a:gd name="T36" fmla="*/ 68 w 164"/>
                <a:gd name="T37" fmla="*/ 101 h 151"/>
                <a:gd name="T38" fmla="*/ 58 w 164"/>
                <a:gd name="T39" fmla="*/ 110 h 151"/>
                <a:gd name="T40" fmla="*/ 47 w 164"/>
                <a:gd name="T41" fmla="*/ 119 h 151"/>
                <a:gd name="T42" fmla="*/ 35 w 164"/>
                <a:gd name="T43" fmla="*/ 127 h 151"/>
                <a:gd name="T44" fmla="*/ 23 w 164"/>
                <a:gd name="T45" fmla="*/ 135 h 151"/>
                <a:gd name="T46" fmla="*/ 11 w 164"/>
                <a:gd name="T47" fmla="*/ 142 h 151"/>
                <a:gd name="T48" fmla="*/ 0 w 164"/>
                <a:gd name="T49" fmla="*/ 150 h 151"/>
                <a:gd name="T50" fmla="*/ 9 w 164"/>
                <a:gd name="T51" fmla="*/ 144 h 151"/>
                <a:gd name="T52" fmla="*/ 18 w 164"/>
                <a:gd name="T53" fmla="*/ 138 h 151"/>
                <a:gd name="T54" fmla="*/ 27 w 164"/>
                <a:gd name="T55" fmla="*/ 133 h 151"/>
                <a:gd name="T56" fmla="*/ 37 w 164"/>
                <a:gd name="T57" fmla="*/ 126 h 151"/>
                <a:gd name="T58" fmla="*/ 46 w 164"/>
                <a:gd name="T59" fmla="*/ 121 h 151"/>
                <a:gd name="T60" fmla="*/ 55 w 164"/>
                <a:gd name="T61" fmla="*/ 115 h 151"/>
                <a:gd name="T62" fmla="*/ 64 w 164"/>
                <a:gd name="T63" fmla="*/ 110 h 151"/>
                <a:gd name="T64" fmla="*/ 73 w 164"/>
                <a:gd name="T65" fmla="*/ 104 h 151"/>
                <a:gd name="T66" fmla="*/ 83 w 164"/>
                <a:gd name="T67" fmla="*/ 98 h 151"/>
                <a:gd name="T68" fmla="*/ 91 w 164"/>
                <a:gd name="T69" fmla="*/ 92 h 151"/>
                <a:gd name="T70" fmla="*/ 99 w 164"/>
                <a:gd name="T71" fmla="*/ 86 h 151"/>
                <a:gd name="T72" fmla="*/ 108 w 164"/>
                <a:gd name="T73" fmla="*/ 79 h 151"/>
                <a:gd name="T74" fmla="*/ 117 w 164"/>
                <a:gd name="T75" fmla="*/ 73 h 151"/>
                <a:gd name="T76" fmla="*/ 125 w 164"/>
                <a:gd name="T77" fmla="*/ 67 h 151"/>
                <a:gd name="T78" fmla="*/ 134 w 164"/>
                <a:gd name="T79" fmla="*/ 59 h 151"/>
                <a:gd name="T80" fmla="*/ 142 w 164"/>
                <a:gd name="T81" fmla="*/ 5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4" h="151">
                  <a:moveTo>
                    <a:pt x="142" y="52"/>
                  </a:moveTo>
                  <a:lnTo>
                    <a:pt x="147" y="47"/>
                  </a:lnTo>
                  <a:lnTo>
                    <a:pt x="152" y="41"/>
                  </a:lnTo>
                  <a:lnTo>
                    <a:pt x="156" y="35"/>
                  </a:lnTo>
                  <a:lnTo>
                    <a:pt x="159" y="27"/>
                  </a:lnTo>
                  <a:lnTo>
                    <a:pt x="160" y="21"/>
                  </a:lnTo>
                  <a:lnTo>
                    <a:pt x="162" y="14"/>
                  </a:lnTo>
                  <a:lnTo>
                    <a:pt x="163" y="7"/>
                  </a:lnTo>
                  <a:lnTo>
                    <a:pt x="163" y="0"/>
                  </a:lnTo>
                  <a:lnTo>
                    <a:pt x="155" y="10"/>
                  </a:lnTo>
                  <a:lnTo>
                    <a:pt x="146" y="20"/>
                  </a:lnTo>
                  <a:lnTo>
                    <a:pt x="138" y="31"/>
                  </a:lnTo>
                  <a:lnTo>
                    <a:pt x="128" y="41"/>
                  </a:lnTo>
                  <a:lnTo>
                    <a:pt x="119" y="52"/>
                  </a:lnTo>
                  <a:lnTo>
                    <a:pt x="110" y="62"/>
                  </a:lnTo>
                  <a:lnTo>
                    <a:pt x="99" y="72"/>
                  </a:lnTo>
                  <a:lnTo>
                    <a:pt x="90" y="82"/>
                  </a:lnTo>
                  <a:lnTo>
                    <a:pt x="79" y="91"/>
                  </a:lnTo>
                  <a:lnTo>
                    <a:pt x="68" y="101"/>
                  </a:lnTo>
                  <a:lnTo>
                    <a:pt x="58" y="110"/>
                  </a:lnTo>
                  <a:lnTo>
                    <a:pt x="47" y="119"/>
                  </a:lnTo>
                  <a:lnTo>
                    <a:pt x="35" y="127"/>
                  </a:lnTo>
                  <a:lnTo>
                    <a:pt x="23" y="135"/>
                  </a:lnTo>
                  <a:lnTo>
                    <a:pt x="11" y="142"/>
                  </a:lnTo>
                  <a:lnTo>
                    <a:pt x="0" y="150"/>
                  </a:lnTo>
                  <a:lnTo>
                    <a:pt x="9" y="144"/>
                  </a:lnTo>
                  <a:lnTo>
                    <a:pt x="18" y="138"/>
                  </a:lnTo>
                  <a:lnTo>
                    <a:pt x="27" y="133"/>
                  </a:lnTo>
                  <a:lnTo>
                    <a:pt x="37" y="126"/>
                  </a:lnTo>
                  <a:lnTo>
                    <a:pt x="46" y="121"/>
                  </a:lnTo>
                  <a:lnTo>
                    <a:pt x="55" y="115"/>
                  </a:lnTo>
                  <a:lnTo>
                    <a:pt x="64" y="110"/>
                  </a:lnTo>
                  <a:lnTo>
                    <a:pt x="73" y="104"/>
                  </a:lnTo>
                  <a:lnTo>
                    <a:pt x="83" y="98"/>
                  </a:lnTo>
                  <a:lnTo>
                    <a:pt x="91" y="92"/>
                  </a:lnTo>
                  <a:lnTo>
                    <a:pt x="99" y="86"/>
                  </a:lnTo>
                  <a:lnTo>
                    <a:pt x="108" y="79"/>
                  </a:lnTo>
                  <a:lnTo>
                    <a:pt x="117" y="73"/>
                  </a:lnTo>
                  <a:lnTo>
                    <a:pt x="125" y="67"/>
                  </a:lnTo>
                  <a:lnTo>
                    <a:pt x="134" y="59"/>
                  </a:lnTo>
                  <a:lnTo>
                    <a:pt x="142" y="5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0" name="Freeform 66">
              <a:extLst>
                <a:ext uri="{FF2B5EF4-FFF2-40B4-BE49-F238E27FC236}">
                  <a16:creationId xmlns:a16="http://schemas.microsoft.com/office/drawing/2014/main" id="{F76CE79A-F276-4D87-A344-D925AD98E598}"/>
                </a:ext>
              </a:extLst>
            </p:cNvPr>
            <p:cNvSpPr>
              <a:spLocks/>
            </p:cNvSpPr>
            <p:nvPr/>
          </p:nvSpPr>
          <p:spPr bwMode="auto">
            <a:xfrm>
              <a:off x="4074" y="1994"/>
              <a:ext cx="155" cy="107"/>
            </a:xfrm>
            <a:custGeom>
              <a:avLst/>
              <a:gdLst>
                <a:gd name="T0" fmla="*/ 37 w 155"/>
                <a:gd name="T1" fmla="*/ 2 h 107"/>
                <a:gd name="T2" fmla="*/ 35 w 155"/>
                <a:gd name="T3" fmla="*/ 5 h 107"/>
                <a:gd name="T4" fmla="*/ 32 w 155"/>
                <a:gd name="T5" fmla="*/ 7 h 107"/>
                <a:gd name="T6" fmla="*/ 30 w 155"/>
                <a:gd name="T7" fmla="*/ 8 h 107"/>
                <a:gd name="T8" fmla="*/ 26 w 155"/>
                <a:gd name="T9" fmla="*/ 9 h 107"/>
                <a:gd name="T10" fmla="*/ 23 w 155"/>
                <a:gd name="T11" fmla="*/ 9 h 107"/>
                <a:gd name="T12" fmla="*/ 19 w 155"/>
                <a:gd name="T13" fmla="*/ 8 h 107"/>
                <a:gd name="T14" fmla="*/ 16 w 155"/>
                <a:gd name="T15" fmla="*/ 7 h 107"/>
                <a:gd name="T16" fmla="*/ 13 w 155"/>
                <a:gd name="T17" fmla="*/ 6 h 107"/>
                <a:gd name="T18" fmla="*/ 0 w 155"/>
                <a:gd name="T19" fmla="*/ 0 h 107"/>
                <a:gd name="T20" fmla="*/ 7 w 155"/>
                <a:gd name="T21" fmla="*/ 7 h 107"/>
                <a:gd name="T22" fmla="*/ 16 w 155"/>
                <a:gd name="T23" fmla="*/ 15 h 107"/>
                <a:gd name="T24" fmla="*/ 25 w 155"/>
                <a:gd name="T25" fmla="*/ 22 h 107"/>
                <a:gd name="T26" fmla="*/ 34 w 155"/>
                <a:gd name="T27" fmla="*/ 29 h 107"/>
                <a:gd name="T28" fmla="*/ 43 w 155"/>
                <a:gd name="T29" fmla="*/ 37 h 107"/>
                <a:gd name="T30" fmla="*/ 52 w 155"/>
                <a:gd name="T31" fmla="*/ 43 h 107"/>
                <a:gd name="T32" fmla="*/ 62 w 155"/>
                <a:gd name="T33" fmla="*/ 51 h 107"/>
                <a:gd name="T34" fmla="*/ 71 w 155"/>
                <a:gd name="T35" fmla="*/ 57 h 107"/>
                <a:gd name="T36" fmla="*/ 82 w 155"/>
                <a:gd name="T37" fmla="*/ 64 h 107"/>
                <a:gd name="T38" fmla="*/ 91 w 155"/>
                <a:gd name="T39" fmla="*/ 70 h 107"/>
                <a:gd name="T40" fmla="*/ 102 w 155"/>
                <a:gd name="T41" fmla="*/ 77 h 107"/>
                <a:gd name="T42" fmla="*/ 112 w 155"/>
                <a:gd name="T43" fmla="*/ 82 h 107"/>
                <a:gd name="T44" fmla="*/ 122 w 155"/>
                <a:gd name="T45" fmla="*/ 89 h 107"/>
                <a:gd name="T46" fmla="*/ 132 w 155"/>
                <a:gd name="T47" fmla="*/ 94 h 107"/>
                <a:gd name="T48" fmla="*/ 143 w 155"/>
                <a:gd name="T49" fmla="*/ 101 h 107"/>
                <a:gd name="T50" fmla="*/ 154 w 155"/>
                <a:gd name="T51" fmla="*/ 106 h 107"/>
                <a:gd name="T52" fmla="*/ 146 w 155"/>
                <a:gd name="T53" fmla="*/ 99 h 107"/>
                <a:gd name="T54" fmla="*/ 138 w 155"/>
                <a:gd name="T55" fmla="*/ 93 h 107"/>
                <a:gd name="T56" fmla="*/ 131 w 155"/>
                <a:gd name="T57" fmla="*/ 86 h 107"/>
                <a:gd name="T58" fmla="*/ 124 w 155"/>
                <a:gd name="T59" fmla="*/ 80 h 107"/>
                <a:gd name="T60" fmla="*/ 117 w 155"/>
                <a:gd name="T61" fmla="*/ 74 h 107"/>
                <a:gd name="T62" fmla="*/ 110 w 155"/>
                <a:gd name="T63" fmla="*/ 67 h 107"/>
                <a:gd name="T64" fmla="*/ 102 w 155"/>
                <a:gd name="T65" fmla="*/ 60 h 107"/>
                <a:gd name="T66" fmla="*/ 94 w 155"/>
                <a:gd name="T67" fmla="*/ 54 h 107"/>
                <a:gd name="T68" fmla="*/ 87 w 155"/>
                <a:gd name="T69" fmla="*/ 47 h 107"/>
                <a:gd name="T70" fmla="*/ 80 w 155"/>
                <a:gd name="T71" fmla="*/ 41 h 107"/>
                <a:gd name="T72" fmla="*/ 72 w 155"/>
                <a:gd name="T73" fmla="*/ 34 h 107"/>
                <a:gd name="T74" fmla="*/ 65 w 155"/>
                <a:gd name="T75" fmla="*/ 27 h 107"/>
                <a:gd name="T76" fmla="*/ 58 w 155"/>
                <a:gd name="T77" fmla="*/ 21 h 107"/>
                <a:gd name="T78" fmla="*/ 51 w 155"/>
                <a:gd name="T79" fmla="*/ 15 h 107"/>
                <a:gd name="T80" fmla="*/ 43 w 155"/>
                <a:gd name="T81" fmla="*/ 8 h 107"/>
                <a:gd name="T82" fmla="*/ 37 w 155"/>
                <a:gd name="T83" fmla="*/ 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07">
                  <a:moveTo>
                    <a:pt x="37" y="2"/>
                  </a:moveTo>
                  <a:lnTo>
                    <a:pt x="35" y="5"/>
                  </a:lnTo>
                  <a:lnTo>
                    <a:pt x="32" y="7"/>
                  </a:lnTo>
                  <a:lnTo>
                    <a:pt x="30" y="8"/>
                  </a:lnTo>
                  <a:lnTo>
                    <a:pt x="26" y="9"/>
                  </a:lnTo>
                  <a:lnTo>
                    <a:pt x="23" y="9"/>
                  </a:lnTo>
                  <a:lnTo>
                    <a:pt x="19" y="8"/>
                  </a:lnTo>
                  <a:lnTo>
                    <a:pt x="16" y="7"/>
                  </a:lnTo>
                  <a:lnTo>
                    <a:pt x="13" y="6"/>
                  </a:lnTo>
                  <a:lnTo>
                    <a:pt x="0" y="0"/>
                  </a:lnTo>
                  <a:lnTo>
                    <a:pt x="7" y="7"/>
                  </a:lnTo>
                  <a:lnTo>
                    <a:pt x="16" y="15"/>
                  </a:lnTo>
                  <a:lnTo>
                    <a:pt x="25" y="22"/>
                  </a:lnTo>
                  <a:lnTo>
                    <a:pt x="34" y="29"/>
                  </a:lnTo>
                  <a:lnTo>
                    <a:pt x="43" y="37"/>
                  </a:lnTo>
                  <a:lnTo>
                    <a:pt x="52" y="43"/>
                  </a:lnTo>
                  <a:lnTo>
                    <a:pt x="62" y="51"/>
                  </a:lnTo>
                  <a:lnTo>
                    <a:pt x="71" y="57"/>
                  </a:lnTo>
                  <a:lnTo>
                    <a:pt x="82" y="64"/>
                  </a:lnTo>
                  <a:lnTo>
                    <a:pt x="91" y="70"/>
                  </a:lnTo>
                  <a:lnTo>
                    <a:pt x="102" y="77"/>
                  </a:lnTo>
                  <a:lnTo>
                    <a:pt x="112" y="82"/>
                  </a:lnTo>
                  <a:lnTo>
                    <a:pt x="122" y="89"/>
                  </a:lnTo>
                  <a:lnTo>
                    <a:pt x="132" y="94"/>
                  </a:lnTo>
                  <a:lnTo>
                    <a:pt x="143" y="101"/>
                  </a:lnTo>
                  <a:lnTo>
                    <a:pt x="154" y="106"/>
                  </a:lnTo>
                  <a:lnTo>
                    <a:pt x="146" y="99"/>
                  </a:lnTo>
                  <a:lnTo>
                    <a:pt x="138" y="93"/>
                  </a:lnTo>
                  <a:lnTo>
                    <a:pt x="131" y="86"/>
                  </a:lnTo>
                  <a:lnTo>
                    <a:pt x="124" y="80"/>
                  </a:lnTo>
                  <a:lnTo>
                    <a:pt x="117" y="74"/>
                  </a:lnTo>
                  <a:lnTo>
                    <a:pt x="110" y="67"/>
                  </a:lnTo>
                  <a:lnTo>
                    <a:pt x="102" y="60"/>
                  </a:lnTo>
                  <a:lnTo>
                    <a:pt x="94" y="54"/>
                  </a:lnTo>
                  <a:lnTo>
                    <a:pt x="87" y="47"/>
                  </a:lnTo>
                  <a:lnTo>
                    <a:pt x="80" y="41"/>
                  </a:lnTo>
                  <a:lnTo>
                    <a:pt x="72" y="34"/>
                  </a:lnTo>
                  <a:lnTo>
                    <a:pt x="65" y="27"/>
                  </a:lnTo>
                  <a:lnTo>
                    <a:pt x="58" y="21"/>
                  </a:lnTo>
                  <a:lnTo>
                    <a:pt x="51" y="15"/>
                  </a:lnTo>
                  <a:lnTo>
                    <a:pt x="43" y="8"/>
                  </a:lnTo>
                  <a:lnTo>
                    <a:pt x="37" y="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1" name="Freeform 67">
              <a:extLst>
                <a:ext uri="{FF2B5EF4-FFF2-40B4-BE49-F238E27FC236}">
                  <a16:creationId xmlns:a16="http://schemas.microsoft.com/office/drawing/2014/main" id="{D745AE12-506A-4F90-BDC3-C0ADE47291F5}"/>
                </a:ext>
              </a:extLst>
            </p:cNvPr>
            <p:cNvSpPr>
              <a:spLocks/>
            </p:cNvSpPr>
            <p:nvPr/>
          </p:nvSpPr>
          <p:spPr bwMode="auto">
            <a:xfrm>
              <a:off x="5135" y="2035"/>
              <a:ext cx="17" cy="17"/>
            </a:xfrm>
            <a:custGeom>
              <a:avLst/>
              <a:gdLst>
                <a:gd name="T0" fmla="*/ 16 w 17"/>
                <a:gd name="T1" fmla="*/ 0 h 17"/>
                <a:gd name="T2" fmla="*/ 0 w 17"/>
                <a:gd name="T3" fmla="*/ 16 h 17"/>
                <a:gd name="T4" fmla="*/ 10 w 17"/>
                <a:gd name="T5" fmla="*/ 6 h 17"/>
                <a:gd name="T6" fmla="*/ 16 w 17"/>
                <a:gd name="T7" fmla="*/ 0 h 17"/>
              </a:gdLst>
              <a:ahLst/>
              <a:cxnLst>
                <a:cxn ang="0">
                  <a:pos x="T0" y="T1"/>
                </a:cxn>
                <a:cxn ang="0">
                  <a:pos x="T2" y="T3"/>
                </a:cxn>
                <a:cxn ang="0">
                  <a:pos x="T4" y="T5"/>
                </a:cxn>
                <a:cxn ang="0">
                  <a:pos x="T6" y="T7"/>
                </a:cxn>
              </a:cxnLst>
              <a:rect l="0" t="0" r="r" b="b"/>
              <a:pathLst>
                <a:path w="17" h="17">
                  <a:moveTo>
                    <a:pt x="16" y="0"/>
                  </a:moveTo>
                  <a:lnTo>
                    <a:pt x="0" y="16"/>
                  </a:lnTo>
                  <a:lnTo>
                    <a:pt x="10" y="6"/>
                  </a:lnTo>
                  <a:lnTo>
                    <a:pt x="1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2" name="Freeform 68">
              <a:extLst>
                <a:ext uri="{FF2B5EF4-FFF2-40B4-BE49-F238E27FC236}">
                  <a16:creationId xmlns:a16="http://schemas.microsoft.com/office/drawing/2014/main" id="{D8433707-3603-469B-A902-AFD551FB3BD1}"/>
                </a:ext>
              </a:extLst>
            </p:cNvPr>
            <p:cNvSpPr>
              <a:spLocks/>
            </p:cNvSpPr>
            <p:nvPr/>
          </p:nvSpPr>
          <p:spPr bwMode="auto">
            <a:xfrm>
              <a:off x="5204" y="1979"/>
              <a:ext cx="26" cy="17"/>
            </a:xfrm>
            <a:custGeom>
              <a:avLst/>
              <a:gdLst>
                <a:gd name="T0" fmla="*/ 25 w 26"/>
                <a:gd name="T1" fmla="*/ 0 h 17"/>
                <a:gd name="T2" fmla="*/ 22 w 26"/>
                <a:gd name="T3" fmla="*/ 0 h 17"/>
                <a:gd name="T4" fmla="*/ 20 w 26"/>
                <a:gd name="T5" fmla="*/ 2 h 17"/>
                <a:gd name="T6" fmla="*/ 16 w 26"/>
                <a:gd name="T7" fmla="*/ 3 h 17"/>
                <a:gd name="T8" fmla="*/ 12 w 26"/>
                <a:gd name="T9" fmla="*/ 4 h 17"/>
                <a:gd name="T10" fmla="*/ 9 w 26"/>
                <a:gd name="T11" fmla="*/ 8 h 17"/>
                <a:gd name="T12" fmla="*/ 6 w 26"/>
                <a:gd name="T13" fmla="*/ 9 h 17"/>
                <a:gd name="T14" fmla="*/ 3 w 26"/>
                <a:gd name="T15" fmla="*/ 12 h 17"/>
                <a:gd name="T16" fmla="*/ 0 w 26"/>
                <a:gd name="T17" fmla="*/ 16 h 17"/>
                <a:gd name="T18" fmla="*/ 25 w 26"/>
                <a:gd name="T19"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7">
                  <a:moveTo>
                    <a:pt x="25" y="0"/>
                  </a:moveTo>
                  <a:lnTo>
                    <a:pt x="22" y="0"/>
                  </a:lnTo>
                  <a:lnTo>
                    <a:pt x="20" y="2"/>
                  </a:lnTo>
                  <a:lnTo>
                    <a:pt x="16" y="3"/>
                  </a:lnTo>
                  <a:lnTo>
                    <a:pt x="12" y="4"/>
                  </a:lnTo>
                  <a:lnTo>
                    <a:pt x="9" y="8"/>
                  </a:lnTo>
                  <a:lnTo>
                    <a:pt x="6" y="9"/>
                  </a:lnTo>
                  <a:lnTo>
                    <a:pt x="3" y="12"/>
                  </a:lnTo>
                  <a:lnTo>
                    <a:pt x="0" y="16"/>
                  </a:lnTo>
                  <a:lnTo>
                    <a:pt x="25"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3" name="Freeform 69">
              <a:extLst>
                <a:ext uri="{FF2B5EF4-FFF2-40B4-BE49-F238E27FC236}">
                  <a16:creationId xmlns:a16="http://schemas.microsoft.com/office/drawing/2014/main" id="{6F58067F-9E35-42AC-A240-8F3487C7E8DE}"/>
                </a:ext>
              </a:extLst>
            </p:cNvPr>
            <p:cNvSpPr>
              <a:spLocks/>
            </p:cNvSpPr>
            <p:nvPr/>
          </p:nvSpPr>
          <p:spPr bwMode="auto">
            <a:xfrm>
              <a:off x="4039" y="2606"/>
              <a:ext cx="385" cy="62"/>
            </a:xfrm>
            <a:custGeom>
              <a:avLst/>
              <a:gdLst>
                <a:gd name="T0" fmla="*/ 300 w 385"/>
                <a:gd name="T1" fmla="*/ 30 h 62"/>
                <a:gd name="T2" fmla="*/ 312 w 385"/>
                <a:gd name="T3" fmla="*/ 28 h 62"/>
                <a:gd name="T4" fmla="*/ 323 w 385"/>
                <a:gd name="T5" fmla="*/ 27 h 62"/>
                <a:gd name="T6" fmla="*/ 334 w 385"/>
                <a:gd name="T7" fmla="*/ 25 h 62"/>
                <a:gd name="T8" fmla="*/ 346 w 385"/>
                <a:gd name="T9" fmla="*/ 23 h 62"/>
                <a:gd name="T10" fmla="*/ 357 w 385"/>
                <a:gd name="T11" fmla="*/ 21 h 62"/>
                <a:gd name="T12" fmla="*/ 368 w 385"/>
                <a:gd name="T13" fmla="*/ 20 h 62"/>
                <a:gd name="T14" fmla="*/ 378 w 385"/>
                <a:gd name="T15" fmla="*/ 19 h 62"/>
                <a:gd name="T16" fmla="*/ 285 w 385"/>
                <a:gd name="T17" fmla="*/ 7 h 62"/>
                <a:gd name="T18" fmla="*/ 154 w 385"/>
                <a:gd name="T19" fmla="*/ 32 h 62"/>
                <a:gd name="T20" fmla="*/ 160 w 385"/>
                <a:gd name="T21" fmla="*/ 33 h 62"/>
                <a:gd name="T22" fmla="*/ 165 w 385"/>
                <a:gd name="T23" fmla="*/ 33 h 62"/>
                <a:gd name="T24" fmla="*/ 169 w 385"/>
                <a:gd name="T25" fmla="*/ 35 h 62"/>
                <a:gd name="T26" fmla="*/ 168 w 385"/>
                <a:gd name="T27" fmla="*/ 38 h 62"/>
                <a:gd name="T28" fmla="*/ 159 w 385"/>
                <a:gd name="T29" fmla="*/ 39 h 62"/>
                <a:gd name="T30" fmla="*/ 148 w 385"/>
                <a:gd name="T31" fmla="*/ 37 h 62"/>
                <a:gd name="T32" fmla="*/ 136 w 385"/>
                <a:gd name="T33" fmla="*/ 36 h 62"/>
                <a:gd name="T34" fmla="*/ 124 w 385"/>
                <a:gd name="T35" fmla="*/ 34 h 62"/>
                <a:gd name="T36" fmla="*/ 111 w 385"/>
                <a:gd name="T37" fmla="*/ 32 h 62"/>
                <a:gd name="T38" fmla="*/ 96 w 385"/>
                <a:gd name="T39" fmla="*/ 29 h 62"/>
                <a:gd name="T40" fmla="*/ 83 w 385"/>
                <a:gd name="T41" fmla="*/ 27 h 62"/>
                <a:gd name="T42" fmla="*/ 68 w 385"/>
                <a:gd name="T43" fmla="*/ 24 h 62"/>
                <a:gd name="T44" fmla="*/ 55 w 385"/>
                <a:gd name="T45" fmla="*/ 20 h 62"/>
                <a:gd name="T46" fmla="*/ 40 w 385"/>
                <a:gd name="T47" fmla="*/ 16 h 62"/>
                <a:gd name="T48" fmla="*/ 27 w 385"/>
                <a:gd name="T49" fmla="*/ 12 h 62"/>
                <a:gd name="T50" fmla="*/ 20 w 385"/>
                <a:gd name="T51" fmla="*/ 8 h 62"/>
                <a:gd name="T52" fmla="*/ 0 w 385"/>
                <a:gd name="T53" fmla="*/ 0 h 62"/>
                <a:gd name="T54" fmla="*/ 14 w 385"/>
                <a:gd name="T55" fmla="*/ 8 h 62"/>
                <a:gd name="T56" fmla="*/ 28 w 385"/>
                <a:gd name="T57" fmla="*/ 20 h 62"/>
                <a:gd name="T58" fmla="*/ 42 w 385"/>
                <a:gd name="T59" fmla="*/ 31 h 62"/>
                <a:gd name="T60" fmla="*/ 57 w 385"/>
                <a:gd name="T61" fmla="*/ 42 h 62"/>
                <a:gd name="T62" fmla="*/ 72 w 385"/>
                <a:gd name="T63" fmla="*/ 51 h 62"/>
                <a:gd name="T64" fmla="*/ 88 w 385"/>
                <a:gd name="T65" fmla="*/ 57 h 62"/>
                <a:gd name="T66" fmla="*/ 106 w 385"/>
                <a:gd name="T67" fmla="*/ 61 h 62"/>
                <a:gd name="T68" fmla="*/ 124 w 385"/>
                <a:gd name="T69" fmla="*/ 58 h 62"/>
                <a:gd name="T70" fmla="*/ 145 w 385"/>
                <a:gd name="T71" fmla="*/ 53 h 62"/>
                <a:gd name="T72" fmla="*/ 166 w 385"/>
                <a:gd name="T73" fmla="*/ 50 h 62"/>
                <a:gd name="T74" fmla="*/ 188 w 385"/>
                <a:gd name="T75" fmla="*/ 46 h 62"/>
                <a:gd name="T76" fmla="*/ 209 w 385"/>
                <a:gd name="T77" fmla="*/ 43 h 62"/>
                <a:gd name="T78" fmla="*/ 231 w 385"/>
                <a:gd name="T79" fmla="*/ 40 h 62"/>
                <a:gd name="T80" fmla="*/ 253 w 385"/>
                <a:gd name="T81" fmla="*/ 37 h 62"/>
                <a:gd name="T82" fmla="*/ 274 w 385"/>
                <a:gd name="T83" fmla="*/ 34 h 62"/>
                <a:gd name="T84" fmla="*/ 295 w 385"/>
                <a:gd name="T8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5" h="62">
                  <a:moveTo>
                    <a:pt x="295" y="31"/>
                  </a:moveTo>
                  <a:lnTo>
                    <a:pt x="300" y="30"/>
                  </a:lnTo>
                  <a:lnTo>
                    <a:pt x="306" y="29"/>
                  </a:lnTo>
                  <a:lnTo>
                    <a:pt x="312" y="28"/>
                  </a:lnTo>
                  <a:lnTo>
                    <a:pt x="317" y="28"/>
                  </a:lnTo>
                  <a:lnTo>
                    <a:pt x="323" y="27"/>
                  </a:lnTo>
                  <a:lnTo>
                    <a:pt x="329" y="26"/>
                  </a:lnTo>
                  <a:lnTo>
                    <a:pt x="334" y="25"/>
                  </a:lnTo>
                  <a:lnTo>
                    <a:pt x="340" y="24"/>
                  </a:lnTo>
                  <a:lnTo>
                    <a:pt x="346" y="23"/>
                  </a:lnTo>
                  <a:lnTo>
                    <a:pt x="352" y="22"/>
                  </a:lnTo>
                  <a:lnTo>
                    <a:pt x="357" y="21"/>
                  </a:lnTo>
                  <a:lnTo>
                    <a:pt x="363" y="20"/>
                  </a:lnTo>
                  <a:lnTo>
                    <a:pt x="368" y="20"/>
                  </a:lnTo>
                  <a:lnTo>
                    <a:pt x="373" y="19"/>
                  </a:lnTo>
                  <a:lnTo>
                    <a:pt x="378" y="19"/>
                  </a:lnTo>
                  <a:lnTo>
                    <a:pt x="384" y="18"/>
                  </a:lnTo>
                  <a:lnTo>
                    <a:pt x="285" y="7"/>
                  </a:lnTo>
                  <a:lnTo>
                    <a:pt x="152" y="32"/>
                  </a:lnTo>
                  <a:lnTo>
                    <a:pt x="154" y="32"/>
                  </a:lnTo>
                  <a:lnTo>
                    <a:pt x="157" y="33"/>
                  </a:lnTo>
                  <a:lnTo>
                    <a:pt x="160" y="33"/>
                  </a:lnTo>
                  <a:lnTo>
                    <a:pt x="162" y="33"/>
                  </a:lnTo>
                  <a:lnTo>
                    <a:pt x="165" y="33"/>
                  </a:lnTo>
                  <a:lnTo>
                    <a:pt x="167" y="34"/>
                  </a:lnTo>
                  <a:lnTo>
                    <a:pt x="169" y="35"/>
                  </a:lnTo>
                  <a:lnTo>
                    <a:pt x="172" y="36"/>
                  </a:lnTo>
                  <a:lnTo>
                    <a:pt x="168" y="38"/>
                  </a:lnTo>
                  <a:lnTo>
                    <a:pt x="164" y="38"/>
                  </a:lnTo>
                  <a:lnTo>
                    <a:pt x="159" y="39"/>
                  </a:lnTo>
                  <a:lnTo>
                    <a:pt x="153" y="38"/>
                  </a:lnTo>
                  <a:lnTo>
                    <a:pt x="148" y="37"/>
                  </a:lnTo>
                  <a:lnTo>
                    <a:pt x="142" y="36"/>
                  </a:lnTo>
                  <a:lnTo>
                    <a:pt x="136" y="36"/>
                  </a:lnTo>
                  <a:lnTo>
                    <a:pt x="132" y="35"/>
                  </a:lnTo>
                  <a:lnTo>
                    <a:pt x="124" y="34"/>
                  </a:lnTo>
                  <a:lnTo>
                    <a:pt x="118" y="32"/>
                  </a:lnTo>
                  <a:lnTo>
                    <a:pt x="111" y="32"/>
                  </a:lnTo>
                  <a:lnTo>
                    <a:pt x="104" y="31"/>
                  </a:lnTo>
                  <a:lnTo>
                    <a:pt x="96" y="29"/>
                  </a:lnTo>
                  <a:lnTo>
                    <a:pt x="90" y="28"/>
                  </a:lnTo>
                  <a:lnTo>
                    <a:pt x="83" y="27"/>
                  </a:lnTo>
                  <a:lnTo>
                    <a:pt x="76" y="25"/>
                  </a:lnTo>
                  <a:lnTo>
                    <a:pt x="68" y="24"/>
                  </a:lnTo>
                  <a:lnTo>
                    <a:pt x="61" y="22"/>
                  </a:lnTo>
                  <a:lnTo>
                    <a:pt x="55" y="20"/>
                  </a:lnTo>
                  <a:lnTo>
                    <a:pt x="48" y="19"/>
                  </a:lnTo>
                  <a:lnTo>
                    <a:pt x="40" y="16"/>
                  </a:lnTo>
                  <a:lnTo>
                    <a:pt x="34" y="15"/>
                  </a:lnTo>
                  <a:lnTo>
                    <a:pt x="27" y="12"/>
                  </a:lnTo>
                  <a:lnTo>
                    <a:pt x="20" y="10"/>
                  </a:lnTo>
                  <a:lnTo>
                    <a:pt x="20" y="8"/>
                  </a:lnTo>
                  <a:lnTo>
                    <a:pt x="30" y="7"/>
                  </a:lnTo>
                  <a:lnTo>
                    <a:pt x="0" y="0"/>
                  </a:lnTo>
                  <a:lnTo>
                    <a:pt x="7" y="4"/>
                  </a:lnTo>
                  <a:lnTo>
                    <a:pt x="14" y="8"/>
                  </a:lnTo>
                  <a:lnTo>
                    <a:pt x="21" y="14"/>
                  </a:lnTo>
                  <a:lnTo>
                    <a:pt x="28" y="20"/>
                  </a:lnTo>
                  <a:lnTo>
                    <a:pt x="36" y="25"/>
                  </a:lnTo>
                  <a:lnTo>
                    <a:pt x="42" y="31"/>
                  </a:lnTo>
                  <a:lnTo>
                    <a:pt x="49" y="36"/>
                  </a:lnTo>
                  <a:lnTo>
                    <a:pt x="57" y="42"/>
                  </a:lnTo>
                  <a:lnTo>
                    <a:pt x="64" y="47"/>
                  </a:lnTo>
                  <a:lnTo>
                    <a:pt x="72" y="51"/>
                  </a:lnTo>
                  <a:lnTo>
                    <a:pt x="80" y="55"/>
                  </a:lnTo>
                  <a:lnTo>
                    <a:pt x="88" y="57"/>
                  </a:lnTo>
                  <a:lnTo>
                    <a:pt x="97" y="60"/>
                  </a:lnTo>
                  <a:lnTo>
                    <a:pt x="106" y="61"/>
                  </a:lnTo>
                  <a:lnTo>
                    <a:pt x="115" y="60"/>
                  </a:lnTo>
                  <a:lnTo>
                    <a:pt x="124" y="58"/>
                  </a:lnTo>
                  <a:lnTo>
                    <a:pt x="135" y="56"/>
                  </a:lnTo>
                  <a:lnTo>
                    <a:pt x="145" y="53"/>
                  </a:lnTo>
                  <a:lnTo>
                    <a:pt x="156" y="52"/>
                  </a:lnTo>
                  <a:lnTo>
                    <a:pt x="166" y="50"/>
                  </a:lnTo>
                  <a:lnTo>
                    <a:pt x="177" y="48"/>
                  </a:lnTo>
                  <a:lnTo>
                    <a:pt x="188" y="46"/>
                  </a:lnTo>
                  <a:lnTo>
                    <a:pt x="198" y="44"/>
                  </a:lnTo>
                  <a:lnTo>
                    <a:pt x="209" y="43"/>
                  </a:lnTo>
                  <a:lnTo>
                    <a:pt x="220" y="41"/>
                  </a:lnTo>
                  <a:lnTo>
                    <a:pt x="231" y="40"/>
                  </a:lnTo>
                  <a:lnTo>
                    <a:pt x="242" y="38"/>
                  </a:lnTo>
                  <a:lnTo>
                    <a:pt x="253" y="37"/>
                  </a:lnTo>
                  <a:lnTo>
                    <a:pt x="264" y="36"/>
                  </a:lnTo>
                  <a:lnTo>
                    <a:pt x="274" y="34"/>
                  </a:lnTo>
                  <a:lnTo>
                    <a:pt x="284" y="32"/>
                  </a:lnTo>
                  <a:lnTo>
                    <a:pt x="295" y="3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4" name="Freeform 70">
              <a:extLst>
                <a:ext uri="{FF2B5EF4-FFF2-40B4-BE49-F238E27FC236}">
                  <a16:creationId xmlns:a16="http://schemas.microsoft.com/office/drawing/2014/main" id="{151A9F8B-05EB-4BDD-85D7-D9CEF5A01BE6}"/>
                </a:ext>
              </a:extLst>
            </p:cNvPr>
            <p:cNvSpPr>
              <a:spLocks/>
            </p:cNvSpPr>
            <p:nvPr/>
          </p:nvSpPr>
          <p:spPr bwMode="auto">
            <a:xfrm>
              <a:off x="4284" y="2630"/>
              <a:ext cx="197" cy="29"/>
            </a:xfrm>
            <a:custGeom>
              <a:avLst/>
              <a:gdLst>
                <a:gd name="T0" fmla="*/ 196 w 197"/>
                <a:gd name="T1" fmla="*/ 12 h 29"/>
                <a:gd name="T2" fmla="*/ 190 w 197"/>
                <a:gd name="T3" fmla="*/ 8 h 29"/>
                <a:gd name="T4" fmla="*/ 184 w 197"/>
                <a:gd name="T5" fmla="*/ 5 h 29"/>
                <a:gd name="T6" fmla="*/ 177 w 197"/>
                <a:gd name="T7" fmla="*/ 3 h 29"/>
                <a:gd name="T8" fmla="*/ 170 w 197"/>
                <a:gd name="T9" fmla="*/ 1 h 29"/>
                <a:gd name="T10" fmla="*/ 163 w 197"/>
                <a:gd name="T11" fmla="*/ 0 h 29"/>
                <a:gd name="T12" fmla="*/ 156 w 197"/>
                <a:gd name="T13" fmla="*/ 0 h 29"/>
                <a:gd name="T14" fmla="*/ 149 w 197"/>
                <a:gd name="T15" fmla="*/ 0 h 29"/>
                <a:gd name="T16" fmla="*/ 143 w 197"/>
                <a:gd name="T17" fmla="*/ 3 h 29"/>
                <a:gd name="T18" fmla="*/ 133 w 197"/>
                <a:gd name="T19" fmla="*/ 4 h 29"/>
                <a:gd name="T20" fmla="*/ 125 w 197"/>
                <a:gd name="T21" fmla="*/ 4 h 29"/>
                <a:gd name="T22" fmla="*/ 116 w 197"/>
                <a:gd name="T23" fmla="*/ 4 h 29"/>
                <a:gd name="T24" fmla="*/ 107 w 197"/>
                <a:gd name="T25" fmla="*/ 5 h 29"/>
                <a:gd name="T26" fmla="*/ 98 w 197"/>
                <a:gd name="T27" fmla="*/ 7 h 29"/>
                <a:gd name="T28" fmla="*/ 88 w 197"/>
                <a:gd name="T29" fmla="*/ 8 h 29"/>
                <a:gd name="T30" fmla="*/ 80 w 197"/>
                <a:gd name="T31" fmla="*/ 8 h 29"/>
                <a:gd name="T32" fmla="*/ 70 w 197"/>
                <a:gd name="T33" fmla="*/ 10 h 29"/>
                <a:gd name="T34" fmla="*/ 62 w 197"/>
                <a:gd name="T35" fmla="*/ 11 h 29"/>
                <a:gd name="T36" fmla="*/ 52 w 197"/>
                <a:gd name="T37" fmla="*/ 12 h 29"/>
                <a:gd name="T38" fmla="*/ 44 w 197"/>
                <a:gd name="T39" fmla="*/ 14 h 29"/>
                <a:gd name="T40" fmla="*/ 35 w 197"/>
                <a:gd name="T41" fmla="*/ 15 h 29"/>
                <a:gd name="T42" fmla="*/ 25 w 197"/>
                <a:gd name="T43" fmla="*/ 16 h 29"/>
                <a:gd name="T44" fmla="*/ 16 w 197"/>
                <a:gd name="T45" fmla="*/ 18 h 29"/>
                <a:gd name="T46" fmla="*/ 8 w 197"/>
                <a:gd name="T47" fmla="*/ 19 h 29"/>
                <a:gd name="T48" fmla="*/ 0 w 197"/>
                <a:gd name="T49" fmla="*/ 20 h 29"/>
                <a:gd name="T50" fmla="*/ 9 w 197"/>
                <a:gd name="T51" fmla="*/ 24 h 29"/>
                <a:gd name="T52" fmla="*/ 19 w 197"/>
                <a:gd name="T53" fmla="*/ 26 h 29"/>
                <a:gd name="T54" fmla="*/ 28 w 197"/>
                <a:gd name="T55" fmla="*/ 27 h 29"/>
                <a:gd name="T56" fmla="*/ 38 w 197"/>
                <a:gd name="T57" fmla="*/ 28 h 29"/>
                <a:gd name="T58" fmla="*/ 48 w 197"/>
                <a:gd name="T59" fmla="*/ 27 h 29"/>
                <a:gd name="T60" fmla="*/ 57 w 197"/>
                <a:gd name="T61" fmla="*/ 27 h 29"/>
                <a:gd name="T62" fmla="*/ 67 w 197"/>
                <a:gd name="T63" fmla="*/ 25 h 29"/>
                <a:gd name="T64" fmla="*/ 76 w 197"/>
                <a:gd name="T65" fmla="*/ 24 h 29"/>
                <a:gd name="T66" fmla="*/ 86 w 197"/>
                <a:gd name="T67" fmla="*/ 22 h 29"/>
                <a:gd name="T68" fmla="*/ 96 w 197"/>
                <a:gd name="T69" fmla="*/ 20 h 29"/>
                <a:gd name="T70" fmla="*/ 105 w 197"/>
                <a:gd name="T71" fmla="*/ 18 h 29"/>
                <a:gd name="T72" fmla="*/ 115 w 197"/>
                <a:gd name="T73" fmla="*/ 16 h 29"/>
                <a:gd name="T74" fmla="*/ 125 w 197"/>
                <a:gd name="T75" fmla="*/ 15 h 29"/>
                <a:gd name="T76" fmla="*/ 135 w 197"/>
                <a:gd name="T77" fmla="*/ 14 h 29"/>
                <a:gd name="T78" fmla="*/ 144 w 197"/>
                <a:gd name="T79" fmla="*/ 13 h 29"/>
                <a:gd name="T80" fmla="*/ 155 w 197"/>
                <a:gd name="T81" fmla="*/ 13 h 29"/>
                <a:gd name="T82" fmla="*/ 196 w 197"/>
                <a:gd name="T83" fmla="*/ 1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7" h="29">
                  <a:moveTo>
                    <a:pt x="196" y="12"/>
                  </a:moveTo>
                  <a:lnTo>
                    <a:pt x="190" y="8"/>
                  </a:lnTo>
                  <a:lnTo>
                    <a:pt x="184" y="5"/>
                  </a:lnTo>
                  <a:lnTo>
                    <a:pt x="177" y="3"/>
                  </a:lnTo>
                  <a:lnTo>
                    <a:pt x="170" y="1"/>
                  </a:lnTo>
                  <a:lnTo>
                    <a:pt x="163" y="0"/>
                  </a:lnTo>
                  <a:lnTo>
                    <a:pt x="156" y="0"/>
                  </a:lnTo>
                  <a:lnTo>
                    <a:pt x="149" y="0"/>
                  </a:lnTo>
                  <a:lnTo>
                    <a:pt x="143" y="3"/>
                  </a:lnTo>
                  <a:lnTo>
                    <a:pt x="133" y="4"/>
                  </a:lnTo>
                  <a:lnTo>
                    <a:pt x="125" y="4"/>
                  </a:lnTo>
                  <a:lnTo>
                    <a:pt x="116" y="4"/>
                  </a:lnTo>
                  <a:lnTo>
                    <a:pt x="107" y="5"/>
                  </a:lnTo>
                  <a:lnTo>
                    <a:pt x="98" y="7"/>
                  </a:lnTo>
                  <a:lnTo>
                    <a:pt x="88" y="8"/>
                  </a:lnTo>
                  <a:lnTo>
                    <a:pt x="80" y="8"/>
                  </a:lnTo>
                  <a:lnTo>
                    <a:pt x="70" y="10"/>
                  </a:lnTo>
                  <a:lnTo>
                    <a:pt x="62" y="11"/>
                  </a:lnTo>
                  <a:lnTo>
                    <a:pt x="52" y="12"/>
                  </a:lnTo>
                  <a:lnTo>
                    <a:pt x="44" y="14"/>
                  </a:lnTo>
                  <a:lnTo>
                    <a:pt x="35" y="15"/>
                  </a:lnTo>
                  <a:lnTo>
                    <a:pt x="25" y="16"/>
                  </a:lnTo>
                  <a:lnTo>
                    <a:pt x="16" y="18"/>
                  </a:lnTo>
                  <a:lnTo>
                    <a:pt x="8" y="19"/>
                  </a:lnTo>
                  <a:lnTo>
                    <a:pt x="0" y="20"/>
                  </a:lnTo>
                  <a:lnTo>
                    <a:pt x="9" y="24"/>
                  </a:lnTo>
                  <a:lnTo>
                    <a:pt x="19" y="26"/>
                  </a:lnTo>
                  <a:lnTo>
                    <a:pt x="28" y="27"/>
                  </a:lnTo>
                  <a:lnTo>
                    <a:pt x="38" y="28"/>
                  </a:lnTo>
                  <a:lnTo>
                    <a:pt x="48" y="27"/>
                  </a:lnTo>
                  <a:lnTo>
                    <a:pt x="57" y="27"/>
                  </a:lnTo>
                  <a:lnTo>
                    <a:pt x="67" y="25"/>
                  </a:lnTo>
                  <a:lnTo>
                    <a:pt x="76" y="24"/>
                  </a:lnTo>
                  <a:lnTo>
                    <a:pt x="86" y="22"/>
                  </a:lnTo>
                  <a:lnTo>
                    <a:pt x="96" y="20"/>
                  </a:lnTo>
                  <a:lnTo>
                    <a:pt x="105" y="18"/>
                  </a:lnTo>
                  <a:lnTo>
                    <a:pt x="115" y="16"/>
                  </a:lnTo>
                  <a:lnTo>
                    <a:pt x="125" y="15"/>
                  </a:lnTo>
                  <a:lnTo>
                    <a:pt x="135" y="14"/>
                  </a:lnTo>
                  <a:lnTo>
                    <a:pt x="144" y="13"/>
                  </a:lnTo>
                  <a:lnTo>
                    <a:pt x="155" y="13"/>
                  </a:lnTo>
                  <a:lnTo>
                    <a:pt x="196" y="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5" name="Freeform 71">
              <a:extLst>
                <a:ext uri="{FF2B5EF4-FFF2-40B4-BE49-F238E27FC236}">
                  <a16:creationId xmlns:a16="http://schemas.microsoft.com/office/drawing/2014/main" id="{3B96576A-37FE-47F6-9C05-9D91682B1560}"/>
                </a:ext>
              </a:extLst>
            </p:cNvPr>
            <p:cNvSpPr>
              <a:spLocks/>
            </p:cNvSpPr>
            <p:nvPr/>
          </p:nvSpPr>
          <p:spPr bwMode="auto">
            <a:xfrm>
              <a:off x="4662" y="2616"/>
              <a:ext cx="303" cy="41"/>
            </a:xfrm>
            <a:custGeom>
              <a:avLst/>
              <a:gdLst>
                <a:gd name="T0" fmla="*/ 296 w 303"/>
                <a:gd name="T1" fmla="*/ 37 h 41"/>
                <a:gd name="T2" fmla="*/ 284 w 303"/>
                <a:gd name="T3" fmla="*/ 34 h 41"/>
                <a:gd name="T4" fmla="*/ 273 w 303"/>
                <a:gd name="T5" fmla="*/ 32 h 41"/>
                <a:gd name="T6" fmla="*/ 260 w 303"/>
                <a:gd name="T7" fmla="*/ 29 h 41"/>
                <a:gd name="T8" fmla="*/ 248 w 303"/>
                <a:gd name="T9" fmla="*/ 27 h 41"/>
                <a:gd name="T10" fmla="*/ 236 w 303"/>
                <a:gd name="T11" fmla="*/ 25 h 41"/>
                <a:gd name="T12" fmla="*/ 225 w 303"/>
                <a:gd name="T13" fmla="*/ 24 h 41"/>
                <a:gd name="T14" fmla="*/ 213 w 303"/>
                <a:gd name="T15" fmla="*/ 21 h 41"/>
                <a:gd name="T16" fmla="*/ 202 w 303"/>
                <a:gd name="T17" fmla="*/ 16 h 41"/>
                <a:gd name="T18" fmla="*/ 80 w 303"/>
                <a:gd name="T19" fmla="*/ 1 h 41"/>
                <a:gd name="T20" fmla="*/ 70 w 303"/>
                <a:gd name="T21" fmla="*/ 4 h 41"/>
                <a:gd name="T22" fmla="*/ 59 w 303"/>
                <a:gd name="T23" fmla="*/ 8 h 41"/>
                <a:gd name="T24" fmla="*/ 47 w 303"/>
                <a:gd name="T25" fmla="*/ 11 h 41"/>
                <a:gd name="T26" fmla="*/ 37 w 303"/>
                <a:gd name="T27" fmla="*/ 14 h 41"/>
                <a:gd name="T28" fmla="*/ 26 w 303"/>
                <a:gd name="T29" fmla="*/ 18 h 41"/>
                <a:gd name="T30" fmla="*/ 15 w 303"/>
                <a:gd name="T31" fmla="*/ 22 h 41"/>
                <a:gd name="T32" fmla="*/ 4 w 303"/>
                <a:gd name="T33" fmla="*/ 26 h 41"/>
                <a:gd name="T34" fmla="*/ 8 w 303"/>
                <a:gd name="T35" fmla="*/ 28 h 41"/>
                <a:gd name="T36" fmla="*/ 27 w 303"/>
                <a:gd name="T37" fmla="*/ 30 h 41"/>
                <a:gd name="T38" fmla="*/ 45 w 303"/>
                <a:gd name="T39" fmla="*/ 30 h 41"/>
                <a:gd name="T40" fmla="*/ 63 w 303"/>
                <a:gd name="T41" fmla="*/ 31 h 41"/>
                <a:gd name="T42" fmla="*/ 83 w 303"/>
                <a:gd name="T43" fmla="*/ 31 h 41"/>
                <a:gd name="T44" fmla="*/ 102 w 303"/>
                <a:gd name="T45" fmla="*/ 31 h 41"/>
                <a:gd name="T46" fmla="*/ 120 w 303"/>
                <a:gd name="T47" fmla="*/ 31 h 41"/>
                <a:gd name="T48" fmla="*/ 139 w 303"/>
                <a:gd name="T49" fmla="*/ 32 h 41"/>
                <a:gd name="T50" fmla="*/ 158 w 303"/>
                <a:gd name="T51" fmla="*/ 32 h 41"/>
                <a:gd name="T52" fmla="*/ 178 w 303"/>
                <a:gd name="T53" fmla="*/ 32 h 41"/>
                <a:gd name="T54" fmla="*/ 197 w 303"/>
                <a:gd name="T55" fmla="*/ 32 h 41"/>
                <a:gd name="T56" fmla="*/ 216 w 303"/>
                <a:gd name="T57" fmla="*/ 33 h 41"/>
                <a:gd name="T58" fmla="*/ 235 w 303"/>
                <a:gd name="T59" fmla="*/ 34 h 41"/>
                <a:gd name="T60" fmla="*/ 254 w 303"/>
                <a:gd name="T61" fmla="*/ 35 h 41"/>
                <a:gd name="T62" fmla="*/ 274 w 303"/>
                <a:gd name="T63" fmla="*/ 36 h 41"/>
                <a:gd name="T64" fmla="*/ 292 w 303"/>
                <a:gd name="T65"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3" h="41">
                  <a:moveTo>
                    <a:pt x="302" y="40"/>
                  </a:moveTo>
                  <a:lnTo>
                    <a:pt x="296" y="37"/>
                  </a:lnTo>
                  <a:lnTo>
                    <a:pt x="290" y="36"/>
                  </a:lnTo>
                  <a:lnTo>
                    <a:pt x="284" y="34"/>
                  </a:lnTo>
                  <a:lnTo>
                    <a:pt x="278" y="33"/>
                  </a:lnTo>
                  <a:lnTo>
                    <a:pt x="273" y="32"/>
                  </a:lnTo>
                  <a:lnTo>
                    <a:pt x="266" y="30"/>
                  </a:lnTo>
                  <a:lnTo>
                    <a:pt x="260" y="29"/>
                  </a:lnTo>
                  <a:lnTo>
                    <a:pt x="254" y="28"/>
                  </a:lnTo>
                  <a:lnTo>
                    <a:pt x="248" y="27"/>
                  </a:lnTo>
                  <a:lnTo>
                    <a:pt x="242" y="26"/>
                  </a:lnTo>
                  <a:lnTo>
                    <a:pt x="236" y="25"/>
                  </a:lnTo>
                  <a:lnTo>
                    <a:pt x="230" y="24"/>
                  </a:lnTo>
                  <a:lnTo>
                    <a:pt x="225" y="24"/>
                  </a:lnTo>
                  <a:lnTo>
                    <a:pt x="218" y="22"/>
                  </a:lnTo>
                  <a:lnTo>
                    <a:pt x="213" y="21"/>
                  </a:lnTo>
                  <a:lnTo>
                    <a:pt x="207" y="20"/>
                  </a:lnTo>
                  <a:lnTo>
                    <a:pt x="202" y="16"/>
                  </a:lnTo>
                  <a:lnTo>
                    <a:pt x="86" y="0"/>
                  </a:lnTo>
                  <a:lnTo>
                    <a:pt x="80" y="1"/>
                  </a:lnTo>
                  <a:lnTo>
                    <a:pt x="75" y="3"/>
                  </a:lnTo>
                  <a:lnTo>
                    <a:pt x="70" y="4"/>
                  </a:lnTo>
                  <a:lnTo>
                    <a:pt x="64" y="5"/>
                  </a:lnTo>
                  <a:lnTo>
                    <a:pt x="59" y="8"/>
                  </a:lnTo>
                  <a:lnTo>
                    <a:pt x="53" y="9"/>
                  </a:lnTo>
                  <a:lnTo>
                    <a:pt x="47" y="11"/>
                  </a:lnTo>
                  <a:lnTo>
                    <a:pt x="42" y="12"/>
                  </a:lnTo>
                  <a:lnTo>
                    <a:pt x="37" y="14"/>
                  </a:lnTo>
                  <a:lnTo>
                    <a:pt x="31" y="16"/>
                  </a:lnTo>
                  <a:lnTo>
                    <a:pt x="26" y="18"/>
                  </a:lnTo>
                  <a:lnTo>
                    <a:pt x="20" y="20"/>
                  </a:lnTo>
                  <a:lnTo>
                    <a:pt x="15" y="22"/>
                  </a:lnTo>
                  <a:lnTo>
                    <a:pt x="10" y="24"/>
                  </a:lnTo>
                  <a:lnTo>
                    <a:pt x="4" y="26"/>
                  </a:lnTo>
                  <a:lnTo>
                    <a:pt x="0" y="28"/>
                  </a:lnTo>
                  <a:lnTo>
                    <a:pt x="8" y="28"/>
                  </a:lnTo>
                  <a:lnTo>
                    <a:pt x="17" y="29"/>
                  </a:lnTo>
                  <a:lnTo>
                    <a:pt x="27" y="30"/>
                  </a:lnTo>
                  <a:lnTo>
                    <a:pt x="35" y="30"/>
                  </a:lnTo>
                  <a:lnTo>
                    <a:pt x="45" y="30"/>
                  </a:lnTo>
                  <a:lnTo>
                    <a:pt x="55" y="30"/>
                  </a:lnTo>
                  <a:lnTo>
                    <a:pt x="63" y="31"/>
                  </a:lnTo>
                  <a:lnTo>
                    <a:pt x="73" y="31"/>
                  </a:lnTo>
                  <a:lnTo>
                    <a:pt x="83" y="31"/>
                  </a:lnTo>
                  <a:lnTo>
                    <a:pt x="92" y="31"/>
                  </a:lnTo>
                  <a:lnTo>
                    <a:pt x="102" y="31"/>
                  </a:lnTo>
                  <a:lnTo>
                    <a:pt x="111" y="31"/>
                  </a:lnTo>
                  <a:lnTo>
                    <a:pt x="120" y="31"/>
                  </a:lnTo>
                  <a:lnTo>
                    <a:pt x="130" y="32"/>
                  </a:lnTo>
                  <a:lnTo>
                    <a:pt x="139" y="32"/>
                  </a:lnTo>
                  <a:lnTo>
                    <a:pt x="149" y="32"/>
                  </a:lnTo>
                  <a:lnTo>
                    <a:pt x="158" y="32"/>
                  </a:lnTo>
                  <a:lnTo>
                    <a:pt x="168" y="32"/>
                  </a:lnTo>
                  <a:lnTo>
                    <a:pt x="178" y="32"/>
                  </a:lnTo>
                  <a:lnTo>
                    <a:pt x="187" y="32"/>
                  </a:lnTo>
                  <a:lnTo>
                    <a:pt x="197" y="32"/>
                  </a:lnTo>
                  <a:lnTo>
                    <a:pt x="206" y="33"/>
                  </a:lnTo>
                  <a:lnTo>
                    <a:pt x="216" y="33"/>
                  </a:lnTo>
                  <a:lnTo>
                    <a:pt x="226" y="34"/>
                  </a:lnTo>
                  <a:lnTo>
                    <a:pt x="235" y="34"/>
                  </a:lnTo>
                  <a:lnTo>
                    <a:pt x="245" y="35"/>
                  </a:lnTo>
                  <a:lnTo>
                    <a:pt x="254" y="35"/>
                  </a:lnTo>
                  <a:lnTo>
                    <a:pt x="264" y="36"/>
                  </a:lnTo>
                  <a:lnTo>
                    <a:pt x="274" y="36"/>
                  </a:lnTo>
                  <a:lnTo>
                    <a:pt x="282" y="37"/>
                  </a:lnTo>
                  <a:lnTo>
                    <a:pt x="292" y="38"/>
                  </a:lnTo>
                  <a:lnTo>
                    <a:pt x="302"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6" name="Freeform 72">
              <a:extLst>
                <a:ext uri="{FF2B5EF4-FFF2-40B4-BE49-F238E27FC236}">
                  <a16:creationId xmlns:a16="http://schemas.microsoft.com/office/drawing/2014/main" id="{5BB93083-26BF-4E4F-9995-2B33732E0708}"/>
                </a:ext>
              </a:extLst>
            </p:cNvPr>
            <p:cNvSpPr>
              <a:spLocks/>
            </p:cNvSpPr>
            <p:nvPr/>
          </p:nvSpPr>
          <p:spPr bwMode="auto">
            <a:xfrm>
              <a:off x="4934" y="2627"/>
              <a:ext cx="182" cy="29"/>
            </a:xfrm>
            <a:custGeom>
              <a:avLst/>
              <a:gdLst>
                <a:gd name="T0" fmla="*/ 181 w 182"/>
                <a:gd name="T1" fmla="*/ 0 h 29"/>
                <a:gd name="T2" fmla="*/ 169 w 182"/>
                <a:gd name="T3" fmla="*/ 1 h 29"/>
                <a:gd name="T4" fmla="*/ 158 w 182"/>
                <a:gd name="T5" fmla="*/ 3 h 29"/>
                <a:gd name="T6" fmla="*/ 146 w 182"/>
                <a:gd name="T7" fmla="*/ 4 h 29"/>
                <a:gd name="T8" fmla="*/ 135 w 182"/>
                <a:gd name="T9" fmla="*/ 4 h 29"/>
                <a:gd name="T10" fmla="*/ 124 w 182"/>
                <a:gd name="T11" fmla="*/ 6 h 29"/>
                <a:gd name="T12" fmla="*/ 113 w 182"/>
                <a:gd name="T13" fmla="*/ 7 h 29"/>
                <a:gd name="T14" fmla="*/ 102 w 182"/>
                <a:gd name="T15" fmla="*/ 8 h 29"/>
                <a:gd name="T16" fmla="*/ 90 w 182"/>
                <a:gd name="T17" fmla="*/ 8 h 29"/>
                <a:gd name="T18" fmla="*/ 79 w 182"/>
                <a:gd name="T19" fmla="*/ 9 h 29"/>
                <a:gd name="T20" fmla="*/ 67 w 182"/>
                <a:gd name="T21" fmla="*/ 10 h 29"/>
                <a:gd name="T22" fmla="*/ 56 w 182"/>
                <a:gd name="T23" fmla="*/ 11 h 29"/>
                <a:gd name="T24" fmla="*/ 45 w 182"/>
                <a:gd name="T25" fmla="*/ 11 h 29"/>
                <a:gd name="T26" fmla="*/ 33 w 182"/>
                <a:gd name="T27" fmla="*/ 12 h 29"/>
                <a:gd name="T28" fmla="*/ 23 w 182"/>
                <a:gd name="T29" fmla="*/ 13 h 29"/>
                <a:gd name="T30" fmla="*/ 11 w 182"/>
                <a:gd name="T31" fmla="*/ 13 h 29"/>
                <a:gd name="T32" fmla="*/ 0 w 182"/>
                <a:gd name="T33" fmla="*/ 14 h 29"/>
                <a:gd name="T34" fmla="*/ 11 w 182"/>
                <a:gd name="T35" fmla="*/ 18 h 29"/>
                <a:gd name="T36" fmla="*/ 22 w 182"/>
                <a:gd name="T37" fmla="*/ 21 h 29"/>
                <a:gd name="T38" fmla="*/ 33 w 182"/>
                <a:gd name="T39" fmla="*/ 24 h 29"/>
                <a:gd name="T40" fmla="*/ 45 w 182"/>
                <a:gd name="T41" fmla="*/ 26 h 29"/>
                <a:gd name="T42" fmla="*/ 57 w 182"/>
                <a:gd name="T43" fmla="*/ 27 h 29"/>
                <a:gd name="T44" fmla="*/ 68 w 182"/>
                <a:gd name="T45" fmla="*/ 28 h 29"/>
                <a:gd name="T46" fmla="*/ 80 w 182"/>
                <a:gd name="T47" fmla="*/ 28 h 29"/>
                <a:gd name="T48" fmla="*/ 92 w 182"/>
                <a:gd name="T49" fmla="*/ 27 h 29"/>
                <a:gd name="T50" fmla="*/ 104 w 182"/>
                <a:gd name="T51" fmla="*/ 26 h 29"/>
                <a:gd name="T52" fmla="*/ 116 w 182"/>
                <a:gd name="T53" fmla="*/ 24 h 29"/>
                <a:gd name="T54" fmla="*/ 127 w 182"/>
                <a:gd name="T55" fmla="*/ 22 h 29"/>
                <a:gd name="T56" fmla="*/ 139 w 182"/>
                <a:gd name="T57" fmla="*/ 19 h 29"/>
                <a:gd name="T58" fmla="*/ 149 w 182"/>
                <a:gd name="T59" fmla="*/ 15 h 29"/>
                <a:gd name="T60" fmla="*/ 160 w 182"/>
                <a:gd name="T61" fmla="*/ 10 h 29"/>
                <a:gd name="T62" fmla="*/ 170 w 182"/>
                <a:gd name="T63" fmla="*/ 5 h 29"/>
                <a:gd name="T64" fmla="*/ 181 w 182"/>
                <a:gd name="T6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2" h="29">
                  <a:moveTo>
                    <a:pt x="181" y="0"/>
                  </a:moveTo>
                  <a:lnTo>
                    <a:pt x="169" y="1"/>
                  </a:lnTo>
                  <a:lnTo>
                    <a:pt x="158" y="3"/>
                  </a:lnTo>
                  <a:lnTo>
                    <a:pt x="146" y="4"/>
                  </a:lnTo>
                  <a:lnTo>
                    <a:pt x="135" y="4"/>
                  </a:lnTo>
                  <a:lnTo>
                    <a:pt x="124" y="6"/>
                  </a:lnTo>
                  <a:lnTo>
                    <a:pt x="113" y="7"/>
                  </a:lnTo>
                  <a:lnTo>
                    <a:pt x="102" y="8"/>
                  </a:lnTo>
                  <a:lnTo>
                    <a:pt x="90" y="8"/>
                  </a:lnTo>
                  <a:lnTo>
                    <a:pt x="79" y="9"/>
                  </a:lnTo>
                  <a:lnTo>
                    <a:pt x="67" y="10"/>
                  </a:lnTo>
                  <a:lnTo>
                    <a:pt x="56" y="11"/>
                  </a:lnTo>
                  <a:lnTo>
                    <a:pt x="45" y="11"/>
                  </a:lnTo>
                  <a:lnTo>
                    <a:pt x="33" y="12"/>
                  </a:lnTo>
                  <a:lnTo>
                    <a:pt x="23" y="13"/>
                  </a:lnTo>
                  <a:lnTo>
                    <a:pt x="11" y="13"/>
                  </a:lnTo>
                  <a:lnTo>
                    <a:pt x="0" y="14"/>
                  </a:lnTo>
                  <a:lnTo>
                    <a:pt x="11" y="18"/>
                  </a:lnTo>
                  <a:lnTo>
                    <a:pt x="22" y="21"/>
                  </a:lnTo>
                  <a:lnTo>
                    <a:pt x="33" y="24"/>
                  </a:lnTo>
                  <a:lnTo>
                    <a:pt x="45" y="26"/>
                  </a:lnTo>
                  <a:lnTo>
                    <a:pt x="57" y="27"/>
                  </a:lnTo>
                  <a:lnTo>
                    <a:pt x="68" y="28"/>
                  </a:lnTo>
                  <a:lnTo>
                    <a:pt x="80" y="28"/>
                  </a:lnTo>
                  <a:lnTo>
                    <a:pt x="92" y="27"/>
                  </a:lnTo>
                  <a:lnTo>
                    <a:pt x="104" y="26"/>
                  </a:lnTo>
                  <a:lnTo>
                    <a:pt x="116" y="24"/>
                  </a:lnTo>
                  <a:lnTo>
                    <a:pt x="127" y="22"/>
                  </a:lnTo>
                  <a:lnTo>
                    <a:pt x="139" y="19"/>
                  </a:lnTo>
                  <a:lnTo>
                    <a:pt x="149" y="15"/>
                  </a:lnTo>
                  <a:lnTo>
                    <a:pt x="160" y="10"/>
                  </a:lnTo>
                  <a:lnTo>
                    <a:pt x="170" y="5"/>
                  </a:lnTo>
                  <a:lnTo>
                    <a:pt x="181"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7" name="Freeform 73">
              <a:extLst>
                <a:ext uri="{FF2B5EF4-FFF2-40B4-BE49-F238E27FC236}">
                  <a16:creationId xmlns:a16="http://schemas.microsoft.com/office/drawing/2014/main" id="{1FBD6894-7C9F-4AAF-B97D-1584B2C1C391}"/>
                </a:ext>
              </a:extLst>
            </p:cNvPr>
            <p:cNvSpPr>
              <a:spLocks/>
            </p:cNvSpPr>
            <p:nvPr/>
          </p:nvSpPr>
          <p:spPr bwMode="auto">
            <a:xfrm>
              <a:off x="4586" y="2606"/>
              <a:ext cx="147" cy="43"/>
            </a:xfrm>
            <a:custGeom>
              <a:avLst/>
              <a:gdLst>
                <a:gd name="T0" fmla="*/ 146 w 147"/>
                <a:gd name="T1" fmla="*/ 7 h 43"/>
                <a:gd name="T2" fmla="*/ 137 w 147"/>
                <a:gd name="T3" fmla="*/ 5 h 43"/>
                <a:gd name="T4" fmla="*/ 127 w 147"/>
                <a:gd name="T5" fmla="*/ 3 h 43"/>
                <a:gd name="T6" fmla="*/ 118 w 147"/>
                <a:gd name="T7" fmla="*/ 3 h 43"/>
                <a:gd name="T8" fmla="*/ 108 w 147"/>
                <a:gd name="T9" fmla="*/ 1 h 43"/>
                <a:gd name="T10" fmla="*/ 98 w 147"/>
                <a:gd name="T11" fmla="*/ 0 h 43"/>
                <a:gd name="T12" fmla="*/ 90 w 147"/>
                <a:gd name="T13" fmla="*/ 0 h 43"/>
                <a:gd name="T14" fmla="*/ 80 w 147"/>
                <a:gd name="T15" fmla="*/ 0 h 43"/>
                <a:gd name="T16" fmla="*/ 71 w 147"/>
                <a:gd name="T17" fmla="*/ 0 h 43"/>
                <a:gd name="T18" fmla="*/ 61 w 147"/>
                <a:gd name="T19" fmla="*/ 0 h 43"/>
                <a:gd name="T20" fmla="*/ 52 w 147"/>
                <a:gd name="T21" fmla="*/ 1 h 43"/>
                <a:gd name="T22" fmla="*/ 43 w 147"/>
                <a:gd name="T23" fmla="*/ 3 h 43"/>
                <a:gd name="T24" fmla="*/ 34 w 147"/>
                <a:gd name="T25" fmla="*/ 5 h 43"/>
                <a:gd name="T26" fmla="*/ 25 w 147"/>
                <a:gd name="T27" fmla="*/ 7 h 43"/>
                <a:gd name="T28" fmla="*/ 17 w 147"/>
                <a:gd name="T29" fmla="*/ 10 h 43"/>
                <a:gd name="T30" fmla="*/ 8 w 147"/>
                <a:gd name="T31" fmla="*/ 14 h 43"/>
                <a:gd name="T32" fmla="*/ 0 w 147"/>
                <a:gd name="T33" fmla="*/ 18 h 43"/>
                <a:gd name="T34" fmla="*/ 8 w 147"/>
                <a:gd name="T35" fmla="*/ 21 h 43"/>
                <a:gd name="T36" fmla="*/ 16 w 147"/>
                <a:gd name="T37" fmla="*/ 26 h 43"/>
                <a:gd name="T38" fmla="*/ 24 w 147"/>
                <a:gd name="T39" fmla="*/ 31 h 43"/>
                <a:gd name="T40" fmla="*/ 32 w 147"/>
                <a:gd name="T41" fmla="*/ 36 h 43"/>
                <a:gd name="T42" fmla="*/ 39 w 147"/>
                <a:gd name="T43" fmla="*/ 40 h 43"/>
                <a:gd name="T44" fmla="*/ 48 w 147"/>
                <a:gd name="T45" fmla="*/ 42 h 43"/>
                <a:gd name="T46" fmla="*/ 56 w 147"/>
                <a:gd name="T47" fmla="*/ 41 h 43"/>
                <a:gd name="T48" fmla="*/ 66 w 147"/>
                <a:gd name="T49" fmla="*/ 35 h 43"/>
                <a:gd name="T50" fmla="*/ 71 w 147"/>
                <a:gd name="T51" fmla="*/ 34 h 43"/>
                <a:gd name="T52" fmla="*/ 75 w 147"/>
                <a:gd name="T53" fmla="*/ 31 h 43"/>
                <a:gd name="T54" fmla="*/ 80 w 147"/>
                <a:gd name="T55" fmla="*/ 30 h 43"/>
                <a:gd name="T56" fmla="*/ 86 w 147"/>
                <a:gd name="T57" fmla="*/ 27 h 43"/>
                <a:gd name="T58" fmla="*/ 90 w 147"/>
                <a:gd name="T59" fmla="*/ 26 h 43"/>
                <a:gd name="T60" fmla="*/ 95 w 147"/>
                <a:gd name="T61" fmla="*/ 23 h 43"/>
                <a:gd name="T62" fmla="*/ 100 w 147"/>
                <a:gd name="T63" fmla="*/ 22 h 43"/>
                <a:gd name="T64" fmla="*/ 105 w 147"/>
                <a:gd name="T65" fmla="*/ 19 h 43"/>
                <a:gd name="T66" fmla="*/ 110 w 147"/>
                <a:gd name="T67" fmla="*/ 18 h 43"/>
                <a:gd name="T68" fmla="*/ 115 w 147"/>
                <a:gd name="T69" fmla="*/ 16 h 43"/>
                <a:gd name="T70" fmla="*/ 120 w 147"/>
                <a:gd name="T71" fmla="*/ 15 h 43"/>
                <a:gd name="T72" fmla="*/ 125 w 147"/>
                <a:gd name="T73" fmla="*/ 13 h 43"/>
                <a:gd name="T74" fmla="*/ 130 w 147"/>
                <a:gd name="T75" fmla="*/ 11 h 43"/>
                <a:gd name="T76" fmla="*/ 135 w 147"/>
                <a:gd name="T77" fmla="*/ 10 h 43"/>
                <a:gd name="T78" fmla="*/ 141 w 147"/>
                <a:gd name="T79" fmla="*/ 8 h 43"/>
                <a:gd name="T80" fmla="*/ 146 w 147"/>
                <a:gd name="T81" fmla="*/ 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7" h="43">
                  <a:moveTo>
                    <a:pt x="146" y="7"/>
                  </a:moveTo>
                  <a:lnTo>
                    <a:pt x="137" y="5"/>
                  </a:lnTo>
                  <a:lnTo>
                    <a:pt x="127" y="3"/>
                  </a:lnTo>
                  <a:lnTo>
                    <a:pt x="118" y="3"/>
                  </a:lnTo>
                  <a:lnTo>
                    <a:pt x="108" y="1"/>
                  </a:lnTo>
                  <a:lnTo>
                    <a:pt x="98" y="0"/>
                  </a:lnTo>
                  <a:lnTo>
                    <a:pt x="90" y="0"/>
                  </a:lnTo>
                  <a:lnTo>
                    <a:pt x="80" y="0"/>
                  </a:lnTo>
                  <a:lnTo>
                    <a:pt x="71" y="0"/>
                  </a:lnTo>
                  <a:lnTo>
                    <a:pt x="61" y="0"/>
                  </a:lnTo>
                  <a:lnTo>
                    <a:pt x="52" y="1"/>
                  </a:lnTo>
                  <a:lnTo>
                    <a:pt x="43" y="3"/>
                  </a:lnTo>
                  <a:lnTo>
                    <a:pt x="34" y="5"/>
                  </a:lnTo>
                  <a:lnTo>
                    <a:pt x="25" y="7"/>
                  </a:lnTo>
                  <a:lnTo>
                    <a:pt x="17" y="10"/>
                  </a:lnTo>
                  <a:lnTo>
                    <a:pt x="8" y="14"/>
                  </a:lnTo>
                  <a:lnTo>
                    <a:pt x="0" y="18"/>
                  </a:lnTo>
                  <a:lnTo>
                    <a:pt x="8" y="21"/>
                  </a:lnTo>
                  <a:lnTo>
                    <a:pt x="16" y="26"/>
                  </a:lnTo>
                  <a:lnTo>
                    <a:pt x="24" y="31"/>
                  </a:lnTo>
                  <a:lnTo>
                    <a:pt x="32" y="36"/>
                  </a:lnTo>
                  <a:lnTo>
                    <a:pt x="39" y="40"/>
                  </a:lnTo>
                  <a:lnTo>
                    <a:pt x="48" y="42"/>
                  </a:lnTo>
                  <a:lnTo>
                    <a:pt x="56" y="41"/>
                  </a:lnTo>
                  <a:lnTo>
                    <a:pt x="66" y="35"/>
                  </a:lnTo>
                  <a:lnTo>
                    <a:pt x="71" y="34"/>
                  </a:lnTo>
                  <a:lnTo>
                    <a:pt x="75" y="31"/>
                  </a:lnTo>
                  <a:lnTo>
                    <a:pt x="80" y="30"/>
                  </a:lnTo>
                  <a:lnTo>
                    <a:pt x="86" y="27"/>
                  </a:lnTo>
                  <a:lnTo>
                    <a:pt x="90" y="26"/>
                  </a:lnTo>
                  <a:lnTo>
                    <a:pt x="95" y="23"/>
                  </a:lnTo>
                  <a:lnTo>
                    <a:pt x="100" y="22"/>
                  </a:lnTo>
                  <a:lnTo>
                    <a:pt x="105" y="19"/>
                  </a:lnTo>
                  <a:lnTo>
                    <a:pt x="110" y="18"/>
                  </a:lnTo>
                  <a:lnTo>
                    <a:pt x="115" y="16"/>
                  </a:lnTo>
                  <a:lnTo>
                    <a:pt x="120" y="15"/>
                  </a:lnTo>
                  <a:lnTo>
                    <a:pt x="125" y="13"/>
                  </a:lnTo>
                  <a:lnTo>
                    <a:pt x="130" y="11"/>
                  </a:lnTo>
                  <a:lnTo>
                    <a:pt x="135" y="10"/>
                  </a:lnTo>
                  <a:lnTo>
                    <a:pt x="141" y="8"/>
                  </a:lnTo>
                  <a:lnTo>
                    <a:pt x="146" y="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8" name="Freeform 74">
              <a:extLst>
                <a:ext uri="{FF2B5EF4-FFF2-40B4-BE49-F238E27FC236}">
                  <a16:creationId xmlns:a16="http://schemas.microsoft.com/office/drawing/2014/main" id="{B71F5455-5F32-400E-A167-B559DF376D24}"/>
                </a:ext>
              </a:extLst>
            </p:cNvPr>
            <p:cNvSpPr>
              <a:spLocks/>
            </p:cNvSpPr>
            <p:nvPr/>
          </p:nvSpPr>
          <p:spPr bwMode="auto">
            <a:xfrm>
              <a:off x="4556" y="2630"/>
              <a:ext cx="49" cy="17"/>
            </a:xfrm>
            <a:custGeom>
              <a:avLst/>
              <a:gdLst>
                <a:gd name="T0" fmla="*/ 48 w 49"/>
                <a:gd name="T1" fmla="*/ 16 h 17"/>
                <a:gd name="T2" fmla="*/ 42 w 49"/>
                <a:gd name="T3" fmla="*/ 11 h 17"/>
                <a:gd name="T4" fmla="*/ 37 w 49"/>
                <a:gd name="T5" fmla="*/ 7 h 17"/>
                <a:gd name="T6" fmla="*/ 31 w 49"/>
                <a:gd name="T7" fmla="*/ 4 h 17"/>
                <a:gd name="T8" fmla="*/ 25 w 49"/>
                <a:gd name="T9" fmla="*/ 1 h 17"/>
                <a:gd name="T10" fmla="*/ 19 w 49"/>
                <a:gd name="T11" fmla="*/ 0 h 17"/>
                <a:gd name="T12" fmla="*/ 13 w 49"/>
                <a:gd name="T13" fmla="*/ 1 h 17"/>
                <a:gd name="T14" fmla="*/ 7 w 49"/>
                <a:gd name="T15" fmla="*/ 3 h 17"/>
                <a:gd name="T16" fmla="*/ 1 w 49"/>
                <a:gd name="T17" fmla="*/ 9 h 17"/>
                <a:gd name="T18" fmla="*/ 0 w 49"/>
                <a:gd name="T19" fmla="*/ 10 h 17"/>
                <a:gd name="T20" fmla="*/ 5 w 49"/>
                <a:gd name="T21" fmla="*/ 11 h 17"/>
                <a:gd name="T22" fmla="*/ 11 w 49"/>
                <a:gd name="T23" fmla="*/ 12 h 17"/>
                <a:gd name="T24" fmla="*/ 16 w 49"/>
                <a:gd name="T25" fmla="*/ 13 h 17"/>
                <a:gd name="T26" fmla="*/ 23 w 49"/>
                <a:gd name="T27" fmla="*/ 13 h 17"/>
                <a:gd name="T28" fmla="*/ 29 w 49"/>
                <a:gd name="T29" fmla="*/ 14 h 17"/>
                <a:gd name="T30" fmla="*/ 35 w 49"/>
                <a:gd name="T31" fmla="*/ 14 h 17"/>
                <a:gd name="T32" fmla="*/ 41 w 49"/>
                <a:gd name="T33" fmla="*/ 16 h 17"/>
                <a:gd name="T34" fmla="*/ 48 w 49"/>
                <a:gd name="T35" fmla="*/ 16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7">
                  <a:moveTo>
                    <a:pt x="48" y="16"/>
                  </a:moveTo>
                  <a:lnTo>
                    <a:pt x="42" y="11"/>
                  </a:lnTo>
                  <a:lnTo>
                    <a:pt x="37" y="7"/>
                  </a:lnTo>
                  <a:lnTo>
                    <a:pt x="31" y="4"/>
                  </a:lnTo>
                  <a:lnTo>
                    <a:pt x="25" y="1"/>
                  </a:lnTo>
                  <a:lnTo>
                    <a:pt x="19" y="0"/>
                  </a:lnTo>
                  <a:lnTo>
                    <a:pt x="13" y="1"/>
                  </a:lnTo>
                  <a:lnTo>
                    <a:pt x="7" y="3"/>
                  </a:lnTo>
                  <a:lnTo>
                    <a:pt x="1" y="9"/>
                  </a:lnTo>
                  <a:lnTo>
                    <a:pt x="0" y="10"/>
                  </a:lnTo>
                  <a:lnTo>
                    <a:pt x="5" y="11"/>
                  </a:lnTo>
                  <a:lnTo>
                    <a:pt x="11" y="12"/>
                  </a:lnTo>
                  <a:lnTo>
                    <a:pt x="16" y="13"/>
                  </a:lnTo>
                  <a:lnTo>
                    <a:pt x="23" y="13"/>
                  </a:lnTo>
                  <a:lnTo>
                    <a:pt x="29" y="14"/>
                  </a:lnTo>
                  <a:lnTo>
                    <a:pt x="35" y="14"/>
                  </a:lnTo>
                  <a:lnTo>
                    <a:pt x="41" y="16"/>
                  </a:lnTo>
                  <a:lnTo>
                    <a:pt x="48" y="1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9" name="Freeform 75">
              <a:extLst>
                <a:ext uri="{FF2B5EF4-FFF2-40B4-BE49-F238E27FC236}">
                  <a16:creationId xmlns:a16="http://schemas.microsoft.com/office/drawing/2014/main" id="{8B1F5E95-C19C-4C98-B989-67A741895245}"/>
                </a:ext>
              </a:extLst>
            </p:cNvPr>
            <p:cNvSpPr>
              <a:spLocks/>
            </p:cNvSpPr>
            <p:nvPr/>
          </p:nvSpPr>
          <p:spPr bwMode="auto">
            <a:xfrm>
              <a:off x="4897" y="2535"/>
              <a:ext cx="386" cy="107"/>
            </a:xfrm>
            <a:custGeom>
              <a:avLst/>
              <a:gdLst>
                <a:gd name="T0" fmla="*/ 190 w 386"/>
                <a:gd name="T1" fmla="*/ 0 h 107"/>
                <a:gd name="T2" fmla="*/ 172 w 386"/>
                <a:gd name="T3" fmla="*/ 0 h 107"/>
                <a:gd name="T4" fmla="*/ 153 w 386"/>
                <a:gd name="T5" fmla="*/ 0 h 107"/>
                <a:gd name="T6" fmla="*/ 135 w 386"/>
                <a:gd name="T7" fmla="*/ 0 h 107"/>
                <a:gd name="T8" fmla="*/ 117 w 386"/>
                <a:gd name="T9" fmla="*/ 1 h 107"/>
                <a:gd name="T10" fmla="*/ 99 w 386"/>
                <a:gd name="T11" fmla="*/ 2 h 107"/>
                <a:gd name="T12" fmla="*/ 80 w 386"/>
                <a:gd name="T13" fmla="*/ 4 h 107"/>
                <a:gd name="T14" fmla="*/ 61 w 386"/>
                <a:gd name="T15" fmla="*/ 5 h 107"/>
                <a:gd name="T16" fmla="*/ 44 w 386"/>
                <a:gd name="T17" fmla="*/ 8 h 107"/>
                <a:gd name="T18" fmla="*/ 31 w 386"/>
                <a:gd name="T19" fmla="*/ 11 h 107"/>
                <a:gd name="T20" fmla="*/ 18 w 386"/>
                <a:gd name="T21" fmla="*/ 16 h 107"/>
                <a:gd name="T22" fmla="*/ 6 w 386"/>
                <a:gd name="T23" fmla="*/ 22 h 107"/>
                <a:gd name="T24" fmla="*/ 10 w 386"/>
                <a:gd name="T25" fmla="*/ 28 h 107"/>
                <a:gd name="T26" fmla="*/ 31 w 386"/>
                <a:gd name="T27" fmla="*/ 28 h 107"/>
                <a:gd name="T28" fmla="*/ 52 w 386"/>
                <a:gd name="T29" fmla="*/ 28 h 107"/>
                <a:gd name="T30" fmla="*/ 72 w 386"/>
                <a:gd name="T31" fmla="*/ 29 h 107"/>
                <a:gd name="T32" fmla="*/ 93 w 386"/>
                <a:gd name="T33" fmla="*/ 30 h 107"/>
                <a:gd name="T34" fmla="*/ 114 w 386"/>
                <a:gd name="T35" fmla="*/ 32 h 107"/>
                <a:gd name="T36" fmla="*/ 134 w 386"/>
                <a:gd name="T37" fmla="*/ 32 h 107"/>
                <a:gd name="T38" fmla="*/ 155 w 386"/>
                <a:gd name="T39" fmla="*/ 35 h 107"/>
                <a:gd name="T40" fmla="*/ 175 w 386"/>
                <a:gd name="T41" fmla="*/ 37 h 107"/>
                <a:gd name="T42" fmla="*/ 195 w 386"/>
                <a:gd name="T43" fmla="*/ 40 h 107"/>
                <a:gd name="T44" fmla="*/ 215 w 386"/>
                <a:gd name="T45" fmla="*/ 44 h 107"/>
                <a:gd name="T46" fmla="*/ 235 w 386"/>
                <a:gd name="T47" fmla="*/ 48 h 107"/>
                <a:gd name="T48" fmla="*/ 254 w 386"/>
                <a:gd name="T49" fmla="*/ 53 h 107"/>
                <a:gd name="T50" fmla="*/ 273 w 386"/>
                <a:gd name="T51" fmla="*/ 60 h 107"/>
                <a:gd name="T52" fmla="*/ 292 w 386"/>
                <a:gd name="T53" fmla="*/ 66 h 107"/>
                <a:gd name="T54" fmla="*/ 311 w 386"/>
                <a:gd name="T55" fmla="*/ 73 h 107"/>
                <a:gd name="T56" fmla="*/ 385 w 386"/>
                <a:gd name="T57" fmla="*/ 106 h 107"/>
                <a:gd name="T58" fmla="*/ 366 w 386"/>
                <a:gd name="T59" fmla="*/ 89 h 107"/>
                <a:gd name="T60" fmla="*/ 346 w 386"/>
                <a:gd name="T61" fmla="*/ 73 h 107"/>
                <a:gd name="T62" fmla="*/ 324 w 386"/>
                <a:gd name="T63" fmla="*/ 57 h 107"/>
                <a:gd name="T64" fmla="*/ 300 w 386"/>
                <a:gd name="T65" fmla="*/ 44 h 107"/>
                <a:gd name="T66" fmla="*/ 276 w 386"/>
                <a:gd name="T67" fmla="*/ 31 h 107"/>
                <a:gd name="T68" fmla="*/ 251 w 386"/>
                <a:gd name="T69" fmla="*/ 20 h 107"/>
                <a:gd name="T70" fmla="*/ 225 w 386"/>
                <a:gd name="T71" fmla="*/ 10 h 107"/>
                <a:gd name="T72" fmla="*/ 200 w 386"/>
                <a:gd name="T73" fmla="*/ 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6" h="107">
                  <a:moveTo>
                    <a:pt x="200" y="1"/>
                  </a:moveTo>
                  <a:lnTo>
                    <a:pt x="190" y="0"/>
                  </a:lnTo>
                  <a:lnTo>
                    <a:pt x="181" y="0"/>
                  </a:lnTo>
                  <a:lnTo>
                    <a:pt x="172" y="0"/>
                  </a:lnTo>
                  <a:lnTo>
                    <a:pt x="163" y="0"/>
                  </a:lnTo>
                  <a:lnTo>
                    <a:pt x="153" y="0"/>
                  </a:lnTo>
                  <a:lnTo>
                    <a:pt x="144" y="0"/>
                  </a:lnTo>
                  <a:lnTo>
                    <a:pt x="135" y="0"/>
                  </a:lnTo>
                  <a:lnTo>
                    <a:pt x="126" y="0"/>
                  </a:lnTo>
                  <a:lnTo>
                    <a:pt x="117" y="1"/>
                  </a:lnTo>
                  <a:lnTo>
                    <a:pt x="108" y="2"/>
                  </a:lnTo>
                  <a:lnTo>
                    <a:pt x="99" y="2"/>
                  </a:lnTo>
                  <a:lnTo>
                    <a:pt x="89" y="3"/>
                  </a:lnTo>
                  <a:lnTo>
                    <a:pt x="80" y="4"/>
                  </a:lnTo>
                  <a:lnTo>
                    <a:pt x="71" y="5"/>
                  </a:lnTo>
                  <a:lnTo>
                    <a:pt x="61" y="5"/>
                  </a:lnTo>
                  <a:lnTo>
                    <a:pt x="52" y="6"/>
                  </a:lnTo>
                  <a:lnTo>
                    <a:pt x="44" y="8"/>
                  </a:lnTo>
                  <a:lnTo>
                    <a:pt x="38" y="9"/>
                  </a:lnTo>
                  <a:lnTo>
                    <a:pt x="31" y="11"/>
                  </a:lnTo>
                  <a:lnTo>
                    <a:pt x="24" y="13"/>
                  </a:lnTo>
                  <a:lnTo>
                    <a:pt x="18" y="16"/>
                  </a:lnTo>
                  <a:lnTo>
                    <a:pt x="12" y="18"/>
                  </a:lnTo>
                  <a:lnTo>
                    <a:pt x="6" y="22"/>
                  </a:lnTo>
                  <a:lnTo>
                    <a:pt x="0" y="27"/>
                  </a:lnTo>
                  <a:lnTo>
                    <a:pt x="10" y="28"/>
                  </a:lnTo>
                  <a:lnTo>
                    <a:pt x="20" y="28"/>
                  </a:lnTo>
                  <a:lnTo>
                    <a:pt x="31" y="28"/>
                  </a:lnTo>
                  <a:lnTo>
                    <a:pt x="41" y="28"/>
                  </a:lnTo>
                  <a:lnTo>
                    <a:pt x="52" y="28"/>
                  </a:lnTo>
                  <a:lnTo>
                    <a:pt x="62" y="28"/>
                  </a:lnTo>
                  <a:lnTo>
                    <a:pt x="72" y="29"/>
                  </a:lnTo>
                  <a:lnTo>
                    <a:pt x="83" y="29"/>
                  </a:lnTo>
                  <a:lnTo>
                    <a:pt x="93" y="30"/>
                  </a:lnTo>
                  <a:lnTo>
                    <a:pt x="104" y="31"/>
                  </a:lnTo>
                  <a:lnTo>
                    <a:pt x="114" y="32"/>
                  </a:lnTo>
                  <a:lnTo>
                    <a:pt x="124" y="32"/>
                  </a:lnTo>
                  <a:lnTo>
                    <a:pt x="134" y="32"/>
                  </a:lnTo>
                  <a:lnTo>
                    <a:pt x="144" y="34"/>
                  </a:lnTo>
                  <a:lnTo>
                    <a:pt x="155" y="35"/>
                  </a:lnTo>
                  <a:lnTo>
                    <a:pt x="164" y="36"/>
                  </a:lnTo>
                  <a:lnTo>
                    <a:pt x="175" y="37"/>
                  </a:lnTo>
                  <a:lnTo>
                    <a:pt x="184" y="39"/>
                  </a:lnTo>
                  <a:lnTo>
                    <a:pt x="195" y="40"/>
                  </a:lnTo>
                  <a:lnTo>
                    <a:pt x="205" y="42"/>
                  </a:lnTo>
                  <a:lnTo>
                    <a:pt x="215" y="44"/>
                  </a:lnTo>
                  <a:lnTo>
                    <a:pt x="224" y="46"/>
                  </a:lnTo>
                  <a:lnTo>
                    <a:pt x="235" y="48"/>
                  </a:lnTo>
                  <a:lnTo>
                    <a:pt x="244" y="51"/>
                  </a:lnTo>
                  <a:lnTo>
                    <a:pt x="254" y="53"/>
                  </a:lnTo>
                  <a:lnTo>
                    <a:pt x="264" y="57"/>
                  </a:lnTo>
                  <a:lnTo>
                    <a:pt x="273" y="60"/>
                  </a:lnTo>
                  <a:lnTo>
                    <a:pt x="283" y="63"/>
                  </a:lnTo>
                  <a:lnTo>
                    <a:pt x="292" y="66"/>
                  </a:lnTo>
                  <a:lnTo>
                    <a:pt x="301" y="69"/>
                  </a:lnTo>
                  <a:lnTo>
                    <a:pt x="311" y="73"/>
                  </a:lnTo>
                  <a:lnTo>
                    <a:pt x="320" y="77"/>
                  </a:lnTo>
                  <a:lnTo>
                    <a:pt x="385" y="106"/>
                  </a:lnTo>
                  <a:lnTo>
                    <a:pt x="376" y="97"/>
                  </a:lnTo>
                  <a:lnTo>
                    <a:pt x="366" y="89"/>
                  </a:lnTo>
                  <a:lnTo>
                    <a:pt x="356" y="80"/>
                  </a:lnTo>
                  <a:lnTo>
                    <a:pt x="346" y="73"/>
                  </a:lnTo>
                  <a:lnTo>
                    <a:pt x="335" y="65"/>
                  </a:lnTo>
                  <a:lnTo>
                    <a:pt x="324" y="57"/>
                  </a:lnTo>
                  <a:lnTo>
                    <a:pt x="312" y="50"/>
                  </a:lnTo>
                  <a:lnTo>
                    <a:pt x="300" y="44"/>
                  </a:lnTo>
                  <a:lnTo>
                    <a:pt x="288" y="37"/>
                  </a:lnTo>
                  <a:lnTo>
                    <a:pt x="276" y="31"/>
                  </a:lnTo>
                  <a:lnTo>
                    <a:pt x="264" y="25"/>
                  </a:lnTo>
                  <a:lnTo>
                    <a:pt x="251" y="20"/>
                  </a:lnTo>
                  <a:lnTo>
                    <a:pt x="238" y="15"/>
                  </a:lnTo>
                  <a:lnTo>
                    <a:pt x="225" y="10"/>
                  </a:lnTo>
                  <a:lnTo>
                    <a:pt x="212" y="5"/>
                  </a:lnTo>
                  <a:lnTo>
                    <a:pt x="200" y="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0" name="Freeform 76">
              <a:extLst>
                <a:ext uri="{FF2B5EF4-FFF2-40B4-BE49-F238E27FC236}">
                  <a16:creationId xmlns:a16="http://schemas.microsoft.com/office/drawing/2014/main" id="{420B2E4D-5BD5-4971-A857-E1344906697A}"/>
                </a:ext>
              </a:extLst>
            </p:cNvPr>
            <p:cNvSpPr>
              <a:spLocks/>
            </p:cNvSpPr>
            <p:nvPr/>
          </p:nvSpPr>
          <p:spPr bwMode="auto">
            <a:xfrm>
              <a:off x="4671" y="2575"/>
              <a:ext cx="330" cy="61"/>
            </a:xfrm>
            <a:custGeom>
              <a:avLst/>
              <a:gdLst>
                <a:gd name="T0" fmla="*/ 317 w 330"/>
                <a:gd name="T1" fmla="*/ 52 h 61"/>
                <a:gd name="T2" fmla="*/ 293 w 330"/>
                <a:gd name="T3" fmla="*/ 47 h 61"/>
                <a:gd name="T4" fmla="*/ 270 w 330"/>
                <a:gd name="T5" fmla="*/ 41 h 61"/>
                <a:gd name="T6" fmla="*/ 247 w 330"/>
                <a:gd name="T7" fmla="*/ 36 h 61"/>
                <a:gd name="T8" fmla="*/ 224 w 330"/>
                <a:gd name="T9" fmla="*/ 30 h 61"/>
                <a:gd name="T10" fmla="*/ 201 w 330"/>
                <a:gd name="T11" fmla="*/ 22 h 61"/>
                <a:gd name="T12" fmla="*/ 179 w 330"/>
                <a:gd name="T13" fmla="*/ 15 h 61"/>
                <a:gd name="T14" fmla="*/ 157 w 330"/>
                <a:gd name="T15" fmla="*/ 5 h 61"/>
                <a:gd name="T16" fmla="*/ 138 w 330"/>
                <a:gd name="T17" fmla="*/ 0 h 61"/>
                <a:gd name="T18" fmla="*/ 119 w 330"/>
                <a:gd name="T19" fmla="*/ 2 h 61"/>
                <a:gd name="T20" fmla="*/ 100 w 330"/>
                <a:gd name="T21" fmla="*/ 5 h 61"/>
                <a:gd name="T22" fmla="*/ 83 w 330"/>
                <a:gd name="T23" fmla="*/ 8 h 61"/>
                <a:gd name="T24" fmla="*/ 64 w 330"/>
                <a:gd name="T25" fmla="*/ 11 h 61"/>
                <a:gd name="T26" fmla="*/ 46 w 330"/>
                <a:gd name="T27" fmla="*/ 15 h 61"/>
                <a:gd name="T28" fmla="*/ 27 w 330"/>
                <a:gd name="T29" fmla="*/ 19 h 61"/>
                <a:gd name="T30" fmla="*/ 8 w 330"/>
                <a:gd name="T31" fmla="*/ 23 h 61"/>
                <a:gd name="T32" fmla="*/ 5 w 330"/>
                <a:gd name="T33" fmla="*/ 24 h 61"/>
                <a:gd name="T34" fmla="*/ 16 w 330"/>
                <a:gd name="T35" fmla="*/ 25 h 61"/>
                <a:gd name="T36" fmla="*/ 27 w 330"/>
                <a:gd name="T37" fmla="*/ 26 h 61"/>
                <a:gd name="T38" fmla="*/ 38 w 330"/>
                <a:gd name="T39" fmla="*/ 28 h 61"/>
                <a:gd name="T40" fmla="*/ 49 w 330"/>
                <a:gd name="T41" fmla="*/ 30 h 61"/>
                <a:gd name="T42" fmla="*/ 60 w 330"/>
                <a:gd name="T43" fmla="*/ 31 h 61"/>
                <a:gd name="T44" fmla="*/ 72 w 330"/>
                <a:gd name="T45" fmla="*/ 32 h 61"/>
                <a:gd name="T46" fmla="*/ 83 w 330"/>
                <a:gd name="T47" fmla="*/ 31 h 61"/>
                <a:gd name="T48" fmla="*/ 97 w 330"/>
                <a:gd name="T49" fmla="*/ 37 h 61"/>
                <a:gd name="T50" fmla="*/ 115 w 330"/>
                <a:gd name="T51" fmla="*/ 40 h 61"/>
                <a:gd name="T52" fmla="*/ 132 w 330"/>
                <a:gd name="T53" fmla="*/ 42 h 61"/>
                <a:gd name="T54" fmla="*/ 150 w 330"/>
                <a:gd name="T55" fmla="*/ 44 h 61"/>
                <a:gd name="T56" fmla="*/ 167 w 330"/>
                <a:gd name="T57" fmla="*/ 47 h 61"/>
                <a:gd name="T58" fmla="*/ 184 w 330"/>
                <a:gd name="T59" fmla="*/ 49 h 61"/>
                <a:gd name="T60" fmla="*/ 202 w 330"/>
                <a:gd name="T61" fmla="*/ 52 h 61"/>
                <a:gd name="T62" fmla="*/ 220 w 330"/>
                <a:gd name="T63" fmla="*/ 56 h 61"/>
                <a:gd name="T64" fmla="*/ 236 w 330"/>
                <a:gd name="T65" fmla="*/ 60 h 61"/>
                <a:gd name="T66" fmla="*/ 248 w 330"/>
                <a:gd name="T67" fmla="*/ 60 h 61"/>
                <a:gd name="T68" fmla="*/ 258 w 330"/>
                <a:gd name="T69" fmla="*/ 60 h 61"/>
                <a:gd name="T70" fmla="*/ 270 w 330"/>
                <a:gd name="T71" fmla="*/ 60 h 61"/>
                <a:gd name="T72" fmla="*/ 282 w 330"/>
                <a:gd name="T73" fmla="*/ 59 h 61"/>
                <a:gd name="T74" fmla="*/ 294 w 330"/>
                <a:gd name="T75" fmla="*/ 58 h 61"/>
                <a:gd name="T76" fmla="*/ 306 w 330"/>
                <a:gd name="T77" fmla="*/ 58 h 61"/>
                <a:gd name="T78" fmla="*/ 317 w 330"/>
                <a:gd name="T79" fmla="*/ 56 h 61"/>
                <a:gd name="T80" fmla="*/ 329 w 330"/>
                <a:gd name="T81" fmla="*/ 5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0" h="61">
                  <a:moveTo>
                    <a:pt x="329" y="56"/>
                  </a:moveTo>
                  <a:lnTo>
                    <a:pt x="317" y="52"/>
                  </a:lnTo>
                  <a:lnTo>
                    <a:pt x="305" y="50"/>
                  </a:lnTo>
                  <a:lnTo>
                    <a:pt x="293" y="47"/>
                  </a:lnTo>
                  <a:lnTo>
                    <a:pt x="282" y="44"/>
                  </a:lnTo>
                  <a:lnTo>
                    <a:pt x="270" y="41"/>
                  </a:lnTo>
                  <a:lnTo>
                    <a:pt x="259" y="39"/>
                  </a:lnTo>
                  <a:lnTo>
                    <a:pt x="247" y="36"/>
                  </a:lnTo>
                  <a:lnTo>
                    <a:pt x="236" y="33"/>
                  </a:lnTo>
                  <a:lnTo>
                    <a:pt x="224" y="30"/>
                  </a:lnTo>
                  <a:lnTo>
                    <a:pt x="212" y="26"/>
                  </a:lnTo>
                  <a:lnTo>
                    <a:pt x="201" y="22"/>
                  </a:lnTo>
                  <a:lnTo>
                    <a:pt x="190" y="18"/>
                  </a:lnTo>
                  <a:lnTo>
                    <a:pt x="179" y="15"/>
                  </a:lnTo>
                  <a:lnTo>
                    <a:pt x="168" y="10"/>
                  </a:lnTo>
                  <a:lnTo>
                    <a:pt x="157" y="5"/>
                  </a:lnTo>
                  <a:lnTo>
                    <a:pt x="147" y="0"/>
                  </a:lnTo>
                  <a:lnTo>
                    <a:pt x="138" y="0"/>
                  </a:lnTo>
                  <a:lnTo>
                    <a:pt x="128" y="1"/>
                  </a:lnTo>
                  <a:lnTo>
                    <a:pt x="119" y="2"/>
                  </a:lnTo>
                  <a:lnTo>
                    <a:pt x="110" y="3"/>
                  </a:lnTo>
                  <a:lnTo>
                    <a:pt x="100" y="5"/>
                  </a:lnTo>
                  <a:lnTo>
                    <a:pt x="92" y="6"/>
                  </a:lnTo>
                  <a:lnTo>
                    <a:pt x="83" y="8"/>
                  </a:lnTo>
                  <a:lnTo>
                    <a:pt x="73" y="10"/>
                  </a:lnTo>
                  <a:lnTo>
                    <a:pt x="64" y="11"/>
                  </a:lnTo>
                  <a:lnTo>
                    <a:pt x="55" y="14"/>
                  </a:lnTo>
                  <a:lnTo>
                    <a:pt x="46" y="15"/>
                  </a:lnTo>
                  <a:lnTo>
                    <a:pt x="36" y="18"/>
                  </a:lnTo>
                  <a:lnTo>
                    <a:pt x="27" y="19"/>
                  </a:lnTo>
                  <a:lnTo>
                    <a:pt x="18" y="21"/>
                  </a:lnTo>
                  <a:lnTo>
                    <a:pt x="8" y="23"/>
                  </a:lnTo>
                  <a:lnTo>
                    <a:pt x="0" y="24"/>
                  </a:lnTo>
                  <a:lnTo>
                    <a:pt x="5" y="24"/>
                  </a:lnTo>
                  <a:lnTo>
                    <a:pt x="11" y="25"/>
                  </a:lnTo>
                  <a:lnTo>
                    <a:pt x="16" y="25"/>
                  </a:lnTo>
                  <a:lnTo>
                    <a:pt x="21" y="26"/>
                  </a:lnTo>
                  <a:lnTo>
                    <a:pt x="27" y="26"/>
                  </a:lnTo>
                  <a:lnTo>
                    <a:pt x="32" y="27"/>
                  </a:lnTo>
                  <a:lnTo>
                    <a:pt x="38" y="28"/>
                  </a:lnTo>
                  <a:lnTo>
                    <a:pt x="44" y="30"/>
                  </a:lnTo>
                  <a:lnTo>
                    <a:pt x="49" y="30"/>
                  </a:lnTo>
                  <a:lnTo>
                    <a:pt x="55" y="30"/>
                  </a:lnTo>
                  <a:lnTo>
                    <a:pt x="60" y="31"/>
                  </a:lnTo>
                  <a:lnTo>
                    <a:pt x="66" y="31"/>
                  </a:lnTo>
                  <a:lnTo>
                    <a:pt x="72" y="32"/>
                  </a:lnTo>
                  <a:lnTo>
                    <a:pt x="77" y="32"/>
                  </a:lnTo>
                  <a:lnTo>
                    <a:pt x="83" y="31"/>
                  </a:lnTo>
                  <a:lnTo>
                    <a:pt x="88" y="31"/>
                  </a:lnTo>
                  <a:lnTo>
                    <a:pt x="97" y="37"/>
                  </a:lnTo>
                  <a:lnTo>
                    <a:pt x="106" y="38"/>
                  </a:lnTo>
                  <a:lnTo>
                    <a:pt x="115" y="40"/>
                  </a:lnTo>
                  <a:lnTo>
                    <a:pt x="124" y="41"/>
                  </a:lnTo>
                  <a:lnTo>
                    <a:pt x="132" y="42"/>
                  </a:lnTo>
                  <a:lnTo>
                    <a:pt x="141" y="43"/>
                  </a:lnTo>
                  <a:lnTo>
                    <a:pt x="150" y="44"/>
                  </a:lnTo>
                  <a:lnTo>
                    <a:pt x="159" y="45"/>
                  </a:lnTo>
                  <a:lnTo>
                    <a:pt x="167" y="47"/>
                  </a:lnTo>
                  <a:lnTo>
                    <a:pt x="176" y="48"/>
                  </a:lnTo>
                  <a:lnTo>
                    <a:pt x="184" y="49"/>
                  </a:lnTo>
                  <a:lnTo>
                    <a:pt x="193" y="51"/>
                  </a:lnTo>
                  <a:lnTo>
                    <a:pt x="202" y="52"/>
                  </a:lnTo>
                  <a:lnTo>
                    <a:pt x="211" y="53"/>
                  </a:lnTo>
                  <a:lnTo>
                    <a:pt x="220" y="56"/>
                  </a:lnTo>
                  <a:lnTo>
                    <a:pt x="228" y="57"/>
                  </a:lnTo>
                  <a:lnTo>
                    <a:pt x="236" y="60"/>
                  </a:lnTo>
                  <a:lnTo>
                    <a:pt x="242" y="60"/>
                  </a:lnTo>
                  <a:lnTo>
                    <a:pt x="248" y="60"/>
                  </a:lnTo>
                  <a:lnTo>
                    <a:pt x="253" y="60"/>
                  </a:lnTo>
                  <a:lnTo>
                    <a:pt x="258" y="60"/>
                  </a:lnTo>
                  <a:lnTo>
                    <a:pt x="264" y="60"/>
                  </a:lnTo>
                  <a:lnTo>
                    <a:pt x="270" y="60"/>
                  </a:lnTo>
                  <a:lnTo>
                    <a:pt x="276" y="59"/>
                  </a:lnTo>
                  <a:lnTo>
                    <a:pt x="282" y="59"/>
                  </a:lnTo>
                  <a:lnTo>
                    <a:pt x="288" y="59"/>
                  </a:lnTo>
                  <a:lnTo>
                    <a:pt x="294" y="58"/>
                  </a:lnTo>
                  <a:lnTo>
                    <a:pt x="300" y="58"/>
                  </a:lnTo>
                  <a:lnTo>
                    <a:pt x="306" y="58"/>
                  </a:lnTo>
                  <a:lnTo>
                    <a:pt x="312" y="57"/>
                  </a:lnTo>
                  <a:lnTo>
                    <a:pt x="317" y="56"/>
                  </a:lnTo>
                  <a:lnTo>
                    <a:pt x="323" y="56"/>
                  </a:lnTo>
                  <a:lnTo>
                    <a:pt x="329" y="5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1" name="Freeform 77">
              <a:extLst>
                <a:ext uri="{FF2B5EF4-FFF2-40B4-BE49-F238E27FC236}">
                  <a16:creationId xmlns:a16="http://schemas.microsoft.com/office/drawing/2014/main" id="{AA9A220F-2D54-4D6E-A02F-CC15C8A5C2E7}"/>
                </a:ext>
              </a:extLst>
            </p:cNvPr>
            <p:cNvSpPr>
              <a:spLocks/>
            </p:cNvSpPr>
            <p:nvPr/>
          </p:nvSpPr>
          <p:spPr bwMode="auto">
            <a:xfrm>
              <a:off x="4174" y="2605"/>
              <a:ext cx="138" cy="25"/>
            </a:xfrm>
            <a:custGeom>
              <a:avLst/>
              <a:gdLst>
                <a:gd name="T0" fmla="*/ 137 w 138"/>
                <a:gd name="T1" fmla="*/ 5 h 25"/>
                <a:gd name="T2" fmla="*/ 128 w 138"/>
                <a:gd name="T3" fmla="*/ 5 h 25"/>
                <a:gd name="T4" fmla="*/ 120 w 138"/>
                <a:gd name="T5" fmla="*/ 5 h 25"/>
                <a:gd name="T6" fmla="*/ 111 w 138"/>
                <a:gd name="T7" fmla="*/ 4 h 25"/>
                <a:gd name="T8" fmla="*/ 102 w 138"/>
                <a:gd name="T9" fmla="*/ 4 h 25"/>
                <a:gd name="T10" fmla="*/ 94 w 138"/>
                <a:gd name="T11" fmla="*/ 3 h 25"/>
                <a:gd name="T12" fmla="*/ 85 w 138"/>
                <a:gd name="T13" fmla="*/ 2 h 25"/>
                <a:gd name="T14" fmla="*/ 76 w 138"/>
                <a:gd name="T15" fmla="*/ 1 h 25"/>
                <a:gd name="T16" fmla="*/ 67 w 138"/>
                <a:gd name="T17" fmla="*/ 0 h 25"/>
                <a:gd name="T18" fmla="*/ 58 w 138"/>
                <a:gd name="T19" fmla="*/ 0 h 25"/>
                <a:gd name="T20" fmla="*/ 49 w 138"/>
                <a:gd name="T21" fmla="*/ 0 h 25"/>
                <a:gd name="T22" fmla="*/ 40 w 138"/>
                <a:gd name="T23" fmla="*/ 0 h 25"/>
                <a:gd name="T24" fmla="*/ 32 w 138"/>
                <a:gd name="T25" fmla="*/ 1 h 25"/>
                <a:gd name="T26" fmla="*/ 24 w 138"/>
                <a:gd name="T27" fmla="*/ 3 h 25"/>
                <a:gd name="T28" fmla="*/ 16 w 138"/>
                <a:gd name="T29" fmla="*/ 4 h 25"/>
                <a:gd name="T30" fmla="*/ 8 w 138"/>
                <a:gd name="T31" fmla="*/ 8 h 25"/>
                <a:gd name="T32" fmla="*/ 0 w 138"/>
                <a:gd name="T33" fmla="*/ 12 h 25"/>
                <a:gd name="T34" fmla="*/ 8 w 138"/>
                <a:gd name="T35" fmla="*/ 16 h 25"/>
                <a:gd name="T36" fmla="*/ 16 w 138"/>
                <a:gd name="T37" fmla="*/ 20 h 25"/>
                <a:gd name="T38" fmla="*/ 24 w 138"/>
                <a:gd name="T39" fmla="*/ 22 h 25"/>
                <a:gd name="T40" fmla="*/ 32 w 138"/>
                <a:gd name="T41" fmla="*/ 23 h 25"/>
                <a:gd name="T42" fmla="*/ 41 w 138"/>
                <a:gd name="T43" fmla="*/ 24 h 25"/>
                <a:gd name="T44" fmla="*/ 49 w 138"/>
                <a:gd name="T45" fmla="*/ 23 h 25"/>
                <a:gd name="T46" fmla="*/ 58 w 138"/>
                <a:gd name="T47" fmla="*/ 22 h 25"/>
                <a:gd name="T48" fmla="*/ 67 w 138"/>
                <a:gd name="T49" fmla="*/ 20 h 25"/>
                <a:gd name="T50" fmla="*/ 76 w 138"/>
                <a:gd name="T51" fmla="*/ 19 h 25"/>
                <a:gd name="T52" fmla="*/ 84 w 138"/>
                <a:gd name="T53" fmla="*/ 16 h 25"/>
                <a:gd name="T54" fmla="*/ 93 w 138"/>
                <a:gd name="T55" fmla="*/ 14 h 25"/>
                <a:gd name="T56" fmla="*/ 102 w 138"/>
                <a:gd name="T57" fmla="*/ 12 h 25"/>
                <a:gd name="T58" fmla="*/ 111 w 138"/>
                <a:gd name="T59" fmla="*/ 10 h 25"/>
                <a:gd name="T60" fmla="*/ 120 w 138"/>
                <a:gd name="T61" fmla="*/ 8 h 25"/>
                <a:gd name="T62" fmla="*/ 128 w 138"/>
                <a:gd name="T63" fmla="*/ 6 h 25"/>
                <a:gd name="T64" fmla="*/ 137 w 138"/>
                <a:gd name="T65" fmla="*/ 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8" h="25">
                  <a:moveTo>
                    <a:pt x="137" y="5"/>
                  </a:moveTo>
                  <a:lnTo>
                    <a:pt x="128" y="5"/>
                  </a:lnTo>
                  <a:lnTo>
                    <a:pt x="120" y="5"/>
                  </a:lnTo>
                  <a:lnTo>
                    <a:pt x="111" y="4"/>
                  </a:lnTo>
                  <a:lnTo>
                    <a:pt x="102" y="4"/>
                  </a:lnTo>
                  <a:lnTo>
                    <a:pt x="94" y="3"/>
                  </a:lnTo>
                  <a:lnTo>
                    <a:pt x="85" y="2"/>
                  </a:lnTo>
                  <a:lnTo>
                    <a:pt x="76" y="1"/>
                  </a:lnTo>
                  <a:lnTo>
                    <a:pt x="67" y="0"/>
                  </a:lnTo>
                  <a:lnTo>
                    <a:pt x="58" y="0"/>
                  </a:lnTo>
                  <a:lnTo>
                    <a:pt x="49" y="0"/>
                  </a:lnTo>
                  <a:lnTo>
                    <a:pt x="40" y="0"/>
                  </a:lnTo>
                  <a:lnTo>
                    <a:pt x="32" y="1"/>
                  </a:lnTo>
                  <a:lnTo>
                    <a:pt x="24" y="3"/>
                  </a:lnTo>
                  <a:lnTo>
                    <a:pt x="16" y="4"/>
                  </a:lnTo>
                  <a:lnTo>
                    <a:pt x="8" y="8"/>
                  </a:lnTo>
                  <a:lnTo>
                    <a:pt x="0" y="12"/>
                  </a:lnTo>
                  <a:lnTo>
                    <a:pt x="8" y="16"/>
                  </a:lnTo>
                  <a:lnTo>
                    <a:pt x="16" y="20"/>
                  </a:lnTo>
                  <a:lnTo>
                    <a:pt x="24" y="22"/>
                  </a:lnTo>
                  <a:lnTo>
                    <a:pt x="32" y="23"/>
                  </a:lnTo>
                  <a:lnTo>
                    <a:pt x="41" y="24"/>
                  </a:lnTo>
                  <a:lnTo>
                    <a:pt x="49" y="23"/>
                  </a:lnTo>
                  <a:lnTo>
                    <a:pt x="58" y="22"/>
                  </a:lnTo>
                  <a:lnTo>
                    <a:pt x="67" y="20"/>
                  </a:lnTo>
                  <a:lnTo>
                    <a:pt x="76" y="19"/>
                  </a:lnTo>
                  <a:lnTo>
                    <a:pt x="84" y="16"/>
                  </a:lnTo>
                  <a:lnTo>
                    <a:pt x="93" y="14"/>
                  </a:lnTo>
                  <a:lnTo>
                    <a:pt x="102" y="12"/>
                  </a:lnTo>
                  <a:lnTo>
                    <a:pt x="111" y="10"/>
                  </a:lnTo>
                  <a:lnTo>
                    <a:pt x="120" y="8"/>
                  </a:lnTo>
                  <a:lnTo>
                    <a:pt x="128" y="6"/>
                  </a:lnTo>
                  <a:lnTo>
                    <a:pt x="137"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2" name="Freeform 78">
              <a:extLst>
                <a:ext uri="{FF2B5EF4-FFF2-40B4-BE49-F238E27FC236}">
                  <a16:creationId xmlns:a16="http://schemas.microsoft.com/office/drawing/2014/main" id="{782E35EA-3AD7-436D-BA18-231B3C479A3C}"/>
                </a:ext>
              </a:extLst>
            </p:cNvPr>
            <p:cNvSpPr>
              <a:spLocks/>
            </p:cNvSpPr>
            <p:nvPr/>
          </p:nvSpPr>
          <p:spPr bwMode="auto">
            <a:xfrm>
              <a:off x="4930" y="2603"/>
              <a:ext cx="129" cy="26"/>
            </a:xfrm>
            <a:custGeom>
              <a:avLst/>
              <a:gdLst>
                <a:gd name="T0" fmla="*/ 128 w 129"/>
                <a:gd name="T1" fmla="*/ 24 h 26"/>
                <a:gd name="T2" fmla="*/ 120 w 129"/>
                <a:gd name="T3" fmla="*/ 21 h 26"/>
                <a:gd name="T4" fmla="*/ 112 w 129"/>
                <a:gd name="T5" fmla="*/ 20 h 26"/>
                <a:gd name="T6" fmla="*/ 105 w 129"/>
                <a:gd name="T7" fmla="*/ 18 h 26"/>
                <a:gd name="T8" fmla="*/ 97 w 129"/>
                <a:gd name="T9" fmla="*/ 17 h 26"/>
                <a:gd name="T10" fmla="*/ 90 w 129"/>
                <a:gd name="T11" fmla="*/ 16 h 26"/>
                <a:gd name="T12" fmla="*/ 82 w 129"/>
                <a:gd name="T13" fmla="*/ 14 h 26"/>
                <a:gd name="T14" fmla="*/ 75 w 129"/>
                <a:gd name="T15" fmla="*/ 13 h 26"/>
                <a:gd name="T16" fmla="*/ 68 w 129"/>
                <a:gd name="T17" fmla="*/ 12 h 26"/>
                <a:gd name="T18" fmla="*/ 60 w 129"/>
                <a:gd name="T19" fmla="*/ 12 h 26"/>
                <a:gd name="T20" fmla="*/ 52 w 129"/>
                <a:gd name="T21" fmla="*/ 11 h 26"/>
                <a:gd name="T22" fmla="*/ 44 w 129"/>
                <a:gd name="T23" fmla="*/ 9 h 26"/>
                <a:gd name="T24" fmla="*/ 36 w 129"/>
                <a:gd name="T25" fmla="*/ 8 h 26"/>
                <a:gd name="T26" fmla="*/ 28 w 129"/>
                <a:gd name="T27" fmla="*/ 8 h 26"/>
                <a:gd name="T28" fmla="*/ 21 w 129"/>
                <a:gd name="T29" fmla="*/ 6 h 26"/>
                <a:gd name="T30" fmla="*/ 14 w 129"/>
                <a:gd name="T31" fmla="*/ 4 h 26"/>
                <a:gd name="T32" fmla="*/ 6 w 129"/>
                <a:gd name="T33" fmla="*/ 3 h 26"/>
                <a:gd name="T34" fmla="*/ 6 w 129"/>
                <a:gd name="T35" fmla="*/ 0 h 26"/>
                <a:gd name="T36" fmla="*/ 4 w 129"/>
                <a:gd name="T37" fmla="*/ 0 h 26"/>
                <a:gd name="T38" fmla="*/ 3 w 129"/>
                <a:gd name="T39" fmla="*/ 1 h 26"/>
                <a:gd name="T40" fmla="*/ 1 w 129"/>
                <a:gd name="T41" fmla="*/ 2 h 26"/>
                <a:gd name="T42" fmla="*/ 0 w 129"/>
                <a:gd name="T43" fmla="*/ 2 h 26"/>
                <a:gd name="T44" fmla="*/ 8 w 129"/>
                <a:gd name="T45" fmla="*/ 4 h 26"/>
                <a:gd name="T46" fmla="*/ 15 w 129"/>
                <a:gd name="T47" fmla="*/ 6 h 26"/>
                <a:gd name="T48" fmla="*/ 23 w 129"/>
                <a:gd name="T49" fmla="*/ 8 h 26"/>
                <a:gd name="T50" fmla="*/ 31 w 129"/>
                <a:gd name="T51" fmla="*/ 11 h 26"/>
                <a:gd name="T52" fmla="*/ 39 w 129"/>
                <a:gd name="T53" fmla="*/ 13 h 26"/>
                <a:gd name="T54" fmla="*/ 47 w 129"/>
                <a:gd name="T55" fmla="*/ 16 h 26"/>
                <a:gd name="T56" fmla="*/ 54 w 129"/>
                <a:gd name="T57" fmla="*/ 17 h 26"/>
                <a:gd name="T58" fmla="*/ 63 w 129"/>
                <a:gd name="T59" fmla="*/ 19 h 26"/>
                <a:gd name="T60" fmla="*/ 71 w 129"/>
                <a:gd name="T61" fmla="*/ 21 h 26"/>
                <a:gd name="T62" fmla="*/ 79 w 129"/>
                <a:gd name="T63" fmla="*/ 22 h 26"/>
                <a:gd name="T64" fmla="*/ 87 w 129"/>
                <a:gd name="T65" fmla="*/ 24 h 26"/>
                <a:gd name="T66" fmla="*/ 95 w 129"/>
                <a:gd name="T67" fmla="*/ 25 h 26"/>
                <a:gd name="T68" fmla="*/ 103 w 129"/>
                <a:gd name="T69" fmla="*/ 25 h 26"/>
                <a:gd name="T70" fmla="*/ 111 w 129"/>
                <a:gd name="T71" fmla="*/ 25 h 26"/>
                <a:gd name="T72" fmla="*/ 119 w 129"/>
                <a:gd name="T73" fmla="*/ 25 h 26"/>
                <a:gd name="T74" fmla="*/ 128 w 129"/>
                <a:gd name="T75" fmla="*/ 2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9" h="26">
                  <a:moveTo>
                    <a:pt x="128" y="24"/>
                  </a:moveTo>
                  <a:lnTo>
                    <a:pt x="120" y="21"/>
                  </a:lnTo>
                  <a:lnTo>
                    <a:pt x="112" y="20"/>
                  </a:lnTo>
                  <a:lnTo>
                    <a:pt x="105" y="18"/>
                  </a:lnTo>
                  <a:lnTo>
                    <a:pt x="97" y="17"/>
                  </a:lnTo>
                  <a:lnTo>
                    <a:pt x="90" y="16"/>
                  </a:lnTo>
                  <a:lnTo>
                    <a:pt x="82" y="14"/>
                  </a:lnTo>
                  <a:lnTo>
                    <a:pt x="75" y="13"/>
                  </a:lnTo>
                  <a:lnTo>
                    <a:pt x="68" y="12"/>
                  </a:lnTo>
                  <a:lnTo>
                    <a:pt x="60" y="12"/>
                  </a:lnTo>
                  <a:lnTo>
                    <a:pt x="52" y="11"/>
                  </a:lnTo>
                  <a:lnTo>
                    <a:pt x="44" y="9"/>
                  </a:lnTo>
                  <a:lnTo>
                    <a:pt x="36" y="8"/>
                  </a:lnTo>
                  <a:lnTo>
                    <a:pt x="28" y="8"/>
                  </a:lnTo>
                  <a:lnTo>
                    <a:pt x="21" y="6"/>
                  </a:lnTo>
                  <a:lnTo>
                    <a:pt x="14" y="4"/>
                  </a:lnTo>
                  <a:lnTo>
                    <a:pt x="6" y="3"/>
                  </a:lnTo>
                  <a:lnTo>
                    <a:pt x="6" y="0"/>
                  </a:lnTo>
                  <a:lnTo>
                    <a:pt x="4" y="0"/>
                  </a:lnTo>
                  <a:lnTo>
                    <a:pt x="3" y="1"/>
                  </a:lnTo>
                  <a:lnTo>
                    <a:pt x="1" y="2"/>
                  </a:lnTo>
                  <a:lnTo>
                    <a:pt x="0" y="2"/>
                  </a:lnTo>
                  <a:lnTo>
                    <a:pt x="8" y="4"/>
                  </a:lnTo>
                  <a:lnTo>
                    <a:pt x="15" y="6"/>
                  </a:lnTo>
                  <a:lnTo>
                    <a:pt x="23" y="8"/>
                  </a:lnTo>
                  <a:lnTo>
                    <a:pt x="31" y="11"/>
                  </a:lnTo>
                  <a:lnTo>
                    <a:pt x="39" y="13"/>
                  </a:lnTo>
                  <a:lnTo>
                    <a:pt x="47" y="16"/>
                  </a:lnTo>
                  <a:lnTo>
                    <a:pt x="54" y="17"/>
                  </a:lnTo>
                  <a:lnTo>
                    <a:pt x="63" y="19"/>
                  </a:lnTo>
                  <a:lnTo>
                    <a:pt x="71" y="21"/>
                  </a:lnTo>
                  <a:lnTo>
                    <a:pt x="79" y="22"/>
                  </a:lnTo>
                  <a:lnTo>
                    <a:pt x="87" y="24"/>
                  </a:lnTo>
                  <a:lnTo>
                    <a:pt x="95" y="25"/>
                  </a:lnTo>
                  <a:lnTo>
                    <a:pt x="103" y="25"/>
                  </a:lnTo>
                  <a:lnTo>
                    <a:pt x="111" y="25"/>
                  </a:lnTo>
                  <a:lnTo>
                    <a:pt x="119" y="25"/>
                  </a:lnTo>
                  <a:lnTo>
                    <a:pt x="128" y="2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3" name="Freeform 79">
              <a:extLst>
                <a:ext uri="{FF2B5EF4-FFF2-40B4-BE49-F238E27FC236}">
                  <a16:creationId xmlns:a16="http://schemas.microsoft.com/office/drawing/2014/main" id="{751DEF2C-65CD-49EC-B6B9-DE64769B1D68}"/>
                </a:ext>
              </a:extLst>
            </p:cNvPr>
            <p:cNvSpPr>
              <a:spLocks/>
            </p:cNvSpPr>
            <p:nvPr/>
          </p:nvSpPr>
          <p:spPr bwMode="auto">
            <a:xfrm>
              <a:off x="4073" y="2615"/>
              <a:ext cx="17" cy="17"/>
            </a:xfrm>
            <a:custGeom>
              <a:avLst/>
              <a:gdLst>
                <a:gd name="T0" fmla="*/ 0 w 17"/>
                <a:gd name="T1" fmla="*/ 0 h 17"/>
                <a:gd name="T2" fmla="*/ 16 w 17"/>
                <a:gd name="T3" fmla="*/ 16 h 17"/>
                <a:gd name="T4" fmla="*/ 3 w 17"/>
                <a:gd name="T5" fmla="*/ 0 h 17"/>
                <a:gd name="T6" fmla="*/ 0 w 17"/>
                <a:gd name="T7" fmla="*/ 0 h 17"/>
              </a:gdLst>
              <a:ahLst/>
              <a:cxnLst>
                <a:cxn ang="0">
                  <a:pos x="T0" y="T1"/>
                </a:cxn>
                <a:cxn ang="0">
                  <a:pos x="T2" y="T3"/>
                </a:cxn>
                <a:cxn ang="0">
                  <a:pos x="T4" y="T5"/>
                </a:cxn>
                <a:cxn ang="0">
                  <a:pos x="T6" y="T7"/>
                </a:cxn>
              </a:cxnLst>
              <a:rect l="0" t="0" r="r" b="b"/>
              <a:pathLst>
                <a:path w="17" h="17">
                  <a:moveTo>
                    <a:pt x="0" y="0"/>
                  </a:moveTo>
                  <a:lnTo>
                    <a:pt x="16" y="16"/>
                  </a:lnTo>
                  <a:lnTo>
                    <a:pt x="3" y="0"/>
                  </a:lnTo>
                  <a:lnTo>
                    <a:pt x="0" y="0"/>
                  </a:lnTo>
                </a:path>
              </a:pathLst>
            </a:custGeom>
            <a:solidFill>
              <a:srgbClr val="FFFFFF"/>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4" name="Freeform 80">
              <a:extLst>
                <a:ext uri="{FF2B5EF4-FFF2-40B4-BE49-F238E27FC236}">
                  <a16:creationId xmlns:a16="http://schemas.microsoft.com/office/drawing/2014/main" id="{767401DF-AF28-49B0-A0D8-AFE3932F448C}"/>
                </a:ext>
              </a:extLst>
            </p:cNvPr>
            <p:cNvSpPr>
              <a:spLocks/>
            </p:cNvSpPr>
            <p:nvPr/>
          </p:nvSpPr>
          <p:spPr bwMode="auto">
            <a:xfrm>
              <a:off x="4916" y="2576"/>
              <a:ext cx="245" cy="40"/>
            </a:xfrm>
            <a:custGeom>
              <a:avLst/>
              <a:gdLst>
                <a:gd name="T0" fmla="*/ 221 w 245"/>
                <a:gd name="T1" fmla="*/ 22 h 40"/>
                <a:gd name="T2" fmla="*/ 216 w 245"/>
                <a:gd name="T3" fmla="*/ 21 h 40"/>
                <a:gd name="T4" fmla="*/ 210 w 245"/>
                <a:gd name="T5" fmla="*/ 19 h 40"/>
                <a:gd name="T6" fmla="*/ 204 w 245"/>
                <a:gd name="T7" fmla="*/ 17 h 40"/>
                <a:gd name="T8" fmla="*/ 199 w 245"/>
                <a:gd name="T9" fmla="*/ 15 h 40"/>
                <a:gd name="T10" fmla="*/ 193 w 245"/>
                <a:gd name="T11" fmla="*/ 13 h 40"/>
                <a:gd name="T12" fmla="*/ 188 w 245"/>
                <a:gd name="T13" fmla="*/ 11 h 40"/>
                <a:gd name="T14" fmla="*/ 182 w 245"/>
                <a:gd name="T15" fmla="*/ 9 h 40"/>
                <a:gd name="T16" fmla="*/ 176 w 245"/>
                <a:gd name="T17" fmla="*/ 8 h 40"/>
                <a:gd name="T18" fmla="*/ 171 w 245"/>
                <a:gd name="T19" fmla="*/ 6 h 40"/>
                <a:gd name="T20" fmla="*/ 165 w 245"/>
                <a:gd name="T21" fmla="*/ 4 h 40"/>
                <a:gd name="T22" fmla="*/ 159 w 245"/>
                <a:gd name="T23" fmla="*/ 3 h 40"/>
                <a:gd name="T24" fmla="*/ 153 w 245"/>
                <a:gd name="T25" fmla="*/ 2 h 40"/>
                <a:gd name="T26" fmla="*/ 148 w 245"/>
                <a:gd name="T27" fmla="*/ 1 h 40"/>
                <a:gd name="T28" fmla="*/ 142 w 245"/>
                <a:gd name="T29" fmla="*/ 0 h 40"/>
                <a:gd name="T30" fmla="*/ 136 w 245"/>
                <a:gd name="T31" fmla="*/ 0 h 40"/>
                <a:gd name="T32" fmla="*/ 130 w 245"/>
                <a:gd name="T33" fmla="*/ 0 h 40"/>
                <a:gd name="T34" fmla="*/ 0 w 245"/>
                <a:gd name="T35" fmla="*/ 22 h 40"/>
                <a:gd name="T36" fmla="*/ 15 w 245"/>
                <a:gd name="T37" fmla="*/ 22 h 40"/>
                <a:gd name="T38" fmla="*/ 31 w 245"/>
                <a:gd name="T39" fmla="*/ 22 h 40"/>
                <a:gd name="T40" fmla="*/ 47 w 245"/>
                <a:gd name="T41" fmla="*/ 21 h 40"/>
                <a:gd name="T42" fmla="*/ 63 w 245"/>
                <a:gd name="T43" fmla="*/ 21 h 40"/>
                <a:gd name="T44" fmla="*/ 79 w 245"/>
                <a:gd name="T45" fmla="*/ 20 h 40"/>
                <a:gd name="T46" fmla="*/ 95 w 245"/>
                <a:gd name="T47" fmla="*/ 19 h 40"/>
                <a:gd name="T48" fmla="*/ 111 w 245"/>
                <a:gd name="T49" fmla="*/ 18 h 40"/>
                <a:gd name="T50" fmla="*/ 127 w 245"/>
                <a:gd name="T51" fmla="*/ 17 h 40"/>
                <a:gd name="T52" fmla="*/ 142 w 245"/>
                <a:gd name="T53" fmla="*/ 17 h 40"/>
                <a:gd name="T54" fmla="*/ 157 w 245"/>
                <a:gd name="T55" fmla="*/ 18 h 40"/>
                <a:gd name="T56" fmla="*/ 172 w 245"/>
                <a:gd name="T57" fmla="*/ 20 h 40"/>
                <a:gd name="T58" fmla="*/ 188 w 245"/>
                <a:gd name="T59" fmla="*/ 21 h 40"/>
                <a:gd name="T60" fmla="*/ 202 w 245"/>
                <a:gd name="T61" fmla="*/ 24 h 40"/>
                <a:gd name="T62" fmla="*/ 216 w 245"/>
                <a:gd name="T63" fmla="*/ 28 h 40"/>
                <a:gd name="T64" fmla="*/ 230 w 245"/>
                <a:gd name="T65" fmla="*/ 33 h 40"/>
                <a:gd name="T66" fmla="*/ 244 w 245"/>
                <a:gd name="T67" fmla="*/ 39 h 40"/>
                <a:gd name="T68" fmla="*/ 243 w 245"/>
                <a:gd name="T69" fmla="*/ 37 h 40"/>
                <a:gd name="T70" fmla="*/ 240 w 245"/>
                <a:gd name="T71" fmla="*/ 34 h 40"/>
                <a:gd name="T72" fmla="*/ 237 w 245"/>
                <a:gd name="T73" fmla="*/ 33 h 40"/>
                <a:gd name="T74" fmla="*/ 234 w 245"/>
                <a:gd name="T75" fmla="*/ 30 h 40"/>
                <a:gd name="T76" fmla="*/ 231 w 245"/>
                <a:gd name="T77" fmla="*/ 29 h 40"/>
                <a:gd name="T78" fmla="*/ 228 w 245"/>
                <a:gd name="T79" fmla="*/ 26 h 40"/>
                <a:gd name="T80" fmla="*/ 224 w 245"/>
                <a:gd name="T81" fmla="*/ 24 h 40"/>
                <a:gd name="T82" fmla="*/ 221 w 245"/>
                <a:gd name="T83"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5" h="40">
                  <a:moveTo>
                    <a:pt x="221" y="22"/>
                  </a:moveTo>
                  <a:lnTo>
                    <a:pt x="216" y="21"/>
                  </a:lnTo>
                  <a:lnTo>
                    <a:pt x="210" y="19"/>
                  </a:lnTo>
                  <a:lnTo>
                    <a:pt x="204" y="17"/>
                  </a:lnTo>
                  <a:lnTo>
                    <a:pt x="199" y="15"/>
                  </a:lnTo>
                  <a:lnTo>
                    <a:pt x="193" y="13"/>
                  </a:lnTo>
                  <a:lnTo>
                    <a:pt x="188" y="11"/>
                  </a:lnTo>
                  <a:lnTo>
                    <a:pt x="182" y="9"/>
                  </a:lnTo>
                  <a:lnTo>
                    <a:pt x="176" y="8"/>
                  </a:lnTo>
                  <a:lnTo>
                    <a:pt x="171" y="6"/>
                  </a:lnTo>
                  <a:lnTo>
                    <a:pt x="165" y="4"/>
                  </a:lnTo>
                  <a:lnTo>
                    <a:pt x="159" y="3"/>
                  </a:lnTo>
                  <a:lnTo>
                    <a:pt x="153" y="2"/>
                  </a:lnTo>
                  <a:lnTo>
                    <a:pt x="148" y="1"/>
                  </a:lnTo>
                  <a:lnTo>
                    <a:pt x="142" y="0"/>
                  </a:lnTo>
                  <a:lnTo>
                    <a:pt x="136" y="0"/>
                  </a:lnTo>
                  <a:lnTo>
                    <a:pt x="130" y="0"/>
                  </a:lnTo>
                  <a:lnTo>
                    <a:pt x="0" y="22"/>
                  </a:lnTo>
                  <a:lnTo>
                    <a:pt x="15" y="22"/>
                  </a:lnTo>
                  <a:lnTo>
                    <a:pt x="31" y="22"/>
                  </a:lnTo>
                  <a:lnTo>
                    <a:pt x="47" y="21"/>
                  </a:lnTo>
                  <a:lnTo>
                    <a:pt x="63" y="21"/>
                  </a:lnTo>
                  <a:lnTo>
                    <a:pt x="79" y="20"/>
                  </a:lnTo>
                  <a:lnTo>
                    <a:pt x="95" y="19"/>
                  </a:lnTo>
                  <a:lnTo>
                    <a:pt x="111" y="18"/>
                  </a:lnTo>
                  <a:lnTo>
                    <a:pt x="127" y="17"/>
                  </a:lnTo>
                  <a:lnTo>
                    <a:pt x="142" y="17"/>
                  </a:lnTo>
                  <a:lnTo>
                    <a:pt x="157" y="18"/>
                  </a:lnTo>
                  <a:lnTo>
                    <a:pt x="172" y="20"/>
                  </a:lnTo>
                  <a:lnTo>
                    <a:pt x="188" y="21"/>
                  </a:lnTo>
                  <a:lnTo>
                    <a:pt x="202" y="24"/>
                  </a:lnTo>
                  <a:lnTo>
                    <a:pt x="216" y="28"/>
                  </a:lnTo>
                  <a:lnTo>
                    <a:pt x="230" y="33"/>
                  </a:lnTo>
                  <a:lnTo>
                    <a:pt x="244" y="39"/>
                  </a:lnTo>
                  <a:lnTo>
                    <a:pt x="243" y="37"/>
                  </a:lnTo>
                  <a:lnTo>
                    <a:pt x="240" y="34"/>
                  </a:lnTo>
                  <a:lnTo>
                    <a:pt x="237" y="33"/>
                  </a:lnTo>
                  <a:lnTo>
                    <a:pt x="234" y="30"/>
                  </a:lnTo>
                  <a:lnTo>
                    <a:pt x="231" y="29"/>
                  </a:lnTo>
                  <a:lnTo>
                    <a:pt x="228" y="26"/>
                  </a:lnTo>
                  <a:lnTo>
                    <a:pt x="224" y="24"/>
                  </a:lnTo>
                  <a:lnTo>
                    <a:pt x="221" y="2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5" name="Freeform 81">
              <a:extLst>
                <a:ext uri="{FF2B5EF4-FFF2-40B4-BE49-F238E27FC236}">
                  <a16:creationId xmlns:a16="http://schemas.microsoft.com/office/drawing/2014/main" id="{84F33ED2-912D-4BF0-A1A5-7AD87DF129AF}"/>
                </a:ext>
              </a:extLst>
            </p:cNvPr>
            <p:cNvSpPr>
              <a:spLocks/>
            </p:cNvSpPr>
            <p:nvPr/>
          </p:nvSpPr>
          <p:spPr bwMode="auto">
            <a:xfrm>
              <a:off x="4875" y="2570"/>
              <a:ext cx="141" cy="26"/>
            </a:xfrm>
            <a:custGeom>
              <a:avLst/>
              <a:gdLst>
                <a:gd name="T0" fmla="*/ 140 w 141"/>
                <a:gd name="T1" fmla="*/ 3 h 26"/>
                <a:gd name="T2" fmla="*/ 132 w 141"/>
                <a:gd name="T3" fmla="*/ 3 h 26"/>
                <a:gd name="T4" fmla="*/ 125 w 141"/>
                <a:gd name="T5" fmla="*/ 1 h 26"/>
                <a:gd name="T6" fmla="*/ 118 w 141"/>
                <a:gd name="T7" fmla="*/ 1 h 26"/>
                <a:gd name="T8" fmla="*/ 111 w 141"/>
                <a:gd name="T9" fmla="*/ 1 h 26"/>
                <a:gd name="T10" fmla="*/ 103 w 141"/>
                <a:gd name="T11" fmla="*/ 0 h 26"/>
                <a:gd name="T12" fmla="*/ 95 w 141"/>
                <a:gd name="T13" fmla="*/ 0 h 26"/>
                <a:gd name="T14" fmla="*/ 87 w 141"/>
                <a:gd name="T15" fmla="*/ 0 h 26"/>
                <a:gd name="T16" fmla="*/ 79 w 141"/>
                <a:gd name="T17" fmla="*/ 0 h 26"/>
                <a:gd name="T18" fmla="*/ 71 w 141"/>
                <a:gd name="T19" fmla="*/ 0 h 26"/>
                <a:gd name="T20" fmla="*/ 63 w 141"/>
                <a:gd name="T21" fmla="*/ 0 h 26"/>
                <a:gd name="T22" fmla="*/ 54 w 141"/>
                <a:gd name="T23" fmla="*/ 0 h 26"/>
                <a:gd name="T24" fmla="*/ 46 w 141"/>
                <a:gd name="T25" fmla="*/ 0 h 26"/>
                <a:gd name="T26" fmla="*/ 38 w 141"/>
                <a:gd name="T27" fmla="*/ 0 h 26"/>
                <a:gd name="T28" fmla="*/ 29 w 141"/>
                <a:gd name="T29" fmla="*/ 0 h 26"/>
                <a:gd name="T30" fmla="*/ 22 w 141"/>
                <a:gd name="T31" fmla="*/ 0 h 26"/>
                <a:gd name="T32" fmla="*/ 13 w 141"/>
                <a:gd name="T33" fmla="*/ 0 h 26"/>
                <a:gd name="T34" fmla="*/ 12 w 141"/>
                <a:gd name="T35" fmla="*/ 1 h 26"/>
                <a:gd name="T36" fmla="*/ 9 w 141"/>
                <a:gd name="T37" fmla="*/ 4 h 26"/>
                <a:gd name="T38" fmla="*/ 7 w 141"/>
                <a:gd name="T39" fmla="*/ 7 h 26"/>
                <a:gd name="T40" fmla="*/ 5 w 141"/>
                <a:gd name="T41" fmla="*/ 9 h 26"/>
                <a:gd name="T42" fmla="*/ 3 w 141"/>
                <a:gd name="T43" fmla="*/ 10 h 26"/>
                <a:gd name="T44" fmla="*/ 1 w 141"/>
                <a:gd name="T45" fmla="*/ 14 h 26"/>
                <a:gd name="T46" fmla="*/ 0 w 141"/>
                <a:gd name="T47" fmla="*/ 16 h 26"/>
                <a:gd name="T48" fmla="*/ 0 w 141"/>
                <a:gd name="T49" fmla="*/ 19 h 26"/>
                <a:gd name="T50" fmla="*/ 16 w 141"/>
                <a:gd name="T51" fmla="*/ 25 h 26"/>
                <a:gd name="T52" fmla="*/ 140 w 141"/>
                <a:gd name="T53"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1" h="26">
                  <a:moveTo>
                    <a:pt x="140" y="3"/>
                  </a:moveTo>
                  <a:lnTo>
                    <a:pt x="132" y="3"/>
                  </a:lnTo>
                  <a:lnTo>
                    <a:pt x="125" y="1"/>
                  </a:lnTo>
                  <a:lnTo>
                    <a:pt x="118" y="1"/>
                  </a:lnTo>
                  <a:lnTo>
                    <a:pt x="111" y="1"/>
                  </a:lnTo>
                  <a:lnTo>
                    <a:pt x="103" y="0"/>
                  </a:lnTo>
                  <a:lnTo>
                    <a:pt x="95" y="0"/>
                  </a:lnTo>
                  <a:lnTo>
                    <a:pt x="87" y="0"/>
                  </a:lnTo>
                  <a:lnTo>
                    <a:pt x="79" y="0"/>
                  </a:lnTo>
                  <a:lnTo>
                    <a:pt x="71" y="0"/>
                  </a:lnTo>
                  <a:lnTo>
                    <a:pt x="63" y="0"/>
                  </a:lnTo>
                  <a:lnTo>
                    <a:pt x="54" y="0"/>
                  </a:lnTo>
                  <a:lnTo>
                    <a:pt x="46" y="0"/>
                  </a:lnTo>
                  <a:lnTo>
                    <a:pt x="38" y="0"/>
                  </a:lnTo>
                  <a:lnTo>
                    <a:pt x="29" y="0"/>
                  </a:lnTo>
                  <a:lnTo>
                    <a:pt x="22" y="0"/>
                  </a:lnTo>
                  <a:lnTo>
                    <a:pt x="13" y="0"/>
                  </a:lnTo>
                  <a:lnTo>
                    <a:pt x="12" y="1"/>
                  </a:lnTo>
                  <a:lnTo>
                    <a:pt x="9" y="4"/>
                  </a:lnTo>
                  <a:lnTo>
                    <a:pt x="7" y="7"/>
                  </a:lnTo>
                  <a:lnTo>
                    <a:pt x="5" y="9"/>
                  </a:lnTo>
                  <a:lnTo>
                    <a:pt x="3" y="10"/>
                  </a:lnTo>
                  <a:lnTo>
                    <a:pt x="1" y="14"/>
                  </a:lnTo>
                  <a:lnTo>
                    <a:pt x="0" y="16"/>
                  </a:lnTo>
                  <a:lnTo>
                    <a:pt x="0" y="19"/>
                  </a:lnTo>
                  <a:lnTo>
                    <a:pt x="16" y="25"/>
                  </a:lnTo>
                  <a:lnTo>
                    <a:pt x="140"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6" name="Freeform 82">
              <a:extLst>
                <a:ext uri="{FF2B5EF4-FFF2-40B4-BE49-F238E27FC236}">
                  <a16:creationId xmlns:a16="http://schemas.microsoft.com/office/drawing/2014/main" id="{0B8C96EE-9360-42F0-89C6-222BC8D2001A}"/>
                </a:ext>
              </a:extLst>
            </p:cNvPr>
            <p:cNvSpPr>
              <a:spLocks/>
            </p:cNvSpPr>
            <p:nvPr/>
          </p:nvSpPr>
          <p:spPr bwMode="auto">
            <a:xfrm>
              <a:off x="4295" y="2497"/>
              <a:ext cx="288" cy="89"/>
            </a:xfrm>
            <a:custGeom>
              <a:avLst/>
              <a:gdLst>
                <a:gd name="T0" fmla="*/ 151 w 288"/>
                <a:gd name="T1" fmla="*/ 54 h 89"/>
                <a:gd name="T2" fmla="*/ 168 w 288"/>
                <a:gd name="T3" fmla="*/ 45 h 89"/>
                <a:gd name="T4" fmla="*/ 186 w 288"/>
                <a:gd name="T5" fmla="*/ 37 h 89"/>
                <a:gd name="T6" fmla="*/ 204 w 288"/>
                <a:gd name="T7" fmla="*/ 29 h 89"/>
                <a:gd name="T8" fmla="*/ 223 w 288"/>
                <a:gd name="T9" fmla="*/ 21 h 89"/>
                <a:gd name="T10" fmla="*/ 240 w 288"/>
                <a:gd name="T11" fmla="*/ 15 h 89"/>
                <a:gd name="T12" fmla="*/ 259 w 288"/>
                <a:gd name="T13" fmla="*/ 9 h 89"/>
                <a:gd name="T14" fmla="*/ 278 w 288"/>
                <a:gd name="T15" fmla="*/ 5 h 89"/>
                <a:gd name="T16" fmla="*/ 279 w 288"/>
                <a:gd name="T17" fmla="*/ 4 h 89"/>
                <a:gd name="T18" fmla="*/ 262 w 288"/>
                <a:gd name="T19" fmla="*/ 6 h 89"/>
                <a:gd name="T20" fmla="*/ 245 w 288"/>
                <a:gd name="T21" fmla="*/ 7 h 89"/>
                <a:gd name="T22" fmla="*/ 227 w 288"/>
                <a:gd name="T23" fmla="*/ 8 h 89"/>
                <a:gd name="T24" fmla="*/ 211 w 288"/>
                <a:gd name="T25" fmla="*/ 10 h 89"/>
                <a:gd name="T26" fmla="*/ 195 w 288"/>
                <a:gd name="T27" fmla="*/ 10 h 89"/>
                <a:gd name="T28" fmla="*/ 178 w 288"/>
                <a:gd name="T29" fmla="*/ 10 h 89"/>
                <a:gd name="T30" fmla="*/ 162 w 288"/>
                <a:gd name="T31" fmla="*/ 8 h 89"/>
                <a:gd name="T32" fmla="*/ 227 w 288"/>
                <a:gd name="T33" fmla="*/ 4 h 89"/>
                <a:gd name="T34" fmla="*/ 99 w 288"/>
                <a:gd name="T35" fmla="*/ 1 h 89"/>
                <a:gd name="T36" fmla="*/ 88 w 288"/>
                <a:gd name="T37" fmla="*/ 5 h 89"/>
                <a:gd name="T38" fmla="*/ 77 w 288"/>
                <a:gd name="T39" fmla="*/ 8 h 89"/>
                <a:gd name="T40" fmla="*/ 66 w 288"/>
                <a:gd name="T41" fmla="*/ 12 h 89"/>
                <a:gd name="T42" fmla="*/ 55 w 288"/>
                <a:gd name="T43" fmla="*/ 16 h 89"/>
                <a:gd name="T44" fmla="*/ 44 w 288"/>
                <a:gd name="T45" fmla="*/ 20 h 89"/>
                <a:gd name="T46" fmla="*/ 34 w 288"/>
                <a:gd name="T47" fmla="*/ 24 h 89"/>
                <a:gd name="T48" fmla="*/ 23 w 288"/>
                <a:gd name="T49" fmla="*/ 28 h 89"/>
                <a:gd name="T50" fmla="*/ 16 w 288"/>
                <a:gd name="T51" fmla="*/ 34 h 89"/>
                <a:gd name="T52" fmla="*/ 13 w 288"/>
                <a:gd name="T53" fmla="*/ 39 h 89"/>
                <a:gd name="T54" fmla="*/ 11 w 288"/>
                <a:gd name="T55" fmla="*/ 44 h 89"/>
                <a:gd name="T56" fmla="*/ 10 w 288"/>
                <a:gd name="T57" fmla="*/ 50 h 89"/>
                <a:gd name="T58" fmla="*/ 14 w 288"/>
                <a:gd name="T59" fmla="*/ 57 h 89"/>
                <a:gd name="T60" fmla="*/ 7 w 288"/>
                <a:gd name="T61" fmla="*/ 62 h 89"/>
                <a:gd name="T62" fmla="*/ 4 w 288"/>
                <a:gd name="T63" fmla="*/ 70 h 89"/>
                <a:gd name="T64" fmla="*/ 2 w 288"/>
                <a:gd name="T65" fmla="*/ 79 h 89"/>
                <a:gd name="T66" fmla="*/ 0 w 288"/>
                <a:gd name="T67" fmla="*/ 88 h 89"/>
                <a:gd name="T68" fmla="*/ 16 w 288"/>
                <a:gd name="T69" fmla="*/ 79 h 89"/>
                <a:gd name="T70" fmla="*/ 33 w 288"/>
                <a:gd name="T71" fmla="*/ 70 h 89"/>
                <a:gd name="T72" fmla="*/ 50 w 288"/>
                <a:gd name="T73" fmla="*/ 63 h 89"/>
                <a:gd name="T74" fmla="*/ 67 w 288"/>
                <a:gd name="T75" fmla="*/ 57 h 89"/>
                <a:gd name="T76" fmla="*/ 85 w 288"/>
                <a:gd name="T77" fmla="*/ 54 h 89"/>
                <a:gd name="T78" fmla="*/ 103 w 288"/>
                <a:gd name="T79" fmla="*/ 52 h 89"/>
                <a:gd name="T80" fmla="*/ 123 w 288"/>
                <a:gd name="T81" fmla="*/ 54 h 89"/>
                <a:gd name="T82" fmla="*/ 142 w 288"/>
                <a:gd name="T83" fmla="*/ 58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8" h="89">
                  <a:moveTo>
                    <a:pt x="142" y="58"/>
                  </a:moveTo>
                  <a:lnTo>
                    <a:pt x="151" y="54"/>
                  </a:lnTo>
                  <a:lnTo>
                    <a:pt x="159" y="50"/>
                  </a:lnTo>
                  <a:lnTo>
                    <a:pt x="168" y="45"/>
                  </a:lnTo>
                  <a:lnTo>
                    <a:pt x="177" y="41"/>
                  </a:lnTo>
                  <a:lnTo>
                    <a:pt x="186" y="37"/>
                  </a:lnTo>
                  <a:lnTo>
                    <a:pt x="195" y="32"/>
                  </a:lnTo>
                  <a:lnTo>
                    <a:pt x="204" y="29"/>
                  </a:lnTo>
                  <a:lnTo>
                    <a:pt x="213" y="25"/>
                  </a:lnTo>
                  <a:lnTo>
                    <a:pt x="223" y="21"/>
                  </a:lnTo>
                  <a:lnTo>
                    <a:pt x="231" y="18"/>
                  </a:lnTo>
                  <a:lnTo>
                    <a:pt x="240" y="15"/>
                  </a:lnTo>
                  <a:lnTo>
                    <a:pt x="251" y="12"/>
                  </a:lnTo>
                  <a:lnTo>
                    <a:pt x="259" y="9"/>
                  </a:lnTo>
                  <a:lnTo>
                    <a:pt x="268" y="7"/>
                  </a:lnTo>
                  <a:lnTo>
                    <a:pt x="278" y="5"/>
                  </a:lnTo>
                  <a:lnTo>
                    <a:pt x="287" y="4"/>
                  </a:lnTo>
                  <a:lnTo>
                    <a:pt x="279" y="4"/>
                  </a:lnTo>
                  <a:lnTo>
                    <a:pt x="270" y="5"/>
                  </a:lnTo>
                  <a:lnTo>
                    <a:pt x="262" y="6"/>
                  </a:lnTo>
                  <a:lnTo>
                    <a:pt x="253" y="6"/>
                  </a:lnTo>
                  <a:lnTo>
                    <a:pt x="245" y="7"/>
                  </a:lnTo>
                  <a:lnTo>
                    <a:pt x="236" y="8"/>
                  </a:lnTo>
                  <a:lnTo>
                    <a:pt x="227" y="8"/>
                  </a:lnTo>
                  <a:lnTo>
                    <a:pt x="219" y="9"/>
                  </a:lnTo>
                  <a:lnTo>
                    <a:pt x="211" y="10"/>
                  </a:lnTo>
                  <a:lnTo>
                    <a:pt x="203" y="10"/>
                  </a:lnTo>
                  <a:lnTo>
                    <a:pt x="195" y="10"/>
                  </a:lnTo>
                  <a:lnTo>
                    <a:pt x="186" y="10"/>
                  </a:lnTo>
                  <a:lnTo>
                    <a:pt x="178" y="10"/>
                  </a:lnTo>
                  <a:lnTo>
                    <a:pt x="170" y="9"/>
                  </a:lnTo>
                  <a:lnTo>
                    <a:pt x="162" y="8"/>
                  </a:lnTo>
                  <a:lnTo>
                    <a:pt x="154" y="8"/>
                  </a:lnTo>
                  <a:lnTo>
                    <a:pt x="227" y="4"/>
                  </a:lnTo>
                  <a:lnTo>
                    <a:pt x="104" y="0"/>
                  </a:lnTo>
                  <a:lnTo>
                    <a:pt x="99" y="1"/>
                  </a:lnTo>
                  <a:lnTo>
                    <a:pt x="94" y="3"/>
                  </a:lnTo>
                  <a:lnTo>
                    <a:pt x="88" y="5"/>
                  </a:lnTo>
                  <a:lnTo>
                    <a:pt x="83" y="7"/>
                  </a:lnTo>
                  <a:lnTo>
                    <a:pt x="77" y="8"/>
                  </a:lnTo>
                  <a:lnTo>
                    <a:pt x="71" y="10"/>
                  </a:lnTo>
                  <a:lnTo>
                    <a:pt x="66" y="12"/>
                  </a:lnTo>
                  <a:lnTo>
                    <a:pt x="61" y="13"/>
                  </a:lnTo>
                  <a:lnTo>
                    <a:pt x="55" y="16"/>
                  </a:lnTo>
                  <a:lnTo>
                    <a:pt x="50" y="18"/>
                  </a:lnTo>
                  <a:lnTo>
                    <a:pt x="44" y="20"/>
                  </a:lnTo>
                  <a:lnTo>
                    <a:pt x="39" y="22"/>
                  </a:lnTo>
                  <a:lnTo>
                    <a:pt x="34" y="24"/>
                  </a:lnTo>
                  <a:lnTo>
                    <a:pt x="28" y="26"/>
                  </a:lnTo>
                  <a:lnTo>
                    <a:pt x="23" y="28"/>
                  </a:lnTo>
                  <a:lnTo>
                    <a:pt x="18" y="31"/>
                  </a:lnTo>
                  <a:lnTo>
                    <a:pt x="16" y="34"/>
                  </a:lnTo>
                  <a:lnTo>
                    <a:pt x="15" y="36"/>
                  </a:lnTo>
                  <a:lnTo>
                    <a:pt x="13" y="39"/>
                  </a:lnTo>
                  <a:lnTo>
                    <a:pt x="12" y="41"/>
                  </a:lnTo>
                  <a:lnTo>
                    <a:pt x="11" y="44"/>
                  </a:lnTo>
                  <a:lnTo>
                    <a:pt x="11" y="47"/>
                  </a:lnTo>
                  <a:lnTo>
                    <a:pt x="10" y="50"/>
                  </a:lnTo>
                  <a:lnTo>
                    <a:pt x="9" y="53"/>
                  </a:lnTo>
                  <a:lnTo>
                    <a:pt x="14" y="57"/>
                  </a:lnTo>
                  <a:lnTo>
                    <a:pt x="10" y="60"/>
                  </a:lnTo>
                  <a:lnTo>
                    <a:pt x="7" y="62"/>
                  </a:lnTo>
                  <a:lnTo>
                    <a:pt x="5" y="66"/>
                  </a:lnTo>
                  <a:lnTo>
                    <a:pt x="4" y="70"/>
                  </a:lnTo>
                  <a:lnTo>
                    <a:pt x="3" y="74"/>
                  </a:lnTo>
                  <a:lnTo>
                    <a:pt x="2" y="79"/>
                  </a:lnTo>
                  <a:lnTo>
                    <a:pt x="1" y="84"/>
                  </a:lnTo>
                  <a:lnTo>
                    <a:pt x="0" y="88"/>
                  </a:lnTo>
                  <a:lnTo>
                    <a:pt x="8" y="83"/>
                  </a:lnTo>
                  <a:lnTo>
                    <a:pt x="16" y="79"/>
                  </a:lnTo>
                  <a:lnTo>
                    <a:pt x="24" y="74"/>
                  </a:lnTo>
                  <a:lnTo>
                    <a:pt x="33" y="70"/>
                  </a:lnTo>
                  <a:lnTo>
                    <a:pt x="41" y="67"/>
                  </a:lnTo>
                  <a:lnTo>
                    <a:pt x="50" y="63"/>
                  </a:lnTo>
                  <a:lnTo>
                    <a:pt x="59" y="60"/>
                  </a:lnTo>
                  <a:lnTo>
                    <a:pt x="67" y="57"/>
                  </a:lnTo>
                  <a:lnTo>
                    <a:pt x="76" y="55"/>
                  </a:lnTo>
                  <a:lnTo>
                    <a:pt x="85" y="54"/>
                  </a:lnTo>
                  <a:lnTo>
                    <a:pt x="95" y="52"/>
                  </a:lnTo>
                  <a:lnTo>
                    <a:pt x="103" y="52"/>
                  </a:lnTo>
                  <a:lnTo>
                    <a:pt x="113" y="52"/>
                  </a:lnTo>
                  <a:lnTo>
                    <a:pt x="123" y="54"/>
                  </a:lnTo>
                  <a:lnTo>
                    <a:pt x="132" y="56"/>
                  </a:lnTo>
                  <a:lnTo>
                    <a:pt x="142" y="5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7" name="Freeform 83">
              <a:extLst>
                <a:ext uri="{FF2B5EF4-FFF2-40B4-BE49-F238E27FC236}">
                  <a16:creationId xmlns:a16="http://schemas.microsoft.com/office/drawing/2014/main" id="{4ECB63CF-DC26-4EB2-A694-E98121D9713A}"/>
                </a:ext>
              </a:extLst>
            </p:cNvPr>
            <p:cNvSpPr>
              <a:spLocks/>
            </p:cNvSpPr>
            <p:nvPr/>
          </p:nvSpPr>
          <p:spPr bwMode="auto">
            <a:xfrm>
              <a:off x="4827" y="2568"/>
              <a:ext cx="37" cy="18"/>
            </a:xfrm>
            <a:custGeom>
              <a:avLst/>
              <a:gdLst>
                <a:gd name="T0" fmla="*/ 36 w 37"/>
                <a:gd name="T1" fmla="*/ 17 h 18"/>
                <a:gd name="T2" fmla="*/ 34 w 37"/>
                <a:gd name="T3" fmla="*/ 14 h 18"/>
                <a:gd name="T4" fmla="*/ 32 w 37"/>
                <a:gd name="T5" fmla="*/ 12 h 18"/>
                <a:gd name="T6" fmla="*/ 31 w 37"/>
                <a:gd name="T7" fmla="*/ 9 h 18"/>
                <a:gd name="T8" fmla="*/ 29 w 37"/>
                <a:gd name="T9" fmla="*/ 8 h 18"/>
                <a:gd name="T10" fmla="*/ 28 w 37"/>
                <a:gd name="T11" fmla="*/ 5 h 18"/>
                <a:gd name="T12" fmla="*/ 26 w 37"/>
                <a:gd name="T13" fmla="*/ 3 h 18"/>
                <a:gd name="T14" fmla="*/ 24 w 37"/>
                <a:gd name="T15" fmla="*/ 1 h 18"/>
                <a:gd name="T16" fmla="*/ 22 w 37"/>
                <a:gd name="T17" fmla="*/ 0 h 18"/>
                <a:gd name="T18" fmla="*/ 20 w 37"/>
                <a:gd name="T19" fmla="*/ 0 h 18"/>
                <a:gd name="T20" fmla="*/ 16 w 37"/>
                <a:gd name="T21" fmla="*/ 1 h 18"/>
                <a:gd name="T22" fmla="*/ 14 w 37"/>
                <a:gd name="T23" fmla="*/ 1 h 18"/>
                <a:gd name="T24" fmla="*/ 11 w 37"/>
                <a:gd name="T25" fmla="*/ 1 h 18"/>
                <a:gd name="T26" fmla="*/ 8 w 37"/>
                <a:gd name="T27" fmla="*/ 1 h 18"/>
                <a:gd name="T28" fmla="*/ 5 w 37"/>
                <a:gd name="T29" fmla="*/ 1 h 18"/>
                <a:gd name="T30" fmla="*/ 2 w 37"/>
                <a:gd name="T31" fmla="*/ 2 h 18"/>
                <a:gd name="T32" fmla="*/ 0 w 37"/>
                <a:gd name="T33" fmla="*/ 3 h 18"/>
                <a:gd name="T34" fmla="*/ 4 w 37"/>
                <a:gd name="T35" fmla="*/ 4 h 18"/>
                <a:gd name="T36" fmla="*/ 9 w 37"/>
                <a:gd name="T37" fmla="*/ 5 h 18"/>
                <a:gd name="T38" fmla="*/ 14 w 37"/>
                <a:gd name="T39" fmla="*/ 8 h 18"/>
                <a:gd name="T40" fmla="*/ 18 w 37"/>
                <a:gd name="T41" fmla="*/ 9 h 18"/>
                <a:gd name="T42" fmla="*/ 23 w 37"/>
                <a:gd name="T43" fmla="*/ 12 h 18"/>
                <a:gd name="T44" fmla="*/ 27 w 37"/>
                <a:gd name="T45" fmla="*/ 13 h 18"/>
                <a:gd name="T46" fmla="*/ 32 w 37"/>
                <a:gd name="T47" fmla="*/ 15 h 18"/>
                <a:gd name="T48" fmla="*/ 36 w 37"/>
                <a:gd name="T49"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8">
                  <a:moveTo>
                    <a:pt x="36" y="17"/>
                  </a:moveTo>
                  <a:lnTo>
                    <a:pt x="34" y="14"/>
                  </a:lnTo>
                  <a:lnTo>
                    <a:pt x="32" y="12"/>
                  </a:lnTo>
                  <a:lnTo>
                    <a:pt x="31" y="9"/>
                  </a:lnTo>
                  <a:lnTo>
                    <a:pt x="29" y="8"/>
                  </a:lnTo>
                  <a:lnTo>
                    <a:pt x="28" y="5"/>
                  </a:lnTo>
                  <a:lnTo>
                    <a:pt x="26" y="3"/>
                  </a:lnTo>
                  <a:lnTo>
                    <a:pt x="24" y="1"/>
                  </a:lnTo>
                  <a:lnTo>
                    <a:pt x="22" y="0"/>
                  </a:lnTo>
                  <a:lnTo>
                    <a:pt x="20" y="0"/>
                  </a:lnTo>
                  <a:lnTo>
                    <a:pt x="16" y="1"/>
                  </a:lnTo>
                  <a:lnTo>
                    <a:pt x="14" y="1"/>
                  </a:lnTo>
                  <a:lnTo>
                    <a:pt x="11" y="1"/>
                  </a:lnTo>
                  <a:lnTo>
                    <a:pt x="8" y="1"/>
                  </a:lnTo>
                  <a:lnTo>
                    <a:pt x="5" y="1"/>
                  </a:lnTo>
                  <a:lnTo>
                    <a:pt x="2" y="2"/>
                  </a:lnTo>
                  <a:lnTo>
                    <a:pt x="0" y="3"/>
                  </a:lnTo>
                  <a:lnTo>
                    <a:pt x="4" y="4"/>
                  </a:lnTo>
                  <a:lnTo>
                    <a:pt x="9" y="5"/>
                  </a:lnTo>
                  <a:lnTo>
                    <a:pt x="14" y="8"/>
                  </a:lnTo>
                  <a:lnTo>
                    <a:pt x="18" y="9"/>
                  </a:lnTo>
                  <a:lnTo>
                    <a:pt x="23" y="12"/>
                  </a:lnTo>
                  <a:lnTo>
                    <a:pt x="27" y="13"/>
                  </a:lnTo>
                  <a:lnTo>
                    <a:pt x="32" y="15"/>
                  </a:lnTo>
                  <a:lnTo>
                    <a:pt x="36" y="1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8" name="Freeform 84">
              <a:extLst>
                <a:ext uri="{FF2B5EF4-FFF2-40B4-BE49-F238E27FC236}">
                  <a16:creationId xmlns:a16="http://schemas.microsoft.com/office/drawing/2014/main" id="{BA77EA86-C5CA-4A12-B366-E6A1AAD72858}"/>
                </a:ext>
              </a:extLst>
            </p:cNvPr>
            <p:cNvSpPr>
              <a:spLocks/>
            </p:cNvSpPr>
            <p:nvPr/>
          </p:nvSpPr>
          <p:spPr bwMode="auto">
            <a:xfrm>
              <a:off x="4143" y="2583"/>
              <a:ext cx="17" cy="17"/>
            </a:xfrm>
            <a:custGeom>
              <a:avLst/>
              <a:gdLst>
                <a:gd name="T0" fmla="*/ 0 w 17"/>
                <a:gd name="T1" fmla="*/ 0 h 17"/>
                <a:gd name="T2" fmla="*/ 0 w 17"/>
                <a:gd name="T3" fmla="*/ 16 h 17"/>
                <a:gd name="T4" fmla="*/ 16 w 17"/>
                <a:gd name="T5" fmla="*/ 16 h 17"/>
                <a:gd name="T6" fmla="*/ 16 w 17"/>
                <a:gd name="T7" fmla="*/ 0 h 17"/>
                <a:gd name="T8" fmla="*/ 0 w 17"/>
                <a:gd name="T9" fmla="*/ 0 h 17"/>
              </a:gdLst>
              <a:ahLst/>
              <a:cxnLst>
                <a:cxn ang="0">
                  <a:pos x="T0" y="T1"/>
                </a:cxn>
                <a:cxn ang="0">
                  <a:pos x="T2" y="T3"/>
                </a:cxn>
                <a:cxn ang="0">
                  <a:pos x="T4" y="T5"/>
                </a:cxn>
                <a:cxn ang="0">
                  <a:pos x="T6" y="T7"/>
                </a:cxn>
                <a:cxn ang="0">
                  <a:pos x="T8" y="T9"/>
                </a:cxn>
              </a:cxnLst>
              <a:rect l="0" t="0" r="r" b="b"/>
              <a:pathLst>
                <a:path w="17" h="17">
                  <a:moveTo>
                    <a:pt x="0" y="0"/>
                  </a:moveTo>
                  <a:lnTo>
                    <a:pt x="0" y="16"/>
                  </a:lnTo>
                  <a:lnTo>
                    <a:pt x="16" y="16"/>
                  </a:lnTo>
                  <a:lnTo>
                    <a:pt x="16" y="0"/>
                  </a:lnTo>
                  <a:lnTo>
                    <a:pt x="0"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9" name="Freeform 85">
              <a:extLst>
                <a:ext uri="{FF2B5EF4-FFF2-40B4-BE49-F238E27FC236}">
                  <a16:creationId xmlns:a16="http://schemas.microsoft.com/office/drawing/2014/main" id="{42CE02D2-34EF-4198-816F-F316E8C87901}"/>
                </a:ext>
              </a:extLst>
            </p:cNvPr>
            <p:cNvSpPr>
              <a:spLocks/>
            </p:cNvSpPr>
            <p:nvPr/>
          </p:nvSpPr>
          <p:spPr bwMode="auto">
            <a:xfrm>
              <a:off x="4767" y="2468"/>
              <a:ext cx="436" cy="112"/>
            </a:xfrm>
            <a:custGeom>
              <a:avLst/>
              <a:gdLst>
                <a:gd name="T0" fmla="*/ 435 w 436"/>
                <a:gd name="T1" fmla="*/ 0 h 112"/>
                <a:gd name="T2" fmla="*/ 406 w 436"/>
                <a:gd name="T3" fmla="*/ 1 h 112"/>
                <a:gd name="T4" fmla="*/ 376 w 436"/>
                <a:gd name="T5" fmla="*/ 2 h 112"/>
                <a:gd name="T6" fmla="*/ 346 w 436"/>
                <a:gd name="T7" fmla="*/ 3 h 112"/>
                <a:gd name="T8" fmla="*/ 316 w 436"/>
                <a:gd name="T9" fmla="*/ 3 h 112"/>
                <a:gd name="T10" fmla="*/ 286 w 436"/>
                <a:gd name="T11" fmla="*/ 3 h 112"/>
                <a:gd name="T12" fmla="*/ 257 w 436"/>
                <a:gd name="T13" fmla="*/ 2 h 112"/>
                <a:gd name="T14" fmla="*/ 229 w 436"/>
                <a:gd name="T15" fmla="*/ 1 h 112"/>
                <a:gd name="T16" fmla="*/ 201 w 436"/>
                <a:gd name="T17" fmla="*/ 0 h 112"/>
                <a:gd name="T18" fmla="*/ 177 w 436"/>
                <a:gd name="T19" fmla="*/ 5 h 112"/>
                <a:gd name="T20" fmla="*/ 152 w 436"/>
                <a:gd name="T21" fmla="*/ 9 h 112"/>
                <a:gd name="T22" fmla="*/ 127 w 436"/>
                <a:gd name="T23" fmla="*/ 13 h 112"/>
                <a:gd name="T24" fmla="*/ 101 w 436"/>
                <a:gd name="T25" fmla="*/ 16 h 112"/>
                <a:gd name="T26" fmla="*/ 76 w 436"/>
                <a:gd name="T27" fmla="*/ 19 h 112"/>
                <a:gd name="T28" fmla="*/ 51 w 436"/>
                <a:gd name="T29" fmla="*/ 22 h 112"/>
                <a:gd name="T30" fmla="*/ 25 w 436"/>
                <a:gd name="T31" fmla="*/ 24 h 112"/>
                <a:gd name="T32" fmla="*/ 0 w 436"/>
                <a:gd name="T33" fmla="*/ 27 h 112"/>
                <a:gd name="T34" fmla="*/ 14 w 436"/>
                <a:gd name="T35" fmla="*/ 34 h 112"/>
                <a:gd name="T36" fmla="*/ 28 w 436"/>
                <a:gd name="T37" fmla="*/ 43 h 112"/>
                <a:gd name="T38" fmla="*/ 42 w 436"/>
                <a:gd name="T39" fmla="*/ 53 h 112"/>
                <a:gd name="T40" fmla="*/ 55 w 436"/>
                <a:gd name="T41" fmla="*/ 63 h 112"/>
                <a:gd name="T42" fmla="*/ 67 w 436"/>
                <a:gd name="T43" fmla="*/ 75 h 112"/>
                <a:gd name="T44" fmla="*/ 78 w 436"/>
                <a:gd name="T45" fmla="*/ 87 h 112"/>
                <a:gd name="T46" fmla="*/ 89 w 436"/>
                <a:gd name="T47" fmla="*/ 99 h 112"/>
                <a:gd name="T48" fmla="*/ 99 w 436"/>
                <a:gd name="T49" fmla="*/ 111 h 112"/>
                <a:gd name="T50" fmla="*/ 121 w 436"/>
                <a:gd name="T51" fmla="*/ 92 h 112"/>
                <a:gd name="T52" fmla="*/ 146 w 436"/>
                <a:gd name="T53" fmla="*/ 76 h 112"/>
                <a:gd name="T54" fmla="*/ 172 w 436"/>
                <a:gd name="T55" fmla="*/ 63 h 112"/>
                <a:gd name="T56" fmla="*/ 199 w 436"/>
                <a:gd name="T57" fmla="*/ 51 h 112"/>
                <a:gd name="T58" fmla="*/ 227 w 436"/>
                <a:gd name="T59" fmla="*/ 42 h 112"/>
                <a:gd name="T60" fmla="*/ 255 w 436"/>
                <a:gd name="T61" fmla="*/ 34 h 112"/>
                <a:gd name="T62" fmla="*/ 284 w 436"/>
                <a:gd name="T63" fmla="*/ 27 h 112"/>
                <a:gd name="T64" fmla="*/ 314 w 436"/>
                <a:gd name="T65" fmla="*/ 2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6" h="112">
                  <a:moveTo>
                    <a:pt x="314" y="21"/>
                  </a:moveTo>
                  <a:lnTo>
                    <a:pt x="435" y="0"/>
                  </a:lnTo>
                  <a:lnTo>
                    <a:pt x="420" y="0"/>
                  </a:lnTo>
                  <a:lnTo>
                    <a:pt x="406" y="1"/>
                  </a:lnTo>
                  <a:lnTo>
                    <a:pt x="390" y="2"/>
                  </a:lnTo>
                  <a:lnTo>
                    <a:pt x="376" y="2"/>
                  </a:lnTo>
                  <a:lnTo>
                    <a:pt x="361" y="2"/>
                  </a:lnTo>
                  <a:lnTo>
                    <a:pt x="346" y="3"/>
                  </a:lnTo>
                  <a:lnTo>
                    <a:pt x="331" y="3"/>
                  </a:lnTo>
                  <a:lnTo>
                    <a:pt x="316" y="3"/>
                  </a:lnTo>
                  <a:lnTo>
                    <a:pt x="302" y="3"/>
                  </a:lnTo>
                  <a:lnTo>
                    <a:pt x="286" y="3"/>
                  </a:lnTo>
                  <a:lnTo>
                    <a:pt x="272" y="2"/>
                  </a:lnTo>
                  <a:lnTo>
                    <a:pt x="257" y="2"/>
                  </a:lnTo>
                  <a:lnTo>
                    <a:pt x="243" y="2"/>
                  </a:lnTo>
                  <a:lnTo>
                    <a:pt x="229" y="1"/>
                  </a:lnTo>
                  <a:lnTo>
                    <a:pt x="214" y="0"/>
                  </a:lnTo>
                  <a:lnTo>
                    <a:pt x="201" y="0"/>
                  </a:lnTo>
                  <a:lnTo>
                    <a:pt x="189" y="3"/>
                  </a:lnTo>
                  <a:lnTo>
                    <a:pt x="177" y="5"/>
                  </a:lnTo>
                  <a:lnTo>
                    <a:pt x="164" y="7"/>
                  </a:lnTo>
                  <a:lnTo>
                    <a:pt x="152" y="9"/>
                  </a:lnTo>
                  <a:lnTo>
                    <a:pt x="139" y="11"/>
                  </a:lnTo>
                  <a:lnTo>
                    <a:pt x="127" y="13"/>
                  </a:lnTo>
                  <a:lnTo>
                    <a:pt x="114" y="15"/>
                  </a:lnTo>
                  <a:lnTo>
                    <a:pt x="101" y="16"/>
                  </a:lnTo>
                  <a:lnTo>
                    <a:pt x="88" y="18"/>
                  </a:lnTo>
                  <a:lnTo>
                    <a:pt x="76" y="19"/>
                  </a:lnTo>
                  <a:lnTo>
                    <a:pt x="64" y="20"/>
                  </a:lnTo>
                  <a:lnTo>
                    <a:pt x="51" y="22"/>
                  </a:lnTo>
                  <a:lnTo>
                    <a:pt x="38" y="23"/>
                  </a:lnTo>
                  <a:lnTo>
                    <a:pt x="25" y="24"/>
                  </a:lnTo>
                  <a:lnTo>
                    <a:pt x="12" y="26"/>
                  </a:lnTo>
                  <a:lnTo>
                    <a:pt x="0" y="27"/>
                  </a:lnTo>
                  <a:lnTo>
                    <a:pt x="7" y="31"/>
                  </a:lnTo>
                  <a:lnTo>
                    <a:pt x="14" y="34"/>
                  </a:lnTo>
                  <a:lnTo>
                    <a:pt x="21" y="38"/>
                  </a:lnTo>
                  <a:lnTo>
                    <a:pt x="28" y="43"/>
                  </a:lnTo>
                  <a:lnTo>
                    <a:pt x="35" y="47"/>
                  </a:lnTo>
                  <a:lnTo>
                    <a:pt x="42" y="53"/>
                  </a:lnTo>
                  <a:lnTo>
                    <a:pt x="48" y="58"/>
                  </a:lnTo>
                  <a:lnTo>
                    <a:pt x="55" y="63"/>
                  </a:lnTo>
                  <a:lnTo>
                    <a:pt x="60" y="70"/>
                  </a:lnTo>
                  <a:lnTo>
                    <a:pt x="67" y="75"/>
                  </a:lnTo>
                  <a:lnTo>
                    <a:pt x="72" y="82"/>
                  </a:lnTo>
                  <a:lnTo>
                    <a:pt x="78" y="87"/>
                  </a:lnTo>
                  <a:lnTo>
                    <a:pt x="84" y="93"/>
                  </a:lnTo>
                  <a:lnTo>
                    <a:pt x="89" y="99"/>
                  </a:lnTo>
                  <a:lnTo>
                    <a:pt x="94" y="105"/>
                  </a:lnTo>
                  <a:lnTo>
                    <a:pt x="99" y="111"/>
                  </a:lnTo>
                  <a:lnTo>
                    <a:pt x="110" y="101"/>
                  </a:lnTo>
                  <a:lnTo>
                    <a:pt x="121" y="92"/>
                  </a:lnTo>
                  <a:lnTo>
                    <a:pt x="133" y="83"/>
                  </a:lnTo>
                  <a:lnTo>
                    <a:pt x="146" y="76"/>
                  </a:lnTo>
                  <a:lnTo>
                    <a:pt x="159" y="69"/>
                  </a:lnTo>
                  <a:lnTo>
                    <a:pt x="172" y="63"/>
                  </a:lnTo>
                  <a:lnTo>
                    <a:pt x="185" y="57"/>
                  </a:lnTo>
                  <a:lnTo>
                    <a:pt x="199" y="51"/>
                  </a:lnTo>
                  <a:lnTo>
                    <a:pt x="213" y="47"/>
                  </a:lnTo>
                  <a:lnTo>
                    <a:pt x="227" y="42"/>
                  </a:lnTo>
                  <a:lnTo>
                    <a:pt x="241" y="38"/>
                  </a:lnTo>
                  <a:lnTo>
                    <a:pt x="255" y="34"/>
                  </a:lnTo>
                  <a:lnTo>
                    <a:pt x="269" y="31"/>
                  </a:lnTo>
                  <a:lnTo>
                    <a:pt x="284" y="27"/>
                  </a:lnTo>
                  <a:lnTo>
                    <a:pt x="298" y="24"/>
                  </a:lnTo>
                  <a:lnTo>
                    <a:pt x="314"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0" name="Freeform 86">
              <a:extLst>
                <a:ext uri="{FF2B5EF4-FFF2-40B4-BE49-F238E27FC236}">
                  <a16:creationId xmlns:a16="http://schemas.microsoft.com/office/drawing/2014/main" id="{7BFF4B77-988F-498E-9258-B19B660645C1}"/>
                </a:ext>
              </a:extLst>
            </p:cNvPr>
            <p:cNvSpPr>
              <a:spLocks/>
            </p:cNvSpPr>
            <p:nvPr/>
          </p:nvSpPr>
          <p:spPr bwMode="auto">
            <a:xfrm>
              <a:off x="3993" y="2555"/>
              <a:ext cx="204" cy="24"/>
            </a:xfrm>
            <a:custGeom>
              <a:avLst/>
              <a:gdLst>
                <a:gd name="T0" fmla="*/ 203 w 204"/>
                <a:gd name="T1" fmla="*/ 18 h 24"/>
                <a:gd name="T2" fmla="*/ 190 w 204"/>
                <a:gd name="T3" fmla="*/ 19 h 24"/>
                <a:gd name="T4" fmla="*/ 177 w 204"/>
                <a:gd name="T5" fmla="*/ 20 h 24"/>
                <a:gd name="T6" fmla="*/ 164 w 204"/>
                <a:gd name="T7" fmla="*/ 21 h 24"/>
                <a:gd name="T8" fmla="*/ 151 w 204"/>
                <a:gd name="T9" fmla="*/ 21 h 24"/>
                <a:gd name="T10" fmla="*/ 139 w 204"/>
                <a:gd name="T11" fmla="*/ 20 h 24"/>
                <a:gd name="T12" fmla="*/ 126 w 204"/>
                <a:gd name="T13" fmla="*/ 19 h 24"/>
                <a:gd name="T14" fmla="*/ 113 w 204"/>
                <a:gd name="T15" fmla="*/ 18 h 24"/>
                <a:gd name="T16" fmla="*/ 100 w 204"/>
                <a:gd name="T17" fmla="*/ 18 h 24"/>
                <a:gd name="T18" fmla="*/ 87 w 204"/>
                <a:gd name="T19" fmla="*/ 16 h 24"/>
                <a:gd name="T20" fmla="*/ 74 w 204"/>
                <a:gd name="T21" fmla="*/ 14 h 24"/>
                <a:gd name="T22" fmla="*/ 61 w 204"/>
                <a:gd name="T23" fmla="*/ 12 h 24"/>
                <a:gd name="T24" fmla="*/ 48 w 204"/>
                <a:gd name="T25" fmla="*/ 9 h 24"/>
                <a:gd name="T26" fmla="*/ 36 w 204"/>
                <a:gd name="T27" fmla="*/ 8 h 24"/>
                <a:gd name="T28" fmla="*/ 23 w 204"/>
                <a:gd name="T29" fmla="*/ 5 h 24"/>
                <a:gd name="T30" fmla="*/ 11 w 204"/>
                <a:gd name="T31" fmla="*/ 3 h 24"/>
                <a:gd name="T32" fmla="*/ 0 w 204"/>
                <a:gd name="T33" fmla="*/ 0 h 24"/>
                <a:gd name="T34" fmla="*/ 11 w 204"/>
                <a:gd name="T35" fmla="*/ 4 h 24"/>
                <a:gd name="T36" fmla="*/ 22 w 204"/>
                <a:gd name="T37" fmla="*/ 8 h 24"/>
                <a:gd name="T38" fmla="*/ 34 w 204"/>
                <a:gd name="T39" fmla="*/ 11 h 24"/>
                <a:gd name="T40" fmla="*/ 47 w 204"/>
                <a:gd name="T41" fmla="*/ 13 h 24"/>
                <a:gd name="T42" fmla="*/ 59 w 204"/>
                <a:gd name="T43" fmla="*/ 16 h 24"/>
                <a:gd name="T44" fmla="*/ 71 w 204"/>
                <a:gd name="T45" fmla="*/ 18 h 24"/>
                <a:gd name="T46" fmla="*/ 83 w 204"/>
                <a:gd name="T47" fmla="*/ 19 h 24"/>
                <a:gd name="T48" fmla="*/ 97 w 204"/>
                <a:gd name="T49" fmla="*/ 21 h 24"/>
                <a:gd name="T50" fmla="*/ 110 w 204"/>
                <a:gd name="T51" fmla="*/ 22 h 24"/>
                <a:gd name="T52" fmla="*/ 123 w 204"/>
                <a:gd name="T53" fmla="*/ 22 h 24"/>
                <a:gd name="T54" fmla="*/ 136 w 204"/>
                <a:gd name="T55" fmla="*/ 23 h 24"/>
                <a:gd name="T56" fmla="*/ 150 w 204"/>
                <a:gd name="T57" fmla="*/ 22 h 24"/>
                <a:gd name="T58" fmla="*/ 163 w 204"/>
                <a:gd name="T59" fmla="*/ 22 h 24"/>
                <a:gd name="T60" fmla="*/ 176 w 204"/>
                <a:gd name="T61" fmla="*/ 21 h 24"/>
                <a:gd name="T62" fmla="*/ 190 w 204"/>
                <a:gd name="T63" fmla="*/ 19 h 24"/>
                <a:gd name="T64" fmla="*/ 203 w 204"/>
                <a:gd name="T65"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4" h="24">
                  <a:moveTo>
                    <a:pt x="203" y="18"/>
                  </a:moveTo>
                  <a:lnTo>
                    <a:pt x="190" y="19"/>
                  </a:lnTo>
                  <a:lnTo>
                    <a:pt x="177" y="20"/>
                  </a:lnTo>
                  <a:lnTo>
                    <a:pt x="164" y="21"/>
                  </a:lnTo>
                  <a:lnTo>
                    <a:pt x="151" y="21"/>
                  </a:lnTo>
                  <a:lnTo>
                    <a:pt x="139" y="20"/>
                  </a:lnTo>
                  <a:lnTo>
                    <a:pt x="126" y="19"/>
                  </a:lnTo>
                  <a:lnTo>
                    <a:pt x="113" y="18"/>
                  </a:lnTo>
                  <a:lnTo>
                    <a:pt x="100" y="18"/>
                  </a:lnTo>
                  <a:lnTo>
                    <a:pt x="87" y="16"/>
                  </a:lnTo>
                  <a:lnTo>
                    <a:pt x="74" y="14"/>
                  </a:lnTo>
                  <a:lnTo>
                    <a:pt x="61" y="12"/>
                  </a:lnTo>
                  <a:lnTo>
                    <a:pt x="48" y="9"/>
                  </a:lnTo>
                  <a:lnTo>
                    <a:pt x="36" y="8"/>
                  </a:lnTo>
                  <a:lnTo>
                    <a:pt x="23" y="5"/>
                  </a:lnTo>
                  <a:lnTo>
                    <a:pt x="11" y="3"/>
                  </a:lnTo>
                  <a:lnTo>
                    <a:pt x="0" y="0"/>
                  </a:lnTo>
                  <a:lnTo>
                    <a:pt x="11" y="4"/>
                  </a:lnTo>
                  <a:lnTo>
                    <a:pt x="22" y="8"/>
                  </a:lnTo>
                  <a:lnTo>
                    <a:pt x="34" y="11"/>
                  </a:lnTo>
                  <a:lnTo>
                    <a:pt x="47" y="13"/>
                  </a:lnTo>
                  <a:lnTo>
                    <a:pt x="59" y="16"/>
                  </a:lnTo>
                  <a:lnTo>
                    <a:pt x="71" y="18"/>
                  </a:lnTo>
                  <a:lnTo>
                    <a:pt x="83" y="19"/>
                  </a:lnTo>
                  <a:lnTo>
                    <a:pt x="97" y="21"/>
                  </a:lnTo>
                  <a:lnTo>
                    <a:pt x="110" y="22"/>
                  </a:lnTo>
                  <a:lnTo>
                    <a:pt x="123" y="22"/>
                  </a:lnTo>
                  <a:lnTo>
                    <a:pt x="136" y="23"/>
                  </a:lnTo>
                  <a:lnTo>
                    <a:pt x="150" y="22"/>
                  </a:lnTo>
                  <a:lnTo>
                    <a:pt x="163" y="22"/>
                  </a:lnTo>
                  <a:lnTo>
                    <a:pt x="176" y="21"/>
                  </a:lnTo>
                  <a:lnTo>
                    <a:pt x="190" y="19"/>
                  </a:lnTo>
                  <a:lnTo>
                    <a:pt x="203"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1" name="Freeform 87">
              <a:extLst>
                <a:ext uri="{FF2B5EF4-FFF2-40B4-BE49-F238E27FC236}">
                  <a16:creationId xmlns:a16="http://schemas.microsoft.com/office/drawing/2014/main" id="{7C0C9E45-9CF5-4B3D-8477-2C1C4461CCD6}"/>
                </a:ext>
              </a:extLst>
            </p:cNvPr>
            <p:cNvSpPr>
              <a:spLocks/>
            </p:cNvSpPr>
            <p:nvPr/>
          </p:nvSpPr>
          <p:spPr bwMode="auto">
            <a:xfrm>
              <a:off x="4367" y="2498"/>
              <a:ext cx="426" cy="71"/>
            </a:xfrm>
            <a:custGeom>
              <a:avLst/>
              <a:gdLst>
                <a:gd name="T0" fmla="*/ 420 w 426"/>
                <a:gd name="T1" fmla="*/ 12 h 71"/>
                <a:gd name="T2" fmla="*/ 408 w 426"/>
                <a:gd name="T3" fmla="*/ 5 h 71"/>
                <a:gd name="T4" fmla="*/ 397 w 426"/>
                <a:gd name="T5" fmla="*/ 3 h 71"/>
                <a:gd name="T6" fmla="*/ 385 w 426"/>
                <a:gd name="T7" fmla="*/ 4 h 71"/>
                <a:gd name="T8" fmla="*/ 372 w 426"/>
                <a:gd name="T9" fmla="*/ 7 h 71"/>
                <a:gd name="T10" fmla="*/ 359 w 426"/>
                <a:gd name="T11" fmla="*/ 11 h 71"/>
                <a:gd name="T12" fmla="*/ 346 w 426"/>
                <a:gd name="T13" fmla="*/ 13 h 71"/>
                <a:gd name="T14" fmla="*/ 333 w 426"/>
                <a:gd name="T15" fmla="*/ 14 h 71"/>
                <a:gd name="T16" fmla="*/ 318 w 426"/>
                <a:gd name="T17" fmla="*/ 15 h 71"/>
                <a:gd name="T18" fmla="*/ 301 w 426"/>
                <a:gd name="T19" fmla="*/ 17 h 71"/>
                <a:gd name="T20" fmla="*/ 283 w 426"/>
                <a:gd name="T21" fmla="*/ 19 h 71"/>
                <a:gd name="T22" fmla="*/ 266 w 426"/>
                <a:gd name="T23" fmla="*/ 19 h 71"/>
                <a:gd name="T24" fmla="*/ 265 w 426"/>
                <a:gd name="T25" fmla="*/ 18 h 71"/>
                <a:gd name="T26" fmla="*/ 281 w 426"/>
                <a:gd name="T27" fmla="*/ 15 h 71"/>
                <a:gd name="T28" fmla="*/ 297 w 426"/>
                <a:gd name="T29" fmla="*/ 12 h 71"/>
                <a:gd name="T30" fmla="*/ 313 w 426"/>
                <a:gd name="T31" fmla="*/ 11 h 71"/>
                <a:gd name="T32" fmla="*/ 329 w 426"/>
                <a:gd name="T33" fmla="*/ 8 h 71"/>
                <a:gd name="T34" fmla="*/ 345 w 426"/>
                <a:gd name="T35" fmla="*/ 6 h 71"/>
                <a:gd name="T36" fmla="*/ 361 w 426"/>
                <a:gd name="T37" fmla="*/ 4 h 71"/>
                <a:gd name="T38" fmla="*/ 377 w 426"/>
                <a:gd name="T39" fmla="*/ 1 h 71"/>
                <a:gd name="T40" fmla="*/ 234 w 426"/>
                <a:gd name="T41" fmla="*/ 1 h 71"/>
                <a:gd name="T42" fmla="*/ 231 w 426"/>
                <a:gd name="T43" fmla="*/ 5 h 71"/>
                <a:gd name="T44" fmla="*/ 227 w 426"/>
                <a:gd name="T45" fmla="*/ 6 h 71"/>
                <a:gd name="T46" fmla="*/ 222 w 426"/>
                <a:gd name="T47" fmla="*/ 7 h 71"/>
                <a:gd name="T48" fmla="*/ 218 w 426"/>
                <a:gd name="T49" fmla="*/ 8 h 71"/>
                <a:gd name="T50" fmla="*/ 198 w 426"/>
                <a:gd name="T51" fmla="*/ 11 h 71"/>
                <a:gd name="T52" fmla="*/ 179 w 426"/>
                <a:gd name="T53" fmla="*/ 17 h 71"/>
                <a:gd name="T54" fmla="*/ 161 w 426"/>
                <a:gd name="T55" fmla="*/ 23 h 71"/>
                <a:gd name="T56" fmla="*/ 143 w 426"/>
                <a:gd name="T57" fmla="*/ 30 h 71"/>
                <a:gd name="T58" fmla="*/ 126 w 426"/>
                <a:gd name="T59" fmla="*/ 38 h 71"/>
                <a:gd name="T60" fmla="*/ 108 w 426"/>
                <a:gd name="T61" fmla="*/ 46 h 71"/>
                <a:gd name="T62" fmla="*/ 91 w 426"/>
                <a:gd name="T63" fmla="*/ 55 h 71"/>
                <a:gd name="T64" fmla="*/ 74 w 426"/>
                <a:gd name="T65" fmla="*/ 64 h 71"/>
                <a:gd name="T66" fmla="*/ 65 w 426"/>
                <a:gd name="T67" fmla="*/ 62 h 71"/>
                <a:gd name="T68" fmla="*/ 55 w 426"/>
                <a:gd name="T69" fmla="*/ 61 h 71"/>
                <a:gd name="T70" fmla="*/ 46 w 426"/>
                <a:gd name="T71" fmla="*/ 59 h 71"/>
                <a:gd name="T72" fmla="*/ 37 w 426"/>
                <a:gd name="T73" fmla="*/ 58 h 71"/>
                <a:gd name="T74" fmla="*/ 27 w 426"/>
                <a:gd name="T75" fmla="*/ 58 h 71"/>
                <a:gd name="T76" fmla="*/ 18 w 426"/>
                <a:gd name="T77" fmla="*/ 59 h 71"/>
                <a:gd name="T78" fmla="*/ 8 w 426"/>
                <a:gd name="T79" fmla="*/ 60 h 71"/>
                <a:gd name="T80" fmla="*/ 0 w 426"/>
                <a:gd name="T81" fmla="*/ 62 h 71"/>
                <a:gd name="T82" fmla="*/ 22 w 426"/>
                <a:gd name="T83" fmla="*/ 66 h 71"/>
                <a:gd name="T84" fmla="*/ 46 w 426"/>
                <a:gd name="T85" fmla="*/ 69 h 71"/>
                <a:gd name="T86" fmla="*/ 68 w 426"/>
                <a:gd name="T87" fmla="*/ 70 h 71"/>
                <a:gd name="T88" fmla="*/ 91 w 426"/>
                <a:gd name="T89" fmla="*/ 69 h 71"/>
                <a:gd name="T90" fmla="*/ 114 w 426"/>
                <a:gd name="T91" fmla="*/ 68 h 71"/>
                <a:gd name="T92" fmla="*/ 136 w 426"/>
                <a:gd name="T93" fmla="*/ 66 h 71"/>
                <a:gd name="T94" fmla="*/ 158 w 426"/>
                <a:gd name="T95" fmla="*/ 62 h 71"/>
                <a:gd name="T96" fmla="*/ 182 w 426"/>
                <a:gd name="T97" fmla="*/ 59 h 71"/>
                <a:gd name="T98" fmla="*/ 204 w 426"/>
                <a:gd name="T99" fmla="*/ 55 h 71"/>
                <a:gd name="T100" fmla="*/ 226 w 426"/>
                <a:gd name="T101" fmla="*/ 50 h 71"/>
                <a:gd name="T102" fmla="*/ 249 w 426"/>
                <a:gd name="T103" fmla="*/ 46 h 71"/>
                <a:gd name="T104" fmla="*/ 271 w 426"/>
                <a:gd name="T105" fmla="*/ 42 h 71"/>
                <a:gd name="T106" fmla="*/ 293 w 426"/>
                <a:gd name="T107" fmla="*/ 38 h 71"/>
                <a:gd name="T108" fmla="*/ 315 w 426"/>
                <a:gd name="T109" fmla="*/ 34 h 71"/>
                <a:gd name="T110" fmla="*/ 337 w 426"/>
                <a:gd name="T111" fmla="*/ 30 h 71"/>
                <a:gd name="T112" fmla="*/ 360 w 426"/>
                <a:gd name="T113" fmla="*/ 27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6" h="71">
                  <a:moveTo>
                    <a:pt x="425" y="18"/>
                  </a:moveTo>
                  <a:lnTo>
                    <a:pt x="420" y="12"/>
                  </a:lnTo>
                  <a:lnTo>
                    <a:pt x="414" y="8"/>
                  </a:lnTo>
                  <a:lnTo>
                    <a:pt x="408" y="5"/>
                  </a:lnTo>
                  <a:lnTo>
                    <a:pt x="403" y="3"/>
                  </a:lnTo>
                  <a:lnTo>
                    <a:pt x="397" y="3"/>
                  </a:lnTo>
                  <a:lnTo>
                    <a:pt x="390" y="3"/>
                  </a:lnTo>
                  <a:lnTo>
                    <a:pt x="385" y="4"/>
                  </a:lnTo>
                  <a:lnTo>
                    <a:pt x="378" y="5"/>
                  </a:lnTo>
                  <a:lnTo>
                    <a:pt x="372" y="7"/>
                  </a:lnTo>
                  <a:lnTo>
                    <a:pt x="365" y="8"/>
                  </a:lnTo>
                  <a:lnTo>
                    <a:pt x="359" y="11"/>
                  </a:lnTo>
                  <a:lnTo>
                    <a:pt x="353" y="11"/>
                  </a:lnTo>
                  <a:lnTo>
                    <a:pt x="346" y="13"/>
                  </a:lnTo>
                  <a:lnTo>
                    <a:pt x="340" y="14"/>
                  </a:lnTo>
                  <a:lnTo>
                    <a:pt x="333" y="14"/>
                  </a:lnTo>
                  <a:lnTo>
                    <a:pt x="328" y="14"/>
                  </a:lnTo>
                  <a:lnTo>
                    <a:pt x="318" y="15"/>
                  </a:lnTo>
                  <a:lnTo>
                    <a:pt x="309" y="15"/>
                  </a:lnTo>
                  <a:lnTo>
                    <a:pt x="301" y="17"/>
                  </a:lnTo>
                  <a:lnTo>
                    <a:pt x="292" y="18"/>
                  </a:lnTo>
                  <a:lnTo>
                    <a:pt x="283" y="19"/>
                  </a:lnTo>
                  <a:lnTo>
                    <a:pt x="274" y="19"/>
                  </a:lnTo>
                  <a:lnTo>
                    <a:pt x="266" y="19"/>
                  </a:lnTo>
                  <a:lnTo>
                    <a:pt x="258" y="19"/>
                  </a:lnTo>
                  <a:lnTo>
                    <a:pt x="265" y="18"/>
                  </a:lnTo>
                  <a:lnTo>
                    <a:pt x="273" y="16"/>
                  </a:lnTo>
                  <a:lnTo>
                    <a:pt x="281" y="15"/>
                  </a:lnTo>
                  <a:lnTo>
                    <a:pt x="289" y="14"/>
                  </a:lnTo>
                  <a:lnTo>
                    <a:pt x="297" y="12"/>
                  </a:lnTo>
                  <a:lnTo>
                    <a:pt x="305" y="11"/>
                  </a:lnTo>
                  <a:lnTo>
                    <a:pt x="313" y="11"/>
                  </a:lnTo>
                  <a:lnTo>
                    <a:pt x="321" y="9"/>
                  </a:lnTo>
                  <a:lnTo>
                    <a:pt x="329" y="8"/>
                  </a:lnTo>
                  <a:lnTo>
                    <a:pt x="337" y="7"/>
                  </a:lnTo>
                  <a:lnTo>
                    <a:pt x="345" y="6"/>
                  </a:lnTo>
                  <a:lnTo>
                    <a:pt x="353" y="5"/>
                  </a:lnTo>
                  <a:lnTo>
                    <a:pt x="361" y="4"/>
                  </a:lnTo>
                  <a:lnTo>
                    <a:pt x="369" y="3"/>
                  </a:lnTo>
                  <a:lnTo>
                    <a:pt x="377" y="1"/>
                  </a:lnTo>
                  <a:lnTo>
                    <a:pt x="385" y="0"/>
                  </a:lnTo>
                  <a:lnTo>
                    <a:pt x="234" y="1"/>
                  </a:lnTo>
                  <a:lnTo>
                    <a:pt x="233" y="3"/>
                  </a:lnTo>
                  <a:lnTo>
                    <a:pt x="231" y="5"/>
                  </a:lnTo>
                  <a:lnTo>
                    <a:pt x="230" y="6"/>
                  </a:lnTo>
                  <a:lnTo>
                    <a:pt x="227" y="6"/>
                  </a:lnTo>
                  <a:lnTo>
                    <a:pt x="225" y="7"/>
                  </a:lnTo>
                  <a:lnTo>
                    <a:pt x="222" y="7"/>
                  </a:lnTo>
                  <a:lnTo>
                    <a:pt x="220" y="7"/>
                  </a:lnTo>
                  <a:lnTo>
                    <a:pt x="218" y="8"/>
                  </a:lnTo>
                  <a:lnTo>
                    <a:pt x="208" y="10"/>
                  </a:lnTo>
                  <a:lnTo>
                    <a:pt x="198" y="11"/>
                  </a:lnTo>
                  <a:lnTo>
                    <a:pt x="189" y="14"/>
                  </a:lnTo>
                  <a:lnTo>
                    <a:pt x="179" y="17"/>
                  </a:lnTo>
                  <a:lnTo>
                    <a:pt x="170" y="19"/>
                  </a:lnTo>
                  <a:lnTo>
                    <a:pt x="161" y="23"/>
                  </a:lnTo>
                  <a:lnTo>
                    <a:pt x="152" y="27"/>
                  </a:lnTo>
                  <a:lnTo>
                    <a:pt x="143" y="30"/>
                  </a:lnTo>
                  <a:lnTo>
                    <a:pt x="135" y="34"/>
                  </a:lnTo>
                  <a:lnTo>
                    <a:pt x="126" y="38"/>
                  </a:lnTo>
                  <a:lnTo>
                    <a:pt x="117" y="42"/>
                  </a:lnTo>
                  <a:lnTo>
                    <a:pt x="108" y="46"/>
                  </a:lnTo>
                  <a:lnTo>
                    <a:pt x="99" y="50"/>
                  </a:lnTo>
                  <a:lnTo>
                    <a:pt x="91" y="55"/>
                  </a:lnTo>
                  <a:lnTo>
                    <a:pt x="83" y="59"/>
                  </a:lnTo>
                  <a:lnTo>
                    <a:pt x="74" y="64"/>
                  </a:lnTo>
                  <a:lnTo>
                    <a:pt x="69" y="63"/>
                  </a:lnTo>
                  <a:lnTo>
                    <a:pt x="65" y="62"/>
                  </a:lnTo>
                  <a:lnTo>
                    <a:pt x="60" y="62"/>
                  </a:lnTo>
                  <a:lnTo>
                    <a:pt x="55" y="61"/>
                  </a:lnTo>
                  <a:lnTo>
                    <a:pt x="51" y="60"/>
                  </a:lnTo>
                  <a:lnTo>
                    <a:pt x="46" y="59"/>
                  </a:lnTo>
                  <a:lnTo>
                    <a:pt x="41" y="59"/>
                  </a:lnTo>
                  <a:lnTo>
                    <a:pt x="37" y="58"/>
                  </a:lnTo>
                  <a:lnTo>
                    <a:pt x="31" y="58"/>
                  </a:lnTo>
                  <a:lnTo>
                    <a:pt x="27" y="58"/>
                  </a:lnTo>
                  <a:lnTo>
                    <a:pt x="23" y="58"/>
                  </a:lnTo>
                  <a:lnTo>
                    <a:pt x="18" y="59"/>
                  </a:lnTo>
                  <a:lnTo>
                    <a:pt x="13" y="59"/>
                  </a:lnTo>
                  <a:lnTo>
                    <a:pt x="8" y="60"/>
                  </a:lnTo>
                  <a:lnTo>
                    <a:pt x="3" y="62"/>
                  </a:lnTo>
                  <a:lnTo>
                    <a:pt x="0" y="62"/>
                  </a:lnTo>
                  <a:lnTo>
                    <a:pt x="11" y="65"/>
                  </a:lnTo>
                  <a:lnTo>
                    <a:pt x="22" y="66"/>
                  </a:lnTo>
                  <a:lnTo>
                    <a:pt x="34" y="68"/>
                  </a:lnTo>
                  <a:lnTo>
                    <a:pt x="46" y="69"/>
                  </a:lnTo>
                  <a:lnTo>
                    <a:pt x="57" y="69"/>
                  </a:lnTo>
                  <a:lnTo>
                    <a:pt x="68" y="70"/>
                  </a:lnTo>
                  <a:lnTo>
                    <a:pt x="79" y="70"/>
                  </a:lnTo>
                  <a:lnTo>
                    <a:pt x="91" y="69"/>
                  </a:lnTo>
                  <a:lnTo>
                    <a:pt x="102" y="69"/>
                  </a:lnTo>
                  <a:lnTo>
                    <a:pt x="114" y="68"/>
                  </a:lnTo>
                  <a:lnTo>
                    <a:pt x="125" y="66"/>
                  </a:lnTo>
                  <a:lnTo>
                    <a:pt x="136" y="66"/>
                  </a:lnTo>
                  <a:lnTo>
                    <a:pt x="147" y="64"/>
                  </a:lnTo>
                  <a:lnTo>
                    <a:pt x="158" y="62"/>
                  </a:lnTo>
                  <a:lnTo>
                    <a:pt x="170" y="61"/>
                  </a:lnTo>
                  <a:lnTo>
                    <a:pt x="182" y="59"/>
                  </a:lnTo>
                  <a:lnTo>
                    <a:pt x="192" y="57"/>
                  </a:lnTo>
                  <a:lnTo>
                    <a:pt x="204" y="55"/>
                  </a:lnTo>
                  <a:lnTo>
                    <a:pt x="214" y="53"/>
                  </a:lnTo>
                  <a:lnTo>
                    <a:pt x="226" y="50"/>
                  </a:lnTo>
                  <a:lnTo>
                    <a:pt x="237" y="49"/>
                  </a:lnTo>
                  <a:lnTo>
                    <a:pt x="249" y="46"/>
                  </a:lnTo>
                  <a:lnTo>
                    <a:pt x="259" y="44"/>
                  </a:lnTo>
                  <a:lnTo>
                    <a:pt x="271" y="42"/>
                  </a:lnTo>
                  <a:lnTo>
                    <a:pt x="282" y="40"/>
                  </a:lnTo>
                  <a:lnTo>
                    <a:pt x="293" y="38"/>
                  </a:lnTo>
                  <a:lnTo>
                    <a:pt x="305" y="35"/>
                  </a:lnTo>
                  <a:lnTo>
                    <a:pt x="315" y="34"/>
                  </a:lnTo>
                  <a:lnTo>
                    <a:pt x="327" y="31"/>
                  </a:lnTo>
                  <a:lnTo>
                    <a:pt x="337" y="30"/>
                  </a:lnTo>
                  <a:lnTo>
                    <a:pt x="349" y="28"/>
                  </a:lnTo>
                  <a:lnTo>
                    <a:pt x="360" y="27"/>
                  </a:lnTo>
                  <a:lnTo>
                    <a:pt x="425"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2" name="Freeform 88">
              <a:extLst>
                <a:ext uri="{FF2B5EF4-FFF2-40B4-BE49-F238E27FC236}">
                  <a16:creationId xmlns:a16="http://schemas.microsoft.com/office/drawing/2014/main" id="{E81ECF1B-0805-48C2-A2DD-58D164593120}"/>
                </a:ext>
              </a:extLst>
            </p:cNvPr>
            <p:cNvSpPr>
              <a:spLocks/>
            </p:cNvSpPr>
            <p:nvPr/>
          </p:nvSpPr>
          <p:spPr bwMode="auto">
            <a:xfrm>
              <a:off x="5119" y="2535"/>
              <a:ext cx="144" cy="21"/>
            </a:xfrm>
            <a:custGeom>
              <a:avLst/>
              <a:gdLst>
                <a:gd name="T0" fmla="*/ 143 w 144"/>
                <a:gd name="T1" fmla="*/ 20 h 21"/>
                <a:gd name="T2" fmla="*/ 134 w 144"/>
                <a:gd name="T3" fmla="*/ 16 h 21"/>
                <a:gd name="T4" fmla="*/ 126 w 144"/>
                <a:gd name="T5" fmla="*/ 14 h 21"/>
                <a:gd name="T6" fmla="*/ 117 w 144"/>
                <a:gd name="T7" fmla="*/ 11 h 21"/>
                <a:gd name="T8" fmla="*/ 108 w 144"/>
                <a:gd name="T9" fmla="*/ 9 h 21"/>
                <a:gd name="T10" fmla="*/ 99 w 144"/>
                <a:gd name="T11" fmla="*/ 7 h 21"/>
                <a:gd name="T12" fmla="*/ 90 w 144"/>
                <a:gd name="T13" fmla="*/ 5 h 21"/>
                <a:gd name="T14" fmla="*/ 81 w 144"/>
                <a:gd name="T15" fmla="*/ 4 h 21"/>
                <a:gd name="T16" fmla="*/ 72 w 144"/>
                <a:gd name="T17" fmla="*/ 3 h 21"/>
                <a:gd name="T18" fmla="*/ 62 w 144"/>
                <a:gd name="T19" fmla="*/ 2 h 21"/>
                <a:gd name="T20" fmla="*/ 53 w 144"/>
                <a:gd name="T21" fmla="*/ 1 h 21"/>
                <a:gd name="T22" fmla="*/ 44 w 144"/>
                <a:gd name="T23" fmla="*/ 0 h 21"/>
                <a:gd name="T24" fmla="*/ 34 w 144"/>
                <a:gd name="T25" fmla="*/ 0 h 21"/>
                <a:gd name="T26" fmla="*/ 25 w 144"/>
                <a:gd name="T27" fmla="*/ 0 h 21"/>
                <a:gd name="T28" fmla="*/ 16 w 144"/>
                <a:gd name="T29" fmla="*/ 0 h 21"/>
                <a:gd name="T30" fmla="*/ 8 w 144"/>
                <a:gd name="T31" fmla="*/ 0 h 21"/>
                <a:gd name="T32" fmla="*/ 0 w 144"/>
                <a:gd name="T33" fmla="*/ 0 h 21"/>
                <a:gd name="T34" fmla="*/ 46 w 144"/>
                <a:gd name="T35" fmla="*/ 20 h 21"/>
                <a:gd name="T36" fmla="*/ 143 w 144"/>
                <a:gd name="T37"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21">
                  <a:moveTo>
                    <a:pt x="143" y="20"/>
                  </a:moveTo>
                  <a:lnTo>
                    <a:pt x="134" y="16"/>
                  </a:lnTo>
                  <a:lnTo>
                    <a:pt x="126" y="14"/>
                  </a:lnTo>
                  <a:lnTo>
                    <a:pt x="117" y="11"/>
                  </a:lnTo>
                  <a:lnTo>
                    <a:pt x="108" y="9"/>
                  </a:lnTo>
                  <a:lnTo>
                    <a:pt x="99" y="7"/>
                  </a:lnTo>
                  <a:lnTo>
                    <a:pt x="90" y="5"/>
                  </a:lnTo>
                  <a:lnTo>
                    <a:pt x="81" y="4"/>
                  </a:lnTo>
                  <a:lnTo>
                    <a:pt x="72" y="3"/>
                  </a:lnTo>
                  <a:lnTo>
                    <a:pt x="62" y="2"/>
                  </a:lnTo>
                  <a:lnTo>
                    <a:pt x="53" y="1"/>
                  </a:lnTo>
                  <a:lnTo>
                    <a:pt x="44" y="0"/>
                  </a:lnTo>
                  <a:lnTo>
                    <a:pt x="34" y="0"/>
                  </a:lnTo>
                  <a:lnTo>
                    <a:pt x="25" y="0"/>
                  </a:lnTo>
                  <a:lnTo>
                    <a:pt x="16" y="0"/>
                  </a:lnTo>
                  <a:lnTo>
                    <a:pt x="8" y="0"/>
                  </a:lnTo>
                  <a:lnTo>
                    <a:pt x="0" y="0"/>
                  </a:lnTo>
                  <a:lnTo>
                    <a:pt x="46" y="20"/>
                  </a:lnTo>
                  <a:lnTo>
                    <a:pt x="143"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3" name="Freeform 89">
              <a:extLst>
                <a:ext uri="{FF2B5EF4-FFF2-40B4-BE49-F238E27FC236}">
                  <a16:creationId xmlns:a16="http://schemas.microsoft.com/office/drawing/2014/main" id="{E3B64C1D-6E4B-4A21-AE86-C764C557F43A}"/>
                </a:ext>
              </a:extLst>
            </p:cNvPr>
            <p:cNvSpPr>
              <a:spLocks/>
            </p:cNvSpPr>
            <p:nvPr/>
          </p:nvSpPr>
          <p:spPr bwMode="auto">
            <a:xfrm>
              <a:off x="4170" y="2496"/>
              <a:ext cx="214" cy="54"/>
            </a:xfrm>
            <a:custGeom>
              <a:avLst/>
              <a:gdLst>
                <a:gd name="T0" fmla="*/ 143 w 214"/>
                <a:gd name="T1" fmla="*/ 25 h 54"/>
                <a:gd name="T2" fmla="*/ 213 w 214"/>
                <a:gd name="T3" fmla="*/ 0 h 54"/>
                <a:gd name="T4" fmla="*/ 200 w 214"/>
                <a:gd name="T5" fmla="*/ 0 h 54"/>
                <a:gd name="T6" fmla="*/ 188 w 214"/>
                <a:gd name="T7" fmla="*/ 0 h 54"/>
                <a:gd name="T8" fmla="*/ 175 w 214"/>
                <a:gd name="T9" fmla="*/ 0 h 54"/>
                <a:gd name="T10" fmla="*/ 162 w 214"/>
                <a:gd name="T11" fmla="*/ 0 h 54"/>
                <a:gd name="T12" fmla="*/ 149 w 214"/>
                <a:gd name="T13" fmla="*/ 0 h 54"/>
                <a:gd name="T14" fmla="*/ 136 w 214"/>
                <a:gd name="T15" fmla="*/ 1 h 54"/>
                <a:gd name="T16" fmla="*/ 124 w 214"/>
                <a:gd name="T17" fmla="*/ 1 h 54"/>
                <a:gd name="T18" fmla="*/ 112 w 214"/>
                <a:gd name="T19" fmla="*/ 3 h 54"/>
                <a:gd name="T20" fmla="*/ 99 w 214"/>
                <a:gd name="T21" fmla="*/ 4 h 54"/>
                <a:gd name="T22" fmla="*/ 87 w 214"/>
                <a:gd name="T23" fmla="*/ 6 h 54"/>
                <a:gd name="T24" fmla="*/ 74 w 214"/>
                <a:gd name="T25" fmla="*/ 8 h 54"/>
                <a:gd name="T26" fmla="*/ 63 w 214"/>
                <a:gd name="T27" fmla="*/ 10 h 54"/>
                <a:gd name="T28" fmla="*/ 50 w 214"/>
                <a:gd name="T29" fmla="*/ 13 h 54"/>
                <a:gd name="T30" fmla="*/ 38 w 214"/>
                <a:gd name="T31" fmla="*/ 16 h 54"/>
                <a:gd name="T32" fmla="*/ 26 w 214"/>
                <a:gd name="T33" fmla="*/ 20 h 54"/>
                <a:gd name="T34" fmla="*/ 15 w 214"/>
                <a:gd name="T35" fmla="*/ 24 h 54"/>
                <a:gd name="T36" fmla="*/ 12 w 214"/>
                <a:gd name="T37" fmla="*/ 25 h 54"/>
                <a:gd name="T38" fmla="*/ 10 w 214"/>
                <a:gd name="T39" fmla="*/ 27 h 54"/>
                <a:gd name="T40" fmla="*/ 8 w 214"/>
                <a:gd name="T41" fmla="*/ 29 h 54"/>
                <a:gd name="T42" fmla="*/ 6 w 214"/>
                <a:gd name="T43" fmla="*/ 32 h 54"/>
                <a:gd name="T44" fmla="*/ 4 w 214"/>
                <a:gd name="T45" fmla="*/ 35 h 54"/>
                <a:gd name="T46" fmla="*/ 2 w 214"/>
                <a:gd name="T47" fmla="*/ 37 h 54"/>
                <a:gd name="T48" fmla="*/ 0 w 214"/>
                <a:gd name="T49" fmla="*/ 40 h 54"/>
                <a:gd name="T50" fmla="*/ 0 w 214"/>
                <a:gd name="T51" fmla="*/ 43 h 54"/>
                <a:gd name="T52" fmla="*/ 8 w 214"/>
                <a:gd name="T53" fmla="*/ 43 h 54"/>
                <a:gd name="T54" fmla="*/ 16 w 214"/>
                <a:gd name="T55" fmla="*/ 43 h 54"/>
                <a:gd name="T56" fmla="*/ 24 w 214"/>
                <a:gd name="T57" fmla="*/ 43 h 54"/>
                <a:gd name="T58" fmla="*/ 32 w 214"/>
                <a:gd name="T59" fmla="*/ 44 h 54"/>
                <a:gd name="T60" fmla="*/ 40 w 214"/>
                <a:gd name="T61" fmla="*/ 44 h 54"/>
                <a:gd name="T62" fmla="*/ 48 w 214"/>
                <a:gd name="T63" fmla="*/ 44 h 54"/>
                <a:gd name="T64" fmla="*/ 56 w 214"/>
                <a:gd name="T65" fmla="*/ 45 h 54"/>
                <a:gd name="T66" fmla="*/ 64 w 214"/>
                <a:gd name="T67" fmla="*/ 46 h 54"/>
                <a:gd name="T68" fmla="*/ 71 w 214"/>
                <a:gd name="T69" fmla="*/ 47 h 54"/>
                <a:gd name="T70" fmla="*/ 79 w 214"/>
                <a:gd name="T71" fmla="*/ 48 h 54"/>
                <a:gd name="T72" fmla="*/ 87 w 214"/>
                <a:gd name="T73" fmla="*/ 48 h 54"/>
                <a:gd name="T74" fmla="*/ 95 w 214"/>
                <a:gd name="T75" fmla="*/ 49 h 54"/>
                <a:gd name="T76" fmla="*/ 102 w 214"/>
                <a:gd name="T77" fmla="*/ 51 h 54"/>
                <a:gd name="T78" fmla="*/ 110 w 214"/>
                <a:gd name="T79" fmla="*/ 51 h 54"/>
                <a:gd name="T80" fmla="*/ 118 w 214"/>
                <a:gd name="T81" fmla="*/ 52 h 54"/>
                <a:gd name="T82" fmla="*/ 127 w 214"/>
                <a:gd name="T83" fmla="*/ 53 h 54"/>
                <a:gd name="T84" fmla="*/ 128 w 214"/>
                <a:gd name="T85" fmla="*/ 48 h 54"/>
                <a:gd name="T86" fmla="*/ 128 w 214"/>
                <a:gd name="T87" fmla="*/ 44 h 54"/>
                <a:gd name="T88" fmla="*/ 129 w 214"/>
                <a:gd name="T89" fmla="*/ 40 h 54"/>
                <a:gd name="T90" fmla="*/ 131 w 214"/>
                <a:gd name="T91" fmla="*/ 36 h 54"/>
                <a:gd name="T92" fmla="*/ 132 w 214"/>
                <a:gd name="T93" fmla="*/ 32 h 54"/>
                <a:gd name="T94" fmla="*/ 136 w 214"/>
                <a:gd name="T95" fmla="*/ 29 h 54"/>
                <a:gd name="T96" fmla="*/ 139 w 214"/>
                <a:gd name="T97" fmla="*/ 27 h 54"/>
                <a:gd name="T98" fmla="*/ 143 w 214"/>
                <a:gd name="T99"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54">
                  <a:moveTo>
                    <a:pt x="143" y="25"/>
                  </a:moveTo>
                  <a:lnTo>
                    <a:pt x="213" y="0"/>
                  </a:lnTo>
                  <a:lnTo>
                    <a:pt x="200" y="0"/>
                  </a:lnTo>
                  <a:lnTo>
                    <a:pt x="188" y="0"/>
                  </a:lnTo>
                  <a:lnTo>
                    <a:pt x="175" y="0"/>
                  </a:lnTo>
                  <a:lnTo>
                    <a:pt x="162" y="0"/>
                  </a:lnTo>
                  <a:lnTo>
                    <a:pt x="149" y="0"/>
                  </a:lnTo>
                  <a:lnTo>
                    <a:pt x="136" y="1"/>
                  </a:lnTo>
                  <a:lnTo>
                    <a:pt x="124" y="1"/>
                  </a:lnTo>
                  <a:lnTo>
                    <a:pt x="112" y="3"/>
                  </a:lnTo>
                  <a:lnTo>
                    <a:pt x="99" y="4"/>
                  </a:lnTo>
                  <a:lnTo>
                    <a:pt x="87" y="6"/>
                  </a:lnTo>
                  <a:lnTo>
                    <a:pt x="74" y="8"/>
                  </a:lnTo>
                  <a:lnTo>
                    <a:pt x="63" y="10"/>
                  </a:lnTo>
                  <a:lnTo>
                    <a:pt x="50" y="13"/>
                  </a:lnTo>
                  <a:lnTo>
                    <a:pt x="38" y="16"/>
                  </a:lnTo>
                  <a:lnTo>
                    <a:pt x="26" y="20"/>
                  </a:lnTo>
                  <a:lnTo>
                    <a:pt x="15" y="24"/>
                  </a:lnTo>
                  <a:lnTo>
                    <a:pt x="12" y="25"/>
                  </a:lnTo>
                  <a:lnTo>
                    <a:pt x="10" y="27"/>
                  </a:lnTo>
                  <a:lnTo>
                    <a:pt x="8" y="29"/>
                  </a:lnTo>
                  <a:lnTo>
                    <a:pt x="6" y="32"/>
                  </a:lnTo>
                  <a:lnTo>
                    <a:pt x="4" y="35"/>
                  </a:lnTo>
                  <a:lnTo>
                    <a:pt x="2" y="37"/>
                  </a:lnTo>
                  <a:lnTo>
                    <a:pt x="0" y="40"/>
                  </a:lnTo>
                  <a:lnTo>
                    <a:pt x="0" y="43"/>
                  </a:lnTo>
                  <a:lnTo>
                    <a:pt x="8" y="43"/>
                  </a:lnTo>
                  <a:lnTo>
                    <a:pt x="16" y="43"/>
                  </a:lnTo>
                  <a:lnTo>
                    <a:pt x="24" y="43"/>
                  </a:lnTo>
                  <a:lnTo>
                    <a:pt x="32" y="44"/>
                  </a:lnTo>
                  <a:lnTo>
                    <a:pt x="40" y="44"/>
                  </a:lnTo>
                  <a:lnTo>
                    <a:pt x="48" y="44"/>
                  </a:lnTo>
                  <a:lnTo>
                    <a:pt x="56" y="45"/>
                  </a:lnTo>
                  <a:lnTo>
                    <a:pt x="64" y="46"/>
                  </a:lnTo>
                  <a:lnTo>
                    <a:pt x="71" y="47"/>
                  </a:lnTo>
                  <a:lnTo>
                    <a:pt x="79" y="48"/>
                  </a:lnTo>
                  <a:lnTo>
                    <a:pt x="87" y="48"/>
                  </a:lnTo>
                  <a:lnTo>
                    <a:pt x="95" y="49"/>
                  </a:lnTo>
                  <a:lnTo>
                    <a:pt x="102" y="51"/>
                  </a:lnTo>
                  <a:lnTo>
                    <a:pt x="110" y="51"/>
                  </a:lnTo>
                  <a:lnTo>
                    <a:pt x="118" y="52"/>
                  </a:lnTo>
                  <a:lnTo>
                    <a:pt x="127" y="53"/>
                  </a:lnTo>
                  <a:lnTo>
                    <a:pt x="128" y="48"/>
                  </a:lnTo>
                  <a:lnTo>
                    <a:pt x="128" y="44"/>
                  </a:lnTo>
                  <a:lnTo>
                    <a:pt x="129" y="40"/>
                  </a:lnTo>
                  <a:lnTo>
                    <a:pt x="131" y="36"/>
                  </a:lnTo>
                  <a:lnTo>
                    <a:pt x="132" y="32"/>
                  </a:lnTo>
                  <a:lnTo>
                    <a:pt x="136" y="29"/>
                  </a:lnTo>
                  <a:lnTo>
                    <a:pt x="139" y="27"/>
                  </a:lnTo>
                  <a:lnTo>
                    <a:pt x="143" y="2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4" name="Freeform 90">
              <a:extLst>
                <a:ext uri="{FF2B5EF4-FFF2-40B4-BE49-F238E27FC236}">
                  <a16:creationId xmlns:a16="http://schemas.microsoft.com/office/drawing/2014/main" id="{72BF0483-9830-4492-B4AE-BAD889BBC06B}"/>
                </a:ext>
              </a:extLst>
            </p:cNvPr>
            <p:cNvSpPr>
              <a:spLocks/>
            </p:cNvSpPr>
            <p:nvPr/>
          </p:nvSpPr>
          <p:spPr bwMode="auto">
            <a:xfrm>
              <a:off x="4066" y="2523"/>
              <a:ext cx="74" cy="20"/>
            </a:xfrm>
            <a:custGeom>
              <a:avLst/>
              <a:gdLst>
                <a:gd name="T0" fmla="*/ 68 w 74"/>
                <a:gd name="T1" fmla="*/ 0 h 20"/>
                <a:gd name="T2" fmla="*/ 59 w 74"/>
                <a:gd name="T3" fmla="*/ 0 h 20"/>
                <a:gd name="T4" fmla="*/ 50 w 74"/>
                <a:gd name="T5" fmla="*/ 2 h 20"/>
                <a:gd name="T6" fmla="*/ 42 w 74"/>
                <a:gd name="T7" fmla="*/ 4 h 20"/>
                <a:gd name="T8" fmla="*/ 34 w 74"/>
                <a:gd name="T9" fmla="*/ 8 h 20"/>
                <a:gd name="T10" fmla="*/ 25 w 74"/>
                <a:gd name="T11" fmla="*/ 11 h 20"/>
                <a:gd name="T12" fmla="*/ 17 w 74"/>
                <a:gd name="T13" fmla="*/ 14 h 20"/>
                <a:gd name="T14" fmla="*/ 8 w 74"/>
                <a:gd name="T15" fmla="*/ 17 h 20"/>
                <a:gd name="T16" fmla="*/ 0 w 74"/>
                <a:gd name="T17" fmla="*/ 19 h 20"/>
                <a:gd name="T18" fmla="*/ 73 w 74"/>
                <a:gd name="T19" fmla="*/ 14 h 20"/>
                <a:gd name="T20" fmla="*/ 68 w 74"/>
                <a:gd name="T21"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20">
                  <a:moveTo>
                    <a:pt x="68" y="0"/>
                  </a:moveTo>
                  <a:lnTo>
                    <a:pt x="59" y="0"/>
                  </a:lnTo>
                  <a:lnTo>
                    <a:pt x="50" y="2"/>
                  </a:lnTo>
                  <a:lnTo>
                    <a:pt x="42" y="4"/>
                  </a:lnTo>
                  <a:lnTo>
                    <a:pt x="34" y="8"/>
                  </a:lnTo>
                  <a:lnTo>
                    <a:pt x="25" y="11"/>
                  </a:lnTo>
                  <a:lnTo>
                    <a:pt x="17" y="14"/>
                  </a:lnTo>
                  <a:lnTo>
                    <a:pt x="8" y="17"/>
                  </a:lnTo>
                  <a:lnTo>
                    <a:pt x="0" y="19"/>
                  </a:lnTo>
                  <a:lnTo>
                    <a:pt x="73" y="14"/>
                  </a:lnTo>
                  <a:lnTo>
                    <a:pt x="68"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5" name="Freeform 91">
              <a:extLst>
                <a:ext uri="{FF2B5EF4-FFF2-40B4-BE49-F238E27FC236}">
                  <a16:creationId xmlns:a16="http://schemas.microsoft.com/office/drawing/2014/main" id="{2D74A12D-A25B-4C26-A540-0755DF7355FA}"/>
                </a:ext>
              </a:extLst>
            </p:cNvPr>
            <p:cNvSpPr>
              <a:spLocks/>
            </p:cNvSpPr>
            <p:nvPr/>
          </p:nvSpPr>
          <p:spPr bwMode="auto">
            <a:xfrm>
              <a:off x="4945" y="2496"/>
              <a:ext cx="321" cy="43"/>
            </a:xfrm>
            <a:custGeom>
              <a:avLst/>
              <a:gdLst>
                <a:gd name="T0" fmla="*/ 308 w 321"/>
                <a:gd name="T1" fmla="*/ 37 h 43"/>
                <a:gd name="T2" fmla="*/ 285 w 321"/>
                <a:gd name="T3" fmla="*/ 29 h 43"/>
                <a:gd name="T4" fmla="*/ 263 w 321"/>
                <a:gd name="T5" fmla="*/ 22 h 43"/>
                <a:gd name="T6" fmla="*/ 240 w 321"/>
                <a:gd name="T7" fmla="*/ 16 h 43"/>
                <a:gd name="T8" fmla="*/ 216 w 321"/>
                <a:gd name="T9" fmla="*/ 12 h 43"/>
                <a:gd name="T10" fmla="*/ 192 w 321"/>
                <a:gd name="T11" fmla="*/ 8 h 43"/>
                <a:gd name="T12" fmla="*/ 168 w 321"/>
                <a:gd name="T13" fmla="*/ 4 h 43"/>
                <a:gd name="T14" fmla="*/ 143 w 321"/>
                <a:gd name="T15" fmla="*/ 1 h 43"/>
                <a:gd name="T16" fmla="*/ 122 w 321"/>
                <a:gd name="T17" fmla="*/ 1 h 43"/>
                <a:gd name="T18" fmla="*/ 104 w 321"/>
                <a:gd name="T19" fmla="*/ 5 h 43"/>
                <a:gd name="T20" fmla="*/ 88 w 321"/>
                <a:gd name="T21" fmla="*/ 9 h 43"/>
                <a:gd name="T22" fmla="*/ 70 w 321"/>
                <a:gd name="T23" fmla="*/ 14 h 43"/>
                <a:gd name="T24" fmla="*/ 53 w 321"/>
                <a:gd name="T25" fmla="*/ 19 h 43"/>
                <a:gd name="T26" fmla="*/ 37 w 321"/>
                <a:gd name="T27" fmla="*/ 24 h 43"/>
                <a:gd name="T28" fmla="*/ 22 w 321"/>
                <a:gd name="T29" fmla="*/ 30 h 43"/>
                <a:gd name="T30" fmla="*/ 7 w 321"/>
                <a:gd name="T31" fmla="*/ 37 h 43"/>
                <a:gd name="T32" fmla="*/ 9 w 321"/>
                <a:gd name="T33" fmla="*/ 40 h 43"/>
                <a:gd name="T34" fmla="*/ 29 w 321"/>
                <a:gd name="T35" fmla="*/ 38 h 43"/>
                <a:gd name="T36" fmla="*/ 49 w 321"/>
                <a:gd name="T37" fmla="*/ 36 h 43"/>
                <a:gd name="T38" fmla="*/ 68 w 321"/>
                <a:gd name="T39" fmla="*/ 35 h 43"/>
                <a:gd name="T40" fmla="*/ 88 w 321"/>
                <a:gd name="T41" fmla="*/ 33 h 43"/>
                <a:gd name="T42" fmla="*/ 108 w 321"/>
                <a:gd name="T43" fmla="*/ 33 h 43"/>
                <a:gd name="T44" fmla="*/ 128 w 321"/>
                <a:gd name="T45" fmla="*/ 32 h 43"/>
                <a:gd name="T46" fmla="*/ 148 w 321"/>
                <a:gd name="T47" fmla="*/ 32 h 43"/>
                <a:gd name="T48" fmla="*/ 168 w 321"/>
                <a:gd name="T49" fmla="*/ 31 h 43"/>
                <a:gd name="T50" fmla="*/ 188 w 321"/>
                <a:gd name="T51" fmla="*/ 31 h 43"/>
                <a:gd name="T52" fmla="*/ 208 w 321"/>
                <a:gd name="T53" fmla="*/ 32 h 43"/>
                <a:gd name="T54" fmla="*/ 228 w 321"/>
                <a:gd name="T55" fmla="*/ 33 h 43"/>
                <a:gd name="T56" fmla="*/ 248 w 321"/>
                <a:gd name="T57" fmla="*/ 33 h 43"/>
                <a:gd name="T58" fmla="*/ 269 w 321"/>
                <a:gd name="T59" fmla="*/ 36 h 43"/>
                <a:gd name="T60" fmla="*/ 289 w 321"/>
                <a:gd name="T61" fmla="*/ 37 h 43"/>
                <a:gd name="T62" fmla="*/ 310 w 321"/>
                <a:gd name="T63"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1" h="43">
                  <a:moveTo>
                    <a:pt x="320" y="42"/>
                  </a:moveTo>
                  <a:lnTo>
                    <a:pt x="308" y="37"/>
                  </a:lnTo>
                  <a:lnTo>
                    <a:pt x="297" y="33"/>
                  </a:lnTo>
                  <a:lnTo>
                    <a:pt x="285" y="29"/>
                  </a:lnTo>
                  <a:lnTo>
                    <a:pt x="274" y="25"/>
                  </a:lnTo>
                  <a:lnTo>
                    <a:pt x="263" y="22"/>
                  </a:lnTo>
                  <a:lnTo>
                    <a:pt x="251" y="19"/>
                  </a:lnTo>
                  <a:lnTo>
                    <a:pt x="240" y="16"/>
                  </a:lnTo>
                  <a:lnTo>
                    <a:pt x="228" y="14"/>
                  </a:lnTo>
                  <a:lnTo>
                    <a:pt x="216" y="12"/>
                  </a:lnTo>
                  <a:lnTo>
                    <a:pt x="204" y="10"/>
                  </a:lnTo>
                  <a:lnTo>
                    <a:pt x="192" y="8"/>
                  </a:lnTo>
                  <a:lnTo>
                    <a:pt x="180" y="6"/>
                  </a:lnTo>
                  <a:lnTo>
                    <a:pt x="168" y="4"/>
                  </a:lnTo>
                  <a:lnTo>
                    <a:pt x="155" y="3"/>
                  </a:lnTo>
                  <a:lnTo>
                    <a:pt x="143" y="1"/>
                  </a:lnTo>
                  <a:lnTo>
                    <a:pt x="130" y="0"/>
                  </a:lnTo>
                  <a:lnTo>
                    <a:pt x="122" y="1"/>
                  </a:lnTo>
                  <a:lnTo>
                    <a:pt x="113" y="4"/>
                  </a:lnTo>
                  <a:lnTo>
                    <a:pt x="104" y="5"/>
                  </a:lnTo>
                  <a:lnTo>
                    <a:pt x="96" y="8"/>
                  </a:lnTo>
                  <a:lnTo>
                    <a:pt x="88" y="9"/>
                  </a:lnTo>
                  <a:lnTo>
                    <a:pt x="79" y="12"/>
                  </a:lnTo>
                  <a:lnTo>
                    <a:pt x="70" y="14"/>
                  </a:lnTo>
                  <a:lnTo>
                    <a:pt x="62" y="16"/>
                  </a:lnTo>
                  <a:lnTo>
                    <a:pt x="53" y="19"/>
                  </a:lnTo>
                  <a:lnTo>
                    <a:pt x="45" y="21"/>
                  </a:lnTo>
                  <a:lnTo>
                    <a:pt x="37" y="24"/>
                  </a:lnTo>
                  <a:lnTo>
                    <a:pt x="29" y="27"/>
                  </a:lnTo>
                  <a:lnTo>
                    <a:pt x="22" y="30"/>
                  </a:lnTo>
                  <a:lnTo>
                    <a:pt x="14" y="33"/>
                  </a:lnTo>
                  <a:lnTo>
                    <a:pt x="7" y="37"/>
                  </a:lnTo>
                  <a:lnTo>
                    <a:pt x="0" y="41"/>
                  </a:lnTo>
                  <a:lnTo>
                    <a:pt x="9" y="40"/>
                  </a:lnTo>
                  <a:lnTo>
                    <a:pt x="20" y="39"/>
                  </a:lnTo>
                  <a:lnTo>
                    <a:pt x="29" y="38"/>
                  </a:lnTo>
                  <a:lnTo>
                    <a:pt x="39" y="37"/>
                  </a:lnTo>
                  <a:lnTo>
                    <a:pt x="49" y="36"/>
                  </a:lnTo>
                  <a:lnTo>
                    <a:pt x="59" y="36"/>
                  </a:lnTo>
                  <a:lnTo>
                    <a:pt x="68" y="35"/>
                  </a:lnTo>
                  <a:lnTo>
                    <a:pt x="79" y="34"/>
                  </a:lnTo>
                  <a:lnTo>
                    <a:pt x="88" y="33"/>
                  </a:lnTo>
                  <a:lnTo>
                    <a:pt x="98" y="33"/>
                  </a:lnTo>
                  <a:lnTo>
                    <a:pt x="108" y="33"/>
                  </a:lnTo>
                  <a:lnTo>
                    <a:pt x="118" y="32"/>
                  </a:lnTo>
                  <a:lnTo>
                    <a:pt x="128" y="32"/>
                  </a:lnTo>
                  <a:lnTo>
                    <a:pt x="138" y="32"/>
                  </a:lnTo>
                  <a:lnTo>
                    <a:pt x="148" y="32"/>
                  </a:lnTo>
                  <a:lnTo>
                    <a:pt x="158" y="31"/>
                  </a:lnTo>
                  <a:lnTo>
                    <a:pt x="168" y="31"/>
                  </a:lnTo>
                  <a:lnTo>
                    <a:pt x="178" y="31"/>
                  </a:lnTo>
                  <a:lnTo>
                    <a:pt x="188" y="31"/>
                  </a:lnTo>
                  <a:lnTo>
                    <a:pt x="198" y="32"/>
                  </a:lnTo>
                  <a:lnTo>
                    <a:pt x="208" y="32"/>
                  </a:lnTo>
                  <a:lnTo>
                    <a:pt x="218" y="32"/>
                  </a:lnTo>
                  <a:lnTo>
                    <a:pt x="228" y="33"/>
                  </a:lnTo>
                  <a:lnTo>
                    <a:pt x="239" y="33"/>
                  </a:lnTo>
                  <a:lnTo>
                    <a:pt x="248" y="33"/>
                  </a:lnTo>
                  <a:lnTo>
                    <a:pt x="259" y="35"/>
                  </a:lnTo>
                  <a:lnTo>
                    <a:pt x="269" y="36"/>
                  </a:lnTo>
                  <a:lnTo>
                    <a:pt x="279" y="37"/>
                  </a:lnTo>
                  <a:lnTo>
                    <a:pt x="289" y="37"/>
                  </a:lnTo>
                  <a:lnTo>
                    <a:pt x="300" y="39"/>
                  </a:lnTo>
                  <a:lnTo>
                    <a:pt x="310" y="40"/>
                  </a:lnTo>
                  <a:lnTo>
                    <a:pt x="320"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6" name="Freeform 92">
              <a:extLst>
                <a:ext uri="{FF2B5EF4-FFF2-40B4-BE49-F238E27FC236}">
                  <a16:creationId xmlns:a16="http://schemas.microsoft.com/office/drawing/2014/main" id="{1119AF19-9FE5-4E74-8D48-01F7A1739C34}"/>
                </a:ext>
              </a:extLst>
            </p:cNvPr>
            <p:cNvSpPr>
              <a:spLocks/>
            </p:cNvSpPr>
            <p:nvPr/>
          </p:nvSpPr>
          <p:spPr bwMode="auto">
            <a:xfrm>
              <a:off x="5139" y="2469"/>
              <a:ext cx="309" cy="66"/>
            </a:xfrm>
            <a:custGeom>
              <a:avLst/>
              <a:gdLst>
                <a:gd name="T0" fmla="*/ 308 w 309"/>
                <a:gd name="T1" fmla="*/ 65 h 66"/>
                <a:gd name="T2" fmla="*/ 299 w 309"/>
                <a:gd name="T3" fmla="*/ 52 h 66"/>
                <a:gd name="T4" fmla="*/ 289 w 309"/>
                <a:gd name="T5" fmla="*/ 40 h 66"/>
                <a:gd name="T6" fmla="*/ 279 w 309"/>
                <a:gd name="T7" fmla="*/ 31 h 66"/>
                <a:gd name="T8" fmla="*/ 267 w 309"/>
                <a:gd name="T9" fmla="*/ 23 h 66"/>
                <a:gd name="T10" fmla="*/ 254 w 309"/>
                <a:gd name="T11" fmla="*/ 16 h 66"/>
                <a:gd name="T12" fmla="*/ 240 w 309"/>
                <a:gd name="T13" fmla="*/ 11 h 66"/>
                <a:gd name="T14" fmla="*/ 227 w 309"/>
                <a:gd name="T15" fmla="*/ 7 h 66"/>
                <a:gd name="T16" fmla="*/ 213 w 309"/>
                <a:gd name="T17" fmla="*/ 4 h 66"/>
                <a:gd name="T18" fmla="*/ 197 w 309"/>
                <a:gd name="T19" fmla="*/ 2 h 66"/>
                <a:gd name="T20" fmla="*/ 181 w 309"/>
                <a:gd name="T21" fmla="*/ 0 h 66"/>
                <a:gd name="T22" fmla="*/ 166 w 309"/>
                <a:gd name="T23" fmla="*/ 0 h 66"/>
                <a:gd name="T24" fmla="*/ 150 w 309"/>
                <a:gd name="T25" fmla="*/ 0 h 66"/>
                <a:gd name="T26" fmla="*/ 135 w 309"/>
                <a:gd name="T27" fmla="*/ 0 h 66"/>
                <a:gd name="T28" fmla="*/ 120 w 309"/>
                <a:gd name="T29" fmla="*/ 0 h 66"/>
                <a:gd name="T30" fmla="*/ 105 w 309"/>
                <a:gd name="T31" fmla="*/ 1 h 66"/>
                <a:gd name="T32" fmla="*/ 90 w 309"/>
                <a:gd name="T33" fmla="*/ 1 h 66"/>
                <a:gd name="T34" fmla="*/ 0 w 309"/>
                <a:gd name="T35" fmla="*/ 15 h 66"/>
                <a:gd name="T36" fmla="*/ 9 w 309"/>
                <a:gd name="T37" fmla="*/ 16 h 66"/>
                <a:gd name="T38" fmla="*/ 19 w 309"/>
                <a:gd name="T39" fmla="*/ 16 h 66"/>
                <a:gd name="T40" fmla="*/ 30 w 309"/>
                <a:gd name="T41" fmla="*/ 16 h 66"/>
                <a:gd name="T42" fmla="*/ 39 w 309"/>
                <a:gd name="T43" fmla="*/ 17 h 66"/>
                <a:gd name="T44" fmla="*/ 50 w 309"/>
                <a:gd name="T45" fmla="*/ 18 h 66"/>
                <a:gd name="T46" fmla="*/ 59 w 309"/>
                <a:gd name="T47" fmla="*/ 18 h 66"/>
                <a:gd name="T48" fmla="*/ 69 w 309"/>
                <a:gd name="T49" fmla="*/ 19 h 66"/>
                <a:gd name="T50" fmla="*/ 79 w 309"/>
                <a:gd name="T51" fmla="*/ 20 h 66"/>
                <a:gd name="T52" fmla="*/ 89 w 309"/>
                <a:gd name="T53" fmla="*/ 20 h 66"/>
                <a:gd name="T54" fmla="*/ 99 w 309"/>
                <a:gd name="T55" fmla="*/ 21 h 66"/>
                <a:gd name="T56" fmla="*/ 109 w 309"/>
                <a:gd name="T57" fmla="*/ 22 h 66"/>
                <a:gd name="T58" fmla="*/ 118 w 309"/>
                <a:gd name="T59" fmla="*/ 24 h 66"/>
                <a:gd name="T60" fmla="*/ 128 w 309"/>
                <a:gd name="T61" fmla="*/ 24 h 66"/>
                <a:gd name="T62" fmla="*/ 138 w 309"/>
                <a:gd name="T63" fmla="*/ 25 h 66"/>
                <a:gd name="T64" fmla="*/ 147 w 309"/>
                <a:gd name="T65" fmla="*/ 27 h 66"/>
                <a:gd name="T66" fmla="*/ 157 w 309"/>
                <a:gd name="T67" fmla="*/ 28 h 66"/>
                <a:gd name="T68" fmla="*/ 166 w 309"/>
                <a:gd name="T69" fmla="*/ 30 h 66"/>
                <a:gd name="T70" fmla="*/ 176 w 309"/>
                <a:gd name="T71" fmla="*/ 31 h 66"/>
                <a:gd name="T72" fmla="*/ 185 w 309"/>
                <a:gd name="T73" fmla="*/ 33 h 66"/>
                <a:gd name="T74" fmla="*/ 195 w 309"/>
                <a:gd name="T75" fmla="*/ 35 h 66"/>
                <a:gd name="T76" fmla="*/ 205 w 309"/>
                <a:gd name="T77" fmla="*/ 36 h 66"/>
                <a:gd name="T78" fmla="*/ 214 w 309"/>
                <a:gd name="T79" fmla="*/ 38 h 66"/>
                <a:gd name="T80" fmla="*/ 223 w 309"/>
                <a:gd name="T81" fmla="*/ 40 h 66"/>
                <a:gd name="T82" fmla="*/ 232 w 309"/>
                <a:gd name="T83" fmla="*/ 43 h 66"/>
                <a:gd name="T84" fmla="*/ 242 w 309"/>
                <a:gd name="T85" fmla="*/ 44 h 66"/>
                <a:gd name="T86" fmla="*/ 252 w 309"/>
                <a:gd name="T87" fmla="*/ 47 h 66"/>
                <a:gd name="T88" fmla="*/ 261 w 309"/>
                <a:gd name="T89" fmla="*/ 50 h 66"/>
                <a:gd name="T90" fmla="*/ 270 w 309"/>
                <a:gd name="T91" fmla="*/ 52 h 66"/>
                <a:gd name="T92" fmla="*/ 280 w 309"/>
                <a:gd name="T93" fmla="*/ 56 h 66"/>
                <a:gd name="T94" fmla="*/ 289 w 309"/>
                <a:gd name="T95" fmla="*/ 58 h 66"/>
                <a:gd name="T96" fmla="*/ 299 w 309"/>
                <a:gd name="T97" fmla="*/ 61 h 66"/>
                <a:gd name="T98" fmla="*/ 308 w 309"/>
                <a:gd name="T99" fmla="*/ 6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9" h="66">
                  <a:moveTo>
                    <a:pt x="308" y="65"/>
                  </a:moveTo>
                  <a:lnTo>
                    <a:pt x="299" y="52"/>
                  </a:lnTo>
                  <a:lnTo>
                    <a:pt x="289" y="40"/>
                  </a:lnTo>
                  <a:lnTo>
                    <a:pt x="279" y="31"/>
                  </a:lnTo>
                  <a:lnTo>
                    <a:pt x="267" y="23"/>
                  </a:lnTo>
                  <a:lnTo>
                    <a:pt x="254" y="16"/>
                  </a:lnTo>
                  <a:lnTo>
                    <a:pt x="240" y="11"/>
                  </a:lnTo>
                  <a:lnTo>
                    <a:pt x="227" y="7"/>
                  </a:lnTo>
                  <a:lnTo>
                    <a:pt x="213" y="4"/>
                  </a:lnTo>
                  <a:lnTo>
                    <a:pt x="197" y="2"/>
                  </a:lnTo>
                  <a:lnTo>
                    <a:pt x="181" y="0"/>
                  </a:lnTo>
                  <a:lnTo>
                    <a:pt x="166" y="0"/>
                  </a:lnTo>
                  <a:lnTo>
                    <a:pt x="150" y="0"/>
                  </a:lnTo>
                  <a:lnTo>
                    <a:pt x="135" y="0"/>
                  </a:lnTo>
                  <a:lnTo>
                    <a:pt x="120" y="0"/>
                  </a:lnTo>
                  <a:lnTo>
                    <a:pt x="105" y="1"/>
                  </a:lnTo>
                  <a:lnTo>
                    <a:pt x="90" y="1"/>
                  </a:lnTo>
                  <a:lnTo>
                    <a:pt x="0" y="15"/>
                  </a:lnTo>
                  <a:lnTo>
                    <a:pt x="9" y="16"/>
                  </a:lnTo>
                  <a:lnTo>
                    <a:pt x="19" y="16"/>
                  </a:lnTo>
                  <a:lnTo>
                    <a:pt x="30" y="16"/>
                  </a:lnTo>
                  <a:lnTo>
                    <a:pt x="39" y="17"/>
                  </a:lnTo>
                  <a:lnTo>
                    <a:pt x="50" y="18"/>
                  </a:lnTo>
                  <a:lnTo>
                    <a:pt x="59" y="18"/>
                  </a:lnTo>
                  <a:lnTo>
                    <a:pt x="69" y="19"/>
                  </a:lnTo>
                  <a:lnTo>
                    <a:pt x="79" y="20"/>
                  </a:lnTo>
                  <a:lnTo>
                    <a:pt x="89" y="20"/>
                  </a:lnTo>
                  <a:lnTo>
                    <a:pt x="99" y="21"/>
                  </a:lnTo>
                  <a:lnTo>
                    <a:pt x="109" y="22"/>
                  </a:lnTo>
                  <a:lnTo>
                    <a:pt x="118" y="24"/>
                  </a:lnTo>
                  <a:lnTo>
                    <a:pt x="128" y="24"/>
                  </a:lnTo>
                  <a:lnTo>
                    <a:pt x="138" y="25"/>
                  </a:lnTo>
                  <a:lnTo>
                    <a:pt x="147" y="27"/>
                  </a:lnTo>
                  <a:lnTo>
                    <a:pt x="157" y="28"/>
                  </a:lnTo>
                  <a:lnTo>
                    <a:pt x="166" y="30"/>
                  </a:lnTo>
                  <a:lnTo>
                    <a:pt x="176" y="31"/>
                  </a:lnTo>
                  <a:lnTo>
                    <a:pt x="185" y="33"/>
                  </a:lnTo>
                  <a:lnTo>
                    <a:pt x="195" y="35"/>
                  </a:lnTo>
                  <a:lnTo>
                    <a:pt x="205" y="36"/>
                  </a:lnTo>
                  <a:lnTo>
                    <a:pt x="214" y="38"/>
                  </a:lnTo>
                  <a:lnTo>
                    <a:pt x="223" y="40"/>
                  </a:lnTo>
                  <a:lnTo>
                    <a:pt x="232" y="43"/>
                  </a:lnTo>
                  <a:lnTo>
                    <a:pt x="242" y="44"/>
                  </a:lnTo>
                  <a:lnTo>
                    <a:pt x="252" y="47"/>
                  </a:lnTo>
                  <a:lnTo>
                    <a:pt x="261" y="50"/>
                  </a:lnTo>
                  <a:lnTo>
                    <a:pt x="270" y="52"/>
                  </a:lnTo>
                  <a:lnTo>
                    <a:pt x="280" y="56"/>
                  </a:lnTo>
                  <a:lnTo>
                    <a:pt x="289" y="58"/>
                  </a:lnTo>
                  <a:lnTo>
                    <a:pt x="299" y="61"/>
                  </a:lnTo>
                  <a:lnTo>
                    <a:pt x="308" y="6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7" name="Freeform 93">
              <a:extLst>
                <a:ext uri="{FF2B5EF4-FFF2-40B4-BE49-F238E27FC236}">
                  <a16:creationId xmlns:a16="http://schemas.microsoft.com/office/drawing/2014/main" id="{77F85889-9E69-47FC-99EC-86C8A4A21E08}"/>
                </a:ext>
              </a:extLst>
            </p:cNvPr>
            <p:cNvSpPr>
              <a:spLocks/>
            </p:cNvSpPr>
            <p:nvPr/>
          </p:nvSpPr>
          <p:spPr bwMode="auto">
            <a:xfrm>
              <a:off x="4100" y="2343"/>
              <a:ext cx="1164" cy="153"/>
            </a:xfrm>
            <a:custGeom>
              <a:avLst/>
              <a:gdLst>
                <a:gd name="T0" fmla="*/ 519 w 1164"/>
                <a:gd name="T1" fmla="*/ 152 h 153"/>
                <a:gd name="T2" fmla="*/ 572 w 1164"/>
                <a:gd name="T3" fmla="*/ 152 h 153"/>
                <a:gd name="T4" fmla="*/ 625 w 1164"/>
                <a:gd name="T5" fmla="*/ 150 h 153"/>
                <a:gd name="T6" fmla="*/ 677 w 1164"/>
                <a:gd name="T7" fmla="*/ 146 h 153"/>
                <a:gd name="T8" fmla="*/ 728 w 1164"/>
                <a:gd name="T9" fmla="*/ 140 h 153"/>
                <a:gd name="T10" fmla="*/ 779 w 1164"/>
                <a:gd name="T11" fmla="*/ 134 h 153"/>
                <a:gd name="T12" fmla="*/ 830 w 1164"/>
                <a:gd name="T13" fmla="*/ 125 h 153"/>
                <a:gd name="T14" fmla="*/ 879 w 1164"/>
                <a:gd name="T15" fmla="*/ 115 h 153"/>
                <a:gd name="T16" fmla="*/ 929 w 1164"/>
                <a:gd name="T17" fmla="*/ 106 h 153"/>
                <a:gd name="T18" fmla="*/ 978 w 1164"/>
                <a:gd name="T19" fmla="*/ 94 h 153"/>
                <a:gd name="T20" fmla="*/ 1026 w 1164"/>
                <a:gd name="T21" fmla="*/ 82 h 153"/>
                <a:gd name="T22" fmla="*/ 1057 w 1164"/>
                <a:gd name="T23" fmla="*/ 73 h 153"/>
                <a:gd name="T24" fmla="*/ 1080 w 1164"/>
                <a:gd name="T25" fmla="*/ 65 h 153"/>
                <a:gd name="T26" fmla="*/ 1103 w 1164"/>
                <a:gd name="T27" fmla="*/ 57 h 153"/>
                <a:gd name="T28" fmla="*/ 1126 w 1164"/>
                <a:gd name="T29" fmla="*/ 48 h 153"/>
                <a:gd name="T30" fmla="*/ 1148 w 1164"/>
                <a:gd name="T31" fmla="*/ 37 h 153"/>
                <a:gd name="T32" fmla="*/ 1131 w 1164"/>
                <a:gd name="T33" fmla="*/ 0 h 153"/>
                <a:gd name="T34" fmla="*/ 1116 w 1164"/>
                <a:gd name="T35" fmla="*/ 6 h 153"/>
                <a:gd name="T36" fmla="*/ 1102 w 1164"/>
                <a:gd name="T37" fmla="*/ 12 h 153"/>
                <a:gd name="T38" fmla="*/ 1087 w 1164"/>
                <a:gd name="T39" fmla="*/ 17 h 153"/>
                <a:gd name="T40" fmla="*/ 1072 w 1164"/>
                <a:gd name="T41" fmla="*/ 23 h 153"/>
                <a:gd name="T42" fmla="*/ 1056 w 1164"/>
                <a:gd name="T43" fmla="*/ 28 h 153"/>
                <a:gd name="T44" fmla="*/ 1046 w 1164"/>
                <a:gd name="T45" fmla="*/ 38 h 153"/>
                <a:gd name="T46" fmla="*/ 1039 w 1164"/>
                <a:gd name="T47" fmla="*/ 53 h 153"/>
                <a:gd name="T48" fmla="*/ 1041 w 1164"/>
                <a:gd name="T49" fmla="*/ 68 h 153"/>
                <a:gd name="T50" fmla="*/ 1031 w 1164"/>
                <a:gd name="T51" fmla="*/ 70 h 153"/>
                <a:gd name="T52" fmla="*/ 1020 w 1164"/>
                <a:gd name="T53" fmla="*/ 66 h 153"/>
                <a:gd name="T54" fmla="*/ 1003 w 1164"/>
                <a:gd name="T55" fmla="*/ 61 h 153"/>
                <a:gd name="T56" fmla="*/ 970 w 1164"/>
                <a:gd name="T57" fmla="*/ 57 h 153"/>
                <a:gd name="T58" fmla="*/ 937 w 1164"/>
                <a:gd name="T59" fmla="*/ 61 h 153"/>
                <a:gd name="T60" fmla="*/ 904 w 1164"/>
                <a:gd name="T61" fmla="*/ 69 h 153"/>
                <a:gd name="T62" fmla="*/ 872 w 1164"/>
                <a:gd name="T63" fmla="*/ 78 h 153"/>
                <a:gd name="T64" fmla="*/ 840 w 1164"/>
                <a:gd name="T65" fmla="*/ 84 h 153"/>
                <a:gd name="T66" fmla="*/ 783 w 1164"/>
                <a:gd name="T67" fmla="*/ 95 h 153"/>
                <a:gd name="T68" fmla="*/ 725 w 1164"/>
                <a:gd name="T69" fmla="*/ 104 h 153"/>
                <a:gd name="T70" fmla="*/ 666 w 1164"/>
                <a:gd name="T71" fmla="*/ 110 h 153"/>
                <a:gd name="T72" fmla="*/ 606 w 1164"/>
                <a:gd name="T73" fmla="*/ 114 h 153"/>
                <a:gd name="T74" fmla="*/ 545 w 1164"/>
                <a:gd name="T75" fmla="*/ 115 h 153"/>
                <a:gd name="T76" fmla="*/ 485 w 1164"/>
                <a:gd name="T77" fmla="*/ 115 h 153"/>
                <a:gd name="T78" fmla="*/ 424 w 1164"/>
                <a:gd name="T79" fmla="*/ 113 h 153"/>
                <a:gd name="T80" fmla="*/ 363 w 1164"/>
                <a:gd name="T81" fmla="*/ 110 h 153"/>
                <a:gd name="T82" fmla="*/ 303 w 1164"/>
                <a:gd name="T83" fmla="*/ 106 h 153"/>
                <a:gd name="T84" fmla="*/ 244 w 1164"/>
                <a:gd name="T85" fmla="*/ 101 h 153"/>
                <a:gd name="T86" fmla="*/ 194 w 1164"/>
                <a:gd name="T87" fmla="*/ 96 h 153"/>
                <a:gd name="T88" fmla="*/ 159 w 1164"/>
                <a:gd name="T89" fmla="*/ 90 h 153"/>
                <a:gd name="T90" fmla="*/ 124 w 1164"/>
                <a:gd name="T91" fmla="*/ 86 h 153"/>
                <a:gd name="T92" fmla="*/ 89 w 1164"/>
                <a:gd name="T93" fmla="*/ 83 h 153"/>
                <a:gd name="T94" fmla="*/ 55 w 1164"/>
                <a:gd name="T95" fmla="*/ 86 h 153"/>
                <a:gd name="T96" fmla="*/ 23 w 1164"/>
                <a:gd name="T97" fmla="*/ 96 h 153"/>
                <a:gd name="T98" fmla="*/ 13 w 1164"/>
                <a:gd name="T99" fmla="*/ 98 h 153"/>
                <a:gd name="T100" fmla="*/ 5 w 1164"/>
                <a:gd name="T101" fmla="*/ 100 h 153"/>
                <a:gd name="T102" fmla="*/ 14 w 1164"/>
                <a:gd name="T103" fmla="*/ 106 h 153"/>
                <a:gd name="T104" fmla="*/ 58 w 1164"/>
                <a:gd name="T105" fmla="*/ 115 h 153"/>
                <a:gd name="T106" fmla="*/ 103 w 1164"/>
                <a:gd name="T107" fmla="*/ 124 h 153"/>
                <a:gd name="T108" fmla="*/ 148 w 1164"/>
                <a:gd name="T109" fmla="*/ 131 h 153"/>
                <a:gd name="T110" fmla="*/ 194 w 1164"/>
                <a:gd name="T111" fmla="*/ 138 h 153"/>
                <a:gd name="T112" fmla="*/ 239 w 1164"/>
                <a:gd name="T113" fmla="*/ 143 h 153"/>
                <a:gd name="T114" fmla="*/ 286 w 1164"/>
                <a:gd name="T115" fmla="*/ 147 h 153"/>
                <a:gd name="T116" fmla="*/ 332 w 1164"/>
                <a:gd name="T117" fmla="*/ 148 h 153"/>
                <a:gd name="T118" fmla="*/ 379 w 1164"/>
                <a:gd name="T119" fmla="*/ 150 h 153"/>
                <a:gd name="T120" fmla="*/ 427 w 1164"/>
                <a:gd name="T121" fmla="*/ 150 h 153"/>
                <a:gd name="T122" fmla="*/ 474 w 1164"/>
                <a:gd name="T123" fmla="*/ 148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64" h="153">
                  <a:moveTo>
                    <a:pt x="490" y="148"/>
                  </a:moveTo>
                  <a:lnTo>
                    <a:pt x="502" y="151"/>
                  </a:lnTo>
                  <a:lnTo>
                    <a:pt x="519" y="152"/>
                  </a:lnTo>
                  <a:lnTo>
                    <a:pt x="537" y="152"/>
                  </a:lnTo>
                  <a:lnTo>
                    <a:pt x="555" y="152"/>
                  </a:lnTo>
                  <a:lnTo>
                    <a:pt x="572" y="152"/>
                  </a:lnTo>
                  <a:lnTo>
                    <a:pt x="591" y="151"/>
                  </a:lnTo>
                  <a:lnTo>
                    <a:pt x="607" y="151"/>
                  </a:lnTo>
                  <a:lnTo>
                    <a:pt x="625" y="150"/>
                  </a:lnTo>
                  <a:lnTo>
                    <a:pt x="643" y="148"/>
                  </a:lnTo>
                  <a:lnTo>
                    <a:pt x="659" y="147"/>
                  </a:lnTo>
                  <a:lnTo>
                    <a:pt x="677" y="146"/>
                  </a:lnTo>
                  <a:lnTo>
                    <a:pt x="695" y="144"/>
                  </a:lnTo>
                  <a:lnTo>
                    <a:pt x="711" y="142"/>
                  </a:lnTo>
                  <a:lnTo>
                    <a:pt x="728" y="140"/>
                  </a:lnTo>
                  <a:lnTo>
                    <a:pt x="746" y="138"/>
                  </a:lnTo>
                  <a:lnTo>
                    <a:pt x="763" y="135"/>
                  </a:lnTo>
                  <a:lnTo>
                    <a:pt x="779" y="134"/>
                  </a:lnTo>
                  <a:lnTo>
                    <a:pt x="796" y="131"/>
                  </a:lnTo>
                  <a:lnTo>
                    <a:pt x="813" y="128"/>
                  </a:lnTo>
                  <a:lnTo>
                    <a:pt x="830" y="125"/>
                  </a:lnTo>
                  <a:lnTo>
                    <a:pt x="847" y="122"/>
                  </a:lnTo>
                  <a:lnTo>
                    <a:pt x="863" y="119"/>
                  </a:lnTo>
                  <a:lnTo>
                    <a:pt x="879" y="115"/>
                  </a:lnTo>
                  <a:lnTo>
                    <a:pt x="896" y="112"/>
                  </a:lnTo>
                  <a:lnTo>
                    <a:pt x="912" y="109"/>
                  </a:lnTo>
                  <a:lnTo>
                    <a:pt x="929" y="106"/>
                  </a:lnTo>
                  <a:lnTo>
                    <a:pt x="945" y="102"/>
                  </a:lnTo>
                  <a:lnTo>
                    <a:pt x="961" y="98"/>
                  </a:lnTo>
                  <a:lnTo>
                    <a:pt x="978" y="94"/>
                  </a:lnTo>
                  <a:lnTo>
                    <a:pt x="994" y="90"/>
                  </a:lnTo>
                  <a:lnTo>
                    <a:pt x="1010" y="86"/>
                  </a:lnTo>
                  <a:lnTo>
                    <a:pt x="1026" y="82"/>
                  </a:lnTo>
                  <a:lnTo>
                    <a:pt x="1042" y="78"/>
                  </a:lnTo>
                  <a:lnTo>
                    <a:pt x="1050" y="75"/>
                  </a:lnTo>
                  <a:lnTo>
                    <a:pt x="1057" y="73"/>
                  </a:lnTo>
                  <a:lnTo>
                    <a:pt x="1065" y="70"/>
                  </a:lnTo>
                  <a:lnTo>
                    <a:pt x="1073" y="67"/>
                  </a:lnTo>
                  <a:lnTo>
                    <a:pt x="1080" y="65"/>
                  </a:lnTo>
                  <a:lnTo>
                    <a:pt x="1088" y="62"/>
                  </a:lnTo>
                  <a:lnTo>
                    <a:pt x="1096" y="60"/>
                  </a:lnTo>
                  <a:lnTo>
                    <a:pt x="1103" y="57"/>
                  </a:lnTo>
                  <a:lnTo>
                    <a:pt x="1111" y="54"/>
                  </a:lnTo>
                  <a:lnTo>
                    <a:pt x="1119" y="51"/>
                  </a:lnTo>
                  <a:lnTo>
                    <a:pt x="1126" y="48"/>
                  </a:lnTo>
                  <a:lnTo>
                    <a:pt x="1133" y="45"/>
                  </a:lnTo>
                  <a:lnTo>
                    <a:pt x="1141" y="41"/>
                  </a:lnTo>
                  <a:lnTo>
                    <a:pt x="1148" y="37"/>
                  </a:lnTo>
                  <a:lnTo>
                    <a:pt x="1155" y="34"/>
                  </a:lnTo>
                  <a:lnTo>
                    <a:pt x="1163" y="30"/>
                  </a:lnTo>
                  <a:lnTo>
                    <a:pt x="1131" y="0"/>
                  </a:lnTo>
                  <a:lnTo>
                    <a:pt x="1126" y="2"/>
                  </a:lnTo>
                  <a:lnTo>
                    <a:pt x="1122" y="4"/>
                  </a:lnTo>
                  <a:lnTo>
                    <a:pt x="1116" y="6"/>
                  </a:lnTo>
                  <a:lnTo>
                    <a:pt x="1112" y="8"/>
                  </a:lnTo>
                  <a:lnTo>
                    <a:pt x="1107" y="10"/>
                  </a:lnTo>
                  <a:lnTo>
                    <a:pt x="1102" y="12"/>
                  </a:lnTo>
                  <a:lnTo>
                    <a:pt x="1097" y="14"/>
                  </a:lnTo>
                  <a:lnTo>
                    <a:pt x="1092" y="16"/>
                  </a:lnTo>
                  <a:lnTo>
                    <a:pt x="1087" y="17"/>
                  </a:lnTo>
                  <a:lnTo>
                    <a:pt x="1082" y="19"/>
                  </a:lnTo>
                  <a:lnTo>
                    <a:pt x="1077" y="21"/>
                  </a:lnTo>
                  <a:lnTo>
                    <a:pt x="1072" y="23"/>
                  </a:lnTo>
                  <a:lnTo>
                    <a:pt x="1067" y="24"/>
                  </a:lnTo>
                  <a:lnTo>
                    <a:pt x="1062" y="27"/>
                  </a:lnTo>
                  <a:lnTo>
                    <a:pt x="1056" y="28"/>
                  </a:lnTo>
                  <a:lnTo>
                    <a:pt x="1051" y="30"/>
                  </a:lnTo>
                  <a:lnTo>
                    <a:pt x="1049" y="34"/>
                  </a:lnTo>
                  <a:lnTo>
                    <a:pt x="1046" y="38"/>
                  </a:lnTo>
                  <a:lnTo>
                    <a:pt x="1043" y="43"/>
                  </a:lnTo>
                  <a:lnTo>
                    <a:pt x="1040" y="48"/>
                  </a:lnTo>
                  <a:lnTo>
                    <a:pt x="1039" y="53"/>
                  </a:lnTo>
                  <a:lnTo>
                    <a:pt x="1038" y="57"/>
                  </a:lnTo>
                  <a:lnTo>
                    <a:pt x="1039" y="63"/>
                  </a:lnTo>
                  <a:lnTo>
                    <a:pt x="1041" y="68"/>
                  </a:lnTo>
                  <a:lnTo>
                    <a:pt x="1038" y="70"/>
                  </a:lnTo>
                  <a:lnTo>
                    <a:pt x="1034" y="70"/>
                  </a:lnTo>
                  <a:lnTo>
                    <a:pt x="1031" y="70"/>
                  </a:lnTo>
                  <a:lnTo>
                    <a:pt x="1027" y="69"/>
                  </a:lnTo>
                  <a:lnTo>
                    <a:pt x="1024" y="67"/>
                  </a:lnTo>
                  <a:lnTo>
                    <a:pt x="1020" y="66"/>
                  </a:lnTo>
                  <a:lnTo>
                    <a:pt x="1017" y="65"/>
                  </a:lnTo>
                  <a:lnTo>
                    <a:pt x="1013" y="64"/>
                  </a:lnTo>
                  <a:lnTo>
                    <a:pt x="1003" y="61"/>
                  </a:lnTo>
                  <a:lnTo>
                    <a:pt x="991" y="58"/>
                  </a:lnTo>
                  <a:lnTo>
                    <a:pt x="980" y="57"/>
                  </a:lnTo>
                  <a:lnTo>
                    <a:pt x="970" y="57"/>
                  </a:lnTo>
                  <a:lnTo>
                    <a:pt x="959" y="57"/>
                  </a:lnTo>
                  <a:lnTo>
                    <a:pt x="947" y="59"/>
                  </a:lnTo>
                  <a:lnTo>
                    <a:pt x="937" y="61"/>
                  </a:lnTo>
                  <a:lnTo>
                    <a:pt x="926" y="63"/>
                  </a:lnTo>
                  <a:lnTo>
                    <a:pt x="915" y="66"/>
                  </a:lnTo>
                  <a:lnTo>
                    <a:pt x="904" y="69"/>
                  </a:lnTo>
                  <a:lnTo>
                    <a:pt x="894" y="72"/>
                  </a:lnTo>
                  <a:lnTo>
                    <a:pt x="883" y="75"/>
                  </a:lnTo>
                  <a:lnTo>
                    <a:pt x="872" y="78"/>
                  </a:lnTo>
                  <a:lnTo>
                    <a:pt x="861" y="80"/>
                  </a:lnTo>
                  <a:lnTo>
                    <a:pt x="851" y="82"/>
                  </a:lnTo>
                  <a:lnTo>
                    <a:pt x="840" y="84"/>
                  </a:lnTo>
                  <a:lnTo>
                    <a:pt x="821" y="88"/>
                  </a:lnTo>
                  <a:lnTo>
                    <a:pt x="803" y="92"/>
                  </a:lnTo>
                  <a:lnTo>
                    <a:pt x="783" y="95"/>
                  </a:lnTo>
                  <a:lnTo>
                    <a:pt x="764" y="98"/>
                  </a:lnTo>
                  <a:lnTo>
                    <a:pt x="744" y="102"/>
                  </a:lnTo>
                  <a:lnTo>
                    <a:pt x="725" y="104"/>
                  </a:lnTo>
                  <a:lnTo>
                    <a:pt x="706" y="106"/>
                  </a:lnTo>
                  <a:lnTo>
                    <a:pt x="686" y="108"/>
                  </a:lnTo>
                  <a:lnTo>
                    <a:pt x="666" y="110"/>
                  </a:lnTo>
                  <a:lnTo>
                    <a:pt x="646" y="111"/>
                  </a:lnTo>
                  <a:lnTo>
                    <a:pt x="626" y="113"/>
                  </a:lnTo>
                  <a:lnTo>
                    <a:pt x="606" y="114"/>
                  </a:lnTo>
                  <a:lnTo>
                    <a:pt x="586" y="115"/>
                  </a:lnTo>
                  <a:lnTo>
                    <a:pt x="566" y="115"/>
                  </a:lnTo>
                  <a:lnTo>
                    <a:pt x="545" y="115"/>
                  </a:lnTo>
                  <a:lnTo>
                    <a:pt x="525" y="115"/>
                  </a:lnTo>
                  <a:lnTo>
                    <a:pt x="505" y="115"/>
                  </a:lnTo>
                  <a:lnTo>
                    <a:pt x="485" y="115"/>
                  </a:lnTo>
                  <a:lnTo>
                    <a:pt x="464" y="115"/>
                  </a:lnTo>
                  <a:lnTo>
                    <a:pt x="444" y="113"/>
                  </a:lnTo>
                  <a:lnTo>
                    <a:pt x="424" y="113"/>
                  </a:lnTo>
                  <a:lnTo>
                    <a:pt x="404" y="112"/>
                  </a:lnTo>
                  <a:lnTo>
                    <a:pt x="383" y="110"/>
                  </a:lnTo>
                  <a:lnTo>
                    <a:pt x="363" y="110"/>
                  </a:lnTo>
                  <a:lnTo>
                    <a:pt x="343" y="108"/>
                  </a:lnTo>
                  <a:lnTo>
                    <a:pt x="323" y="106"/>
                  </a:lnTo>
                  <a:lnTo>
                    <a:pt x="303" y="106"/>
                  </a:lnTo>
                  <a:lnTo>
                    <a:pt x="284" y="104"/>
                  </a:lnTo>
                  <a:lnTo>
                    <a:pt x="264" y="102"/>
                  </a:lnTo>
                  <a:lnTo>
                    <a:pt x="244" y="101"/>
                  </a:lnTo>
                  <a:lnTo>
                    <a:pt x="225" y="99"/>
                  </a:lnTo>
                  <a:lnTo>
                    <a:pt x="206" y="98"/>
                  </a:lnTo>
                  <a:lnTo>
                    <a:pt x="194" y="96"/>
                  </a:lnTo>
                  <a:lnTo>
                    <a:pt x="183" y="94"/>
                  </a:lnTo>
                  <a:lnTo>
                    <a:pt x="171" y="92"/>
                  </a:lnTo>
                  <a:lnTo>
                    <a:pt x="159" y="90"/>
                  </a:lnTo>
                  <a:lnTo>
                    <a:pt x="148" y="89"/>
                  </a:lnTo>
                  <a:lnTo>
                    <a:pt x="136" y="86"/>
                  </a:lnTo>
                  <a:lnTo>
                    <a:pt x="124" y="86"/>
                  </a:lnTo>
                  <a:lnTo>
                    <a:pt x="112" y="84"/>
                  </a:lnTo>
                  <a:lnTo>
                    <a:pt x="100" y="83"/>
                  </a:lnTo>
                  <a:lnTo>
                    <a:pt x="89" y="83"/>
                  </a:lnTo>
                  <a:lnTo>
                    <a:pt x="77" y="83"/>
                  </a:lnTo>
                  <a:lnTo>
                    <a:pt x="66" y="84"/>
                  </a:lnTo>
                  <a:lnTo>
                    <a:pt x="55" y="86"/>
                  </a:lnTo>
                  <a:lnTo>
                    <a:pt x="43" y="89"/>
                  </a:lnTo>
                  <a:lnTo>
                    <a:pt x="33" y="92"/>
                  </a:lnTo>
                  <a:lnTo>
                    <a:pt x="23" y="96"/>
                  </a:lnTo>
                  <a:lnTo>
                    <a:pt x="19" y="96"/>
                  </a:lnTo>
                  <a:lnTo>
                    <a:pt x="16" y="97"/>
                  </a:lnTo>
                  <a:lnTo>
                    <a:pt x="13" y="98"/>
                  </a:lnTo>
                  <a:lnTo>
                    <a:pt x="11" y="98"/>
                  </a:lnTo>
                  <a:lnTo>
                    <a:pt x="7" y="99"/>
                  </a:lnTo>
                  <a:lnTo>
                    <a:pt x="5" y="100"/>
                  </a:lnTo>
                  <a:lnTo>
                    <a:pt x="3" y="102"/>
                  </a:lnTo>
                  <a:lnTo>
                    <a:pt x="0" y="102"/>
                  </a:lnTo>
                  <a:lnTo>
                    <a:pt x="14" y="106"/>
                  </a:lnTo>
                  <a:lnTo>
                    <a:pt x="29" y="110"/>
                  </a:lnTo>
                  <a:lnTo>
                    <a:pt x="43" y="113"/>
                  </a:lnTo>
                  <a:lnTo>
                    <a:pt x="58" y="115"/>
                  </a:lnTo>
                  <a:lnTo>
                    <a:pt x="73" y="119"/>
                  </a:lnTo>
                  <a:lnTo>
                    <a:pt x="88" y="122"/>
                  </a:lnTo>
                  <a:lnTo>
                    <a:pt x="103" y="124"/>
                  </a:lnTo>
                  <a:lnTo>
                    <a:pt x="118" y="127"/>
                  </a:lnTo>
                  <a:lnTo>
                    <a:pt x="133" y="129"/>
                  </a:lnTo>
                  <a:lnTo>
                    <a:pt x="148" y="131"/>
                  </a:lnTo>
                  <a:lnTo>
                    <a:pt x="163" y="134"/>
                  </a:lnTo>
                  <a:lnTo>
                    <a:pt x="178" y="135"/>
                  </a:lnTo>
                  <a:lnTo>
                    <a:pt x="194" y="138"/>
                  </a:lnTo>
                  <a:lnTo>
                    <a:pt x="209" y="139"/>
                  </a:lnTo>
                  <a:lnTo>
                    <a:pt x="224" y="141"/>
                  </a:lnTo>
                  <a:lnTo>
                    <a:pt x="239" y="143"/>
                  </a:lnTo>
                  <a:lnTo>
                    <a:pt x="255" y="144"/>
                  </a:lnTo>
                  <a:lnTo>
                    <a:pt x="270" y="145"/>
                  </a:lnTo>
                  <a:lnTo>
                    <a:pt x="286" y="147"/>
                  </a:lnTo>
                  <a:lnTo>
                    <a:pt x="301" y="147"/>
                  </a:lnTo>
                  <a:lnTo>
                    <a:pt x="316" y="148"/>
                  </a:lnTo>
                  <a:lnTo>
                    <a:pt x="332" y="148"/>
                  </a:lnTo>
                  <a:lnTo>
                    <a:pt x="347" y="149"/>
                  </a:lnTo>
                  <a:lnTo>
                    <a:pt x="363" y="150"/>
                  </a:lnTo>
                  <a:lnTo>
                    <a:pt x="379" y="150"/>
                  </a:lnTo>
                  <a:lnTo>
                    <a:pt x="395" y="150"/>
                  </a:lnTo>
                  <a:lnTo>
                    <a:pt x="411" y="150"/>
                  </a:lnTo>
                  <a:lnTo>
                    <a:pt x="427" y="150"/>
                  </a:lnTo>
                  <a:lnTo>
                    <a:pt x="442" y="150"/>
                  </a:lnTo>
                  <a:lnTo>
                    <a:pt x="458" y="150"/>
                  </a:lnTo>
                  <a:lnTo>
                    <a:pt x="474" y="148"/>
                  </a:lnTo>
                  <a:lnTo>
                    <a:pt x="490" y="14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8" name="Freeform 94">
              <a:extLst>
                <a:ext uri="{FF2B5EF4-FFF2-40B4-BE49-F238E27FC236}">
                  <a16:creationId xmlns:a16="http://schemas.microsoft.com/office/drawing/2014/main" id="{1087B62C-EBBA-4DFD-886A-68291229DD2E}"/>
                </a:ext>
              </a:extLst>
            </p:cNvPr>
            <p:cNvSpPr>
              <a:spLocks/>
            </p:cNvSpPr>
            <p:nvPr/>
          </p:nvSpPr>
          <p:spPr bwMode="auto">
            <a:xfrm>
              <a:off x="4068" y="2484"/>
              <a:ext cx="17" cy="17"/>
            </a:xfrm>
            <a:custGeom>
              <a:avLst/>
              <a:gdLst>
                <a:gd name="T0" fmla="*/ 16 w 17"/>
                <a:gd name="T1" fmla="*/ 16 h 17"/>
                <a:gd name="T2" fmla="*/ 0 w 17"/>
                <a:gd name="T3" fmla="*/ 0 h 17"/>
                <a:gd name="T4" fmla="*/ 2 w 17"/>
                <a:gd name="T5" fmla="*/ 2 h 17"/>
                <a:gd name="T6" fmla="*/ 6 w 17"/>
                <a:gd name="T7" fmla="*/ 10 h 17"/>
                <a:gd name="T8" fmla="*/ 11 w 17"/>
                <a:gd name="T9" fmla="*/ 16 h 17"/>
                <a:gd name="T10" fmla="*/ 16 w 17"/>
                <a:gd name="T11" fmla="*/ 16 h 17"/>
              </a:gdLst>
              <a:ahLst/>
              <a:cxnLst>
                <a:cxn ang="0">
                  <a:pos x="T0" y="T1"/>
                </a:cxn>
                <a:cxn ang="0">
                  <a:pos x="T2" y="T3"/>
                </a:cxn>
                <a:cxn ang="0">
                  <a:pos x="T4" y="T5"/>
                </a:cxn>
                <a:cxn ang="0">
                  <a:pos x="T6" y="T7"/>
                </a:cxn>
                <a:cxn ang="0">
                  <a:pos x="T8" y="T9"/>
                </a:cxn>
                <a:cxn ang="0">
                  <a:pos x="T10" y="T11"/>
                </a:cxn>
              </a:cxnLst>
              <a:rect l="0" t="0" r="r" b="b"/>
              <a:pathLst>
                <a:path w="17" h="17">
                  <a:moveTo>
                    <a:pt x="16" y="16"/>
                  </a:moveTo>
                  <a:lnTo>
                    <a:pt x="0" y="0"/>
                  </a:lnTo>
                  <a:lnTo>
                    <a:pt x="2" y="2"/>
                  </a:lnTo>
                  <a:lnTo>
                    <a:pt x="6" y="10"/>
                  </a:lnTo>
                  <a:lnTo>
                    <a:pt x="11" y="16"/>
                  </a:lnTo>
                  <a:lnTo>
                    <a:pt x="16" y="1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9" name="Freeform 95">
              <a:extLst>
                <a:ext uri="{FF2B5EF4-FFF2-40B4-BE49-F238E27FC236}">
                  <a16:creationId xmlns:a16="http://schemas.microsoft.com/office/drawing/2014/main" id="{6233A26D-4622-49B7-8B7C-FD1F3D27984C}"/>
                </a:ext>
              </a:extLst>
            </p:cNvPr>
            <p:cNvSpPr>
              <a:spLocks/>
            </p:cNvSpPr>
            <p:nvPr/>
          </p:nvSpPr>
          <p:spPr bwMode="auto">
            <a:xfrm>
              <a:off x="5000" y="2421"/>
              <a:ext cx="272" cy="47"/>
            </a:xfrm>
            <a:custGeom>
              <a:avLst/>
              <a:gdLst>
                <a:gd name="T0" fmla="*/ 271 w 272"/>
                <a:gd name="T1" fmla="*/ 0 h 47"/>
                <a:gd name="T2" fmla="*/ 157 w 272"/>
                <a:gd name="T3" fmla="*/ 1 h 47"/>
                <a:gd name="T4" fmla="*/ 148 w 272"/>
                <a:gd name="T5" fmla="*/ 4 h 47"/>
                <a:gd name="T6" fmla="*/ 138 w 272"/>
                <a:gd name="T7" fmla="*/ 8 h 47"/>
                <a:gd name="T8" fmla="*/ 129 w 272"/>
                <a:gd name="T9" fmla="*/ 11 h 47"/>
                <a:gd name="T10" fmla="*/ 119 w 272"/>
                <a:gd name="T11" fmla="*/ 14 h 47"/>
                <a:gd name="T12" fmla="*/ 109 w 272"/>
                <a:gd name="T13" fmla="*/ 16 h 47"/>
                <a:gd name="T14" fmla="*/ 100 w 272"/>
                <a:gd name="T15" fmla="*/ 19 h 47"/>
                <a:gd name="T16" fmla="*/ 89 w 272"/>
                <a:gd name="T17" fmla="*/ 21 h 47"/>
                <a:gd name="T18" fmla="*/ 80 w 272"/>
                <a:gd name="T19" fmla="*/ 24 h 47"/>
                <a:gd name="T20" fmla="*/ 70 w 272"/>
                <a:gd name="T21" fmla="*/ 27 h 47"/>
                <a:gd name="T22" fmla="*/ 60 w 272"/>
                <a:gd name="T23" fmla="*/ 29 h 47"/>
                <a:gd name="T24" fmla="*/ 50 w 272"/>
                <a:gd name="T25" fmla="*/ 31 h 47"/>
                <a:gd name="T26" fmla="*/ 40 w 272"/>
                <a:gd name="T27" fmla="*/ 33 h 47"/>
                <a:gd name="T28" fmla="*/ 30 w 272"/>
                <a:gd name="T29" fmla="*/ 35 h 47"/>
                <a:gd name="T30" fmla="*/ 20 w 272"/>
                <a:gd name="T31" fmla="*/ 37 h 47"/>
                <a:gd name="T32" fmla="*/ 10 w 272"/>
                <a:gd name="T33" fmla="*/ 40 h 47"/>
                <a:gd name="T34" fmla="*/ 0 w 272"/>
                <a:gd name="T35" fmla="*/ 41 h 47"/>
                <a:gd name="T36" fmla="*/ 17 w 272"/>
                <a:gd name="T37" fmla="*/ 43 h 47"/>
                <a:gd name="T38" fmla="*/ 35 w 272"/>
                <a:gd name="T39" fmla="*/ 45 h 47"/>
                <a:gd name="T40" fmla="*/ 52 w 272"/>
                <a:gd name="T41" fmla="*/ 46 h 47"/>
                <a:gd name="T42" fmla="*/ 70 w 272"/>
                <a:gd name="T43" fmla="*/ 45 h 47"/>
                <a:gd name="T44" fmla="*/ 87 w 272"/>
                <a:gd name="T45" fmla="*/ 45 h 47"/>
                <a:gd name="T46" fmla="*/ 105 w 272"/>
                <a:gd name="T47" fmla="*/ 43 h 47"/>
                <a:gd name="T48" fmla="*/ 122 w 272"/>
                <a:gd name="T49" fmla="*/ 41 h 47"/>
                <a:gd name="T50" fmla="*/ 139 w 272"/>
                <a:gd name="T51" fmla="*/ 38 h 47"/>
                <a:gd name="T52" fmla="*/ 156 w 272"/>
                <a:gd name="T53" fmla="*/ 35 h 47"/>
                <a:gd name="T54" fmla="*/ 173 w 272"/>
                <a:gd name="T55" fmla="*/ 32 h 47"/>
                <a:gd name="T56" fmla="*/ 190 w 272"/>
                <a:gd name="T57" fmla="*/ 28 h 47"/>
                <a:gd name="T58" fmla="*/ 206 w 272"/>
                <a:gd name="T59" fmla="*/ 23 h 47"/>
                <a:gd name="T60" fmla="*/ 222 w 272"/>
                <a:gd name="T61" fmla="*/ 18 h 47"/>
                <a:gd name="T62" fmla="*/ 238 w 272"/>
                <a:gd name="T63" fmla="*/ 12 h 47"/>
                <a:gd name="T64" fmla="*/ 254 w 272"/>
                <a:gd name="T65" fmla="*/ 6 h 47"/>
                <a:gd name="T66" fmla="*/ 271 w 272"/>
                <a:gd name="T67"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2" h="47">
                  <a:moveTo>
                    <a:pt x="271" y="0"/>
                  </a:moveTo>
                  <a:lnTo>
                    <a:pt x="157" y="1"/>
                  </a:lnTo>
                  <a:lnTo>
                    <a:pt x="148" y="4"/>
                  </a:lnTo>
                  <a:lnTo>
                    <a:pt x="138" y="8"/>
                  </a:lnTo>
                  <a:lnTo>
                    <a:pt x="129" y="11"/>
                  </a:lnTo>
                  <a:lnTo>
                    <a:pt x="119" y="14"/>
                  </a:lnTo>
                  <a:lnTo>
                    <a:pt x="109" y="16"/>
                  </a:lnTo>
                  <a:lnTo>
                    <a:pt x="100" y="19"/>
                  </a:lnTo>
                  <a:lnTo>
                    <a:pt x="89" y="21"/>
                  </a:lnTo>
                  <a:lnTo>
                    <a:pt x="80" y="24"/>
                  </a:lnTo>
                  <a:lnTo>
                    <a:pt x="70" y="27"/>
                  </a:lnTo>
                  <a:lnTo>
                    <a:pt x="60" y="29"/>
                  </a:lnTo>
                  <a:lnTo>
                    <a:pt x="50" y="31"/>
                  </a:lnTo>
                  <a:lnTo>
                    <a:pt x="40" y="33"/>
                  </a:lnTo>
                  <a:lnTo>
                    <a:pt x="30" y="35"/>
                  </a:lnTo>
                  <a:lnTo>
                    <a:pt x="20" y="37"/>
                  </a:lnTo>
                  <a:lnTo>
                    <a:pt x="10" y="40"/>
                  </a:lnTo>
                  <a:lnTo>
                    <a:pt x="0" y="41"/>
                  </a:lnTo>
                  <a:lnTo>
                    <a:pt x="17" y="43"/>
                  </a:lnTo>
                  <a:lnTo>
                    <a:pt x="35" y="45"/>
                  </a:lnTo>
                  <a:lnTo>
                    <a:pt x="52" y="46"/>
                  </a:lnTo>
                  <a:lnTo>
                    <a:pt x="70" y="45"/>
                  </a:lnTo>
                  <a:lnTo>
                    <a:pt x="87" y="45"/>
                  </a:lnTo>
                  <a:lnTo>
                    <a:pt x="105" y="43"/>
                  </a:lnTo>
                  <a:lnTo>
                    <a:pt x="122" y="41"/>
                  </a:lnTo>
                  <a:lnTo>
                    <a:pt x="139" y="38"/>
                  </a:lnTo>
                  <a:lnTo>
                    <a:pt x="156" y="35"/>
                  </a:lnTo>
                  <a:lnTo>
                    <a:pt x="173" y="32"/>
                  </a:lnTo>
                  <a:lnTo>
                    <a:pt x="190" y="28"/>
                  </a:lnTo>
                  <a:lnTo>
                    <a:pt x="206" y="23"/>
                  </a:lnTo>
                  <a:lnTo>
                    <a:pt x="222" y="18"/>
                  </a:lnTo>
                  <a:lnTo>
                    <a:pt x="238" y="12"/>
                  </a:lnTo>
                  <a:lnTo>
                    <a:pt x="254" y="6"/>
                  </a:lnTo>
                  <a:lnTo>
                    <a:pt x="271"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0" name="Freeform 96">
              <a:extLst>
                <a:ext uri="{FF2B5EF4-FFF2-40B4-BE49-F238E27FC236}">
                  <a16:creationId xmlns:a16="http://schemas.microsoft.com/office/drawing/2014/main" id="{D1F71372-D4EF-4AC3-B056-D6F70C4A59DA}"/>
                </a:ext>
              </a:extLst>
            </p:cNvPr>
            <p:cNvSpPr>
              <a:spLocks/>
            </p:cNvSpPr>
            <p:nvPr/>
          </p:nvSpPr>
          <p:spPr bwMode="auto">
            <a:xfrm>
              <a:off x="4221" y="2394"/>
              <a:ext cx="105" cy="43"/>
            </a:xfrm>
            <a:custGeom>
              <a:avLst/>
              <a:gdLst>
                <a:gd name="T0" fmla="*/ 104 w 105"/>
                <a:gd name="T1" fmla="*/ 42 h 43"/>
                <a:gd name="T2" fmla="*/ 98 w 105"/>
                <a:gd name="T3" fmla="*/ 40 h 43"/>
                <a:gd name="T4" fmla="*/ 92 w 105"/>
                <a:gd name="T5" fmla="*/ 38 h 43"/>
                <a:gd name="T6" fmla="*/ 88 w 105"/>
                <a:gd name="T7" fmla="*/ 36 h 43"/>
                <a:gd name="T8" fmla="*/ 82 w 105"/>
                <a:gd name="T9" fmla="*/ 34 h 43"/>
                <a:gd name="T10" fmla="*/ 76 w 105"/>
                <a:gd name="T11" fmla="*/ 32 h 43"/>
                <a:gd name="T12" fmla="*/ 72 w 105"/>
                <a:gd name="T13" fmla="*/ 29 h 43"/>
                <a:gd name="T14" fmla="*/ 67 w 105"/>
                <a:gd name="T15" fmla="*/ 26 h 43"/>
                <a:gd name="T16" fmla="*/ 62 w 105"/>
                <a:gd name="T17" fmla="*/ 24 h 43"/>
                <a:gd name="T18" fmla="*/ 56 w 105"/>
                <a:gd name="T19" fmla="*/ 22 h 43"/>
                <a:gd name="T20" fmla="*/ 52 w 105"/>
                <a:gd name="T21" fmla="*/ 19 h 43"/>
                <a:gd name="T22" fmla="*/ 47 w 105"/>
                <a:gd name="T23" fmla="*/ 15 h 43"/>
                <a:gd name="T24" fmla="*/ 42 w 105"/>
                <a:gd name="T25" fmla="*/ 13 h 43"/>
                <a:gd name="T26" fmla="*/ 37 w 105"/>
                <a:gd name="T27" fmla="*/ 10 h 43"/>
                <a:gd name="T28" fmla="*/ 32 w 105"/>
                <a:gd name="T29" fmla="*/ 7 h 43"/>
                <a:gd name="T30" fmla="*/ 28 w 105"/>
                <a:gd name="T31" fmla="*/ 3 h 43"/>
                <a:gd name="T32" fmla="*/ 23 w 105"/>
                <a:gd name="T33" fmla="*/ 0 h 43"/>
                <a:gd name="T34" fmla="*/ 22 w 105"/>
                <a:gd name="T35" fmla="*/ 3 h 43"/>
                <a:gd name="T36" fmla="*/ 20 w 105"/>
                <a:gd name="T37" fmla="*/ 8 h 43"/>
                <a:gd name="T38" fmla="*/ 18 w 105"/>
                <a:gd name="T39" fmla="*/ 13 h 43"/>
                <a:gd name="T40" fmla="*/ 15 w 105"/>
                <a:gd name="T41" fmla="*/ 17 h 43"/>
                <a:gd name="T42" fmla="*/ 12 w 105"/>
                <a:gd name="T43" fmla="*/ 20 h 43"/>
                <a:gd name="T44" fmla="*/ 8 w 105"/>
                <a:gd name="T45" fmla="*/ 23 h 43"/>
                <a:gd name="T46" fmla="*/ 4 w 105"/>
                <a:gd name="T47" fmla="*/ 26 h 43"/>
                <a:gd name="T48" fmla="*/ 0 w 105"/>
                <a:gd name="T49" fmla="*/ 26 h 43"/>
                <a:gd name="T50" fmla="*/ 6 w 105"/>
                <a:gd name="T51" fmla="*/ 28 h 43"/>
                <a:gd name="T52" fmla="*/ 12 w 105"/>
                <a:gd name="T53" fmla="*/ 29 h 43"/>
                <a:gd name="T54" fmla="*/ 19 w 105"/>
                <a:gd name="T55" fmla="*/ 30 h 43"/>
                <a:gd name="T56" fmla="*/ 25 w 105"/>
                <a:gd name="T57" fmla="*/ 31 h 43"/>
                <a:gd name="T58" fmla="*/ 32 w 105"/>
                <a:gd name="T59" fmla="*/ 32 h 43"/>
                <a:gd name="T60" fmla="*/ 38 w 105"/>
                <a:gd name="T61" fmla="*/ 33 h 43"/>
                <a:gd name="T62" fmla="*/ 44 w 105"/>
                <a:gd name="T63" fmla="*/ 34 h 43"/>
                <a:gd name="T64" fmla="*/ 52 w 105"/>
                <a:gd name="T65" fmla="*/ 35 h 43"/>
                <a:gd name="T66" fmla="*/ 58 w 105"/>
                <a:gd name="T67" fmla="*/ 36 h 43"/>
                <a:gd name="T68" fmla="*/ 65 w 105"/>
                <a:gd name="T69" fmla="*/ 37 h 43"/>
                <a:gd name="T70" fmla="*/ 72 w 105"/>
                <a:gd name="T71" fmla="*/ 38 h 43"/>
                <a:gd name="T72" fmla="*/ 78 w 105"/>
                <a:gd name="T73" fmla="*/ 38 h 43"/>
                <a:gd name="T74" fmla="*/ 84 w 105"/>
                <a:gd name="T75" fmla="*/ 39 h 43"/>
                <a:gd name="T76" fmla="*/ 91 w 105"/>
                <a:gd name="T77" fmla="*/ 41 h 43"/>
                <a:gd name="T78" fmla="*/ 97 w 105"/>
                <a:gd name="T79" fmla="*/ 42 h 43"/>
                <a:gd name="T80" fmla="*/ 104 w 105"/>
                <a:gd name="T81" fmla="*/ 4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 h="43">
                  <a:moveTo>
                    <a:pt x="104" y="42"/>
                  </a:moveTo>
                  <a:lnTo>
                    <a:pt x="98" y="40"/>
                  </a:lnTo>
                  <a:lnTo>
                    <a:pt x="92" y="38"/>
                  </a:lnTo>
                  <a:lnTo>
                    <a:pt x="88" y="36"/>
                  </a:lnTo>
                  <a:lnTo>
                    <a:pt x="82" y="34"/>
                  </a:lnTo>
                  <a:lnTo>
                    <a:pt x="76" y="32"/>
                  </a:lnTo>
                  <a:lnTo>
                    <a:pt x="72" y="29"/>
                  </a:lnTo>
                  <a:lnTo>
                    <a:pt x="67" y="26"/>
                  </a:lnTo>
                  <a:lnTo>
                    <a:pt x="62" y="24"/>
                  </a:lnTo>
                  <a:lnTo>
                    <a:pt x="56" y="22"/>
                  </a:lnTo>
                  <a:lnTo>
                    <a:pt x="52" y="19"/>
                  </a:lnTo>
                  <a:lnTo>
                    <a:pt x="47" y="15"/>
                  </a:lnTo>
                  <a:lnTo>
                    <a:pt x="42" y="13"/>
                  </a:lnTo>
                  <a:lnTo>
                    <a:pt x="37" y="10"/>
                  </a:lnTo>
                  <a:lnTo>
                    <a:pt x="32" y="7"/>
                  </a:lnTo>
                  <a:lnTo>
                    <a:pt x="28" y="3"/>
                  </a:lnTo>
                  <a:lnTo>
                    <a:pt x="23" y="0"/>
                  </a:lnTo>
                  <a:lnTo>
                    <a:pt x="22" y="3"/>
                  </a:lnTo>
                  <a:lnTo>
                    <a:pt x="20" y="8"/>
                  </a:lnTo>
                  <a:lnTo>
                    <a:pt x="18" y="13"/>
                  </a:lnTo>
                  <a:lnTo>
                    <a:pt x="15" y="17"/>
                  </a:lnTo>
                  <a:lnTo>
                    <a:pt x="12" y="20"/>
                  </a:lnTo>
                  <a:lnTo>
                    <a:pt x="8" y="23"/>
                  </a:lnTo>
                  <a:lnTo>
                    <a:pt x="4" y="26"/>
                  </a:lnTo>
                  <a:lnTo>
                    <a:pt x="0" y="26"/>
                  </a:lnTo>
                  <a:lnTo>
                    <a:pt x="6" y="28"/>
                  </a:lnTo>
                  <a:lnTo>
                    <a:pt x="12" y="29"/>
                  </a:lnTo>
                  <a:lnTo>
                    <a:pt x="19" y="30"/>
                  </a:lnTo>
                  <a:lnTo>
                    <a:pt x="25" y="31"/>
                  </a:lnTo>
                  <a:lnTo>
                    <a:pt x="32" y="32"/>
                  </a:lnTo>
                  <a:lnTo>
                    <a:pt x="38" y="33"/>
                  </a:lnTo>
                  <a:lnTo>
                    <a:pt x="44" y="34"/>
                  </a:lnTo>
                  <a:lnTo>
                    <a:pt x="52" y="35"/>
                  </a:lnTo>
                  <a:lnTo>
                    <a:pt x="58" y="36"/>
                  </a:lnTo>
                  <a:lnTo>
                    <a:pt x="65" y="37"/>
                  </a:lnTo>
                  <a:lnTo>
                    <a:pt x="72" y="38"/>
                  </a:lnTo>
                  <a:lnTo>
                    <a:pt x="78" y="38"/>
                  </a:lnTo>
                  <a:lnTo>
                    <a:pt x="84" y="39"/>
                  </a:lnTo>
                  <a:lnTo>
                    <a:pt x="91" y="41"/>
                  </a:lnTo>
                  <a:lnTo>
                    <a:pt x="97" y="42"/>
                  </a:lnTo>
                  <a:lnTo>
                    <a:pt x="104"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1" name="Freeform 97">
              <a:extLst>
                <a:ext uri="{FF2B5EF4-FFF2-40B4-BE49-F238E27FC236}">
                  <a16:creationId xmlns:a16="http://schemas.microsoft.com/office/drawing/2014/main" id="{F0ADE531-1EF0-4C34-8430-31984ECFAC0F}"/>
                </a:ext>
              </a:extLst>
            </p:cNvPr>
            <p:cNvSpPr>
              <a:spLocks/>
            </p:cNvSpPr>
            <p:nvPr/>
          </p:nvSpPr>
          <p:spPr bwMode="auto">
            <a:xfrm>
              <a:off x="4455" y="2363"/>
              <a:ext cx="481" cy="45"/>
            </a:xfrm>
            <a:custGeom>
              <a:avLst/>
              <a:gdLst>
                <a:gd name="T0" fmla="*/ 220 w 481"/>
                <a:gd name="T1" fmla="*/ 40 h 45"/>
                <a:gd name="T2" fmla="*/ 255 w 481"/>
                <a:gd name="T3" fmla="*/ 40 h 45"/>
                <a:gd name="T4" fmla="*/ 288 w 481"/>
                <a:gd name="T5" fmla="*/ 37 h 45"/>
                <a:gd name="T6" fmla="*/ 321 w 481"/>
                <a:gd name="T7" fmla="*/ 34 h 45"/>
                <a:gd name="T8" fmla="*/ 355 w 481"/>
                <a:gd name="T9" fmla="*/ 30 h 45"/>
                <a:gd name="T10" fmla="*/ 388 w 481"/>
                <a:gd name="T11" fmla="*/ 26 h 45"/>
                <a:gd name="T12" fmla="*/ 420 w 481"/>
                <a:gd name="T13" fmla="*/ 20 h 45"/>
                <a:gd name="T14" fmla="*/ 453 w 481"/>
                <a:gd name="T15" fmla="*/ 15 h 45"/>
                <a:gd name="T16" fmla="*/ 480 w 481"/>
                <a:gd name="T17" fmla="*/ 9 h 45"/>
                <a:gd name="T18" fmla="*/ 457 w 481"/>
                <a:gd name="T19" fmla="*/ 8 h 45"/>
                <a:gd name="T20" fmla="*/ 433 w 481"/>
                <a:gd name="T21" fmla="*/ 6 h 45"/>
                <a:gd name="T22" fmla="*/ 411 w 481"/>
                <a:gd name="T23" fmla="*/ 5 h 45"/>
                <a:gd name="T24" fmla="*/ 388 w 481"/>
                <a:gd name="T25" fmla="*/ 6 h 45"/>
                <a:gd name="T26" fmla="*/ 364 w 481"/>
                <a:gd name="T27" fmla="*/ 7 h 45"/>
                <a:gd name="T28" fmla="*/ 341 w 481"/>
                <a:gd name="T29" fmla="*/ 8 h 45"/>
                <a:gd name="T30" fmla="*/ 318 w 481"/>
                <a:gd name="T31" fmla="*/ 10 h 45"/>
                <a:gd name="T32" fmla="*/ 295 w 481"/>
                <a:gd name="T33" fmla="*/ 12 h 45"/>
                <a:gd name="T34" fmla="*/ 272 w 481"/>
                <a:gd name="T35" fmla="*/ 14 h 45"/>
                <a:gd name="T36" fmla="*/ 248 w 481"/>
                <a:gd name="T37" fmla="*/ 15 h 45"/>
                <a:gd name="T38" fmla="*/ 224 w 481"/>
                <a:gd name="T39" fmla="*/ 16 h 45"/>
                <a:gd name="T40" fmla="*/ 200 w 481"/>
                <a:gd name="T41" fmla="*/ 17 h 45"/>
                <a:gd name="T42" fmla="*/ 176 w 481"/>
                <a:gd name="T43" fmla="*/ 17 h 45"/>
                <a:gd name="T44" fmla="*/ 152 w 481"/>
                <a:gd name="T45" fmla="*/ 16 h 45"/>
                <a:gd name="T46" fmla="*/ 128 w 481"/>
                <a:gd name="T47" fmla="*/ 15 h 45"/>
                <a:gd name="T48" fmla="*/ 103 w 481"/>
                <a:gd name="T49" fmla="*/ 12 h 45"/>
                <a:gd name="T50" fmla="*/ 6 w 481"/>
                <a:gd name="T51" fmla="*/ 3 h 45"/>
                <a:gd name="T52" fmla="*/ 17 w 481"/>
                <a:gd name="T53" fmla="*/ 11 h 45"/>
                <a:gd name="T54" fmla="*/ 29 w 481"/>
                <a:gd name="T55" fmla="*/ 17 h 45"/>
                <a:gd name="T56" fmla="*/ 41 w 481"/>
                <a:gd name="T57" fmla="*/ 24 h 45"/>
                <a:gd name="T58" fmla="*/ 53 w 481"/>
                <a:gd name="T59" fmla="*/ 30 h 45"/>
                <a:gd name="T60" fmla="*/ 66 w 481"/>
                <a:gd name="T61" fmla="*/ 35 h 45"/>
                <a:gd name="T62" fmla="*/ 79 w 481"/>
                <a:gd name="T63" fmla="*/ 40 h 45"/>
                <a:gd name="T64" fmla="*/ 92 w 481"/>
                <a:gd name="T65" fmla="*/ 42 h 45"/>
                <a:gd name="T66" fmla="*/ 104 w 481"/>
                <a:gd name="T67" fmla="*/ 44 h 45"/>
                <a:gd name="T68" fmla="*/ 117 w 481"/>
                <a:gd name="T69" fmla="*/ 44 h 45"/>
                <a:gd name="T70" fmla="*/ 131 w 481"/>
                <a:gd name="T71" fmla="*/ 44 h 45"/>
                <a:gd name="T72" fmla="*/ 144 w 481"/>
                <a:gd name="T73" fmla="*/ 44 h 45"/>
                <a:gd name="T74" fmla="*/ 157 w 481"/>
                <a:gd name="T75" fmla="*/ 42 h 45"/>
                <a:gd name="T76" fmla="*/ 171 w 481"/>
                <a:gd name="T77" fmla="*/ 42 h 45"/>
                <a:gd name="T78" fmla="*/ 184 w 481"/>
                <a:gd name="T79" fmla="*/ 41 h 45"/>
                <a:gd name="T80" fmla="*/ 197 w 481"/>
                <a:gd name="T81" fmla="*/ 4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81" h="45">
                  <a:moveTo>
                    <a:pt x="203" y="40"/>
                  </a:moveTo>
                  <a:lnTo>
                    <a:pt x="220" y="40"/>
                  </a:lnTo>
                  <a:lnTo>
                    <a:pt x="237" y="40"/>
                  </a:lnTo>
                  <a:lnTo>
                    <a:pt x="255" y="40"/>
                  </a:lnTo>
                  <a:lnTo>
                    <a:pt x="271" y="38"/>
                  </a:lnTo>
                  <a:lnTo>
                    <a:pt x="288" y="37"/>
                  </a:lnTo>
                  <a:lnTo>
                    <a:pt x="305" y="36"/>
                  </a:lnTo>
                  <a:lnTo>
                    <a:pt x="321" y="34"/>
                  </a:lnTo>
                  <a:lnTo>
                    <a:pt x="338" y="32"/>
                  </a:lnTo>
                  <a:lnTo>
                    <a:pt x="355" y="30"/>
                  </a:lnTo>
                  <a:lnTo>
                    <a:pt x="372" y="28"/>
                  </a:lnTo>
                  <a:lnTo>
                    <a:pt x="388" y="26"/>
                  </a:lnTo>
                  <a:lnTo>
                    <a:pt x="404" y="24"/>
                  </a:lnTo>
                  <a:lnTo>
                    <a:pt x="420" y="20"/>
                  </a:lnTo>
                  <a:lnTo>
                    <a:pt x="436" y="18"/>
                  </a:lnTo>
                  <a:lnTo>
                    <a:pt x="453" y="15"/>
                  </a:lnTo>
                  <a:lnTo>
                    <a:pt x="470" y="12"/>
                  </a:lnTo>
                  <a:lnTo>
                    <a:pt x="480" y="9"/>
                  </a:lnTo>
                  <a:lnTo>
                    <a:pt x="468" y="8"/>
                  </a:lnTo>
                  <a:lnTo>
                    <a:pt x="457" y="8"/>
                  </a:lnTo>
                  <a:lnTo>
                    <a:pt x="445" y="6"/>
                  </a:lnTo>
                  <a:lnTo>
                    <a:pt x="433" y="6"/>
                  </a:lnTo>
                  <a:lnTo>
                    <a:pt x="422" y="5"/>
                  </a:lnTo>
                  <a:lnTo>
                    <a:pt x="411" y="5"/>
                  </a:lnTo>
                  <a:lnTo>
                    <a:pt x="399" y="5"/>
                  </a:lnTo>
                  <a:lnTo>
                    <a:pt x="388" y="6"/>
                  </a:lnTo>
                  <a:lnTo>
                    <a:pt x="376" y="6"/>
                  </a:lnTo>
                  <a:lnTo>
                    <a:pt x="364" y="7"/>
                  </a:lnTo>
                  <a:lnTo>
                    <a:pt x="353" y="8"/>
                  </a:lnTo>
                  <a:lnTo>
                    <a:pt x="341" y="8"/>
                  </a:lnTo>
                  <a:lnTo>
                    <a:pt x="329" y="9"/>
                  </a:lnTo>
                  <a:lnTo>
                    <a:pt x="318" y="10"/>
                  </a:lnTo>
                  <a:lnTo>
                    <a:pt x="306" y="11"/>
                  </a:lnTo>
                  <a:lnTo>
                    <a:pt x="295" y="12"/>
                  </a:lnTo>
                  <a:lnTo>
                    <a:pt x="283" y="12"/>
                  </a:lnTo>
                  <a:lnTo>
                    <a:pt x="272" y="14"/>
                  </a:lnTo>
                  <a:lnTo>
                    <a:pt x="260" y="15"/>
                  </a:lnTo>
                  <a:lnTo>
                    <a:pt x="248" y="15"/>
                  </a:lnTo>
                  <a:lnTo>
                    <a:pt x="236" y="16"/>
                  </a:lnTo>
                  <a:lnTo>
                    <a:pt x="224" y="16"/>
                  </a:lnTo>
                  <a:lnTo>
                    <a:pt x="212" y="17"/>
                  </a:lnTo>
                  <a:lnTo>
                    <a:pt x="200" y="17"/>
                  </a:lnTo>
                  <a:lnTo>
                    <a:pt x="188" y="17"/>
                  </a:lnTo>
                  <a:lnTo>
                    <a:pt x="176" y="17"/>
                  </a:lnTo>
                  <a:lnTo>
                    <a:pt x="164" y="17"/>
                  </a:lnTo>
                  <a:lnTo>
                    <a:pt x="152" y="16"/>
                  </a:lnTo>
                  <a:lnTo>
                    <a:pt x="140" y="16"/>
                  </a:lnTo>
                  <a:lnTo>
                    <a:pt x="128" y="15"/>
                  </a:lnTo>
                  <a:lnTo>
                    <a:pt x="116" y="13"/>
                  </a:lnTo>
                  <a:lnTo>
                    <a:pt x="103" y="12"/>
                  </a:lnTo>
                  <a:lnTo>
                    <a:pt x="0" y="0"/>
                  </a:lnTo>
                  <a:lnTo>
                    <a:pt x="6" y="3"/>
                  </a:lnTo>
                  <a:lnTo>
                    <a:pt x="12" y="7"/>
                  </a:lnTo>
                  <a:lnTo>
                    <a:pt x="17" y="11"/>
                  </a:lnTo>
                  <a:lnTo>
                    <a:pt x="24" y="14"/>
                  </a:lnTo>
                  <a:lnTo>
                    <a:pt x="29" y="17"/>
                  </a:lnTo>
                  <a:lnTo>
                    <a:pt x="35" y="20"/>
                  </a:lnTo>
                  <a:lnTo>
                    <a:pt x="41" y="24"/>
                  </a:lnTo>
                  <a:lnTo>
                    <a:pt x="48" y="27"/>
                  </a:lnTo>
                  <a:lnTo>
                    <a:pt x="53" y="30"/>
                  </a:lnTo>
                  <a:lnTo>
                    <a:pt x="60" y="32"/>
                  </a:lnTo>
                  <a:lnTo>
                    <a:pt x="66" y="35"/>
                  </a:lnTo>
                  <a:lnTo>
                    <a:pt x="72" y="37"/>
                  </a:lnTo>
                  <a:lnTo>
                    <a:pt x="79" y="40"/>
                  </a:lnTo>
                  <a:lnTo>
                    <a:pt x="85" y="41"/>
                  </a:lnTo>
                  <a:lnTo>
                    <a:pt x="92" y="42"/>
                  </a:lnTo>
                  <a:lnTo>
                    <a:pt x="99" y="44"/>
                  </a:lnTo>
                  <a:lnTo>
                    <a:pt x="104" y="44"/>
                  </a:lnTo>
                  <a:lnTo>
                    <a:pt x="111" y="44"/>
                  </a:lnTo>
                  <a:lnTo>
                    <a:pt x="117" y="44"/>
                  </a:lnTo>
                  <a:lnTo>
                    <a:pt x="124" y="44"/>
                  </a:lnTo>
                  <a:lnTo>
                    <a:pt x="131" y="44"/>
                  </a:lnTo>
                  <a:lnTo>
                    <a:pt x="137" y="44"/>
                  </a:lnTo>
                  <a:lnTo>
                    <a:pt x="144" y="44"/>
                  </a:lnTo>
                  <a:lnTo>
                    <a:pt x="151" y="43"/>
                  </a:lnTo>
                  <a:lnTo>
                    <a:pt x="157" y="42"/>
                  </a:lnTo>
                  <a:lnTo>
                    <a:pt x="164" y="42"/>
                  </a:lnTo>
                  <a:lnTo>
                    <a:pt x="171" y="42"/>
                  </a:lnTo>
                  <a:lnTo>
                    <a:pt x="177" y="41"/>
                  </a:lnTo>
                  <a:lnTo>
                    <a:pt x="184" y="41"/>
                  </a:lnTo>
                  <a:lnTo>
                    <a:pt x="191" y="41"/>
                  </a:lnTo>
                  <a:lnTo>
                    <a:pt x="197" y="40"/>
                  </a:lnTo>
                  <a:lnTo>
                    <a:pt x="203"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2" name="Freeform 98">
              <a:extLst>
                <a:ext uri="{FF2B5EF4-FFF2-40B4-BE49-F238E27FC236}">
                  <a16:creationId xmlns:a16="http://schemas.microsoft.com/office/drawing/2014/main" id="{83061C3C-399C-4723-9F65-1700ABFE6D1D}"/>
                </a:ext>
              </a:extLst>
            </p:cNvPr>
            <p:cNvSpPr>
              <a:spLocks/>
            </p:cNvSpPr>
            <p:nvPr/>
          </p:nvSpPr>
          <p:spPr bwMode="auto">
            <a:xfrm>
              <a:off x="5083" y="2378"/>
              <a:ext cx="60" cy="30"/>
            </a:xfrm>
            <a:custGeom>
              <a:avLst/>
              <a:gdLst>
                <a:gd name="T0" fmla="*/ 48 w 60"/>
                <a:gd name="T1" fmla="*/ 29 h 30"/>
                <a:gd name="T2" fmla="*/ 48 w 60"/>
                <a:gd name="T3" fmla="*/ 24 h 30"/>
                <a:gd name="T4" fmla="*/ 48 w 60"/>
                <a:gd name="T5" fmla="*/ 20 h 30"/>
                <a:gd name="T6" fmla="*/ 49 w 60"/>
                <a:gd name="T7" fmla="*/ 16 h 30"/>
                <a:gd name="T8" fmla="*/ 50 w 60"/>
                <a:gd name="T9" fmla="*/ 12 h 30"/>
                <a:gd name="T10" fmla="*/ 52 w 60"/>
                <a:gd name="T11" fmla="*/ 9 h 30"/>
                <a:gd name="T12" fmla="*/ 54 w 60"/>
                <a:gd name="T13" fmla="*/ 6 h 30"/>
                <a:gd name="T14" fmla="*/ 56 w 60"/>
                <a:gd name="T15" fmla="*/ 3 h 30"/>
                <a:gd name="T16" fmla="*/ 59 w 60"/>
                <a:gd name="T17" fmla="*/ 0 h 30"/>
                <a:gd name="T18" fmla="*/ 0 w 60"/>
                <a:gd name="T19" fmla="*/ 16 h 30"/>
                <a:gd name="T20" fmla="*/ 6 w 60"/>
                <a:gd name="T21" fmla="*/ 16 h 30"/>
                <a:gd name="T22" fmla="*/ 12 w 60"/>
                <a:gd name="T23" fmla="*/ 18 h 30"/>
                <a:gd name="T24" fmla="*/ 18 w 60"/>
                <a:gd name="T25" fmla="*/ 20 h 30"/>
                <a:gd name="T26" fmla="*/ 24 w 60"/>
                <a:gd name="T27" fmla="*/ 21 h 30"/>
                <a:gd name="T28" fmla="*/ 30 w 60"/>
                <a:gd name="T29" fmla="*/ 24 h 30"/>
                <a:gd name="T30" fmla="*/ 36 w 60"/>
                <a:gd name="T31" fmla="*/ 26 h 30"/>
                <a:gd name="T32" fmla="*/ 42 w 60"/>
                <a:gd name="T33" fmla="*/ 27 h 30"/>
                <a:gd name="T34" fmla="*/ 48 w 60"/>
                <a:gd name="T3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 h="30">
                  <a:moveTo>
                    <a:pt x="48" y="29"/>
                  </a:moveTo>
                  <a:lnTo>
                    <a:pt x="48" y="24"/>
                  </a:lnTo>
                  <a:lnTo>
                    <a:pt x="48" y="20"/>
                  </a:lnTo>
                  <a:lnTo>
                    <a:pt x="49" y="16"/>
                  </a:lnTo>
                  <a:lnTo>
                    <a:pt x="50" y="12"/>
                  </a:lnTo>
                  <a:lnTo>
                    <a:pt x="52" y="9"/>
                  </a:lnTo>
                  <a:lnTo>
                    <a:pt x="54" y="6"/>
                  </a:lnTo>
                  <a:lnTo>
                    <a:pt x="56" y="3"/>
                  </a:lnTo>
                  <a:lnTo>
                    <a:pt x="59" y="0"/>
                  </a:lnTo>
                  <a:lnTo>
                    <a:pt x="0" y="16"/>
                  </a:lnTo>
                  <a:lnTo>
                    <a:pt x="6" y="16"/>
                  </a:lnTo>
                  <a:lnTo>
                    <a:pt x="12" y="18"/>
                  </a:lnTo>
                  <a:lnTo>
                    <a:pt x="18" y="20"/>
                  </a:lnTo>
                  <a:lnTo>
                    <a:pt x="24" y="21"/>
                  </a:lnTo>
                  <a:lnTo>
                    <a:pt x="30" y="24"/>
                  </a:lnTo>
                  <a:lnTo>
                    <a:pt x="36" y="26"/>
                  </a:lnTo>
                  <a:lnTo>
                    <a:pt x="42" y="27"/>
                  </a:lnTo>
                  <a:lnTo>
                    <a:pt x="48"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3" name="Freeform 99">
              <a:extLst>
                <a:ext uri="{FF2B5EF4-FFF2-40B4-BE49-F238E27FC236}">
                  <a16:creationId xmlns:a16="http://schemas.microsoft.com/office/drawing/2014/main" id="{E80AF3C3-32A7-4B1D-AAA3-7B539CF73140}"/>
                </a:ext>
              </a:extLst>
            </p:cNvPr>
            <p:cNvSpPr>
              <a:spLocks/>
            </p:cNvSpPr>
            <p:nvPr/>
          </p:nvSpPr>
          <p:spPr bwMode="auto">
            <a:xfrm>
              <a:off x="4389" y="2369"/>
              <a:ext cx="132" cy="35"/>
            </a:xfrm>
            <a:custGeom>
              <a:avLst/>
              <a:gdLst>
                <a:gd name="T0" fmla="*/ 131 w 132"/>
                <a:gd name="T1" fmla="*/ 34 h 35"/>
                <a:gd name="T2" fmla="*/ 122 w 132"/>
                <a:gd name="T3" fmla="*/ 30 h 35"/>
                <a:gd name="T4" fmla="*/ 113 w 132"/>
                <a:gd name="T5" fmla="*/ 26 h 35"/>
                <a:gd name="T6" fmla="*/ 104 w 132"/>
                <a:gd name="T7" fmla="*/ 22 h 35"/>
                <a:gd name="T8" fmla="*/ 96 w 132"/>
                <a:gd name="T9" fmla="*/ 18 h 35"/>
                <a:gd name="T10" fmla="*/ 87 w 132"/>
                <a:gd name="T11" fmla="*/ 14 h 35"/>
                <a:gd name="T12" fmla="*/ 79 w 132"/>
                <a:gd name="T13" fmla="*/ 9 h 35"/>
                <a:gd name="T14" fmla="*/ 71 w 132"/>
                <a:gd name="T15" fmla="*/ 5 h 35"/>
                <a:gd name="T16" fmla="*/ 63 w 132"/>
                <a:gd name="T17" fmla="*/ 0 h 35"/>
                <a:gd name="T18" fmla="*/ 57 w 132"/>
                <a:gd name="T19" fmla="*/ 5 h 35"/>
                <a:gd name="T20" fmla="*/ 50 w 132"/>
                <a:gd name="T21" fmla="*/ 10 h 35"/>
                <a:gd name="T22" fmla="*/ 43 w 132"/>
                <a:gd name="T23" fmla="*/ 14 h 35"/>
                <a:gd name="T24" fmla="*/ 35 w 132"/>
                <a:gd name="T25" fmla="*/ 17 h 35"/>
                <a:gd name="T26" fmla="*/ 27 w 132"/>
                <a:gd name="T27" fmla="*/ 18 h 35"/>
                <a:gd name="T28" fmla="*/ 18 w 132"/>
                <a:gd name="T29" fmla="*/ 20 h 35"/>
                <a:gd name="T30" fmla="*/ 8 w 132"/>
                <a:gd name="T31" fmla="*/ 21 h 35"/>
                <a:gd name="T32" fmla="*/ 0 w 132"/>
                <a:gd name="T33" fmla="*/ 20 h 35"/>
                <a:gd name="T34" fmla="*/ 7 w 132"/>
                <a:gd name="T35" fmla="*/ 21 h 35"/>
                <a:gd name="T36" fmla="*/ 14 w 132"/>
                <a:gd name="T37" fmla="*/ 22 h 35"/>
                <a:gd name="T38" fmla="*/ 22 w 132"/>
                <a:gd name="T39" fmla="*/ 23 h 35"/>
                <a:gd name="T40" fmla="*/ 30 w 132"/>
                <a:gd name="T41" fmla="*/ 24 h 35"/>
                <a:gd name="T42" fmla="*/ 39 w 132"/>
                <a:gd name="T43" fmla="*/ 25 h 35"/>
                <a:gd name="T44" fmla="*/ 47 w 132"/>
                <a:gd name="T45" fmla="*/ 26 h 35"/>
                <a:gd name="T46" fmla="*/ 56 w 132"/>
                <a:gd name="T47" fmla="*/ 26 h 35"/>
                <a:gd name="T48" fmla="*/ 65 w 132"/>
                <a:gd name="T49" fmla="*/ 27 h 35"/>
                <a:gd name="T50" fmla="*/ 73 w 132"/>
                <a:gd name="T51" fmla="*/ 28 h 35"/>
                <a:gd name="T52" fmla="*/ 82 w 132"/>
                <a:gd name="T53" fmla="*/ 30 h 35"/>
                <a:gd name="T54" fmla="*/ 91 w 132"/>
                <a:gd name="T55" fmla="*/ 30 h 35"/>
                <a:gd name="T56" fmla="*/ 99 w 132"/>
                <a:gd name="T57" fmla="*/ 30 h 35"/>
                <a:gd name="T58" fmla="*/ 107 w 132"/>
                <a:gd name="T59" fmla="*/ 31 h 35"/>
                <a:gd name="T60" fmla="*/ 115 w 132"/>
                <a:gd name="T61" fmla="*/ 32 h 35"/>
                <a:gd name="T62" fmla="*/ 123 w 132"/>
                <a:gd name="T63" fmla="*/ 33 h 35"/>
                <a:gd name="T64" fmla="*/ 131 w 132"/>
                <a:gd name="T65" fmla="*/ 3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2" h="35">
                  <a:moveTo>
                    <a:pt x="131" y="34"/>
                  </a:moveTo>
                  <a:lnTo>
                    <a:pt x="122" y="30"/>
                  </a:lnTo>
                  <a:lnTo>
                    <a:pt x="113" y="26"/>
                  </a:lnTo>
                  <a:lnTo>
                    <a:pt x="104" y="22"/>
                  </a:lnTo>
                  <a:lnTo>
                    <a:pt x="96" y="18"/>
                  </a:lnTo>
                  <a:lnTo>
                    <a:pt x="87" y="14"/>
                  </a:lnTo>
                  <a:lnTo>
                    <a:pt x="79" y="9"/>
                  </a:lnTo>
                  <a:lnTo>
                    <a:pt x="71" y="5"/>
                  </a:lnTo>
                  <a:lnTo>
                    <a:pt x="63" y="0"/>
                  </a:lnTo>
                  <a:lnTo>
                    <a:pt x="57" y="5"/>
                  </a:lnTo>
                  <a:lnTo>
                    <a:pt x="50" y="10"/>
                  </a:lnTo>
                  <a:lnTo>
                    <a:pt x="43" y="14"/>
                  </a:lnTo>
                  <a:lnTo>
                    <a:pt x="35" y="17"/>
                  </a:lnTo>
                  <a:lnTo>
                    <a:pt x="27" y="18"/>
                  </a:lnTo>
                  <a:lnTo>
                    <a:pt x="18" y="20"/>
                  </a:lnTo>
                  <a:lnTo>
                    <a:pt x="8" y="21"/>
                  </a:lnTo>
                  <a:lnTo>
                    <a:pt x="0" y="20"/>
                  </a:lnTo>
                  <a:lnTo>
                    <a:pt x="7" y="21"/>
                  </a:lnTo>
                  <a:lnTo>
                    <a:pt x="14" y="22"/>
                  </a:lnTo>
                  <a:lnTo>
                    <a:pt x="22" y="23"/>
                  </a:lnTo>
                  <a:lnTo>
                    <a:pt x="30" y="24"/>
                  </a:lnTo>
                  <a:lnTo>
                    <a:pt x="39" y="25"/>
                  </a:lnTo>
                  <a:lnTo>
                    <a:pt x="47" y="26"/>
                  </a:lnTo>
                  <a:lnTo>
                    <a:pt x="56" y="26"/>
                  </a:lnTo>
                  <a:lnTo>
                    <a:pt x="65" y="27"/>
                  </a:lnTo>
                  <a:lnTo>
                    <a:pt x="73" y="28"/>
                  </a:lnTo>
                  <a:lnTo>
                    <a:pt x="82" y="30"/>
                  </a:lnTo>
                  <a:lnTo>
                    <a:pt x="91" y="30"/>
                  </a:lnTo>
                  <a:lnTo>
                    <a:pt x="99" y="30"/>
                  </a:lnTo>
                  <a:lnTo>
                    <a:pt x="107" y="31"/>
                  </a:lnTo>
                  <a:lnTo>
                    <a:pt x="115" y="32"/>
                  </a:lnTo>
                  <a:lnTo>
                    <a:pt x="123" y="33"/>
                  </a:lnTo>
                  <a:lnTo>
                    <a:pt x="131" y="3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4" name="Freeform 100">
              <a:extLst>
                <a:ext uri="{FF2B5EF4-FFF2-40B4-BE49-F238E27FC236}">
                  <a16:creationId xmlns:a16="http://schemas.microsoft.com/office/drawing/2014/main" id="{990BDD77-CD45-476B-8B64-751E32D61D92}"/>
                </a:ext>
              </a:extLst>
            </p:cNvPr>
            <p:cNvSpPr>
              <a:spLocks/>
            </p:cNvSpPr>
            <p:nvPr/>
          </p:nvSpPr>
          <p:spPr bwMode="auto">
            <a:xfrm>
              <a:off x="4020" y="2273"/>
              <a:ext cx="429" cy="111"/>
            </a:xfrm>
            <a:custGeom>
              <a:avLst/>
              <a:gdLst>
                <a:gd name="T0" fmla="*/ 419 w 429"/>
                <a:gd name="T1" fmla="*/ 87 h 111"/>
                <a:gd name="T2" fmla="*/ 403 w 429"/>
                <a:gd name="T3" fmla="*/ 83 h 111"/>
                <a:gd name="T4" fmla="*/ 386 w 429"/>
                <a:gd name="T5" fmla="*/ 79 h 111"/>
                <a:gd name="T6" fmla="*/ 368 w 429"/>
                <a:gd name="T7" fmla="*/ 76 h 111"/>
                <a:gd name="T8" fmla="*/ 352 w 429"/>
                <a:gd name="T9" fmla="*/ 73 h 111"/>
                <a:gd name="T10" fmla="*/ 334 w 429"/>
                <a:gd name="T11" fmla="*/ 69 h 111"/>
                <a:gd name="T12" fmla="*/ 316 w 429"/>
                <a:gd name="T13" fmla="*/ 66 h 111"/>
                <a:gd name="T14" fmla="*/ 300 w 429"/>
                <a:gd name="T15" fmla="*/ 62 h 111"/>
                <a:gd name="T16" fmla="*/ 272 w 429"/>
                <a:gd name="T17" fmla="*/ 56 h 111"/>
                <a:gd name="T18" fmla="*/ 236 w 429"/>
                <a:gd name="T19" fmla="*/ 49 h 111"/>
                <a:gd name="T20" fmla="*/ 200 w 429"/>
                <a:gd name="T21" fmla="*/ 43 h 111"/>
                <a:gd name="T22" fmla="*/ 162 w 429"/>
                <a:gd name="T23" fmla="*/ 38 h 111"/>
                <a:gd name="T24" fmla="*/ 125 w 429"/>
                <a:gd name="T25" fmla="*/ 31 h 111"/>
                <a:gd name="T26" fmla="*/ 88 w 429"/>
                <a:gd name="T27" fmla="*/ 24 h 111"/>
                <a:gd name="T28" fmla="*/ 52 w 429"/>
                <a:gd name="T29" fmla="*/ 16 h 111"/>
                <a:gd name="T30" fmla="*/ 17 w 429"/>
                <a:gd name="T31" fmla="*/ 6 h 111"/>
                <a:gd name="T32" fmla="*/ 8 w 429"/>
                <a:gd name="T33" fmla="*/ 4 h 111"/>
                <a:gd name="T34" fmla="*/ 27 w 429"/>
                <a:gd name="T35" fmla="*/ 13 h 111"/>
                <a:gd name="T36" fmla="*/ 45 w 429"/>
                <a:gd name="T37" fmla="*/ 22 h 111"/>
                <a:gd name="T38" fmla="*/ 64 w 429"/>
                <a:gd name="T39" fmla="*/ 30 h 111"/>
                <a:gd name="T40" fmla="*/ 83 w 429"/>
                <a:gd name="T41" fmla="*/ 38 h 111"/>
                <a:gd name="T42" fmla="*/ 102 w 429"/>
                <a:gd name="T43" fmla="*/ 45 h 111"/>
                <a:gd name="T44" fmla="*/ 121 w 429"/>
                <a:gd name="T45" fmla="*/ 52 h 111"/>
                <a:gd name="T46" fmla="*/ 140 w 429"/>
                <a:gd name="T47" fmla="*/ 58 h 111"/>
                <a:gd name="T48" fmla="*/ 160 w 429"/>
                <a:gd name="T49" fmla="*/ 65 h 111"/>
                <a:gd name="T50" fmla="*/ 180 w 429"/>
                <a:gd name="T51" fmla="*/ 71 h 111"/>
                <a:gd name="T52" fmla="*/ 200 w 429"/>
                <a:gd name="T53" fmla="*/ 77 h 111"/>
                <a:gd name="T54" fmla="*/ 220 w 429"/>
                <a:gd name="T55" fmla="*/ 82 h 111"/>
                <a:gd name="T56" fmla="*/ 240 w 429"/>
                <a:gd name="T57" fmla="*/ 87 h 111"/>
                <a:gd name="T58" fmla="*/ 260 w 429"/>
                <a:gd name="T59" fmla="*/ 92 h 111"/>
                <a:gd name="T60" fmla="*/ 280 w 429"/>
                <a:gd name="T61" fmla="*/ 97 h 111"/>
                <a:gd name="T62" fmla="*/ 301 w 429"/>
                <a:gd name="T63" fmla="*/ 101 h 111"/>
                <a:gd name="T64" fmla="*/ 308 w 429"/>
                <a:gd name="T65" fmla="*/ 103 h 111"/>
                <a:gd name="T66" fmla="*/ 300 w 429"/>
                <a:gd name="T67" fmla="*/ 104 h 111"/>
                <a:gd name="T68" fmla="*/ 292 w 429"/>
                <a:gd name="T69" fmla="*/ 102 h 111"/>
                <a:gd name="T70" fmla="*/ 284 w 429"/>
                <a:gd name="T71" fmla="*/ 102 h 111"/>
                <a:gd name="T72" fmla="*/ 286 w 429"/>
                <a:gd name="T73" fmla="*/ 103 h 111"/>
                <a:gd name="T74" fmla="*/ 297 w 429"/>
                <a:gd name="T75" fmla="*/ 106 h 111"/>
                <a:gd name="T76" fmla="*/ 308 w 429"/>
                <a:gd name="T77" fmla="*/ 107 h 111"/>
                <a:gd name="T78" fmla="*/ 320 w 429"/>
                <a:gd name="T79" fmla="*/ 108 h 111"/>
                <a:gd name="T80" fmla="*/ 332 w 429"/>
                <a:gd name="T81" fmla="*/ 108 h 111"/>
                <a:gd name="T82" fmla="*/ 344 w 429"/>
                <a:gd name="T83" fmla="*/ 108 h 111"/>
                <a:gd name="T84" fmla="*/ 356 w 429"/>
                <a:gd name="T85" fmla="*/ 108 h 111"/>
                <a:gd name="T86" fmla="*/ 368 w 429"/>
                <a:gd name="T87" fmla="*/ 109 h 111"/>
                <a:gd name="T88" fmla="*/ 382 w 429"/>
                <a:gd name="T89" fmla="*/ 110 h 111"/>
                <a:gd name="T90" fmla="*/ 396 w 429"/>
                <a:gd name="T91" fmla="*/ 107 h 111"/>
                <a:gd name="T92" fmla="*/ 410 w 429"/>
                <a:gd name="T93" fmla="*/ 102 h 111"/>
                <a:gd name="T94" fmla="*/ 422 w 429"/>
                <a:gd name="T95" fmla="*/ 9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9" h="111">
                  <a:moveTo>
                    <a:pt x="428" y="89"/>
                  </a:moveTo>
                  <a:lnTo>
                    <a:pt x="419" y="87"/>
                  </a:lnTo>
                  <a:lnTo>
                    <a:pt x="412" y="85"/>
                  </a:lnTo>
                  <a:lnTo>
                    <a:pt x="403" y="83"/>
                  </a:lnTo>
                  <a:lnTo>
                    <a:pt x="394" y="82"/>
                  </a:lnTo>
                  <a:lnTo>
                    <a:pt x="386" y="79"/>
                  </a:lnTo>
                  <a:lnTo>
                    <a:pt x="377" y="78"/>
                  </a:lnTo>
                  <a:lnTo>
                    <a:pt x="368" y="76"/>
                  </a:lnTo>
                  <a:lnTo>
                    <a:pt x="360" y="74"/>
                  </a:lnTo>
                  <a:lnTo>
                    <a:pt x="352" y="73"/>
                  </a:lnTo>
                  <a:lnTo>
                    <a:pt x="343" y="71"/>
                  </a:lnTo>
                  <a:lnTo>
                    <a:pt x="334" y="69"/>
                  </a:lnTo>
                  <a:lnTo>
                    <a:pt x="325" y="67"/>
                  </a:lnTo>
                  <a:lnTo>
                    <a:pt x="316" y="66"/>
                  </a:lnTo>
                  <a:lnTo>
                    <a:pt x="308" y="63"/>
                  </a:lnTo>
                  <a:lnTo>
                    <a:pt x="300" y="62"/>
                  </a:lnTo>
                  <a:lnTo>
                    <a:pt x="291" y="60"/>
                  </a:lnTo>
                  <a:lnTo>
                    <a:pt x="272" y="56"/>
                  </a:lnTo>
                  <a:lnTo>
                    <a:pt x="255" y="53"/>
                  </a:lnTo>
                  <a:lnTo>
                    <a:pt x="236" y="49"/>
                  </a:lnTo>
                  <a:lnTo>
                    <a:pt x="217" y="47"/>
                  </a:lnTo>
                  <a:lnTo>
                    <a:pt x="200" y="43"/>
                  </a:lnTo>
                  <a:lnTo>
                    <a:pt x="180" y="40"/>
                  </a:lnTo>
                  <a:lnTo>
                    <a:pt x="162" y="38"/>
                  </a:lnTo>
                  <a:lnTo>
                    <a:pt x="144" y="35"/>
                  </a:lnTo>
                  <a:lnTo>
                    <a:pt x="125" y="31"/>
                  </a:lnTo>
                  <a:lnTo>
                    <a:pt x="107" y="28"/>
                  </a:lnTo>
                  <a:lnTo>
                    <a:pt x="88" y="24"/>
                  </a:lnTo>
                  <a:lnTo>
                    <a:pt x="70" y="21"/>
                  </a:lnTo>
                  <a:lnTo>
                    <a:pt x="52" y="16"/>
                  </a:lnTo>
                  <a:lnTo>
                    <a:pt x="34" y="11"/>
                  </a:lnTo>
                  <a:lnTo>
                    <a:pt x="17" y="6"/>
                  </a:lnTo>
                  <a:lnTo>
                    <a:pt x="0" y="0"/>
                  </a:lnTo>
                  <a:lnTo>
                    <a:pt x="8" y="4"/>
                  </a:lnTo>
                  <a:lnTo>
                    <a:pt x="18" y="9"/>
                  </a:lnTo>
                  <a:lnTo>
                    <a:pt x="27" y="13"/>
                  </a:lnTo>
                  <a:lnTo>
                    <a:pt x="36" y="18"/>
                  </a:lnTo>
                  <a:lnTo>
                    <a:pt x="45" y="22"/>
                  </a:lnTo>
                  <a:lnTo>
                    <a:pt x="55" y="26"/>
                  </a:lnTo>
                  <a:lnTo>
                    <a:pt x="64" y="30"/>
                  </a:lnTo>
                  <a:lnTo>
                    <a:pt x="74" y="34"/>
                  </a:lnTo>
                  <a:lnTo>
                    <a:pt x="83" y="38"/>
                  </a:lnTo>
                  <a:lnTo>
                    <a:pt x="92" y="41"/>
                  </a:lnTo>
                  <a:lnTo>
                    <a:pt x="102" y="45"/>
                  </a:lnTo>
                  <a:lnTo>
                    <a:pt x="112" y="49"/>
                  </a:lnTo>
                  <a:lnTo>
                    <a:pt x="121" y="52"/>
                  </a:lnTo>
                  <a:lnTo>
                    <a:pt x="131" y="55"/>
                  </a:lnTo>
                  <a:lnTo>
                    <a:pt x="140" y="58"/>
                  </a:lnTo>
                  <a:lnTo>
                    <a:pt x="151" y="62"/>
                  </a:lnTo>
                  <a:lnTo>
                    <a:pt x="160" y="65"/>
                  </a:lnTo>
                  <a:lnTo>
                    <a:pt x="170" y="68"/>
                  </a:lnTo>
                  <a:lnTo>
                    <a:pt x="180" y="71"/>
                  </a:lnTo>
                  <a:lnTo>
                    <a:pt x="190" y="74"/>
                  </a:lnTo>
                  <a:lnTo>
                    <a:pt x="200" y="77"/>
                  </a:lnTo>
                  <a:lnTo>
                    <a:pt x="210" y="79"/>
                  </a:lnTo>
                  <a:lnTo>
                    <a:pt x="220" y="82"/>
                  </a:lnTo>
                  <a:lnTo>
                    <a:pt x="230" y="85"/>
                  </a:lnTo>
                  <a:lnTo>
                    <a:pt x="240" y="87"/>
                  </a:lnTo>
                  <a:lnTo>
                    <a:pt x="250" y="90"/>
                  </a:lnTo>
                  <a:lnTo>
                    <a:pt x="260" y="92"/>
                  </a:lnTo>
                  <a:lnTo>
                    <a:pt x="270" y="94"/>
                  </a:lnTo>
                  <a:lnTo>
                    <a:pt x="280" y="97"/>
                  </a:lnTo>
                  <a:lnTo>
                    <a:pt x="291" y="98"/>
                  </a:lnTo>
                  <a:lnTo>
                    <a:pt x="301" y="101"/>
                  </a:lnTo>
                  <a:lnTo>
                    <a:pt x="312" y="102"/>
                  </a:lnTo>
                  <a:lnTo>
                    <a:pt x="308" y="103"/>
                  </a:lnTo>
                  <a:lnTo>
                    <a:pt x="304" y="104"/>
                  </a:lnTo>
                  <a:lnTo>
                    <a:pt x="300" y="104"/>
                  </a:lnTo>
                  <a:lnTo>
                    <a:pt x="296" y="103"/>
                  </a:lnTo>
                  <a:lnTo>
                    <a:pt x="292" y="102"/>
                  </a:lnTo>
                  <a:lnTo>
                    <a:pt x="288" y="102"/>
                  </a:lnTo>
                  <a:lnTo>
                    <a:pt x="284" y="102"/>
                  </a:lnTo>
                  <a:lnTo>
                    <a:pt x="280" y="101"/>
                  </a:lnTo>
                  <a:lnTo>
                    <a:pt x="286" y="103"/>
                  </a:lnTo>
                  <a:lnTo>
                    <a:pt x="292" y="105"/>
                  </a:lnTo>
                  <a:lnTo>
                    <a:pt x="297" y="106"/>
                  </a:lnTo>
                  <a:lnTo>
                    <a:pt x="303" y="106"/>
                  </a:lnTo>
                  <a:lnTo>
                    <a:pt x="308" y="107"/>
                  </a:lnTo>
                  <a:lnTo>
                    <a:pt x="315" y="108"/>
                  </a:lnTo>
                  <a:lnTo>
                    <a:pt x="320" y="108"/>
                  </a:lnTo>
                  <a:lnTo>
                    <a:pt x="326" y="108"/>
                  </a:lnTo>
                  <a:lnTo>
                    <a:pt x="332" y="108"/>
                  </a:lnTo>
                  <a:lnTo>
                    <a:pt x="337" y="108"/>
                  </a:lnTo>
                  <a:lnTo>
                    <a:pt x="344" y="108"/>
                  </a:lnTo>
                  <a:lnTo>
                    <a:pt x="349" y="108"/>
                  </a:lnTo>
                  <a:lnTo>
                    <a:pt x="356" y="108"/>
                  </a:lnTo>
                  <a:lnTo>
                    <a:pt x="362" y="108"/>
                  </a:lnTo>
                  <a:lnTo>
                    <a:pt x="368" y="109"/>
                  </a:lnTo>
                  <a:lnTo>
                    <a:pt x="375" y="110"/>
                  </a:lnTo>
                  <a:lnTo>
                    <a:pt x="382" y="110"/>
                  </a:lnTo>
                  <a:lnTo>
                    <a:pt x="390" y="109"/>
                  </a:lnTo>
                  <a:lnTo>
                    <a:pt x="396" y="107"/>
                  </a:lnTo>
                  <a:lnTo>
                    <a:pt x="404" y="105"/>
                  </a:lnTo>
                  <a:lnTo>
                    <a:pt x="410" y="102"/>
                  </a:lnTo>
                  <a:lnTo>
                    <a:pt x="416" y="98"/>
                  </a:lnTo>
                  <a:lnTo>
                    <a:pt x="422" y="94"/>
                  </a:lnTo>
                  <a:lnTo>
                    <a:pt x="428" y="8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5" name="Freeform 101">
              <a:extLst>
                <a:ext uri="{FF2B5EF4-FFF2-40B4-BE49-F238E27FC236}">
                  <a16:creationId xmlns:a16="http://schemas.microsoft.com/office/drawing/2014/main" id="{97BA9A7B-6CDD-4E94-803D-872129ECB645}"/>
                </a:ext>
              </a:extLst>
            </p:cNvPr>
            <p:cNvSpPr>
              <a:spLocks/>
            </p:cNvSpPr>
            <p:nvPr/>
          </p:nvSpPr>
          <p:spPr bwMode="auto">
            <a:xfrm>
              <a:off x="4025" y="2234"/>
              <a:ext cx="998" cy="139"/>
            </a:xfrm>
            <a:custGeom>
              <a:avLst/>
              <a:gdLst>
                <a:gd name="T0" fmla="*/ 978 w 998"/>
                <a:gd name="T1" fmla="*/ 73 h 139"/>
                <a:gd name="T2" fmla="*/ 922 w 998"/>
                <a:gd name="T3" fmla="*/ 83 h 139"/>
                <a:gd name="T4" fmla="*/ 865 w 998"/>
                <a:gd name="T5" fmla="*/ 94 h 139"/>
                <a:gd name="T6" fmla="*/ 806 w 998"/>
                <a:gd name="T7" fmla="*/ 102 h 139"/>
                <a:gd name="T8" fmla="*/ 747 w 998"/>
                <a:gd name="T9" fmla="*/ 110 h 139"/>
                <a:gd name="T10" fmla="*/ 688 w 998"/>
                <a:gd name="T11" fmla="*/ 116 h 139"/>
                <a:gd name="T12" fmla="*/ 628 w 998"/>
                <a:gd name="T13" fmla="*/ 119 h 139"/>
                <a:gd name="T14" fmla="*/ 570 w 998"/>
                <a:gd name="T15" fmla="*/ 119 h 139"/>
                <a:gd name="T16" fmla="*/ 512 w 998"/>
                <a:gd name="T17" fmla="*/ 116 h 139"/>
                <a:gd name="T18" fmla="*/ 456 w 998"/>
                <a:gd name="T19" fmla="*/ 109 h 139"/>
                <a:gd name="T20" fmla="*/ 402 w 998"/>
                <a:gd name="T21" fmla="*/ 98 h 139"/>
                <a:gd name="T22" fmla="*/ 357 w 998"/>
                <a:gd name="T23" fmla="*/ 83 h 139"/>
                <a:gd name="T24" fmla="*/ 316 w 998"/>
                <a:gd name="T25" fmla="*/ 75 h 139"/>
                <a:gd name="T26" fmla="*/ 275 w 998"/>
                <a:gd name="T27" fmla="*/ 69 h 139"/>
                <a:gd name="T28" fmla="*/ 234 w 998"/>
                <a:gd name="T29" fmla="*/ 63 h 139"/>
                <a:gd name="T30" fmla="*/ 193 w 998"/>
                <a:gd name="T31" fmla="*/ 54 h 139"/>
                <a:gd name="T32" fmla="*/ 159 w 998"/>
                <a:gd name="T33" fmla="*/ 43 h 139"/>
                <a:gd name="T34" fmla="*/ 135 w 998"/>
                <a:gd name="T35" fmla="*/ 38 h 139"/>
                <a:gd name="T36" fmla="*/ 110 w 998"/>
                <a:gd name="T37" fmla="*/ 35 h 139"/>
                <a:gd name="T38" fmla="*/ 93 w 998"/>
                <a:gd name="T39" fmla="*/ 25 h 139"/>
                <a:gd name="T40" fmla="*/ 76 w 998"/>
                <a:gd name="T41" fmla="*/ 14 h 139"/>
                <a:gd name="T42" fmla="*/ 55 w 998"/>
                <a:gd name="T43" fmla="*/ 8 h 139"/>
                <a:gd name="T44" fmla="*/ 32 w 998"/>
                <a:gd name="T45" fmla="*/ 4 h 139"/>
                <a:gd name="T46" fmla="*/ 12 w 998"/>
                <a:gd name="T47" fmla="*/ 2 h 139"/>
                <a:gd name="T48" fmla="*/ 14 w 998"/>
                <a:gd name="T49" fmla="*/ 6 h 139"/>
                <a:gd name="T50" fmla="*/ 59 w 998"/>
                <a:gd name="T51" fmla="*/ 24 h 139"/>
                <a:gd name="T52" fmla="*/ 104 w 998"/>
                <a:gd name="T53" fmla="*/ 41 h 139"/>
                <a:gd name="T54" fmla="*/ 151 w 998"/>
                <a:gd name="T55" fmla="*/ 56 h 139"/>
                <a:gd name="T56" fmla="*/ 197 w 998"/>
                <a:gd name="T57" fmla="*/ 70 h 139"/>
                <a:gd name="T58" fmla="*/ 244 w 998"/>
                <a:gd name="T59" fmla="*/ 82 h 139"/>
                <a:gd name="T60" fmla="*/ 292 w 998"/>
                <a:gd name="T61" fmla="*/ 94 h 139"/>
                <a:gd name="T62" fmla="*/ 340 w 998"/>
                <a:gd name="T63" fmla="*/ 104 h 139"/>
                <a:gd name="T64" fmla="*/ 389 w 998"/>
                <a:gd name="T65" fmla="*/ 114 h 139"/>
                <a:gd name="T66" fmla="*/ 439 w 998"/>
                <a:gd name="T67" fmla="*/ 122 h 139"/>
                <a:gd name="T68" fmla="*/ 488 w 998"/>
                <a:gd name="T69" fmla="*/ 129 h 139"/>
                <a:gd name="T70" fmla="*/ 534 w 998"/>
                <a:gd name="T71" fmla="*/ 134 h 139"/>
                <a:gd name="T72" fmla="*/ 578 w 998"/>
                <a:gd name="T73" fmla="*/ 136 h 139"/>
                <a:gd name="T74" fmla="*/ 623 w 998"/>
                <a:gd name="T75" fmla="*/ 138 h 139"/>
                <a:gd name="T76" fmla="*/ 668 w 998"/>
                <a:gd name="T77" fmla="*/ 138 h 139"/>
                <a:gd name="T78" fmla="*/ 713 w 998"/>
                <a:gd name="T79" fmla="*/ 137 h 139"/>
                <a:gd name="T80" fmla="*/ 758 w 998"/>
                <a:gd name="T81" fmla="*/ 134 h 139"/>
                <a:gd name="T82" fmla="*/ 802 w 998"/>
                <a:gd name="T83" fmla="*/ 128 h 139"/>
                <a:gd name="T84" fmla="*/ 845 w 998"/>
                <a:gd name="T85" fmla="*/ 121 h 139"/>
                <a:gd name="T86" fmla="*/ 887 w 998"/>
                <a:gd name="T87" fmla="*/ 110 h 139"/>
                <a:gd name="T88" fmla="*/ 928 w 998"/>
                <a:gd name="T89" fmla="*/ 98 h 139"/>
                <a:gd name="T90" fmla="*/ 966 w 998"/>
                <a:gd name="T91" fmla="*/ 8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98" h="139">
                  <a:moveTo>
                    <a:pt x="966" y="82"/>
                  </a:moveTo>
                  <a:lnTo>
                    <a:pt x="997" y="70"/>
                  </a:lnTo>
                  <a:lnTo>
                    <a:pt x="978" y="73"/>
                  </a:lnTo>
                  <a:lnTo>
                    <a:pt x="960" y="77"/>
                  </a:lnTo>
                  <a:lnTo>
                    <a:pt x="941" y="80"/>
                  </a:lnTo>
                  <a:lnTo>
                    <a:pt x="922" y="83"/>
                  </a:lnTo>
                  <a:lnTo>
                    <a:pt x="903" y="87"/>
                  </a:lnTo>
                  <a:lnTo>
                    <a:pt x="884" y="90"/>
                  </a:lnTo>
                  <a:lnTo>
                    <a:pt x="865" y="94"/>
                  </a:lnTo>
                  <a:lnTo>
                    <a:pt x="845" y="97"/>
                  </a:lnTo>
                  <a:lnTo>
                    <a:pt x="826" y="100"/>
                  </a:lnTo>
                  <a:lnTo>
                    <a:pt x="806" y="102"/>
                  </a:lnTo>
                  <a:lnTo>
                    <a:pt x="787" y="106"/>
                  </a:lnTo>
                  <a:lnTo>
                    <a:pt x="767" y="108"/>
                  </a:lnTo>
                  <a:lnTo>
                    <a:pt x="747" y="110"/>
                  </a:lnTo>
                  <a:lnTo>
                    <a:pt x="728" y="112"/>
                  </a:lnTo>
                  <a:lnTo>
                    <a:pt x="708" y="114"/>
                  </a:lnTo>
                  <a:lnTo>
                    <a:pt x="688" y="116"/>
                  </a:lnTo>
                  <a:lnTo>
                    <a:pt x="668" y="118"/>
                  </a:lnTo>
                  <a:lnTo>
                    <a:pt x="648" y="118"/>
                  </a:lnTo>
                  <a:lnTo>
                    <a:pt x="628" y="119"/>
                  </a:lnTo>
                  <a:lnTo>
                    <a:pt x="609" y="120"/>
                  </a:lnTo>
                  <a:lnTo>
                    <a:pt x="590" y="120"/>
                  </a:lnTo>
                  <a:lnTo>
                    <a:pt x="570" y="119"/>
                  </a:lnTo>
                  <a:lnTo>
                    <a:pt x="551" y="118"/>
                  </a:lnTo>
                  <a:lnTo>
                    <a:pt x="532" y="118"/>
                  </a:lnTo>
                  <a:lnTo>
                    <a:pt x="512" y="116"/>
                  </a:lnTo>
                  <a:lnTo>
                    <a:pt x="493" y="114"/>
                  </a:lnTo>
                  <a:lnTo>
                    <a:pt x="475" y="112"/>
                  </a:lnTo>
                  <a:lnTo>
                    <a:pt x="456" y="109"/>
                  </a:lnTo>
                  <a:lnTo>
                    <a:pt x="438" y="106"/>
                  </a:lnTo>
                  <a:lnTo>
                    <a:pt x="420" y="102"/>
                  </a:lnTo>
                  <a:lnTo>
                    <a:pt x="402" y="98"/>
                  </a:lnTo>
                  <a:lnTo>
                    <a:pt x="384" y="92"/>
                  </a:lnTo>
                  <a:lnTo>
                    <a:pt x="371" y="88"/>
                  </a:lnTo>
                  <a:lnTo>
                    <a:pt x="357" y="83"/>
                  </a:lnTo>
                  <a:lnTo>
                    <a:pt x="344" y="80"/>
                  </a:lnTo>
                  <a:lnTo>
                    <a:pt x="331" y="78"/>
                  </a:lnTo>
                  <a:lnTo>
                    <a:pt x="316" y="75"/>
                  </a:lnTo>
                  <a:lnTo>
                    <a:pt x="303" y="73"/>
                  </a:lnTo>
                  <a:lnTo>
                    <a:pt x="288" y="70"/>
                  </a:lnTo>
                  <a:lnTo>
                    <a:pt x="275" y="69"/>
                  </a:lnTo>
                  <a:lnTo>
                    <a:pt x="261" y="67"/>
                  </a:lnTo>
                  <a:lnTo>
                    <a:pt x="248" y="65"/>
                  </a:lnTo>
                  <a:lnTo>
                    <a:pt x="234" y="63"/>
                  </a:lnTo>
                  <a:lnTo>
                    <a:pt x="220" y="60"/>
                  </a:lnTo>
                  <a:lnTo>
                    <a:pt x="206" y="57"/>
                  </a:lnTo>
                  <a:lnTo>
                    <a:pt x="193" y="54"/>
                  </a:lnTo>
                  <a:lnTo>
                    <a:pt x="180" y="50"/>
                  </a:lnTo>
                  <a:lnTo>
                    <a:pt x="167" y="44"/>
                  </a:lnTo>
                  <a:lnTo>
                    <a:pt x="159" y="43"/>
                  </a:lnTo>
                  <a:lnTo>
                    <a:pt x="151" y="41"/>
                  </a:lnTo>
                  <a:lnTo>
                    <a:pt x="143" y="39"/>
                  </a:lnTo>
                  <a:lnTo>
                    <a:pt x="135" y="38"/>
                  </a:lnTo>
                  <a:lnTo>
                    <a:pt x="127" y="37"/>
                  </a:lnTo>
                  <a:lnTo>
                    <a:pt x="118" y="35"/>
                  </a:lnTo>
                  <a:lnTo>
                    <a:pt x="110" y="35"/>
                  </a:lnTo>
                  <a:lnTo>
                    <a:pt x="102" y="35"/>
                  </a:lnTo>
                  <a:lnTo>
                    <a:pt x="98" y="29"/>
                  </a:lnTo>
                  <a:lnTo>
                    <a:pt x="93" y="25"/>
                  </a:lnTo>
                  <a:lnTo>
                    <a:pt x="88" y="20"/>
                  </a:lnTo>
                  <a:lnTo>
                    <a:pt x="82" y="17"/>
                  </a:lnTo>
                  <a:lnTo>
                    <a:pt x="76" y="14"/>
                  </a:lnTo>
                  <a:lnTo>
                    <a:pt x="69" y="11"/>
                  </a:lnTo>
                  <a:lnTo>
                    <a:pt x="62" y="9"/>
                  </a:lnTo>
                  <a:lnTo>
                    <a:pt x="55" y="8"/>
                  </a:lnTo>
                  <a:lnTo>
                    <a:pt x="48" y="7"/>
                  </a:lnTo>
                  <a:lnTo>
                    <a:pt x="40" y="5"/>
                  </a:lnTo>
                  <a:lnTo>
                    <a:pt x="32" y="4"/>
                  </a:lnTo>
                  <a:lnTo>
                    <a:pt x="26" y="3"/>
                  </a:lnTo>
                  <a:lnTo>
                    <a:pt x="19" y="3"/>
                  </a:lnTo>
                  <a:lnTo>
                    <a:pt x="12" y="2"/>
                  </a:lnTo>
                  <a:lnTo>
                    <a:pt x="5" y="0"/>
                  </a:lnTo>
                  <a:lnTo>
                    <a:pt x="0" y="0"/>
                  </a:lnTo>
                  <a:lnTo>
                    <a:pt x="14" y="6"/>
                  </a:lnTo>
                  <a:lnTo>
                    <a:pt x="29" y="12"/>
                  </a:lnTo>
                  <a:lnTo>
                    <a:pt x="44" y="19"/>
                  </a:lnTo>
                  <a:lnTo>
                    <a:pt x="59" y="24"/>
                  </a:lnTo>
                  <a:lnTo>
                    <a:pt x="74" y="30"/>
                  </a:lnTo>
                  <a:lnTo>
                    <a:pt x="89" y="35"/>
                  </a:lnTo>
                  <a:lnTo>
                    <a:pt x="104" y="41"/>
                  </a:lnTo>
                  <a:lnTo>
                    <a:pt x="120" y="47"/>
                  </a:lnTo>
                  <a:lnTo>
                    <a:pt x="136" y="51"/>
                  </a:lnTo>
                  <a:lnTo>
                    <a:pt x="151" y="56"/>
                  </a:lnTo>
                  <a:lnTo>
                    <a:pt x="166" y="61"/>
                  </a:lnTo>
                  <a:lnTo>
                    <a:pt x="181" y="66"/>
                  </a:lnTo>
                  <a:lnTo>
                    <a:pt x="197" y="70"/>
                  </a:lnTo>
                  <a:lnTo>
                    <a:pt x="213" y="74"/>
                  </a:lnTo>
                  <a:lnTo>
                    <a:pt x="228" y="78"/>
                  </a:lnTo>
                  <a:lnTo>
                    <a:pt x="244" y="82"/>
                  </a:lnTo>
                  <a:lnTo>
                    <a:pt x="260" y="86"/>
                  </a:lnTo>
                  <a:lnTo>
                    <a:pt x="276" y="90"/>
                  </a:lnTo>
                  <a:lnTo>
                    <a:pt x="292" y="94"/>
                  </a:lnTo>
                  <a:lnTo>
                    <a:pt x="308" y="98"/>
                  </a:lnTo>
                  <a:lnTo>
                    <a:pt x="324" y="101"/>
                  </a:lnTo>
                  <a:lnTo>
                    <a:pt x="340" y="104"/>
                  </a:lnTo>
                  <a:lnTo>
                    <a:pt x="357" y="107"/>
                  </a:lnTo>
                  <a:lnTo>
                    <a:pt x="373" y="110"/>
                  </a:lnTo>
                  <a:lnTo>
                    <a:pt x="389" y="114"/>
                  </a:lnTo>
                  <a:lnTo>
                    <a:pt x="406" y="116"/>
                  </a:lnTo>
                  <a:lnTo>
                    <a:pt x="422" y="118"/>
                  </a:lnTo>
                  <a:lnTo>
                    <a:pt x="439" y="122"/>
                  </a:lnTo>
                  <a:lnTo>
                    <a:pt x="455" y="124"/>
                  </a:lnTo>
                  <a:lnTo>
                    <a:pt x="472" y="126"/>
                  </a:lnTo>
                  <a:lnTo>
                    <a:pt x="488" y="129"/>
                  </a:lnTo>
                  <a:lnTo>
                    <a:pt x="505" y="131"/>
                  </a:lnTo>
                  <a:lnTo>
                    <a:pt x="520" y="132"/>
                  </a:lnTo>
                  <a:lnTo>
                    <a:pt x="534" y="134"/>
                  </a:lnTo>
                  <a:lnTo>
                    <a:pt x="549" y="134"/>
                  </a:lnTo>
                  <a:lnTo>
                    <a:pt x="564" y="135"/>
                  </a:lnTo>
                  <a:lnTo>
                    <a:pt x="578" y="136"/>
                  </a:lnTo>
                  <a:lnTo>
                    <a:pt x="593" y="137"/>
                  </a:lnTo>
                  <a:lnTo>
                    <a:pt x="608" y="137"/>
                  </a:lnTo>
                  <a:lnTo>
                    <a:pt x="623" y="138"/>
                  </a:lnTo>
                  <a:lnTo>
                    <a:pt x="638" y="138"/>
                  </a:lnTo>
                  <a:lnTo>
                    <a:pt x="653" y="138"/>
                  </a:lnTo>
                  <a:lnTo>
                    <a:pt x="668" y="138"/>
                  </a:lnTo>
                  <a:lnTo>
                    <a:pt x="683" y="138"/>
                  </a:lnTo>
                  <a:lnTo>
                    <a:pt x="698" y="137"/>
                  </a:lnTo>
                  <a:lnTo>
                    <a:pt x="713" y="137"/>
                  </a:lnTo>
                  <a:lnTo>
                    <a:pt x="728" y="136"/>
                  </a:lnTo>
                  <a:lnTo>
                    <a:pt x="743" y="134"/>
                  </a:lnTo>
                  <a:lnTo>
                    <a:pt x="758" y="134"/>
                  </a:lnTo>
                  <a:lnTo>
                    <a:pt x="773" y="132"/>
                  </a:lnTo>
                  <a:lnTo>
                    <a:pt x="788" y="130"/>
                  </a:lnTo>
                  <a:lnTo>
                    <a:pt x="802" y="128"/>
                  </a:lnTo>
                  <a:lnTo>
                    <a:pt x="816" y="126"/>
                  </a:lnTo>
                  <a:lnTo>
                    <a:pt x="831" y="124"/>
                  </a:lnTo>
                  <a:lnTo>
                    <a:pt x="845" y="121"/>
                  </a:lnTo>
                  <a:lnTo>
                    <a:pt x="860" y="118"/>
                  </a:lnTo>
                  <a:lnTo>
                    <a:pt x="873" y="114"/>
                  </a:lnTo>
                  <a:lnTo>
                    <a:pt x="887" y="110"/>
                  </a:lnTo>
                  <a:lnTo>
                    <a:pt x="900" y="106"/>
                  </a:lnTo>
                  <a:lnTo>
                    <a:pt x="914" y="102"/>
                  </a:lnTo>
                  <a:lnTo>
                    <a:pt x="928" y="98"/>
                  </a:lnTo>
                  <a:lnTo>
                    <a:pt x="940" y="93"/>
                  </a:lnTo>
                  <a:lnTo>
                    <a:pt x="953" y="87"/>
                  </a:lnTo>
                  <a:lnTo>
                    <a:pt x="966" y="8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6" name="Freeform 102">
              <a:extLst>
                <a:ext uri="{FF2B5EF4-FFF2-40B4-BE49-F238E27FC236}">
                  <a16:creationId xmlns:a16="http://schemas.microsoft.com/office/drawing/2014/main" id="{BC37DB55-FD64-4A1D-A0DA-A351198DD914}"/>
                </a:ext>
              </a:extLst>
            </p:cNvPr>
            <p:cNvSpPr>
              <a:spLocks/>
            </p:cNvSpPr>
            <p:nvPr/>
          </p:nvSpPr>
          <p:spPr bwMode="auto">
            <a:xfrm>
              <a:off x="4870" y="2294"/>
              <a:ext cx="190" cy="76"/>
            </a:xfrm>
            <a:custGeom>
              <a:avLst/>
              <a:gdLst>
                <a:gd name="T0" fmla="*/ 147 w 190"/>
                <a:gd name="T1" fmla="*/ 42 h 76"/>
                <a:gd name="T2" fmla="*/ 189 w 190"/>
                <a:gd name="T3" fmla="*/ 0 h 76"/>
                <a:gd name="T4" fmla="*/ 177 w 190"/>
                <a:gd name="T5" fmla="*/ 5 h 76"/>
                <a:gd name="T6" fmla="*/ 165 w 190"/>
                <a:gd name="T7" fmla="*/ 10 h 76"/>
                <a:gd name="T8" fmla="*/ 153 w 190"/>
                <a:gd name="T9" fmla="*/ 15 h 76"/>
                <a:gd name="T10" fmla="*/ 142 w 190"/>
                <a:gd name="T11" fmla="*/ 19 h 76"/>
                <a:gd name="T12" fmla="*/ 130 w 190"/>
                <a:gd name="T13" fmla="*/ 24 h 76"/>
                <a:gd name="T14" fmla="*/ 118 w 190"/>
                <a:gd name="T15" fmla="*/ 29 h 76"/>
                <a:gd name="T16" fmla="*/ 107 w 190"/>
                <a:gd name="T17" fmla="*/ 33 h 76"/>
                <a:gd name="T18" fmla="*/ 95 w 190"/>
                <a:gd name="T19" fmla="*/ 37 h 76"/>
                <a:gd name="T20" fmla="*/ 83 w 190"/>
                <a:gd name="T21" fmla="*/ 41 h 76"/>
                <a:gd name="T22" fmla="*/ 71 w 190"/>
                <a:gd name="T23" fmla="*/ 45 h 76"/>
                <a:gd name="T24" fmla="*/ 59 w 190"/>
                <a:gd name="T25" fmla="*/ 49 h 76"/>
                <a:gd name="T26" fmla="*/ 47 w 190"/>
                <a:gd name="T27" fmla="*/ 53 h 76"/>
                <a:gd name="T28" fmla="*/ 35 w 190"/>
                <a:gd name="T29" fmla="*/ 57 h 76"/>
                <a:gd name="T30" fmla="*/ 23 w 190"/>
                <a:gd name="T31" fmla="*/ 61 h 76"/>
                <a:gd name="T32" fmla="*/ 11 w 190"/>
                <a:gd name="T33" fmla="*/ 64 h 76"/>
                <a:gd name="T34" fmla="*/ 0 w 190"/>
                <a:gd name="T35" fmla="*/ 68 h 76"/>
                <a:gd name="T36" fmla="*/ 7 w 190"/>
                <a:gd name="T37" fmla="*/ 67 h 76"/>
                <a:gd name="T38" fmla="*/ 15 w 190"/>
                <a:gd name="T39" fmla="*/ 67 h 76"/>
                <a:gd name="T40" fmla="*/ 23 w 190"/>
                <a:gd name="T41" fmla="*/ 67 h 76"/>
                <a:gd name="T42" fmla="*/ 31 w 190"/>
                <a:gd name="T43" fmla="*/ 67 h 76"/>
                <a:gd name="T44" fmla="*/ 39 w 190"/>
                <a:gd name="T45" fmla="*/ 68 h 76"/>
                <a:gd name="T46" fmla="*/ 47 w 190"/>
                <a:gd name="T47" fmla="*/ 68 h 76"/>
                <a:gd name="T48" fmla="*/ 55 w 190"/>
                <a:gd name="T49" fmla="*/ 69 h 76"/>
                <a:gd name="T50" fmla="*/ 63 w 190"/>
                <a:gd name="T51" fmla="*/ 70 h 76"/>
                <a:gd name="T52" fmla="*/ 71 w 190"/>
                <a:gd name="T53" fmla="*/ 71 h 76"/>
                <a:gd name="T54" fmla="*/ 79 w 190"/>
                <a:gd name="T55" fmla="*/ 71 h 76"/>
                <a:gd name="T56" fmla="*/ 87 w 190"/>
                <a:gd name="T57" fmla="*/ 72 h 76"/>
                <a:gd name="T58" fmla="*/ 96 w 190"/>
                <a:gd name="T59" fmla="*/ 73 h 76"/>
                <a:gd name="T60" fmla="*/ 104 w 190"/>
                <a:gd name="T61" fmla="*/ 74 h 76"/>
                <a:gd name="T62" fmla="*/ 113 w 190"/>
                <a:gd name="T63" fmla="*/ 75 h 76"/>
                <a:gd name="T64" fmla="*/ 122 w 190"/>
                <a:gd name="T65" fmla="*/ 75 h 76"/>
                <a:gd name="T66" fmla="*/ 129 w 190"/>
                <a:gd name="T67" fmla="*/ 75 h 76"/>
                <a:gd name="T68" fmla="*/ 147 w 190"/>
                <a:gd name="T69" fmla="*/ 42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0" h="76">
                  <a:moveTo>
                    <a:pt x="147" y="42"/>
                  </a:moveTo>
                  <a:lnTo>
                    <a:pt x="189" y="0"/>
                  </a:lnTo>
                  <a:lnTo>
                    <a:pt x="177" y="5"/>
                  </a:lnTo>
                  <a:lnTo>
                    <a:pt x="165" y="10"/>
                  </a:lnTo>
                  <a:lnTo>
                    <a:pt x="153" y="15"/>
                  </a:lnTo>
                  <a:lnTo>
                    <a:pt x="142" y="19"/>
                  </a:lnTo>
                  <a:lnTo>
                    <a:pt x="130" y="24"/>
                  </a:lnTo>
                  <a:lnTo>
                    <a:pt x="118" y="29"/>
                  </a:lnTo>
                  <a:lnTo>
                    <a:pt x="107" y="33"/>
                  </a:lnTo>
                  <a:lnTo>
                    <a:pt x="95" y="37"/>
                  </a:lnTo>
                  <a:lnTo>
                    <a:pt x="83" y="41"/>
                  </a:lnTo>
                  <a:lnTo>
                    <a:pt x="71" y="45"/>
                  </a:lnTo>
                  <a:lnTo>
                    <a:pt x="59" y="49"/>
                  </a:lnTo>
                  <a:lnTo>
                    <a:pt x="47" y="53"/>
                  </a:lnTo>
                  <a:lnTo>
                    <a:pt x="35" y="57"/>
                  </a:lnTo>
                  <a:lnTo>
                    <a:pt x="23" y="61"/>
                  </a:lnTo>
                  <a:lnTo>
                    <a:pt x="11" y="64"/>
                  </a:lnTo>
                  <a:lnTo>
                    <a:pt x="0" y="68"/>
                  </a:lnTo>
                  <a:lnTo>
                    <a:pt x="7" y="67"/>
                  </a:lnTo>
                  <a:lnTo>
                    <a:pt x="15" y="67"/>
                  </a:lnTo>
                  <a:lnTo>
                    <a:pt x="23" y="67"/>
                  </a:lnTo>
                  <a:lnTo>
                    <a:pt x="31" y="67"/>
                  </a:lnTo>
                  <a:lnTo>
                    <a:pt x="39" y="68"/>
                  </a:lnTo>
                  <a:lnTo>
                    <a:pt x="47" y="68"/>
                  </a:lnTo>
                  <a:lnTo>
                    <a:pt x="55" y="69"/>
                  </a:lnTo>
                  <a:lnTo>
                    <a:pt x="63" y="70"/>
                  </a:lnTo>
                  <a:lnTo>
                    <a:pt x="71" y="71"/>
                  </a:lnTo>
                  <a:lnTo>
                    <a:pt x="79" y="71"/>
                  </a:lnTo>
                  <a:lnTo>
                    <a:pt x="87" y="72"/>
                  </a:lnTo>
                  <a:lnTo>
                    <a:pt x="96" y="73"/>
                  </a:lnTo>
                  <a:lnTo>
                    <a:pt x="104" y="74"/>
                  </a:lnTo>
                  <a:lnTo>
                    <a:pt x="113" y="75"/>
                  </a:lnTo>
                  <a:lnTo>
                    <a:pt x="122" y="75"/>
                  </a:lnTo>
                  <a:lnTo>
                    <a:pt x="129" y="75"/>
                  </a:lnTo>
                  <a:lnTo>
                    <a:pt x="147"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7" name="Freeform 103">
              <a:extLst>
                <a:ext uri="{FF2B5EF4-FFF2-40B4-BE49-F238E27FC236}">
                  <a16:creationId xmlns:a16="http://schemas.microsoft.com/office/drawing/2014/main" id="{7636DFB9-A00F-480F-951E-850E380E11AE}"/>
                </a:ext>
              </a:extLst>
            </p:cNvPr>
            <p:cNvSpPr>
              <a:spLocks/>
            </p:cNvSpPr>
            <p:nvPr/>
          </p:nvSpPr>
          <p:spPr bwMode="auto">
            <a:xfrm>
              <a:off x="4474" y="2251"/>
              <a:ext cx="693" cy="98"/>
            </a:xfrm>
            <a:custGeom>
              <a:avLst/>
              <a:gdLst>
                <a:gd name="T0" fmla="*/ 582 w 693"/>
                <a:gd name="T1" fmla="*/ 36 h 98"/>
                <a:gd name="T2" fmla="*/ 596 w 693"/>
                <a:gd name="T3" fmla="*/ 32 h 98"/>
                <a:gd name="T4" fmla="*/ 610 w 693"/>
                <a:gd name="T5" fmla="*/ 27 h 98"/>
                <a:gd name="T6" fmla="*/ 625 w 693"/>
                <a:gd name="T7" fmla="*/ 22 h 98"/>
                <a:gd name="T8" fmla="*/ 640 w 693"/>
                <a:gd name="T9" fmla="*/ 17 h 98"/>
                <a:gd name="T10" fmla="*/ 655 w 693"/>
                <a:gd name="T11" fmla="*/ 12 h 98"/>
                <a:gd name="T12" fmla="*/ 670 w 693"/>
                <a:gd name="T13" fmla="*/ 8 h 98"/>
                <a:gd name="T14" fmla="*/ 684 w 693"/>
                <a:gd name="T15" fmla="*/ 2 h 98"/>
                <a:gd name="T16" fmla="*/ 680 w 693"/>
                <a:gd name="T17" fmla="*/ 1 h 98"/>
                <a:gd name="T18" fmla="*/ 655 w 693"/>
                <a:gd name="T19" fmla="*/ 5 h 98"/>
                <a:gd name="T20" fmla="*/ 630 w 693"/>
                <a:gd name="T21" fmla="*/ 9 h 98"/>
                <a:gd name="T22" fmla="*/ 605 w 693"/>
                <a:gd name="T23" fmla="*/ 13 h 98"/>
                <a:gd name="T24" fmla="*/ 580 w 693"/>
                <a:gd name="T25" fmla="*/ 18 h 98"/>
                <a:gd name="T26" fmla="*/ 556 w 693"/>
                <a:gd name="T27" fmla="*/ 22 h 98"/>
                <a:gd name="T28" fmla="*/ 530 w 693"/>
                <a:gd name="T29" fmla="*/ 27 h 98"/>
                <a:gd name="T30" fmla="*/ 505 w 693"/>
                <a:gd name="T31" fmla="*/ 31 h 98"/>
                <a:gd name="T32" fmla="*/ 480 w 693"/>
                <a:gd name="T33" fmla="*/ 36 h 98"/>
                <a:gd name="T34" fmla="*/ 455 w 693"/>
                <a:gd name="T35" fmla="*/ 40 h 98"/>
                <a:gd name="T36" fmla="*/ 429 w 693"/>
                <a:gd name="T37" fmla="*/ 44 h 98"/>
                <a:gd name="T38" fmla="*/ 404 w 693"/>
                <a:gd name="T39" fmla="*/ 48 h 98"/>
                <a:gd name="T40" fmla="*/ 379 w 693"/>
                <a:gd name="T41" fmla="*/ 52 h 98"/>
                <a:gd name="T42" fmla="*/ 353 w 693"/>
                <a:gd name="T43" fmla="*/ 56 h 98"/>
                <a:gd name="T44" fmla="*/ 328 w 693"/>
                <a:gd name="T45" fmla="*/ 60 h 98"/>
                <a:gd name="T46" fmla="*/ 303 w 693"/>
                <a:gd name="T47" fmla="*/ 63 h 98"/>
                <a:gd name="T48" fmla="*/ 284 w 693"/>
                <a:gd name="T49" fmla="*/ 65 h 98"/>
                <a:gd name="T50" fmla="*/ 269 w 693"/>
                <a:gd name="T51" fmla="*/ 68 h 98"/>
                <a:gd name="T52" fmla="*/ 256 w 693"/>
                <a:gd name="T53" fmla="*/ 68 h 98"/>
                <a:gd name="T54" fmla="*/ 240 w 693"/>
                <a:gd name="T55" fmla="*/ 68 h 98"/>
                <a:gd name="T56" fmla="*/ 226 w 693"/>
                <a:gd name="T57" fmla="*/ 68 h 98"/>
                <a:gd name="T58" fmla="*/ 212 w 693"/>
                <a:gd name="T59" fmla="*/ 67 h 98"/>
                <a:gd name="T60" fmla="*/ 197 w 693"/>
                <a:gd name="T61" fmla="*/ 65 h 98"/>
                <a:gd name="T62" fmla="*/ 184 w 693"/>
                <a:gd name="T63" fmla="*/ 64 h 98"/>
                <a:gd name="T64" fmla="*/ 208 w 693"/>
                <a:gd name="T65" fmla="*/ 63 h 98"/>
                <a:gd name="T66" fmla="*/ 184 w 693"/>
                <a:gd name="T67" fmla="*/ 62 h 98"/>
                <a:gd name="T68" fmla="*/ 161 w 693"/>
                <a:gd name="T69" fmla="*/ 60 h 98"/>
                <a:gd name="T70" fmla="*/ 137 w 693"/>
                <a:gd name="T71" fmla="*/ 58 h 98"/>
                <a:gd name="T72" fmla="*/ 113 w 693"/>
                <a:gd name="T73" fmla="*/ 56 h 98"/>
                <a:gd name="T74" fmla="*/ 90 w 693"/>
                <a:gd name="T75" fmla="*/ 56 h 98"/>
                <a:gd name="T76" fmla="*/ 67 w 693"/>
                <a:gd name="T77" fmla="*/ 59 h 98"/>
                <a:gd name="T78" fmla="*/ 45 w 693"/>
                <a:gd name="T79" fmla="*/ 63 h 98"/>
                <a:gd name="T80" fmla="*/ 24 w 693"/>
                <a:gd name="T81" fmla="*/ 71 h 98"/>
                <a:gd name="T82" fmla="*/ 12 w 693"/>
                <a:gd name="T83" fmla="*/ 84 h 98"/>
                <a:gd name="T84" fmla="*/ 35 w 693"/>
                <a:gd name="T85" fmla="*/ 88 h 98"/>
                <a:gd name="T86" fmla="*/ 59 w 693"/>
                <a:gd name="T87" fmla="*/ 91 h 98"/>
                <a:gd name="T88" fmla="*/ 83 w 693"/>
                <a:gd name="T89" fmla="*/ 93 h 98"/>
                <a:gd name="T90" fmla="*/ 107 w 693"/>
                <a:gd name="T91" fmla="*/ 95 h 98"/>
                <a:gd name="T92" fmla="*/ 130 w 693"/>
                <a:gd name="T93" fmla="*/ 96 h 98"/>
                <a:gd name="T94" fmla="*/ 154 w 693"/>
                <a:gd name="T95" fmla="*/ 97 h 98"/>
                <a:gd name="T96" fmla="*/ 178 w 693"/>
                <a:gd name="T97" fmla="*/ 96 h 98"/>
                <a:gd name="T98" fmla="*/ 202 w 693"/>
                <a:gd name="T99" fmla="*/ 95 h 98"/>
                <a:gd name="T100" fmla="*/ 226 w 693"/>
                <a:gd name="T101" fmla="*/ 93 h 98"/>
                <a:gd name="T102" fmla="*/ 250 w 693"/>
                <a:gd name="T103" fmla="*/ 91 h 98"/>
                <a:gd name="T104" fmla="*/ 274 w 693"/>
                <a:gd name="T105" fmla="*/ 88 h 98"/>
                <a:gd name="T106" fmla="*/ 298 w 693"/>
                <a:gd name="T107" fmla="*/ 87 h 98"/>
                <a:gd name="T108" fmla="*/ 322 w 693"/>
                <a:gd name="T109" fmla="*/ 84 h 98"/>
                <a:gd name="T110" fmla="*/ 347 w 693"/>
                <a:gd name="T111" fmla="*/ 81 h 98"/>
                <a:gd name="T112" fmla="*/ 371 w 693"/>
                <a:gd name="T113" fmla="*/ 78 h 98"/>
                <a:gd name="T114" fmla="*/ 575 w 693"/>
                <a:gd name="T115" fmla="*/ 4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3" h="98">
                  <a:moveTo>
                    <a:pt x="575" y="40"/>
                  </a:moveTo>
                  <a:lnTo>
                    <a:pt x="582" y="36"/>
                  </a:lnTo>
                  <a:lnTo>
                    <a:pt x="588" y="34"/>
                  </a:lnTo>
                  <a:lnTo>
                    <a:pt x="596" y="32"/>
                  </a:lnTo>
                  <a:lnTo>
                    <a:pt x="604" y="29"/>
                  </a:lnTo>
                  <a:lnTo>
                    <a:pt x="610" y="27"/>
                  </a:lnTo>
                  <a:lnTo>
                    <a:pt x="617" y="24"/>
                  </a:lnTo>
                  <a:lnTo>
                    <a:pt x="625" y="22"/>
                  </a:lnTo>
                  <a:lnTo>
                    <a:pt x="632" y="20"/>
                  </a:lnTo>
                  <a:lnTo>
                    <a:pt x="640" y="17"/>
                  </a:lnTo>
                  <a:lnTo>
                    <a:pt x="648" y="15"/>
                  </a:lnTo>
                  <a:lnTo>
                    <a:pt x="655" y="12"/>
                  </a:lnTo>
                  <a:lnTo>
                    <a:pt x="663" y="10"/>
                  </a:lnTo>
                  <a:lnTo>
                    <a:pt x="670" y="8"/>
                  </a:lnTo>
                  <a:lnTo>
                    <a:pt x="677" y="4"/>
                  </a:lnTo>
                  <a:lnTo>
                    <a:pt x="684" y="2"/>
                  </a:lnTo>
                  <a:lnTo>
                    <a:pt x="692" y="0"/>
                  </a:lnTo>
                  <a:lnTo>
                    <a:pt x="680" y="1"/>
                  </a:lnTo>
                  <a:lnTo>
                    <a:pt x="667" y="4"/>
                  </a:lnTo>
                  <a:lnTo>
                    <a:pt x="655" y="5"/>
                  </a:lnTo>
                  <a:lnTo>
                    <a:pt x="642" y="8"/>
                  </a:lnTo>
                  <a:lnTo>
                    <a:pt x="630" y="9"/>
                  </a:lnTo>
                  <a:lnTo>
                    <a:pt x="617" y="12"/>
                  </a:lnTo>
                  <a:lnTo>
                    <a:pt x="605" y="13"/>
                  </a:lnTo>
                  <a:lnTo>
                    <a:pt x="593" y="16"/>
                  </a:lnTo>
                  <a:lnTo>
                    <a:pt x="580" y="18"/>
                  </a:lnTo>
                  <a:lnTo>
                    <a:pt x="568" y="20"/>
                  </a:lnTo>
                  <a:lnTo>
                    <a:pt x="556" y="22"/>
                  </a:lnTo>
                  <a:lnTo>
                    <a:pt x="543" y="24"/>
                  </a:lnTo>
                  <a:lnTo>
                    <a:pt x="530" y="27"/>
                  </a:lnTo>
                  <a:lnTo>
                    <a:pt x="517" y="29"/>
                  </a:lnTo>
                  <a:lnTo>
                    <a:pt x="505" y="31"/>
                  </a:lnTo>
                  <a:lnTo>
                    <a:pt x="492" y="33"/>
                  </a:lnTo>
                  <a:lnTo>
                    <a:pt x="480" y="36"/>
                  </a:lnTo>
                  <a:lnTo>
                    <a:pt x="467" y="37"/>
                  </a:lnTo>
                  <a:lnTo>
                    <a:pt x="455" y="40"/>
                  </a:lnTo>
                  <a:lnTo>
                    <a:pt x="442" y="42"/>
                  </a:lnTo>
                  <a:lnTo>
                    <a:pt x="429" y="44"/>
                  </a:lnTo>
                  <a:lnTo>
                    <a:pt x="416" y="46"/>
                  </a:lnTo>
                  <a:lnTo>
                    <a:pt x="404" y="48"/>
                  </a:lnTo>
                  <a:lnTo>
                    <a:pt x="391" y="50"/>
                  </a:lnTo>
                  <a:lnTo>
                    <a:pt x="379" y="52"/>
                  </a:lnTo>
                  <a:lnTo>
                    <a:pt x="366" y="54"/>
                  </a:lnTo>
                  <a:lnTo>
                    <a:pt x="353" y="56"/>
                  </a:lnTo>
                  <a:lnTo>
                    <a:pt x="340" y="58"/>
                  </a:lnTo>
                  <a:lnTo>
                    <a:pt x="328" y="60"/>
                  </a:lnTo>
                  <a:lnTo>
                    <a:pt x="315" y="61"/>
                  </a:lnTo>
                  <a:lnTo>
                    <a:pt x="303" y="63"/>
                  </a:lnTo>
                  <a:lnTo>
                    <a:pt x="290" y="64"/>
                  </a:lnTo>
                  <a:lnTo>
                    <a:pt x="284" y="65"/>
                  </a:lnTo>
                  <a:lnTo>
                    <a:pt x="276" y="67"/>
                  </a:lnTo>
                  <a:lnTo>
                    <a:pt x="269" y="68"/>
                  </a:lnTo>
                  <a:lnTo>
                    <a:pt x="263" y="68"/>
                  </a:lnTo>
                  <a:lnTo>
                    <a:pt x="256" y="68"/>
                  </a:lnTo>
                  <a:lnTo>
                    <a:pt x="248" y="68"/>
                  </a:lnTo>
                  <a:lnTo>
                    <a:pt x="240" y="68"/>
                  </a:lnTo>
                  <a:lnTo>
                    <a:pt x="233" y="68"/>
                  </a:lnTo>
                  <a:lnTo>
                    <a:pt x="226" y="68"/>
                  </a:lnTo>
                  <a:lnTo>
                    <a:pt x="219" y="68"/>
                  </a:lnTo>
                  <a:lnTo>
                    <a:pt x="212" y="67"/>
                  </a:lnTo>
                  <a:lnTo>
                    <a:pt x="204" y="66"/>
                  </a:lnTo>
                  <a:lnTo>
                    <a:pt x="197" y="65"/>
                  </a:lnTo>
                  <a:lnTo>
                    <a:pt x="190" y="65"/>
                  </a:lnTo>
                  <a:lnTo>
                    <a:pt x="184" y="64"/>
                  </a:lnTo>
                  <a:lnTo>
                    <a:pt x="176" y="64"/>
                  </a:lnTo>
                  <a:lnTo>
                    <a:pt x="208" y="63"/>
                  </a:lnTo>
                  <a:lnTo>
                    <a:pt x="196" y="62"/>
                  </a:lnTo>
                  <a:lnTo>
                    <a:pt x="184" y="62"/>
                  </a:lnTo>
                  <a:lnTo>
                    <a:pt x="173" y="61"/>
                  </a:lnTo>
                  <a:lnTo>
                    <a:pt x="161" y="60"/>
                  </a:lnTo>
                  <a:lnTo>
                    <a:pt x="149" y="59"/>
                  </a:lnTo>
                  <a:lnTo>
                    <a:pt x="137" y="58"/>
                  </a:lnTo>
                  <a:lnTo>
                    <a:pt x="125" y="57"/>
                  </a:lnTo>
                  <a:lnTo>
                    <a:pt x="113" y="56"/>
                  </a:lnTo>
                  <a:lnTo>
                    <a:pt x="101" y="56"/>
                  </a:lnTo>
                  <a:lnTo>
                    <a:pt x="90" y="56"/>
                  </a:lnTo>
                  <a:lnTo>
                    <a:pt x="79" y="58"/>
                  </a:lnTo>
                  <a:lnTo>
                    <a:pt x="67" y="59"/>
                  </a:lnTo>
                  <a:lnTo>
                    <a:pt x="56" y="61"/>
                  </a:lnTo>
                  <a:lnTo>
                    <a:pt x="45" y="63"/>
                  </a:lnTo>
                  <a:lnTo>
                    <a:pt x="35" y="67"/>
                  </a:lnTo>
                  <a:lnTo>
                    <a:pt x="24" y="71"/>
                  </a:lnTo>
                  <a:lnTo>
                    <a:pt x="0" y="80"/>
                  </a:lnTo>
                  <a:lnTo>
                    <a:pt x="12" y="84"/>
                  </a:lnTo>
                  <a:lnTo>
                    <a:pt x="23" y="85"/>
                  </a:lnTo>
                  <a:lnTo>
                    <a:pt x="35" y="88"/>
                  </a:lnTo>
                  <a:lnTo>
                    <a:pt x="47" y="89"/>
                  </a:lnTo>
                  <a:lnTo>
                    <a:pt x="59" y="91"/>
                  </a:lnTo>
                  <a:lnTo>
                    <a:pt x="71" y="92"/>
                  </a:lnTo>
                  <a:lnTo>
                    <a:pt x="83" y="93"/>
                  </a:lnTo>
                  <a:lnTo>
                    <a:pt x="95" y="94"/>
                  </a:lnTo>
                  <a:lnTo>
                    <a:pt x="107" y="95"/>
                  </a:lnTo>
                  <a:lnTo>
                    <a:pt x="118" y="96"/>
                  </a:lnTo>
                  <a:lnTo>
                    <a:pt x="130" y="96"/>
                  </a:lnTo>
                  <a:lnTo>
                    <a:pt x="142" y="97"/>
                  </a:lnTo>
                  <a:lnTo>
                    <a:pt x="154" y="97"/>
                  </a:lnTo>
                  <a:lnTo>
                    <a:pt x="166" y="96"/>
                  </a:lnTo>
                  <a:lnTo>
                    <a:pt x="178" y="96"/>
                  </a:lnTo>
                  <a:lnTo>
                    <a:pt x="190" y="95"/>
                  </a:lnTo>
                  <a:lnTo>
                    <a:pt x="202" y="95"/>
                  </a:lnTo>
                  <a:lnTo>
                    <a:pt x="214" y="94"/>
                  </a:lnTo>
                  <a:lnTo>
                    <a:pt x="226" y="93"/>
                  </a:lnTo>
                  <a:lnTo>
                    <a:pt x="238" y="92"/>
                  </a:lnTo>
                  <a:lnTo>
                    <a:pt x="250" y="91"/>
                  </a:lnTo>
                  <a:lnTo>
                    <a:pt x="262" y="90"/>
                  </a:lnTo>
                  <a:lnTo>
                    <a:pt x="274" y="88"/>
                  </a:lnTo>
                  <a:lnTo>
                    <a:pt x="286" y="88"/>
                  </a:lnTo>
                  <a:lnTo>
                    <a:pt x="298" y="87"/>
                  </a:lnTo>
                  <a:lnTo>
                    <a:pt x="310" y="85"/>
                  </a:lnTo>
                  <a:lnTo>
                    <a:pt x="322" y="84"/>
                  </a:lnTo>
                  <a:lnTo>
                    <a:pt x="335" y="82"/>
                  </a:lnTo>
                  <a:lnTo>
                    <a:pt x="347" y="81"/>
                  </a:lnTo>
                  <a:lnTo>
                    <a:pt x="358" y="79"/>
                  </a:lnTo>
                  <a:lnTo>
                    <a:pt x="371" y="78"/>
                  </a:lnTo>
                  <a:lnTo>
                    <a:pt x="383" y="76"/>
                  </a:lnTo>
                  <a:lnTo>
                    <a:pt x="575"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8" name="Freeform 104">
              <a:extLst>
                <a:ext uri="{FF2B5EF4-FFF2-40B4-BE49-F238E27FC236}">
                  <a16:creationId xmlns:a16="http://schemas.microsoft.com/office/drawing/2014/main" id="{C4C8A463-1037-47DD-823E-ECE01DBBDA2B}"/>
                </a:ext>
              </a:extLst>
            </p:cNvPr>
            <p:cNvSpPr>
              <a:spLocks/>
            </p:cNvSpPr>
            <p:nvPr/>
          </p:nvSpPr>
          <p:spPr bwMode="auto">
            <a:xfrm>
              <a:off x="4016" y="2169"/>
              <a:ext cx="447" cy="163"/>
            </a:xfrm>
            <a:custGeom>
              <a:avLst/>
              <a:gdLst>
                <a:gd name="T0" fmla="*/ 432 w 447"/>
                <a:gd name="T1" fmla="*/ 156 h 163"/>
                <a:gd name="T2" fmla="*/ 404 w 447"/>
                <a:gd name="T3" fmla="*/ 145 h 163"/>
                <a:gd name="T4" fmla="*/ 376 w 447"/>
                <a:gd name="T5" fmla="*/ 135 h 163"/>
                <a:gd name="T6" fmla="*/ 348 w 447"/>
                <a:gd name="T7" fmla="*/ 126 h 163"/>
                <a:gd name="T8" fmla="*/ 319 w 447"/>
                <a:gd name="T9" fmla="*/ 118 h 163"/>
                <a:gd name="T10" fmla="*/ 290 w 447"/>
                <a:gd name="T11" fmla="*/ 109 h 163"/>
                <a:gd name="T12" fmla="*/ 262 w 447"/>
                <a:gd name="T13" fmla="*/ 102 h 163"/>
                <a:gd name="T14" fmla="*/ 233 w 447"/>
                <a:gd name="T15" fmla="*/ 93 h 163"/>
                <a:gd name="T16" fmla="*/ 204 w 447"/>
                <a:gd name="T17" fmla="*/ 85 h 163"/>
                <a:gd name="T18" fmla="*/ 176 w 447"/>
                <a:gd name="T19" fmla="*/ 76 h 163"/>
                <a:gd name="T20" fmla="*/ 148 w 447"/>
                <a:gd name="T21" fmla="*/ 67 h 163"/>
                <a:gd name="T22" fmla="*/ 120 w 447"/>
                <a:gd name="T23" fmla="*/ 57 h 163"/>
                <a:gd name="T24" fmla="*/ 92 w 447"/>
                <a:gd name="T25" fmla="*/ 47 h 163"/>
                <a:gd name="T26" fmla="*/ 65 w 447"/>
                <a:gd name="T27" fmla="*/ 35 h 163"/>
                <a:gd name="T28" fmla="*/ 38 w 447"/>
                <a:gd name="T29" fmla="*/ 22 h 163"/>
                <a:gd name="T30" fmla="*/ 12 w 447"/>
                <a:gd name="T31" fmla="*/ 7 h 163"/>
                <a:gd name="T32" fmla="*/ 6 w 447"/>
                <a:gd name="T33" fmla="*/ 6 h 163"/>
                <a:gd name="T34" fmla="*/ 19 w 447"/>
                <a:gd name="T35" fmla="*/ 17 h 163"/>
                <a:gd name="T36" fmla="*/ 32 w 447"/>
                <a:gd name="T37" fmla="*/ 27 h 163"/>
                <a:gd name="T38" fmla="*/ 46 w 447"/>
                <a:gd name="T39" fmla="*/ 38 h 163"/>
                <a:gd name="T40" fmla="*/ 60 w 447"/>
                <a:gd name="T41" fmla="*/ 48 h 163"/>
                <a:gd name="T42" fmla="*/ 74 w 447"/>
                <a:gd name="T43" fmla="*/ 58 h 163"/>
                <a:gd name="T44" fmla="*/ 87 w 447"/>
                <a:gd name="T45" fmla="*/ 68 h 163"/>
                <a:gd name="T46" fmla="*/ 100 w 447"/>
                <a:gd name="T47" fmla="*/ 79 h 163"/>
                <a:gd name="T48" fmla="*/ 108 w 447"/>
                <a:gd name="T49" fmla="*/ 89 h 163"/>
                <a:gd name="T50" fmla="*/ 116 w 447"/>
                <a:gd name="T51" fmla="*/ 91 h 163"/>
                <a:gd name="T52" fmla="*/ 124 w 447"/>
                <a:gd name="T53" fmla="*/ 91 h 163"/>
                <a:gd name="T54" fmla="*/ 133 w 447"/>
                <a:gd name="T55" fmla="*/ 92 h 163"/>
                <a:gd name="T56" fmla="*/ 146 w 447"/>
                <a:gd name="T57" fmla="*/ 97 h 163"/>
                <a:gd name="T58" fmla="*/ 164 w 447"/>
                <a:gd name="T59" fmla="*/ 103 h 163"/>
                <a:gd name="T60" fmla="*/ 184 w 447"/>
                <a:gd name="T61" fmla="*/ 108 h 163"/>
                <a:gd name="T62" fmla="*/ 203 w 447"/>
                <a:gd name="T63" fmla="*/ 113 h 163"/>
                <a:gd name="T64" fmla="*/ 222 w 447"/>
                <a:gd name="T65" fmla="*/ 117 h 163"/>
                <a:gd name="T66" fmla="*/ 242 w 447"/>
                <a:gd name="T67" fmla="*/ 121 h 163"/>
                <a:gd name="T68" fmla="*/ 261 w 447"/>
                <a:gd name="T69" fmla="*/ 124 h 163"/>
                <a:gd name="T70" fmla="*/ 281 w 447"/>
                <a:gd name="T71" fmla="*/ 127 h 163"/>
                <a:gd name="T72" fmla="*/ 300 w 447"/>
                <a:gd name="T73" fmla="*/ 131 h 163"/>
                <a:gd name="T74" fmla="*/ 320 w 447"/>
                <a:gd name="T75" fmla="*/ 134 h 163"/>
                <a:gd name="T76" fmla="*/ 340 w 447"/>
                <a:gd name="T77" fmla="*/ 138 h 163"/>
                <a:gd name="T78" fmla="*/ 359 w 447"/>
                <a:gd name="T79" fmla="*/ 141 h 163"/>
                <a:gd name="T80" fmla="*/ 378 w 447"/>
                <a:gd name="T81" fmla="*/ 145 h 163"/>
                <a:gd name="T82" fmla="*/ 397 w 447"/>
                <a:gd name="T83" fmla="*/ 149 h 163"/>
                <a:gd name="T84" fmla="*/ 417 w 447"/>
                <a:gd name="T85" fmla="*/ 154 h 163"/>
                <a:gd name="T86" fmla="*/ 436 w 447"/>
                <a:gd name="T87"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7" h="163">
                  <a:moveTo>
                    <a:pt x="446" y="162"/>
                  </a:moveTo>
                  <a:lnTo>
                    <a:pt x="432" y="156"/>
                  </a:lnTo>
                  <a:lnTo>
                    <a:pt x="417" y="150"/>
                  </a:lnTo>
                  <a:lnTo>
                    <a:pt x="404" y="145"/>
                  </a:lnTo>
                  <a:lnTo>
                    <a:pt x="389" y="140"/>
                  </a:lnTo>
                  <a:lnTo>
                    <a:pt x="376" y="135"/>
                  </a:lnTo>
                  <a:lnTo>
                    <a:pt x="362" y="130"/>
                  </a:lnTo>
                  <a:lnTo>
                    <a:pt x="348" y="126"/>
                  </a:lnTo>
                  <a:lnTo>
                    <a:pt x="333" y="122"/>
                  </a:lnTo>
                  <a:lnTo>
                    <a:pt x="319" y="118"/>
                  </a:lnTo>
                  <a:lnTo>
                    <a:pt x="305" y="113"/>
                  </a:lnTo>
                  <a:lnTo>
                    <a:pt x="290" y="109"/>
                  </a:lnTo>
                  <a:lnTo>
                    <a:pt x="277" y="106"/>
                  </a:lnTo>
                  <a:lnTo>
                    <a:pt x="262" y="102"/>
                  </a:lnTo>
                  <a:lnTo>
                    <a:pt x="247" y="97"/>
                  </a:lnTo>
                  <a:lnTo>
                    <a:pt x="233" y="93"/>
                  </a:lnTo>
                  <a:lnTo>
                    <a:pt x="219" y="89"/>
                  </a:lnTo>
                  <a:lnTo>
                    <a:pt x="204" y="85"/>
                  </a:lnTo>
                  <a:lnTo>
                    <a:pt x="190" y="80"/>
                  </a:lnTo>
                  <a:lnTo>
                    <a:pt x="176" y="76"/>
                  </a:lnTo>
                  <a:lnTo>
                    <a:pt x="161" y="71"/>
                  </a:lnTo>
                  <a:lnTo>
                    <a:pt x="148" y="67"/>
                  </a:lnTo>
                  <a:lnTo>
                    <a:pt x="133" y="62"/>
                  </a:lnTo>
                  <a:lnTo>
                    <a:pt x="120" y="57"/>
                  </a:lnTo>
                  <a:lnTo>
                    <a:pt x="106" y="52"/>
                  </a:lnTo>
                  <a:lnTo>
                    <a:pt x="92" y="47"/>
                  </a:lnTo>
                  <a:lnTo>
                    <a:pt x="79" y="41"/>
                  </a:lnTo>
                  <a:lnTo>
                    <a:pt x="65" y="35"/>
                  </a:lnTo>
                  <a:lnTo>
                    <a:pt x="52" y="28"/>
                  </a:lnTo>
                  <a:lnTo>
                    <a:pt x="38" y="22"/>
                  </a:lnTo>
                  <a:lnTo>
                    <a:pt x="25" y="15"/>
                  </a:lnTo>
                  <a:lnTo>
                    <a:pt x="12" y="7"/>
                  </a:lnTo>
                  <a:lnTo>
                    <a:pt x="0" y="0"/>
                  </a:lnTo>
                  <a:lnTo>
                    <a:pt x="6" y="6"/>
                  </a:lnTo>
                  <a:lnTo>
                    <a:pt x="12" y="11"/>
                  </a:lnTo>
                  <a:lnTo>
                    <a:pt x="19" y="17"/>
                  </a:lnTo>
                  <a:lnTo>
                    <a:pt x="25" y="22"/>
                  </a:lnTo>
                  <a:lnTo>
                    <a:pt x="32" y="27"/>
                  </a:lnTo>
                  <a:lnTo>
                    <a:pt x="40" y="32"/>
                  </a:lnTo>
                  <a:lnTo>
                    <a:pt x="46" y="38"/>
                  </a:lnTo>
                  <a:lnTo>
                    <a:pt x="53" y="43"/>
                  </a:lnTo>
                  <a:lnTo>
                    <a:pt x="60" y="48"/>
                  </a:lnTo>
                  <a:lnTo>
                    <a:pt x="67" y="53"/>
                  </a:lnTo>
                  <a:lnTo>
                    <a:pt x="74" y="58"/>
                  </a:lnTo>
                  <a:lnTo>
                    <a:pt x="80" y="63"/>
                  </a:lnTo>
                  <a:lnTo>
                    <a:pt x="87" y="68"/>
                  </a:lnTo>
                  <a:lnTo>
                    <a:pt x="93" y="74"/>
                  </a:lnTo>
                  <a:lnTo>
                    <a:pt x="100" y="79"/>
                  </a:lnTo>
                  <a:lnTo>
                    <a:pt x="105" y="84"/>
                  </a:lnTo>
                  <a:lnTo>
                    <a:pt x="108" y="89"/>
                  </a:lnTo>
                  <a:lnTo>
                    <a:pt x="112" y="90"/>
                  </a:lnTo>
                  <a:lnTo>
                    <a:pt x="116" y="91"/>
                  </a:lnTo>
                  <a:lnTo>
                    <a:pt x="120" y="92"/>
                  </a:lnTo>
                  <a:lnTo>
                    <a:pt x="124" y="91"/>
                  </a:lnTo>
                  <a:lnTo>
                    <a:pt x="129" y="91"/>
                  </a:lnTo>
                  <a:lnTo>
                    <a:pt x="133" y="92"/>
                  </a:lnTo>
                  <a:lnTo>
                    <a:pt x="137" y="94"/>
                  </a:lnTo>
                  <a:lnTo>
                    <a:pt x="146" y="97"/>
                  </a:lnTo>
                  <a:lnTo>
                    <a:pt x="156" y="100"/>
                  </a:lnTo>
                  <a:lnTo>
                    <a:pt x="164" y="103"/>
                  </a:lnTo>
                  <a:lnTo>
                    <a:pt x="174" y="106"/>
                  </a:lnTo>
                  <a:lnTo>
                    <a:pt x="184" y="108"/>
                  </a:lnTo>
                  <a:lnTo>
                    <a:pt x="193" y="110"/>
                  </a:lnTo>
                  <a:lnTo>
                    <a:pt x="203" y="113"/>
                  </a:lnTo>
                  <a:lnTo>
                    <a:pt x="212" y="115"/>
                  </a:lnTo>
                  <a:lnTo>
                    <a:pt x="222" y="117"/>
                  </a:lnTo>
                  <a:lnTo>
                    <a:pt x="232" y="118"/>
                  </a:lnTo>
                  <a:lnTo>
                    <a:pt x="242" y="121"/>
                  </a:lnTo>
                  <a:lnTo>
                    <a:pt x="252" y="122"/>
                  </a:lnTo>
                  <a:lnTo>
                    <a:pt x="261" y="124"/>
                  </a:lnTo>
                  <a:lnTo>
                    <a:pt x="271" y="126"/>
                  </a:lnTo>
                  <a:lnTo>
                    <a:pt x="281" y="127"/>
                  </a:lnTo>
                  <a:lnTo>
                    <a:pt x="290" y="129"/>
                  </a:lnTo>
                  <a:lnTo>
                    <a:pt x="300" y="131"/>
                  </a:lnTo>
                  <a:lnTo>
                    <a:pt x="310" y="132"/>
                  </a:lnTo>
                  <a:lnTo>
                    <a:pt x="320" y="134"/>
                  </a:lnTo>
                  <a:lnTo>
                    <a:pt x="329" y="135"/>
                  </a:lnTo>
                  <a:lnTo>
                    <a:pt x="340" y="138"/>
                  </a:lnTo>
                  <a:lnTo>
                    <a:pt x="349" y="139"/>
                  </a:lnTo>
                  <a:lnTo>
                    <a:pt x="359" y="141"/>
                  </a:lnTo>
                  <a:lnTo>
                    <a:pt x="369" y="143"/>
                  </a:lnTo>
                  <a:lnTo>
                    <a:pt x="378" y="145"/>
                  </a:lnTo>
                  <a:lnTo>
                    <a:pt x="388" y="147"/>
                  </a:lnTo>
                  <a:lnTo>
                    <a:pt x="397" y="149"/>
                  </a:lnTo>
                  <a:lnTo>
                    <a:pt x="407" y="151"/>
                  </a:lnTo>
                  <a:lnTo>
                    <a:pt x="417" y="154"/>
                  </a:lnTo>
                  <a:lnTo>
                    <a:pt x="426" y="156"/>
                  </a:lnTo>
                  <a:lnTo>
                    <a:pt x="436" y="159"/>
                  </a:lnTo>
                  <a:lnTo>
                    <a:pt x="446" y="16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9" name="Freeform 105">
              <a:extLst>
                <a:ext uri="{FF2B5EF4-FFF2-40B4-BE49-F238E27FC236}">
                  <a16:creationId xmlns:a16="http://schemas.microsoft.com/office/drawing/2014/main" id="{3F9DCA9E-958C-4042-A155-73319761AFEE}"/>
                </a:ext>
              </a:extLst>
            </p:cNvPr>
            <p:cNvSpPr>
              <a:spLocks/>
            </p:cNvSpPr>
            <p:nvPr/>
          </p:nvSpPr>
          <p:spPr bwMode="auto">
            <a:xfrm>
              <a:off x="4039" y="2119"/>
              <a:ext cx="529" cy="206"/>
            </a:xfrm>
            <a:custGeom>
              <a:avLst/>
              <a:gdLst>
                <a:gd name="T0" fmla="*/ 517 w 529"/>
                <a:gd name="T1" fmla="*/ 174 h 206"/>
                <a:gd name="T2" fmla="*/ 496 w 529"/>
                <a:gd name="T3" fmla="*/ 174 h 206"/>
                <a:gd name="T4" fmla="*/ 475 w 529"/>
                <a:gd name="T5" fmla="*/ 172 h 206"/>
                <a:gd name="T6" fmla="*/ 454 w 529"/>
                <a:gd name="T7" fmla="*/ 172 h 206"/>
                <a:gd name="T8" fmla="*/ 434 w 529"/>
                <a:gd name="T9" fmla="*/ 169 h 206"/>
                <a:gd name="T10" fmla="*/ 413 w 529"/>
                <a:gd name="T11" fmla="*/ 167 h 206"/>
                <a:gd name="T12" fmla="*/ 392 w 529"/>
                <a:gd name="T13" fmla="*/ 164 h 206"/>
                <a:gd name="T14" fmla="*/ 372 w 529"/>
                <a:gd name="T15" fmla="*/ 160 h 206"/>
                <a:gd name="T16" fmla="*/ 352 w 529"/>
                <a:gd name="T17" fmla="*/ 156 h 206"/>
                <a:gd name="T18" fmla="*/ 332 w 529"/>
                <a:gd name="T19" fmla="*/ 152 h 206"/>
                <a:gd name="T20" fmla="*/ 312 w 529"/>
                <a:gd name="T21" fmla="*/ 148 h 206"/>
                <a:gd name="T22" fmla="*/ 292 w 529"/>
                <a:gd name="T23" fmla="*/ 143 h 206"/>
                <a:gd name="T24" fmla="*/ 272 w 529"/>
                <a:gd name="T25" fmla="*/ 137 h 206"/>
                <a:gd name="T26" fmla="*/ 253 w 529"/>
                <a:gd name="T27" fmla="*/ 132 h 206"/>
                <a:gd name="T28" fmla="*/ 234 w 529"/>
                <a:gd name="T29" fmla="*/ 125 h 206"/>
                <a:gd name="T30" fmla="*/ 216 w 529"/>
                <a:gd name="T31" fmla="*/ 119 h 206"/>
                <a:gd name="T32" fmla="*/ 192 w 529"/>
                <a:gd name="T33" fmla="*/ 110 h 206"/>
                <a:gd name="T34" fmla="*/ 165 w 529"/>
                <a:gd name="T35" fmla="*/ 98 h 206"/>
                <a:gd name="T36" fmla="*/ 138 w 529"/>
                <a:gd name="T37" fmla="*/ 86 h 206"/>
                <a:gd name="T38" fmla="*/ 112 w 529"/>
                <a:gd name="T39" fmla="*/ 72 h 206"/>
                <a:gd name="T40" fmla="*/ 87 w 529"/>
                <a:gd name="T41" fmla="*/ 58 h 206"/>
                <a:gd name="T42" fmla="*/ 61 w 529"/>
                <a:gd name="T43" fmla="*/ 43 h 206"/>
                <a:gd name="T44" fmla="*/ 36 w 529"/>
                <a:gd name="T45" fmla="*/ 27 h 206"/>
                <a:gd name="T46" fmla="*/ 12 w 529"/>
                <a:gd name="T47" fmla="*/ 9 h 206"/>
                <a:gd name="T48" fmla="*/ 11 w 529"/>
                <a:gd name="T49" fmla="*/ 10 h 206"/>
                <a:gd name="T50" fmla="*/ 35 w 529"/>
                <a:gd name="T51" fmla="*/ 28 h 206"/>
                <a:gd name="T52" fmla="*/ 60 w 529"/>
                <a:gd name="T53" fmla="*/ 47 h 206"/>
                <a:gd name="T54" fmla="*/ 84 w 529"/>
                <a:gd name="T55" fmla="*/ 63 h 206"/>
                <a:gd name="T56" fmla="*/ 110 w 529"/>
                <a:gd name="T57" fmla="*/ 78 h 206"/>
                <a:gd name="T58" fmla="*/ 136 w 529"/>
                <a:gd name="T59" fmla="*/ 92 h 206"/>
                <a:gd name="T60" fmla="*/ 162 w 529"/>
                <a:gd name="T61" fmla="*/ 104 h 206"/>
                <a:gd name="T62" fmla="*/ 189 w 529"/>
                <a:gd name="T63" fmla="*/ 116 h 206"/>
                <a:gd name="T64" fmla="*/ 216 w 529"/>
                <a:gd name="T65" fmla="*/ 128 h 206"/>
                <a:gd name="T66" fmla="*/ 244 w 529"/>
                <a:gd name="T67" fmla="*/ 139 h 206"/>
                <a:gd name="T68" fmla="*/ 271 w 529"/>
                <a:gd name="T69" fmla="*/ 149 h 206"/>
                <a:gd name="T70" fmla="*/ 299 w 529"/>
                <a:gd name="T71" fmla="*/ 160 h 206"/>
                <a:gd name="T72" fmla="*/ 326 w 529"/>
                <a:gd name="T73" fmla="*/ 169 h 206"/>
                <a:gd name="T74" fmla="*/ 354 w 529"/>
                <a:gd name="T75" fmla="*/ 179 h 206"/>
                <a:gd name="T76" fmla="*/ 381 w 529"/>
                <a:gd name="T77" fmla="*/ 189 h 206"/>
                <a:gd name="T78" fmla="*/ 409 w 529"/>
                <a:gd name="T79" fmla="*/ 200 h 206"/>
                <a:gd name="T80" fmla="*/ 429 w 529"/>
                <a:gd name="T81" fmla="*/ 203 h 206"/>
                <a:gd name="T82" fmla="*/ 443 w 529"/>
                <a:gd name="T83" fmla="*/ 200 h 206"/>
                <a:gd name="T84" fmla="*/ 456 w 529"/>
                <a:gd name="T85" fmla="*/ 196 h 206"/>
                <a:gd name="T86" fmla="*/ 468 w 529"/>
                <a:gd name="T87" fmla="*/ 192 h 206"/>
                <a:gd name="T88" fmla="*/ 481 w 529"/>
                <a:gd name="T89" fmla="*/ 188 h 206"/>
                <a:gd name="T90" fmla="*/ 495 w 529"/>
                <a:gd name="T91" fmla="*/ 184 h 206"/>
                <a:gd name="T92" fmla="*/ 508 w 529"/>
                <a:gd name="T93" fmla="*/ 179 h 206"/>
                <a:gd name="T94" fmla="*/ 520 w 529"/>
                <a:gd name="T95" fmla="*/ 17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29" h="206">
                  <a:moveTo>
                    <a:pt x="528" y="174"/>
                  </a:moveTo>
                  <a:lnTo>
                    <a:pt x="517" y="174"/>
                  </a:lnTo>
                  <a:lnTo>
                    <a:pt x="507" y="174"/>
                  </a:lnTo>
                  <a:lnTo>
                    <a:pt x="496" y="174"/>
                  </a:lnTo>
                  <a:lnTo>
                    <a:pt x="485" y="173"/>
                  </a:lnTo>
                  <a:lnTo>
                    <a:pt x="475" y="172"/>
                  </a:lnTo>
                  <a:lnTo>
                    <a:pt x="465" y="172"/>
                  </a:lnTo>
                  <a:lnTo>
                    <a:pt x="454" y="172"/>
                  </a:lnTo>
                  <a:lnTo>
                    <a:pt x="444" y="171"/>
                  </a:lnTo>
                  <a:lnTo>
                    <a:pt x="434" y="169"/>
                  </a:lnTo>
                  <a:lnTo>
                    <a:pt x="423" y="168"/>
                  </a:lnTo>
                  <a:lnTo>
                    <a:pt x="413" y="167"/>
                  </a:lnTo>
                  <a:lnTo>
                    <a:pt x="403" y="165"/>
                  </a:lnTo>
                  <a:lnTo>
                    <a:pt x="392" y="164"/>
                  </a:lnTo>
                  <a:lnTo>
                    <a:pt x="383" y="162"/>
                  </a:lnTo>
                  <a:lnTo>
                    <a:pt x="372" y="160"/>
                  </a:lnTo>
                  <a:lnTo>
                    <a:pt x="362" y="159"/>
                  </a:lnTo>
                  <a:lnTo>
                    <a:pt x="352" y="156"/>
                  </a:lnTo>
                  <a:lnTo>
                    <a:pt x="342" y="155"/>
                  </a:lnTo>
                  <a:lnTo>
                    <a:pt x="332" y="152"/>
                  </a:lnTo>
                  <a:lnTo>
                    <a:pt x="322" y="150"/>
                  </a:lnTo>
                  <a:lnTo>
                    <a:pt x="312" y="148"/>
                  </a:lnTo>
                  <a:lnTo>
                    <a:pt x="302" y="145"/>
                  </a:lnTo>
                  <a:lnTo>
                    <a:pt x="292" y="143"/>
                  </a:lnTo>
                  <a:lnTo>
                    <a:pt x="283" y="140"/>
                  </a:lnTo>
                  <a:lnTo>
                    <a:pt x="272" y="137"/>
                  </a:lnTo>
                  <a:lnTo>
                    <a:pt x="263" y="134"/>
                  </a:lnTo>
                  <a:lnTo>
                    <a:pt x="253" y="132"/>
                  </a:lnTo>
                  <a:lnTo>
                    <a:pt x="244" y="128"/>
                  </a:lnTo>
                  <a:lnTo>
                    <a:pt x="234" y="125"/>
                  </a:lnTo>
                  <a:lnTo>
                    <a:pt x="224" y="122"/>
                  </a:lnTo>
                  <a:lnTo>
                    <a:pt x="216" y="119"/>
                  </a:lnTo>
                  <a:lnTo>
                    <a:pt x="206" y="116"/>
                  </a:lnTo>
                  <a:lnTo>
                    <a:pt x="192" y="110"/>
                  </a:lnTo>
                  <a:lnTo>
                    <a:pt x="178" y="104"/>
                  </a:lnTo>
                  <a:lnTo>
                    <a:pt x="165" y="98"/>
                  </a:lnTo>
                  <a:lnTo>
                    <a:pt x="152" y="92"/>
                  </a:lnTo>
                  <a:lnTo>
                    <a:pt x="138" y="86"/>
                  </a:lnTo>
                  <a:lnTo>
                    <a:pt x="125" y="79"/>
                  </a:lnTo>
                  <a:lnTo>
                    <a:pt x="112" y="72"/>
                  </a:lnTo>
                  <a:lnTo>
                    <a:pt x="100" y="65"/>
                  </a:lnTo>
                  <a:lnTo>
                    <a:pt x="87" y="58"/>
                  </a:lnTo>
                  <a:lnTo>
                    <a:pt x="74" y="51"/>
                  </a:lnTo>
                  <a:lnTo>
                    <a:pt x="61" y="43"/>
                  </a:lnTo>
                  <a:lnTo>
                    <a:pt x="49" y="35"/>
                  </a:lnTo>
                  <a:lnTo>
                    <a:pt x="36" y="27"/>
                  </a:lnTo>
                  <a:lnTo>
                    <a:pt x="24" y="18"/>
                  </a:lnTo>
                  <a:lnTo>
                    <a:pt x="12" y="9"/>
                  </a:lnTo>
                  <a:lnTo>
                    <a:pt x="0" y="0"/>
                  </a:lnTo>
                  <a:lnTo>
                    <a:pt x="11" y="10"/>
                  </a:lnTo>
                  <a:lnTo>
                    <a:pt x="23" y="20"/>
                  </a:lnTo>
                  <a:lnTo>
                    <a:pt x="35" y="28"/>
                  </a:lnTo>
                  <a:lnTo>
                    <a:pt x="48" y="38"/>
                  </a:lnTo>
                  <a:lnTo>
                    <a:pt x="60" y="47"/>
                  </a:lnTo>
                  <a:lnTo>
                    <a:pt x="72" y="55"/>
                  </a:lnTo>
                  <a:lnTo>
                    <a:pt x="84" y="63"/>
                  </a:lnTo>
                  <a:lnTo>
                    <a:pt x="97" y="70"/>
                  </a:lnTo>
                  <a:lnTo>
                    <a:pt x="110" y="78"/>
                  </a:lnTo>
                  <a:lnTo>
                    <a:pt x="123" y="84"/>
                  </a:lnTo>
                  <a:lnTo>
                    <a:pt x="136" y="92"/>
                  </a:lnTo>
                  <a:lnTo>
                    <a:pt x="149" y="98"/>
                  </a:lnTo>
                  <a:lnTo>
                    <a:pt x="162" y="104"/>
                  </a:lnTo>
                  <a:lnTo>
                    <a:pt x="176" y="111"/>
                  </a:lnTo>
                  <a:lnTo>
                    <a:pt x="189" y="116"/>
                  </a:lnTo>
                  <a:lnTo>
                    <a:pt x="203" y="122"/>
                  </a:lnTo>
                  <a:lnTo>
                    <a:pt x="216" y="128"/>
                  </a:lnTo>
                  <a:lnTo>
                    <a:pt x="230" y="133"/>
                  </a:lnTo>
                  <a:lnTo>
                    <a:pt x="244" y="139"/>
                  </a:lnTo>
                  <a:lnTo>
                    <a:pt x="257" y="144"/>
                  </a:lnTo>
                  <a:lnTo>
                    <a:pt x="271" y="149"/>
                  </a:lnTo>
                  <a:lnTo>
                    <a:pt x="285" y="155"/>
                  </a:lnTo>
                  <a:lnTo>
                    <a:pt x="299" y="160"/>
                  </a:lnTo>
                  <a:lnTo>
                    <a:pt x="312" y="164"/>
                  </a:lnTo>
                  <a:lnTo>
                    <a:pt x="326" y="169"/>
                  </a:lnTo>
                  <a:lnTo>
                    <a:pt x="340" y="174"/>
                  </a:lnTo>
                  <a:lnTo>
                    <a:pt x="354" y="179"/>
                  </a:lnTo>
                  <a:lnTo>
                    <a:pt x="368" y="184"/>
                  </a:lnTo>
                  <a:lnTo>
                    <a:pt x="381" y="189"/>
                  </a:lnTo>
                  <a:lnTo>
                    <a:pt x="396" y="194"/>
                  </a:lnTo>
                  <a:lnTo>
                    <a:pt x="409" y="200"/>
                  </a:lnTo>
                  <a:lnTo>
                    <a:pt x="423" y="205"/>
                  </a:lnTo>
                  <a:lnTo>
                    <a:pt x="429" y="203"/>
                  </a:lnTo>
                  <a:lnTo>
                    <a:pt x="436" y="201"/>
                  </a:lnTo>
                  <a:lnTo>
                    <a:pt x="443" y="200"/>
                  </a:lnTo>
                  <a:lnTo>
                    <a:pt x="449" y="197"/>
                  </a:lnTo>
                  <a:lnTo>
                    <a:pt x="456" y="196"/>
                  </a:lnTo>
                  <a:lnTo>
                    <a:pt x="462" y="194"/>
                  </a:lnTo>
                  <a:lnTo>
                    <a:pt x="468" y="192"/>
                  </a:lnTo>
                  <a:lnTo>
                    <a:pt x="475" y="189"/>
                  </a:lnTo>
                  <a:lnTo>
                    <a:pt x="481" y="188"/>
                  </a:lnTo>
                  <a:lnTo>
                    <a:pt x="488" y="185"/>
                  </a:lnTo>
                  <a:lnTo>
                    <a:pt x="495" y="184"/>
                  </a:lnTo>
                  <a:lnTo>
                    <a:pt x="501" y="181"/>
                  </a:lnTo>
                  <a:lnTo>
                    <a:pt x="508" y="179"/>
                  </a:lnTo>
                  <a:lnTo>
                    <a:pt x="514" y="177"/>
                  </a:lnTo>
                  <a:lnTo>
                    <a:pt x="520" y="176"/>
                  </a:lnTo>
                  <a:lnTo>
                    <a:pt x="528" y="17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0" name="Freeform 106">
              <a:extLst>
                <a:ext uri="{FF2B5EF4-FFF2-40B4-BE49-F238E27FC236}">
                  <a16:creationId xmlns:a16="http://schemas.microsoft.com/office/drawing/2014/main" id="{659A05E0-EF7A-4867-AF0D-BF66421175AC}"/>
                </a:ext>
              </a:extLst>
            </p:cNvPr>
            <p:cNvSpPr>
              <a:spLocks/>
            </p:cNvSpPr>
            <p:nvPr/>
          </p:nvSpPr>
          <p:spPr bwMode="auto">
            <a:xfrm>
              <a:off x="4627" y="2142"/>
              <a:ext cx="622" cy="172"/>
            </a:xfrm>
            <a:custGeom>
              <a:avLst/>
              <a:gdLst>
                <a:gd name="T0" fmla="*/ 352 w 622"/>
                <a:gd name="T1" fmla="*/ 130 h 172"/>
                <a:gd name="T2" fmla="*/ 384 w 622"/>
                <a:gd name="T3" fmla="*/ 123 h 172"/>
                <a:gd name="T4" fmla="*/ 415 w 622"/>
                <a:gd name="T5" fmla="*/ 116 h 172"/>
                <a:gd name="T6" fmla="*/ 446 w 622"/>
                <a:gd name="T7" fmla="*/ 107 h 172"/>
                <a:gd name="T8" fmla="*/ 476 w 622"/>
                <a:gd name="T9" fmla="*/ 97 h 172"/>
                <a:gd name="T10" fmla="*/ 506 w 622"/>
                <a:gd name="T11" fmla="*/ 87 h 172"/>
                <a:gd name="T12" fmla="*/ 536 w 622"/>
                <a:gd name="T13" fmla="*/ 75 h 172"/>
                <a:gd name="T14" fmla="*/ 565 w 622"/>
                <a:gd name="T15" fmla="*/ 63 h 172"/>
                <a:gd name="T16" fmla="*/ 595 w 622"/>
                <a:gd name="T17" fmla="*/ 50 h 172"/>
                <a:gd name="T18" fmla="*/ 606 w 622"/>
                <a:gd name="T19" fmla="*/ 41 h 172"/>
                <a:gd name="T20" fmla="*/ 612 w 622"/>
                <a:gd name="T21" fmla="*/ 28 h 172"/>
                <a:gd name="T22" fmla="*/ 615 w 622"/>
                <a:gd name="T23" fmla="*/ 13 h 172"/>
                <a:gd name="T24" fmla="*/ 621 w 622"/>
                <a:gd name="T25" fmla="*/ 0 h 172"/>
                <a:gd name="T26" fmla="*/ 596 w 622"/>
                <a:gd name="T27" fmla="*/ 12 h 172"/>
                <a:gd name="T28" fmla="*/ 572 w 622"/>
                <a:gd name="T29" fmla="*/ 25 h 172"/>
                <a:gd name="T30" fmla="*/ 548 w 622"/>
                <a:gd name="T31" fmla="*/ 38 h 172"/>
                <a:gd name="T32" fmla="*/ 524 w 622"/>
                <a:gd name="T33" fmla="*/ 50 h 172"/>
                <a:gd name="T34" fmla="*/ 500 w 622"/>
                <a:gd name="T35" fmla="*/ 62 h 172"/>
                <a:gd name="T36" fmla="*/ 475 w 622"/>
                <a:gd name="T37" fmla="*/ 72 h 172"/>
                <a:gd name="T38" fmla="*/ 450 w 622"/>
                <a:gd name="T39" fmla="*/ 83 h 172"/>
                <a:gd name="T40" fmla="*/ 424 w 622"/>
                <a:gd name="T41" fmla="*/ 93 h 172"/>
                <a:gd name="T42" fmla="*/ 399 w 622"/>
                <a:gd name="T43" fmla="*/ 102 h 172"/>
                <a:gd name="T44" fmla="*/ 373 w 622"/>
                <a:gd name="T45" fmla="*/ 111 h 172"/>
                <a:gd name="T46" fmla="*/ 347 w 622"/>
                <a:gd name="T47" fmla="*/ 119 h 172"/>
                <a:gd name="T48" fmla="*/ 320 w 622"/>
                <a:gd name="T49" fmla="*/ 127 h 172"/>
                <a:gd name="T50" fmla="*/ 293 w 622"/>
                <a:gd name="T51" fmla="*/ 133 h 172"/>
                <a:gd name="T52" fmla="*/ 267 w 622"/>
                <a:gd name="T53" fmla="*/ 139 h 172"/>
                <a:gd name="T54" fmla="*/ 240 w 622"/>
                <a:gd name="T55" fmla="*/ 143 h 172"/>
                <a:gd name="T56" fmla="*/ 212 w 622"/>
                <a:gd name="T57" fmla="*/ 148 h 172"/>
                <a:gd name="T58" fmla="*/ 185 w 622"/>
                <a:gd name="T59" fmla="*/ 150 h 172"/>
                <a:gd name="T60" fmla="*/ 159 w 622"/>
                <a:gd name="T61" fmla="*/ 152 h 172"/>
                <a:gd name="T62" fmla="*/ 133 w 622"/>
                <a:gd name="T63" fmla="*/ 155 h 172"/>
                <a:gd name="T64" fmla="*/ 107 w 622"/>
                <a:gd name="T65" fmla="*/ 157 h 172"/>
                <a:gd name="T66" fmla="*/ 80 w 622"/>
                <a:gd name="T67" fmla="*/ 159 h 172"/>
                <a:gd name="T68" fmla="*/ 54 w 622"/>
                <a:gd name="T69" fmla="*/ 161 h 172"/>
                <a:gd name="T70" fmla="*/ 27 w 622"/>
                <a:gd name="T71" fmla="*/ 162 h 172"/>
                <a:gd name="T72" fmla="*/ 0 w 622"/>
                <a:gd name="T73" fmla="*/ 163 h 172"/>
                <a:gd name="T74" fmla="*/ 8 w 622"/>
                <a:gd name="T75" fmla="*/ 162 h 172"/>
                <a:gd name="T76" fmla="*/ 20 w 622"/>
                <a:gd name="T77" fmla="*/ 162 h 172"/>
                <a:gd name="T78" fmla="*/ 31 w 622"/>
                <a:gd name="T79" fmla="*/ 163 h 172"/>
                <a:gd name="T80" fmla="*/ 44 w 622"/>
                <a:gd name="T81" fmla="*/ 164 h 172"/>
                <a:gd name="T82" fmla="*/ 56 w 622"/>
                <a:gd name="T83" fmla="*/ 166 h 172"/>
                <a:gd name="T84" fmla="*/ 70 w 622"/>
                <a:gd name="T85" fmla="*/ 167 h 172"/>
                <a:gd name="T86" fmla="*/ 83 w 622"/>
                <a:gd name="T87" fmla="*/ 168 h 172"/>
                <a:gd name="T88" fmla="*/ 96 w 622"/>
                <a:gd name="T89" fmla="*/ 168 h 172"/>
                <a:gd name="T90" fmla="*/ 108 w 622"/>
                <a:gd name="T91" fmla="*/ 169 h 172"/>
                <a:gd name="T92" fmla="*/ 140 w 622"/>
                <a:gd name="T93" fmla="*/ 167 h 172"/>
                <a:gd name="T94" fmla="*/ 172 w 622"/>
                <a:gd name="T95" fmla="*/ 163 h 172"/>
                <a:gd name="T96" fmla="*/ 204 w 622"/>
                <a:gd name="T97" fmla="*/ 159 h 172"/>
                <a:gd name="T98" fmla="*/ 237 w 622"/>
                <a:gd name="T99" fmla="*/ 155 h 172"/>
                <a:gd name="T100" fmla="*/ 269 w 622"/>
                <a:gd name="T101" fmla="*/ 150 h 172"/>
                <a:gd name="T102" fmla="*/ 300 w 622"/>
                <a:gd name="T103" fmla="*/ 143 h 172"/>
                <a:gd name="T104" fmla="*/ 331 w 622"/>
                <a:gd name="T105" fmla="*/ 13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22" h="172">
                  <a:moveTo>
                    <a:pt x="346" y="134"/>
                  </a:moveTo>
                  <a:lnTo>
                    <a:pt x="352" y="130"/>
                  </a:lnTo>
                  <a:lnTo>
                    <a:pt x="368" y="127"/>
                  </a:lnTo>
                  <a:lnTo>
                    <a:pt x="384" y="123"/>
                  </a:lnTo>
                  <a:lnTo>
                    <a:pt x="400" y="120"/>
                  </a:lnTo>
                  <a:lnTo>
                    <a:pt x="415" y="116"/>
                  </a:lnTo>
                  <a:lnTo>
                    <a:pt x="431" y="111"/>
                  </a:lnTo>
                  <a:lnTo>
                    <a:pt x="446" y="107"/>
                  </a:lnTo>
                  <a:lnTo>
                    <a:pt x="461" y="102"/>
                  </a:lnTo>
                  <a:lnTo>
                    <a:pt x="476" y="97"/>
                  </a:lnTo>
                  <a:lnTo>
                    <a:pt x="492" y="92"/>
                  </a:lnTo>
                  <a:lnTo>
                    <a:pt x="506" y="87"/>
                  </a:lnTo>
                  <a:lnTo>
                    <a:pt x="521" y="81"/>
                  </a:lnTo>
                  <a:lnTo>
                    <a:pt x="536" y="75"/>
                  </a:lnTo>
                  <a:lnTo>
                    <a:pt x="551" y="69"/>
                  </a:lnTo>
                  <a:lnTo>
                    <a:pt x="565" y="63"/>
                  </a:lnTo>
                  <a:lnTo>
                    <a:pt x="580" y="56"/>
                  </a:lnTo>
                  <a:lnTo>
                    <a:pt x="595" y="50"/>
                  </a:lnTo>
                  <a:lnTo>
                    <a:pt x="601" y="47"/>
                  </a:lnTo>
                  <a:lnTo>
                    <a:pt x="606" y="41"/>
                  </a:lnTo>
                  <a:lnTo>
                    <a:pt x="609" y="35"/>
                  </a:lnTo>
                  <a:lnTo>
                    <a:pt x="612" y="28"/>
                  </a:lnTo>
                  <a:lnTo>
                    <a:pt x="614" y="21"/>
                  </a:lnTo>
                  <a:lnTo>
                    <a:pt x="615" y="13"/>
                  </a:lnTo>
                  <a:lnTo>
                    <a:pt x="617" y="6"/>
                  </a:lnTo>
                  <a:lnTo>
                    <a:pt x="621" y="0"/>
                  </a:lnTo>
                  <a:lnTo>
                    <a:pt x="608" y="6"/>
                  </a:lnTo>
                  <a:lnTo>
                    <a:pt x="596" y="12"/>
                  </a:lnTo>
                  <a:lnTo>
                    <a:pt x="585" y="19"/>
                  </a:lnTo>
                  <a:lnTo>
                    <a:pt x="572" y="25"/>
                  </a:lnTo>
                  <a:lnTo>
                    <a:pt x="560" y="31"/>
                  </a:lnTo>
                  <a:lnTo>
                    <a:pt x="548" y="38"/>
                  </a:lnTo>
                  <a:lnTo>
                    <a:pt x="536" y="44"/>
                  </a:lnTo>
                  <a:lnTo>
                    <a:pt x="524" y="50"/>
                  </a:lnTo>
                  <a:lnTo>
                    <a:pt x="512" y="56"/>
                  </a:lnTo>
                  <a:lnTo>
                    <a:pt x="500" y="62"/>
                  </a:lnTo>
                  <a:lnTo>
                    <a:pt x="488" y="67"/>
                  </a:lnTo>
                  <a:lnTo>
                    <a:pt x="475" y="72"/>
                  </a:lnTo>
                  <a:lnTo>
                    <a:pt x="462" y="78"/>
                  </a:lnTo>
                  <a:lnTo>
                    <a:pt x="450" y="83"/>
                  </a:lnTo>
                  <a:lnTo>
                    <a:pt x="437" y="88"/>
                  </a:lnTo>
                  <a:lnTo>
                    <a:pt x="424" y="93"/>
                  </a:lnTo>
                  <a:lnTo>
                    <a:pt x="412" y="98"/>
                  </a:lnTo>
                  <a:lnTo>
                    <a:pt x="399" y="102"/>
                  </a:lnTo>
                  <a:lnTo>
                    <a:pt x="386" y="107"/>
                  </a:lnTo>
                  <a:lnTo>
                    <a:pt x="373" y="111"/>
                  </a:lnTo>
                  <a:lnTo>
                    <a:pt x="360" y="115"/>
                  </a:lnTo>
                  <a:lnTo>
                    <a:pt x="347" y="119"/>
                  </a:lnTo>
                  <a:lnTo>
                    <a:pt x="334" y="123"/>
                  </a:lnTo>
                  <a:lnTo>
                    <a:pt x="320" y="127"/>
                  </a:lnTo>
                  <a:lnTo>
                    <a:pt x="308" y="130"/>
                  </a:lnTo>
                  <a:lnTo>
                    <a:pt x="293" y="133"/>
                  </a:lnTo>
                  <a:lnTo>
                    <a:pt x="280" y="136"/>
                  </a:lnTo>
                  <a:lnTo>
                    <a:pt x="267" y="139"/>
                  </a:lnTo>
                  <a:lnTo>
                    <a:pt x="253" y="142"/>
                  </a:lnTo>
                  <a:lnTo>
                    <a:pt x="240" y="143"/>
                  </a:lnTo>
                  <a:lnTo>
                    <a:pt x="225" y="146"/>
                  </a:lnTo>
                  <a:lnTo>
                    <a:pt x="212" y="148"/>
                  </a:lnTo>
                  <a:lnTo>
                    <a:pt x="198" y="149"/>
                  </a:lnTo>
                  <a:lnTo>
                    <a:pt x="185" y="150"/>
                  </a:lnTo>
                  <a:lnTo>
                    <a:pt x="172" y="151"/>
                  </a:lnTo>
                  <a:lnTo>
                    <a:pt x="159" y="152"/>
                  </a:lnTo>
                  <a:lnTo>
                    <a:pt x="146" y="154"/>
                  </a:lnTo>
                  <a:lnTo>
                    <a:pt x="133" y="155"/>
                  </a:lnTo>
                  <a:lnTo>
                    <a:pt x="120" y="156"/>
                  </a:lnTo>
                  <a:lnTo>
                    <a:pt x="107" y="157"/>
                  </a:lnTo>
                  <a:lnTo>
                    <a:pt x="93" y="159"/>
                  </a:lnTo>
                  <a:lnTo>
                    <a:pt x="80" y="159"/>
                  </a:lnTo>
                  <a:lnTo>
                    <a:pt x="67" y="160"/>
                  </a:lnTo>
                  <a:lnTo>
                    <a:pt x="54" y="161"/>
                  </a:lnTo>
                  <a:lnTo>
                    <a:pt x="40" y="162"/>
                  </a:lnTo>
                  <a:lnTo>
                    <a:pt x="27" y="162"/>
                  </a:lnTo>
                  <a:lnTo>
                    <a:pt x="13" y="163"/>
                  </a:lnTo>
                  <a:lnTo>
                    <a:pt x="0" y="163"/>
                  </a:lnTo>
                  <a:lnTo>
                    <a:pt x="4" y="162"/>
                  </a:lnTo>
                  <a:lnTo>
                    <a:pt x="8" y="162"/>
                  </a:lnTo>
                  <a:lnTo>
                    <a:pt x="14" y="162"/>
                  </a:lnTo>
                  <a:lnTo>
                    <a:pt x="20" y="162"/>
                  </a:lnTo>
                  <a:lnTo>
                    <a:pt x="25" y="163"/>
                  </a:lnTo>
                  <a:lnTo>
                    <a:pt x="31" y="163"/>
                  </a:lnTo>
                  <a:lnTo>
                    <a:pt x="37" y="164"/>
                  </a:lnTo>
                  <a:lnTo>
                    <a:pt x="44" y="164"/>
                  </a:lnTo>
                  <a:lnTo>
                    <a:pt x="50" y="165"/>
                  </a:lnTo>
                  <a:lnTo>
                    <a:pt x="56" y="166"/>
                  </a:lnTo>
                  <a:lnTo>
                    <a:pt x="64" y="167"/>
                  </a:lnTo>
                  <a:lnTo>
                    <a:pt x="70" y="167"/>
                  </a:lnTo>
                  <a:lnTo>
                    <a:pt x="76" y="168"/>
                  </a:lnTo>
                  <a:lnTo>
                    <a:pt x="83" y="168"/>
                  </a:lnTo>
                  <a:lnTo>
                    <a:pt x="89" y="168"/>
                  </a:lnTo>
                  <a:lnTo>
                    <a:pt x="96" y="168"/>
                  </a:lnTo>
                  <a:lnTo>
                    <a:pt x="92" y="171"/>
                  </a:lnTo>
                  <a:lnTo>
                    <a:pt x="108" y="169"/>
                  </a:lnTo>
                  <a:lnTo>
                    <a:pt x="124" y="168"/>
                  </a:lnTo>
                  <a:lnTo>
                    <a:pt x="140" y="167"/>
                  </a:lnTo>
                  <a:lnTo>
                    <a:pt x="156" y="165"/>
                  </a:lnTo>
                  <a:lnTo>
                    <a:pt x="172" y="163"/>
                  </a:lnTo>
                  <a:lnTo>
                    <a:pt x="188" y="161"/>
                  </a:lnTo>
                  <a:lnTo>
                    <a:pt x="204" y="159"/>
                  </a:lnTo>
                  <a:lnTo>
                    <a:pt x="220" y="157"/>
                  </a:lnTo>
                  <a:lnTo>
                    <a:pt x="237" y="155"/>
                  </a:lnTo>
                  <a:lnTo>
                    <a:pt x="253" y="152"/>
                  </a:lnTo>
                  <a:lnTo>
                    <a:pt x="269" y="150"/>
                  </a:lnTo>
                  <a:lnTo>
                    <a:pt x="285" y="147"/>
                  </a:lnTo>
                  <a:lnTo>
                    <a:pt x="300" y="143"/>
                  </a:lnTo>
                  <a:lnTo>
                    <a:pt x="316" y="141"/>
                  </a:lnTo>
                  <a:lnTo>
                    <a:pt x="331" y="137"/>
                  </a:lnTo>
                  <a:lnTo>
                    <a:pt x="346" y="13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1" name="Freeform 107">
              <a:extLst>
                <a:ext uri="{FF2B5EF4-FFF2-40B4-BE49-F238E27FC236}">
                  <a16:creationId xmlns:a16="http://schemas.microsoft.com/office/drawing/2014/main" id="{C9A09D2F-0D31-4A63-89EA-4208D41125A9}"/>
                </a:ext>
              </a:extLst>
            </p:cNvPr>
            <p:cNvSpPr>
              <a:spLocks/>
            </p:cNvSpPr>
            <p:nvPr/>
          </p:nvSpPr>
          <p:spPr bwMode="auto">
            <a:xfrm>
              <a:off x="4575" y="2195"/>
              <a:ext cx="557" cy="105"/>
            </a:xfrm>
            <a:custGeom>
              <a:avLst/>
              <a:gdLst>
                <a:gd name="T0" fmla="*/ 452 w 557"/>
                <a:gd name="T1" fmla="*/ 42 h 105"/>
                <a:gd name="T2" fmla="*/ 467 w 557"/>
                <a:gd name="T3" fmla="*/ 36 h 105"/>
                <a:gd name="T4" fmla="*/ 480 w 557"/>
                <a:gd name="T5" fmla="*/ 31 h 105"/>
                <a:gd name="T6" fmla="*/ 495 w 557"/>
                <a:gd name="T7" fmla="*/ 26 h 105"/>
                <a:gd name="T8" fmla="*/ 508 w 557"/>
                <a:gd name="T9" fmla="*/ 20 h 105"/>
                <a:gd name="T10" fmla="*/ 521 w 557"/>
                <a:gd name="T11" fmla="*/ 14 h 105"/>
                <a:gd name="T12" fmla="*/ 535 w 557"/>
                <a:gd name="T13" fmla="*/ 9 h 105"/>
                <a:gd name="T14" fmla="*/ 549 w 557"/>
                <a:gd name="T15" fmla="*/ 3 h 105"/>
                <a:gd name="T16" fmla="*/ 546 w 557"/>
                <a:gd name="T17" fmla="*/ 0 h 105"/>
                <a:gd name="T18" fmla="*/ 527 w 557"/>
                <a:gd name="T19" fmla="*/ 0 h 105"/>
                <a:gd name="T20" fmla="*/ 508 w 557"/>
                <a:gd name="T21" fmla="*/ 2 h 105"/>
                <a:gd name="T22" fmla="*/ 488 w 557"/>
                <a:gd name="T23" fmla="*/ 5 h 105"/>
                <a:gd name="T24" fmla="*/ 469 w 557"/>
                <a:gd name="T25" fmla="*/ 10 h 105"/>
                <a:gd name="T26" fmla="*/ 451 w 557"/>
                <a:gd name="T27" fmla="*/ 16 h 105"/>
                <a:gd name="T28" fmla="*/ 432 w 557"/>
                <a:gd name="T29" fmla="*/ 23 h 105"/>
                <a:gd name="T30" fmla="*/ 415 w 557"/>
                <a:gd name="T31" fmla="*/ 30 h 105"/>
                <a:gd name="T32" fmla="*/ 404 w 557"/>
                <a:gd name="T33" fmla="*/ 33 h 105"/>
                <a:gd name="T34" fmla="*/ 383 w 557"/>
                <a:gd name="T35" fmla="*/ 42 h 105"/>
                <a:gd name="T36" fmla="*/ 361 w 557"/>
                <a:gd name="T37" fmla="*/ 49 h 105"/>
                <a:gd name="T38" fmla="*/ 339 w 557"/>
                <a:gd name="T39" fmla="*/ 56 h 105"/>
                <a:gd name="T40" fmla="*/ 316 w 557"/>
                <a:gd name="T41" fmla="*/ 61 h 105"/>
                <a:gd name="T42" fmla="*/ 293 w 557"/>
                <a:gd name="T43" fmla="*/ 68 h 105"/>
                <a:gd name="T44" fmla="*/ 270 w 557"/>
                <a:gd name="T45" fmla="*/ 73 h 105"/>
                <a:gd name="T46" fmla="*/ 247 w 557"/>
                <a:gd name="T47" fmla="*/ 77 h 105"/>
                <a:gd name="T48" fmla="*/ 223 w 557"/>
                <a:gd name="T49" fmla="*/ 81 h 105"/>
                <a:gd name="T50" fmla="*/ 199 w 557"/>
                <a:gd name="T51" fmla="*/ 85 h 105"/>
                <a:gd name="T52" fmla="*/ 174 w 557"/>
                <a:gd name="T53" fmla="*/ 88 h 105"/>
                <a:gd name="T54" fmla="*/ 150 w 557"/>
                <a:gd name="T55" fmla="*/ 91 h 105"/>
                <a:gd name="T56" fmla="*/ 125 w 557"/>
                <a:gd name="T57" fmla="*/ 93 h 105"/>
                <a:gd name="T58" fmla="*/ 100 w 557"/>
                <a:gd name="T59" fmla="*/ 96 h 105"/>
                <a:gd name="T60" fmla="*/ 76 w 557"/>
                <a:gd name="T61" fmla="*/ 97 h 105"/>
                <a:gd name="T62" fmla="*/ 51 w 557"/>
                <a:gd name="T63" fmla="*/ 99 h 105"/>
                <a:gd name="T64" fmla="*/ 26 w 557"/>
                <a:gd name="T65" fmla="*/ 100 h 105"/>
                <a:gd name="T66" fmla="*/ 19 w 557"/>
                <a:gd name="T67" fmla="*/ 101 h 105"/>
                <a:gd name="T68" fmla="*/ 12 w 557"/>
                <a:gd name="T69" fmla="*/ 102 h 105"/>
                <a:gd name="T70" fmla="*/ 6 w 557"/>
                <a:gd name="T71" fmla="*/ 103 h 105"/>
                <a:gd name="T72" fmla="*/ 0 w 557"/>
                <a:gd name="T73" fmla="*/ 104 h 105"/>
                <a:gd name="T74" fmla="*/ 28 w 557"/>
                <a:gd name="T75" fmla="*/ 103 h 105"/>
                <a:gd name="T76" fmla="*/ 56 w 557"/>
                <a:gd name="T77" fmla="*/ 102 h 105"/>
                <a:gd name="T78" fmla="*/ 85 w 557"/>
                <a:gd name="T79" fmla="*/ 101 h 105"/>
                <a:gd name="T80" fmla="*/ 114 w 557"/>
                <a:gd name="T81" fmla="*/ 100 h 105"/>
                <a:gd name="T82" fmla="*/ 143 w 557"/>
                <a:gd name="T83" fmla="*/ 99 h 105"/>
                <a:gd name="T84" fmla="*/ 171 w 557"/>
                <a:gd name="T85" fmla="*/ 97 h 105"/>
                <a:gd name="T86" fmla="*/ 200 w 557"/>
                <a:gd name="T87" fmla="*/ 95 h 105"/>
                <a:gd name="T88" fmla="*/ 228 w 557"/>
                <a:gd name="T89" fmla="*/ 92 h 105"/>
                <a:gd name="T90" fmla="*/ 256 w 557"/>
                <a:gd name="T91" fmla="*/ 89 h 105"/>
                <a:gd name="T92" fmla="*/ 284 w 557"/>
                <a:gd name="T93" fmla="*/ 85 h 105"/>
                <a:gd name="T94" fmla="*/ 312 w 557"/>
                <a:gd name="T95" fmla="*/ 80 h 105"/>
                <a:gd name="T96" fmla="*/ 339 w 557"/>
                <a:gd name="T97" fmla="*/ 75 h 105"/>
                <a:gd name="T98" fmla="*/ 366 w 557"/>
                <a:gd name="T99" fmla="*/ 69 h 105"/>
                <a:gd name="T100" fmla="*/ 393 w 557"/>
                <a:gd name="T101" fmla="*/ 61 h 105"/>
                <a:gd name="T102" fmla="*/ 420 w 557"/>
                <a:gd name="T103" fmla="*/ 53 h 105"/>
                <a:gd name="T104" fmla="*/ 446 w 557"/>
                <a:gd name="T105" fmla="*/ 4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105">
                  <a:moveTo>
                    <a:pt x="446" y="44"/>
                  </a:moveTo>
                  <a:lnTo>
                    <a:pt x="452" y="42"/>
                  </a:lnTo>
                  <a:lnTo>
                    <a:pt x="460" y="38"/>
                  </a:lnTo>
                  <a:lnTo>
                    <a:pt x="467" y="36"/>
                  </a:lnTo>
                  <a:lnTo>
                    <a:pt x="474" y="34"/>
                  </a:lnTo>
                  <a:lnTo>
                    <a:pt x="480" y="31"/>
                  </a:lnTo>
                  <a:lnTo>
                    <a:pt x="488" y="28"/>
                  </a:lnTo>
                  <a:lnTo>
                    <a:pt x="495" y="26"/>
                  </a:lnTo>
                  <a:lnTo>
                    <a:pt x="501" y="23"/>
                  </a:lnTo>
                  <a:lnTo>
                    <a:pt x="508" y="20"/>
                  </a:lnTo>
                  <a:lnTo>
                    <a:pt x="515" y="17"/>
                  </a:lnTo>
                  <a:lnTo>
                    <a:pt x="521" y="14"/>
                  </a:lnTo>
                  <a:lnTo>
                    <a:pt x="528" y="11"/>
                  </a:lnTo>
                  <a:lnTo>
                    <a:pt x="535" y="9"/>
                  </a:lnTo>
                  <a:lnTo>
                    <a:pt x="542" y="6"/>
                  </a:lnTo>
                  <a:lnTo>
                    <a:pt x="549" y="3"/>
                  </a:lnTo>
                  <a:lnTo>
                    <a:pt x="556" y="0"/>
                  </a:lnTo>
                  <a:lnTo>
                    <a:pt x="546" y="0"/>
                  </a:lnTo>
                  <a:lnTo>
                    <a:pt x="536" y="0"/>
                  </a:lnTo>
                  <a:lnTo>
                    <a:pt x="527" y="0"/>
                  </a:lnTo>
                  <a:lnTo>
                    <a:pt x="517" y="0"/>
                  </a:lnTo>
                  <a:lnTo>
                    <a:pt x="508" y="2"/>
                  </a:lnTo>
                  <a:lnTo>
                    <a:pt x="498" y="3"/>
                  </a:lnTo>
                  <a:lnTo>
                    <a:pt x="488" y="5"/>
                  </a:lnTo>
                  <a:lnTo>
                    <a:pt x="479" y="7"/>
                  </a:lnTo>
                  <a:lnTo>
                    <a:pt x="469" y="10"/>
                  </a:lnTo>
                  <a:lnTo>
                    <a:pt x="460" y="13"/>
                  </a:lnTo>
                  <a:lnTo>
                    <a:pt x="451" y="16"/>
                  </a:lnTo>
                  <a:lnTo>
                    <a:pt x="442" y="19"/>
                  </a:lnTo>
                  <a:lnTo>
                    <a:pt x="432" y="23"/>
                  </a:lnTo>
                  <a:lnTo>
                    <a:pt x="424" y="26"/>
                  </a:lnTo>
                  <a:lnTo>
                    <a:pt x="415" y="30"/>
                  </a:lnTo>
                  <a:lnTo>
                    <a:pt x="406" y="34"/>
                  </a:lnTo>
                  <a:lnTo>
                    <a:pt x="404" y="33"/>
                  </a:lnTo>
                  <a:lnTo>
                    <a:pt x="394" y="38"/>
                  </a:lnTo>
                  <a:lnTo>
                    <a:pt x="383" y="42"/>
                  </a:lnTo>
                  <a:lnTo>
                    <a:pt x="372" y="45"/>
                  </a:lnTo>
                  <a:lnTo>
                    <a:pt x="361" y="49"/>
                  </a:lnTo>
                  <a:lnTo>
                    <a:pt x="350" y="52"/>
                  </a:lnTo>
                  <a:lnTo>
                    <a:pt x="339" y="56"/>
                  </a:lnTo>
                  <a:lnTo>
                    <a:pt x="328" y="59"/>
                  </a:lnTo>
                  <a:lnTo>
                    <a:pt x="316" y="61"/>
                  </a:lnTo>
                  <a:lnTo>
                    <a:pt x="305" y="65"/>
                  </a:lnTo>
                  <a:lnTo>
                    <a:pt x="293" y="68"/>
                  </a:lnTo>
                  <a:lnTo>
                    <a:pt x="282" y="70"/>
                  </a:lnTo>
                  <a:lnTo>
                    <a:pt x="270" y="73"/>
                  </a:lnTo>
                  <a:lnTo>
                    <a:pt x="258" y="75"/>
                  </a:lnTo>
                  <a:lnTo>
                    <a:pt x="247" y="77"/>
                  </a:lnTo>
                  <a:lnTo>
                    <a:pt x="235" y="80"/>
                  </a:lnTo>
                  <a:lnTo>
                    <a:pt x="223" y="81"/>
                  </a:lnTo>
                  <a:lnTo>
                    <a:pt x="211" y="83"/>
                  </a:lnTo>
                  <a:lnTo>
                    <a:pt x="199" y="85"/>
                  </a:lnTo>
                  <a:lnTo>
                    <a:pt x="187" y="87"/>
                  </a:lnTo>
                  <a:lnTo>
                    <a:pt x="174" y="88"/>
                  </a:lnTo>
                  <a:lnTo>
                    <a:pt x="163" y="89"/>
                  </a:lnTo>
                  <a:lnTo>
                    <a:pt x="150" y="91"/>
                  </a:lnTo>
                  <a:lnTo>
                    <a:pt x="138" y="92"/>
                  </a:lnTo>
                  <a:lnTo>
                    <a:pt x="125" y="93"/>
                  </a:lnTo>
                  <a:lnTo>
                    <a:pt x="113" y="95"/>
                  </a:lnTo>
                  <a:lnTo>
                    <a:pt x="100" y="96"/>
                  </a:lnTo>
                  <a:lnTo>
                    <a:pt x="88" y="96"/>
                  </a:lnTo>
                  <a:lnTo>
                    <a:pt x="76" y="97"/>
                  </a:lnTo>
                  <a:lnTo>
                    <a:pt x="64" y="98"/>
                  </a:lnTo>
                  <a:lnTo>
                    <a:pt x="51" y="99"/>
                  </a:lnTo>
                  <a:lnTo>
                    <a:pt x="38" y="99"/>
                  </a:lnTo>
                  <a:lnTo>
                    <a:pt x="26" y="100"/>
                  </a:lnTo>
                  <a:lnTo>
                    <a:pt x="23" y="100"/>
                  </a:lnTo>
                  <a:lnTo>
                    <a:pt x="19" y="101"/>
                  </a:lnTo>
                  <a:lnTo>
                    <a:pt x="16" y="101"/>
                  </a:lnTo>
                  <a:lnTo>
                    <a:pt x="12" y="102"/>
                  </a:lnTo>
                  <a:lnTo>
                    <a:pt x="9" y="102"/>
                  </a:lnTo>
                  <a:lnTo>
                    <a:pt x="6" y="103"/>
                  </a:lnTo>
                  <a:lnTo>
                    <a:pt x="3" y="103"/>
                  </a:lnTo>
                  <a:lnTo>
                    <a:pt x="0" y="104"/>
                  </a:lnTo>
                  <a:lnTo>
                    <a:pt x="13" y="103"/>
                  </a:lnTo>
                  <a:lnTo>
                    <a:pt x="28" y="103"/>
                  </a:lnTo>
                  <a:lnTo>
                    <a:pt x="43" y="103"/>
                  </a:lnTo>
                  <a:lnTo>
                    <a:pt x="56" y="102"/>
                  </a:lnTo>
                  <a:lnTo>
                    <a:pt x="71" y="102"/>
                  </a:lnTo>
                  <a:lnTo>
                    <a:pt x="85" y="101"/>
                  </a:lnTo>
                  <a:lnTo>
                    <a:pt x="100" y="101"/>
                  </a:lnTo>
                  <a:lnTo>
                    <a:pt x="114" y="100"/>
                  </a:lnTo>
                  <a:lnTo>
                    <a:pt x="128" y="100"/>
                  </a:lnTo>
                  <a:lnTo>
                    <a:pt x="143" y="99"/>
                  </a:lnTo>
                  <a:lnTo>
                    <a:pt x="157" y="98"/>
                  </a:lnTo>
                  <a:lnTo>
                    <a:pt x="171" y="97"/>
                  </a:lnTo>
                  <a:lnTo>
                    <a:pt x="185" y="96"/>
                  </a:lnTo>
                  <a:lnTo>
                    <a:pt x="200" y="95"/>
                  </a:lnTo>
                  <a:lnTo>
                    <a:pt x="214" y="93"/>
                  </a:lnTo>
                  <a:lnTo>
                    <a:pt x="228" y="92"/>
                  </a:lnTo>
                  <a:lnTo>
                    <a:pt x="242" y="90"/>
                  </a:lnTo>
                  <a:lnTo>
                    <a:pt x="256" y="89"/>
                  </a:lnTo>
                  <a:lnTo>
                    <a:pt x="270" y="87"/>
                  </a:lnTo>
                  <a:lnTo>
                    <a:pt x="284" y="85"/>
                  </a:lnTo>
                  <a:lnTo>
                    <a:pt x="298" y="83"/>
                  </a:lnTo>
                  <a:lnTo>
                    <a:pt x="312" y="80"/>
                  </a:lnTo>
                  <a:lnTo>
                    <a:pt x="325" y="77"/>
                  </a:lnTo>
                  <a:lnTo>
                    <a:pt x="339" y="75"/>
                  </a:lnTo>
                  <a:lnTo>
                    <a:pt x="353" y="72"/>
                  </a:lnTo>
                  <a:lnTo>
                    <a:pt x="366" y="69"/>
                  </a:lnTo>
                  <a:lnTo>
                    <a:pt x="380" y="65"/>
                  </a:lnTo>
                  <a:lnTo>
                    <a:pt x="393" y="61"/>
                  </a:lnTo>
                  <a:lnTo>
                    <a:pt x="407" y="57"/>
                  </a:lnTo>
                  <a:lnTo>
                    <a:pt x="420" y="53"/>
                  </a:lnTo>
                  <a:lnTo>
                    <a:pt x="433" y="49"/>
                  </a:lnTo>
                  <a:lnTo>
                    <a:pt x="446" y="4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2" name="Freeform 108">
              <a:extLst>
                <a:ext uri="{FF2B5EF4-FFF2-40B4-BE49-F238E27FC236}">
                  <a16:creationId xmlns:a16="http://schemas.microsoft.com/office/drawing/2014/main" id="{9C6DC950-6296-4312-A22C-74C87A4C035D}"/>
                </a:ext>
              </a:extLst>
            </p:cNvPr>
            <p:cNvSpPr>
              <a:spLocks/>
            </p:cNvSpPr>
            <p:nvPr/>
          </p:nvSpPr>
          <p:spPr bwMode="auto">
            <a:xfrm>
              <a:off x="4924" y="2535"/>
              <a:ext cx="96" cy="133"/>
            </a:xfrm>
            <a:custGeom>
              <a:avLst/>
              <a:gdLst>
                <a:gd name="T0" fmla="*/ 91 w 96"/>
                <a:gd name="T1" fmla="*/ 73 h 133"/>
                <a:gd name="T2" fmla="*/ 87 w 96"/>
                <a:gd name="T3" fmla="*/ 79 h 133"/>
                <a:gd name="T4" fmla="*/ 83 w 96"/>
                <a:gd name="T5" fmla="*/ 84 h 133"/>
                <a:gd name="T6" fmla="*/ 79 w 96"/>
                <a:gd name="T7" fmla="*/ 91 h 133"/>
                <a:gd name="T8" fmla="*/ 75 w 96"/>
                <a:gd name="T9" fmla="*/ 96 h 133"/>
                <a:gd name="T10" fmla="*/ 71 w 96"/>
                <a:gd name="T11" fmla="*/ 102 h 133"/>
                <a:gd name="T12" fmla="*/ 66 w 96"/>
                <a:gd name="T13" fmla="*/ 107 h 133"/>
                <a:gd name="T14" fmla="*/ 61 w 96"/>
                <a:gd name="T15" fmla="*/ 112 h 133"/>
                <a:gd name="T16" fmla="*/ 55 w 96"/>
                <a:gd name="T17" fmla="*/ 116 h 133"/>
                <a:gd name="T18" fmla="*/ 50 w 96"/>
                <a:gd name="T19" fmla="*/ 121 h 133"/>
                <a:gd name="T20" fmla="*/ 43 w 96"/>
                <a:gd name="T21" fmla="*/ 124 h 133"/>
                <a:gd name="T22" fmla="*/ 37 w 96"/>
                <a:gd name="T23" fmla="*/ 128 h 133"/>
                <a:gd name="T24" fmla="*/ 31 w 96"/>
                <a:gd name="T25" fmla="*/ 129 h 133"/>
                <a:gd name="T26" fmla="*/ 23 w 96"/>
                <a:gd name="T27" fmla="*/ 131 h 133"/>
                <a:gd name="T28" fmla="*/ 16 w 96"/>
                <a:gd name="T29" fmla="*/ 132 h 133"/>
                <a:gd name="T30" fmla="*/ 8 w 96"/>
                <a:gd name="T31" fmla="*/ 131 h 133"/>
                <a:gd name="T32" fmla="*/ 0 w 96"/>
                <a:gd name="T33" fmla="*/ 129 h 133"/>
                <a:gd name="T34" fmla="*/ 7 w 96"/>
                <a:gd name="T35" fmla="*/ 123 h 133"/>
                <a:gd name="T36" fmla="*/ 13 w 96"/>
                <a:gd name="T37" fmla="*/ 116 h 133"/>
                <a:gd name="T38" fmla="*/ 20 w 96"/>
                <a:gd name="T39" fmla="*/ 109 h 133"/>
                <a:gd name="T40" fmla="*/ 27 w 96"/>
                <a:gd name="T41" fmla="*/ 102 h 133"/>
                <a:gd name="T42" fmla="*/ 32 w 96"/>
                <a:gd name="T43" fmla="*/ 94 h 133"/>
                <a:gd name="T44" fmla="*/ 39 w 96"/>
                <a:gd name="T45" fmla="*/ 86 h 133"/>
                <a:gd name="T46" fmla="*/ 44 w 96"/>
                <a:gd name="T47" fmla="*/ 78 h 133"/>
                <a:gd name="T48" fmla="*/ 49 w 96"/>
                <a:gd name="T49" fmla="*/ 70 h 133"/>
                <a:gd name="T50" fmla="*/ 55 w 96"/>
                <a:gd name="T51" fmla="*/ 62 h 133"/>
                <a:gd name="T52" fmla="*/ 59 w 96"/>
                <a:gd name="T53" fmla="*/ 53 h 133"/>
                <a:gd name="T54" fmla="*/ 63 w 96"/>
                <a:gd name="T55" fmla="*/ 44 h 133"/>
                <a:gd name="T56" fmla="*/ 67 w 96"/>
                <a:gd name="T57" fmla="*/ 36 h 133"/>
                <a:gd name="T58" fmla="*/ 71 w 96"/>
                <a:gd name="T59" fmla="*/ 27 h 133"/>
                <a:gd name="T60" fmla="*/ 74 w 96"/>
                <a:gd name="T61" fmla="*/ 17 h 133"/>
                <a:gd name="T62" fmla="*/ 76 w 96"/>
                <a:gd name="T63" fmla="*/ 8 h 133"/>
                <a:gd name="T64" fmla="*/ 79 w 96"/>
                <a:gd name="T65" fmla="*/ 0 h 133"/>
                <a:gd name="T66" fmla="*/ 79 w 96"/>
                <a:gd name="T67" fmla="*/ 4 h 133"/>
                <a:gd name="T68" fmla="*/ 80 w 96"/>
                <a:gd name="T69" fmla="*/ 8 h 133"/>
                <a:gd name="T70" fmla="*/ 82 w 96"/>
                <a:gd name="T71" fmla="*/ 13 h 133"/>
                <a:gd name="T72" fmla="*/ 83 w 96"/>
                <a:gd name="T73" fmla="*/ 17 h 133"/>
                <a:gd name="T74" fmla="*/ 85 w 96"/>
                <a:gd name="T75" fmla="*/ 22 h 133"/>
                <a:gd name="T76" fmla="*/ 87 w 96"/>
                <a:gd name="T77" fmla="*/ 27 h 133"/>
                <a:gd name="T78" fmla="*/ 89 w 96"/>
                <a:gd name="T79" fmla="*/ 32 h 133"/>
                <a:gd name="T80" fmla="*/ 91 w 96"/>
                <a:gd name="T81" fmla="*/ 36 h 133"/>
                <a:gd name="T82" fmla="*/ 92 w 96"/>
                <a:gd name="T83" fmla="*/ 40 h 133"/>
                <a:gd name="T84" fmla="*/ 93 w 96"/>
                <a:gd name="T85" fmla="*/ 45 h 133"/>
                <a:gd name="T86" fmla="*/ 94 w 96"/>
                <a:gd name="T87" fmla="*/ 49 h 133"/>
                <a:gd name="T88" fmla="*/ 95 w 96"/>
                <a:gd name="T89" fmla="*/ 54 h 133"/>
                <a:gd name="T90" fmla="*/ 95 w 96"/>
                <a:gd name="T91" fmla="*/ 59 h 133"/>
                <a:gd name="T92" fmla="*/ 94 w 96"/>
                <a:gd name="T93" fmla="*/ 64 h 133"/>
                <a:gd name="T94" fmla="*/ 93 w 96"/>
                <a:gd name="T95" fmla="*/ 68 h 133"/>
                <a:gd name="T96" fmla="*/ 91 w 96"/>
                <a:gd name="T97" fmla="*/ 7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6" h="133">
                  <a:moveTo>
                    <a:pt x="91" y="73"/>
                  </a:moveTo>
                  <a:lnTo>
                    <a:pt x="87" y="79"/>
                  </a:lnTo>
                  <a:lnTo>
                    <a:pt x="83" y="84"/>
                  </a:lnTo>
                  <a:lnTo>
                    <a:pt x="79" y="91"/>
                  </a:lnTo>
                  <a:lnTo>
                    <a:pt x="75" y="96"/>
                  </a:lnTo>
                  <a:lnTo>
                    <a:pt x="71" y="102"/>
                  </a:lnTo>
                  <a:lnTo>
                    <a:pt x="66" y="107"/>
                  </a:lnTo>
                  <a:lnTo>
                    <a:pt x="61" y="112"/>
                  </a:lnTo>
                  <a:lnTo>
                    <a:pt x="55" y="116"/>
                  </a:lnTo>
                  <a:lnTo>
                    <a:pt x="50" y="121"/>
                  </a:lnTo>
                  <a:lnTo>
                    <a:pt x="43" y="124"/>
                  </a:lnTo>
                  <a:lnTo>
                    <a:pt x="37" y="128"/>
                  </a:lnTo>
                  <a:lnTo>
                    <a:pt x="31" y="129"/>
                  </a:lnTo>
                  <a:lnTo>
                    <a:pt x="23" y="131"/>
                  </a:lnTo>
                  <a:lnTo>
                    <a:pt x="16" y="132"/>
                  </a:lnTo>
                  <a:lnTo>
                    <a:pt x="8" y="131"/>
                  </a:lnTo>
                  <a:lnTo>
                    <a:pt x="0" y="129"/>
                  </a:lnTo>
                  <a:lnTo>
                    <a:pt x="7" y="123"/>
                  </a:lnTo>
                  <a:lnTo>
                    <a:pt x="13" y="116"/>
                  </a:lnTo>
                  <a:lnTo>
                    <a:pt x="20" y="109"/>
                  </a:lnTo>
                  <a:lnTo>
                    <a:pt x="27" y="102"/>
                  </a:lnTo>
                  <a:lnTo>
                    <a:pt x="32" y="94"/>
                  </a:lnTo>
                  <a:lnTo>
                    <a:pt x="39" y="86"/>
                  </a:lnTo>
                  <a:lnTo>
                    <a:pt x="44" y="78"/>
                  </a:lnTo>
                  <a:lnTo>
                    <a:pt x="49" y="70"/>
                  </a:lnTo>
                  <a:lnTo>
                    <a:pt x="55" y="62"/>
                  </a:lnTo>
                  <a:lnTo>
                    <a:pt x="59" y="53"/>
                  </a:lnTo>
                  <a:lnTo>
                    <a:pt x="63" y="44"/>
                  </a:lnTo>
                  <a:lnTo>
                    <a:pt x="67" y="36"/>
                  </a:lnTo>
                  <a:lnTo>
                    <a:pt x="71" y="27"/>
                  </a:lnTo>
                  <a:lnTo>
                    <a:pt x="74" y="17"/>
                  </a:lnTo>
                  <a:lnTo>
                    <a:pt x="76" y="8"/>
                  </a:lnTo>
                  <a:lnTo>
                    <a:pt x="79" y="0"/>
                  </a:lnTo>
                  <a:lnTo>
                    <a:pt x="79" y="4"/>
                  </a:lnTo>
                  <a:lnTo>
                    <a:pt x="80" y="8"/>
                  </a:lnTo>
                  <a:lnTo>
                    <a:pt x="82" y="13"/>
                  </a:lnTo>
                  <a:lnTo>
                    <a:pt x="83" y="17"/>
                  </a:lnTo>
                  <a:lnTo>
                    <a:pt x="85" y="22"/>
                  </a:lnTo>
                  <a:lnTo>
                    <a:pt x="87" y="27"/>
                  </a:lnTo>
                  <a:lnTo>
                    <a:pt x="89" y="32"/>
                  </a:lnTo>
                  <a:lnTo>
                    <a:pt x="91" y="36"/>
                  </a:lnTo>
                  <a:lnTo>
                    <a:pt x="92" y="40"/>
                  </a:lnTo>
                  <a:lnTo>
                    <a:pt x="93" y="45"/>
                  </a:lnTo>
                  <a:lnTo>
                    <a:pt x="94" y="49"/>
                  </a:lnTo>
                  <a:lnTo>
                    <a:pt x="95" y="54"/>
                  </a:lnTo>
                  <a:lnTo>
                    <a:pt x="95" y="59"/>
                  </a:lnTo>
                  <a:lnTo>
                    <a:pt x="94" y="64"/>
                  </a:lnTo>
                  <a:lnTo>
                    <a:pt x="93" y="68"/>
                  </a:lnTo>
                  <a:lnTo>
                    <a:pt x="91" y="7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3" name="Freeform 109">
              <a:extLst>
                <a:ext uri="{FF2B5EF4-FFF2-40B4-BE49-F238E27FC236}">
                  <a16:creationId xmlns:a16="http://schemas.microsoft.com/office/drawing/2014/main" id="{15E1472C-B515-4FE9-B75E-CC641D5BC6C7}"/>
                </a:ext>
              </a:extLst>
            </p:cNvPr>
            <p:cNvSpPr>
              <a:spLocks/>
            </p:cNvSpPr>
            <p:nvPr/>
          </p:nvSpPr>
          <p:spPr bwMode="auto">
            <a:xfrm>
              <a:off x="5075" y="2554"/>
              <a:ext cx="124" cy="47"/>
            </a:xfrm>
            <a:custGeom>
              <a:avLst/>
              <a:gdLst>
                <a:gd name="T0" fmla="*/ 123 w 124"/>
                <a:gd name="T1" fmla="*/ 0 h 47"/>
                <a:gd name="T2" fmla="*/ 114 w 124"/>
                <a:gd name="T3" fmla="*/ 0 h 47"/>
                <a:gd name="T4" fmla="*/ 106 w 124"/>
                <a:gd name="T5" fmla="*/ 1 h 47"/>
                <a:gd name="T6" fmla="*/ 98 w 124"/>
                <a:gd name="T7" fmla="*/ 3 h 47"/>
                <a:gd name="T8" fmla="*/ 90 w 124"/>
                <a:gd name="T9" fmla="*/ 5 h 47"/>
                <a:gd name="T10" fmla="*/ 82 w 124"/>
                <a:gd name="T11" fmla="*/ 7 h 47"/>
                <a:gd name="T12" fmla="*/ 73 w 124"/>
                <a:gd name="T13" fmla="*/ 9 h 47"/>
                <a:gd name="T14" fmla="*/ 65 w 124"/>
                <a:gd name="T15" fmla="*/ 11 h 47"/>
                <a:gd name="T16" fmla="*/ 58 w 124"/>
                <a:gd name="T17" fmla="*/ 14 h 47"/>
                <a:gd name="T18" fmla="*/ 50 w 124"/>
                <a:gd name="T19" fmla="*/ 17 h 47"/>
                <a:gd name="T20" fmla="*/ 43 w 124"/>
                <a:gd name="T21" fmla="*/ 20 h 47"/>
                <a:gd name="T22" fmla="*/ 35 w 124"/>
                <a:gd name="T23" fmla="*/ 23 h 47"/>
                <a:gd name="T24" fmla="*/ 28 w 124"/>
                <a:gd name="T25" fmla="*/ 27 h 47"/>
                <a:gd name="T26" fmla="*/ 20 w 124"/>
                <a:gd name="T27" fmla="*/ 31 h 47"/>
                <a:gd name="T28" fmla="*/ 13 w 124"/>
                <a:gd name="T29" fmla="*/ 36 h 47"/>
                <a:gd name="T30" fmla="*/ 6 w 124"/>
                <a:gd name="T31" fmla="*/ 41 h 47"/>
                <a:gd name="T32" fmla="*/ 0 w 124"/>
                <a:gd name="T33" fmla="*/ 46 h 47"/>
                <a:gd name="T34" fmla="*/ 46 w 124"/>
                <a:gd name="T35" fmla="*/ 9 h 47"/>
                <a:gd name="T36" fmla="*/ 51 w 124"/>
                <a:gd name="T37" fmla="*/ 7 h 47"/>
                <a:gd name="T38" fmla="*/ 56 w 124"/>
                <a:gd name="T39" fmla="*/ 7 h 47"/>
                <a:gd name="T40" fmla="*/ 60 w 124"/>
                <a:gd name="T41" fmla="*/ 6 h 47"/>
                <a:gd name="T42" fmla="*/ 65 w 124"/>
                <a:gd name="T43" fmla="*/ 4 h 47"/>
                <a:gd name="T44" fmla="*/ 69 w 124"/>
                <a:gd name="T45" fmla="*/ 3 h 47"/>
                <a:gd name="T46" fmla="*/ 74 w 124"/>
                <a:gd name="T47" fmla="*/ 3 h 47"/>
                <a:gd name="T48" fmla="*/ 79 w 124"/>
                <a:gd name="T49" fmla="*/ 3 h 47"/>
                <a:gd name="T50" fmla="*/ 85 w 124"/>
                <a:gd name="T51" fmla="*/ 1 h 47"/>
                <a:gd name="T52" fmla="*/ 90 w 124"/>
                <a:gd name="T53" fmla="*/ 1 h 47"/>
                <a:gd name="T54" fmla="*/ 94 w 124"/>
                <a:gd name="T55" fmla="*/ 0 h 47"/>
                <a:gd name="T56" fmla="*/ 99 w 124"/>
                <a:gd name="T57" fmla="*/ 0 h 47"/>
                <a:gd name="T58" fmla="*/ 104 w 124"/>
                <a:gd name="T59" fmla="*/ 0 h 47"/>
                <a:gd name="T60" fmla="*/ 109 w 124"/>
                <a:gd name="T61" fmla="*/ 0 h 47"/>
                <a:gd name="T62" fmla="*/ 114 w 124"/>
                <a:gd name="T63" fmla="*/ 0 h 47"/>
                <a:gd name="T64" fmla="*/ 118 w 124"/>
                <a:gd name="T65" fmla="*/ 0 h 47"/>
                <a:gd name="T66" fmla="*/ 123 w 124"/>
                <a:gd name="T67"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 h="47">
                  <a:moveTo>
                    <a:pt x="123" y="0"/>
                  </a:moveTo>
                  <a:lnTo>
                    <a:pt x="114" y="0"/>
                  </a:lnTo>
                  <a:lnTo>
                    <a:pt x="106" y="1"/>
                  </a:lnTo>
                  <a:lnTo>
                    <a:pt x="98" y="3"/>
                  </a:lnTo>
                  <a:lnTo>
                    <a:pt x="90" y="5"/>
                  </a:lnTo>
                  <a:lnTo>
                    <a:pt x="82" y="7"/>
                  </a:lnTo>
                  <a:lnTo>
                    <a:pt x="73" y="9"/>
                  </a:lnTo>
                  <a:lnTo>
                    <a:pt x="65" y="11"/>
                  </a:lnTo>
                  <a:lnTo>
                    <a:pt x="58" y="14"/>
                  </a:lnTo>
                  <a:lnTo>
                    <a:pt x="50" y="17"/>
                  </a:lnTo>
                  <a:lnTo>
                    <a:pt x="43" y="20"/>
                  </a:lnTo>
                  <a:lnTo>
                    <a:pt x="35" y="23"/>
                  </a:lnTo>
                  <a:lnTo>
                    <a:pt x="28" y="27"/>
                  </a:lnTo>
                  <a:lnTo>
                    <a:pt x="20" y="31"/>
                  </a:lnTo>
                  <a:lnTo>
                    <a:pt x="13" y="36"/>
                  </a:lnTo>
                  <a:lnTo>
                    <a:pt x="6" y="41"/>
                  </a:lnTo>
                  <a:lnTo>
                    <a:pt x="0" y="46"/>
                  </a:lnTo>
                  <a:lnTo>
                    <a:pt x="46" y="9"/>
                  </a:lnTo>
                  <a:lnTo>
                    <a:pt x="51" y="7"/>
                  </a:lnTo>
                  <a:lnTo>
                    <a:pt x="56" y="7"/>
                  </a:lnTo>
                  <a:lnTo>
                    <a:pt x="60" y="6"/>
                  </a:lnTo>
                  <a:lnTo>
                    <a:pt x="65" y="4"/>
                  </a:lnTo>
                  <a:lnTo>
                    <a:pt x="69" y="3"/>
                  </a:lnTo>
                  <a:lnTo>
                    <a:pt x="74" y="3"/>
                  </a:lnTo>
                  <a:lnTo>
                    <a:pt x="79" y="3"/>
                  </a:lnTo>
                  <a:lnTo>
                    <a:pt x="85" y="1"/>
                  </a:lnTo>
                  <a:lnTo>
                    <a:pt x="90" y="1"/>
                  </a:lnTo>
                  <a:lnTo>
                    <a:pt x="94" y="0"/>
                  </a:lnTo>
                  <a:lnTo>
                    <a:pt x="99" y="0"/>
                  </a:lnTo>
                  <a:lnTo>
                    <a:pt x="104" y="0"/>
                  </a:lnTo>
                  <a:lnTo>
                    <a:pt x="109" y="0"/>
                  </a:lnTo>
                  <a:lnTo>
                    <a:pt x="114" y="0"/>
                  </a:lnTo>
                  <a:lnTo>
                    <a:pt x="118" y="0"/>
                  </a:lnTo>
                  <a:lnTo>
                    <a:pt x="12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4" name="Freeform 110">
              <a:extLst>
                <a:ext uri="{FF2B5EF4-FFF2-40B4-BE49-F238E27FC236}">
                  <a16:creationId xmlns:a16="http://schemas.microsoft.com/office/drawing/2014/main" id="{A4EC853D-3BB1-4F07-B0F9-006A38F6F89C}"/>
                </a:ext>
              </a:extLst>
            </p:cNvPr>
            <p:cNvSpPr>
              <a:spLocks/>
            </p:cNvSpPr>
            <p:nvPr/>
          </p:nvSpPr>
          <p:spPr bwMode="auto">
            <a:xfrm>
              <a:off x="4811" y="2600"/>
              <a:ext cx="158" cy="65"/>
            </a:xfrm>
            <a:custGeom>
              <a:avLst/>
              <a:gdLst>
                <a:gd name="T0" fmla="*/ 99 w 158"/>
                <a:gd name="T1" fmla="*/ 64 h 65"/>
                <a:gd name="T2" fmla="*/ 0 w 158"/>
                <a:gd name="T3" fmla="*/ 64 h 65"/>
                <a:gd name="T4" fmla="*/ 10 w 158"/>
                <a:gd name="T5" fmla="*/ 63 h 65"/>
                <a:gd name="T6" fmla="*/ 21 w 158"/>
                <a:gd name="T7" fmla="*/ 61 h 65"/>
                <a:gd name="T8" fmla="*/ 32 w 158"/>
                <a:gd name="T9" fmla="*/ 60 h 65"/>
                <a:gd name="T10" fmla="*/ 43 w 158"/>
                <a:gd name="T11" fmla="*/ 57 h 65"/>
                <a:gd name="T12" fmla="*/ 53 w 158"/>
                <a:gd name="T13" fmla="*/ 54 h 65"/>
                <a:gd name="T14" fmla="*/ 64 w 158"/>
                <a:gd name="T15" fmla="*/ 52 h 65"/>
                <a:gd name="T16" fmla="*/ 73 w 158"/>
                <a:gd name="T17" fmla="*/ 48 h 65"/>
                <a:gd name="T18" fmla="*/ 84 w 158"/>
                <a:gd name="T19" fmla="*/ 44 h 65"/>
                <a:gd name="T20" fmla="*/ 93 w 158"/>
                <a:gd name="T21" fmla="*/ 40 h 65"/>
                <a:gd name="T22" fmla="*/ 103 w 158"/>
                <a:gd name="T23" fmla="*/ 36 h 65"/>
                <a:gd name="T24" fmla="*/ 112 w 158"/>
                <a:gd name="T25" fmla="*/ 31 h 65"/>
                <a:gd name="T26" fmla="*/ 121 w 158"/>
                <a:gd name="T27" fmla="*/ 25 h 65"/>
                <a:gd name="T28" fmla="*/ 131 w 158"/>
                <a:gd name="T29" fmla="*/ 20 h 65"/>
                <a:gd name="T30" fmla="*/ 140 w 158"/>
                <a:gd name="T31" fmla="*/ 13 h 65"/>
                <a:gd name="T32" fmla="*/ 148 w 158"/>
                <a:gd name="T33" fmla="*/ 7 h 65"/>
                <a:gd name="T34" fmla="*/ 157 w 158"/>
                <a:gd name="T35" fmla="*/ 0 h 65"/>
                <a:gd name="T36" fmla="*/ 151 w 158"/>
                <a:gd name="T37" fmla="*/ 9 h 65"/>
                <a:gd name="T38" fmla="*/ 145 w 158"/>
                <a:gd name="T39" fmla="*/ 19 h 65"/>
                <a:gd name="T40" fmla="*/ 139 w 158"/>
                <a:gd name="T41" fmla="*/ 28 h 65"/>
                <a:gd name="T42" fmla="*/ 132 w 158"/>
                <a:gd name="T43" fmla="*/ 36 h 65"/>
                <a:gd name="T44" fmla="*/ 124 w 158"/>
                <a:gd name="T45" fmla="*/ 44 h 65"/>
                <a:gd name="T46" fmla="*/ 116 w 158"/>
                <a:gd name="T47" fmla="*/ 51 h 65"/>
                <a:gd name="T48" fmla="*/ 108 w 158"/>
                <a:gd name="T49" fmla="*/ 58 h 65"/>
                <a:gd name="T50" fmla="*/ 99 w 158"/>
                <a:gd name="T51" fmla="*/ 6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8" h="65">
                  <a:moveTo>
                    <a:pt x="99" y="64"/>
                  </a:moveTo>
                  <a:lnTo>
                    <a:pt x="0" y="64"/>
                  </a:lnTo>
                  <a:lnTo>
                    <a:pt x="10" y="63"/>
                  </a:lnTo>
                  <a:lnTo>
                    <a:pt x="21" y="61"/>
                  </a:lnTo>
                  <a:lnTo>
                    <a:pt x="32" y="60"/>
                  </a:lnTo>
                  <a:lnTo>
                    <a:pt x="43" y="57"/>
                  </a:lnTo>
                  <a:lnTo>
                    <a:pt x="53" y="54"/>
                  </a:lnTo>
                  <a:lnTo>
                    <a:pt x="64" y="52"/>
                  </a:lnTo>
                  <a:lnTo>
                    <a:pt x="73" y="48"/>
                  </a:lnTo>
                  <a:lnTo>
                    <a:pt x="84" y="44"/>
                  </a:lnTo>
                  <a:lnTo>
                    <a:pt x="93" y="40"/>
                  </a:lnTo>
                  <a:lnTo>
                    <a:pt x="103" y="36"/>
                  </a:lnTo>
                  <a:lnTo>
                    <a:pt x="112" y="31"/>
                  </a:lnTo>
                  <a:lnTo>
                    <a:pt x="121" y="25"/>
                  </a:lnTo>
                  <a:lnTo>
                    <a:pt x="131" y="20"/>
                  </a:lnTo>
                  <a:lnTo>
                    <a:pt x="140" y="13"/>
                  </a:lnTo>
                  <a:lnTo>
                    <a:pt x="148" y="7"/>
                  </a:lnTo>
                  <a:lnTo>
                    <a:pt x="157" y="0"/>
                  </a:lnTo>
                  <a:lnTo>
                    <a:pt x="151" y="9"/>
                  </a:lnTo>
                  <a:lnTo>
                    <a:pt x="145" y="19"/>
                  </a:lnTo>
                  <a:lnTo>
                    <a:pt x="139" y="28"/>
                  </a:lnTo>
                  <a:lnTo>
                    <a:pt x="132" y="36"/>
                  </a:lnTo>
                  <a:lnTo>
                    <a:pt x="124" y="44"/>
                  </a:lnTo>
                  <a:lnTo>
                    <a:pt x="116" y="51"/>
                  </a:lnTo>
                  <a:lnTo>
                    <a:pt x="108" y="58"/>
                  </a:lnTo>
                  <a:lnTo>
                    <a:pt x="99" y="6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5" name="Freeform 111">
              <a:extLst>
                <a:ext uri="{FF2B5EF4-FFF2-40B4-BE49-F238E27FC236}">
                  <a16:creationId xmlns:a16="http://schemas.microsoft.com/office/drawing/2014/main" id="{415B5786-7C63-4D27-AF0B-982117AB7414}"/>
                </a:ext>
              </a:extLst>
            </p:cNvPr>
            <p:cNvSpPr>
              <a:spLocks/>
            </p:cNvSpPr>
            <p:nvPr/>
          </p:nvSpPr>
          <p:spPr bwMode="auto">
            <a:xfrm>
              <a:off x="4159" y="2610"/>
              <a:ext cx="226" cy="65"/>
            </a:xfrm>
            <a:custGeom>
              <a:avLst/>
              <a:gdLst>
                <a:gd name="T0" fmla="*/ 225 w 226"/>
                <a:gd name="T1" fmla="*/ 63 h 65"/>
                <a:gd name="T2" fmla="*/ 220 w 226"/>
                <a:gd name="T3" fmla="*/ 63 h 65"/>
                <a:gd name="T4" fmla="*/ 214 w 226"/>
                <a:gd name="T5" fmla="*/ 63 h 65"/>
                <a:gd name="T6" fmla="*/ 210 w 226"/>
                <a:gd name="T7" fmla="*/ 63 h 65"/>
                <a:gd name="T8" fmla="*/ 205 w 226"/>
                <a:gd name="T9" fmla="*/ 63 h 65"/>
                <a:gd name="T10" fmla="*/ 200 w 226"/>
                <a:gd name="T11" fmla="*/ 63 h 65"/>
                <a:gd name="T12" fmla="*/ 195 w 226"/>
                <a:gd name="T13" fmla="*/ 63 h 65"/>
                <a:gd name="T14" fmla="*/ 190 w 226"/>
                <a:gd name="T15" fmla="*/ 63 h 65"/>
                <a:gd name="T16" fmla="*/ 185 w 226"/>
                <a:gd name="T17" fmla="*/ 62 h 65"/>
                <a:gd name="T18" fmla="*/ 181 w 226"/>
                <a:gd name="T19" fmla="*/ 62 h 65"/>
                <a:gd name="T20" fmla="*/ 176 w 226"/>
                <a:gd name="T21" fmla="*/ 62 h 65"/>
                <a:gd name="T22" fmla="*/ 171 w 226"/>
                <a:gd name="T23" fmla="*/ 63 h 65"/>
                <a:gd name="T24" fmla="*/ 166 w 226"/>
                <a:gd name="T25" fmla="*/ 63 h 65"/>
                <a:gd name="T26" fmla="*/ 161 w 226"/>
                <a:gd name="T27" fmla="*/ 63 h 65"/>
                <a:gd name="T28" fmla="*/ 157 w 226"/>
                <a:gd name="T29" fmla="*/ 63 h 65"/>
                <a:gd name="T30" fmla="*/ 151 w 226"/>
                <a:gd name="T31" fmla="*/ 63 h 65"/>
                <a:gd name="T32" fmla="*/ 146 w 226"/>
                <a:gd name="T33" fmla="*/ 64 h 65"/>
                <a:gd name="T34" fmla="*/ 138 w 226"/>
                <a:gd name="T35" fmla="*/ 60 h 65"/>
                <a:gd name="T36" fmla="*/ 128 w 226"/>
                <a:gd name="T37" fmla="*/ 56 h 65"/>
                <a:gd name="T38" fmla="*/ 118 w 226"/>
                <a:gd name="T39" fmla="*/ 52 h 65"/>
                <a:gd name="T40" fmla="*/ 110 w 226"/>
                <a:gd name="T41" fmla="*/ 48 h 65"/>
                <a:gd name="T42" fmla="*/ 100 w 226"/>
                <a:gd name="T43" fmla="*/ 44 h 65"/>
                <a:gd name="T44" fmla="*/ 90 w 226"/>
                <a:gd name="T45" fmla="*/ 40 h 65"/>
                <a:gd name="T46" fmla="*/ 82 w 226"/>
                <a:gd name="T47" fmla="*/ 37 h 65"/>
                <a:gd name="T48" fmla="*/ 72 w 226"/>
                <a:gd name="T49" fmla="*/ 33 h 65"/>
                <a:gd name="T50" fmla="*/ 63 w 226"/>
                <a:gd name="T51" fmla="*/ 29 h 65"/>
                <a:gd name="T52" fmla="*/ 54 w 226"/>
                <a:gd name="T53" fmla="*/ 25 h 65"/>
                <a:gd name="T54" fmla="*/ 44 w 226"/>
                <a:gd name="T55" fmla="*/ 21 h 65"/>
                <a:gd name="T56" fmla="*/ 35 w 226"/>
                <a:gd name="T57" fmla="*/ 17 h 65"/>
                <a:gd name="T58" fmla="*/ 27 w 226"/>
                <a:gd name="T59" fmla="*/ 12 h 65"/>
                <a:gd name="T60" fmla="*/ 17 w 226"/>
                <a:gd name="T61" fmla="*/ 8 h 65"/>
                <a:gd name="T62" fmla="*/ 8 w 226"/>
                <a:gd name="T63" fmla="*/ 4 h 65"/>
                <a:gd name="T64" fmla="*/ 0 w 226"/>
                <a:gd name="T65" fmla="*/ 0 h 65"/>
                <a:gd name="T66" fmla="*/ 13 w 226"/>
                <a:gd name="T67" fmla="*/ 4 h 65"/>
                <a:gd name="T68" fmla="*/ 27 w 226"/>
                <a:gd name="T69" fmla="*/ 8 h 65"/>
                <a:gd name="T70" fmla="*/ 41 w 226"/>
                <a:gd name="T71" fmla="*/ 13 h 65"/>
                <a:gd name="T72" fmla="*/ 55 w 226"/>
                <a:gd name="T73" fmla="*/ 18 h 65"/>
                <a:gd name="T74" fmla="*/ 69 w 226"/>
                <a:gd name="T75" fmla="*/ 22 h 65"/>
                <a:gd name="T76" fmla="*/ 83 w 226"/>
                <a:gd name="T77" fmla="*/ 26 h 65"/>
                <a:gd name="T78" fmla="*/ 98 w 226"/>
                <a:gd name="T79" fmla="*/ 30 h 65"/>
                <a:gd name="T80" fmla="*/ 112 w 226"/>
                <a:gd name="T81" fmla="*/ 34 h 65"/>
                <a:gd name="T82" fmla="*/ 126 w 226"/>
                <a:gd name="T83" fmla="*/ 38 h 65"/>
                <a:gd name="T84" fmla="*/ 141 w 226"/>
                <a:gd name="T85" fmla="*/ 42 h 65"/>
                <a:gd name="T86" fmla="*/ 154 w 226"/>
                <a:gd name="T87" fmla="*/ 46 h 65"/>
                <a:gd name="T88" fmla="*/ 169 w 226"/>
                <a:gd name="T89" fmla="*/ 49 h 65"/>
                <a:gd name="T90" fmla="*/ 183 w 226"/>
                <a:gd name="T91" fmla="*/ 53 h 65"/>
                <a:gd name="T92" fmla="*/ 197 w 226"/>
                <a:gd name="T93" fmla="*/ 56 h 65"/>
                <a:gd name="T94" fmla="*/ 211 w 226"/>
                <a:gd name="T95" fmla="*/ 60 h 65"/>
                <a:gd name="T96" fmla="*/ 225 w 226"/>
                <a:gd name="T97"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 h="65">
                  <a:moveTo>
                    <a:pt x="225" y="63"/>
                  </a:moveTo>
                  <a:lnTo>
                    <a:pt x="220" y="63"/>
                  </a:lnTo>
                  <a:lnTo>
                    <a:pt x="214" y="63"/>
                  </a:lnTo>
                  <a:lnTo>
                    <a:pt x="210" y="63"/>
                  </a:lnTo>
                  <a:lnTo>
                    <a:pt x="205" y="63"/>
                  </a:lnTo>
                  <a:lnTo>
                    <a:pt x="200" y="63"/>
                  </a:lnTo>
                  <a:lnTo>
                    <a:pt x="195" y="63"/>
                  </a:lnTo>
                  <a:lnTo>
                    <a:pt x="190" y="63"/>
                  </a:lnTo>
                  <a:lnTo>
                    <a:pt x="185" y="62"/>
                  </a:lnTo>
                  <a:lnTo>
                    <a:pt x="181" y="62"/>
                  </a:lnTo>
                  <a:lnTo>
                    <a:pt x="176" y="62"/>
                  </a:lnTo>
                  <a:lnTo>
                    <a:pt x="171" y="63"/>
                  </a:lnTo>
                  <a:lnTo>
                    <a:pt x="166" y="63"/>
                  </a:lnTo>
                  <a:lnTo>
                    <a:pt x="161" y="63"/>
                  </a:lnTo>
                  <a:lnTo>
                    <a:pt x="157" y="63"/>
                  </a:lnTo>
                  <a:lnTo>
                    <a:pt x="151" y="63"/>
                  </a:lnTo>
                  <a:lnTo>
                    <a:pt x="146" y="64"/>
                  </a:lnTo>
                  <a:lnTo>
                    <a:pt x="138" y="60"/>
                  </a:lnTo>
                  <a:lnTo>
                    <a:pt x="128" y="56"/>
                  </a:lnTo>
                  <a:lnTo>
                    <a:pt x="118" y="52"/>
                  </a:lnTo>
                  <a:lnTo>
                    <a:pt x="110" y="48"/>
                  </a:lnTo>
                  <a:lnTo>
                    <a:pt x="100" y="44"/>
                  </a:lnTo>
                  <a:lnTo>
                    <a:pt x="90" y="40"/>
                  </a:lnTo>
                  <a:lnTo>
                    <a:pt x="82" y="37"/>
                  </a:lnTo>
                  <a:lnTo>
                    <a:pt x="72" y="33"/>
                  </a:lnTo>
                  <a:lnTo>
                    <a:pt x="63" y="29"/>
                  </a:lnTo>
                  <a:lnTo>
                    <a:pt x="54" y="25"/>
                  </a:lnTo>
                  <a:lnTo>
                    <a:pt x="44" y="21"/>
                  </a:lnTo>
                  <a:lnTo>
                    <a:pt x="35" y="17"/>
                  </a:lnTo>
                  <a:lnTo>
                    <a:pt x="27" y="12"/>
                  </a:lnTo>
                  <a:lnTo>
                    <a:pt x="17" y="8"/>
                  </a:lnTo>
                  <a:lnTo>
                    <a:pt x="8" y="4"/>
                  </a:lnTo>
                  <a:lnTo>
                    <a:pt x="0" y="0"/>
                  </a:lnTo>
                  <a:lnTo>
                    <a:pt x="13" y="4"/>
                  </a:lnTo>
                  <a:lnTo>
                    <a:pt x="27" y="8"/>
                  </a:lnTo>
                  <a:lnTo>
                    <a:pt x="41" y="13"/>
                  </a:lnTo>
                  <a:lnTo>
                    <a:pt x="55" y="18"/>
                  </a:lnTo>
                  <a:lnTo>
                    <a:pt x="69" y="22"/>
                  </a:lnTo>
                  <a:lnTo>
                    <a:pt x="83" y="26"/>
                  </a:lnTo>
                  <a:lnTo>
                    <a:pt x="98" y="30"/>
                  </a:lnTo>
                  <a:lnTo>
                    <a:pt x="112" y="34"/>
                  </a:lnTo>
                  <a:lnTo>
                    <a:pt x="126" y="38"/>
                  </a:lnTo>
                  <a:lnTo>
                    <a:pt x="141" y="42"/>
                  </a:lnTo>
                  <a:lnTo>
                    <a:pt x="154" y="46"/>
                  </a:lnTo>
                  <a:lnTo>
                    <a:pt x="169" y="49"/>
                  </a:lnTo>
                  <a:lnTo>
                    <a:pt x="183" y="53"/>
                  </a:lnTo>
                  <a:lnTo>
                    <a:pt x="197" y="56"/>
                  </a:lnTo>
                  <a:lnTo>
                    <a:pt x="211" y="60"/>
                  </a:lnTo>
                  <a:lnTo>
                    <a:pt x="225" y="6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6" name="Freeform 112">
              <a:extLst>
                <a:ext uri="{FF2B5EF4-FFF2-40B4-BE49-F238E27FC236}">
                  <a16:creationId xmlns:a16="http://schemas.microsoft.com/office/drawing/2014/main" id="{E16370B9-0504-4A31-AD88-87F008CD27DE}"/>
                </a:ext>
              </a:extLst>
            </p:cNvPr>
            <p:cNvSpPr>
              <a:spLocks/>
            </p:cNvSpPr>
            <p:nvPr/>
          </p:nvSpPr>
          <p:spPr bwMode="auto">
            <a:xfrm>
              <a:off x="4355" y="2611"/>
              <a:ext cx="453" cy="86"/>
            </a:xfrm>
            <a:custGeom>
              <a:avLst/>
              <a:gdLst>
                <a:gd name="T0" fmla="*/ 443 w 453"/>
                <a:gd name="T1" fmla="*/ 74 h 86"/>
                <a:gd name="T2" fmla="*/ 422 w 453"/>
                <a:gd name="T3" fmla="*/ 74 h 86"/>
                <a:gd name="T4" fmla="*/ 400 w 453"/>
                <a:gd name="T5" fmla="*/ 73 h 86"/>
                <a:gd name="T6" fmla="*/ 378 w 453"/>
                <a:gd name="T7" fmla="*/ 73 h 86"/>
                <a:gd name="T8" fmla="*/ 356 w 453"/>
                <a:gd name="T9" fmla="*/ 72 h 86"/>
                <a:gd name="T10" fmla="*/ 333 w 453"/>
                <a:gd name="T11" fmla="*/ 72 h 86"/>
                <a:gd name="T12" fmla="*/ 311 w 453"/>
                <a:gd name="T13" fmla="*/ 73 h 86"/>
                <a:gd name="T14" fmla="*/ 290 w 453"/>
                <a:gd name="T15" fmla="*/ 76 h 86"/>
                <a:gd name="T16" fmla="*/ 263 w 453"/>
                <a:gd name="T17" fmla="*/ 72 h 86"/>
                <a:gd name="T18" fmla="*/ 247 w 453"/>
                <a:gd name="T19" fmla="*/ 80 h 86"/>
                <a:gd name="T20" fmla="*/ 232 w 453"/>
                <a:gd name="T21" fmla="*/ 80 h 86"/>
                <a:gd name="T22" fmla="*/ 218 w 453"/>
                <a:gd name="T23" fmla="*/ 81 h 86"/>
                <a:gd name="T24" fmla="*/ 204 w 453"/>
                <a:gd name="T25" fmla="*/ 83 h 86"/>
                <a:gd name="T26" fmla="*/ 190 w 453"/>
                <a:gd name="T27" fmla="*/ 85 h 86"/>
                <a:gd name="T28" fmla="*/ 178 w 453"/>
                <a:gd name="T29" fmla="*/ 84 h 86"/>
                <a:gd name="T30" fmla="*/ 166 w 453"/>
                <a:gd name="T31" fmla="*/ 80 h 86"/>
                <a:gd name="T32" fmla="*/ 154 w 453"/>
                <a:gd name="T33" fmla="*/ 72 h 86"/>
                <a:gd name="T34" fmla="*/ 146 w 453"/>
                <a:gd name="T35" fmla="*/ 66 h 86"/>
                <a:gd name="T36" fmla="*/ 142 w 453"/>
                <a:gd name="T37" fmla="*/ 69 h 86"/>
                <a:gd name="T38" fmla="*/ 137 w 453"/>
                <a:gd name="T39" fmla="*/ 72 h 86"/>
                <a:gd name="T40" fmla="*/ 132 w 453"/>
                <a:gd name="T41" fmla="*/ 76 h 86"/>
                <a:gd name="T42" fmla="*/ 122 w 453"/>
                <a:gd name="T43" fmla="*/ 79 h 86"/>
                <a:gd name="T44" fmla="*/ 107 w 453"/>
                <a:gd name="T45" fmla="*/ 80 h 86"/>
                <a:gd name="T46" fmla="*/ 91 w 453"/>
                <a:gd name="T47" fmla="*/ 79 h 86"/>
                <a:gd name="T48" fmla="*/ 74 w 453"/>
                <a:gd name="T49" fmla="*/ 78 h 86"/>
                <a:gd name="T50" fmla="*/ 57 w 453"/>
                <a:gd name="T51" fmla="*/ 76 h 86"/>
                <a:gd name="T52" fmla="*/ 40 w 453"/>
                <a:gd name="T53" fmla="*/ 75 h 86"/>
                <a:gd name="T54" fmla="*/ 23 w 453"/>
                <a:gd name="T55" fmla="*/ 72 h 86"/>
                <a:gd name="T56" fmla="*/ 7 w 453"/>
                <a:gd name="T57" fmla="*/ 70 h 86"/>
                <a:gd name="T58" fmla="*/ 10 w 453"/>
                <a:gd name="T59" fmla="*/ 68 h 86"/>
                <a:gd name="T60" fmla="*/ 30 w 453"/>
                <a:gd name="T61" fmla="*/ 67 h 86"/>
                <a:gd name="T62" fmla="*/ 51 w 453"/>
                <a:gd name="T63" fmla="*/ 67 h 86"/>
                <a:gd name="T64" fmla="*/ 71 w 453"/>
                <a:gd name="T65" fmla="*/ 66 h 86"/>
                <a:gd name="T66" fmla="*/ 91 w 453"/>
                <a:gd name="T67" fmla="*/ 65 h 86"/>
                <a:gd name="T68" fmla="*/ 111 w 453"/>
                <a:gd name="T69" fmla="*/ 65 h 86"/>
                <a:gd name="T70" fmla="*/ 130 w 453"/>
                <a:gd name="T71" fmla="*/ 64 h 86"/>
                <a:gd name="T72" fmla="*/ 150 w 453"/>
                <a:gd name="T73" fmla="*/ 62 h 86"/>
                <a:gd name="T74" fmla="*/ 170 w 453"/>
                <a:gd name="T75" fmla="*/ 60 h 86"/>
                <a:gd name="T76" fmla="*/ 190 w 453"/>
                <a:gd name="T77" fmla="*/ 58 h 86"/>
                <a:gd name="T78" fmla="*/ 209 w 453"/>
                <a:gd name="T79" fmla="*/ 55 h 86"/>
                <a:gd name="T80" fmla="*/ 227 w 453"/>
                <a:gd name="T81" fmla="*/ 51 h 86"/>
                <a:gd name="T82" fmla="*/ 246 w 453"/>
                <a:gd name="T83" fmla="*/ 45 h 86"/>
                <a:gd name="T84" fmla="*/ 265 w 453"/>
                <a:gd name="T85" fmla="*/ 40 h 86"/>
                <a:gd name="T86" fmla="*/ 282 w 453"/>
                <a:gd name="T87" fmla="*/ 32 h 86"/>
                <a:gd name="T88" fmla="*/ 300 w 453"/>
                <a:gd name="T89" fmla="*/ 24 h 86"/>
                <a:gd name="T90" fmla="*/ 327 w 453"/>
                <a:gd name="T91" fmla="*/ 0 h 86"/>
                <a:gd name="T92" fmla="*/ 342 w 453"/>
                <a:gd name="T93" fmla="*/ 9 h 86"/>
                <a:gd name="T94" fmla="*/ 358 w 453"/>
                <a:gd name="T95" fmla="*/ 20 h 86"/>
                <a:gd name="T96" fmla="*/ 372 w 453"/>
                <a:gd name="T97" fmla="*/ 30 h 86"/>
                <a:gd name="T98" fmla="*/ 388 w 453"/>
                <a:gd name="T99" fmla="*/ 40 h 86"/>
                <a:gd name="T100" fmla="*/ 403 w 453"/>
                <a:gd name="T101" fmla="*/ 49 h 86"/>
                <a:gd name="T102" fmla="*/ 418 w 453"/>
                <a:gd name="T103" fmla="*/ 59 h 86"/>
                <a:gd name="T104" fmla="*/ 435 w 453"/>
                <a:gd name="T105" fmla="*/ 67 h 86"/>
                <a:gd name="T106" fmla="*/ 452 w 453"/>
                <a:gd name="T107" fmla="*/ 7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3" h="86">
                  <a:moveTo>
                    <a:pt x="452" y="73"/>
                  </a:moveTo>
                  <a:lnTo>
                    <a:pt x="443" y="74"/>
                  </a:lnTo>
                  <a:lnTo>
                    <a:pt x="432" y="74"/>
                  </a:lnTo>
                  <a:lnTo>
                    <a:pt x="422" y="74"/>
                  </a:lnTo>
                  <a:lnTo>
                    <a:pt x="412" y="74"/>
                  </a:lnTo>
                  <a:lnTo>
                    <a:pt x="400" y="73"/>
                  </a:lnTo>
                  <a:lnTo>
                    <a:pt x="390" y="73"/>
                  </a:lnTo>
                  <a:lnTo>
                    <a:pt x="378" y="73"/>
                  </a:lnTo>
                  <a:lnTo>
                    <a:pt x="367" y="72"/>
                  </a:lnTo>
                  <a:lnTo>
                    <a:pt x="356" y="72"/>
                  </a:lnTo>
                  <a:lnTo>
                    <a:pt x="344" y="72"/>
                  </a:lnTo>
                  <a:lnTo>
                    <a:pt x="333" y="72"/>
                  </a:lnTo>
                  <a:lnTo>
                    <a:pt x="321" y="72"/>
                  </a:lnTo>
                  <a:lnTo>
                    <a:pt x="311" y="73"/>
                  </a:lnTo>
                  <a:lnTo>
                    <a:pt x="300" y="74"/>
                  </a:lnTo>
                  <a:lnTo>
                    <a:pt x="290" y="76"/>
                  </a:lnTo>
                  <a:lnTo>
                    <a:pt x="280" y="77"/>
                  </a:lnTo>
                  <a:lnTo>
                    <a:pt x="263" y="72"/>
                  </a:lnTo>
                  <a:lnTo>
                    <a:pt x="253" y="81"/>
                  </a:lnTo>
                  <a:lnTo>
                    <a:pt x="247" y="80"/>
                  </a:lnTo>
                  <a:lnTo>
                    <a:pt x="239" y="80"/>
                  </a:lnTo>
                  <a:lnTo>
                    <a:pt x="232" y="80"/>
                  </a:lnTo>
                  <a:lnTo>
                    <a:pt x="226" y="80"/>
                  </a:lnTo>
                  <a:lnTo>
                    <a:pt x="218" y="81"/>
                  </a:lnTo>
                  <a:lnTo>
                    <a:pt x="211" y="82"/>
                  </a:lnTo>
                  <a:lnTo>
                    <a:pt x="204" y="83"/>
                  </a:lnTo>
                  <a:lnTo>
                    <a:pt x="197" y="84"/>
                  </a:lnTo>
                  <a:lnTo>
                    <a:pt x="190" y="85"/>
                  </a:lnTo>
                  <a:lnTo>
                    <a:pt x="184" y="85"/>
                  </a:lnTo>
                  <a:lnTo>
                    <a:pt x="178" y="84"/>
                  </a:lnTo>
                  <a:lnTo>
                    <a:pt x="171" y="83"/>
                  </a:lnTo>
                  <a:lnTo>
                    <a:pt x="166" y="80"/>
                  </a:lnTo>
                  <a:lnTo>
                    <a:pt x="160" y="76"/>
                  </a:lnTo>
                  <a:lnTo>
                    <a:pt x="154" y="72"/>
                  </a:lnTo>
                  <a:lnTo>
                    <a:pt x="150" y="65"/>
                  </a:lnTo>
                  <a:lnTo>
                    <a:pt x="146" y="66"/>
                  </a:lnTo>
                  <a:lnTo>
                    <a:pt x="144" y="68"/>
                  </a:lnTo>
                  <a:lnTo>
                    <a:pt x="142" y="69"/>
                  </a:lnTo>
                  <a:lnTo>
                    <a:pt x="139" y="71"/>
                  </a:lnTo>
                  <a:lnTo>
                    <a:pt x="137" y="72"/>
                  </a:lnTo>
                  <a:lnTo>
                    <a:pt x="134" y="75"/>
                  </a:lnTo>
                  <a:lnTo>
                    <a:pt x="132" y="76"/>
                  </a:lnTo>
                  <a:lnTo>
                    <a:pt x="130" y="79"/>
                  </a:lnTo>
                  <a:lnTo>
                    <a:pt x="122" y="79"/>
                  </a:lnTo>
                  <a:lnTo>
                    <a:pt x="114" y="80"/>
                  </a:lnTo>
                  <a:lnTo>
                    <a:pt x="107" y="80"/>
                  </a:lnTo>
                  <a:lnTo>
                    <a:pt x="99" y="79"/>
                  </a:lnTo>
                  <a:lnTo>
                    <a:pt x="91" y="79"/>
                  </a:lnTo>
                  <a:lnTo>
                    <a:pt x="82" y="78"/>
                  </a:lnTo>
                  <a:lnTo>
                    <a:pt x="74" y="78"/>
                  </a:lnTo>
                  <a:lnTo>
                    <a:pt x="65" y="77"/>
                  </a:lnTo>
                  <a:lnTo>
                    <a:pt x="57" y="76"/>
                  </a:lnTo>
                  <a:lnTo>
                    <a:pt x="48" y="76"/>
                  </a:lnTo>
                  <a:lnTo>
                    <a:pt x="40" y="75"/>
                  </a:lnTo>
                  <a:lnTo>
                    <a:pt x="31" y="74"/>
                  </a:lnTo>
                  <a:lnTo>
                    <a:pt x="23" y="72"/>
                  </a:lnTo>
                  <a:lnTo>
                    <a:pt x="15" y="71"/>
                  </a:lnTo>
                  <a:lnTo>
                    <a:pt x="7" y="70"/>
                  </a:lnTo>
                  <a:lnTo>
                    <a:pt x="0" y="68"/>
                  </a:lnTo>
                  <a:lnTo>
                    <a:pt x="10" y="68"/>
                  </a:lnTo>
                  <a:lnTo>
                    <a:pt x="20" y="68"/>
                  </a:lnTo>
                  <a:lnTo>
                    <a:pt x="30" y="67"/>
                  </a:lnTo>
                  <a:lnTo>
                    <a:pt x="40" y="67"/>
                  </a:lnTo>
                  <a:lnTo>
                    <a:pt x="51" y="67"/>
                  </a:lnTo>
                  <a:lnTo>
                    <a:pt x="61" y="67"/>
                  </a:lnTo>
                  <a:lnTo>
                    <a:pt x="71" y="66"/>
                  </a:lnTo>
                  <a:lnTo>
                    <a:pt x="81" y="66"/>
                  </a:lnTo>
                  <a:lnTo>
                    <a:pt x="91" y="65"/>
                  </a:lnTo>
                  <a:lnTo>
                    <a:pt x="101" y="65"/>
                  </a:lnTo>
                  <a:lnTo>
                    <a:pt x="111" y="65"/>
                  </a:lnTo>
                  <a:lnTo>
                    <a:pt x="121" y="64"/>
                  </a:lnTo>
                  <a:lnTo>
                    <a:pt x="130" y="64"/>
                  </a:lnTo>
                  <a:lnTo>
                    <a:pt x="141" y="64"/>
                  </a:lnTo>
                  <a:lnTo>
                    <a:pt x="150" y="62"/>
                  </a:lnTo>
                  <a:lnTo>
                    <a:pt x="160" y="61"/>
                  </a:lnTo>
                  <a:lnTo>
                    <a:pt x="170" y="60"/>
                  </a:lnTo>
                  <a:lnTo>
                    <a:pt x="180" y="59"/>
                  </a:lnTo>
                  <a:lnTo>
                    <a:pt x="190" y="58"/>
                  </a:lnTo>
                  <a:lnTo>
                    <a:pt x="199" y="56"/>
                  </a:lnTo>
                  <a:lnTo>
                    <a:pt x="209" y="55"/>
                  </a:lnTo>
                  <a:lnTo>
                    <a:pt x="218" y="52"/>
                  </a:lnTo>
                  <a:lnTo>
                    <a:pt x="227" y="51"/>
                  </a:lnTo>
                  <a:lnTo>
                    <a:pt x="237" y="48"/>
                  </a:lnTo>
                  <a:lnTo>
                    <a:pt x="246" y="45"/>
                  </a:lnTo>
                  <a:lnTo>
                    <a:pt x="255" y="43"/>
                  </a:lnTo>
                  <a:lnTo>
                    <a:pt x="265" y="40"/>
                  </a:lnTo>
                  <a:lnTo>
                    <a:pt x="273" y="36"/>
                  </a:lnTo>
                  <a:lnTo>
                    <a:pt x="282" y="32"/>
                  </a:lnTo>
                  <a:lnTo>
                    <a:pt x="291" y="28"/>
                  </a:lnTo>
                  <a:lnTo>
                    <a:pt x="300" y="24"/>
                  </a:lnTo>
                  <a:lnTo>
                    <a:pt x="309" y="20"/>
                  </a:lnTo>
                  <a:lnTo>
                    <a:pt x="327" y="0"/>
                  </a:lnTo>
                  <a:lnTo>
                    <a:pt x="334" y="4"/>
                  </a:lnTo>
                  <a:lnTo>
                    <a:pt x="342" y="9"/>
                  </a:lnTo>
                  <a:lnTo>
                    <a:pt x="350" y="14"/>
                  </a:lnTo>
                  <a:lnTo>
                    <a:pt x="358" y="20"/>
                  </a:lnTo>
                  <a:lnTo>
                    <a:pt x="365" y="24"/>
                  </a:lnTo>
                  <a:lnTo>
                    <a:pt x="372" y="30"/>
                  </a:lnTo>
                  <a:lnTo>
                    <a:pt x="380" y="35"/>
                  </a:lnTo>
                  <a:lnTo>
                    <a:pt x="388" y="40"/>
                  </a:lnTo>
                  <a:lnTo>
                    <a:pt x="396" y="45"/>
                  </a:lnTo>
                  <a:lnTo>
                    <a:pt x="403" y="49"/>
                  </a:lnTo>
                  <a:lnTo>
                    <a:pt x="410" y="54"/>
                  </a:lnTo>
                  <a:lnTo>
                    <a:pt x="418" y="59"/>
                  </a:lnTo>
                  <a:lnTo>
                    <a:pt x="426" y="63"/>
                  </a:lnTo>
                  <a:lnTo>
                    <a:pt x="435" y="67"/>
                  </a:lnTo>
                  <a:lnTo>
                    <a:pt x="443" y="70"/>
                  </a:lnTo>
                  <a:lnTo>
                    <a:pt x="452" y="73"/>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7" name="Freeform 113">
              <a:extLst>
                <a:ext uri="{FF2B5EF4-FFF2-40B4-BE49-F238E27FC236}">
                  <a16:creationId xmlns:a16="http://schemas.microsoft.com/office/drawing/2014/main" id="{42CEDD07-1E07-499F-925D-FD4F7BC1E2BE}"/>
                </a:ext>
              </a:extLst>
            </p:cNvPr>
            <p:cNvSpPr>
              <a:spLocks/>
            </p:cNvSpPr>
            <p:nvPr/>
          </p:nvSpPr>
          <p:spPr bwMode="auto">
            <a:xfrm>
              <a:off x="4787" y="2623"/>
              <a:ext cx="357" cy="63"/>
            </a:xfrm>
            <a:custGeom>
              <a:avLst/>
              <a:gdLst>
                <a:gd name="T0" fmla="*/ 349 w 357"/>
                <a:gd name="T1" fmla="*/ 4 h 63"/>
                <a:gd name="T2" fmla="*/ 335 w 357"/>
                <a:gd name="T3" fmla="*/ 13 h 63"/>
                <a:gd name="T4" fmla="*/ 322 w 357"/>
                <a:gd name="T5" fmla="*/ 21 h 63"/>
                <a:gd name="T6" fmla="*/ 307 w 357"/>
                <a:gd name="T7" fmla="*/ 30 h 63"/>
                <a:gd name="T8" fmla="*/ 294 w 357"/>
                <a:gd name="T9" fmla="*/ 37 h 63"/>
                <a:gd name="T10" fmla="*/ 279 w 357"/>
                <a:gd name="T11" fmla="*/ 45 h 63"/>
                <a:gd name="T12" fmla="*/ 264 w 357"/>
                <a:gd name="T13" fmla="*/ 49 h 63"/>
                <a:gd name="T14" fmla="*/ 249 w 357"/>
                <a:gd name="T15" fmla="*/ 53 h 63"/>
                <a:gd name="T16" fmla="*/ 229 w 357"/>
                <a:gd name="T17" fmla="*/ 53 h 63"/>
                <a:gd name="T18" fmla="*/ 205 w 357"/>
                <a:gd name="T19" fmla="*/ 53 h 63"/>
                <a:gd name="T20" fmla="*/ 180 w 357"/>
                <a:gd name="T21" fmla="*/ 53 h 63"/>
                <a:gd name="T22" fmla="*/ 157 w 357"/>
                <a:gd name="T23" fmla="*/ 54 h 63"/>
                <a:gd name="T24" fmla="*/ 132 w 357"/>
                <a:gd name="T25" fmla="*/ 56 h 63"/>
                <a:gd name="T26" fmla="*/ 108 w 357"/>
                <a:gd name="T27" fmla="*/ 58 h 63"/>
                <a:gd name="T28" fmla="*/ 84 w 357"/>
                <a:gd name="T29" fmla="*/ 59 h 63"/>
                <a:gd name="T30" fmla="*/ 60 w 357"/>
                <a:gd name="T31" fmla="*/ 62 h 63"/>
                <a:gd name="T32" fmla="*/ 41 w 357"/>
                <a:gd name="T33" fmla="*/ 60 h 63"/>
                <a:gd name="T34" fmla="*/ 28 w 357"/>
                <a:gd name="T35" fmla="*/ 57 h 63"/>
                <a:gd name="T36" fmla="*/ 16 w 357"/>
                <a:gd name="T37" fmla="*/ 53 h 63"/>
                <a:gd name="T38" fmla="*/ 4 w 357"/>
                <a:gd name="T39" fmla="*/ 47 h 63"/>
                <a:gd name="T40" fmla="*/ 12 w 357"/>
                <a:gd name="T41" fmla="*/ 46 h 63"/>
                <a:gd name="T42" fmla="*/ 34 w 357"/>
                <a:gd name="T43" fmla="*/ 49 h 63"/>
                <a:gd name="T44" fmla="*/ 57 w 357"/>
                <a:gd name="T45" fmla="*/ 49 h 63"/>
                <a:gd name="T46" fmla="*/ 80 w 357"/>
                <a:gd name="T47" fmla="*/ 50 h 63"/>
                <a:gd name="T48" fmla="*/ 104 w 357"/>
                <a:gd name="T49" fmla="*/ 49 h 63"/>
                <a:gd name="T50" fmla="*/ 127 w 357"/>
                <a:gd name="T51" fmla="*/ 49 h 63"/>
                <a:gd name="T52" fmla="*/ 150 w 357"/>
                <a:gd name="T53" fmla="*/ 47 h 63"/>
                <a:gd name="T54" fmla="*/ 173 w 357"/>
                <a:gd name="T55" fmla="*/ 45 h 63"/>
                <a:gd name="T56" fmla="*/ 195 w 357"/>
                <a:gd name="T57" fmla="*/ 42 h 63"/>
                <a:gd name="T58" fmla="*/ 218 w 357"/>
                <a:gd name="T59" fmla="*/ 39 h 63"/>
                <a:gd name="T60" fmla="*/ 240 w 357"/>
                <a:gd name="T61" fmla="*/ 34 h 63"/>
                <a:gd name="T62" fmla="*/ 262 w 357"/>
                <a:gd name="T63" fmla="*/ 30 h 63"/>
                <a:gd name="T64" fmla="*/ 283 w 357"/>
                <a:gd name="T65" fmla="*/ 24 h 63"/>
                <a:gd name="T66" fmla="*/ 304 w 357"/>
                <a:gd name="T67" fmla="*/ 18 h 63"/>
                <a:gd name="T68" fmla="*/ 325 w 357"/>
                <a:gd name="T69" fmla="*/ 11 h 63"/>
                <a:gd name="T70" fmla="*/ 345 w 357"/>
                <a:gd name="T71" fmla="*/ 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7" h="63">
                  <a:moveTo>
                    <a:pt x="356" y="0"/>
                  </a:moveTo>
                  <a:lnTo>
                    <a:pt x="349" y="4"/>
                  </a:lnTo>
                  <a:lnTo>
                    <a:pt x="342" y="8"/>
                  </a:lnTo>
                  <a:lnTo>
                    <a:pt x="335" y="13"/>
                  </a:lnTo>
                  <a:lnTo>
                    <a:pt x="329" y="17"/>
                  </a:lnTo>
                  <a:lnTo>
                    <a:pt x="322" y="21"/>
                  </a:lnTo>
                  <a:lnTo>
                    <a:pt x="315" y="26"/>
                  </a:lnTo>
                  <a:lnTo>
                    <a:pt x="307" y="30"/>
                  </a:lnTo>
                  <a:lnTo>
                    <a:pt x="300" y="34"/>
                  </a:lnTo>
                  <a:lnTo>
                    <a:pt x="294" y="37"/>
                  </a:lnTo>
                  <a:lnTo>
                    <a:pt x="287" y="41"/>
                  </a:lnTo>
                  <a:lnTo>
                    <a:pt x="279" y="45"/>
                  </a:lnTo>
                  <a:lnTo>
                    <a:pt x="271" y="47"/>
                  </a:lnTo>
                  <a:lnTo>
                    <a:pt x="264" y="49"/>
                  </a:lnTo>
                  <a:lnTo>
                    <a:pt x="256" y="52"/>
                  </a:lnTo>
                  <a:lnTo>
                    <a:pt x="249" y="53"/>
                  </a:lnTo>
                  <a:lnTo>
                    <a:pt x="241" y="53"/>
                  </a:lnTo>
                  <a:lnTo>
                    <a:pt x="229" y="53"/>
                  </a:lnTo>
                  <a:lnTo>
                    <a:pt x="217" y="53"/>
                  </a:lnTo>
                  <a:lnTo>
                    <a:pt x="205" y="53"/>
                  </a:lnTo>
                  <a:lnTo>
                    <a:pt x="193" y="53"/>
                  </a:lnTo>
                  <a:lnTo>
                    <a:pt x="180" y="53"/>
                  </a:lnTo>
                  <a:lnTo>
                    <a:pt x="168" y="53"/>
                  </a:lnTo>
                  <a:lnTo>
                    <a:pt x="157" y="54"/>
                  </a:lnTo>
                  <a:lnTo>
                    <a:pt x="145" y="55"/>
                  </a:lnTo>
                  <a:lnTo>
                    <a:pt x="132" y="56"/>
                  </a:lnTo>
                  <a:lnTo>
                    <a:pt x="120" y="57"/>
                  </a:lnTo>
                  <a:lnTo>
                    <a:pt x="108" y="58"/>
                  </a:lnTo>
                  <a:lnTo>
                    <a:pt x="97" y="59"/>
                  </a:lnTo>
                  <a:lnTo>
                    <a:pt x="84" y="59"/>
                  </a:lnTo>
                  <a:lnTo>
                    <a:pt x="72" y="60"/>
                  </a:lnTo>
                  <a:lnTo>
                    <a:pt x="60" y="62"/>
                  </a:lnTo>
                  <a:lnTo>
                    <a:pt x="48" y="62"/>
                  </a:lnTo>
                  <a:lnTo>
                    <a:pt x="41" y="60"/>
                  </a:lnTo>
                  <a:lnTo>
                    <a:pt x="35" y="59"/>
                  </a:lnTo>
                  <a:lnTo>
                    <a:pt x="28" y="57"/>
                  </a:lnTo>
                  <a:lnTo>
                    <a:pt x="21" y="55"/>
                  </a:lnTo>
                  <a:lnTo>
                    <a:pt x="16" y="53"/>
                  </a:lnTo>
                  <a:lnTo>
                    <a:pt x="9" y="49"/>
                  </a:lnTo>
                  <a:lnTo>
                    <a:pt x="4" y="47"/>
                  </a:lnTo>
                  <a:lnTo>
                    <a:pt x="0" y="45"/>
                  </a:lnTo>
                  <a:lnTo>
                    <a:pt x="12" y="46"/>
                  </a:lnTo>
                  <a:lnTo>
                    <a:pt x="23" y="47"/>
                  </a:lnTo>
                  <a:lnTo>
                    <a:pt x="34" y="49"/>
                  </a:lnTo>
                  <a:lnTo>
                    <a:pt x="46" y="49"/>
                  </a:lnTo>
                  <a:lnTo>
                    <a:pt x="57" y="49"/>
                  </a:lnTo>
                  <a:lnTo>
                    <a:pt x="69" y="49"/>
                  </a:lnTo>
                  <a:lnTo>
                    <a:pt x="80" y="50"/>
                  </a:lnTo>
                  <a:lnTo>
                    <a:pt x="92" y="50"/>
                  </a:lnTo>
                  <a:lnTo>
                    <a:pt x="104" y="49"/>
                  </a:lnTo>
                  <a:lnTo>
                    <a:pt x="115" y="49"/>
                  </a:lnTo>
                  <a:lnTo>
                    <a:pt x="127" y="49"/>
                  </a:lnTo>
                  <a:lnTo>
                    <a:pt x="138" y="49"/>
                  </a:lnTo>
                  <a:lnTo>
                    <a:pt x="150" y="47"/>
                  </a:lnTo>
                  <a:lnTo>
                    <a:pt x="161" y="46"/>
                  </a:lnTo>
                  <a:lnTo>
                    <a:pt x="173" y="45"/>
                  </a:lnTo>
                  <a:lnTo>
                    <a:pt x="184" y="44"/>
                  </a:lnTo>
                  <a:lnTo>
                    <a:pt x="195" y="42"/>
                  </a:lnTo>
                  <a:lnTo>
                    <a:pt x="207" y="41"/>
                  </a:lnTo>
                  <a:lnTo>
                    <a:pt x="218" y="39"/>
                  </a:lnTo>
                  <a:lnTo>
                    <a:pt x="229" y="37"/>
                  </a:lnTo>
                  <a:lnTo>
                    <a:pt x="240" y="34"/>
                  </a:lnTo>
                  <a:lnTo>
                    <a:pt x="250" y="33"/>
                  </a:lnTo>
                  <a:lnTo>
                    <a:pt x="262" y="30"/>
                  </a:lnTo>
                  <a:lnTo>
                    <a:pt x="273" y="27"/>
                  </a:lnTo>
                  <a:lnTo>
                    <a:pt x="283" y="24"/>
                  </a:lnTo>
                  <a:lnTo>
                    <a:pt x="294" y="21"/>
                  </a:lnTo>
                  <a:lnTo>
                    <a:pt x="304" y="18"/>
                  </a:lnTo>
                  <a:lnTo>
                    <a:pt x="315" y="15"/>
                  </a:lnTo>
                  <a:lnTo>
                    <a:pt x="325" y="11"/>
                  </a:lnTo>
                  <a:lnTo>
                    <a:pt x="335" y="8"/>
                  </a:lnTo>
                  <a:lnTo>
                    <a:pt x="345" y="4"/>
                  </a:lnTo>
                  <a:lnTo>
                    <a:pt x="35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99" name="Rectangle 115">
            <a:extLst>
              <a:ext uri="{FF2B5EF4-FFF2-40B4-BE49-F238E27FC236}">
                <a16:creationId xmlns:a16="http://schemas.microsoft.com/office/drawing/2014/main" id="{3F53A475-7EFC-427F-A281-24CD736BB4D6}"/>
              </a:ext>
            </a:extLst>
          </p:cNvPr>
          <p:cNvSpPr>
            <a:spLocks noChangeArrowheads="1"/>
          </p:cNvSpPr>
          <p:nvPr/>
        </p:nvSpPr>
        <p:spPr bwMode="auto">
          <a:xfrm>
            <a:off x="8280401" y="2859088"/>
            <a:ext cx="1271887"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chemeClr val="bg2"/>
                </a:solidFill>
              </a:rPr>
              <a:t>Open Items</a:t>
            </a:r>
          </a:p>
        </p:txBody>
      </p:sp>
      <p:graphicFrame>
        <p:nvGraphicFramePr>
          <p:cNvPr id="16500" name="Object 116">
            <a:extLst>
              <a:ext uri="{FF2B5EF4-FFF2-40B4-BE49-F238E27FC236}">
                <a16:creationId xmlns:a16="http://schemas.microsoft.com/office/drawing/2014/main" id="{9D8D19E7-F958-4260-9996-679E2CED7162}"/>
              </a:ext>
            </a:extLst>
          </p:cNvPr>
          <p:cNvGraphicFramePr>
            <a:graphicFrameLocks/>
          </p:cNvGraphicFramePr>
          <p:nvPr/>
        </p:nvGraphicFramePr>
        <p:xfrm>
          <a:off x="7032626" y="3213100"/>
          <a:ext cx="868363" cy="414338"/>
        </p:xfrm>
        <a:graphic>
          <a:graphicData uri="http://schemas.openxmlformats.org/presentationml/2006/ole">
            <mc:AlternateContent xmlns:mc="http://schemas.openxmlformats.org/markup-compatibility/2006">
              <mc:Choice xmlns:v="urn:schemas-microsoft-com:vml" Requires="v">
                <p:oleObj spid="_x0000_s13322" name="CorelDRAW! CMX" r:id="rId4" imgW="4721040" imgH="2282760" progId="CQuickDraw5">
                  <p:embed/>
                </p:oleObj>
              </mc:Choice>
              <mc:Fallback>
                <p:oleObj name="CorelDRAW! CMX" r:id="rId4" imgW="4721040" imgH="2282760" progId="CQuickDraw5">
                  <p:embed/>
                  <p:pic>
                    <p:nvPicPr>
                      <p:cNvPr id="16500" name="Object 116">
                        <a:extLst>
                          <a:ext uri="{FF2B5EF4-FFF2-40B4-BE49-F238E27FC236}">
                            <a16:creationId xmlns:a16="http://schemas.microsoft.com/office/drawing/2014/main" id="{9D8D19E7-F958-4260-9996-679E2CED716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26" y="3213100"/>
                        <a:ext cx="868363"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501" name="Rectangle 117">
            <a:extLst>
              <a:ext uri="{FF2B5EF4-FFF2-40B4-BE49-F238E27FC236}">
                <a16:creationId xmlns:a16="http://schemas.microsoft.com/office/drawing/2014/main" id="{79B08344-F304-4624-945F-2A82D89B44AB}"/>
              </a:ext>
            </a:extLst>
          </p:cNvPr>
          <p:cNvSpPr>
            <a:spLocks noChangeArrowheads="1"/>
          </p:cNvSpPr>
          <p:nvPr/>
        </p:nvSpPr>
        <p:spPr bwMode="auto">
          <a:xfrm>
            <a:off x="3373439" y="1785938"/>
            <a:ext cx="2379819"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t>Materials Management</a:t>
            </a:r>
          </a:p>
        </p:txBody>
      </p:sp>
      <p:sp>
        <p:nvSpPr>
          <p:cNvPr id="16502" name="Rectangle 118">
            <a:extLst>
              <a:ext uri="{FF2B5EF4-FFF2-40B4-BE49-F238E27FC236}">
                <a16:creationId xmlns:a16="http://schemas.microsoft.com/office/drawing/2014/main" id="{D26C23B4-157F-4DB9-B7A2-FA0DDF60C790}"/>
              </a:ext>
            </a:extLst>
          </p:cNvPr>
          <p:cNvSpPr>
            <a:spLocks noChangeArrowheads="1"/>
          </p:cNvSpPr>
          <p:nvPr/>
        </p:nvSpPr>
        <p:spPr bwMode="auto">
          <a:xfrm>
            <a:off x="7685089" y="1785938"/>
            <a:ext cx="2116733"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t>Financial Accounting</a:t>
            </a:r>
          </a:p>
        </p:txBody>
      </p:sp>
      <p:sp>
        <p:nvSpPr>
          <p:cNvPr id="16503" name="Line 119">
            <a:extLst>
              <a:ext uri="{FF2B5EF4-FFF2-40B4-BE49-F238E27FC236}">
                <a16:creationId xmlns:a16="http://schemas.microsoft.com/office/drawing/2014/main" id="{D6F05C7C-98E3-492F-A468-33F3B9A5FDF9}"/>
              </a:ext>
            </a:extLst>
          </p:cNvPr>
          <p:cNvSpPr>
            <a:spLocks noChangeShapeType="1"/>
          </p:cNvSpPr>
          <p:nvPr/>
        </p:nvSpPr>
        <p:spPr bwMode="auto">
          <a:xfrm>
            <a:off x="7391400" y="1714500"/>
            <a:ext cx="19050" cy="3790950"/>
          </a:xfrm>
          <a:prstGeom prst="line">
            <a:avLst/>
          </a:prstGeom>
          <a:noFill/>
          <a:ln w="25400">
            <a:solidFill>
              <a:schemeClr val="tx1"/>
            </a:solidFill>
            <a:prstDash val="sysDot"/>
            <a:round/>
            <a:headEnd type="none" w="sm" len="sm"/>
            <a:tailEnd type="none" w="sm" len="sm"/>
          </a:ln>
          <a:effectLst>
            <a:outerShdw dist="35921" dir="2700000" algn="ctr" rotWithShape="0">
              <a:schemeClr val="tx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6504" name="Rectangle 120">
            <a:extLst>
              <a:ext uri="{FF2B5EF4-FFF2-40B4-BE49-F238E27FC236}">
                <a16:creationId xmlns:a16="http://schemas.microsoft.com/office/drawing/2014/main" id="{ADB5B718-54CE-4E51-98FE-54585207DB2B}"/>
              </a:ext>
            </a:extLst>
          </p:cNvPr>
          <p:cNvSpPr>
            <a:spLocks noGrp="1" noChangeArrowheads="1"/>
          </p:cNvSpPr>
          <p:nvPr>
            <p:ph type="title"/>
          </p:nvPr>
        </p:nvSpPr>
        <p:spPr/>
        <p:txBody>
          <a:bodyPr/>
          <a:lstStyle/>
          <a:p>
            <a:r>
              <a:rPr lang="en-US" altLang="en-US"/>
              <a:t>Invoice Verification</a:t>
            </a:r>
          </a:p>
        </p:txBody>
      </p:sp>
      <p:sp>
        <p:nvSpPr>
          <p:cNvPr id="16505" name="Line 121">
            <a:extLst>
              <a:ext uri="{FF2B5EF4-FFF2-40B4-BE49-F238E27FC236}">
                <a16:creationId xmlns:a16="http://schemas.microsoft.com/office/drawing/2014/main" id="{92B92BBF-9F88-4F51-89B5-4A09227C0D06}"/>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Rectangle 1">
            <a:extLst>
              <a:ext uri="{FF2B5EF4-FFF2-40B4-BE49-F238E27FC236}">
                <a16:creationId xmlns:a16="http://schemas.microsoft.com/office/drawing/2014/main" id="{62C797A3-62E9-4097-A116-BCB4F6D28E2B}"/>
              </a:ext>
            </a:extLst>
          </p:cNvPr>
          <p:cNvSpPr/>
          <p:nvPr/>
        </p:nvSpPr>
        <p:spPr>
          <a:xfrm>
            <a:off x="178858" y="5829300"/>
            <a:ext cx="11834283" cy="923330"/>
          </a:xfrm>
          <a:prstGeom prst="rect">
            <a:avLst/>
          </a:prstGeom>
        </p:spPr>
        <p:txBody>
          <a:bodyPr wrap="square">
            <a:spAutoFit/>
          </a:bodyPr>
          <a:lstStyle/>
          <a:p>
            <a:pPr>
              <a:buFontTx/>
              <a:buNone/>
              <a:defRPr/>
            </a:pPr>
            <a:r>
              <a:rPr lang="en-US" altLang="en-US" b="1" dirty="0"/>
              <a:t>when invoices are received from a vendor, an invoice receipt is created in the system. This document can be linked to a purchase order, a goods receipt, a delivery note, or a vendor. In addition to the material document an accounting document is created, which updates the relevant vendor account (sub-ledger) and general ledger accounts.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02D3D341-7A4F-4C41-A481-8FE37426EA4A}"/>
              </a:ext>
            </a:extLst>
          </p:cNvPr>
          <p:cNvSpPr>
            <a:spLocks noGrp="1" noChangeArrowheads="1"/>
          </p:cNvSpPr>
          <p:nvPr>
            <p:ph type="title"/>
          </p:nvPr>
        </p:nvSpPr>
        <p:spPr>
          <a:xfrm>
            <a:off x="220132" y="212723"/>
            <a:ext cx="10515600" cy="659342"/>
          </a:xfrm>
        </p:spPr>
        <p:txBody>
          <a:bodyPr/>
          <a:lstStyle/>
          <a:p>
            <a:r>
              <a:rPr lang="en-US" altLang="en-US" sz="3200" dirty="0"/>
              <a:t>Procure to pay – process view</a:t>
            </a:r>
          </a:p>
        </p:txBody>
      </p:sp>
      <p:sp>
        <p:nvSpPr>
          <p:cNvPr id="4101" name="Line 5">
            <a:extLst>
              <a:ext uri="{FF2B5EF4-FFF2-40B4-BE49-F238E27FC236}">
                <a16:creationId xmlns:a16="http://schemas.microsoft.com/office/drawing/2014/main" id="{1AD00891-CC32-41DB-B540-FD17A4B8DB81}"/>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 name="Picture 3">
            <a:extLst>
              <a:ext uri="{FF2B5EF4-FFF2-40B4-BE49-F238E27FC236}">
                <a16:creationId xmlns:a16="http://schemas.microsoft.com/office/drawing/2014/main" id="{98061F0F-0FE5-43A6-8FE2-922E9C74D427}"/>
              </a:ext>
            </a:extLst>
          </p:cNvPr>
          <p:cNvPicPr>
            <a:picLocks noChangeAspect="1"/>
          </p:cNvPicPr>
          <p:nvPr/>
        </p:nvPicPr>
        <p:blipFill>
          <a:blip r:embed="rId3"/>
          <a:stretch>
            <a:fillRect/>
          </a:stretch>
        </p:blipFill>
        <p:spPr>
          <a:xfrm>
            <a:off x="866773" y="829734"/>
            <a:ext cx="10153650" cy="5880628"/>
          </a:xfrm>
          <a:prstGeom prst="rect">
            <a:avLst/>
          </a:prstGeom>
        </p:spPr>
      </p:pic>
    </p:spTree>
    <p:extLst>
      <p:ext uri="{BB962C8B-B14F-4D97-AF65-F5344CB8AC3E}">
        <p14:creationId xmlns:p14="http://schemas.microsoft.com/office/powerpoint/2010/main" val="799556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65398FF-E004-47D0-834E-E389D863D8AC}"/>
              </a:ext>
            </a:extLst>
          </p:cNvPr>
          <p:cNvSpPr>
            <a:spLocks noChangeArrowheads="1"/>
          </p:cNvSpPr>
          <p:nvPr/>
        </p:nvSpPr>
        <p:spPr bwMode="auto">
          <a:xfrm>
            <a:off x="2387600" y="2406650"/>
            <a:ext cx="7054850" cy="313055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a:extLst>
              <a:ext uri="{FF2B5EF4-FFF2-40B4-BE49-F238E27FC236}">
                <a16:creationId xmlns:a16="http://schemas.microsoft.com/office/drawing/2014/main" id="{F5AABE22-3428-4A1B-9534-963B402AB2A1}"/>
              </a:ext>
            </a:extLst>
          </p:cNvPr>
          <p:cNvSpPr>
            <a:spLocks noChangeArrowheads="1"/>
          </p:cNvSpPr>
          <p:nvPr/>
        </p:nvSpPr>
        <p:spPr bwMode="auto">
          <a:xfrm>
            <a:off x="3444876" y="4083050"/>
            <a:ext cx="4930775" cy="21590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7" name="Rectangle 5">
            <a:extLst>
              <a:ext uri="{FF2B5EF4-FFF2-40B4-BE49-F238E27FC236}">
                <a16:creationId xmlns:a16="http://schemas.microsoft.com/office/drawing/2014/main" id="{D2E96972-E3C4-4C11-9446-51BC44310AC0}"/>
              </a:ext>
            </a:extLst>
          </p:cNvPr>
          <p:cNvSpPr>
            <a:spLocks noChangeArrowheads="1"/>
          </p:cNvSpPr>
          <p:nvPr/>
        </p:nvSpPr>
        <p:spPr bwMode="auto">
          <a:xfrm>
            <a:off x="4789488" y="1787525"/>
            <a:ext cx="2508250" cy="1887538"/>
          </a:xfrm>
          <a:prstGeom prst="rect">
            <a:avLst/>
          </a:prstGeom>
          <a:gradFill rotWithShape="0">
            <a:gsLst>
              <a:gs pos="0">
                <a:srgbClr val="00DFCA">
                  <a:gamma/>
                  <a:shade val="29804"/>
                  <a:invGamma/>
                </a:srgbClr>
              </a:gs>
              <a:gs pos="50000">
                <a:srgbClr val="00DFCA"/>
              </a:gs>
              <a:gs pos="100000">
                <a:srgbClr val="00DFCA">
                  <a:gamma/>
                  <a:shade val="2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8" name="Rectangle 6">
            <a:extLst>
              <a:ext uri="{FF2B5EF4-FFF2-40B4-BE49-F238E27FC236}">
                <a16:creationId xmlns:a16="http://schemas.microsoft.com/office/drawing/2014/main" id="{8BCABE71-81F2-47DD-9042-A9525491C937}"/>
              </a:ext>
            </a:extLst>
          </p:cNvPr>
          <p:cNvSpPr>
            <a:spLocks noChangeArrowheads="1"/>
          </p:cNvSpPr>
          <p:nvPr/>
        </p:nvSpPr>
        <p:spPr bwMode="auto">
          <a:xfrm>
            <a:off x="4614864" y="1878013"/>
            <a:ext cx="285908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GR/IR  Clearing</a:t>
            </a:r>
          </a:p>
        </p:txBody>
      </p:sp>
      <p:sp>
        <p:nvSpPr>
          <p:cNvPr id="18439" name="Line 7">
            <a:extLst>
              <a:ext uri="{FF2B5EF4-FFF2-40B4-BE49-F238E27FC236}">
                <a16:creationId xmlns:a16="http://schemas.microsoft.com/office/drawing/2014/main" id="{9F772DF4-F538-4647-9B73-58F4C6E1C287}"/>
              </a:ext>
            </a:extLst>
          </p:cNvPr>
          <p:cNvSpPr>
            <a:spLocks noChangeShapeType="1"/>
          </p:cNvSpPr>
          <p:nvPr/>
        </p:nvSpPr>
        <p:spPr bwMode="auto">
          <a:xfrm>
            <a:off x="4914901" y="2320925"/>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0" name="Line 8">
            <a:extLst>
              <a:ext uri="{FF2B5EF4-FFF2-40B4-BE49-F238E27FC236}">
                <a16:creationId xmlns:a16="http://schemas.microsoft.com/office/drawing/2014/main" id="{163D083E-B8F3-425E-AD84-33F086690F9C}"/>
              </a:ext>
            </a:extLst>
          </p:cNvPr>
          <p:cNvSpPr>
            <a:spLocks noChangeShapeType="1"/>
          </p:cNvSpPr>
          <p:nvPr/>
        </p:nvSpPr>
        <p:spPr bwMode="auto">
          <a:xfrm>
            <a:off x="6043613" y="2341564"/>
            <a:ext cx="0" cy="1150937"/>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1" name="Rectangle 9">
            <a:extLst>
              <a:ext uri="{FF2B5EF4-FFF2-40B4-BE49-F238E27FC236}">
                <a16:creationId xmlns:a16="http://schemas.microsoft.com/office/drawing/2014/main" id="{32746B52-70DE-4DD1-93B9-D2D39C687469}"/>
              </a:ext>
            </a:extLst>
          </p:cNvPr>
          <p:cNvSpPr>
            <a:spLocks noChangeArrowheads="1"/>
          </p:cNvSpPr>
          <p:nvPr/>
        </p:nvSpPr>
        <p:spPr bwMode="auto">
          <a:xfrm>
            <a:off x="2020888" y="1785939"/>
            <a:ext cx="2508250" cy="1887537"/>
          </a:xfrm>
          <a:prstGeom prst="rect">
            <a:avLst/>
          </a:prstGeom>
          <a:gradFill rotWithShape="0">
            <a:gsLst>
              <a:gs pos="0">
                <a:srgbClr val="8901F3">
                  <a:gamma/>
                  <a:shade val="69804"/>
                  <a:invGamma/>
                </a:srgbClr>
              </a:gs>
              <a:gs pos="50000">
                <a:srgbClr val="8901F3"/>
              </a:gs>
              <a:gs pos="100000">
                <a:srgbClr val="8901F3">
                  <a:gamma/>
                  <a:shade val="6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2" name="Rectangle 10">
            <a:extLst>
              <a:ext uri="{FF2B5EF4-FFF2-40B4-BE49-F238E27FC236}">
                <a16:creationId xmlns:a16="http://schemas.microsoft.com/office/drawing/2014/main" id="{FE1CA572-B1C8-42E1-ADCE-FDAB2796A6A6}"/>
              </a:ext>
            </a:extLst>
          </p:cNvPr>
          <p:cNvSpPr>
            <a:spLocks noChangeArrowheads="1"/>
          </p:cNvSpPr>
          <p:nvPr/>
        </p:nvSpPr>
        <p:spPr bwMode="auto">
          <a:xfrm>
            <a:off x="2039939" y="18764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Stock</a:t>
            </a:r>
          </a:p>
        </p:txBody>
      </p:sp>
      <p:sp>
        <p:nvSpPr>
          <p:cNvPr id="18443" name="Line 11">
            <a:extLst>
              <a:ext uri="{FF2B5EF4-FFF2-40B4-BE49-F238E27FC236}">
                <a16:creationId xmlns:a16="http://schemas.microsoft.com/office/drawing/2014/main" id="{AF8D262D-1BDA-426C-9A23-5D293DF2AB09}"/>
              </a:ext>
            </a:extLst>
          </p:cNvPr>
          <p:cNvSpPr>
            <a:spLocks noChangeShapeType="1"/>
          </p:cNvSpPr>
          <p:nvPr/>
        </p:nvSpPr>
        <p:spPr bwMode="auto">
          <a:xfrm>
            <a:off x="2146301" y="2319338"/>
            <a:ext cx="2257425" cy="0"/>
          </a:xfrm>
          <a:prstGeom prst="line">
            <a:avLst/>
          </a:prstGeom>
          <a:noFill/>
          <a:ln w="50800">
            <a:solidFill>
              <a:schemeClr val="bg1"/>
            </a:solidFill>
            <a:round/>
            <a:headEnd type="none" w="sm" len="sm"/>
            <a:tailEnd type="none" w="sm" len="sm"/>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4" name="Line 12">
            <a:extLst>
              <a:ext uri="{FF2B5EF4-FFF2-40B4-BE49-F238E27FC236}">
                <a16:creationId xmlns:a16="http://schemas.microsoft.com/office/drawing/2014/main" id="{77CE3B6D-9E9A-4D2F-992E-058B80A0006F}"/>
              </a:ext>
            </a:extLst>
          </p:cNvPr>
          <p:cNvSpPr>
            <a:spLocks noChangeShapeType="1"/>
          </p:cNvSpPr>
          <p:nvPr/>
        </p:nvSpPr>
        <p:spPr bwMode="auto">
          <a:xfrm>
            <a:off x="3275013" y="2319338"/>
            <a:ext cx="0" cy="1096962"/>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5" name="Rectangle 13">
            <a:extLst>
              <a:ext uri="{FF2B5EF4-FFF2-40B4-BE49-F238E27FC236}">
                <a16:creationId xmlns:a16="http://schemas.microsoft.com/office/drawing/2014/main" id="{232F1777-5DB3-4419-A821-6288B7D9128B}"/>
              </a:ext>
            </a:extLst>
          </p:cNvPr>
          <p:cNvSpPr>
            <a:spLocks noChangeArrowheads="1"/>
          </p:cNvSpPr>
          <p:nvPr/>
        </p:nvSpPr>
        <p:spPr bwMode="auto">
          <a:xfrm>
            <a:off x="7570788" y="1785939"/>
            <a:ext cx="2508250" cy="1887537"/>
          </a:xfrm>
          <a:prstGeom prst="rect">
            <a:avLst/>
          </a:prstGeom>
          <a:gradFill rotWithShape="0">
            <a:gsLst>
              <a:gs pos="0">
                <a:srgbClr val="B3B900">
                  <a:gamma/>
                  <a:shade val="40000"/>
                  <a:invGamma/>
                </a:srgbClr>
              </a:gs>
              <a:gs pos="50000">
                <a:srgbClr val="B3B900"/>
              </a:gs>
              <a:gs pos="100000">
                <a:srgbClr val="B3B900">
                  <a:gamma/>
                  <a:shade val="40000"/>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Rectangle 14">
            <a:extLst>
              <a:ext uri="{FF2B5EF4-FFF2-40B4-BE49-F238E27FC236}">
                <a16:creationId xmlns:a16="http://schemas.microsoft.com/office/drawing/2014/main" id="{262E92BC-BBC6-4F20-92F0-49101D5FC13E}"/>
              </a:ext>
            </a:extLst>
          </p:cNvPr>
          <p:cNvSpPr>
            <a:spLocks noChangeArrowheads="1"/>
          </p:cNvSpPr>
          <p:nvPr/>
        </p:nvSpPr>
        <p:spPr bwMode="auto">
          <a:xfrm>
            <a:off x="7589839" y="18764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Vendor</a:t>
            </a:r>
          </a:p>
        </p:txBody>
      </p:sp>
      <p:sp>
        <p:nvSpPr>
          <p:cNvPr id="18447" name="Line 15">
            <a:extLst>
              <a:ext uri="{FF2B5EF4-FFF2-40B4-BE49-F238E27FC236}">
                <a16:creationId xmlns:a16="http://schemas.microsoft.com/office/drawing/2014/main" id="{98039FE8-4315-4B68-8080-2457780D5316}"/>
              </a:ext>
            </a:extLst>
          </p:cNvPr>
          <p:cNvSpPr>
            <a:spLocks noChangeShapeType="1"/>
          </p:cNvSpPr>
          <p:nvPr/>
        </p:nvSpPr>
        <p:spPr bwMode="auto">
          <a:xfrm>
            <a:off x="7696201" y="2319338"/>
            <a:ext cx="2257425" cy="0"/>
          </a:xfrm>
          <a:prstGeom prst="line">
            <a:avLst/>
          </a:prstGeom>
          <a:noFill/>
          <a:ln w="50800">
            <a:solidFill>
              <a:schemeClr val="bg1"/>
            </a:solidFill>
            <a:round/>
            <a:headEnd type="none" w="sm" len="sm"/>
            <a:tailEnd type="none" w="sm" len="sm"/>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8" name="Line 16">
            <a:extLst>
              <a:ext uri="{FF2B5EF4-FFF2-40B4-BE49-F238E27FC236}">
                <a16:creationId xmlns:a16="http://schemas.microsoft.com/office/drawing/2014/main" id="{63B6C579-06BB-4A7C-B044-B2CD3BAD9F08}"/>
              </a:ext>
            </a:extLst>
          </p:cNvPr>
          <p:cNvSpPr>
            <a:spLocks noChangeShapeType="1"/>
          </p:cNvSpPr>
          <p:nvPr/>
        </p:nvSpPr>
        <p:spPr bwMode="auto">
          <a:xfrm>
            <a:off x="8824913" y="2319338"/>
            <a:ext cx="0" cy="1096962"/>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9" name="AutoShape 17">
            <a:extLst>
              <a:ext uri="{FF2B5EF4-FFF2-40B4-BE49-F238E27FC236}">
                <a16:creationId xmlns:a16="http://schemas.microsoft.com/office/drawing/2014/main" id="{73E378CD-B465-432D-B861-3E2F24D60EC4}"/>
              </a:ext>
            </a:extLst>
          </p:cNvPr>
          <p:cNvSpPr>
            <a:spLocks noChangeArrowheads="1"/>
          </p:cNvSpPr>
          <p:nvPr/>
        </p:nvSpPr>
        <p:spPr bwMode="auto">
          <a:xfrm>
            <a:off x="2357438" y="24892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0" name="AutoShape 18">
            <a:extLst>
              <a:ext uri="{FF2B5EF4-FFF2-40B4-BE49-F238E27FC236}">
                <a16:creationId xmlns:a16="http://schemas.microsoft.com/office/drawing/2014/main" id="{0F88631A-6C07-4B11-801E-F192E62E2315}"/>
              </a:ext>
            </a:extLst>
          </p:cNvPr>
          <p:cNvSpPr>
            <a:spLocks noChangeArrowheads="1"/>
          </p:cNvSpPr>
          <p:nvPr/>
        </p:nvSpPr>
        <p:spPr bwMode="auto">
          <a:xfrm>
            <a:off x="6342063" y="24892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1" name="AutoShape 19">
            <a:extLst>
              <a:ext uri="{FF2B5EF4-FFF2-40B4-BE49-F238E27FC236}">
                <a16:creationId xmlns:a16="http://schemas.microsoft.com/office/drawing/2014/main" id="{74B8712F-BC68-429B-A88E-251E5980C728}"/>
              </a:ext>
            </a:extLst>
          </p:cNvPr>
          <p:cNvSpPr>
            <a:spLocks noChangeArrowheads="1"/>
          </p:cNvSpPr>
          <p:nvPr/>
        </p:nvSpPr>
        <p:spPr bwMode="auto">
          <a:xfrm>
            <a:off x="5097463" y="2489201"/>
            <a:ext cx="622300" cy="855663"/>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2" name="AutoShape 20">
            <a:extLst>
              <a:ext uri="{FF2B5EF4-FFF2-40B4-BE49-F238E27FC236}">
                <a16:creationId xmlns:a16="http://schemas.microsoft.com/office/drawing/2014/main" id="{05EC2BA7-15EA-49BD-A07F-E3823EB72421}"/>
              </a:ext>
            </a:extLst>
          </p:cNvPr>
          <p:cNvSpPr>
            <a:spLocks noChangeArrowheads="1"/>
          </p:cNvSpPr>
          <p:nvPr/>
        </p:nvSpPr>
        <p:spPr bwMode="auto">
          <a:xfrm>
            <a:off x="9017000" y="2489201"/>
            <a:ext cx="622300" cy="855663"/>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3" name="AutoShape 21">
            <a:extLst>
              <a:ext uri="{FF2B5EF4-FFF2-40B4-BE49-F238E27FC236}">
                <a16:creationId xmlns:a16="http://schemas.microsoft.com/office/drawing/2014/main" id="{31C20035-21E7-4BB7-A6DE-BDDA8FC55E72}"/>
              </a:ext>
            </a:extLst>
          </p:cNvPr>
          <p:cNvSpPr>
            <a:spLocks noChangeArrowheads="1"/>
          </p:cNvSpPr>
          <p:nvPr/>
        </p:nvSpPr>
        <p:spPr bwMode="auto">
          <a:xfrm>
            <a:off x="3833813" y="4098926"/>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4" name="AutoShape 22">
            <a:extLst>
              <a:ext uri="{FF2B5EF4-FFF2-40B4-BE49-F238E27FC236}">
                <a16:creationId xmlns:a16="http://schemas.microsoft.com/office/drawing/2014/main" id="{D938AA9D-5496-4EE6-96E0-0A9921BCA5AF}"/>
              </a:ext>
            </a:extLst>
          </p:cNvPr>
          <p:cNvSpPr>
            <a:spLocks noChangeArrowheads="1"/>
          </p:cNvSpPr>
          <p:nvPr/>
        </p:nvSpPr>
        <p:spPr bwMode="auto">
          <a:xfrm>
            <a:off x="3833813" y="5227638"/>
            <a:ext cx="622300" cy="855662"/>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5" name="Rectangle 23">
            <a:extLst>
              <a:ext uri="{FF2B5EF4-FFF2-40B4-BE49-F238E27FC236}">
                <a16:creationId xmlns:a16="http://schemas.microsoft.com/office/drawing/2014/main" id="{9FD0AD15-05E2-438C-B1D5-1CB2D761C439}"/>
              </a:ext>
            </a:extLst>
          </p:cNvPr>
          <p:cNvSpPr>
            <a:spLocks noChangeArrowheads="1"/>
          </p:cNvSpPr>
          <p:nvPr/>
        </p:nvSpPr>
        <p:spPr bwMode="auto">
          <a:xfrm>
            <a:off x="4624388" y="4406901"/>
            <a:ext cx="3810000" cy="1324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100000"/>
              </a:spcBef>
            </a:pPr>
            <a:r>
              <a:rPr lang="en-US" altLang="en-US" sz="2000"/>
              <a:t>Goods Receipt</a:t>
            </a:r>
          </a:p>
          <a:p>
            <a:pPr algn="l">
              <a:spcBef>
                <a:spcPct val="100000"/>
              </a:spcBef>
            </a:pPr>
            <a:r>
              <a:rPr lang="en-US" altLang="en-US" sz="2000"/>
              <a:t>Invoice Receipt </a:t>
            </a:r>
            <a:br>
              <a:rPr lang="en-US" altLang="en-US" sz="2000"/>
            </a:br>
            <a:r>
              <a:rPr lang="en-US" altLang="en-US" sz="2000"/>
              <a:t>(Invoice Verification)</a:t>
            </a:r>
          </a:p>
        </p:txBody>
      </p:sp>
      <p:sp>
        <p:nvSpPr>
          <p:cNvPr id="18456" name="Rectangle 24">
            <a:extLst>
              <a:ext uri="{FF2B5EF4-FFF2-40B4-BE49-F238E27FC236}">
                <a16:creationId xmlns:a16="http://schemas.microsoft.com/office/drawing/2014/main" id="{1A107247-8EAC-4268-9CEA-127AD440A230}"/>
              </a:ext>
            </a:extLst>
          </p:cNvPr>
          <p:cNvSpPr>
            <a:spLocks noGrp="1" noChangeArrowheads="1"/>
          </p:cNvSpPr>
          <p:nvPr>
            <p:ph type="title"/>
          </p:nvPr>
        </p:nvSpPr>
        <p:spPr/>
        <p:txBody>
          <a:bodyPr/>
          <a:lstStyle/>
          <a:p>
            <a:r>
              <a:rPr lang="en-US" altLang="en-US"/>
              <a:t>Posting the Invoice </a:t>
            </a:r>
          </a:p>
        </p:txBody>
      </p:sp>
      <p:sp>
        <p:nvSpPr>
          <p:cNvPr id="18457" name="Line 25">
            <a:extLst>
              <a:ext uri="{FF2B5EF4-FFF2-40B4-BE49-F238E27FC236}">
                <a16:creationId xmlns:a16="http://schemas.microsoft.com/office/drawing/2014/main" id="{D9E116D8-0248-43BE-A8EA-7A7AEC3EB7EA}"/>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0" descr="untitled">
            <a:extLst>
              <a:ext uri="{FF2B5EF4-FFF2-40B4-BE49-F238E27FC236}">
                <a16:creationId xmlns:a16="http://schemas.microsoft.com/office/drawing/2014/main" id="{7A69EA8E-0F8F-4427-9A9E-CDEF6A0A97E4}"/>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057400" y="674688"/>
            <a:ext cx="8077200" cy="5497512"/>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5DE3579-9668-44B8-83C1-E5962BFC5202}"/>
              </a:ext>
            </a:extLst>
          </p:cNvPr>
          <p:cNvSpPr>
            <a:spLocks noGrp="1" noChangeArrowheads="1"/>
          </p:cNvSpPr>
          <p:nvPr>
            <p:ph type="title"/>
          </p:nvPr>
        </p:nvSpPr>
        <p:spPr/>
        <p:txBody>
          <a:bodyPr/>
          <a:lstStyle/>
          <a:p>
            <a:r>
              <a:rPr lang="en-US" altLang="en-US" sz="3200" dirty="0">
                <a:solidFill>
                  <a:srgbClr val="CC0000"/>
                </a:solidFill>
              </a:rPr>
              <a:t>FI MM Integration</a:t>
            </a:r>
          </a:p>
        </p:txBody>
      </p:sp>
      <p:sp>
        <p:nvSpPr>
          <p:cNvPr id="389123" name="Rectangle 3">
            <a:extLst>
              <a:ext uri="{FF2B5EF4-FFF2-40B4-BE49-F238E27FC236}">
                <a16:creationId xmlns:a16="http://schemas.microsoft.com/office/drawing/2014/main" id="{0C7ECD1E-F98A-489D-97DF-80B0EBC19A4A}"/>
              </a:ext>
            </a:extLst>
          </p:cNvPr>
          <p:cNvSpPr>
            <a:spLocks noGrp="1" noChangeArrowheads="1"/>
          </p:cNvSpPr>
          <p:nvPr>
            <p:ph type="body" idx="1"/>
          </p:nvPr>
        </p:nvSpPr>
        <p:spPr>
          <a:xfrm>
            <a:off x="2209801" y="1371600"/>
            <a:ext cx="7800975" cy="3657600"/>
          </a:xfrm>
        </p:spPr>
        <p:txBody>
          <a:bodyPr>
            <a:normAutofit lnSpcReduction="10000"/>
          </a:bodyPr>
          <a:lstStyle/>
          <a:p>
            <a:pPr>
              <a:buFontTx/>
              <a:buNone/>
              <a:defRPr/>
            </a:pPr>
            <a:r>
              <a:rPr lang="en-US" altLang="en-US" dirty="0"/>
              <a:t>  </a:t>
            </a:r>
            <a:r>
              <a:rPr lang="en-US" altLang="en-US" sz="1600" dirty="0"/>
              <a:t>The three-step verification is the standard procedure for posting procurement transaction in FI.</a:t>
            </a:r>
          </a:p>
          <a:p>
            <a:pPr>
              <a:buFontTx/>
              <a:buNone/>
              <a:defRPr/>
            </a:pPr>
            <a:endParaRPr lang="en-US" altLang="en-US" sz="1600" dirty="0"/>
          </a:p>
          <a:p>
            <a:pPr>
              <a:buFontTx/>
              <a:buNone/>
              <a:defRPr/>
            </a:pPr>
            <a:r>
              <a:rPr lang="en-US" altLang="en-US" sz="1600" dirty="0"/>
              <a:t>    </a:t>
            </a:r>
            <a:r>
              <a:rPr lang="en-US" altLang="en-US" sz="1600" b="1" dirty="0"/>
              <a:t>The procedure contains the following three steps:</a:t>
            </a:r>
          </a:p>
          <a:p>
            <a:pPr>
              <a:buFontTx/>
              <a:buNone/>
              <a:defRPr/>
            </a:pPr>
            <a:r>
              <a:rPr lang="en-US" altLang="en-US" sz="1600" dirty="0"/>
              <a:t>     1) Purchase order</a:t>
            </a:r>
          </a:p>
          <a:p>
            <a:pPr>
              <a:buFontTx/>
              <a:buNone/>
              <a:defRPr/>
            </a:pPr>
            <a:r>
              <a:rPr lang="en-US" altLang="en-US" sz="1600" dirty="0"/>
              <a:t>             This transaction is completed in MM. No postings are made in FI.</a:t>
            </a:r>
          </a:p>
          <a:p>
            <a:pPr>
              <a:buFontTx/>
              <a:buNone/>
              <a:defRPr/>
            </a:pPr>
            <a:endParaRPr lang="en-US" altLang="en-US" sz="1600" dirty="0"/>
          </a:p>
          <a:p>
            <a:pPr>
              <a:buFontTx/>
              <a:buNone/>
              <a:defRPr/>
            </a:pPr>
            <a:r>
              <a:rPr lang="en-US" altLang="en-US" sz="1600" dirty="0"/>
              <a:t>     2) Goods receipt</a:t>
            </a:r>
          </a:p>
          <a:p>
            <a:pPr>
              <a:buFontTx/>
              <a:buNone/>
              <a:defRPr/>
            </a:pPr>
            <a:r>
              <a:rPr lang="en-US" altLang="en-US" sz="1600" dirty="0"/>
              <a:t>      To update the inventory, a material document is created in MM. At the same time, a document is created in FI, with which the value of the goods is posted to the materials account (debit) and  the goods receipt/invoice receipt account (credit) in the general ledger.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D39B287-595C-4F27-8C48-3569484CFE0A}"/>
              </a:ext>
            </a:extLst>
          </p:cNvPr>
          <p:cNvSpPr>
            <a:spLocks noGrp="1" noChangeArrowheads="1"/>
          </p:cNvSpPr>
          <p:nvPr>
            <p:ph type="title"/>
          </p:nvPr>
        </p:nvSpPr>
        <p:spPr/>
        <p:txBody>
          <a:bodyPr/>
          <a:lstStyle/>
          <a:p>
            <a:r>
              <a:rPr lang="en-US" altLang="en-US" sz="3200">
                <a:solidFill>
                  <a:srgbClr val="CC0000"/>
                </a:solidFill>
              </a:rPr>
              <a:t>FI MM Integration</a:t>
            </a:r>
          </a:p>
        </p:txBody>
      </p:sp>
      <p:sp>
        <p:nvSpPr>
          <p:cNvPr id="390147" name="Rectangle 3">
            <a:extLst>
              <a:ext uri="{FF2B5EF4-FFF2-40B4-BE49-F238E27FC236}">
                <a16:creationId xmlns:a16="http://schemas.microsoft.com/office/drawing/2014/main" id="{516DC026-394F-4E10-894A-4760D06771D6}"/>
              </a:ext>
            </a:extLst>
          </p:cNvPr>
          <p:cNvSpPr>
            <a:spLocks noGrp="1" noChangeArrowheads="1"/>
          </p:cNvSpPr>
          <p:nvPr>
            <p:ph type="body" idx="1"/>
          </p:nvPr>
        </p:nvSpPr>
        <p:spPr>
          <a:xfrm>
            <a:off x="1134533" y="1727201"/>
            <a:ext cx="8647643" cy="5105400"/>
          </a:xfrm>
        </p:spPr>
        <p:txBody>
          <a:bodyPr>
            <a:normAutofit/>
          </a:bodyPr>
          <a:lstStyle/>
          <a:p>
            <a:pPr>
              <a:lnSpc>
                <a:spcPct val="80000"/>
              </a:lnSpc>
              <a:buFontTx/>
              <a:buNone/>
              <a:defRPr/>
            </a:pPr>
            <a:r>
              <a:rPr lang="en-US" altLang="en-US" sz="3600" dirty="0"/>
              <a:t>  </a:t>
            </a:r>
            <a:r>
              <a:rPr lang="en-US" altLang="en-US" sz="1600" dirty="0"/>
              <a:t>3) Invoice receipt : </a:t>
            </a:r>
          </a:p>
          <a:p>
            <a:pPr>
              <a:lnSpc>
                <a:spcPct val="80000"/>
              </a:lnSpc>
              <a:buFontTx/>
              <a:buNone/>
              <a:defRPr/>
            </a:pPr>
            <a:r>
              <a:rPr lang="en-US" altLang="en-US" sz="1600" dirty="0"/>
              <a:t>	The vendor invoice is posted in MM, which automatically creates a document in FI. The FI document contains the invoice amount that is posted to the goods receipt/invoice receipt account (debit) and the vendor account (credit).</a:t>
            </a:r>
          </a:p>
          <a:p>
            <a:pPr>
              <a:lnSpc>
                <a:spcPct val="80000"/>
              </a:lnSpc>
              <a:buFontTx/>
              <a:buNone/>
              <a:defRPr/>
            </a:pPr>
            <a:endParaRPr lang="en-US" altLang="en-US" sz="1600" dirty="0"/>
          </a:p>
          <a:p>
            <a:pPr>
              <a:lnSpc>
                <a:spcPct val="80000"/>
              </a:lnSpc>
              <a:defRPr/>
            </a:pPr>
            <a:r>
              <a:rPr lang="en-US" altLang="en-US" sz="1600" dirty="0"/>
              <a:t>The last two steps can be completed in reverse order, depending on the order the goods and the invoice are received.</a:t>
            </a:r>
          </a:p>
          <a:p>
            <a:pPr>
              <a:lnSpc>
                <a:spcPct val="80000"/>
              </a:lnSpc>
              <a:defRPr/>
            </a:pPr>
            <a:r>
              <a:rPr lang="en-US" altLang="en-US" sz="1600" dirty="0"/>
              <a:t>The goods receipt/invoice receipt account ensures that goods were received for each invoice and vice versa.</a:t>
            </a:r>
          </a:p>
          <a:p>
            <a:pPr>
              <a:lnSpc>
                <a:spcPct val="80000"/>
              </a:lnSpc>
              <a:buFontTx/>
              <a:buNone/>
              <a:defRPr/>
            </a:pPr>
            <a:endParaRPr lang="en-US" altLang="en-US" sz="1600" dirty="0"/>
          </a:p>
          <a:p>
            <a:pPr>
              <a:lnSpc>
                <a:spcPct val="80000"/>
              </a:lnSpc>
              <a:buFontTx/>
              <a:buNone/>
              <a:defRPr/>
            </a:pPr>
            <a:r>
              <a:rPr lang="en-US" altLang="en-US" sz="1600" dirty="0"/>
              <a:t>	Logistic Invoice Verification:</a:t>
            </a:r>
          </a:p>
          <a:p>
            <a:pPr>
              <a:lnSpc>
                <a:spcPct val="80000"/>
              </a:lnSpc>
              <a:buFontTx/>
              <a:buNone/>
              <a:defRPr/>
            </a:pPr>
            <a:r>
              <a:rPr lang="en-US" altLang="en-US" sz="1600" dirty="0"/>
              <a:t>	Invoice verification is the process of matching Vendor Invoices to the Purchase Order and Goods Receipt documents. For matched vendor invoices, a payable is automatically created in the FI General Ledger.</a:t>
            </a:r>
          </a:p>
          <a:p>
            <a:pPr>
              <a:lnSpc>
                <a:spcPct val="80000"/>
              </a:lnSpc>
              <a:buFontTx/>
              <a:buNone/>
              <a:defRPr/>
            </a:pPr>
            <a:endParaRPr lang="en-US" altLang="en-US" sz="1600" dirty="0"/>
          </a:p>
          <a:p>
            <a:pPr>
              <a:lnSpc>
                <a:spcPct val="80000"/>
              </a:lnSpc>
              <a:buFontTx/>
              <a:buNone/>
              <a:defRPr/>
            </a:pPr>
            <a:r>
              <a:rPr lang="en-US" altLang="en-US" sz="16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a:extLst>
              <a:ext uri="{FF2B5EF4-FFF2-40B4-BE49-F238E27FC236}">
                <a16:creationId xmlns:a16="http://schemas.microsoft.com/office/drawing/2014/main" id="{EB8C0514-6A54-48E4-BCA8-BDE3C3701DBF}"/>
              </a:ext>
            </a:extLst>
          </p:cNvPr>
          <p:cNvSpPr>
            <a:spLocks noChangeArrowheads="1"/>
          </p:cNvSpPr>
          <p:nvPr/>
        </p:nvSpPr>
        <p:spPr bwMode="auto">
          <a:xfrm>
            <a:off x="1905000" y="381000"/>
            <a:ext cx="8382000" cy="5562600"/>
          </a:xfrm>
          <a:prstGeom prst="rect">
            <a:avLst/>
          </a:prstGeom>
          <a:solidFill>
            <a:srgbClr val="C0C0C0"/>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spcBef>
                <a:spcPct val="0"/>
              </a:spcBef>
              <a:buSzTx/>
              <a:buFontTx/>
              <a:buNone/>
            </a:pPr>
            <a:endParaRPr lang="en-US" altLang="en-US" sz="1800" b="0"/>
          </a:p>
        </p:txBody>
      </p:sp>
      <p:sp>
        <p:nvSpPr>
          <p:cNvPr id="26627" name="Rectangle 9">
            <a:extLst>
              <a:ext uri="{FF2B5EF4-FFF2-40B4-BE49-F238E27FC236}">
                <a16:creationId xmlns:a16="http://schemas.microsoft.com/office/drawing/2014/main" id="{F6F456AD-93B7-42A4-8F66-D3A8F00BA7FE}"/>
              </a:ext>
            </a:extLst>
          </p:cNvPr>
          <p:cNvSpPr>
            <a:spLocks noGrp="1" noChangeArrowheads="1"/>
          </p:cNvSpPr>
          <p:nvPr>
            <p:ph type="title"/>
          </p:nvPr>
        </p:nvSpPr>
        <p:spPr>
          <a:xfrm>
            <a:off x="1981200" y="838200"/>
            <a:ext cx="3505200" cy="381000"/>
          </a:xfrm>
          <a:solidFill>
            <a:srgbClr val="FFFF99"/>
          </a:solidFill>
        </p:spPr>
        <p:txBody>
          <a:bodyPr/>
          <a:lstStyle/>
          <a:p>
            <a:r>
              <a:rPr lang="en-US" altLang="en-US" sz="1600">
                <a:solidFill>
                  <a:srgbClr val="CC0000"/>
                </a:solidFill>
              </a:rPr>
              <a:t>Postings in case of Goods Receipt</a:t>
            </a:r>
            <a:endParaRPr lang="en-US" altLang="en-US" sz="4000">
              <a:solidFill>
                <a:srgbClr val="CC0000"/>
              </a:solidFill>
            </a:endParaRPr>
          </a:p>
        </p:txBody>
      </p:sp>
      <p:sp>
        <p:nvSpPr>
          <p:cNvPr id="26628" name="Rectangle 10">
            <a:extLst>
              <a:ext uri="{FF2B5EF4-FFF2-40B4-BE49-F238E27FC236}">
                <a16:creationId xmlns:a16="http://schemas.microsoft.com/office/drawing/2014/main" id="{369738EA-2063-41B7-A447-5DC7D617BA4D}"/>
              </a:ext>
            </a:extLst>
          </p:cNvPr>
          <p:cNvSpPr>
            <a:spLocks noGrp="1" noChangeArrowheads="1"/>
          </p:cNvSpPr>
          <p:nvPr>
            <p:ph type="body" sz="half" idx="1"/>
          </p:nvPr>
        </p:nvSpPr>
        <p:spPr>
          <a:xfrm>
            <a:off x="2590800" y="1981200"/>
            <a:ext cx="1600200" cy="304800"/>
          </a:xfrm>
        </p:spPr>
        <p:txBody>
          <a:bodyPr/>
          <a:lstStyle/>
          <a:p>
            <a:pPr>
              <a:lnSpc>
                <a:spcPct val="80000"/>
              </a:lnSpc>
              <a:buFontTx/>
              <a:buNone/>
            </a:pPr>
            <a:r>
              <a:rPr lang="en-US" altLang="en-US" sz="1600">
                <a:solidFill>
                  <a:srgbClr val="0033CC"/>
                </a:solidFill>
              </a:rPr>
              <a:t>GR/IR account</a:t>
            </a:r>
          </a:p>
        </p:txBody>
      </p:sp>
      <p:sp>
        <p:nvSpPr>
          <p:cNvPr id="26629" name="Rectangle 11">
            <a:extLst>
              <a:ext uri="{FF2B5EF4-FFF2-40B4-BE49-F238E27FC236}">
                <a16:creationId xmlns:a16="http://schemas.microsoft.com/office/drawing/2014/main" id="{84553582-885A-45B4-B21B-5DA608448CBA}"/>
              </a:ext>
            </a:extLst>
          </p:cNvPr>
          <p:cNvSpPr>
            <a:spLocks noGrp="1" noChangeArrowheads="1"/>
          </p:cNvSpPr>
          <p:nvPr>
            <p:ph type="body" sz="half" idx="2"/>
          </p:nvPr>
        </p:nvSpPr>
        <p:spPr>
          <a:xfrm>
            <a:off x="2057401" y="3562350"/>
            <a:ext cx="3148013" cy="247650"/>
          </a:xfrm>
        </p:spPr>
        <p:txBody>
          <a:bodyPr>
            <a:normAutofit fontScale="92500" lnSpcReduction="20000"/>
          </a:bodyPr>
          <a:lstStyle/>
          <a:p>
            <a:pPr>
              <a:lnSpc>
                <a:spcPct val="80000"/>
              </a:lnSpc>
              <a:buFontTx/>
              <a:buNone/>
            </a:pPr>
            <a:r>
              <a:rPr lang="en-US" altLang="en-US" sz="1600">
                <a:solidFill>
                  <a:srgbClr val="0033CC"/>
                </a:solidFill>
              </a:rPr>
              <a:t>Inventory Raw Material account</a:t>
            </a:r>
          </a:p>
        </p:txBody>
      </p:sp>
      <p:sp>
        <p:nvSpPr>
          <p:cNvPr id="26630" name="Line 13">
            <a:extLst>
              <a:ext uri="{FF2B5EF4-FFF2-40B4-BE49-F238E27FC236}">
                <a16:creationId xmlns:a16="http://schemas.microsoft.com/office/drawing/2014/main" id="{C1AFDBB7-B79C-4B0C-8B05-CA9C591AEE49}"/>
              </a:ext>
            </a:extLst>
          </p:cNvPr>
          <p:cNvSpPr>
            <a:spLocks noChangeShapeType="1"/>
          </p:cNvSpPr>
          <p:nvPr/>
        </p:nvSpPr>
        <p:spPr bwMode="auto">
          <a:xfrm flipV="1">
            <a:off x="2133600" y="228600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14">
            <a:extLst>
              <a:ext uri="{FF2B5EF4-FFF2-40B4-BE49-F238E27FC236}">
                <a16:creationId xmlns:a16="http://schemas.microsoft.com/office/drawing/2014/main" id="{12E5349E-ADFC-463F-97A9-7BB56D789B86}"/>
              </a:ext>
            </a:extLst>
          </p:cNvPr>
          <p:cNvSpPr>
            <a:spLocks noChangeShapeType="1"/>
          </p:cNvSpPr>
          <p:nvPr/>
        </p:nvSpPr>
        <p:spPr bwMode="auto">
          <a:xfrm>
            <a:off x="3124200" y="22860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64" name="Rectangle 16">
            <a:extLst>
              <a:ext uri="{FF2B5EF4-FFF2-40B4-BE49-F238E27FC236}">
                <a16:creationId xmlns:a16="http://schemas.microsoft.com/office/drawing/2014/main" id="{5C5DC2EA-3048-4339-894C-C98CCD3C3121}"/>
              </a:ext>
            </a:extLst>
          </p:cNvPr>
          <p:cNvSpPr>
            <a:spLocks noChangeArrowheads="1"/>
          </p:cNvSpPr>
          <p:nvPr/>
        </p:nvSpPr>
        <p:spPr bwMode="auto">
          <a:xfrm>
            <a:off x="3276600" y="2438400"/>
            <a:ext cx="7620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26633" name="Line 17">
            <a:extLst>
              <a:ext uri="{FF2B5EF4-FFF2-40B4-BE49-F238E27FC236}">
                <a16:creationId xmlns:a16="http://schemas.microsoft.com/office/drawing/2014/main" id="{92D91F95-0A71-47B0-8EC4-D057095D7C9A}"/>
              </a:ext>
            </a:extLst>
          </p:cNvPr>
          <p:cNvSpPr>
            <a:spLocks noChangeShapeType="1"/>
          </p:cNvSpPr>
          <p:nvPr/>
        </p:nvSpPr>
        <p:spPr bwMode="auto">
          <a:xfrm flipV="1">
            <a:off x="1981200" y="3886200"/>
            <a:ext cx="3200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Line 18">
            <a:extLst>
              <a:ext uri="{FF2B5EF4-FFF2-40B4-BE49-F238E27FC236}">
                <a16:creationId xmlns:a16="http://schemas.microsoft.com/office/drawing/2014/main" id="{40AD116C-49F0-480F-A414-B6D691A92AB0}"/>
              </a:ext>
            </a:extLst>
          </p:cNvPr>
          <p:cNvSpPr>
            <a:spLocks noChangeShapeType="1"/>
          </p:cNvSpPr>
          <p:nvPr/>
        </p:nvSpPr>
        <p:spPr bwMode="auto">
          <a:xfrm>
            <a:off x="3352800" y="38862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68" name="Rectangle 20">
            <a:extLst>
              <a:ext uri="{FF2B5EF4-FFF2-40B4-BE49-F238E27FC236}">
                <a16:creationId xmlns:a16="http://schemas.microsoft.com/office/drawing/2014/main" id="{B5E2E8A5-D84B-4013-9F61-2C40C46CF045}"/>
              </a:ext>
            </a:extLst>
          </p:cNvPr>
          <p:cNvSpPr>
            <a:spLocks noChangeArrowheads="1"/>
          </p:cNvSpPr>
          <p:nvPr/>
        </p:nvSpPr>
        <p:spPr bwMode="auto">
          <a:xfrm>
            <a:off x="2514600" y="40386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26636" name="Rectangle 21">
            <a:extLst>
              <a:ext uri="{FF2B5EF4-FFF2-40B4-BE49-F238E27FC236}">
                <a16:creationId xmlns:a16="http://schemas.microsoft.com/office/drawing/2014/main" id="{C9CB90FB-4CDB-46DD-B1D2-A867656D9C07}"/>
              </a:ext>
            </a:extLst>
          </p:cNvPr>
          <p:cNvSpPr>
            <a:spLocks noChangeArrowheads="1"/>
          </p:cNvSpPr>
          <p:nvPr/>
        </p:nvSpPr>
        <p:spPr bwMode="auto">
          <a:xfrm>
            <a:off x="6172200" y="838200"/>
            <a:ext cx="3505200" cy="381000"/>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spcBef>
                <a:spcPct val="0"/>
              </a:spcBef>
              <a:buSzTx/>
              <a:buFontTx/>
              <a:buNone/>
            </a:pPr>
            <a:r>
              <a:rPr lang="en-US" altLang="en-US" sz="1600">
                <a:solidFill>
                  <a:srgbClr val="CC0000"/>
                </a:solidFill>
              </a:rPr>
              <a:t>Postings in case of Invoice Receipt</a:t>
            </a:r>
          </a:p>
        </p:txBody>
      </p:sp>
      <p:sp>
        <p:nvSpPr>
          <p:cNvPr id="26637" name="Rectangle 22">
            <a:extLst>
              <a:ext uri="{FF2B5EF4-FFF2-40B4-BE49-F238E27FC236}">
                <a16:creationId xmlns:a16="http://schemas.microsoft.com/office/drawing/2014/main" id="{A4C80931-8136-4A37-A501-735B59F12BF1}"/>
              </a:ext>
            </a:extLst>
          </p:cNvPr>
          <p:cNvSpPr>
            <a:spLocks noChangeArrowheads="1"/>
          </p:cNvSpPr>
          <p:nvPr/>
        </p:nvSpPr>
        <p:spPr bwMode="auto">
          <a:xfrm>
            <a:off x="7391400" y="18288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lnSpc>
                <a:spcPct val="80000"/>
              </a:lnSpc>
              <a:buFontTx/>
              <a:buNone/>
            </a:pPr>
            <a:r>
              <a:rPr lang="en-US" altLang="en-US" sz="1600">
                <a:solidFill>
                  <a:srgbClr val="0033CC"/>
                </a:solidFill>
              </a:rPr>
              <a:t>GR/IR account</a:t>
            </a:r>
          </a:p>
        </p:txBody>
      </p:sp>
      <p:sp>
        <p:nvSpPr>
          <p:cNvPr id="26638" name="Rectangle 23">
            <a:extLst>
              <a:ext uri="{FF2B5EF4-FFF2-40B4-BE49-F238E27FC236}">
                <a16:creationId xmlns:a16="http://schemas.microsoft.com/office/drawing/2014/main" id="{0976002E-8200-4289-B082-8F11896C6294}"/>
              </a:ext>
            </a:extLst>
          </p:cNvPr>
          <p:cNvSpPr>
            <a:spLocks noChangeArrowheads="1"/>
          </p:cNvSpPr>
          <p:nvPr/>
        </p:nvSpPr>
        <p:spPr bwMode="auto">
          <a:xfrm>
            <a:off x="7391400" y="35814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lnSpc>
                <a:spcPct val="80000"/>
              </a:lnSpc>
              <a:buFontTx/>
              <a:buNone/>
            </a:pPr>
            <a:r>
              <a:rPr lang="en-US" altLang="en-US" sz="1600">
                <a:solidFill>
                  <a:srgbClr val="0033CC"/>
                </a:solidFill>
              </a:rPr>
              <a:t>Vendor account</a:t>
            </a:r>
          </a:p>
        </p:txBody>
      </p:sp>
      <p:sp>
        <p:nvSpPr>
          <p:cNvPr id="26639" name="Line 24">
            <a:extLst>
              <a:ext uri="{FF2B5EF4-FFF2-40B4-BE49-F238E27FC236}">
                <a16:creationId xmlns:a16="http://schemas.microsoft.com/office/drawing/2014/main" id="{B767690C-5470-4FF3-A862-BE1DC75D94AF}"/>
              </a:ext>
            </a:extLst>
          </p:cNvPr>
          <p:cNvSpPr>
            <a:spLocks noChangeShapeType="1"/>
          </p:cNvSpPr>
          <p:nvPr/>
        </p:nvSpPr>
        <p:spPr bwMode="auto">
          <a:xfrm flipV="1">
            <a:off x="7086600" y="388620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Line 25">
            <a:extLst>
              <a:ext uri="{FF2B5EF4-FFF2-40B4-BE49-F238E27FC236}">
                <a16:creationId xmlns:a16="http://schemas.microsoft.com/office/drawing/2014/main" id="{5277DC32-368A-4832-B9E1-A0670FDB6489}"/>
              </a:ext>
            </a:extLst>
          </p:cNvPr>
          <p:cNvSpPr>
            <a:spLocks noChangeShapeType="1"/>
          </p:cNvSpPr>
          <p:nvPr/>
        </p:nvSpPr>
        <p:spPr bwMode="auto">
          <a:xfrm flipV="1">
            <a:off x="7010400" y="2209800"/>
            <a:ext cx="2057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1" name="Line 26">
            <a:extLst>
              <a:ext uri="{FF2B5EF4-FFF2-40B4-BE49-F238E27FC236}">
                <a16:creationId xmlns:a16="http://schemas.microsoft.com/office/drawing/2014/main" id="{703E8AE6-3202-4373-8C58-08FACF18A35E}"/>
              </a:ext>
            </a:extLst>
          </p:cNvPr>
          <p:cNvSpPr>
            <a:spLocks noChangeShapeType="1"/>
          </p:cNvSpPr>
          <p:nvPr/>
        </p:nvSpPr>
        <p:spPr bwMode="auto">
          <a:xfrm>
            <a:off x="8153400" y="38862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2" name="Line 27">
            <a:extLst>
              <a:ext uri="{FF2B5EF4-FFF2-40B4-BE49-F238E27FC236}">
                <a16:creationId xmlns:a16="http://schemas.microsoft.com/office/drawing/2014/main" id="{242C7355-3CE9-4AEB-AEE4-5D1597D6F0D2}"/>
              </a:ext>
            </a:extLst>
          </p:cNvPr>
          <p:cNvSpPr>
            <a:spLocks noChangeShapeType="1"/>
          </p:cNvSpPr>
          <p:nvPr/>
        </p:nvSpPr>
        <p:spPr bwMode="auto">
          <a:xfrm>
            <a:off x="8077200" y="22098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76" name="Rectangle 28">
            <a:extLst>
              <a:ext uri="{FF2B5EF4-FFF2-40B4-BE49-F238E27FC236}">
                <a16:creationId xmlns:a16="http://schemas.microsoft.com/office/drawing/2014/main" id="{FF3ACAA7-FB41-4173-A931-A8253C26DB37}"/>
              </a:ext>
            </a:extLst>
          </p:cNvPr>
          <p:cNvSpPr>
            <a:spLocks noChangeArrowheads="1"/>
          </p:cNvSpPr>
          <p:nvPr/>
        </p:nvSpPr>
        <p:spPr bwMode="auto">
          <a:xfrm>
            <a:off x="7239000" y="23622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411677" name="Rectangle 29">
            <a:extLst>
              <a:ext uri="{FF2B5EF4-FFF2-40B4-BE49-F238E27FC236}">
                <a16:creationId xmlns:a16="http://schemas.microsoft.com/office/drawing/2014/main" id="{4E0505E4-D1CF-4DE5-BECE-F95A78D3C425}"/>
              </a:ext>
            </a:extLst>
          </p:cNvPr>
          <p:cNvSpPr>
            <a:spLocks noChangeArrowheads="1"/>
          </p:cNvSpPr>
          <p:nvPr/>
        </p:nvSpPr>
        <p:spPr bwMode="auto">
          <a:xfrm>
            <a:off x="8305800" y="40386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1E96E0E-CE67-4D38-98EF-71BC77CC7263}"/>
              </a:ext>
            </a:extLst>
          </p:cNvPr>
          <p:cNvSpPr>
            <a:spLocks noGrp="1" noChangeArrowheads="1"/>
          </p:cNvSpPr>
          <p:nvPr>
            <p:ph type="title"/>
          </p:nvPr>
        </p:nvSpPr>
        <p:spPr>
          <a:xfrm>
            <a:off x="1876426" y="512764"/>
            <a:ext cx="8734425" cy="401637"/>
          </a:xfrm>
        </p:spPr>
        <p:txBody>
          <a:bodyPr>
            <a:normAutofit fontScale="90000"/>
          </a:bodyPr>
          <a:lstStyle/>
          <a:p>
            <a:r>
              <a:rPr lang="en-US" altLang="en-US" sz="3200" dirty="0">
                <a:solidFill>
                  <a:srgbClr val="CC0000"/>
                </a:solidFill>
              </a:rPr>
              <a:t>Automatic postings</a:t>
            </a:r>
          </a:p>
        </p:txBody>
      </p:sp>
      <p:sp>
        <p:nvSpPr>
          <p:cNvPr id="318467" name="Rectangle 3">
            <a:extLst>
              <a:ext uri="{FF2B5EF4-FFF2-40B4-BE49-F238E27FC236}">
                <a16:creationId xmlns:a16="http://schemas.microsoft.com/office/drawing/2014/main" id="{9A5383D9-DF40-4AC6-A061-1996343E1DD1}"/>
              </a:ext>
            </a:extLst>
          </p:cNvPr>
          <p:cNvSpPr>
            <a:spLocks noGrp="1" noChangeArrowheads="1"/>
          </p:cNvSpPr>
          <p:nvPr>
            <p:ph type="body" idx="1"/>
          </p:nvPr>
        </p:nvSpPr>
        <p:spPr>
          <a:xfrm>
            <a:off x="386080" y="1036320"/>
            <a:ext cx="11318239" cy="3352800"/>
          </a:xfrm>
        </p:spPr>
        <p:txBody>
          <a:bodyPr>
            <a:normAutofit lnSpcReduction="10000"/>
          </a:bodyPr>
          <a:lstStyle/>
          <a:p>
            <a:pPr>
              <a:lnSpc>
                <a:spcPct val="80000"/>
              </a:lnSpc>
              <a:buFontTx/>
              <a:buNone/>
              <a:defRPr/>
            </a:pPr>
            <a:endParaRPr lang="en-US" altLang="en-US" sz="1800" dirty="0"/>
          </a:p>
          <a:p>
            <a:pPr>
              <a:lnSpc>
                <a:spcPct val="80000"/>
              </a:lnSpc>
              <a:buFontTx/>
              <a:buNone/>
              <a:defRPr/>
            </a:pPr>
            <a:r>
              <a:rPr lang="en-US" altLang="en-US" sz="1600" dirty="0"/>
              <a:t>	</a:t>
            </a:r>
            <a:r>
              <a:rPr lang="en-US" altLang="en-US" sz="1600" b="1" dirty="0"/>
              <a:t>What are automatic postings?                                                            </a:t>
            </a:r>
          </a:p>
          <a:p>
            <a:pPr>
              <a:lnSpc>
                <a:spcPct val="80000"/>
              </a:lnSpc>
              <a:buFontTx/>
              <a:buNone/>
              <a:defRPr/>
            </a:pPr>
            <a:r>
              <a:rPr lang="en-US" altLang="en-US" sz="1600" dirty="0"/>
              <a:t>                                                                                        </a:t>
            </a:r>
          </a:p>
          <a:p>
            <a:pPr>
              <a:lnSpc>
                <a:spcPct val="80000"/>
              </a:lnSpc>
              <a:buFontTx/>
              <a:buNone/>
              <a:defRPr/>
            </a:pPr>
            <a:r>
              <a:rPr lang="en-US" altLang="en-US" sz="1600" dirty="0"/>
              <a:t>      Postings are made to G/L accounts automatically in the case of Invoice Verification and Inventory Management transactions relevant to Financial and Cost Accounting.                 </a:t>
            </a:r>
          </a:p>
          <a:p>
            <a:pPr>
              <a:lnSpc>
                <a:spcPct val="80000"/>
              </a:lnSpc>
              <a:buFontTx/>
              <a:buNone/>
              <a:defRPr/>
            </a:pPr>
            <a:r>
              <a:rPr lang="en-US" altLang="en-US" sz="1600" dirty="0"/>
              <a:t>      </a:t>
            </a:r>
          </a:p>
          <a:p>
            <a:pPr>
              <a:lnSpc>
                <a:spcPct val="80000"/>
              </a:lnSpc>
              <a:buFontTx/>
              <a:buNone/>
              <a:defRPr/>
            </a:pPr>
            <a:r>
              <a:rPr lang="en-US" altLang="en-US" sz="1600" dirty="0"/>
              <a:t>   	Example: </a:t>
            </a:r>
          </a:p>
          <a:p>
            <a:pPr>
              <a:lnSpc>
                <a:spcPct val="80000"/>
              </a:lnSpc>
              <a:buFontTx/>
              <a:buNone/>
              <a:defRPr/>
            </a:pPr>
            <a:r>
              <a:rPr lang="en-US" altLang="en-US" sz="1600" dirty="0"/>
              <a:t>	Posting lines are created in the following accounts in the case of a goods issue for a cost center: </a:t>
            </a:r>
          </a:p>
          <a:p>
            <a:pPr>
              <a:lnSpc>
                <a:spcPct val="80000"/>
              </a:lnSpc>
              <a:buFontTx/>
              <a:buNone/>
              <a:defRPr/>
            </a:pPr>
            <a:endParaRPr lang="en-US" altLang="en-US" sz="1600" dirty="0"/>
          </a:p>
          <a:p>
            <a:pPr>
              <a:lnSpc>
                <a:spcPct val="80000"/>
              </a:lnSpc>
              <a:defRPr/>
            </a:pPr>
            <a:r>
              <a:rPr lang="en-US" altLang="en-US" sz="1600" dirty="0"/>
              <a:t>Stock account</a:t>
            </a:r>
          </a:p>
          <a:p>
            <a:pPr>
              <a:lnSpc>
                <a:spcPct val="80000"/>
              </a:lnSpc>
              <a:defRPr/>
            </a:pPr>
            <a:r>
              <a:rPr lang="en-US" altLang="en-US" sz="1600" dirty="0"/>
              <a:t>Consumption account</a:t>
            </a:r>
            <a:endParaRPr lang="en-US" altLang="en-US" sz="1800" dirty="0"/>
          </a:p>
        </p:txBody>
      </p:sp>
      <p:sp>
        <p:nvSpPr>
          <p:cNvPr id="4" name="Rectangle 3">
            <a:extLst>
              <a:ext uri="{FF2B5EF4-FFF2-40B4-BE49-F238E27FC236}">
                <a16:creationId xmlns:a16="http://schemas.microsoft.com/office/drawing/2014/main" id="{AB5F0C84-1AEA-4568-8D12-57CFA87AE122}"/>
              </a:ext>
            </a:extLst>
          </p:cNvPr>
          <p:cNvSpPr txBox="1">
            <a:spLocks noChangeArrowheads="1"/>
          </p:cNvSpPr>
          <p:nvPr/>
        </p:nvSpPr>
        <p:spPr>
          <a:xfrm>
            <a:off x="241301" y="4348480"/>
            <a:ext cx="11318239" cy="2667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Tx/>
              <a:buNone/>
            </a:pPr>
            <a:r>
              <a:rPr lang="en-US" altLang="en-US" sz="1600" dirty="0"/>
              <a:t>	</a:t>
            </a:r>
            <a:r>
              <a:rPr lang="en-US" altLang="en-US" sz="1600" b="1" dirty="0"/>
              <a:t>How does the system find the relevant accounts?                                   </a:t>
            </a:r>
          </a:p>
          <a:p>
            <a:pPr>
              <a:lnSpc>
                <a:spcPct val="80000"/>
              </a:lnSpc>
              <a:buFontTx/>
              <a:buNone/>
            </a:pPr>
            <a:r>
              <a:rPr lang="en-US" altLang="en-US" sz="1600" dirty="0"/>
              <a:t>                                                                                   </a:t>
            </a:r>
          </a:p>
          <a:p>
            <a:pPr>
              <a:lnSpc>
                <a:spcPct val="80000"/>
              </a:lnSpc>
              <a:buFontTx/>
              <a:buNone/>
            </a:pPr>
            <a:r>
              <a:rPr lang="en-US" altLang="en-US" sz="1600" dirty="0"/>
              <a:t>     	When entering the goods movement, the user does not have to enter a G/L account, since the R/3 System automatically finds the accounts to which postings are to be made using the following data:        </a:t>
            </a:r>
          </a:p>
          <a:p>
            <a:pPr>
              <a:lnSpc>
                <a:spcPct val="80000"/>
              </a:lnSpc>
              <a:buFontTx/>
              <a:buNone/>
            </a:pPr>
            <a:r>
              <a:rPr lang="en-US" altLang="en-US" sz="1600" dirty="0"/>
              <a:t>                                                                            </a:t>
            </a:r>
          </a:p>
          <a:p>
            <a:pPr>
              <a:lnSpc>
                <a:spcPct val="80000"/>
              </a:lnSpc>
              <a:buFontTx/>
              <a:buNone/>
            </a:pPr>
            <a:r>
              <a:rPr lang="en-US" altLang="en-US" sz="1600" dirty="0"/>
              <a:t>      Chart of accounts of the company code                                         </a:t>
            </a:r>
          </a:p>
          <a:p>
            <a:pPr>
              <a:lnSpc>
                <a:spcPct val="80000"/>
              </a:lnSpc>
              <a:buFontTx/>
              <a:buNone/>
            </a:pPr>
            <a:r>
              <a:rPr lang="en-US" altLang="en-US" sz="1600" dirty="0"/>
              <a:t>      If the user enters a company code or a plant when entering a transaction, the R/3 System determines the chart of accounts which is valid for the company code.                                                </a:t>
            </a:r>
          </a:p>
          <a:p>
            <a:pPr>
              <a:lnSpc>
                <a:spcPct val="80000"/>
              </a:lnSpc>
              <a:buFontTx/>
              <a:buNone/>
            </a:pPr>
            <a:r>
              <a:rPr lang="en-US" altLang="en-US" sz="1600" dirty="0"/>
              <a:t>      You must define the automatic account determination individually for each chart of accounts. </a:t>
            </a:r>
          </a:p>
          <a:p>
            <a:pPr>
              <a:lnSpc>
                <a:spcPct val="80000"/>
              </a:lnSpc>
            </a:pPr>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AutoShape 3">
            <a:extLst>
              <a:ext uri="{FF2B5EF4-FFF2-40B4-BE49-F238E27FC236}">
                <a16:creationId xmlns:a16="http://schemas.microsoft.com/office/drawing/2014/main" id="{8C22617A-61B4-4267-AADC-AC6815D3DFAD}"/>
              </a:ext>
            </a:extLst>
          </p:cNvPr>
          <p:cNvSpPr>
            <a:spLocks noChangeArrowheads="1"/>
          </p:cNvSpPr>
          <p:nvPr/>
        </p:nvSpPr>
        <p:spPr bwMode="auto">
          <a:xfrm flipH="1">
            <a:off x="5797550" y="1341964"/>
            <a:ext cx="2578100" cy="825500"/>
          </a:xfrm>
          <a:prstGeom prst="homePlate">
            <a:avLst>
              <a:gd name="adj" fmla="val 48422"/>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Purchase Order</a:t>
            </a:r>
          </a:p>
        </p:txBody>
      </p:sp>
      <p:sp>
        <p:nvSpPr>
          <p:cNvPr id="20484" name="AutoShape 4">
            <a:extLst>
              <a:ext uri="{FF2B5EF4-FFF2-40B4-BE49-F238E27FC236}">
                <a16:creationId xmlns:a16="http://schemas.microsoft.com/office/drawing/2014/main" id="{2BE93F1E-E6AA-4079-9D93-2E2A5BEFF3D2}"/>
              </a:ext>
            </a:extLst>
          </p:cNvPr>
          <p:cNvSpPr>
            <a:spLocks noChangeArrowheads="1"/>
          </p:cNvSpPr>
          <p:nvPr/>
        </p:nvSpPr>
        <p:spPr bwMode="auto">
          <a:xfrm flipH="1">
            <a:off x="5797550" y="2713564"/>
            <a:ext cx="2578100" cy="825500"/>
          </a:xfrm>
          <a:prstGeom prst="homePlate">
            <a:avLst>
              <a:gd name="adj" fmla="val 43738"/>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Goods Receipt</a:t>
            </a:r>
          </a:p>
        </p:txBody>
      </p:sp>
      <p:sp>
        <p:nvSpPr>
          <p:cNvPr id="20485" name="AutoShape 5">
            <a:extLst>
              <a:ext uri="{FF2B5EF4-FFF2-40B4-BE49-F238E27FC236}">
                <a16:creationId xmlns:a16="http://schemas.microsoft.com/office/drawing/2014/main" id="{1B8D2BEE-1820-4331-B546-77614FC58E2E}"/>
              </a:ext>
            </a:extLst>
          </p:cNvPr>
          <p:cNvSpPr>
            <a:spLocks noChangeArrowheads="1"/>
          </p:cNvSpPr>
          <p:nvPr/>
        </p:nvSpPr>
        <p:spPr bwMode="auto">
          <a:xfrm flipH="1">
            <a:off x="5797550" y="4085164"/>
            <a:ext cx="2578100" cy="825500"/>
          </a:xfrm>
          <a:prstGeom prst="homePlate">
            <a:avLst>
              <a:gd name="adj" fmla="val 48422"/>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Invoice Posting</a:t>
            </a:r>
          </a:p>
        </p:txBody>
      </p:sp>
      <p:sp>
        <p:nvSpPr>
          <p:cNvPr id="20486" name="AutoShape 6">
            <a:extLst>
              <a:ext uri="{FF2B5EF4-FFF2-40B4-BE49-F238E27FC236}">
                <a16:creationId xmlns:a16="http://schemas.microsoft.com/office/drawing/2014/main" id="{8FD65347-C6B5-432B-A307-E4AF82788C10}"/>
              </a:ext>
            </a:extLst>
          </p:cNvPr>
          <p:cNvSpPr>
            <a:spLocks noChangeArrowheads="1"/>
          </p:cNvSpPr>
          <p:nvPr/>
        </p:nvSpPr>
        <p:spPr bwMode="auto">
          <a:xfrm flipH="1">
            <a:off x="5797550" y="5361514"/>
            <a:ext cx="2578100" cy="825500"/>
          </a:xfrm>
          <a:prstGeom prst="homePlate">
            <a:avLst>
              <a:gd name="adj" fmla="val 104103"/>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rPr>
              <a:t>Payment</a:t>
            </a:r>
          </a:p>
        </p:txBody>
      </p:sp>
      <p:sp>
        <p:nvSpPr>
          <p:cNvPr id="20487" name="AutoShape 7">
            <a:extLst>
              <a:ext uri="{FF2B5EF4-FFF2-40B4-BE49-F238E27FC236}">
                <a16:creationId xmlns:a16="http://schemas.microsoft.com/office/drawing/2014/main" id="{17DCC8AB-E1B0-4B90-BFAD-86ABEBE2F449}"/>
              </a:ext>
            </a:extLst>
          </p:cNvPr>
          <p:cNvSpPr>
            <a:spLocks noChangeArrowheads="1"/>
          </p:cNvSpPr>
          <p:nvPr/>
        </p:nvSpPr>
        <p:spPr bwMode="auto">
          <a:xfrm>
            <a:off x="3816350" y="14181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88" name="AutoShape 8">
            <a:extLst>
              <a:ext uri="{FF2B5EF4-FFF2-40B4-BE49-F238E27FC236}">
                <a16:creationId xmlns:a16="http://schemas.microsoft.com/office/drawing/2014/main" id="{C3B0BBA4-0D4E-4E24-A02A-3D7600905AFB}"/>
              </a:ext>
            </a:extLst>
          </p:cNvPr>
          <p:cNvSpPr>
            <a:spLocks noChangeArrowheads="1"/>
          </p:cNvSpPr>
          <p:nvPr/>
        </p:nvSpPr>
        <p:spPr bwMode="auto">
          <a:xfrm>
            <a:off x="3816350" y="27897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89" name="AutoShape 9">
            <a:extLst>
              <a:ext uri="{FF2B5EF4-FFF2-40B4-BE49-F238E27FC236}">
                <a16:creationId xmlns:a16="http://schemas.microsoft.com/office/drawing/2014/main" id="{6926522D-076D-45BC-90AC-B08207B2F287}"/>
              </a:ext>
            </a:extLst>
          </p:cNvPr>
          <p:cNvSpPr>
            <a:spLocks noChangeArrowheads="1"/>
          </p:cNvSpPr>
          <p:nvPr/>
        </p:nvSpPr>
        <p:spPr bwMode="auto">
          <a:xfrm>
            <a:off x="3816350" y="41613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90" name="AutoShape 10">
            <a:extLst>
              <a:ext uri="{FF2B5EF4-FFF2-40B4-BE49-F238E27FC236}">
                <a16:creationId xmlns:a16="http://schemas.microsoft.com/office/drawing/2014/main" id="{CF7844C6-44D6-4DDB-BF00-829376D9024F}"/>
              </a:ext>
            </a:extLst>
          </p:cNvPr>
          <p:cNvSpPr>
            <a:spLocks noChangeArrowheads="1"/>
          </p:cNvSpPr>
          <p:nvPr/>
        </p:nvSpPr>
        <p:spPr bwMode="auto">
          <a:xfrm>
            <a:off x="3816350" y="543771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FI</a:t>
            </a:r>
          </a:p>
        </p:txBody>
      </p:sp>
      <p:sp>
        <p:nvSpPr>
          <p:cNvPr id="20491" name="Rectangle 11">
            <a:extLst>
              <a:ext uri="{FF2B5EF4-FFF2-40B4-BE49-F238E27FC236}">
                <a16:creationId xmlns:a16="http://schemas.microsoft.com/office/drawing/2014/main" id="{EC179BAD-FD5C-4170-8FB4-B639EC181E54}"/>
              </a:ext>
            </a:extLst>
          </p:cNvPr>
          <p:cNvSpPr>
            <a:spLocks noChangeArrowheads="1"/>
          </p:cNvSpPr>
          <p:nvPr/>
        </p:nvSpPr>
        <p:spPr bwMode="auto">
          <a:xfrm>
            <a:off x="4883150" y="17229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2" name="Rectangle 12">
            <a:extLst>
              <a:ext uri="{FF2B5EF4-FFF2-40B4-BE49-F238E27FC236}">
                <a16:creationId xmlns:a16="http://schemas.microsoft.com/office/drawing/2014/main" id="{C9A62E83-2306-43DE-8764-0006BA83F023}"/>
              </a:ext>
            </a:extLst>
          </p:cNvPr>
          <p:cNvSpPr>
            <a:spLocks noChangeArrowheads="1"/>
          </p:cNvSpPr>
          <p:nvPr/>
        </p:nvSpPr>
        <p:spPr bwMode="auto">
          <a:xfrm>
            <a:off x="4883150" y="30945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3" name="Rectangle 13">
            <a:extLst>
              <a:ext uri="{FF2B5EF4-FFF2-40B4-BE49-F238E27FC236}">
                <a16:creationId xmlns:a16="http://schemas.microsoft.com/office/drawing/2014/main" id="{C76C50F1-618F-4915-A332-3793EF1079A5}"/>
              </a:ext>
            </a:extLst>
          </p:cNvPr>
          <p:cNvSpPr>
            <a:spLocks noChangeArrowheads="1"/>
          </p:cNvSpPr>
          <p:nvPr/>
        </p:nvSpPr>
        <p:spPr bwMode="auto">
          <a:xfrm>
            <a:off x="4883150" y="44661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4" name="Rectangle 14">
            <a:extLst>
              <a:ext uri="{FF2B5EF4-FFF2-40B4-BE49-F238E27FC236}">
                <a16:creationId xmlns:a16="http://schemas.microsoft.com/office/drawing/2014/main" id="{E7D22763-892A-4567-B10F-C71EAF4CBC7D}"/>
              </a:ext>
            </a:extLst>
          </p:cNvPr>
          <p:cNvSpPr>
            <a:spLocks noChangeArrowheads="1"/>
          </p:cNvSpPr>
          <p:nvPr/>
        </p:nvSpPr>
        <p:spPr bwMode="auto">
          <a:xfrm>
            <a:off x="4883150" y="5742514"/>
            <a:ext cx="825500" cy="63500"/>
          </a:xfrm>
          <a:prstGeom prst="rect">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5" name="AutoShape 15">
            <a:extLst>
              <a:ext uri="{FF2B5EF4-FFF2-40B4-BE49-F238E27FC236}">
                <a16:creationId xmlns:a16="http://schemas.microsoft.com/office/drawing/2014/main" id="{7990F63D-5289-4815-B45A-3AED5303D990}"/>
              </a:ext>
            </a:extLst>
          </p:cNvPr>
          <p:cNvSpPr>
            <a:spLocks noChangeArrowheads="1"/>
          </p:cNvSpPr>
          <p:nvPr/>
        </p:nvSpPr>
        <p:spPr bwMode="auto">
          <a:xfrm rot="10800000" flipH="1">
            <a:off x="7023100" y="22436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6" name="AutoShape 16">
            <a:extLst>
              <a:ext uri="{FF2B5EF4-FFF2-40B4-BE49-F238E27FC236}">
                <a16:creationId xmlns:a16="http://schemas.microsoft.com/office/drawing/2014/main" id="{A9C93374-F02F-424F-9C07-CDB041761098}"/>
              </a:ext>
            </a:extLst>
          </p:cNvPr>
          <p:cNvSpPr>
            <a:spLocks noChangeArrowheads="1"/>
          </p:cNvSpPr>
          <p:nvPr/>
        </p:nvSpPr>
        <p:spPr bwMode="auto">
          <a:xfrm rot="10800000" flipH="1">
            <a:off x="7023100" y="36152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7" name="AutoShape 17">
            <a:extLst>
              <a:ext uri="{FF2B5EF4-FFF2-40B4-BE49-F238E27FC236}">
                <a16:creationId xmlns:a16="http://schemas.microsoft.com/office/drawing/2014/main" id="{E73112A5-5BF3-4CE9-A1F4-D03CDD0D817B}"/>
              </a:ext>
            </a:extLst>
          </p:cNvPr>
          <p:cNvSpPr>
            <a:spLocks noChangeArrowheads="1"/>
          </p:cNvSpPr>
          <p:nvPr/>
        </p:nvSpPr>
        <p:spPr bwMode="auto">
          <a:xfrm rot="10800000" flipH="1">
            <a:off x="7023100" y="49868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8" name="Rectangle 18">
            <a:extLst>
              <a:ext uri="{FF2B5EF4-FFF2-40B4-BE49-F238E27FC236}">
                <a16:creationId xmlns:a16="http://schemas.microsoft.com/office/drawing/2014/main" id="{71A8C285-9326-4A8B-BFB2-719A1E434F1A}"/>
              </a:ext>
            </a:extLst>
          </p:cNvPr>
          <p:cNvSpPr>
            <a:spLocks noGrp="1" noChangeArrowheads="1"/>
          </p:cNvSpPr>
          <p:nvPr>
            <p:ph type="title"/>
          </p:nvPr>
        </p:nvSpPr>
        <p:spPr>
          <a:xfrm>
            <a:off x="838200" y="43390"/>
            <a:ext cx="10515600" cy="1325563"/>
          </a:xfrm>
        </p:spPr>
        <p:txBody>
          <a:bodyPr/>
          <a:lstStyle/>
          <a:p>
            <a:r>
              <a:rPr lang="en-US" altLang="en-US"/>
              <a:t>Payment in the Procurement Cycle</a:t>
            </a:r>
          </a:p>
        </p:txBody>
      </p:sp>
      <p:sp>
        <p:nvSpPr>
          <p:cNvPr id="20499" name="Line 19">
            <a:extLst>
              <a:ext uri="{FF2B5EF4-FFF2-40B4-BE49-F238E27FC236}">
                <a16:creationId xmlns:a16="http://schemas.microsoft.com/office/drawing/2014/main" id="{D2C5C5C1-2CC8-44CD-A27A-ED9E94252839}"/>
              </a:ext>
            </a:extLst>
          </p:cNvPr>
          <p:cNvSpPr>
            <a:spLocks noChangeShapeType="1"/>
          </p:cNvSpPr>
          <p:nvPr/>
        </p:nvSpPr>
        <p:spPr bwMode="auto">
          <a:xfrm>
            <a:off x="2566989" y="1278465"/>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7371C3D2-3BB7-40C5-B810-0E4770447A00}"/>
              </a:ext>
            </a:extLst>
          </p:cNvPr>
          <p:cNvSpPr>
            <a:spLocks noChangeArrowheads="1"/>
          </p:cNvSpPr>
          <p:nvPr/>
        </p:nvSpPr>
        <p:spPr bwMode="auto">
          <a:xfrm rot="10800000">
            <a:off x="6026150" y="2357966"/>
            <a:ext cx="4025900" cy="387350"/>
          </a:xfrm>
          <a:prstGeom prst="triangle">
            <a:avLst>
              <a:gd name="adj" fmla="val 50394"/>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582" name="Group 6">
            <a:extLst>
              <a:ext uri="{FF2B5EF4-FFF2-40B4-BE49-F238E27FC236}">
                <a16:creationId xmlns:a16="http://schemas.microsoft.com/office/drawing/2014/main" id="{B1582F42-6685-4F21-88C4-75FB9BC56CEC}"/>
              </a:ext>
            </a:extLst>
          </p:cNvPr>
          <p:cNvGrpSpPr>
            <a:grpSpLocks/>
          </p:cNvGrpSpPr>
          <p:nvPr/>
        </p:nvGrpSpPr>
        <p:grpSpPr bwMode="auto">
          <a:xfrm>
            <a:off x="1987550" y="2738966"/>
            <a:ext cx="7531100" cy="1054100"/>
            <a:chOff x="292" y="2104"/>
            <a:chExt cx="4744" cy="664"/>
          </a:xfrm>
        </p:grpSpPr>
        <p:sp>
          <p:nvSpPr>
            <p:cNvPr id="24580" name="AutoShape 4">
              <a:extLst>
                <a:ext uri="{FF2B5EF4-FFF2-40B4-BE49-F238E27FC236}">
                  <a16:creationId xmlns:a16="http://schemas.microsoft.com/office/drawing/2014/main" id="{FFAA7229-BEE0-45A1-BC22-5B924DADE4F5}"/>
                </a:ext>
              </a:extLst>
            </p:cNvPr>
            <p:cNvSpPr>
              <a:spLocks noChangeArrowheads="1"/>
            </p:cNvSpPr>
            <p:nvPr/>
          </p:nvSpPr>
          <p:spPr bwMode="auto">
            <a:xfrm>
              <a:off x="292" y="2104"/>
              <a:ext cx="1816" cy="664"/>
            </a:xfrm>
            <a:prstGeom prst="roundRect">
              <a:avLst>
                <a:gd name="adj" fmla="val 12495"/>
              </a:avLst>
            </a:prstGeom>
            <a:solidFill>
              <a:srgbClr val="37FF37"/>
            </a:solidFill>
            <a:ln w="12700">
              <a:solidFill>
                <a:schemeClr val="tx1"/>
              </a:solidFill>
              <a:round/>
              <a:headEnd/>
              <a:tailEnd/>
            </a:ln>
            <a:effectLst>
              <a:prstShdw prst="shdw17" dist="17961" dir="2700000">
                <a:schemeClr val="tx1">
                  <a:gamma/>
                  <a:shade val="60000"/>
                  <a:invGamma/>
                </a:schemeClr>
              </a:prstShdw>
            </a:effectLst>
          </p:spPr>
          <p:txBody>
            <a:bodyPr wrap="none" lIns="92075" tIns="46038" rIns="92075" bIns="46038" anchor="ctr"/>
            <a:lstStyle/>
            <a:p>
              <a:r>
                <a:rPr lang="en-US" altLang="en-US"/>
                <a:t>Manual</a:t>
              </a:r>
            </a:p>
            <a:p>
              <a:r>
                <a:rPr lang="en-US" altLang="en-US"/>
                <a:t>Payment</a:t>
              </a:r>
            </a:p>
          </p:txBody>
        </p:sp>
        <p:sp>
          <p:nvSpPr>
            <p:cNvPr id="24581" name="AutoShape 5">
              <a:extLst>
                <a:ext uri="{FF2B5EF4-FFF2-40B4-BE49-F238E27FC236}">
                  <a16:creationId xmlns:a16="http://schemas.microsoft.com/office/drawing/2014/main" id="{D8371B60-A298-4E91-A460-98AD02002C9E}"/>
                </a:ext>
              </a:extLst>
            </p:cNvPr>
            <p:cNvSpPr>
              <a:spLocks noChangeArrowheads="1"/>
            </p:cNvSpPr>
            <p:nvPr/>
          </p:nvSpPr>
          <p:spPr bwMode="auto">
            <a:xfrm>
              <a:off x="3220" y="2104"/>
              <a:ext cx="1816" cy="664"/>
            </a:xfrm>
            <a:prstGeom prst="roundRect">
              <a:avLst>
                <a:gd name="adj" fmla="val 12495"/>
              </a:avLst>
            </a:prstGeom>
            <a:solidFill>
              <a:srgbClr val="37FF37"/>
            </a:solidFill>
            <a:ln w="12700">
              <a:solidFill>
                <a:schemeClr val="tx1"/>
              </a:solidFill>
              <a:round/>
              <a:headEnd/>
              <a:tailEnd/>
            </a:ln>
            <a:effectLst>
              <a:prstShdw prst="shdw17" dist="17961" dir="2700000">
                <a:schemeClr val="tx1">
                  <a:gamma/>
                  <a:shade val="60000"/>
                  <a:invGamma/>
                </a:schemeClr>
              </a:prstShdw>
            </a:effectLst>
          </p:spPr>
          <p:txBody>
            <a:bodyPr wrap="none" lIns="92075" tIns="46038" rIns="92075" bIns="46038" anchor="ctr"/>
            <a:lstStyle/>
            <a:p>
              <a:r>
                <a:rPr lang="en-US" altLang="en-US"/>
                <a:t>Payment</a:t>
              </a:r>
            </a:p>
            <a:p>
              <a:r>
                <a:rPr lang="en-US" altLang="en-US"/>
                <a:t>Program</a:t>
              </a:r>
            </a:p>
          </p:txBody>
        </p:sp>
      </p:grpSp>
      <p:sp>
        <p:nvSpPr>
          <p:cNvPr id="24583" name="Rectangle 7">
            <a:extLst>
              <a:ext uri="{FF2B5EF4-FFF2-40B4-BE49-F238E27FC236}">
                <a16:creationId xmlns:a16="http://schemas.microsoft.com/office/drawing/2014/main" id="{92494761-C05B-4A93-B8F7-209FF467CB79}"/>
              </a:ext>
            </a:extLst>
          </p:cNvPr>
          <p:cNvSpPr>
            <a:spLocks noChangeArrowheads="1"/>
          </p:cNvSpPr>
          <p:nvPr/>
        </p:nvSpPr>
        <p:spPr bwMode="auto">
          <a:xfrm>
            <a:off x="27495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A</a:t>
            </a:r>
          </a:p>
        </p:txBody>
      </p:sp>
      <p:sp>
        <p:nvSpPr>
          <p:cNvPr id="24584" name="Rectangle 8">
            <a:extLst>
              <a:ext uri="{FF2B5EF4-FFF2-40B4-BE49-F238E27FC236}">
                <a16:creationId xmlns:a16="http://schemas.microsoft.com/office/drawing/2014/main" id="{95916DED-82DC-4E3C-8781-8A3357C0F830}"/>
              </a:ext>
            </a:extLst>
          </p:cNvPr>
          <p:cNvSpPr>
            <a:spLocks noChangeArrowheads="1"/>
          </p:cNvSpPr>
          <p:nvPr/>
        </p:nvSpPr>
        <p:spPr bwMode="auto">
          <a:xfrm>
            <a:off x="57975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A</a:t>
            </a:r>
          </a:p>
        </p:txBody>
      </p:sp>
      <p:sp>
        <p:nvSpPr>
          <p:cNvPr id="24585" name="Rectangle 9">
            <a:extLst>
              <a:ext uri="{FF2B5EF4-FFF2-40B4-BE49-F238E27FC236}">
                <a16:creationId xmlns:a16="http://schemas.microsoft.com/office/drawing/2014/main" id="{4E18DA9A-9AD4-4442-80E9-82E7F64A17D9}"/>
              </a:ext>
            </a:extLst>
          </p:cNvPr>
          <p:cNvSpPr>
            <a:spLocks noChangeArrowheads="1"/>
          </p:cNvSpPr>
          <p:nvPr/>
        </p:nvSpPr>
        <p:spPr bwMode="auto">
          <a:xfrm>
            <a:off x="73977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B</a:t>
            </a:r>
          </a:p>
        </p:txBody>
      </p:sp>
      <p:sp>
        <p:nvSpPr>
          <p:cNvPr id="24586" name="Rectangle 10">
            <a:extLst>
              <a:ext uri="{FF2B5EF4-FFF2-40B4-BE49-F238E27FC236}">
                <a16:creationId xmlns:a16="http://schemas.microsoft.com/office/drawing/2014/main" id="{998943FE-4608-4611-8DF4-E5F56DFC2E0A}"/>
              </a:ext>
            </a:extLst>
          </p:cNvPr>
          <p:cNvSpPr>
            <a:spLocks noChangeArrowheads="1"/>
          </p:cNvSpPr>
          <p:nvPr/>
        </p:nvSpPr>
        <p:spPr bwMode="auto">
          <a:xfrm>
            <a:off x="89979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C</a:t>
            </a:r>
          </a:p>
        </p:txBody>
      </p:sp>
      <p:grpSp>
        <p:nvGrpSpPr>
          <p:cNvPr id="24607" name="Group 31">
            <a:extLst>
              <a:ext uri="{FF2B5EF4-FFF2-40B4-BE49-F238E27FC236}">
                <a16:creationId xmlns:a16="http://schemas.microsoft.com/office/drawing/2014/main" id="{4770289E-6A76-442C-BA38-4EC74AAF4C71}"/>
              </a:ext>
            </a:extLst>
          </p:cNvPr>
          <p:cNvGrpSpPr>
            <a:grpSpLocks/>
          </p:cNvGrpSpPr>
          <p:nvPr/>
        </p:nvGrpSpPr>
        <p:grpSpPr bwMode="auto">
          <a:xfrm>
            <a:off x="7391398" y="1519766"/>
            <a:ext cx="1250950" cy="977900"/>
            <a:chOff x="3696" y="1336"/>
            <a:chExt cx="788" cy="616"/>
          </a:xfrm>
        </p:grpSpPr>
        <p:sp>
          <p:nvSpPr>
            <p:cNvPr id="24587" name="Line 11">
              <a:extLst>
                <a:ext uri="{FF2B5EF4-FFF2-40B4-BE49-F238E27FC236}">
                  <a16:creationId xmlns:a16="http://schemas.microsoft.com/office/drawing/2014/main" id="{A5E8D457-D4D7-4211-B349-5613E9B5D161}"/>
                </a:ext>
              </a:extLst>
            </p:cNvPr>
            <p:cNvSpPr>
              <a:spLocks noChangeShapeType="1"/>
            </p:cNvSpPr>
            <p:nvPr/>
          </p:nvSpPr>
          <p:spPr bwMode="auto">
            <a:xfrm>
              <a:off x="369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Line 12">
              <a:extLst>
                <a:ext uri="{FF2B5EF4-FFF2-40B4-BE49-F238E27FC236}">
                  <a16:creationId xmlns:a16="http://schemas.microsoft.com/office/drawing/2014/main" id="{DDF3C9FA-2350-41A5-BC14-39EB23BF0EA4}"/>
                </a:ext>
              </a:extLst>
            </p:cNvPr>
            <p:cNvSpPr>
              <a:spLocks noChangeShapeType="1"/>
            </p:cNvSpPr>
            <p:nvPr/>
          </p:nvSpPr>
          <p:spPr bwMode="auto">
            <a:xfrm>
              <a:off x="369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9" name="Rectangle 13">
              <a:extLst>
                <a:ext uri="{FF2B5EF4-FFF2-40B4-BE49-F238E27FC236}">
                  <a16:creationId xmlns:a16="http://schemas.microsoft.com/office/drawing/2014/main" id="{53C947E6-2EEA-41F2-83CA-A1CFA0B76639}"/>
                </a:ext>
              </a:extLst>
            </p:cNvPr>
            <p:cNvSpPr>
              <a:spLocks noChangeArrowheads="1"/>
            </p:cNvSpPr>
            <p:nvPr/>
          </p:nvSpPr>
          <p:spPr bwMode="auto">
            <a:xfrm>
              <a:off x="3748"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0" name="Rectangle 14">
              <a:extLst>
                <a:ext uri="{FF2B5EF4-FFF2-40B4-BE49-F238E27FC236}">
                  <a16:creationId xmlns:a16="http://schemas.microsoft.com/office/drawing/2014/main" id="{453E60C3-23EA-4FD3-8FAE-2E00FBF4C2DB}"/>
                </a:ext>
              </a:extLst>
            </p:cNvPr>
            <p:cNvSpPr>
              <a:spLocks noChangeArrowheads="1"/>
            </p:cNvSpPr>
            <p:nvPr/>
          </p:nvSpPr>
          <p:spPr bwMode="auto">
            <a:xfrm>
              <a:off x="3940"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Rectangle 15">
              <a:extLst>
                <a:ext uri="{FF2B5EF4-FFF2-40B4-BE49-F238E27FC236}">
                  <a16:creationId xmlns:a16="http://schemas.microsoft.com/office/drawing/2014/main" id="{AAC4E073-0B24-4883-BD2A-0547F61E1DDB}"/>
                </a:ext>
              </a:extLst>
            </p:cNvPr>
            <p:cNvSpPr>
              <a:spLocks noChangeArrowheads="1"/>
            </p:cNvSpPr>
            <p:nvPr/>
          </p:nvSpPr>
          <p:spPr bwMode="auto">
            <a:xfrm>
              <a:off x="3914"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592" name="Line 16">
              <a:extLst>
                <a:ext uri="{FF2B5EF4-FFF2-40B4-BE49-F238E27FC236}">
                  <a16:creationId xmlns:a16="http://schemas.microsoft.com/office/drawing/2014/main" id="{A0467C1E-8DB6-4495-A17C-1CDD4B89849D}"/>
                </a:ext>
              </a:extLst>
            </p:cNvPr>
            <p:cNvSpPr>
              <a:spLocks noChangeShapeType="1"/>
            </p:cNvSpPr>
            <p:nvPr/>
          </p:nvSpPr>
          <p:spPr bwMode="auto">
            <a:xfrm>
              <a:off x="398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3" name="Line 17">
              <a:extLst>
                <a:ext uri="{FF2B5EF4-FFF2-40B4-BE49-F238E27FC236}">
                  <a16:creationId xmlns:a16="http://schemas.microsoft.com/office/drawing/2014/main" id="{2D78A1A4-17E1-467B-960A-A9014AADB88D}"/>
                </a:ext>
              </a:extLst>
            </p:cNvPr>
            <p:cNvSpPr>
              <a:spLocks noChangeShapeType="1"/>
            </p:cNvSpPr>
            <p:nvPr/>
          </p:nvSpPr>
          <p:spPr bwMode="auto">
            <a:xfrm>
              <a:off x="3984"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4" name="Line 18">
              <a:extLst>
                <a:ext uri="{FF2B5EF4-FFF2-40B4-BE49-F238E27FC236}">
                  <a16:creationId xmlns:a16="http://schemas.microsoft.com/office/drawing/2014/main" id="{46D786B0-18D5-4D5D-8919-CB476B1E1C9B}"/>
                </a:ext>
              </a:extLst>
            </p:cNvPr>
            <p:cNvSpPr>
              <a:spLocks noChangeShapeType="1"/>
            </p:cNvSpPr>
            <p:nvPr/>
          </p:nvSpPr>
          <p:spPr bwMode="auto">
            <a:xfrm>
              <a:off x="398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5" name="Line 19">
              <a:extLst>
                <a:ext uri="{FF2B5EF4-FFF2-40B4-BE49-F238E27FC236}">
                  <a16:creationId xmlns:a16="http://schemas.microsoft.com/office/drawing/2014/main" id="{EE5B9EE3-92F4-4891-A018-14E8D6298516}"/>
                </a:ext>
              </a:extLst>
            </p:cNvPr>
            <p:cNvSpPr>
              <a:spLocks noChangeShapeType="1"/>
            </p:cNvSpPr>
            <p:nvPr/>
          </p:nvSpPr>
          <p:spPr bwMode="auto">
            <a:xfrm>
              <a:off x="398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Line 20">
              <a:extLst>
                <a:ext uri="{FF2B5EF4-FFF2-40B4-BE49-F238E27FC236}">
                  <a16:creationId xmlns:a16="http://schemas.microsoft.com/office/drawing/2014/main" id="{571B9ED9-9C4D-4F18-B39B-E152B1AB8EBD}"/>
                </a:ext>
              </a:extLst>
            </p:cNvPr>
            <p:cNvSpPr>
              <a:spLocks noChangeShapeType="1"/>
            </p:cNvSpPr>
            <p:nvPr/>
          </p:nvSpPr>
          <p:spPr bwMode="auto">
            <a:xfrm>
              <a:off x="398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7" name="Line 21">
              <a:extLst>
                <a:ext uri="{FF2B5EF4-FFF2-40B4-BE49-F238E27FC236}">
                  <a16:creationId xmlns:a16="http://schemas.microsoft.com/office/drawing/2014/main" id="{F0163D26-C316-4DAF-B11E-754B8D07DD2E}"/>
                </a:ext>
              </a:extLst>
            </p:cNvPr>
            <p:cNvSpPr>
              <a:spLocks noChangeShapeType="1"/>
            </p:cNvSpPr>
            <p:nvPr/>
          </p:nvSpPr>
          <p:spPr bwMode="auto">
            <a:xfrm>
              <a:off x="398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8" name="Line 22">
              <a:extLst>
                <a:ext uri="{FF2B5EF4-FFF2-40B4-BE49-F238E27FC236}">
                  <a16:creationId xmlns:a16="http://schemas.microsoft.com/office/drawing/2014/main" id="{F992EE93-201D-4A63-AF92-5AFF13683A5A}"/>
                </a:ext>
              </a:extLst>
            </p:cNvPr>
            <p:cNvSpPr>
              <a:spLocks noChangeShapeType="1"/>
            </p:cNvSpPr>
            <p:nvPr/>
          </p:nvSpPr>
          <p:spPr bwMode="auto">
            <a:xfrm>
              <a:off x="3984"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9" name="Line 23">
              <a:extLst>
                <a:ext uri="{FF2B5EF4-FFF2-40B4-BE49-F238E27FC236}">
                  <a16:creationId xmlns:a16="http://schemas.microsoft.com/office/drawing/2014/main" id="{10592C71-44F5-4B18-B104-5362BECD9441}"/>
                </a:ext>
              </a:extLst>
            </p:cNvPr>
            <p:cNvSpPr>
              <a:spLocks noChangeShapeType="1"/>
            </p:cNvSpPr>
            <p:nvPr/>
          </p:nvSpPr>
          <p:spPr bwMode="auto">
            <a:xfrm>
              <a:off x="398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0" name="Line 24">
              <a:extLst>
                <a:ext uri="{FF2B5EF4-FFF2-40B4-BE49-F238E27FC236}">
                  <a16:creationId xmlns:a16="http://schemas.microsoft.com/office/drawing/2014/main" id="{7735A6FB-5220-423A-9727-651090B01E48}"/>
                </a:ext>
              </a:extLst>
            </p:cNvPr>
            <p:cNvSpPr>
              <a:spLocks noChangeShapeType="1"/>
            </p:cNvSpPr>
            <p:nvPr/>
          </p:nvSpPr>
          <p:spPr bwMode="auto">
            <a:xfrm>
              <a:off x="3792"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1" name="Line 25">
              <a:extLst>
                <a:ext uri="{FF2B5EF4-FFF2-40B4-BE49-F238E27FC236}">
                  <a16:creationId xmlns:a16="http://schemas.microsoft.com/office/drawing/2014/main" id="{9FED49EA-7FD8-4370-A119-6B90C5E6B3F7}"/>
                </a:ext>
              </a:extLst>
            </p:cNvPr>
            <p:cNvSpPr>
              <a:spLocks noChangeShapeType="1"/>
            </p:cNvSpPr>
            <p:nvPr/>
          </p:nvSpPr>
          <p:spPr bwMode="auto">
            <a:xfrm>
              <a:off x="3792"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2" name="Line 26">
              <a:extLst>
                <a:ext uri="{FF2B5EF4-FFF2-40B4-BE49-F238E27FC236}">
                  <a16:creationId xmlns:a16="http://schemas.microsoft.com/office/drawing/2014/main" id="{D1698456-7CD5-4EE1-84FF-797056FA3EED}"/>
                </a:ext>
              </a:extLst>
            </p:cNvPr>
            <p:cNvSpPr>
              <a:spLocks noChangeShapeType="1"/>
            </p:cNvSpPr>
            <p:nvPr/>
          </p:nvSpPr>
          <p:spPr bwMode="auto">
            <a:xfrm>
              <a:off x="3792"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3" name="Line 27">
              <a:extLst>
                <a:ext uri="{FF2B5EF4-FFF2-40B4-BE49-F238E27FC236}">
                  <a16:creationId xmlns:a16="http://schemas.microsoft.com/office/drawing/2014/main" id="{7A82A158-641F-4613-9663-B934806E68A3}"/>
                </a:ext>
              </a:extLst>
            </p:cNvPr>
            <p:cNvSpPr>
              <a:spLocks noChangeShapeType="1"/>
            </p:cNvSpPr>
            <p:nvPr/>
          </p:nvSpPr>
          <p:spPr bwMode="auto">
            <a:xfrm>
              <a:off x="3792"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4" name="Line 28">
              <a:extLst>
                <a:ext uri="{FF2B5EF4-FFF2-40B4-BE49-F238E27FC236}">
                  <a16:creationId xmlns:a16="http://schemas.microsoft.com/office/drawing/2014/main" id="{0161ABB4-FDB4-4D97-A9D3-13273B09BD8F}"/>
                </a:ext>
              </a:extLst>
            </p:cNvPr>
            <p:cNvSpPr>
              <a:spLocks noChangeShapeType="1"/>
            </p:cNvSpPr>
            <p:nvPr/>
          </p:nvSpPr>
          <p:spPr bwMode="auto">
            <a:xfrm>
              <a:off x="3792"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5" name="Line 29">
              <a:extLst>
                <a:ext uri="{FF2B5EF4-FFF2-40B4-BE49-F238E27FC236}">
                  <a16:creationId xmlns:a16="http://schemas.microsoft.com/office/drawing/2014/main" id="{378D324F-8C46-4F9B-A28B-5301A245D577}"/>
                </a:ext>
              </a:extLst>
            </p:cNvPr>
            <p:cNvSpPr>
              <a:spLocks noChangeShapeType="1"/>
            </p:cNvSpPr>
            <p:nvPr/>
          </p:nvSpPr>
          <p:spPr bwMode="auto">
            <a:xfrm>
              <a:off x="3792"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6" name="Rectangle 30">
              <a:extLst>
                <a:ext uri="{FF2B5EF4-FFF2-40B4-BE49-F238E27FC236}">
                  <a16:creationId xmlns:a16="http://schemas.microsoft.com/office/drawing/2014/main" id="{2D27B2F5-DF17-43C5-A658-96F7C9F8E657}"/>
                </a:ext>
              </a:extLst>
            </p:cNvPr>
            <p:cNvSpPr>
              <a:spLocks noChangeArrowheads="1"/>
            </p:cNvSpPr>
            <p:nvPr/>
          </p:nvSpPr>
          <p:spPr bwMode="auto">
            <a:xfrm>
              <a:off x="3734"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sp>
        <p:nvSpPr>
          <p:cNvPr id="24608" name="AutoShape 32">
            <a:extLst>
              <a:ext uri="{FF2B5EF4-FFF2-40B4-BE49-F238E27FC236}">
                <a16:creationId xmlns:a16="http://schemas.microsoft.com/office/drawing/2014/main" id="{A9942544-119E-40C4-990C-6725516AAC79}"/>
              </a:ext>
            </a:extLst>
          </p:cNvPr>
          <p:cNvSpPr>
            <a:spLocks noChangeArrowheads="1"/>
          </p:cNvSpPr>
          <p:nvPr/>
        </p:nvSpPr>
        <p:spPr bwMode="auto">
          <a:xfrm>
            <a:off x="3206750" y="2491316"/>
            <a:ext cx="368300" cy="368300"/>
          </a:xfrm>
          <a:prstGeom prst="downArrow">
            <a:avLst>
              <a:gd name="adj1" fmla="val 50000"/>
              <a:gd name="adj2" fmla="val 50005"/>
            </a:avLst>
          </a:prstGeom>
          <a:solidFill>
            <a:srgbClr val="F35B1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9" name="Rectangle 33">
            <a:extLst>
              <a:ext uri="{FF2B5EF4-FFF2-40B4-BE49-F238E27FC236}">
                <a16:creationId xmlns:a16="http://schemas.microsoft.com/office/drawing/2014/main" id="{251CA528-2B52-4A54-9A61-04BE32CAACD8}"/>
              </a:ext>
            </a:extLst>
          </p:cNvPr>
          <p:cNvSpPr>
            <a:spLocks noChangeArrowheads="1"/>
          </p:cNvSpPr>
          <p:nvPr/>
        </p:nvSpPr>
        <p:spPr bwMode="auto">
          <a:xfrm>
            <a:off x="1847850" y="4800600"/>
            <a:ext cx="845820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4610" name="Object 34">
            <a:extLst>
              <a:ext uri="{FF2B5EF4-FFF2-40B4-BE49-F238E27FC236}">
                <a16:creationId xmlns:a16="http://schemas.microsoft.com/office/drawing/2014/main" id="{3CC8B8DE-7F57-49B9-A0B6-FBB44DE71D6F}"/>
              </a:ext>
            </a:extLst>
          </p:cNvPr>
          <p:cNvGraphicFramePr>
            <a:graphicFrameLocks/>
          </p:cNvGraphicFramePr>
          <p:nvPr>
            <p:extLst>
              <p:ext uri="{D42A27DB-BD31-4B8C-83A1-F6EECF244321}">
                <p14:modId xmlns:p14="http://schemas.microsoft.com/office/powerpoint/2010/main" val="2560761310"/>
              </p:ext>
            </p:extLst>
          </p:nvPr>
        </p:nvGraphicFramePr>
        <p:xfrm>
          <a:off x="2189164" y="4332816"/>
          <a:ext cx="2763837" cy="1022350"/>
        </p:xfrm>
        <a:graphic>
          <a:graphicData uri="http://schemas.openxmlformats.org/presentationml/2006/ole">
            <mc:AlternateContent xmlns:mc="http://schemas.openxmlformats.org/markup-compatibility/2006">
              <mc:Choice xmlns:v="urn:schemas-microsoft-com:vml" Requires="v">
                <p:oleObj spid="_x0000_s14370" name="Clip" r:id="rId4" imgW="5072040" imgH="2292120" progId="MS_ClipArt_Gallery.2">
                  <p:embed/>
                </p:oleObj>
              </mc:Choice>
              <mc:Fallback>
                <p:oleObj name="Clip" r:id="rId4" imgW="5072040" imgH="2292120" progId="MS_ClipArt_Gallery.2">
                  <p:embed/>
                  <p:pic>
                    <p:nvPicPr>
                      <p:cNvPr id="24610" name="Object 34">
                        <a:extLst>
                          <a:ext uri="{FF2B5EF4-FFF2-40B4-BE49-F238E27FC236}">
                            <a16:creationId xmlns:a16="http://schemas.microsoft.com/office/drawing/2014/main" id="{3CC8B8DE-7F57-49B9-A0B6-FBB44DE71D6F}"/>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4" y="4332816"/>
                        <a:ext cx="2763837" cy="102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4614" name="Group 38">
            <a:extLst>
              <a:ext uri="{FF2B5EF4-FFF2-40B4-BE49-F238E27FC236}">
                <a16:creationId xmlns:a16="http://schemas.microsoft.com/office/drawing/2014/main" id="{B73DF34F-185B-45D8-9C55-2581DA7FFFDD}"/>
              </a:ext>
            </a:extLst>
          </p:cNvPr>
          <p:cNvGrpSpPr>
            <a:grpSpLocks/>
          </p:cNvGrpSpPr>
          <p:nvPr/>
        </p:nvGrpSpPr>
        <p:grpSpPr bwMode="auto">
          <a:xfrm>
            <a:off x="6553200" y="4256617"/>
            <a:ext cx="3581400" cy="1179513"/>
            <a:chOff x="3168" y="3060"/>
            <a:chExt cx="2256" cy="743"/>
          </a:xfrm>
        </p:grpSpPr>
        <p:graphicFrame>
          <p:nvGraphicFramePr>
            <p:cNvPr id="24611" name="Object 35">
              <a:extLst>
                <a:ext uri="{FF2B5EF4-FFF2-40B4-BE49-F238E27FC236}">
                  <a16:creationId xmlns:a16="http://schemas.microsoft.com/office/drawing/2014/main" id="{5060EAE9-542F-4F87-9668-3CE81709E599}"/>
                </a:ext>
              </a:extLst>
            </p:cNvPr>
            <p:cNvGraphicFramePr>
              <a:graphicFrameLocks/>
            </p:cNvGraphicFramePr>
            <p:nvPr/>
          </p:nvGraphicFramePr>
          <p:xfrm>
            <a:off x="3168" y="3060"/>
            <a:ext cx="913" cy="743"/>
          </p:xfrm>
          <a:graphic>
            <a:graphicData uri="http://schemas.openxmlformats.org/presentationml/2006/ole">
              <mc:AlternateContent xmlns:mc="http://schemas.openxmlformats.org/markup-compatibility/2006">
                <mc:Choice xmlns:v="urn:schemas-microsoft-com:vml" Requires="v">
                  <p:oleObj spid="_x0000_s14371" name="Clip" r:id="rId6" imgW="4181400" imgH="3214440" progId="MS_ClipArt_Gallery.2">
                    <p:embed/>
                  </p:oleObj>
                </mc:Choice>
                <mc:Fallback>
                  <p:oleObj name="Clip" r:id="rId6" imgW="4181400" imgH="3214440" progId="MS_ClipArt_Gallery.2">
                    <p:embed/>
                    <p:pic>
                      <p:nvPicPr>
                        <p:cNvPr id="24611" name="Object 35">
                          <a:extLst>
                            <a:ext uri="{FF2B5EF4-FFF2-40B4-BE49-F238E27FC236}">
                              <a16:creationId xmlns:a16="http://schemas.microsoft.com/office/drawing/2014/main" id="{5060EAE9-542F-4F87-9668-3CE81709E599}"/>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68" y="3060"/>
                          <a:ext cx="913" cy="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12" name="Object 36">
              <a:extLst>
                <a:ext uri="{FF2B5EF4-FFF2-40B4-BE49-F238E27FC236}">
                  <a16:creationId xmlns:a16="http://schemas.microsoft.com/office/drawing/2014/main" id="{DD9237BF-1072-4C42-9CAF-C9C6FB42FE0C}"/>
                </a:ext>
              </a:extLst>
            </p:cNvPr>
            <p:cNvGraphicFramePr>
              <a:graphicFrameLocks/>
            </p:cNvGraphicFramePr>
            <p:nvPr/>
          </p:nvGraphicFramePr>
          <p:xfrm>
            <a:off x="4511" y="3060"/>
            <a:ext cx="913" cy="743"/>
          </p:xfrm>
          <a:graphic>
            <a:graphicData uri="http://schemas.openxmlformats.org/presentationml/2006/ole">
              <mc:AlternateContent xmlns:mc="http://schemas.openxmlformats.org/markup-compatibility/2006">
                <mc:Choice xmlns:v="urn:schemas-microsoft-com:vml" Requires="v">
                  <p:oleObj spid="_x0000_s14372" name="Clip" r:id="rId8" imgW="4181400" imgH="3214440" progId="MS_ClipArt_Gallery.2">
                    <p:embed/>
                  </p:oleObj>
                </mc:Choice>
                <mc:Fallback>
                  <p:oleObj name="Clip" r:id="rId8" imgW="4181400" imgH="3214440" progId="MS_ClipArt_Gallery.2">
                    <p:embed/>
                    <p:pic>
                      <p:nvPicPr>
                        <p:cNvPr id="24612" name="Object 36">
                          <a:extLst>
                            <a:ext uri="{FF2B5EF4-FFF2-40B4-BE49-F238E27FC236}">
                              <a16:creationId xmlns:a16="http://schemas.microsoft.com/office/drawing/2014/main" id="{DD9237BF-1072-4C42-9CAF-C9C6FB42FE0C}"/>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1" y="3060"/>
                          <a:ext cx="913" cy="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13" name="Object 37">
              <a:extLst>
                <a:ext uri="{FF2B5EF4-FFF2-40B4-BE49-F238E27FC236}">
                  <a16:creationId xmlns:a16="http://schemas.microsoft.com/office/drawing/2014/main" id="{72EDF4EA-5956-4667-8C53-DC5BAC58549B}"/>
                </a:ext>
              </a:extLst>
            </p:cNvPr>
            <p:cNvGraphicFramePr>
              <a:graphicFrameLocks/>
            </p:cNvGraphicFramePr>
            <p:nvPr/>
          </p:nvGraphicFramePr>
          <p:xfrm>
            <a:off x="3984" y="3150"/>
            <a:ext cx="707" cy="427"/>
          </p:xfrm>
          <a:graphic>
            <a:graphicData uri="http://schemas.openxmlformats.org/presentationml/2006/ole">
              <mc:AlternateContent xmlns:mc="http://schemas.openxmlformats.org/markup-compatibility/2006">
                <mc:Choice xmlns:v="urn:schemas-microsoft-com:vml" Requires="v">
                  <p:oleObj spid="_x0000_s14373" name="Clip" r:id="rId9" imgW="5849640" imgH="3517560" progId="MS_ClipArt_Gallery.2">
                    <p:embed/>
                  </p:oleObj>
                </mc:Choice>
                <mc:Fallback>
                  <p:oleObj name="Clip" r:id="rId9" imgW="5849640" imgH="3517560" progId="MS_ClipArt_Gallery.2">
                    <p:embed/>
                    <p:pic>
                      <p:nvPicPr>
                        <p:cNvPr id="24613" name="Object 37">
                          <a:extLst>
                            <a:ext uri="{FF2B5EF4-FFF2-40B4-BE49-F238E27FC236}">
                              <a16:creationId xmlns:a16="http://schemas.microsoft.com/office/drawing/2014/main" id="{72EDF4EA-5956-4667-8C53-DC5BAC58549B}"/>
                            </a:ext>
                          </a:extLst>
                        </p:cNvPr>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84" y="3150"/>
                          <a:ext cx="707" cy="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4615" name="Line 39">
            <a:extLst>
              <a:ext uri="{FF2B5EF4-FFF2-40B4-BE49-F238E27FC236}">
                <a16:creationId xmlns:a16="http://schemas.microsoft.com/office/drawing/2014/main" id="{48B70D2B-E1B8-4CF8-974E-9C6FCD9908B1}"/>
              </a:ext>
            </a:extLst>
          </p:cNvPr>
          <p:cNvSpPr>
            <a:spLocks noChangeShapeType="1"/>
          </p:cNvSpPr>
          <p:nvPr/>
        </p:nvSpPr>
        <p:spPr bwMode="auto">
          <a:xfrm>
            <a:off x="6096000" y="4800600"/>
            <a:ext cx="25398" cy="72046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Rectangle 40">
            <a:extLst>
              <a:ext uri="{FF2B5EF4-FFF2-40B4-BE49-F238E27FC236}">
                <a16:creationId xmlns:a16="http://schemas.microsoft.com/office/drawing/2014/main" id="{EB6FB155-24C7-49C0-8FD8-869A941DC78A}"/>
              </a:ext>
            </a:extLst>
          </p:cNvPr>
          <p:cNvSpPr>
            <a:spLocks noChangeArrowheads="1"/>
          </p:cNvSpPr>
          <p:nvPr/>
        </p:nvSpPr>
        <p:spPr bwMode="auto">
          <a:xfrm>
            <a:off x="2936875" y="5316229"/>
            <a:ext cx="748603"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dirty="0"/>
              <a:t>Check</a:t>
            </a:r>
          </a:p>
        </p:txBody>
      </p:sp>
      <p:sp>
        <p:nvSpPr>
          <p:cNvPr id="24617" name="Rectangle 41">
            <a:extLst>
              <a:ext uri="{FF2B5EF4-FFF2-40B4-BE49-F238E27FC236}">
                <a16:creationId xmlns:a16="http://schemas.microsoft.com/office/drawing/2014/main" id="{A553A5D8-B5DD-402F-B2C7-CB77C0BA6B08}"/>
              </a:ext>
            </a:extLst>
          </p:cNvPr>
          <p:cNvSpPr>
            <a:spLocks noChangeArrowheads="1"/>
          </p:cNvSpPr>
          <p:nvPr/>
        </p:nvSpPr>
        <p:spPr bwMode="auto">
          <a:xfrm>
            <a:off x="7483426" y="5467264"/>
            <a:ext cx="1454244"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dirty="0"/>
              <a:t>Bank Transfer</a:t>
            </a:r>
          </a:p>
        </p:txBody>
      </p:sp>
      <p:sp>
        <p:nvSpPr>
          <p:cNvPr id="24618" name="AutoShape 42">
            <a:extLst>
              <a:ext uri="{FF2B5EF4-FFF2-40B4-BE49-F238E27FC236}">
                <a16:creationId xmlns:a16="http://schemas.microsoft.com/office/drawing/2014/main" id="{EE56FC96-0316-4F71-93BA-8CB8488AD9F8}"/>
              </a:ext>
            </a:extLst>
          </p:cNvPr>
          <p:cNvSpPr>
            <a:spLocks noChangeArrowheads="1"/>
          </p:cNvSpPr>
          <p:nvPr/>
        </p:nvSpPr>
        <p:spPr bwMode="auto">
          <a:xfrm>
            <a:off x="5707064" y="4567766"/>
            <a:ext cx="777875" cy="673100"/>
          </a:xfrm>
          <a:prstGeom prst="hexagon">
            <a:avLst>
              <a:gd name="adj" fmla="val 28886"/>
              <a:gd name="vf" fmla="val 115470"/>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OR</a:t>
            </a:r>
          </a:p>
        </p:txBody>
      </p:sp>
      <p:sp>
        <p:nvSpPr>
          <p:cNvPr id="24619" name="Line 43">
            <a:extLst>
              <a:ext uri="{FF2B5EF4-FFF2-40B4-BE49-F238E27FC236}">
                <a16:creationId xmlns:a16="http://schemas.microsoft.com/office/drawing/2014/main" id="{11D0976D-1665-4EEB-A56E-EFC170DD0227}"/>
              </a:ext>
            </a:extLst>
          </p:cNvPr>
          <p:cNvSpPr>
            <a:spLocks noChangeShapeType="1"/>
          </p:cNvSpPr>
          <p:nvPr/>
        </p:nvSpPr>
        <p:spPr bwMode="auto">
          <a:xfrm>
            <a:off x="1847850" y="4123266"/>
            <a:ext cx="84201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640" name="Group 64">
            <a:extLst>
              <a:ext uri="{FF2B5EF4-FFF2-40B4-BE49-F238E27FC236}">
                <a16:creationId xmlns:a16="http://schemas.microsoft.com/office/drawing/2014/main" id="{9C5FAEE6-843E-4091-8209-E1EE886B7153}"/>
              </a:ext>
            </a:extLst>
          </p:cNvPr>
          <p:cNvGrpSpPr>
            <a:grpSpLocks/>
          </p:cNvGrpSpPr>
          <p:nvPr/>
        </p:nvGrpSpPr>
        <p:grpSpPr bwMode="auto">
          <a:xfrm>
            <a:off x="8915397" y="1519766"/>
            <a:ext cx="1250950" cy="977900"/>
            <a:chOff x="4656" y="1336"/>
            <a:chExt cx="788" cy="616"/>
          </a:xfrm>
        </p:grpSpPr>
        <p:sp>
          <p:nvSpPr>
            <p:cNvPr id="24620" name="Line 44">
              <a:extLst>
                <a:ext uri="{FF2B5EF4-FFF2-40B4-BE49-F238E27FC236}">
                  <a16:creationId xmlns:a16="http://schemas.microsoft.com/office/drawing/2014/main" id="{A66FF215-607E-4BED-9681-AEA7DA06153B}"/>
                </a:ext>
              </a:extLst>
            </p:cNvPr>
            <p:cNvSpPr>
              <a:spLocks noChangeShapeType="1"/>
            </p:cNvSpPr>
            <p:nvPr/>
          </p:nvSpPr>
          <p:spPr bwMode="auto">
            <a:xfrm>
              <a:off x="465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1" name="Line 45">
              <a:extLst>
                <a:ext uri="{FF2B5EF4-FFF2-40B4-BE49-F238E27FC236}">
                  <a16:creationId xmlns:a16="http://schemas.microsoft.com/office/drawing/2014/main" id="{008BA160-1EC2-4084-B760-AE86F0FF988A}"/>
                </a:ext>
              </a:extLst>
            </p:cNvPr>
            <p:cNvSpPr>
              <a:spLocks noChangeShapeType="1"/>
            </p:cNvSpPr>
            <p:nvPr/>
          </p:nvSpPr>
          <p:spPr bwMode="auto">
            <a:xfrm>
              <a:off x="465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2" name="Rectangle 46">
              <a:extLst>
                <a:ext uri="{FF2B5EF4-FFF2-40B4-BE49-F238E27FC236}">
                  <a16:creationId xmlns:a16="http://schemas.microsoft.com/office/drawing/2014/main" id="{7EDC7BB7-8C6B-4E9A-8F66-44E74E466280}"/>
                </a:ext>
              </a:extLst>
            </p:cNvPr>
            <p:cNvSpPr>
              <a:spLocks noChangeArrowheads="1"/>
            </p:cNvSpPr>
            <p:nvPr/>
          </p:nvSpPr>
          <p:spPr bwMode="auto">
            <a:xfrm>
              <a:off x="4708"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Rectangle 47">
              <a:extLst>
                <a:ext uri="{FF2B5EF4-FFF2-40B4-BE49-F238E27FC236}">
                  <a16:creationId xmlns:a16="http://schemas.microsoft.com/office/drawing/2014/main" id="{7CC0DAB4-4F25-4A07-8C9F-EB9E69C6576D}"/>
                </a:ext>
              </a:extLst>
            </p:cNvPr>
            <p:cNvSpPr>
              <a:spLocks noChangeArrowheads="1"/>
            </p:cNvSpPr>
            <p:nvPr/>
          </p:nvSpPr>
          <p:spPr bwMode="auto">
            <a:xfrm>
              <a:off x="4900"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4" name="Rectangle 48">
              <a:extLst>
                <a:ext uri="{FF2B5EF4-FFF2-40B4-BE49-F238E27FC236}">
                  <a16:creationId xmlns:a16="http://schemas.microsoft.com/office/drawing/2014/main" id="{21FDBC51-D7B3-4CFF-B800-2499946F31F8}"/>
                </a:ext>
              </a:extLst>
            </p:cNvPr>
            <p:cNvSpPr>
              <a:spLocks noChangeArrowheads="1"/>
            </p:cNvSpPr>
            <p:nvPr/>
          </p:nvSpPr>
          <p:spPr bwMode="auto">
            <a:xfrm>
              <a:off x="4874"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25" name="Line 49">
              <a:extLst>
                <a:ext uri="{FF2B5EF4-FFF2-40B4-BE49-F238E27FC236}">
                  <a16:creationId xmlns:a16="http://schemas.microsoft.com/office/drawing/2014/main" id="{5BC5DF18-150A-42A5-BB65-3F5F4BD4A57D}"/>
                </a:ext>
              </a:extLst>
            </p:cNvPr>
            <p:cNvSpPr>
              <a:spLocks noChangeShapeType="1"/>
            </p:cNvSpPr>
            <p:nvPr/>
          </p:nvSpPr>
          <p:spPr bwMode="auto">
            <a:xfrm>
              <a:off x="494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6" name="Line 50">
              <a:extLst>
                <a:ext uri="{FF2B5EF4-FFF2-40B4-BE49-F238E27FC236}">
                  <a16:creationId xmlns:a16="http://schemas.microsoft.com/office/drawing/2014/main" id="{0617046E-6589-4FFA-A533-CAD3F309ECBE}"/>
                </a:ext>
              </a:extLst>
            </p:cNvPr>
            <p:cNvSpPr>
              <a:spLocks noChangeShapeType="1"/>
            </p:cNvSpPr>
            <p:nvPr/>
          </p:nvSpPr>
          <p:spPr bwMode="auto">
            <a:xfrm>
              <a:off x="4944"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7" name="Line 51">
              <a:extLst>
                <a:ext uri="{FF2B5EF4-FFF2-40B4-BE49-F238E27FC236}">
                  <a16:creationId xmlns:a16="http://schemas.microsoft.com/office/drawing/2014/main" id="{F1D5416E-8A14-4C45-9D4A-3DD044E03C87}"/>
                </a:ext>
              </a:extLst>
            </p:cNvPr>
            <p:cNvSpPr>
              <a:spLocks noChangeShapeType="1"/>
            </p:cNvSpPr>
            <p:nvPr/>
          </p:nvSpPr>
          <p:spPr bwMode="auto">
            <a:xfrm>
              <a:off x="494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8" name="Line 52">
              <a:extLst>
                <a:ext uri="{FF2B5EF4-FFF2-40B4-BE49-F238E27FC236}">
                  <a16:creationId xmlns:a16="http://schemas.microsoft.com/office/drawing/2014/main" id="{BF2029EE-EC46-4560-9603-5096E5796BDB}"/>
                </a:ext>
              </a:extLst>
            </p:cNvPr>
            <p:cNvSpPr>
              <a:spLocks noChangeShapeType="1"/>
            </p:cNvSpPr>
            <p:nvPr/>
          </p:nvSpPr>
          <p:spPr bwMode="auto">
            <a:xfrm>
              <a:off x="494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9" name="Line 53">
              <a:extLst>
                <a:ext uri="{FF2B5EF4-FFF2-40B4-BE49-F238E27FC236}">
                  <a16:creationId xmlns:a16="http://schemas.microsoft.com/office/drawing/2014/main" id="{DF50F680-CBB0-4813-B969-4FB81452DE2F}"/>
                </a:ext>
              </a:extLst>
            </p:cNvPr>
            <p:cNvSpPr>
              <a:spLocks noChangeShapeType="1"/>
            </p:cNvSpPr>
            <p:nvPr/>
          </p:nvSpPr>
          <p:spPr bwMode="auto">
            <a:xfrm>
              <a:off x="494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0" name="Line 54">
              <a:extLst>
                <a:ext uri="{FF2B5EF4-FFF2-40B4-BE49-F238E27FC236}">
                  <a16:creationId xmlns:a16="http://schemas.microsoft.com/office/drawing/2014/main" id="{4920D506-31D7-4E30-BB1B-0654DA4EDDD6}"/>
                </a:ext>
              </a:extLst>
            </p:cNvPr>
            <p:cNvSpPr>
              <a:spLocks noChangeShapeType="1"/>
            </p:cNvSpPr>
            <p:nvPr/>
          </p:nvSpPr>
          <p:spPr bwMode="auto">
            <a:xfrm>
              <a:off x="494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1" name="Line 55">
              <a:extLst>
                <a:ext uri="{FF2B5EF4-FFF2-40B4-BE49-F238E27FC236}">
                  <a16:creationId xmlns:a16="http://schemas.microsoft.com/office/drawing/2014/main" id="{7D178DFD-F289-4FE5-ADF1-83DA2EC22A11}"/>
                </a:ext>
              </a:extLst>
            </p:cNvPr>
            <p:cNvSpPr>
              <a:spLocks noChangeShapeType="1"/>
            </p:cNvSpPr>
            <p:nvPr/>
          </p:nvSpPr>
          <p:spPr bwMode="auto">
            <a:xfrm>
              <a:off x="4944"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2" name="Line 56">
              <a:extLst>
                <a:ext uri="{FF2B5EF4-FFF2-40B4-BE49-F238E27FC236}">
                  <a16:creationId xmlns:a16="http://schemas.microsoft.com/office/drawing/2014/main" id="{F9E148D5-C86A-4DD3-8A91-221006187277}"/>
                </a:ext>
              </a:extLst>
            </p:cNvPr>
            <p:cNvSpPr>
              <a:spLocks noChangeShapeType="1"/>
            </p:cNvSpPr>
            <p:nvPr/>
          </p:nvSpPr>
          <p:spPr bwMode="auto">
            <a:xfrm>
              <a:off x="494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3" name="Line 57">
              <a:extLst>
                <a:ext uri="{FF2B5EF4-FFF2-40B4-BE49-F238E27FC236}">
                  <a16:creationId xmlns:a16="http://schemas.microsoft.com/office/drawing/2014/main" id="{028F9268-371D-4F08-9CD3-F15FF69A8FFF}"/>
                </a:ext>
              </a:extLst>
            </p:cNvPr>
            <p:cNvSpPr>
              <a:spLocks noChangeShapeType="1"/>
            </p:cNvSpPr>
            <p:nvPr/>
          </p:nvSpPr>
          <p:spPr bwMode="auto">
            <a:xfrm>
              <a:off x="4752"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4" name="Line 58">
              <a:extLst>
                <a:ext uri="{FF2B5EF4-FFF2-40B4-BE49-F238E27FC236}">
                  <a16:creationId xmlns:a16="http://schemas.microsoft.com/office/drawing/2014/main" id="{28E00D3D-A7A1-4A73-A7F7-0513DBE8A27E}"/>
                </a:ext>
              </a:extLst>
            </p:cNvPr>
            <p:cNvSpPr>
              <a:spLocks noChangeShapeType="1"/>
            </p:cNvSpPr>
            <p:nvPr/>
          </p:nvSpPr>
          <p:spPr bwMode="auto">
            <a:xfrm>
              <a:off x="4752"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5" name="Line 59">
              <a:extLst>
                <a:ext uri="{FF2B5EF4-FFF2-40B4-BE49-F238E27FC236}">
                  <a16:creationId xmlns:a16="http://schemas.microsoft.com/office/drawing/2014/main" id="{9F854511-B079-4449-8D8F-769444EF8432}"/>
                </a:ext>
              </a:extLst>
            </p:cNvPr>
            <p:cNvSpPr>
              <a:spLocks noChangeShapeType="1"/>
            </p:cNvSpPr>
            <p:nvPr/>
          </p:nvSpPr>
          <p:spPr bwMode="auto">
            <a:xfrm>
              <a:off x="4752"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6" name="Line 60">
              <a:extLst>
                <a:ext uri="{FF2B5EF4-FFF2-40B4-BE49-F238E27FC236}">
                  <a16:creationId xmlns:a16="http://schemas.microsoft.com/office/drawing/2014/main" id="{7295926C-5075-40BD-9886-C75FFD5C2DB1}"/>
                </a:ext>
              </a:extLst>
            </p:cNvPr>
            <p:cNvSpPr>
              <a:spLocks noChangeShapeType="1"/>
            </p:cNvSpPr>
            <p:nvPr/>
          </p:nvSpPr>
          <p:spPr bwMode="auto">
            <a:xfrm>
              <a:off x="4752"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7" name="Line 61">
              <a:extLst>
                <a:ext uri="{FF2B5EF4-FFF2-40B4-BE49-F238E27FC236}">
                  <a16:creationId xmlns:a16="http://schemas.microsoft.com/office/drawing/2014/main" id="{BC25F1AE-0617-4B27-9258-FC5C86DDB993}"/>
                </a:ext>
              </a:extLst>
            </p:cNvPr>
            <p:cNvSpPr>
              <a:spLocks noChangeShapeType="1"/>
            </p:cNvSpPr>
            <p:nvPr/>
          </p:nvSpPr>
          <p:spPr bwMode="auto">
            <a:xfrm>
              <a:off x="4752"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8" name="Line 62">
              <a:extLst>
                <a:ext uri="{FF2B5EF4-FFF2-40B4-BE49-F238E27FC236}">
                  <a16:creationId xmlns:a16="http://schemas.microsoft.com/office/drawing/2014/main" id="{DC6FF695-A03A-48CD-933D-99770FAA963A}"/>
                </a:ext>
              </a:extLst>
            </p:cNvPr>
            <p:cNvSpPr>
              <a:spLocks noChangeShapeType="1"/>
            </p:cNvSpPr>
            <p:nvPr/>
          </p:nvSpPr>
          <p:spPr bwMode="auto">
            <a:xfrm>
              <a:off x="4752"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9" name="Rectangle 63">
              <a:extLst>
                <a:ext uri="{FF2B5EF4-FFF2-40B4-BE49-F238E27FC236}">
                  <a16:creationId xmlns:a16="http://schemas.microsoft.com/office/drawing/2014/main" id="{92C37CCA-0BB3-4319-B407-E97D423B414B}"/>
                </a:ext>
              </a:extLst>
            </p:cNvPr>
            <p:cNvSpPr>
              <a:spLocks noChangeArrowheads="1"/>
            </p:cNvSpPr>
            <p:nvPr/>
          </p:nvSpPr>
          <p:spPr bwMode="auto">
            <a:xfrm>
              <a:off x="4694"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grpSp>
        <p:nvGrpSpPr>
          <p:cNvPr id="24661" name="Group 85">
            <a:extLst>
              <a:ext uri="{FF2B5EF4-FFF2-40B4-BE49-F238E27FC236}">
                <a16:creationId xmlns:a16="http://schemas.microsoft.com/office/drawing/2014/main" id="{26EDA578-CF68-43F0-9554-E41BFEB33B2B}"/>
              </a:ext>
            </a:extLst>
          </p:cNvPr>
          <p:cNvGrpSpPr>
            <a:grpSpLocks/>
          </p:cNvGrpSpPr>
          <p:nvPr/>
        </p:nvGrpSpPr>
        <p:grpSpPr bwMode="auto">
          <a:xfrm>
            <a:off x="5734048" y="1519766"/>
            <a:ext cx="1250950" cy="977900"/>
            <a:chOff x="2652" y="1336"/>
            <a:chExt cx="788" cy="616"/>
          </a:xfrm>
        </p:grpSpPr>
        <p:sp>
          <p:nvSpPr>
            <p:cNvPr id="24641" name="Line 65">
              <a:extLst>
                <a:ext uri="{FF2B5EF4-FFF2-40B4-BE49-F238E27FC236}">
                  <a16:creationId xmlns:a16="http://schemas.microsoft.com/office/drawing/2014/main" id="{D749D03C-BB24-4D09-99AB-0F2D000C486E}"/>
                </a:ext>
              </a:extLst>
            </p:cNvPr>
            <p:cNvSpPr>
              <a:spLocks noChangeShapeType="1"/>
            </p:cNvSpPr>
            <p:nvPr/>
          </p:nvSpPr>
          <p:spPr bwMode="auto">
            <a:xfrm>
              <a:off x="2652"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2" name="Line 66">
              <a:extLst>
                <a:ext uri="{FF2B5EF4-FFF2-40B4-BE49-F238E27FC236}">
                  <a16:creationId xmlns:a16="http://schemas.microsoft.com/office/drawing/2014/main" id="{4B964030-4F62-45C3-967D-94A9521A9D51}"/>
                </a:ext>
              </a:extLst>
            </p:cNvPr>
            <p:cNvSpPr>
              <a:spLocks noChangeShapeType="1"/>
            </p:cNvSpPr>
            <p:nvPr/>
          </p:nvSpPr>
          <p:spPr bwMode="auto">
            <a:xfrm>
              <a:off x="2652"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3" name="Rectangle 67">
              <a:extLst>
                <a:ext uri="{FF2B5EF4-FFF2-40B4-BE49-F238E27FC236}">
                  <a16:creationId xmlns:a16="http://schemas.microsoft.com/office/drawing/2014/main" id="{7A417EF1-FAB4-4796-BCC0-726D8AC611F0}"/>
                </a:ext>
              </a:extLst>
            </p:cNvPr>
            <p:cNvSpPr>
              <a:spLocks noChangeArrowheads="1"/>
            </p:cNvSpPr>
            <p:nvPr/>
          </p:nvSpPr>
          <p:spPr bwMode="auto">
            <a:xfrm>
              <a:off x="2704"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4" name="Rectangle 68">
              <a:extLst>
                <a:ext uri="{FF2B5EF4-FFF2-40B4-BE49-F238E27FC236}">
                  <a16:creationId xmlns:a16="http://schemas.microsoft.com/office/drawing/2014/main" id="{AF95072A-B0E8-4958-9BC0-DD6DBD99B8A3}"/>
                </a:ext>
              </a:extLst>
            </p:cNvPr>
            <p:cNvSpPr>
              <a:spLocks noChangeArrowheads="1"/>
            </p:cNvSpPr>
            <p:nvPr/>
          </p:nvSpPr>
          <p:spPr bwMode="auto">
            <a:xfrm>
              <a:off x="2896"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5" name="Rectangle 69">
              <a:extLst>
                <a:ext uri="{FF2B5EF4-FFF2-40B4-BE49-F238E27FC236}">
                  <a16:creationId xmlns:a16="http://schemas.microsoft.com/office/drawing/2014/main" id="{42CEAAE4-9C38-42CD-AA49-D08D17FC454A}"/>
                </a:ext>
              </a:extLst>
            </p:cNvPr>
            <p:cNvSpPr>
              <a:spLocks noChangeArrowheads="1"/>
            </p:cNvSpPr>
            <p:nvPr/>
          </p:nvSpPr>
          <p:spPr bwMode="auto">
            <a:xfrm>
              <a:off x="2870"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46" name="Line 70">
              <a:extLst>
                <a:ext uri="{FF2B5EF4-FFF2-40B4-BE49-F238E27FC236}">
                  <a16:creationId xmlns:a16="http://schemas.microsoft.com/office/drawing/2014/main" id="{31691DA5-9378-46F6-8BAF-7C4AC09D4A55}"/>
                </a:ext>
              </a:extLst>
            </p:cNvPr>
            <p:cNvSpPr>
              <a:spLocks noChangeShapeType="1"/>
            </p:cNvSpPr>
            <p:nvPr/>
          </p:nvSpPr>
          <p:spPr bwMode="auto">
            <a:xfrm>
              <a:off x="294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7" name="Line 71">
              <a:extLst>
                <a:ext uri="{FF2B5EF4-FFF2-40B4-BE49-F238E27FC236}">
                  <a16:creationId xmlns:a16="http://schemas.microsoft.com/office/drawing/2014/main" id="{C4E12FD2-83E4-4BA8-A57C-A89A4DD74396}"/>
                </a:ext>
              </a:extLst>
            </p:cNvPr>
            <p:cNvSpPr>
              <a:spLocks noChangeShapeType="1"/>
            </p:cNvSpPr>
            <p:nvPr/>
          </p:nvSpPr>
          <p:spPr bwMode="auto">
            <a:xfrm>
              <a:off x="294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8" name="Line 72">
              <a:extLst>
                <a:ext uri="{FF2B5EF4-FFF2-40B4-BE49-F238E27FC236}">
                  <a16:creationId xmlns:a16="http://schemas.microsoft.com/office/drawing/2014/main" id="{D7E42468-B172-4A38-AB01-69752FF4B365}"/>
                </a:ext>
              </a:extLst>
            </p:cNvPr>
            <p:cNvSpPr>
              <a:spLocks noChangeShapeType="1"/>
            </p:cNvSpPr>
            <p:nvPr/>
          </p:nvSpPr>
          <p:spPr bwMode="auto">
            <a:xfrm>
              <a:off x="294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9" name="Line 73">
              <a:extLst>
                <a:ext uri="{FF2B5EF4-FFF2-40B4-BE49-F238E27FC236}">
                  <a16:creationId xmlns:a16="http://schemas.microsoft.com/office/drawing/2014/main" id="{150F8D60-1E6E-45CF-8B5C-E1849A385441}"/>
                </a:ext>
              </a:extLst>
            </p:cNvPr>
            <p:cNvSpPr>
              <a:spLocks noChangeShapeType="1"/>
            </p:cNvSpPr>
            <p:nvPr/>
          </p:nvSpPr>
          <p:spPr bwMode="auto">
            <a:xfrm>
              <a:off x="294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0" name="Line 74">
              <a:extLst>
                <a:ext uri="{FF2B5EF4-FFF2-40B4-BE49-F238E27FC236}">
                  <a16:creationId xmlns:a16="http://schemas.microsoft.com/office/drawing/2014/main" id="{746A9BDF-588F-416C-BAC6-8CC9FC2328BA}"/>
                </a:ext>
              </a:extLst>
            </p:cNvPr>
            <p:cNvSpPr>
              <a:spLocks noChangeShapeType="1"/>
            </p:cNvSpPr>
            <p:nvPr/>
          </p:nvSpPr>
          <p:spPr bwMode="auto">
            <a:xfrm>
              <a:off x="294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1" name="Line 75">
              <a:extLst>
                <a:ext uri="{FF2B5EF4-FFF2-40B4-BE49-F238E27FC236}">
                  <a16:creationId xmlns:a16="http://schemas.microsoft.com/office/drawing/2014/main" id="{3EAC62A5-AC50-4CAE-9BE7-F7D5B38BF448}"/>
                </a:ext>
              </a:extLst>
            </p:cNvPr>
            <p:cNvSpPr>
              <a:spLocks noChangeShapeType="1"/>
            </p:cNvSpPr>
            <p:nvPr/>
          </p:nvSpPr>
          <p:spPr bwMode="auto">
            <a:xfrm>
              <a:off x="294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2" name="Line 76">
              <a:extLst>
                <a:ext uri="{FF2B5EF4-FFF2-40B4-BE49-F238E27FC236}">
                  <a16:creationId xmlns:a16="http://schemas.microsoft.com/office/drawing/2014/main" id="{CF5CFF0E-90EF-442D-BBD1-D6F7C726DE0B}"/>
                </a:ext>
              </a:extLst>
            </p:cNvPr>
            <p:cNvSpPr>
              <a:spLocks noChangeShapeType="1"/>
            </p:cNvSpPr>
            <p:nvPr/>
          </p:nvSpPr>
          <p:spPr bwMode="auto">
            <a:xfrm>
              <a:off x="2940"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3" name="Line 77">
              <a:extLst>
                <a:ext uri="{FF2B5EF4-FFF2-40B4-BE49-F238E27FC236}">
                  <a16:creationId xmlns:a16="http://schemas.microsoft.com/office/drawing/2014/main" id="{0CFF00EE-4454-4193-93B0-1E4F6919204E}"/>
                </a:ext>
              </a:extLst>
            </p:cNvPr>
            <p:cNvSpPr>
              <a:spLocks noChangeShapeType="1"/>
            </p:cNvSpPr>
            <p:nvPr/>
          </p:nvSpPr>
          <p:spPr bwMode="auto">
            <a:xfrm>
              <a:off x="294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4" name="Line 78">
              <a:extLst>
                <a:ext uri="{FF2B5EF4-FFF2-40B4-BE49-F238E27FC236}">
                  <a16:creationId xmlns:a16="http://schemas.microsoft.com/office/drawing/2014/main" id="{9DB88414-6DFD-44DA-A714-995381AD5499}"/>
                </a:ext>
              </a:extLst>
            </p:cNvPr>
            <p:cNvSpPr>
              <a:spLocks noChangeShapeType="1"/>
            </p:cNvSpPr>
            <p:nvPr/>
          </p:nvSpPr>
          <p:spPr bwMode="auto">
            <a:xfrm>
              <a:off x="2748"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5" name="Line 79">
              <a:extLst>
                <a:ext uri="{FF2B5EF4-FFF2-40B4-BE49-F238E27FC236}">
                  <a16:creationId xmlns:a16="http://schemas.microsoft.com/office/drawing/2014/main" id="{41AD8E77-6BDB-464C-8A29-B2CC7623DFFE}"/>
                </a:ext>
              </a:extLst>
            </p:cNvPr>
            <p:cNvSpPr>
              <a:spLocks noChangeShapeType="1"/>
            </p:cNvSpPr>
            <p:nvPr/>
          </p:nvSpPr>
          <p:spPr bwMode="auto">
            <a:xfrm>
              <a:off x="2748"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6" name="Line 80">
              <a:extLst>
                <a:ext uri="{FF2B5EF4-FFF2-40B4-BE49-F238E27FC236}">
                  <a16:creationId xmlns:a16="http://schemas.microsoft.com/office/drawing/2014/main" id="{73476574-9CD2-4834-8F40-BADF9B6EE35D}"/>
                </a:ext>
              </a:extLst>
            </p:cNvPr>
            <p:cNvSpPr>
              <a:spLocks noChangeShapeType="1"/>
            </p:cNvSpPr>
            <p:nvPr/>
          </p:nvSpPr>
          <p:spPr bwMode="auto">
            <a:xfrm>
              <a:off x="2748"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7" name="Line 81">
              <a:extLst>
                <a:ext uri="{FF2B5EF4-FFF2-40B4-BE49-F238E27FC236}">
                  <a16:creationId xmlns:a16="http://schemas.microsoft.com/office/drawing/2014/main" id="{181342BB-2087-4426-9ACA-4B42FDCBF5FD}"/>
                </a:ext>
              </a:extLst>
            </p:cNvPr>
            <p:cNvSpPr>
              <a:spLocks noChangeShapeType="1"/>
            </p:cNvSpPr>
            <p:nvPr/>
          </p:nvSpPr>
          <p:spPr bwMode="auto">
            <a:xfrm>
              <a:off x="2748"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8" name="Line 82">
              <a:extLst>
                <a:ext uri="{FF2B5EF4-FFF2-40B4-BE49-F238E27FC236}">
                  <a16:creationId xmlns:a16="http://schemas.microsoft.com/office/drawing/2014/main" id="{AC226F1E-1D24-4DCF-BBA2-5BBBAF58EFD6}"/>
                </a:ext>
              </a:extLst>
            </p:cNvPr>
            <p:cNvSpPr>
              <a:spLocks noChangeShapeType="1"/>
            </p:cNvSpPr>
            <p:nvPr/>
          </p:nvSpPr>
          <p:spPr bwMode="auto">
            <a:xfrm>
              <a:off x="2748"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9" name="Line 83">
              <a:extLst>
                <a:ext uri="{FF2B5EF4-FFF2-40B4-BE49-F238E27FC236}">
                  <a16:creationId xmlns:a16="http://schemas.microsoft.com/office/drawing/2014/main" id="{A0A46CD0-C6E7-4B43-8729-3629ECB067E8}"/>
                </a:ext>
              </a:extLst>
            </p:cNvPr>
            <p:cNvSpPr>
              <a:spLocks noChangeShapeType="1"/>
            </p:cNvSpPr>
            <p:nvPr/>
          </p:nvSpPr>
          <p:spPr bwMode="auto">
            <a:xfrm>
              <a:off x="2748"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0" name="Rectangle 84">
              <a:extLst>
                <a:ext uri="{FF2B5EF4-FFF2-40B4-BE49-F238E27FC236}">
                  <a16:creationId xmlns:a16="http://schemas.microsoft.com/office/drawing/2014/main" id="{4B3D5C5A-514B-4799-A6E2-B017BCBA2958}"/>
                </a:ext>
              </a:extLst>
            </p:cNvPr>
            <p:cNvSpPr>
              <a:spLocks noChangeArrowheads="1"/>
            </p:cNvSpPr>
            <p:nvPr/>
          </p:nvSpPr>
          <p:spPr bwMode="auto">
            <a:xfrm>
              <a:off x="2690"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grpSp>
        <p:nvGrpSpPr>
          <p:cNvPr id="24672" name="Group 96">
            <a:extLst>
              <a:ext uri="{FF2B5EF4-FFF2-40B4-BE49-F238E27FC236}">
                <a16:creationId xmlns:a16="http://schemas.microsoft.com/office/drawing/2014/main" id="{4BB91E24-1094-4867-B4A4-3893A3241B4F}"/>
              </a:ext>
            </a:extLst>
          </p:cNvPr>
          <p:cNvGrpSpPr>
            <a:grpSpLocks/>
          </p:cNvGrpSpPr>
          <p:nvPr/>
        </p:nvGrpSpPr>
        <p:grpSpPr bwMode="auto">
          <a:xfrm>
            <a:off x="2936875" y="1519766"/>
            <a:ext cx="904875" cy="901700"/>
            <a:chOff x="890" y="1336"/>
            <a:chExt cx="570" cy="568"/>
          </a:xfrm>
        </p:grpSpPr>
        <p:sp>
          <p:nvSpPr>
            <p:cNvPr id="24662" name="Rectangle 86">
              <a:extLst>
                <a:ext uri="{FF2B5EF4-FFF2-40B4-BE49-F238E27FC236}">
                  <a16:creationId xmlns:a16="http://schemas.microsoft.com/office/drawing/2014/main" id="{1C3C18F2-5F65-4CA5-A176-D9FF54466111}"/>
                </a:ext>
              </a:extLst>
            </p:cNvPr>
            <p:cNvSpPr>
              <a:spLocks noChangeArrowheads="1"/>
            </p:cNvSpPr>
            <p:nvPr/>
          </p:nvSpPr>
          <p:spPr bwMode="auto">
            <a:xfrm>
              <a:off x="916" y="1336"/>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3" name="Rectangle 87">
              <a:extLst>
                <a:ext uri="{FF2B5EF4-FFF2-40B4-BE49-F238E27FC236}">
                  <a16:creationId xmlns:a16="http://schemas.microsoft.com/office/drawing/2014/main" id="{7ABCA97A-FCC6-4C75-BE9D-24E9BBA2D09F}"/>
                </a:ext>
              </a:extLst>
            </p:cNvPr>
            <p:cNvSpPr>
              <a:spLocks noChangeArrowheads="1"/>
            </p:cNvSpPr>
            <p:nvPr/>
          </p:nvSpPr>
          <p:spPr bwMode="auto">
            <a:xfrm>
              <a:off x="890" y="1365"/>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64" name="Line 88">
              <a:extLst>
                <a:ext uri="{FF2B5EF4-FFF2-40B4-BE49-F238E27FC236}">
                  <a16:creationId xmlns:a16="http://schemas.microsoft.com/office/drawing/2014/main" id="{95904336-4993-49E2-8F83-323C8B1AFEFE}"/>
                </a:ext>
              </a:extLst>
            </p:cNvPr>
            <p:cNvSpPr>
              <a:spLocks noChangeShapeType="1"/>
            </p:cNvSpPr>
            <p:nvPr/>
          </p:nvSpPr>
          <p:spPr bwMode="auto">
            <a:xfrm>
              <a:off x="96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5" name="Line 89">
              <a:extLst>
                <a:ext uri="{FF2B5EF4-FFF2-40B4-BE49-F238E27FC236}">
                  <a16:creationId xmlns:a16="http://schemas.microsoft.com/office/drawing/2014/main" id="{9985EC57-F4D5-4CBE-8AA0-C67B4AB84C27}"/>
                </a:ext>
              </a:extLst>
            </p:cNvPr>
            <p:cNvSpPr>
              <a:spLocks noChangeShapeType="1"/>
            </p:cNvSpPr>
            <p:nvPr/>
          </p:nvSpPr>
          <p:spPr bwMode="auto">
            <a:xfrm>
              <a:off x="960" y="162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6" name="Line 90">
              <a:extLst>
                <a:ext uri="{FF2B5EF4-FFF2-40B4-BE49-F238E27FC236}">
                  <a16:creationId xmlns:a16="http://schemas.microsoft.com/office/drawing/2014/main" id="{DFCD05C8-9407-4353-854C-C79919DC0806}"/>
                </a:ext>
              </a:extLst>
            </p:cNvPr>
            <p:cNvSpPr>
              <a:spLocks noChangeShapeType="1"/>
            </p:cNvSpPr>
            <p:nvPr/>
          </p:nvSpPr>
          <p:spPr bwMode="auto">
            <a:xfrm>
              <a:off x="96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7" name="Line 91">
              <a:extLst>
                <a:ext uri="{FF2B5EF4-FFF2-40B4-BE49-F238E27FC236}">
                  <a16:creationId xmlns:a16="http://schemas.microsoft.com/office/drawing/2014/main" id="{97209BC3-177A-4419-B1DD-20A978106C05}"/>
                </a:ext>
              </a:extLst>
            </p:cNvPr>
            <p:cNvSpPr>
              <a:spLocks noChangeShapeType="1"/>
            </p:cNvSpPr>
            <p:nvPr/>
          </p:nvSpPr>
          <p:spPr bwMode="auto">
            <a:xfrm>
              <a:off x="96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8" name="Line 92">
              <a:extLst>
                <a:ext uri="{FF2B5EF4-FFF2-40B4-BE49-F238E27FC236}">
                  <a16:creationId xmlns:a16="http://schemas.microsoft.com/office/drawing/2014/main" id="{18EB025F-170E-4062-9411-3F9E3FFFB2E7}"/>
                </a:ext>
              </a:extLst>
            </p:cNvPr>
            <p:cNvSpPr>
              <a:spLocks noChangeShapeType="1"/>
            </p:cNvSpPr>
            <p:nvPr/>
          </p:nvSpPr>
          <p:spPr bwMode="auto">
            <a:xfrm>
              <a:off x="96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9" name="Line 93">
              <a:extLst>
                <a:ext uri="{FF2B5EF4-FFF2-40B4-BE49-F238E27FC236}">
                  <a16:creationId xmlns:a16="http://schemas.microsoft.com/office/drawing/2014/main" id="{5365C747-29A4-4B8E-9AB9-6E23F9C2C70F}"/>
                </a:ext>
              </a:extLst>
            </p:cNvPr>
            <p:cNvSpPr>
              <a:spLocks noChangeShapeType="1"/>
            </p:cNvSpPr>
            <p:nvPr/>
          </p:nvSpPr>
          <p:spPr bwMode="auto">
            <a:xfrm>
              <a:off x="96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0" name="Line 94">
              <a:extLst>
                <a:ext uri="{FF2B5EF4-FFF2-40B4-BE49-F238E27FC236}">
                  <a16:creationId xmlns:a16="http://schemas.microsoft.com/office/drawing/2014/main" id="{4227E23C-0E73-4230-8E0A-C28EFB47E917}"/>
                </a:ext>
              </a:extLst>
            </p:cNvPr>
            <p:cNvSpPr>
              <a:spLocks noChangeShapeType="1"/>
            </p:cNvSpPr>
            <p:nvPr/>
          </p:nvSpPr>
          <p:spPr bwMode="auto">
            <a:xfrm>
              <a:off x="96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1" name="Line 95">
              <a:extLst>
                <a:ext uri="{FF2B5EF4-FFF2-40B4-BE49-F238E27FC236}">
                  <a16:creationId xmlns:a16="http://schemas.microsoft.com/office/drawing/2014/main" id="{8C2042B3-DF13-4A22-B9A3-74CE6A2F21FC}"/>
                </a:ext>
              </a:extLst>
            </p:cNvPr>
            <p:cNvSpPr>
              <a:spLocks noChangeShapeType="1"/>
            </p:cNvSpPr>
            <p:nvPr/>
          </p:nvSpPr>
          <p:spPr bwMode="auto">
            <a:xfrm>
              <a:off x="96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673" name="Rectangle 97">
            <a:extLst>
              <a:ext uri="{FF2B5EF4-FFF2-40B4-BE49-F238E27FC236}">
                <a16:creationId xmlns:a16="http://schemas.microsoft.com/office/drawing/2014/main" id="{181CD7E3-4398-4E0B-B24F-1F5427975E7F}"/>
              </a:ext>
            </a:extLst>
          </p:cNvPr>
          <p:cNvSpPr>
            <a:spLocks noGrp="1" noChangeArrowheads="1"/>
          </p:cNvSpPr>
          <p:nvPr>
            <p:ph type="title"/>
          </p:nvPr>
        </p:nvSpPr>
        <p:spPr>
          <a:xfrm>
            <a:off x="0" y="9261"/>
            <a:ext cx="10515600" cy="1325563"/>
          </a:xfrm>
        </p:spPr>
        <p:txBody>
          <a:bodyPr/>
          <a:lstStyle/>
          <a:p>
            <a:r>
              <a:rPr lang="en-US" altLang="en-US"/>
              <a:t>Payment Processing</a:t>
            </a:r>
          </a:p>
        </p:txBody>
      </p:sp>
      <p:sp>
        <p:nvSpPr>
          <p:cNvPr id="24674" name="Line 98">
            <a:extLst>
              <a:ext uri="{FF2B5EF4-FFF2-40B4-BE49-F238E27FC236}">
                <a16:creationId xmlns:a16="http://schemas.microsoft.com/office/drawing/2014/main" id="{E5456018-C2F2-4281-9C11-E33D05D951C0}"/>
              </a:ext>
            </a:extLst>
          </p:cNvPr>
          <p:cNvSpPr>
            <a:spLocks noChangeShapeType="1"/>
          </p:cNvSpPr>
          <p:nvPr/>
        </p:nvSpPr>
        <p:spPr bwMode="auto">
          <a:xfrm>
            <a:off x="2566989" y="999066"/>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Rectangle 97">
            <a:extLst>
              <a:ext uri="{FF2B5EF4-FFF2-40B4-BE49-F238E27FC236}">
                <a16:creationId xmlns:a16="http://schemas.microsoft.com/office/drawing/2014/main" id="{DB007AFF-975C-4BF8-9CD1-3B1690D4B68A}"/>
              </a:ext>
            </a:extLst>
          </p:cNvPr>
          <p:cNvSpPr/>
          <p:nvPr/>
        </p:nvSpPr>
        <p:spPr>
          <a:xfrm>
            <a:off x="50805" y="5797614"/>
            <a:ext cx="12268200" cy="923330"/>
          </a:xfrm>
          <a:prstGeom prst="rect">
            <a:avLst/>
          </a:prstGeom>
        </p:spPr>
        <p:txBody>
          <a:bodyPr wrap="square">
            <a:spAutoFit/>
          </a:bodyPr>
          <a:lstStyle/>
          <a:p>
            <a:pPr>
              <a:buFontTx/>
              <a:buNone/>
              <a:defRPr/>
            </a:pPr>
            <a:r>
              <a:rPr lang="en-US" altLang="en-US" b="1" dirty="0"/>
              <a:t>After receiving invoices, payables are automatically created in the financial accounting general ledger. The payment program is set to maximize cash discounts when paying open vendor items. It creates a list of proposed vendor items to be paid and suggests payment methods for each proposed payment.</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a:extLst>
              <a:ext uri="{FF2B5EF4-FFF2-40B4-BE49-F238E27FC236}">
                <a16:creationId xmlns:a16="http://schemas.microsoft.com/office/drawing/2014/main" id="{CE63E7EC-B962-48A7-8F5A-2F7EEF0CE5DC}"/>
              </a:ext>
            </a:extLst>
          </p:cNvPr>
          <p:cNvSpPr>
            <a:spLocks noChangeShapeType="1"/>
          </p:cNvSpPr>
          <p:nvPr/>
        </p:nvSpPr>
        <p:spPr bwMode="auto">
          <a:xfrm>
            <a:off x="8229600" y="27432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Line 3">
            <a:extLst>
              <a:ext uri="{FF2B5EF4-FFF2-40B4-BE49-F238E27FC236}">
                <a16:creationId xmlns:a16="http://schemas.microsoft.com/office/drawing/2014/main" id="{96098D9B-ACB1-499B-BE86-BF151DDC876A}"/>
              </a:ext>
            </a:extLst>
          </p:cNvPr>
          <p:cNvSpPr>
            <a:spLocks noChangeShapeType="1"/>
          </p:cNvSpPr>
          <p:nvPr/>
        </p:nvSpPr>
        <p:spPr bwMode="auto">
          <a:xfrm>
            <a:off x="6248400" y="27432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AutoShape 5">
            <a:extLst>
              <a:ext uri="{FF2B5EF4-FFF2-40B4-BE49-F238E27FC236}">
                <a16:creationId xmlns:a16="http://schemas.microsoft.com/office/drawing/2014/main" id="{9C7E12D6-20DF-43E7-9BAA-725684F1E694}"/>
              </a:ext>
            </a:extLst>
          </p:cNvPr>
          <p:cNvSpPr>
            <a:spLocks noChangeArrowheads="1"/>
          </p:cNvSpPr>
          <p:nvPr/>
        </p:nvSpPr>
        <p:spPr bwMode="auto">
          <a:xfrm>
            <a:off x="3816350" y="1663700"/>
            <a:ext cx="4787900" cy="1130300"/>
          </a:xfrm>
          <a:prstGeom prst="cube">
            <a:avLst>
              <a:gd name="adj" fmla="val 24995"/>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PAYMENT</a:t>
            </a:r>
          </a:p>
          <a:p>
            <a:r>
              <a:rPr lang="en-US" altLang="en-US"/>
              <a:t>(Manual or via Payment Program)</a:t>
            </a:r>
          </a:p>
        </p:txBody>
      </p:sp>
      <p:sp>
        <p:nvSpPr>
          <p:cNvPr id="26630" name="AutoShape 6">
            <a:extLst>
              <a:ext uri="{FF2B5EF4-FFF2-40B4-BE49-F238E27FC236}">
                <a16:creationId xmlns:a16="http://schemas.microsoft.com/office/drawing/2014/main" id="{0A7A2512-BB24-4529-B4D1-D66084DB217A}"/>
              </a:ext>
            </a:extLst>
          </p:cNvPr>
          <p:cNvSpPr>
            <a:spLocks noChangeArrowheads="1"/>
          </p:cNvSpPr>
          <p:nvPr/>
        </p:nvSpPr>
        <p:spPr bwMode="auto">
          <a:xfrm>
            <a:off x="5187950" y="3644900"/>
            <a:ext cx="2044700" cy="107315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Create a Vendor</a:t>
            </a:r>
          </a:p>
          <a:p>
            <a:r>
              <a:rPr lang="en-US" altLang="en-US"/>
              <a:t>Payment</a:t>
            </a:r>
          </a:p>
          <a:p>
            <a:r>
              <a:rPr lang="en-US" altLang="en-US"/>
              <a:t>Document</a:t>
            </a:r>
          </a:p>
        </p:txBody>
      </p:sp>
      <p:sp>
        <p:nvSpPr>
          <p:cNvPr id="26631" name="AutoShape 7">
            <a:extLst>
              <a:ext uri="{FF2B5EF4-FFF2-40B4-BE49-F238E27FC236}">
                <a16:creationId xmlns:a16="http://schemas.microsoft.com/office/drawing/2014/main" id="{3E5A5EB6-38A8-446D-BA75-5F8DCB6DC8CD}"/>
              </a:ext>
            </a:extLst>
          </p:cNvPr>
          <p:cNvSpPr>
            <a:spLocks noChangeArrowheads="1"/>
          </p:cNvSpPr>
          <p:nvPr/>
        </p:nvSpPr>
        <p:spPr bwMode="auto">
          <a:xfrm>
            <a:off x="7816850" y="3663950"/>
            <a:ext cx="1663700" cy="105410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Clear the</a:t>
            </a:r>
          </a:p>
          <a:p>
            <a:r>
              <a:rPr lang="en-US" altLang="en-US"/>
              <a:t>Vendor</a:t>
            </a:r>
          </a:p>
          <a:p>
            <a:r>
              <a:rPr lang="en-US" altLang="en-US"/>
              <a:t>Open Item</a:t>
            </a:r>
          </a:p>
        </p:txBody>
      </p:sp>
      <p:graphicFrame>
        <p:nvGraphicFramePr>
          <p:cNvPr id="26632" name="Object 8">
            <a:extLst>
              <a:ext uri="{FF2B5EF4-FFF2-40B4-BE49-F238E27FC236}">
                <a16:creationId xmlns:a16="http://schemas.microsoft.com/office/drawing/2014/main" id="{C184F83F-B9B3-4296-9EEE-AE4B6B98AD4C}"/>
              </a:ext>
            </a:extLst>
          </p:cNvPr>
          <p:cNvGraphicFramePr>
            <a:graphicFrameLocks/>
          </p:cNvGraphicFramePr>
          <p:nvPr/>
        </p:nvGraphicFramePr>
        <p:xfrm>
          <a:off x="2055814" y="4914900"/>
          <a:ext cx="2306637" cy="952500"/>
        </p:xfrm>
        <a:graphic>
          <a:graphicData uri="http://schemas.openxmlformats.org/presentationml/2006/ole">
            <mc:AlternateContent xmlns:mc="http://schemas.openxmlformats.org/markup-compatibility/2006">
              <mc:Choice xmlns:v="urn:schemas-microsoft-com:vml" Requires="v">
                <p:oleObj spid="_x0000_s15370" name="Clip" r:id="rId4" imgW="5072040" imgH="2292120" progId="MS_ClipArt_Gallery.2">
                  <p:embed/>
                </p:oleObj>
              </mc:Choice>
              <mc:Fallback>
                <p:oleObj name="Clip" r:id="rId4" imgW="5072040" imgH="2292120" progId="MS_ClipArt_Gallery.2">
                  <p:embed/>
                  <p:pic>
                    <p:nvPicPr>
                      <p:cNvPr id="26632" name="Object 8">
                        <a:extLst>
                          <a:ext uri="{FF2B5EF4-FFF2-40B4-BE49-F238E27FC236}">
                            <a16:creationId xmlns:a16="http://schemas.microsoft.com/office/drawing/2014/main" id="{C184F83F-B9B3-4296-9EEE-AE4B6B98AD4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5814" y="4914900"/>
                        <a:ext cx="2306637"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33" name="AutoShape 9">
            <a:extLst>
              <a:ext uri="{FF2B5EF4-FFF2-40B4-BE49-F238E27FC236}">
                <a16:creationId xmlns:a16="http://schemas.microsoft.com/office/drawing/2014/main" id="{8145810C-1863-4698-AB06-F0EF54093AE2}"/>
              </a:ext>
            </a:extLst>
          </p:cNvPr>
          <p:cNvSpPr>
            <a:spLocks noChangeArrowheads="1"/>
          </p:cNvSpPr>
          <p:nvPr/>
        </p:nvSpPr>
        <p:spPr bwMode="auto">
          <a:xfrm>
            <a:off x="2730500" y="3683000"/>
            <a:ext cx="1625600" cy="105410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ltLang="en-US"/>
          </a:p>
          <a:p>
            <a:r>
              <a:rPr lang="en-US" altLang="en-US"/>
              <a:t>Create a </a:t>
            </a:r>
          </a:p>
          <a:p>
            <a:r>
              <a:rPr lang="en-US" altLang="en-US"/>
              <a:t>Payment </a:t>
            </a:r>
          </a:p>
          <a:p>
            <a:r>
              <a:rPr lang="en-US" altLang="en-US"/>
              <a:t>Form</a:t>
            </a:r>
          </a:p>
          <a:p>
            <a:endParaRPr lang="en-US" altLang="en-US"/>
          </a:p>
        </p:txBody>
      </p:sp>
      <p:sp>
        <p:nvSpPr>
          <p:cNvPr id="26634" name="Rectangle 10">
            <a:extLst>
              <a:ext uri="{FF2B5EF4-FFF2-40B4-BE49-F238E27FC236}">
                <a16:creationId xmlns:a16="http://schemas.microsoft.com/office/drawing/2014/main" id="{1BE91607-8846-4586-B373-1AABFCCFE51C}"/>
              </a:ext>
            </a:extLst>
          </p:cNvPr>
          <p:cNvSpPr>
            <a:spLocks noChangeArrowheads="1"/>
          </p:cNvSpPr>
          <p:nvPr/>
        </p:nvSpPr>
        <p:spPr bwMode="auto">
          <a:xfrm>
            <a:off x="4794250" y="5003800"/>
            <a:ext cx="2774950" cy="660400"/>
          </a:xfrm>
          <a:prstGeom prst="rect">
            <a:avLst/>
          </a:prstGeom>
          <a:solidFill>
            <a:srgbClr val="FCD1C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t>Post to Vendor Account</a:t>
            </a:r>
          </a:p>
          <a:p>
            <a:r>
              <a:rPr lang="en-US" altLang="en-US"/>
              <a:t>Post to G/L Accounts</a:t>
            </a:r>
          </a:p>
        </p:txBody>
      </p:sp>
      <p:sp>
        <p:nvSpPr>
          <p:cNvPr id="26635" name="Line 11">
            <a:extLst>
              <a:ext uri="{FF2B5EF4-FFF2-40B4-BE49-F238E27FC236}">
                <a16:creationId xmlns:a16="http://schemas.microsoft.com/office/drawing/2014/main" id="{563A3892-456D-44D7-B534-542E5B866EF8}"/>
              </a:ext>
            </a:extLst>
          </p:cNvPr>
          <p:cNvSpPr>
            <a:spLocks noChangeShapeType="1"/>
          </p:cNvSpPr>
          <p:nvPr/>
        </p:nvSpPr>
        <p:spPr bwMode="auto">
          <a:xfrm>
            <a:off x="3962400" y="28194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6" name="Rectangle 12">
            <a:extLst>
              <a:ext uri="{FF2B5EF4-FFF2-40B4-BE49-F238E27FC236}">
                <a16:creationId xmlns:a16="http://schemas.microsoft.com/office/drawing/2014/main" id="{712BF43A-8573-4D32-B01A-1AEFC5B8B9AC}"/>
              </a:ext>
            </a:extLst>
          </p:cNvPr>
          <p:cNvSpPr>
            <a:spLocks noGrp="1" noChangeArrowheads="1"/>
          </p:cNvSpPr>
          <p:nvPr>
            <p:ph type="title"/>
          </p:nvPr>
        </p:nvSpPr>
        <p:spPr/>
        <p:txBody>
          <a:bodyPr/>
          <a:lstStyle/>
          <a:p>
            <a:r>
              <a:rPr lang="en-US" altLang="en-US"/>
              <a:t>Payment Processing Results</a:t>
            </a:r>
          </a:p>
        </p:txBody>
      </p:sp>
      <p:sp>
        <p:nvSpPr>
          <p:cNvPr id="26637" name="Line 13">
            <a:extLst>
              <a:ext uri="{FF2B5EF4-FFF2-40B4-BE49-F238E27FC236}">
                <a16:creationId xmlns:a16="http://schemas.microsoft.com/office/drawing/2014/main" id="{D2FA09AB-F4BD-47CA-9B78-05CF8197410F}"/>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 name="Oval 13">
            <a:extLst>
              <a:ext uri="{FF2B5EF4-FFF2-40B4-BE49-F238E27FC236}">
                <a16:creationId xmlns:a16="http://schemas.microsoft.com/office/drawing/2014/main" id="{F728925B-7336-47DB-BCC1-9BA61201D842}"/>
              </a:ext>
            </a:extLst>
          </p:cNvPr>
          <p:cNvSpPr>
            <a:spLocks noChangeArrowheads="1"/>
          </p:cNvSpPr>
          <p:nvPr/>
        </p:nvSpPr>
        <p:spPr bwMode="auto">
          <a:xfrm>
            <a:off x="2119314" y="1841500"/>
            <a:ext cx="1793875" cy="1081088"/>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Oval 39">
            <a:extLst>
              <a:ext uri="{FF2B5EF4-FFF2-40B4-BE49-F238E27FC236}">
                <a16:creationId xmlns:a16="http://schemas.microsoft.com/office/drawing/2014/main" id="{29DC4DBC-F6B2-4831-A267-94C075CE523E}"/>
              </a:ext>
            </a:extLst>
          </p:cNvPr>
          <p:cNvSpPr>
            <a:spLocks noChangeArrowheads="1"/>
          </p:cNvSpPr>
          <p:nvPr/>
        </p:nvSpPr>
        <p:spPr bwMode="auto">
          <a:xfrm>
            <a:off x="8037514" y="5364163"/>
            <a:ext cx="1881187" cy="1149350"/>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3" name="Oval 51">
            <a:extLst>
              <a:ext uri="{FF2B5EF4-FFF2-40B4-BE49-F238E27FC236}">
                <a16:creationId xmlns:a16="http://schemas.microsoft.com/office/drawing/2014/main" id="{5B7EDC3D-2564-45CB-87C5-6B35DD3E8258}"/>
              </a:ext>
            </a:extLst>
          </p:cNvPr>
          <p:cNvSpPr>
            <a:spLocks noChangeArrowheads="1"/>
          </p:cNvSpPr>
          <p:nvPr/>
        </p:nvSpPr>
        <p:spPr bwMode="auto">
          <a:xfrm>
            <a:off x="2138363" y="5435601"/>
            <a:ext cx="1631950" cy="1077913"/>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5" name="Line 3">
            <a:extLst>
              <a:ext uri="{FF2B5EF4-FFF2-40B4-BE49-F238E27FC236}">
                <a16:creationId xmlns:a16="http://schemas.microsoft.com/office/drawing/2014/main" id="{02D60CA7-5CD8-4997-951E-112E33F39F4A}"/>
              </a:ext>
            </a:extLst>
          </p:cNvPr>
          <p:cNvSpPr>
            <a:spLocks noChangeShapeType="1"/>
          </p:cNvSpPr>
          <p:nvPr/>
        </p:nvSpPr>
        <p:spPr bwMode="auto">
          <a:xfrm>
            <a:off x="2371725" y="2303463"/>
            <a:ext cx="5143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6" name="Line 4">
            <a:extLst>
              <a:ext uri="{FF2B5EF4-FFF2-40B4-BE49-F238E27FC236}">
                <a16:creationId xmlns:a16="http://schemas.microsoft.com/office/drawing/2014/main" id="{9556F119-D943-4C53-B191-0C04E341E2FA}"/>
              </a:ext>
            </a:extLst>
          </p:cNvPr>
          <p:cNvSpPr>
            <a:spLocks noChangeShapeType="1"/>
          </p:cNvSpPr>
          <p:nvPr/>
        </p:nvSpPr>
        <p:spPr bwMode="auto">
          <a:xfrm>
            <a:off x="2628900" y="2303464"/>
            <a:ext cx="0" cy="4159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Line 6">
            <a:extLst>
              <a:ext uri="{FF2B5EF4-FFF2-40B4-BE49-F238E27FC236}">
                <a16:creationId xmlns:a16="http://schemas.microsoft.com/office/drawing/2014/main" id="{0D886CF3-3432-4F06-955F-D9593802ACA2}"/>
              </a:ext>
            </a:extLst>
          </p:cNvPr>
          <p:cNvSpPr>
            <a:spLocks noChangeShapeType="1"/>
          </p:cNvSpPr>
          <p:nvPr/>
        </p:nvSpPr>
        <p:spPr bwMode="auto">
          <a:xfrm>
            <a:off x="3275013" y="2303463"/>
            <a:ext cx="5143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a:extLst>
              <a:ext uri="{FF2B5EF4-FFF2-40B4-BE49-F238E27FC236}">
                <a16:creationId xmlns:a16="http://schemas.microsoft.com/office/drawing/2014/main" id="{DA1580B8-8408-4AC9-A176-29937BC533ED}"/>
              </a:ext>
            </a:extLst>
          </p:cNvPr>
          <p:cNvSpPr>
            <a:spLocks noChangeShapeType="1"/>
          </p:cNvSpPr>
          <p:nvPr/>
        </p:nvSpPr>
        <p:spPr bwMode="auto">
          <a:xfrm>
            <a:off x="3532188" y="2303464"/>
            <a:ext cx="0" cy="4159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Rectangle 9">
            <a:extLst>
              <a:ext uri="{FF2B5EF4-FFF2-40B4-BE49-F238E27FC236}">
                <a16:creationId xmlns:a16="http://schemas.microsoft.com/office/drawing/2014/main" id="{29B7A45F-D328-4968-B5D9-9CDBF6D4B06B}"/>
              </a:ext>
            </a:extLst>
          </p:cNvPr>
          <p:cNvSpPr>
            <a:spLocks noChangeArrowheads="1"/>
          </p:cNvSpPr>
          <p:nvPr/>
        </p:nvSpPr>
        <p:spPr bwMode="auto">
          <a:xfrm>
            <a:off x="2379663" y="2039939"/>
            <a:ext cx="415178"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A/P</a:t>
            </a:r>
          </a:p>
          <a:p>
            <a:pPr algn="l"/>
            <a:endParaRPr lang="en-US" altLang="en-US" sz="1200"/>
          </a:p>
          <a:p>
            <a:pPr algn="l"/>
            <a:r>
              <a:rPr lang="en-US" altLang="en-US" sz="1200"/>
              <a:t>X</a:t>
            </a:r>
          </a:p>
        </p:txBody>
      </p:sp>
      <p:sp>
        <p:nvSpPr>
          <p:cNvPr id="28682" name="Rectangle 10">
            <a:extLst>
              <a:ext uri="{FF2B5EF4-FFF2-40B4-BE49-F238E27FC236}">
                <a16:creationId xmlns:a16="http://schemas.microsoft.com/office/drawing/2014/main" id="{09272103-A3A9-4203-9F7E-D00C4ECDAF04}"/>
              </a:ext>
            </a:extLst>
          </p:cNvPr>
          <p:cNvSpPr>
            <a:spLocks noChangeArrowheads="1"/>
          </p:cNvSpPr>
          <p:nvPr/>
        </p:nvSpPr>
        <p:spPr bwMode="auto">
          <a:xfrm>
            <a:off x="3195639" y="2039939"/>
            <a:ext cx="51296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Cash</a:t>
            </a:r>
          </a:p>
          <a:p>
            <a:pPr algn="l"/>
            <a:endParaRPr lang="en-US" altLang="en-US" sz="1200"/>
          </a:p>
          <a:p>
            <a:pPr algn="l"/>
            <a:r>
              <a:rPr lang="en-US" altLang="en-US" sz="1200"/>
              <a:t>       X</a:t>
            </a:r>
          </a:p>
        </p:txBody>
      </p:sp>
      <p:sp>
        <p:nvSpPr>
          <p:cNvPr id="28683" name="Rectangle 11">
            <a:extLst>
              <a:ext uri="{FF2B5EF4-FFF2-40B4-BE49-F238E27FC236}">
                <a16:creationId xmlns:a16="http://schemas.microsoft.com/office/drawing/2014/main" id="{7F44E0FD-E17B-43A7-92EF-63EA75F5AB5B}"/>
              </a:ext>
            </a:extLst>
          </p:cNvPr>
          <p:cNvSpPr>
            <a:spLocks noChangeArrowheads="1"/>
          </p:cNvSpPr>
          <p:nvPr/>
        </p:nvSpPr>
        <p:spPr bwMode="auto">
          <a:xfrm>
            <a:off x="2681289" y="2370138"/>
            <a:ext cx="155575"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4" name="Rectangle 12">
            <a:extLst>
              <a:ext uri="{FF2B5EF4-FFF2-40B4-BE49-F238E27FC236}">
                <a16:creationId xmlns:a16="http://schemas.microsoft.com/office/drawing/2014/main" id="{8F6352F8-5F4D-4200-B6A7-A88E6ABA9243}"/>
              </a:ext>
            </a:extLst>
          </p:cNvPr>
          <p:cNvSpPr>
            <a:spLocks noChangeArrowheads="1"/>
          </p:cNvSpPr>
          <p:nvPr/>
        </p:nvSpPr>
        <p:spPr bwMode="auto">
          <a:xfrm>
            <a:off x="3260726" y="2370138"/>
            <a:ext cx="157163"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7" name="Rectangle 15">
            <a:extLst>
              <a:ext uri="{FF2B5EF4-FFF2-40B4-BE49-F238E27FC236}">
                <a16:creationId xmlns:a16="http://schemas.microsoft.com/office/drawing/2014/main" id="{B2952B9B-1042-4E74-96F6-89D21FA235BB}"/>
              </a:ext>
            </a:extLst>
          </p:cNvPr>
          <p:cNvSpPr>
            <a:spLocks noChangeArrowheads="1"/>
          </p:cNvSpPr>
          <p:nvPr/>
        </p:nvSpPr>
        <p:spPr bwMode="auto">
          <a:xfrm>
            <a:off x="5089526" y="1490663"/>
            <a:ext cx="1757363" cy="80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454150" indent="-207963" algn="l" defTabSz="377825">
              <a:defRPr sz="2400">
                <a:solidFill>
                  <a:schemeClr val="tx1"/>
                </a:solidFill>
                <a:latin typeface="Times New Roman" panose="02020603050405020304" pitchFamily="18" charset="0"/>
              </a:defRPr>
            </a:lvl4pPr>
            <a:lvl5pPr marL="1870075" indent="-207963" algn="l" defTabSz="377825">
              <a:defRPr sz="2400">
                <a:solidFill>
                  <a:schemeClr val="tx1"/>
                </a:solidFill>
                <a:latin typeface="Times New Roman" panose="02020603050405020304" pitchFamily="18" charset="0"/>
              </a:defRPr>
            </a:lvl5pPr>
            <a:lvl6pPr marL="2327275" indent="-207963" defTabSz="377825" eaLnBrk="0" fontAlgn="base" hangingPunct="0">
              <a:spcBef>
                <a:spcPct val="0"/>
              </a:spcBef>
              <a:spcAft>
                <a:spcPct val="0"/>
              </a:spcAft>
              <a:defRPr sz="2400">
                <a:solidFill>
                  <a:schemeClr val="tx1"/>
                </a:solidFill>
                <a:latin typeface="Times New Roman" panose="02020603050405020304" pitchFamily="18" charset="0"/>
              </a:defRPr>
            </a:lvl6pPr>
            <a:lvl7pPr marL="2784475" indent="-207963" defTabSz="377825" eaLnBrk="0" fontAlgn="base" hangingPunct="0">
              <a:spcBef>
                <a:spcPct val="0"/>
              </a:spcBef>
              <a:spcAft>
                <a:spcPct val="0"/>
              </a:spcAft>
              <a:defRPr sz="2400">
                <a:solidFill>
                  <a:schemeClr val="tx1"/>
                </a:solidFill>
                <a:latin typeface="Times New Roman" panose="02020603050405020304" pitchFamily="18" charset="0"/>
              </a:defRPr>
            </a:lvl7pPr>
            <a:lvl8pPr marL="3241675" indent="-207963" defTabSz="377825" eaLnBrk="0" fontAlgn="base" hangingPunct="0">
              <a:spcBef>
                <a:spcPct val="0"/>
              </a:spcBef>
              <a:spcAft>
                <a:spcPct val="0"/>
              </a:spcAft>
              <a:defRPr sz="2400">
                <a:solidFill>
                  <a:schemeClr val="tx1"/>
                </a:solidFill>
                <a:latin typeface="Times New Roman" panose="02020603050405020304" pitchFamily="18" charset="0"/>
              </a:defRPr>
            </a:lvl8pPr>
            <a:lvl9pPr marL="3698875" indent="-207963" defTabSz="377825"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100">
              <a:latin typeface="Univers" panose="020B0503020202020204" pitchFamily="34" charset="0"/>
            </a:endParaRPr>
          </a:p>
          <a:p>
            <a:r>
              <a:rPr lang="en-US" altLang="en-US" sz="2100">
                <a:latin typeface="Univers" panose="020B0503020202020204" pitchFamily="34" charset="0"/>
              </a:rPr>
              <a:t>Purchase</a:t>
            </a:r>
          </a:p>
          <a:p>
            <a:r>
              <a:rPr lang="en-US" altLang="en-US" sz="2100">
                <a:latin typeface="Univers" panose="020B0503020202020204" pitchFamily="34" charset="0"/>
              </a:rPr>
              <a:t>Requisition</a:t>
            </a:r>
          </a:p>
          <a:p>
            <a:pPr lvl="2"/>
            <a:r>
              <a:rPr lang="en-US" altLang="en-US" sz="2100">
                <a:latin typeface="Univers" panose="020B0503020202020204" pitchFamily="34" charset="0"/>
              </a:rPr>
              <a:t>(MM)</a:t>
            </a:r>
          </a:p>
        </p:txBody>
      </p:sp>
      <p:sp>
        <p:nvSpPr>
          <p:cNvPr id="28688" name="Rectangle 16">
            <a:extLst>
              <a:ext uri="{FF2B5EF4-FFF2-40B4-BE49-F238E27FC236}">
                <a16:creationId xmlns:a16="http://schemas.microsoft.com/office/drawing/2014/main" id="{F89EBD55-DE5C-4B72-B580-0167903BFAF1}"/>
              </a:ext>
            </a:extLst>
          </p:cNvPr>
          <p:cNvSpPr>
            <a:spLocks noChangeArrowheads="1"/>
          </p:cNvSpPr>
          <p:nvPr/>
        </p:nvSpPr>
        <p:spPr bwMode="auto">
          <a:xfrm>
            <a:off x="7720014" y="3092450"/>
            <a:ext cx="1455737"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pPr lvl="1"/>
            <a:r>
              <a:rPr lang="en-US" altLang="en-US" sz="2100">
                <a:latin typeface="Univers" panose="020B0503020202020204" pitchFamily="34" charset="0"/>
              </a:rPr>
              <a:t>Order</a:t>
            </a:r>
          </a:p>
          <a:p>
            <a:pPr lvl="1"/>
            <a:r>
              <a:rPr lang="en-US" altLang="en-US" sz="2100">
                <a:latin typeface="Univers" panose="020B0503020202020204" pitchFamily="34" charset="0"/>
              </a:rPr>
              <a:t>(MM)</a:t>
            </a:r>
          </a:p>
        </p:txBody>
      </p:sp>
      <p:sp>
        <p:nvSpPr>
          <p:cNvPr id="28689" name="Rectangle 17">
            <a:extLst>
              <a:ext uri="{FF2B5EF4-FFF2-40B4-BE49-F238E27FC236}">
                <a16:creationId xmlns:a16="http://schemas.microsoft.com/office/drawing/2014/main" id="{4BC57F3D-B854-41FE-B8D6-6C392E443466}"/>
              </a:ext>
            </a:extLst>
          </p:cNvPr>
          <p:cNvSpPr>
            <a:spLocks noChangeArrowheads="1"/>
          </p:cNvSpPr>
          <p:nvPr/>
        </p:nvSpPr>
        <p:spPr bwMode="auto">
          <a:xfrm>
            <a:off x="6962775" y="5095876"/>
            <a:ext cx="1417638"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Goods</a:t>
            </a:r>
          </a:p>
          <a:p>
            <a:r>
              <a:rPr lang="en-US" altLang="en-US" sz="2100">
                <a:latin typeface="Univers" panose="020B0503020202020204" pitchFamily="34" charset="0"/>
              </a:rPr>
              <a:t>Receipt</a:t>
            </a:r>
            <a:endParaRPr lang="en-US" altLang="en-US" sz="2300">
              <a:solidFill>
                <a:srgbClr val="808080"/>
              </a:solidFill>
              <a:latin typeface="Univers" panose="020B0503020202020204" pitchFamily="34" charset="0"/>
            </a:endParaRPr>
          </a:p>
          <a:p>
            <a:r>
              <a:rPr lang="en-US" altLang="en-US" sz="2100">
                <a:latin typeface="Univers" panose="020B0503020202020204" pitchFamily="34" charset="0"/>
              </a:rPr>
              <a:t>(MM)</a:t>
            </a:r>
          </a:p>
        </p:txBody>
      </p:sp>
      <p:sp>
        <p:nvSpPr>
          <p:cNvPr id="28690" name="Rectangle 18">
            <a:extLst>
              <a:ext uri="{FF2B5EF4-FFF2-40B4-BE49-F238E27FC236}">
                <a16:creationId xmlns:a16="http://schemas.microsoft.com/office/drawing/2014/main" id="{89E0E9CB-2BAB-4E56-8CBA-157DBDD84287}"/>
              </a:ext>
            </a:extLst>
          </p:cNvPr>
          <p:cNvSpPr>
            <a:spLocks noChangeArrowheads="1"/>
          </p:cNvSpPr>
          <p:nvPr/>
        </p:nvSpPr>
        <p:spPr bwMode="auto">
          <a:xfrm>
            <a:off x="3322638" y="4911725"/>
            <a:ext cx="1757362"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US" altLang="en-US" sz="2100">
                <a:latin typeface="Univers" panose="020B0503020202020204" pitchFamily="34" charset="0"/>
              </a:rPr>
              <a:t>Invoice</a:t>
            </a:r>
          </a:p>
          <a:p>
            <a:r>
              <a:rPr lang="en-US" altLang="en-US" sz="2100">
                <a:latin typeface="Univers" panose="020B0503020202020204" pitchFamily="34" charset="0"/>
              </a:rPr>
              <a:t>Verification</a:t>
            </a:r>
          </a:p>
          <a:p>
            <a:pPr lvl="1"/>
            <a:r>
              <a:rPr lang="en-US" altLang="en-US" sz="2100">
                <a:latin typeface="Univers" panose="020B0503020202020204" pitchFamily="34" charset="0"/>
              </a:rPr>
              <a:t>  (MM)</a:t>
            </a:r>
          </a:p>
        </p:txBody>
      </p:sp>
      <p:sp>
        <p:nvSpPr>
          <p:cNvPr id="28691" name="Rectangle 19">
            <a:extLst>
              <a:ext uri="{FF2B5EF4-FFF2-40B4-BE49-F238E27FC236}">
                <a16:creationId xmlns:a16="http://schemas.microsoft.com/office/drawing/2014/main" id="{EA557BCF-1ACF-41AF-87B5-F06102BE2507}"/>
              </a:ext>
            </a:extLst>
          </p:cNvPr>
          <p:cNvSpPr>
            <a:spLocks noChangeArrowheads="1"/>
          </p:cNvSpPr>
          <p:nvPr/>
        </p:nvSpPr>
        <p:spPr bwMode="auto">
          <a:xfrm>
            <a:off x="2701926" y="2903538"/>
            <a:ext cx="1338263"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Vendor</a:t>
            </a:r>
          </a:p>
          <a:p>
            <a:r>
              <a:rPr lang="en-US" altLang="en-US" sz="2100">
                <a:latin typeface="Univers" panose="020B0503020202020204" pitchFamily="34" charset="0"/>
              </a:rPr>
              <a:t>Payment</a:t>
            </a:r>
            <a:r>
              <a:rPr lang="en-US" altLang="en-US" sz="2100">
                <a:solidFill>
                  <a:srgbClr val="808080"/>
                </a:solidFill>
                <a:latin typeface="Univers" panose="020B0503020202020204" pitchFamily="34" charset="0"/>
              </a:rPr>
              <a:t> </a:t>
            </a:r>
            <a:endParaRPr lang="en-US" altLang="en-US" sz="2100">
              <a:latin typeface="Univers" panose="020B0503020202020204" pitchFamily="34" charset="0"/>
            </a:endParaRPr>
          </a:p>
          <a:p>
            <a:pPr lvl="1"/>
            <a:r>
              <a:rPr lang="en-US" altLang="en-US" sz="2100">
                <a:latin typeface="Univers" panose="020B0503020202020204" pitchFamily="34" charset="0"/>
              </a:rPr>
              <a:t> (FI)</a:t>
            </a:r>
          </a:p>
        </p:txBody>
      </p:sp>
      <p:sp>
        <p:nvSpPr>
          <p:cNvPr id="28692" name="Freeform 20">
            <a:extLst>
              <a:ext uri="{FF2B5EF4-FFF2-40B4-BE49-F238E27FC236}">
                <a16:creationId xmlns:a16="http://schemas.microsoft.com/office/drawing/2014/main" id="{6C694A1E-504F-4F17-9EA3-B72823933DA7}"/>
              </a:ext>
            </a:extLst>
          </p:cNvPr>
          <p:cNvSpPr>
            <a:spLocks/>
          </p:cNvSpPr>
          <p:nvPr/>
        </p:nvSpPr>
        <p:spPr bwMode="auto">
          <a:xfrm>
            <a:off x="4776788" y="6000750"/>
            <a:ext cx="2019300" cy="234950"/>
          </a:xfrm>
          <a:custGeom>
            <a:avLst/>
            <a:gdLst>
              <a:gd name="T0" fmla="*/ 0 w 1355"/>
              <a:gd name="T1" fmla="*/ 0 h 157"/>
              <a:gd name="T2" fmla="*/ 76 w 1355"/>
              <a:gd name="T3" fmla="*/ 33 h 157"/>
              <a:gd name="T4" fmla="*/ 157 w 1355"/>
              <a:gd name="T5" fmla="*/ 62 h 157"/>
              <a:gd name="T6" fmla="*/ 238 w 1355"/>
              <a:gd name="T7" fmla="*/ 87 h 157"/>
              <a:gd name="T8" fmla="*/ 322 w 1355"/>
              <a:gd name="T9" fmla="*/ 108 h 157"/>
              <a:gd name="T10" fmla="*/ 407 w 1355"/>
              <a:gd name="T11" fmla="*/ 126 h 157"/>
              <a:gd name="T12" fmla="*/ 493 w 1355"/>
              <a:gd name="T13" fmla="*/ 139 h 157"/>
              <a:gd name="T14" fmla="*/ 579 w 1355"/>
              <a:gd name="T15" fmla="*/ 149 h 157"/>
              <a:gd name="T16" fmla="*/ 667 w 1355"/>
              <a:gd name="T17" fmla="*/ 153 h 157"/>
              <a:gd name="T18" fmla="*/ 754 w 1355"/>
              <a:gd name="T19" fmla="*/ 156 h 157"/>
              <a:gd name="T20" fmla="*/ 842 w 1355"/>
              <a:gd name="T21" fmla="*/ 152 h 157"/>
              <a:gd name="T22" fmla="*/ 929 w 1355"/>
              <a:gd name="T23" fmla="*/ 145 h 157"/>
              <a:gd name="T24" fmla="*/ 1016 w 1355"/>
              <a:gd name="T25" fmla="*/ 134 h 157"/>
              <a:gd name="T26" fmla="*/ 1102 w 1355"/>
              <a:gd name="T27" fmla="*/ 118 h 157"/>
              <a:gd name="T28" fmla="*/ 1187 w 1355"/>
              <a:gd name="T29" fmla="*/ 99 h 157"/>
              <a:gd name="T30" fmla="*/ 1272 w 1355"/>
              <a:gd name="T31" fmla="*/ 76 h 157"/>
              <a:gd name="T32" fmla="*/ 1354 w 1355"/>
              <a:gd name="T33" fmla="*/ 4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5" h="157">
                <a:moveTo>
                  <a:pt x="0" y="0"/>
                </a:moveTo>
                <a:lnTo>
                  <a:pt x="76" y="33"/>
                </a:lnTo>
                <a:lnTo>
                  <a:pt x="157" y="62"/>
                </a:lnTo>
                <a:lnTo>
                  <a:pt x="238" y="87"/>
                </a:lnTo>
                <a:lnTo>
                  <a:pt x="322" y="108"/>
                </a:lnTo>
                <a:lnTo>
                  <a:pt x="407" y="126"/>
                </a:lnTo>
                <a:lnTo>
                  <a:pt x="493" y="139"/>
                </a:lnTo>
                <a:lnTo>
                  <a:pt x="579" y="149"/>
                </a:lnTo>
                <a:lnTo>
                  <a:pt x="667" y="153"/>
                </a:lnTo>
                <a:lnTo>
                  <a:pt x="754" y="156"/>
                </a:lnTo>
                <a:lnTo>
                  <a:pt x="842" y="152"/>
                </a:lnTo>
                <a:lnTo>
                  <a:pt x="929" y="145"/>
                </a:lnTo>
                <a:lnTo>
                  <a:pt x="1016" y="134"/>
                </a:lnTo>
                <a:lnTo>
                  <a:pt x="1102" y="118"/>
                </a:lnTo>
                <a:lnTo>
                  <a:pt x="1187" y="99"/>
                </a:lnTo>
                <a:lnTo>
                  <a:pt x="1272" y="76"/>
                </a:lnTo>
                <a:lnTo>
                  <a:pt x="1354" y="48"/>
                </a:lnTo>
              </a:path>
            </a:pathLst>
          </a:custGeom>
          <a:noFill/>
          <a:ln w="25400" cap="rnd" cmpd="sng">
            <a:solidFill>
              <a:schemeClr val="bg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3" name="Freeform 21">
            <a:extLst>
              <a:ext uri="{FF2B5EF4-FFF2-40B4-BE49-F238E27FC236}">
                <a16:creationId xmlns:a16="http://schemas.microsoft.com/office/drawing/2014/main" id="{67D52261-E0F0-4ADB-9BCD-6142CAE794FF}"/>
              </a:ext>
            </a:extLst>
          </p:cNvPr>
          <p:cNvSpPr>
            <a:spLocks/>
          </p:cNvSpPr>
          <p:nvPr/>
        </p:nvSpPr>
        <p:spPr bwMode="auto">
          <a:xfrm>
            <a:off x="3006726" y="3700464"/>
            <a:ext cx="384175" cy="1527175"/>
          </a:xfrm>
          <a:custGeom>
            <a:avLst/>
            <a:gdLst>
              <a:gd name="T0" fmla="*/ 8 w 258"/>
              <a:gd name="T1" fmla="*/ 0 h 1025"/>
              <a:gd name="T2" fmla="*/ 1 w 258"/>
              <a:gd name="T3" fmla="*/ 67 h 1025"/>
              <a:gd name="T4" fmla="*/ 0 w 258"/>
              <a:gd name="T5" fmla="*/ 134 h 1025"/>
              <a:gd name="T6" fmla="*/ 0 w 258"/>
              <a:gd name="T7" fmla="*/ 202 h 1025"/>
              <a:gd name="T8" fmla="*/ 3 w 258"/>
              <a:gd name="T9" fmla="*/ 269 h 1025"/>
              <a:gd name="T10" fmla="*/ 9 w 258"/>
              <a:gd name="T11" fmla="*/ 336 h 1025"/>
              <a:gd name="T12" fmla="*/ 19 w 258"/>
              <a:gd name="T13" fmla="*/ 402 h 1025"/>
              <a:gd name="T14" fmla="*/ 29 w 258"/>
              <a:gd name="T15" fmla="*/ 468 h 1025"/>
              <a:gd name="T16" fmla="*/ 45 w 258"/>
              <a:gd name="T17" fmla="*/ 532 h 1025"/>
              <a:gd name="T18" fmla="*/ 61 w 258"/>
              <a:gd name="T19" fmla="*/ 597 h 1025"/>
              <a:gd name="T20" fmla="*/ 82 w 258"/>
              <a:gd name="T21" fmla="*/ 661 h 1025"/>
              <a:gd name="T22" fmla="*/ 104 w 258"/>
              <a:gd name="T23" fmla="*/ 724 h 1025"/>
              <a:gd name="T24" fmla="*/ 129 w 258"/>
              <a:gd name="T25" fmla="*/ 785 h 1025"/>
              <a:gd name="T26" fmla="*/ 157 w 258"/>
              <a:gd name="T27" fmla="*/ 847 h 1025"/>
              <a:gd name="T28" fmla="*/ 187 w 258"/>
              <a:gd name="T29" fmla="*/ 907 h 1025"/>
              <a:gd name="T30" fmla="*/ 219 w 258"/>
              <a:gd name="T31" fmla="*/ 966 h 1025"/>
              <a:gd name="T32" fmla="*/ 257 w 258"/>
              <a:gd name="T33" fmla="*/ 1024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025">
                <a:moveTo>
                  <a:pt x="8" y="0"/>
                </a:moveTo>
                <a:lnTo>
                  <a:pt x="1" y="67"/>
                </a:lnTo>
                <a:lnTo>
                  <a:pt x="0" y="134"/>
                </a:lnTo>
                <a:lnTo>
                  <a:pt x="0" y="202"/>
                </a:lnTo>
                <a:lnTo>
                  <a:pt x="3" y="269"/>
                </a:lnTo>
                <a:lnTo>
                  <a:pt x="9" y="336"/>
                </a:lnTo>
                <a:lnTo>
                  <a:pt x="19" y="402"/>
                </a:lnTo>
                <a:lnTo>
                  <a:pt x="29" y="468"/>
                </a:lnTo>
                <a:lnTo>
                  <a:pt x="45" y="532"/>
                </a:lnTo>
                <a:lnTo>
                  <a:pt x="61" y="597"/>
                </a:lnTo>
                <a:lnTo>
                  <a:pt x="82" y="661"/>
                </a:lnTo>
                <a:lnTo>
                  <a:pt x="104" y="724"/>
                </a:lnTo>
                <a:lnTo>
                  <a:pt x="129" y="785"/>
                </a:lnTo>
                <a:lnTo>
                  <a:pt x="157" y="847"/>
                </a:lnTo>
                <a:lnTo>
                  <a:pt x="187" y="907"/>
                </a:lnTo>
                <a:lnTo>
                  <a:pt x="219" y="966"/>
                </a:lnTo>
                <a:lnTo>
                  <a:pt x="257" y="1024"/>
                </a:lnTo>
              </a:path>
            </a:pathLst>
          </a:custGeom>
          <a:noFill/>
          <a:ln w="25400" cap="rnd" cmpd="sng">
            <a:solidFill>
              <a:schemeClr val="tx1"/>
            </a:solidFill>
            <a:prstDash val="solid"/>
            <a:round/>
            <a:headEnd type="stealth" w="med"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4" name="Freeform 22">
            <a:extLst>
              <a:ext uri="{FF2B5EF4-FFF2-40B4-BE49-F238E27FC236}">
                <a16:creationId xmlns:a16="http://schemas.microsoft.com/office/drawing/2014/main" id="{77701F2B-2127-48D3-B9B6-E1B5695A181F}"/>
              </a:ext>
            </a:extLst>
          </p:cNvPr>
          <p:cNvSpPr>
            <a:spLocks/>
          </p:cNvSpPr>
          <p:nvPr/>
        </p:nvSpPr>
        <p:spPr bwMode="auto">
          <a:xfrm>
            <a:off x="6565900" y="1722439"/>
            <a:ext cx="1841500" cy="1449387"/>
          </a:xfrm>
          <a:custGeom>
            <a:avLst/>
            <a:gdLst>
              <a:gd name="T0" fmla="*/ 1236 w 1237"/>
              <a:gd name="T1" fmla="*/ 972 h 973"/>
              <a:gd name="T2" fmla="*/ 1195 w 1237"/>
              <a:gd name="T3" fmla="*/ 876 h 973"/>
              <a:gd name="T4" fmla="*/ 1149 w 1237"/>
              <a:gd name="T5" fmla="*/ 782 h 973"/>
              <a:gd name="T6" fmla="*/ 1096 w 1237"/>
              <a:gd name="T7" fmla="*/ 694 h 973"/>
              <a:gd name="T8" fmla="*/ 1039 w 1237"/>
              <a:gd name="T9" fmla="*/ 608 h 973"/>
              <a:gd name="T10" fmla="*/ 974 w 1237"/>
              <a:gd name="T11" fmla="*/ 528 h 973"/>
              <a:gd name="T12" fmla="*/ 906 w 1237"/>
              <a:gd name="T13" fmla="*/ 452 h 973"/>
              <a:gd name="T14" fmla="*/ 832 w 1237"/>
              <a:gd name="T15" fmla="*/ 381 h 973"/>
              <a:gd name="T16" fmla="*/ 755 w 1237"/>
              <a:gd name="T17" fmla="*/ 316 h 973"/>
              <a:gd name="T18" fmla="*/ 672 w 1237"/>
              <a:gd name="T19" fmla="*/ 255 h 973"/>
              <a:gd name="T20" fmla="*/ 585 w 1237"/>
              <a:gd name="T21" fmla="*/ 201 h 973"/>
              <a:gd name="T22" fmla="*/ 494 w 1237"/>
              <a:gd name="T23" fmla="*/ 152 h 973"/>
              <a:gd name="T24" fmla="*/ 401 w 1237"/>
              <a:gd name="T25" fmla="*/ 108 h 973"/>
              <a:gd name="T26" fmla="*/ 305 w 1237"/>
              <a:gd name="T27" fmla="*/ 72 h 973"/>
              <a:gd name="T28" fmla="*/ 205 w 1237"/>
              <a:gd name="T29" fmla="*/ 41 h 973"/>
              <a:gd name="T30" fmla="*/ 104 w 1237"/>
              <a:gd name="T31" fmla="*/ 18 h 973"/>
              <a:gd name="T32" fmla="*/ 0 w 1237"/>
              <a:gd name="T33" fmla="*/ 0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37" h="973">
                <a:moveTo>
                  <a:pt x="1236" y="972"/>
                </a:moveTo>
                <a:lnTo>
                  <a:pt x="1195" y="876"/>
                </a:lnTo>
                <a:lnTo>
                  <a:pt x="1149" y="782"/>
                </a:lnTo>
                <a:lnTo>
                  <a:pt x="1096" y="694"/>
                </a:lnTo>
                <a:lnTo>
                  <a:pt x="1039" y="608"/>
                </a:lnTo>
                <a:lnTo>
                  <a:pt x="974" y="528"/>
                </a:lnTo>
                <a:lnTo>
                  <a:pt x="906" y="452"/>
                </a:lnTo>
                <a:lnTo>
                  <a:pt x="832" y="381"/>
                </a:lnTo>
                <a:lnTo>
                  <a:pt x="755" y="316"/>
                </a:lnTo>
                <a:lnTo>
                  <a:pt x="672" y="255"/>
                </a:lnTo>
                <a:lnTo>
                  <a:pt x="585" y="201"/>
                </a:lnTo>
                <a:lnTo>
                  <a:pt x="494" y="152"/>
                </a:lnTo>
                <a:lnTo>
                  <a:pt x="401" y="108"/>
                </a:lnTo>
                <a:lnTo>
                  <a:pt x="305" y="72"/>
                </a:lnTo>
                <a:lnTo>
                  <a:pt x="205" y="41"/>
                </a:lnTo>
                <a:lnTo>
                  <a:pt x="104" y="18"/>
                </a:lnTo>
                <a:lnTo>
                  <a:pt x="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5" name="Freeform 23">
            <a:extLst>
              <a:ext uri="{FF2B5EF4-FFF2-40B4-BE49-F238E27FC236}">
                <a16:creationId xmlns:a16="http://schemas.microsoft.com/office/drawing/2014/main" id="{C1EA9D9F-DAF0-4EB9-A36B-4F8FF2FC9945}"/>
              </a:ext>
            </a:extLst>
          </p:cNvPr>
          <p:cNvSpPr>
            <a:spLocks/>
          </p:cNvSpPr>
          <p:nvPr/>
        </p:nvSpPr>
        <p:spPr bwMode="auto">
          <a:xfrm>
            <a:off x="7851775" y="4141789"/>
            <a:ext cx="717550" cy="1349375"/>
          </a:xfrm>
          <a:custGeom>
            <a:avLst/>
            <a:gdLst>
              <a:gd name="T0" fmla="*/ 0 w 481"/>
              <a:gd name="T1" fmla="*/ 905 h 906"/>
              <a:gd name="T2" fmla="*/ 56 w 481"/>
              <a:gd name="T3" fmla="*/ 866 h 906"/>
              <a:gd name="T4" fmla="*/ 108 w 481"/>
              <a:gd name="T5" fmla="*/ 822 h 906"/>
              <a:gd name="T6" fmla="*/ 157 w 481"/>
              <a:gd name="T7" fmla="*/ 778 h 906"/>
              <a:gd name="T8" fmla="*/ 204 w 481"/>
              <a:gd name="T9" fmla="*/ 729 h 906"/>
              <a:gd name="T10" fmla="*/ 247 w 481"/>
              <a:gd name="T11" fmla="*/ 678 h 906"/>
              <a:gd name="T12" fmla="*/ 288 w 481"/>
              <a:gd name="T13" fmla="*/ 625 h 906"/>
              <a:gd name="T14" fmla="*/ 324 w 481"/>
              <a:gd name="T15" fmla="*/ 569 h 906"/>
              <a:gd name="T16" fmla="*/ 358 w 481"/>
              <a:gd name="T17" fmla="*/ 510 h 906"/>
              <a:gd name="T18" fmla="*/ 386 w 481"/>
              <a:gd name="T19" fmla="*/ 452 h 906"/>
              <a:gd name="T20" fmla="*/ 411 w 481"/>
              <a:gd name="T21" fmla="*/ 391 h 906"/>
              <a:gd name="T22" fmla="*/ 432 w 481"/>
              <a:gd name="T23" fmla="*/ 329 h 906"/>
              <a:gd name="T24" fmla="*/ 451 w 481"/>
              <a:gd name="T25" fmla="*/ 265 h 906"/>
              <a:gd name="T26" fmla="*/ 464 w 481"/>
              <a:gd name="T27" fmla="*/ 201 h 906"/>
              <a:gd name="T28" fmla="*/ 473 w 481"/>
              <a:gd name="T29" fmla="*/ 135 h 906"/>
              <a:gd name="T30" fmla="*/ 478 w 481"/>
              <a:gd name="T31" fmla="*/ 68 h 906"/>
              <a:gd name="T32" fmla="*/ 480 w 481"/>
              <a:gd name="T33" fmla="*/ 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1" h="906">
                <a:moveTo>
                  <a:pt x="0" y="905"/>
                </a:moveTo>
                <a:lnTo>
                  <a:pt x="56" y="866"/>
                </a:lnTo>
                <a:lnTo>
                  <a:pt x="108" y="822"/>
                </a:lnTo>
                <a:lnTo>
                  <a:pt x="157" y="778"/>
                </a:lnTo>
                <a:lnTo>
                  <a:pt x="204" y="729"/>
                </a:lnTo>
                <a:lnTo>
                  <a:pt x="247" y="678"/>
                </a:lnTo>
                <a:lnTo>
                  <a:pt x="288" y="625"/>
                </a:lnTo>
                <a:lnTo>
                  <a:pt x="324" y="569"/>
                </a:lnTo>
                <a:lnTo>
                  <a:pt x="358" y="510"/>
                </a:lnTo>
                <a:lnTo>
                  <a:pt x="386" y="452"/>
                </a:lnTo>
                <a:lnTo>
                  <a:pt x="411" y="391"/>
                </a:lnTo>
                <a:lnTo>
                  <a:pt x="432" y="329"/>
                </a:lnTo>
                <a:lnTo>
                  <a:pt x="451" y="265"/>
                </a:lnTo>
                <a:lnTo>
                  <a:pt x="464" y="201"/>
                </a:lnTo>
                <a:lnTo>
                  <a:pt x="473" y="135"/>
                </a:lnTo>
                <a:lnTo>
                  <a:pt x="478" y="68"/>
                </a:lnTo>
                <a:lnTo>
                  <a:pt x="48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6" name="Line 24">
            <a:extLst>
              <a:ext uri="{FF2B5EF4-FFF2-40B4-BE49-F238E27FC236}">
                <a16:creationId xmlns:a16="http://schemas.microsoft.com/office/drawing/2014/main" id="{9F933168-12DC-4E78-A125-B310C7E73619}"/>
              </a:ext>
            </a:extLst>
          </p:cNvPr>
          <p:cNvSpPr>
            <a:spLocks noChangeShapeType="1"/>
          </p:cNvSpPr>
          <p:nvPr/>
        </p:nvSpPr>
        <p:spPr bwMode="auto">
          <a:xfrm>
            <a:off x="8353426" y="3009901"/>
            <a:ext cx="106363" cy="214313"/>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7" name="Rectangle 25">
            <a:extLst>
              <a:ext uri="{FF2B5EF4-FFF2-40B4-BE49-F238E27FC236}">
                <a16:creationId xmlns:a16="http://schemas.microsoft.com/office/drawing/2014/main" id="{787A5AE8-8D5B-48D1-9495-8B7973C8AD2B}"/>
              </a:ext>
            </a:extLst>
          </p:cNvPr>
          <p:cNvSpPr>
            <a:spLocks noChangeArrowheads="1"/>
          </p:cNvSpPr>
          <p:nvPr/>
        </p:nvSpPr>
        <p:spPr bwMode="auto">
          <a:xfrm>
            <a:off x="2338388" y="4652964"/>
            <a:ext cx="506412"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endParaRPr lang="en-US" altLang="en-US" sz="1100">
              <a:solidFill>
                <a:srgbClr val="000000"/>
              </a:solidFill>
              <a:latin typeface="Univers" panose="020B0503020202020204" pitchFamily="34" charset="0"/>
            </a:endParaRPr>
          </a:p>
          <a:p>
            <a:r>
              <a:rPr lang="en-US" altLang="en-US" sz="1100">
                <a:solidFill>
                  <a:srgbClr val="000000"/>
                </a:solidFill>
                <a:latin typeface="Univers" panose="020B0503020202020204" pitchFamily="34" charset="0"/>
              </a:rPr>
              <a:t>   </a:t>
            </a:r>
          </a:p>
        </p:txBody>
      </p:sp>
      <p:sp>
        <p:nvSpPr>
          <p:cNvPr id="28700" name="Rectangle 28">
            <a:extLst>
              <a:ext uri="{FF2B5EF4-FFF2-40B4-BE49-F238E27FC236}">
                <a16:creationId xmlns:a16="http://schemas.microsoft.com/office/drawing/2014/main" id="{87437446-126D-453D-9EEF-5933A90B49B1}"/>
              </a:ext>
            </a:extLst>
          </p:cNvPr>
          <p:cNvSpPr>
            <a:spLocks noChangeArrowheads="1"/>
          </p:cNvSpPr>
          <p:nvPr/>
        </p:nvSpPr>
        <p:spPr bwMode="auto">
          <a:xfrm>
            <a:off x="8586788" y="4162426"/>
            <a:ext cx="221214"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 </a:t>
            </a:r>
          </a:p>
          <a:p>
            <a:pPr algn="l"/>
            <a:endParaRPr lang="en-US" altLang="en-US" sz="1200"/>
          </a:p>
        </p:txBody>
      </p:sp>
      <p:sp>
        <p:nvSpPr>
          <p:cNvPr id="28701" name="Line 29">
            <a:extLst>
              <a:ext uri="{FF2B5EF4-FFF2-40B4-BE49-F238E27FC236}">
                <a16:creationId xmlns:a16="http://schemas.microsoft.com/office/drawing/2014/main" id="{A8E8440D-985A-44FE-A916-33B631E9697C}"/>
              </a:ext>
            </a:extLst>
          </p:cNvPr>
          <p:cNvSpPr>
            <a:spLocks noChangeShapeType="1"/>
          </p:cNvSpPr>
          <p:nvPr/>
        </p:nvSpPr>
        <p:spPr bwMode="auto">
          <a:xfrm>
            <a:off x="8302625" y="5854700"/>
            <a:ext cx="5397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Line 30">
            <a:extLst>
              <a:ext uri="{FF2B5EF4-FFF2-40B4-BE49-F238E27FC236}">
                <a16:creationId xmlns:a16="http://schemas.microsoft.com/office/drawing/2014/main" id="{514F5F31-493C-4C5F-95DC-CE8B3B2369BB}"/>
              </a:ext>
            </a:extLst>
          </p:cNvPr>
          <p:cNvSpPr>
            <a:spLocks noChangeShapeType="1"/>
          </p:cNvSpPr>
          <p:nvPr/>
        </p:nvSpPr>
        <p:spPr bwMode="auto">
          <a:xfrm>
            <a:off x="8572500" y="5854701"/>
            <a:ext cx="0" cy="442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Line 32">
            <a:extLst>
              <a:ext uri="{FF2B5EF4-FFF2-40B4-BE49-F238E27FC236}">
                <a16:creationId xmlns:a16="http://schemas.microsoft.com/office/drawing/2014/main" id="{A17F6D54-D5BD-4D77-9036-ADF35DB34209}"/>
              </a:ext>
            </a:extLst>
          </p:cNvPr>
          <p:cNvSpPr>
            <a:spLocks noChangeShapeType="1"/>
          </p:cNvSpPr>
          <p:nvPr/>
        </p:nvSpPr>
        <p:spPr bwMode="auto">
          <a:xfrm>
            <a:off x="9248776" y="5854700"/>
            <a:ext cx="5429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Line 33">
            <a:extLst>
              <a:ext uri="{FF2B5EF4-FFF2-40B4-BE49-F238E27FC236}">
                <a16:creationId xmlns:a16="http://schemas.microsoft.com/office/drawing/2014/main" id="{9101CA2B-04FD-449B-9239-025A38A1BE3F}"/>
              </a:ext>
            </a:extLst>
          </p:cNvPr>
          <p:cNvSpPr>
            <a:spLocks noChangeShapeType="1"/>
          </p:cNvSpPr>
          <p:nvPr/>
        </p:nvSpPr>
        <p:spPr bwMode="auto">
          <a:xfrm>
            <a:off x="9520238" y="5854701"/>
            <a:ext cx="0" cy="442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7" name="Rectangle 35">
            <a:extLst>
              <a:ext uri="{FF2B5EF4-FFF2-40B4-BE49-F238E27FC236}">
                <a16:creationId xmlns:a16="http://schemas.microsoft.com/office/drawing/2014/main" id="{46EB13D9-DAF6-43E6-85B3-88EA9BBAE79A}"/>
              </a:ext>
            </a:extLst>
          </p:cNvPr>
          <p:cNvSpPr>
            <a:spLocks noChangeArrowheads="1"/>
          </p:cNvSpPr>
          <p:nvPr/>
        </p:nvSpPr>
        <p:spPr bwMode="auto">
          <a:xfrm>
            <a:off x="8183563" y="5594351"/>
            <a:ext cx="814582"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Inventory </a:t>
            </a:r>
          </a:p>
          <a:p>
            <a:pPr algn="l"/>
            <a:endParaRPr lang="en-US" altLang="en-US" sz="1200"/>
          </a:p>
          <a:p>
            <a:pPr algn="l"/>
            <a:r>
              <a:rPr lang="en-US" altLang="en-US" sz="1200"/>
              <a:t>  X</a:t>
            </a:r>
          </a:p>
        </p:txBody>
      </p:sp>
      <p:sp>
        <p:nvSpPr>
          <p:cNvPr id="28708" name="Rectangle 36">
            <a:extLst>
              <a:ext uri="{FF2B5EF4-FFF2-40B4-BE49-F238E27FC236}">
                <a16:creationId xmlns:a16="http://schemas.microsoft.com/office/drawing/2014/main" id="{661BF12F-6324-4206-8FEC-85014B9AFB9B}"/>
              </a:ext>
            </a:extLst>
          </p:cNvPr>
          <p:cNvSpPr>
            <a:spLocks noChangeArrowheads="1"/>
          </p:cNvSpPr>
          <p:nvPr/>
        </p:nvSpPr>
        <p:spPr bwMode="auto">
          <a:xfrm>
            <a:off x="9047164" y="5594351"/>
            <a:ext cx="618759"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a:p>
            <a:endParaRPr lang="en-US" altLang="en-US" sz="1200"/>
          </a:p>
          <a:p>
            <a:r>
              <a:rPr lang="en-US" altLang="en-US" sz="1200"/>
              <a:t>          X</a:t>
            </a:r>
          </a:p>
        </p:txBody>
      </p:sp>
      <p:sp>
        <p:nvSpPr>
          <p:cNvPr id="28709" name="Rectangle 37">
            <a:extLst>
              <a:ext uri="{FF2B5EF4-FFF2-40B4-BE49-F238E27FC236}">
                <a16:creationId xmlns:a16="http://schemas.microsoft.com/office/drawing/2014/main" id="{1F28E711-060E-488B-94C5-5A95DC47C2AE}"/>
              </a:ext>
            </a:extLst>
          </p:cNvPr>
          <p:cNvSpPr>
            <a:spLocks noChangeArrowheads="1"/>
          </p:cNvSpPr>
          <p:nvPr/>
        </p:nvSpPr>
        <p:spPr bwMode="auto">
          <a:xfrm>
            <a:off x="8626476" y="5926138"/>
            <a:ext cx="163513"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0" name="Rectangle 38">
            <a:extLst>
              <a:ext uri="{FF2B5EF4-FFF2-40B4-BE49-F238E27FC236}">
                <a16:creationId xmlns:a16="http://schemas.microsoft.com/office/drawing/2014/main" id="{9CA920D9-4E0E-4F51-80F0-6F4D56ED9D60}"/>
              </a:ext>
            </a:extLst>
          </p:cNvPr>
          <p:cNvSpPr>
            <a:spLocks noChangeArrowheads="1"/>
          </p:cNvSpPr>
          <p:nvPr/>
        </p:nvSpPr>
        <p:spPr bwMode="auto">
          <a:xfrm>
            <a:off x="9236076" y="5926138"/>
            <a:ext cx="161925"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3" name="Line 41">
            <a:extLst>
              <a:ext uri="{FF2B5EF4-FFF2-40B4-BE49-F238E27FC236}">
                <a16:creationId xmlns:a16="http://schemas.microsoft.com/office/drawing/2014/main" id="{E9581F42-C9B3-4701-8AD8-BE42B6C24D46}"/>
              </a:ext>
            </a:extLst>
          </p:cNvPr>
          <p:cNvSpPr>
            <a:spLocks noChangeShapeType="1"/>
          </p:cNvSpPr>
          <p:nvPr/>
        </p:nvSpPr>
        <p:spPr bwMode="auto">
          <a:xfrm>
            <a:off x="2366963" y="5895975"/>
            <a:ext cx="4699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Line 42">
            <a:extLst>
              <a:ext uri="{FF2B5EF4-FFF2-40B4-BE49-F238E27FC236}">
                <a16:creationId xmlns:a16="http://schemas.microsoft.com/office/drawing/2014/main" id="{43EFDB15-1AB7-4449-85B7-1BAB0D7CE00A}"/>
              </a:ext>
            </a:extLst>
          </p:cNvPr>
          <p:cNvSpPr>
            <a:spLocks noChangeShapeType="1"/>
          </p:cNvSpPr>
          <p:nvPr/>
        </p:nvSpPr>
        <p:spPr bwMode="auto">
          <a:xfrm>
            <a:off x="2601913" y="5895975"/>
            <a:ext cx="0" cy="4143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6" name="Line 44">
            <a:extLst>
              <a:ext uri="{FF2B5EF4-FFF2-40B4-BE49-F238E27FC236}">
                <a16:creationId xmlns:a16="http://schemas.microsoft.com/office/drawing/2014/main" id="{C764298E-1FB3-4BF1-88FF-63CF1CB4FABA}"/>
              </a:ext>
            </a:extLst>
          </p:cNvPr>
          <p:cNvSpPr>
            <a:spLocks noChangeShapeType="1"/>
          </p:cNvSpPr>
          <p:nvPr/>
        </p:nvSpPr>
        <p:spPr bwMode="auto">
          <a:xfrm>
            <a:off x="3189288" y="5895975"/>
            <a:ext cx="4699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Line 45">
            <a:extLst>
              <a:ext uri="{FF2B5EF4-FFF2-40B4-BE49-F238E27FC236}">
                <a16:creationId xmlns:a16="http://schemas.microsoft.com/office/drawing/2014/main" id="{3D1EE00B-54CF-428D-AEED-DC6F5216A567}"/>
              </a:ext>
            </a:extLst>
          </p:cNvPr>
          <p:cNvSpPr>
            <a:spLocks noChangeShapeType="1"/>
          </p:cNvSpPr>
          <p:nvPr/>
        </p:nvSpPr>
        <p:spPr bwMode="auto">
          <a:xfrm>
            <a:off x="3424238" y="5895975"/>
            <a:ext cx="0" cy="4143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9" name="Rectangle 47">
            <a:extLst>
              <a:ext uri="{FF2B5EF4-FFF2-40B4-BE49-F238E27FC236}">
                <a16:creationId xmlns:a16="http://schemas.microsoft.com/office/drawing/2014/main" id="{6F6558E5-452A-4FFB-9BE9-8D44B2438BC3}"/>
              </a:ext>
            </a:extLst>
          </p:cNvPr>
          <p:cNvSpPr>
            <a:spLocks noChangeArrowheads="1"/>
          </p:cNvSpPr>
          <p:nvPr/>
        </p:nvSpPr>
        <p:spPr bwMode="auto">
          <a:xfrm>
            <a:off x="2382838" y="5632451"/>
            <a:ext cx="41517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A/P</a:t>
            </a:r>
          </a:p>
        </p:txBody>
      </p:sp>
      <p:sp>
        <p:nvSpPr>
          <p:cNvPr id="28720" name="Rectangle 48">
            <a:extLst>
              <a:ext uri="{FF2B5EF4-FFF2-40B4-BE49-F238E27FC236}">
                <a16:creationId xmlns:a16="http://schemas.microsoft.com/office/drawing/2014/main" id="{FB3940DE-A2F0-4A2F-BFF2-53DA75D03C35}"/>
              </a:ext>
            </a:extLst>
          </p:cNvPr>
          <p:cNvSpPr>
            <a:spLocks noChangeArrowheads="1"/>
          </p:cNvSpPr>
          <p:nvPr/>
        </p:nvSpPr>
        <p:spPr bwMode="auto">
          <a:xfrm>
            <a:off x="3132139" y="5651501"/>
            <a:ext cx="548227"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p:txBody>
      </p:sp>
      <p:sp>
        <p:nvSpPr>
          <p:cNvPr id="28721" name="Rectangle 49">
            <a:extLst>
              <a:ext uri="{FF2B5EF4-FFF2-40B4-BE49-F238E27FC236}">
                <a16:creationId xmlns:a16="http://schemas.microsoft.com/office/drawing/2014/main" id="{E67AB5F7-826E-4550-B780-CB69DA92DCBD}"/>
              </a:ext>
            </a:extLst>
          </p:cNvPr>
          <p:cNvSpPr>
            <a:spLocks noChangeArrowheads="1"/>
          </p:cNvSpPr>
          <p:nvPr/>
        </p:nvSpPr>
        <p:spPr bwMode="auto">
          <a:xfrm>
            <a:off x="2571750" y="5964239"/>
            <a:ext cx="26609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28722" name="Rectangle 50">
            <a:extLst>
              <a:ext uri="{FF2B5EF4-FFF2-40B4-BE49-F238E27FC236}">
                <a16:creationId xmlns:a16="http://schemas.microsoft.com/office/drawing/2014/main" id="{D5BACDE0-E870-4AFE-B476-E0041343BF0A}"/>
              </a:ext>
            </a:extLst>
          </p:cNvPr>
          <p:cNvSpPr>
            <a:spLocks noChangeArrowheads="1"/>
          </p:cNvSpPr>
          <p:nvPr/>
        </p:nvSpPr>
        <p:spPr bwMode="auto">
          <a:xfrm>
            <a:off x="3100388" y="5964239"/>
            <a:ext cx="26609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28726" name="Rectangle 54">
            <a:extLst>
              <a:ext uri="{FF2B5EF4-FFF2-40B4-BE49-F238E27FC236}">
                <a16:creationId xmlns:a16="http://schemas.microsoft.com/office/drawing/2014/main" id="{3083EB94-CA2F-4409-95A8-5775BB653986}"/>
              </a:ext>
            </a:extLst>
          </p:cNvPr>
          <p:cNvSpPr>
            <a:spLocks noChangeArrowheads="1"/>
          </p:cNvSpPr>
          <p:nvPr/>
        </p:nvSpPr>
        <p:spPr bwMode="auto">
          <a:xfrm>
            <a:off x="2106614" y="5162550"/>
            <a:ext cx="56038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solidFill>
                  <a:srgbClr val="000000"/>
                </a:solidFill>
                <a:latin typeface="Univers" panose="020B0503020202020204" pitchFamily="34" charset="0"/>
              </a:rPr>
              <a:t>(FI)</a:t>
            </a:r>
          </a:p>
          <a:p>
            <a:endParaRPr lang="en-US" altLang="en-US" sz="2100">
              <a:solidFill>
                <a:srgbClr val="000000"/>
              </a:solidFill>
              <a:latin typeface="Univers" panose="020B0503020202020204" pitchFamily="34" charset="0"/>
            </a:endParaRPr>
          </a:p>
        </p:txBody>
      </p:sp>
      <p:sp>
        <p:nvSpPr>
          <p:cNvPr id="28727" name="Rectangle 55">
            <a:extLst>
              <a:ext uri="{FF2B5EF4-FFF2-40B4-BE49-F238E27FC236}">
                <a16:creationId xmlns:a16="http://schemas.microsoft.com/office/drawing/2014/main" id="{8038E338-0595-4F24-A28C-EC9170B0BD49}"/>
              </a:ext>
            </a:extLst>
          </p:cNvPr>
          <p:cNvSpPr>
            <a:spLocks noChangeArrowheads="1"/>
          </p:cNvSpPr>
          <p:nvPr/>
        </p:nvSpPr>
        <p:spPr bwMode="auto">
          <a:xfrm>
            <a:off x="9345614" y="5091114"/>
            <a:ext cx="5603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solidFill>
                  <a:srgbClr val="000000"/>
                </a:solidFill>
                <a:latin typeface="Univers" panose="020B0503020202020204" pitchFamily="34" charset="0"/>
              </a:rPr>
              <a:t>(FI)</a:t>
            </a:r>
          </a:p>
          <a:p>
            <a:endParaRPr lang="en-US" altLang="en-US" sz="2100">
              <a:solidFill>
                <a:srgbClr val="000000"/>
              </a:solidFill>
              <a:latin typeface="Univers" panose="020B0503020202020204" pitchFamily="34" charset="0"/>
            </a:endParaRPr>
          </a:p>
        </p:txBody>
      </p:sp>
      <p:sp>
        <p:nvSpPr>
          <p:cNvPr id="28728" name="Rectangle 56">
            <a:extLst>
              <a:ext uri="{FF2B5EF4-FFF2-40B4-BE49-F238E27FC236}">
                <a16:creationId xmlns:a16="http://schemas.microsoft.com/office/drawing/2014/main" id="{7286E5DD-5AAE-43A2-B6F6-315F6B1663D6}"/>
              </a:ext>
            </a:extLst>
          </p:cNvPr>
          <p:cNvSpPr>
            <a:spLocks noGrp="1" noChangeArrowheads="1"/>
          </p:cNvSpPr>
          <p:nvPr>
            <p:ph type="title"/>
          </p:nvPr>
        </p:nvSpPr>
        <p:spPr/>
        <p:txBody>
          <a:bodyPr/>
          <a:lstStyle/>
          <a:p>
            <a:r>
              <a:rPr lang="en-US" altLang="en-US" dirty="0"/>
              <a:t>Procurement Cycle - recap</a:t>
            </a:r>
          </a:p>
        </p:txBody>
      </p:sp>
      <p:sp>
        <p:nvSpPr>
          <p:cNvPr id="28730" name="Line 58">
            <a:extLst>
              <a:ext uri="{FF2B5EF4-FFF2-40B4-BE49-F238E27FC236}">
                <a16:creationId xmlns:a16="http://schemas.microsoft.com/office/drawing/2014/main" id="{26D537F9-0F1E-4216-A59A-312786E40D28}"/>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3" name="Oval 39">
            <a:extLst>
              <a:ext uri="{FF2B5EF4-FFF2-40B4-BE49-F238E27FC236}">
                <a16:creationId xmlns:a16="http://schemas.microsoft.com/office/drawing/2014/main" id="{FDF3A085-A3C4-4A6C-AD44-D351636089C6}"/>
              </a:ext>
            </a:extLst>
          </p:cNvPr>
          <p:cNvSpPr>
            <a:spLocks noChangeArrowheads="1"/>
          </p:cNvSpPr>
          <p:nvPr/>
        </p:nvSpPr>
        <p:spPr bwMode="auto">
          <a:xfrm>
            <a:off x="8054975" y="5375276"/>
            <a:ext cx="1803400" cy="1101725"/>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Oval 13">
            <a:extLst>
              <a:ext uri="{FF2B5EF4-FFF2-40B4-BE49-F238E27FC236}">
                <a16:creationId xmlns:a16="http://schemas.microsoft.com/office/drawing/2014/main" id="{92AF29C1-9060-402B-97EA-3A42D1ECF7DF}"/>
              </a:ext>
            </a:extLst>
          </p:cNvPr>
          <p:cNvSpPr>
            <a:spLocks noChangeArrowheads="1"/>
          </p:cNvSpPr>
          <p:nvPr/>
        </p:nvSpPr>
        <p:spPr bwMode="auto">
          <a:xfrm>
            <a:off x="2387601" y="2001838"/>
            <a:ext cx="1719263" cy="1035050"/>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Oval 51">
            <a:extLst>
              <a:ext uri="{FF2B5EF4-FFF2-40B4-BE49-F238E27FC236}">
                <a16:creationId xmlns:a16="http://schemas.microsoft.com/office/drawing/2014/main" id="{49243024-B4AA-4A1F-9F94-E3E19D1FC060}"/>
              </a:ext>
            </a:extLst>
          </p:cNvPr>
          <p:cNvSpPr>
            <a:spLocks noChangeArrowheads="1"/>
          </p:cNvSpPr>
          <p:nvPr/>
        </p:nvSpPr>
        <p:spPr bwMode="auto">
          <a:xfrm>
            <a:off x="2405064" y="5443538"/>
            <a:ext cx="1563687" cy="1033462"/>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87" name="Group 43">
            <a:extLst>
              <a:ext uri="{FF2B5EF4-FFF2-40B4-BE49-F238E27FC236}">
                <a16:creationId xmlns:a16="http://schemas.microsoft.com/office/drawing/2014/main" id="{1A8C578D-1BBE-4141-84FF-F454E7119CC6}"/>
              </a:ext>
            </a:extLst>
          </p:cNvPr>
          <p:cNvGrpSpPr>
            <a:grpSpLocks/>
          </p:cNvGrpSpPr>
          <p:nvPr/>
        </p:nvGrpSpPr>
        <p:grpSpPr bwMode="auto">
          <a:xfrm>
            <a:off x="2624138" y="5884863"/>
            <a:ext cx="450850" cy="398462"/>
            <a:chOff x="398" y="3625"/>
            <a:chExt cx="315" cy="279"/>
          </a:xfrm>
        </p:grpSpPr>
        <p:sp>
          <p:nvSpPr>
            <p:cNvPr id="6185" name="Line 41">
              <a:extLst>
                <a:ext uri="{FF2B5EF4-FFF2-40B4-BE49-F238E27FC236}">
                  <a16:creationId xmlns:a16="http://schemas.microsoft.com/office/drawing/2014/main" id="{F1D892A6-B23F-4FA4-A49A-6041BF750AC3}"/>
                </a:ext>
              </a:extLst>
            </p:cNvPr>
            <p:cNvSpPr>
              <a:spLocks noChangeShapeType="1"/>
            </p:cNvSpPr>
            <p:nvPr/>
          </p:nvSpPr>
          <p:spPr bwMode="auto">
            <a:xfrm>
              <a:off x="398" y="3625"/>
              <a:ext cx="31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6" name="Line 42">
              <a:extLst>
                <a:ext uri="{FF2B5EF4-FFF2-40B4-BE49-F238E27FC236}">
                  <a16:creationId xmlns:a16="http://schemas.microsoft.com/office/drawing/2014/main" id="{8D79078F-8067-4236-8001-4A262C4F335C}"/>
                </a:ext>
              </a:extLst>
            </p:cNvPr>
            <p:cNvSpPr>
              <a:spLocks noChangeShapeType="1"/>
            </p:cNvSpPr>
            <p:nvPr/>
          </p:nvSpPr>
          <p:spPr bwMode="auto">
            <a:xfrm>
              <a:off x="555" y="3625"/>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90" name="Group 46">
            <a:extLst>
              <a:ext uri="{FF2B5EF4-FFF2-40B4-BE49-F238E27FC236}">
                <a16:creationId xmlns:a16="http://schemas.microsoft.com/office/drawing/2014/main" id="{F97709BE-196E-4762-9088-08800A4ABC12}"/>
              </a:ext>
            </a:extLst>
          </p:cNvPr>
          <p:cNvGrpSpPr>
            <a:grpSpLocks/>
          </p:cNvGrpSpPr>
          <p:nvPr/>
        </p:nvGrpSpPr>
        <p:grpSpPr bwMode="auto">
          <a:xfrm>
            <a:off x="3411538" y="5884863"/>
            <a:ext cx="450850" cy="398462"/>
            <a:chOff x="950" y="3625"/>
            <a:chExt cx="315" cy="279"/>
          </a:xfrm>
        </p:grpSpPr>
        <p:sp>
          <p:nvSpPr>
            <p:cNvPr id="6188" name="Line 44">
              <a:extLst>
                <a:ext uri="{FF2B5EF4-FFF2-40B4-BE49-F238E27FC236}">
                  <a16:creationId xmlns:a16="http://schemas.microsoft.com/office/drawing/2014/main" id="{F95A9505-6D16-46F3-9C09-9B40EFAF3C4C}"/>
                </a:ext>
              </a:extLst>
            </p:cNvPr>
            <p:cNvSpPr>
              <a:spLocks noChangeShapeType="1"/>
            </p:cNvSpPr>
            <p:nvPr/>
          </p:nvSpPr>
          <p:spPr bwMode="auto">
            <a:xfrm>
              <a:off x="950" y="3625"/>
              <a:ext cx="31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9" name="Line 45">
              <a:extLst>
                <a:ext uri="{FF2B5EF4-FFF2-40B4-BE49-F238E27FC236}">
                  <a16:creationId xmlns:a16="http://schemas.microsoft.com/office/drawing/2014/main" id="{3A84D573-8E34-4A0C-A94A-8907B07A31FA}"/>
                </a:ext>
              </a:extLst>
            </p:cNvPr>
            <p:cNvSpPr>
              <a:spLocks noChangeShapeType="1"/>
            </p:cNvSpPr>
            <p:nvPr/>
          </p:nvSpPr>
          <p:spPr bwMode="auto">
            <a:xfrm>
              <a:off x="1107" y="3625"/>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91" name="Rectangle 47">
            <a:extLst>
              <a:ext uri="{FF2B5EF4-FFF2-40B4-BE49-F238E27FC236}">
                <a16:creationId xmlns:a16="http://schemas.microsoft.com/office/drawing/2014/main" id="{0140D7DB-1174-4300-8BEE-8CE23983D5FE}"/>
              </a:ext>
            </a:extLst>
          </p:cNvPr>
          <p:cNvSpPr>
            <a:spLocks noChangeArrowheads="1"/>
          </p:cNvSpPr>
          <p:nvPr/>
        </p:nvSpPr>
        <p:spPr bwMode="auto">
          <a:xfrm>
            <a:off x="2632075" y="5653089"/>
            <a:ext cx="41517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A/P</a:t>
            </a:r>
          </a:p>
        </p:txBody>
      </p:sp>
      <p:sp>
        <p:nvSpPr>
          <p:cNvPr id="6192" name="Rectangle 48">
            <a:extLst>
              <a:ext uri="{FF2B5EF4-FFF2-40B4-BE49-F238E27FC236}">
                <a16:creationId xmlns:a16="http://schemas.microsoft.com/office/drawing/2014/main" id="{469967DC-B37A-49E6-9C66-E2DF96FFA845}"/>
              </a:ext>
            </a:extLst>
          </p:cNvPr>
          <p:cNvSpPr>
            <a:spLocks noChangeArrowheads="1"/>
          </p:cNvSpPr>
          <p:nvPr/>
        </p:nvSpPr>
        <p:spPr bwMode="auto">
          <a:xfrm>
            <a:off x="3348039" y="5653089"/>
            <a:ext cx="548227"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p:txBody>
      </p:sp>
      <p:sp>
        <p:nvSpPr>
          <p:cNvPr id="6193" name="Rectangle 49">
            <a:extLst>
              <a:ext uri="{FF2B5EF4-FFF2-40B4-BE49-F238E27FC236}">
                <a16:creationId xmlns:a16="http://schemas.microsoft.com/office/drawing/2014/main" id="{3F30C253-6C49-4286-9F40-CA6EEE6CEBA4}"/>
              </a:ext>
            </a:extLst>
          </p:cNvPr>
          <p:cNvSpPr>
            <a:spLocks noChangeArrowheads="1"/>
          </p:cNvSpPr>
          <p:nvPr/>
        </p:nvSpPr>
        <p:spPr bwMode="auto">
          <a:xfrm>
            <a:off x="2816225" y="5949951"/>
            <a:ext cx="26609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6194" name="Rectangle 50">
            <a:extLst>
              <a:ext uri="{FF2B5EF4-FFF2-40B4-BE49-F238E27FC236}">
                <a16:creationId xmlns:a16="http://schemas.microsoft.com/office/drawing/2014/main" id="{99902E94-5903-4C21-88C2-A970D21A57EA}"/>
              </a:ext>
            </a:extLst>
          </p:cNvPr>
          <p:cNvSpPr>
            <a:spLocks noChangeArrowheads="1"/>
          </p:cNvSpPr>
          <p:nvPr/>
        </p:nvSpPr>
        <p:spPr bwMode="auto">
          <a:xfrm>
            <a:off x="3322638" y="5949951"/>
            <a:ext cx="26609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grpSp>
        <p:nvGrpSpPr>
          <p:cNvPr id="6149" name="Group 5">
            <a:extLst>
              <a:ext uri="{FF2B5EF4-FFF2-40B4-BE49-F238E27FC236}">
                <a16:creationId xmlns:a16="http://schemas.microsoft.com/office/drawing/2014/main" id="{01484CA1-09B9-4619-AE9C-26A975926B59}"/>
              </a:ext>
            </a:extLst>
          </p:cNvPr>
          <p:cNvGrpSpPr>
            <a:grpSpLocks/>
          </p:cNvGrpSpPr>
          <p:nvPr/>
        </p:nvGrpSpPr>
        <p:grpSpPr bwMode="auto">
          <a:xfrm>
            <a:off x="2628901" y="2444751"/>
            <a:ext cx="493713" cy="398463"/>
            <a:chOff x="401" y="1214"/>
            <a:chExt cx="346" cy="279"/>
          </a:xfrm>
        </p:grpSpPr>
        <p:sp>
          <p:nvSpPr>
            <p:cNvPr id="6147" name="Line 3">
              <a:extLst>
                <a:ext uri="{FF2B5EF4-FFF2-40B4-BE49-F238E27FC236}">
                  <a16:creationId xmlns:a16="http://schemas.microsoft.com/office/drawing/2014/main" id="{57F85A2E-F809-4792-AA20-DB23FCF8CC40}"/>
                </a:ext>
              </a:extLst>
            </p:cNvPr>
            <p:cNvSpPr>
              <a:spLocks noChangeShapeType="1"/>
            </p:cNvSpPr>
            <p:nvPr/>
          </p:nvSpPr>
          <p:spPr bwMode="auto">
            <a:xfrm>
              <a:off x="401" y="1214"/>
              <a:ext cx="3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Line 4">
              <a:extLst>
                <a:ext uri="{FF2B5EF4-FFF2-40B4-BE49-F238E27FC236}">
                  <a16:creationId xmlns:a16="http://schemas.microsoft.com/office/drawing/2014/main" id="{130D8C1B-9B68-4D00-9814-F2005D207F6F}"/>
                </a:ext>
              </a:extLst>
            </p:cNvPr>
            <p:cNvSpPr>
              <a:spLocks noChangeShapeType="1"/>
            </p:cNvSpPr>
            <p:nvPr/>
          </p:nvSpPr>
          <p:spPr bwMode="auto">
            <a:xfrm>
              <a:off x="574" y="1214"/>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52" name="Group 8">
            <a:extLst>
              <a:ext uri="{FF2B5EF4-FFF2-40B4-BE49-F238E27FC236}">
                <a16:creationId xmlns:a16="http://schemas.microsoft.com/office/drawing/2014/main" id="{6ED43C63-BC23-47FF-9541-A5E5380658A4}"/>
              </a:ext>
            </a:extLst>
          </p:cNvPr>
          <p:cNvGrpSpPr>
            <a:grpSpLocks/>
          </p:cNvGrpSpPr>
          <p:nvPr/>
        </p:nvGrpSpPr>
        <p:grpSpPr bwMode="auto">
          <a:xfrm>
            <a:off x="3494088" y="2444751"/>
            <a:ext cx="493712" cy="398463"/>
            <a:chOff x="1007" y="1214"/>
            <a:chExt cx="346" cy="279"/>
          </a:xfrm>
        </p:grpSpPr>
        <p:sp>
          <p:nvSpPr>
            <p:cNvPr id="6150" name="Line 6">
              <a:extLst>
                <a:ext uri="{FF2B5EF4-FFF2-40B4-BE49-F238E27FC236}">
                  <a16:creationId xmlns:a16="http://schemas.microsoft.com/office/drawing/2014/main" id="{6FE09738-370A-44CC-ABE4-EBC28EBFA7C6}"/>
                </a:ext>
              </a:extLst>
            </p:cNvPr>
            <p:cNvSpPr>
              <a:spLocks noChangeShapeType="1"/>
            </p:cNvSpPr>
            <p:nvPr/>
          </p:nvSpPr>
          <p:spPr bwMode="auto">
            <a:xfrm>
              <a:off x="1007" y="1214"/>
              <a:ext cx="3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a:extLst>
                <a:ext uri="{FF2B5EF4-FFF2-40B4-BE49-F238E27FC236}">
                  <a16:creationId xmlns:a16="http://schemas.microsoft.com/office/drawing/2014/main" id="{4639399D-7AE9-4CA7-8E59-A0340B503EF5}"/>
                </a:ext>
              </a:extLst>
            </p:cNvPr>
            <p:cNvSpPr>
              <a:spLocks noChangeShapeType="1"/>
            </p:cNvSpPr>
            <p:nvPr/>
          </p:nvSpPr>
          <p:spPr bwMode="auto">
            <a:xfrm>
              <a:off x="1180" y="1214"/>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53" name="Rectangle 9">
            <a:extLst>
              <a:ext uri="{FF2B5EF4-FFF2-40B4-BE49-F238E27FC236}">
                <a16:creationId xmlns:a16="http://schemas.microsoft.com/office/drawing/2014/main" id="{6AD1166D-218E-4400-91AF-F38A93DB6F3C}"/>
              </a:ext>
            </a:extLst>
          </p:cNvPr>
          <p:cNvSpPr>
            <a:spLocks noChangeArrowheads="1"/>
          </p:cNvSpPr>
          <p:nvPr/>
        </p:nvSpPr>
        <p:spPr bwMode="auto">
          <a:xfrm>
            <a:off x="2635250" y="2208214"/>
            <a:ext cx="415178"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A/P</a:t>
            </a:r>
          </a:p>
          <a:p>
            <a:pPr algn="l"/>
            <a:endParaRPr lang="en-US" altLang="en-US" sz="1200"/>
          </a:p>
          <a:p>
            <a:pPr algn="l"/>
            <a:r>
              <a:rPr lang="en-US" altLang="en-US" sz="1200"/>
              <a:t>X</a:t>
            </a:r>
          </a:p>
        </p:txBody>
      </p:sp>
      <p:sp>
        <p:nvSpPr>
          <p:cNvPr id="6154" name="Rectangle 10">
            <a:extLst>
              <a:ext uri="{FF2B5EF4-FFF2-40B4-BE49-F238E27FC236}">
                <a16:creationId xmlns:a16="http://schemas.microsoft.com/office/drawing/2014/main" id="{637CDF10-CB5F-40EE-B525-1A1D43835D49}"/>
              </a:ext>
            </a:extLst>
          </p:cNvPr>
          <p:cNvSpPr>
            <a:spLocks noChangeArrowheads="1"/>
          </p:cNvSpPr>
          <p:nvPr/>
        </p:nvSpPr>
        <p:spPr bwMode="auto">
          <a:xfrm>
            <a:off x="3397251" y="2189164"/>
            <a:ext cx="51296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Cash</a:t>
            </a:r>
          </a:p>
          <a:p>
            <a:pPr algn="l"/>
            <a:endParaRPr lang="en-US" altLang="en-US" sz="1200"/>
          </a:p>
          <a:p>
            <a:pPr algn="l"/>
            <a:r>
              <a:rPr lang="en-US" altLang="en-US" sz="1200"/>
              <a:t>       X</a:t>
            </a:r>
          </a:p>
        </p:txBody>
      </p:sp>
      <p:sp>
        <p:nvSpPr>
          <p:cNvPr id="6155" name="Rectangle 11">
            <a:extLst>
              <a:ext uri="{FF2B5EF4-FFF2-40B4-BE49-F238E27FC236}">
                <a16:creationId xmlns:a16="http://schemas.microsoft.com/office/drawing/2014/main" id="{73C0EF73-EC98-4FDC-A6D9-DD0AD682C2C5}"/>
              </a:ext>
            </a:extLst>
          </p:cNvPr>
          <p:cNvSpPr>
            <a:spLocks noChangeArrowheads="1"/>
          </p:cNvSpPr>
          <p:nvPr/>
        </p:nvSpPr>
        <p:spPr bwMode="auto">
          <a:xfrm>
            <a:off x="2925764" y="2508251"/>
            <a:ext cx="14763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Rectangle 12">
            <a:extLst>
              <a:ext uri="{FF2B5EF4-FFF2-40B4-BE49-F238E27FC236}">
                <a16:creationId xmlns:a16="http://schemas.microsoft.com/office/drawing/2014/main" id="{262F8E9B-168B-4E24-ADAF-35264C23BC47}"/>
              </a:ext>
            </a:extLst>
          </p:cNvPr>
          <p:cNvSpPr>
            <a:spLocks noChangeArrowheads="1"/>
          </p:cNvSpPr>
          <p:nvPr/>
        </p:nvSpPr>
        <p:spPr bwMode="auto">
          <a:xfrm>
            <a:off x="3481389" y="2508251"/>
            <a:ext cx="149225"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9" name="Rectangle 15">
            <a:extLst>
              <a:ext uri="{FF2B5EF4-FFF2-40B4-BE49-F238E27FC236}">
                <a16:creationId xmlns:a16="http://schemas.microsoft.com/office/drawing/2014/main" id="{ACAD452F-E259-4000-890F-579FF5FADE1F}"/>
              </a:ext>
            </a:extLst>
          </p:cNvPr>
          <p:cNvSpPr>
            <a:spLocks noChangeArrowheads="1"/>
          </p:cNvSpPr>
          <p:nvPr/>
        </p:nvSpPr>
        <p:spPr bwMode="auto">
          <a:xfrm>
            <a:off x="5162550" y="1803400"/>
            <a:ext cx="1684338"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454150" indent="-207963" algn="l" defTabSz="377825">
              <a:defRPr sz="2400">
                <a:solidFill>
                  <a:schemeClr val="tx1"/>
                </a:solidFill>
                <a:latin typeface="Times New Roman" panose="02020603050405020304" pitchFamily="18" charset="0"/>
              </a:defRPr>
            </a:lvl4pPr>
            <a:lvl5pPr marL="1870075" indent="-207963" algn="l" defTabSz="377825">
              <a:defRPr sz="2400">
                <a:solidFill>
                  <a:schemeClr val="tx1"/>
                </a:solidFill>
                <a:latin typeface="Times New Roman" panose="02020603050405020304" pitchFamily="18" charset="0"/>
              </a:defRPr>
            </a:lvl5pPr>
            <a:lvl6pPr marL="2327275" indent="-207963" defTabSz="377825" eaLnBrk="0" fontAlgn="base" hangingPunct="0">
              <a:spcBef>
                <a:spcPct val="0"/>
              </a:spcBef>
              <a:spcAft>
                <a:spcPct val="0"/>
              </a:spcAft>
              <a:defRPr sz="2400">
                <a:solidFill>
                  <a:schemeClr val="tx1"/>
                </a:solidFill>
                <a:latin typeface="Times New Roman" panose="02020603050405020304" pitchFamily="18" charset="0"/>
              </a:defRPr>
            </a:lvl6pPr>
            <a:lvl7pPr marL="2784475" indent="-207963" defTabSz="377825" eaLnBrk="0" fontAlgn="base" hangingPunct="0">
              <a:spcBef>
                <a:spcPct val="0"/>
              </a:spcBef>
              <a:spcAft>
                <a:spcPct val="0"/>
              </a:spcAft>
              <a:defRPr sz="2400">
                <a:solidFill>
                  <a:schemeClr val="tx1"/>
                </a:solidFill>
                <a:latin typeface="Times New Roman" panose="02020603050405020304" pitchFamily="18" charset="0"/>
              </a:defRPr>
            </a:lvl7pPr>
            <a:lvl8pPr marL="3241675" indent="-207963" defTabSz="377825" eaLnBrk="0" fontAlgn="base" hangingPunct="0">
              <a:spcBef>
                <a:spcPct val="0"/>
              </a:spcBef>
              <a:spcAft>
                <a:spcPct val="0"/>
              </a:spcAft>
              <a:defRPr sz="2400">
                <a:solidFill>
                  <a:schemeClr val="tx1"/>
                </a:solidFill>
                <a:latin typeface="Times New Roman" panose="02020603050405020304" pitchFamily="18" charset="0"/>
              </a:defRPr>
            </a:lvl8pPr>
            <a:lvl9pPr marL="3698875" indent="-20796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r>
              <a:rPr lang="en-US" altLang="en-US" sz="2100">
                <a:latin typeface="Univers" panose="020B0503020202020204" pitchFamily="34" charset="0"/>
              </a:rPr>
              <a:t>Requisition</a:t>
            </a:r>
          </a:p>
          <a:p>
            <a:pPr lvl="2"/>
            <a:r>
              <a:rPr lang="en-US" altLang="en-US" sz="2100">
                <a:latin typeface="Univers" panose="020B0503020202020204" pitchFamily="34" charset="0"/>
              </a:rPr>
              <a:t>(MM)</a:t>
            </a:r>
          </a:p>
        </p:txBody>
      </p:sp>
      <p:sp>
        <p:nvSpPr>
          <p:cNvPr id="6160" name="Rectangle 16">
            <a:extLst>
              <a:ext uri="{FF2B5EF4-FFF2-40B4-BE49-F238E27FC236}">
                <a16:creationId xmlns:a16="http://schemas.microsoft.com/office/drawing/2014/main" id="{AE074744-31E3-4119-BB81-C1DA99FB8872}"/>
              </a:ext>
            </a:extLst>
          </p:cNvPr>
          <p:cNvSpPr>
            <a:spLocks noChangeArrowheads="1"/>
          </p:cNvSpPr>
          <p:nvPr/>
        </p:nvSpPr>
        <p:spPr bwMode="auto">
          <a:xfrm>
            <a:off x="7751763" y="3198813"/>
            <a:ext cx="1395412"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pPr lvl="1"/>
            <a:r>
              <a:rPr lang="en-US" altLang="en-US" sz="2100">
                <a:latin typeface="Univers" panose="020B0503020202020204" pitchFamily="34" charset="0"/>
              </a:rPr>
              <a:t>Order</a:t>
            </a:r>
          </a:p>
          <a:p>
            <a:pPr lvl="1"/>
            <a:r>
              <a:rPr lang="en-US" altLang="en-US" sz="2100">
                <a:latin typeface="Univers" panose="020B0503020202020204" pitchFamily="34" charset="0"/>
              </a:rPr>
              <a:t>(MM)</a:t>
            </a:r>
          </a:p>
        </p:txBody>
      </p:sp>
      <p:sp>
        <p:nvSpPr>
          <p:cNvPr id="6161" name="Rectangle 17">
            <a:extLst>
              <a:ext uri="{FF2B5EF4-FFF2-40B4-BE49-F238E27FC236}">
                <a16:creationId xmlns:a16="http://schemas.microsoft.com/office/drawing/2014/main" id="{FA5DBA86-F80C-417B-8260-CFCD8CBE9BF8}"/>
              </a:ext>
            </a:extLst>
          </p:cNvPr>
          <p:cNvSpPr>
            <a:spLocks noChangeArrowheads="1"/>
          </p:cNvSpPr>
          <p:nvPr/>
        </p:nvSpPr>
        <p:spPr bwMode="auto">
          <a:xfrm>
            <a:off x="6837363" y="5238750"/>
            <a:ext cx="13589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300">
                <a:solidFill>
                  <a:srgbClr val="808080"/>
                </a:solidFill>
                <a:latin typeface="Univers" panose="020B0503020202020204" pitchFamily="34" charset="0"/>
              </a:rPr>
              <a:t> </a:t>
            </a:r>
            <a:r>
              <a:rPr lang="en-US" altLang="en-US" sz="2100">
                <a:latin typeface="Univers" panose="020B0503020202020204" pitchFamily="34" charset="0"/>
              </a:rPr>
              <a:t>Goods</a:t>
            </a:r>
          </a:p>
          <a:p>
            <a:r>
              <a:rPr lang="en-US" altLang="en-US" sz="2100">
                <a:latin typeface="Univers" panose="020B0503020202020204" pitchFamily="34" charset="0"/>
              </a:rPr>
              <a:t>  Receipt</a:t>
            </a:r>
          </a:p>
          <a:p>
            <a:pPr lvl="1"/>
            <a:r>
              <a:rPr lang="en-US" altLang="en-US" sz="2100">
                <a:latin typeface="Univers" panose="020B0503020202020204" pitchFamily="34" charset="0"/>
              </a:rPr>
              <a:t>(MM)</a:t>
            </a:r>
          </a:p>
        </p:txBody>
      </p:sp>
      <p:sp>
        <p:nvSpPr>
          <p:cNvPr id="6162" name="Rectangle 18">
            <a:extLst>
              <a:ext uri="{FF2B5EF4-FFF2-40B4-BE49-F238E27FC236}">
                <a16:creationId xmlns:a16="http://schemas.microsoft.com/office/drawing/2014/main" id="{707AC3FF-C8CC-426C-BBEB-F63FB3A02510}"/>
              </a:ext>
            </a:extLst>
          </p:cNvPr>
          <p:cNvSpPr>
            <a:spLocks noChangeArrowheads="1"/>
          </p:cNvSpPr>
          <p:nvPr/>
        </p:nvSpPr>
        <p:spPr bwMode="auto">
          <a:xfrm>
            <a:off x="3538539" y="4943476"/>
            <a:ext cx="1684337"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US" altLang="en-US" sz="2100">
                <a:latin typeface="Univers" panose="020B0503020202020204" pitchFamily="34" charset="0"/>
              </a:rPr>
              <a:t>Invoice</a:t>
            </a:r>
          </a:p>
          <a:p>
            <a:r>
              <a:rPr lang="en-US" altLang="en-US" sz="2100">
                <a:latin typeface="Univers" panose="020B0503020202020204" pitchFamily="34" charset="0"/>
              </a:rPr>
              <a:t>Verification</a:t>
            </a:r>
          </a:p>
          <a:p>
            <a:pPr lvl="1"/>
            <a:r>
              <a:rPr lang="en-US" altLang="en-US" sz="2100">
                <a:latin typeface="Univers" panose="020B0503020202020204" pitchFamily="34" charset="0"/>
              </a:rPr>
              <a:t>  (MM)</a:t>
            </a:r>
          </a:p>
        </p:txBody>
      </p:sp>
      <p:sp>
        <p:nvSpPr>
          <p:cNvPr id="6163" name="Rectangle 19">
            <a:extLst>
              <a:ext uri="{FF2B5EF4-FFF2-40B4-BE49-F238E27FC236}">
                <a16:creationId xmlns:a16="http://schemas.microsoft.com/office/drawing/2014/main" id="{ECCA9998-0D0B-49BB-97B2-DB9C846CECB7}"/>
              </a:ext>
            </a:extLst>
          </p:cNvPr>
          <p:cNvSpPr>
            <a:spLocks noChangeArrowheads="1"/>
          </p:cNvSpPr>
          <p:nvPr/>
        </p:nvSpPr>
        <p:spPr bwMode="auto">
          <a:xfrm>
            <a:off x="2944813" y="3019425"/>
            <a:ext cx="1282700"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Vendor</a:t>
            </a:r>
          </a:p>
          <a:p>
            <a:r>
              <a:rPr lang="en-US" altLang="en-US" sz="2100">
                <a:latin typeface="Univers" panose="020B0503020202020204" pitchFamily="34" charset="0"/>
              </a:rPr>
              <a:t>Payment</a:t>
            </a:r>
            <a:r>
              <a:rPr lang="en-US" altLang="en-US" sz="2100">
                <a:solidFill>
                  <a:srgbClr val="808080"/>
                </a:solidFill>
                <a:latin typeface="Univers" panose="020B0503020202020204" pitchFamily="34" charset="0"/>
              </a:rPr>
              <a:t> </a:t>
            </a:r>
            <a:endParaRPr lang="en-US" altLang="en-US" sz="2100">
              <a:latin typeface="Univers" panose="020B0503020202020204" pitchFamily="34" charset="0"/>
            </a:endParaRPr>
          </a:p>
          <a:p>
            <a:pPr lvl="1"/>
            <a:r>
              <a:rPr lang="en-US" altLang="en-US" sz="2100">
                <a:latin typeface="Univers" panose="020B0503020202020204" pitchFamily="34" charset="0"/>
              </a:rPr>
              <a:t> (FI)</a:t>
            </a:r>
          </a:p>
        </p:txBody>
      </p:sp>
      <p:sp>
        <p:nvSpPr>
          <p:cNvPr id="6164" name="Freeform 20">
            <a:extLst>
              <a:ext uri="{FF2B5EF4-FFF2-40B4-BE49-F238E27FC236}">
                <a16:creationId xmlns:a16="http://schemas.microsoft.com/office/drawing/2014/main" id="{EE4066A2-D85E-4A0B-AAC4-0AE3E9CE2848}"/>
              </a:ext>
            </a:extLst>
          </p:cNvPr>
          <p:cNvSpPr>
            <a:spLocks/>
          </p:cNvSpPr>
          <p:nvPr/>
        </p:nvSpPr>
        <p:spPr bwMode="auto">
          <a:xfrm>
            <a:off x="4932364" y="5986464"/>
            <a:ext cx="1933575" cy="223837"/>
          </a:xfrm>
          <a:custGeom>
            <a:avLst/>
            <a:gdLst>
              <a:gd name="T0" fmla="*/ 0 w 1355"/>
              <a:gd name="T1" fmla="*/ 0 h 157"/>
              <a:gd name="T2" fmla="*/ 76 w 1355"/>
              <a:gd name="T3" fmla="*/ 33 h 157"/>
              <a:gd name="T4" fmla="*/ 157 w 1355"/>
              <a:gd name="T5" fmla="*/ 62 h 157"/>
              <a:gd name="T6" fmla="*/ 238 w 1355"/>
              <a:gd name="T7" fmla="*/ 87 h 157"/>
              <a:gd name="T8" fmla="*/ 322 w 1355"/>
              <a:gd name="T9" fmla="*/ 108 h 157"/>
              <a:gd name="T10" fmla="*/ 407 w 1355"/>
              <a:gd name="T11" fmla="*/ 126 h 157"/>
              <a:gd name="T12" fmla="*/ 493 w 1355"/>
              <a:gd name="T13" fmla="*/ 139 h 157"/>
              <a:gd name="T14" fmla="*/ 579 w 1355"/>
              <a:gd name="T15" fmla="*/ 149 h 157"/>
              <a:gd name="T16" fmla="*/ 667 w 1355"/>
              <a:gd name="T17" fmla="*/ 153 h 157"/>
              <a:gd name="T18" fmla="*/ 754 w 1355"/>
              <a:gd name="T19" fmla="*/ 156 h 157"/>
              <a:gd name="T20" fmla="*/ 842 w 1355"/>
              <a:gd name="T21" fmla="*/ 152 h 157"/>
              <a:gd name="T22" fmla="*/ 929 w 1355"/>
              <a:gd name="T23" fmla="*/ 145 h 157"/>
              <a:gd name="T24" fmla="*/ 1016 w 1355"/>
              <a:gd name="T25" fmla="*/ 134 h 157"/>
              <a:gd name="T26" fmla="*/ 1102 w 1355"/>
              <a:gd name="T27" fmla="*/ 118 h 157"/>
              <a:gd name="T28" fmla="*/ 1187 w 1355"/>
              <a:gd name="T29" fmla="*/ 99 h 157"/>
              <a:gd name="T30" fmla="*/ 1272 w 1355"/>
              <a:gd name="T31" fmla="*/ 76 h 157"/>
              <a:gd name="T32" fmla="*/ 1354 w 1355"/>
              <a:gd name="T33" fmla="*/ 4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5" h="157">
                <a:moveTo>
                  <a:pt x="0" y="0"/>
                </a:moveTo>
                <a:lnTo>
                  <a:pt x="76" y="33"/>
                </a:lnTo>
                <a:lnTo>
                  <a:pt x="157" y="62"/>
                </a:lnTo>
                <a:lnTo>
                  <a:pt x="238" y="87"/>
                </a:lnTo>
                <a:lnTo>
                  <a:pt x="322" y="108"/>
                </a:lnTo>
                <a:lnTo>
                  <a:pt x="407" y="126"/>
                </a:lnTo>
                <a:lnTo>
                  <a:pt x="493" y="139"/>
                </a:lnTo>
                <a:lnTo>
                  <a:pt x="579" y="149"/>
                </a:lnTo>
                <a:lnTo>
                  <a:pt x="667" y="153"/>
                </a:lnTo>
                <a:lnTo>
                  <a:pt x="754" y="156"/>
                </a:lnTo>
                <a:lnTo>
                  <a:pt x="842" y="152"/>
                </a:lnTo>
                <a:lnTo>
                  <a:pt x="929" y="145"/>
                </a:lnTo>
                <a:lnTo>
                  <a:pt x="1016" y="134"/>
                </a:lnTo>
                <a:lnTo>
                  <a:pt x="1102" y="118"/>
                </a:lnTo>
                <a:lnTo>
                  <a:pt x="1187" y="99"/>
                </a:lnTo>
                <a:lnTo>
                  <a:pt x="1272" y="76"/>
                </a:lnTo>
                <a:lnTo>
                  <a:pt x="1354" y="48"/>
                </a:lnTo>
              </a:path>
            </a:pathLst>
          </a:custGeom>
          <a:noFill/>
          <a:ln w="25400" cap="rnd" cmpd="sng">
            <a:solidFill>
              <a:schemeClr val="bg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5" name="Freeform 21">
            <a:extLst>
              <a:ext uri="{FF2B5EF4-FFF2-40B4-BE49-F238E27FC236}">
                <a16:creationId xmlns:a16="http://schemas.microsoft.com/office/drawing/2014/main" id="{BFCB45CE-5F51-40B4-A031-C5557398B23F}"/>
              </a:ext>
            </a:extLst>
          </p:cNvPr>
          <p:cNvSpPr>
            <a:spLocks/>
          </p:cNvSpPr>
          <p:nvPr/>
        </p:nvSpPr>
        <p:spPr bwMode="auto">
          <a:xfrm>
            <a:off x="3236913" y="3783014"/>
            <a:ext cx="368300" cy="1462087"/>
          </a:xfrm>
          <a:custGeom>
            <a:avLst/>
            <a:gdLst>
              <a:gd name="T0" fmla="*/ 8 w 258"/>
              <a:gd name="T1" fmla="*/ 0 h 1025"/>
              <a:gd name="T2" fmla="*/ 1 w 258"/>
              <a:gd name="T3" fmla="*/ 67 h 1025"/>
              <a:gd name="T4" fmla="*/ 0 w 258"/>
              <a:gd name="T5" fmla="*/ 134 h 1025"/>
              <a:gd name="T6" fmla="*/ 0 w 258"/>
              <a:gd name="T7" fmla="*/ 202 h 1025"/>
              <a:gd name="T8" fmla="*/ 3 w 258"/>
              <a:gd name="T9" fmla="*/ 269 h 1025"/>
              <a:gd name="T10" fmla="*/ 9 w 258"/>
              <a:gd name="T11" fmla="*/ 336 h 1025"/>
              <a:gd name="T12" fmla="*/ 19 w 258"/>
              <a:gd name="T13" fmla="*/ 402 h 1025"/>
              <a:gd name="T14" fmla="*/ 29 w 258"/>
              <a:gd name="T15" fmla="*/ 468 h 1025"/>
              <a:gd name="T16" fmla="*/ 45 w 258"/>
              <a:gd name="T17" fmla="*/ 532 h 1025"/>
              <a:gd name="T18" fmla="*/ 61 w 258"/>
              <a:gd name="T19" fmla="*/ 597 h 1025"/>
              <a:gd name="T20" fmla="*/ 82 w 258"/>
              <a:gd name="T21" fmla="*/ 661 h 1025"/>
              <a:gd name="T22" fmla="*/ 104 w 258"/>
              <a:gd name="T23" fmla="*/ 724 h 1025"/>
              <a:gd name="T24" fmla="*/ 129 w 258"/>
              <a:gd name="T25" fmla="*/ 785 h 1025"/>
              <a:gd name="T26" fmla="*/ 157 w 258"/>
              <a:gd name="T27" fmla="*/ 847 h 1025"/>
              <a:gd name="T28" fmla="*/ 187 w 258"/>
              <a:gd name="T29" fmla="*/ 907 h 1025"/>
              <a:gd name="T30" fmla="*/ 219 w 258"/>
              <a:gd name="T31" fmla="*/ 966 h 1025"/>
              <a:gd name="T32" fmla="*/ 257 w 258"/>
              <a:gd name="T33" fmla="*/ 1024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025">
                <a:moveTo>
                  <a:pt x="8" y="0"/>
                </a:moveTo>
                <a:lnTo>
                  <a:pt x="1" y="67"/>
                </a:lnTo>
                <a:lnTo>
                  <a:pt x="0" y="134"/>
                </a:lnTo>
                <a:lnTo>
                  <a:pt x="0" y="202"/>
                </a:lnTo>
                <a:lnTo>
                  <a:pt x="3" y="269"/>
                </a:lnTo>
                <a:lnTo>
                  <a:pt x="9" y="336"/>
                </a:lnTo>
                <a:lnTo>
                  <a:pt x="19" y="402"/>
                </a:lnTo>
                <a:lnTo>
                  <a:pt x="29" y="468"/>
                </a:lnTo>
                <a:lnTo>
                  <a:pt x="45" y="532"/>
                </a:lnTo>
                <a:lnTo>
                  <a:pt x="61" y="597"/>
                </a:lnTo>
                <a:lnTo>
                  <a:pt x="82" y="661"/>
                </a:lnTo>
                <a:lnTo>
                  <a:pt x="104" y="724"/>
                </a:lnTo>
                <a:lnTo>
                  <a:pt x="129" y="785"/>
                </a:lnTo>
                <a:lnTo>
                  <a:pt x="157" y="847"/>
                </a:lnTo>
                <a:lnTo>
                  <a:pt x="187" y="907"/>
                </a:lnTo>
                <a:lnTo>
                  <a:pt x="219" y="966"/>
                </a:lnTo>
                <a:lnTo>
                  <a:pt x="257" y="1024"/>
                </a:lnTo>
              </a:path>
            </a:pathLst>
          </a:custGeom>
          <a:noFill/>
          <a:ln w="25400" cap="rnd" cmpd="sng">
            <a:solidFill>
              <a:schemeClr val="tx1"/>
            </a:solidFill>
            <a:prstDash val="solid"/>
            <a:round/>
            <a:headEnd type="stealth" w="med"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6" name="Freeform 22">
            <a:extLst>
              <a:ext uri="{FF2B5EF4-FFF2-40B4-BE49-F238E27FC236}">
                <a16:creationId xmlns:a16="http://schemas.microsoft.com/office/drawing/2014/main" id="{5D13785F-6730-4B5A-BA99-D12209D12B45}"/>
              </a:ext>
            </a:extLst>
          </p:cNvPr>
          <p:cNvSpPr>
            <a:spLocks/>
          </p:cNvSpPr>
          <p:nvPr/>
        </p:nvSpPr>
        <p:spPr bwMode="auto">
          <a:xfrm>
            <a:off x="6696075" y="1825626"/>
            <a:ext cx="1765300" cy="1387475"/>
          </a:xfrm>
          <a:custGeom>
            <a:avLst/>
            <a:gdLst>
              <a:gd name="T0" fmla="*/ 1236 w 1237"/>
              <a:gd name="T1" fmla="*/ 972 h 973"/>
              <a:gd name="T2" fmla="*/ 1195 w 1237"/>
              <a:gd name="T3" fmla="*/ 876 h 973"/>
              <a:gd name="T4" fmla="*/ 1149 w 1237"/>
              <a:gd name="T5" fmla="*/ 782 h 973"/>
              <a:gd name="T6" fmla="*/ 1096 w 1237"/>
              <a:gd name="T7" fmla="*/ 694 h 973"/>
              <a:gd name="T8" fmla="*/ 1039 w 1237"/>
              <a:gd name="T9" fmla="*/ 608 h 973"/>
              <a:gd name="T10" fmla="*/ 974 w 1237"/>
              <a:gd name="T11" fmla="*/ 528 h 973"/>
              <a:gd name="T12" fmla="*/ 906 w 1237"/>
              <a:gd name="T13" fmla="*/ 452 h 973"/>
              <a:gd name="T14" fmla="*/ 832 w 1237"/>
              <a:gd name="T15" fmla="*/ 381 h 973"/>
              <a:gd name="T16" fmla="*/ 755 w 1237"/>
              <a:gd name="T17" fmla="*/ 316 h 973"/>
              <a:gd name="T18" fmla="*/ 672 w 1237"/>
              <a:gd name="T19" fmla="*/ 255 h 973"/>
              <a:gd name="T20" fmla="*/ 585 w 1237"/>
              <a:gd name="T21" fmla="*/ 201 h 973"/>
              <a:gd name="T22" fmla="*/ 494 w 1237"/>
              <a:gd name="T23" fmla="*/ 152 h 973"/>
              <a:gd name="T24" fmla="*/ 401 w 1237"/>
              <a:gd name="T25" fmla="*/ 108 h 973"/>
              <a:gd name="T26" fmla="*/ 305 w 1237"/>
              <a:gd name="T27" fmla="*/ 72 h 973"/>
              <a:gd name="T28" fmla="*/ 205 w 1237"/>
              <a:gd name="T29" fmla="*/ 41 h 973"/>
              <a:gd name="T30" fmla="*/ 104 w 1237"/>
              <a:gd name="T31" fmla="*/ 18 h 973"/>
              <a:gd name="T32" fmla="*/ 0 w 1237"/>
              <a:gd name="T33" fmla="*/ 0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37" h="973">
                <a:moveTo>
                  <a:pt x="1236" y="972"/>
                </a:moveTo>
                <a:lnTo>
                  <a:pt x="1195" y="876"/>
                </a:lnTo>
                <a:lnTo>
                  <a:pt x="1149" y="782"/>
                </a:lnTo>
                <a:lnTo>
                  <a:pt x="1096" y="694"/>
                </a:lnTo>
                <a:lnTo>
                  <a:pt x="1039" y="608"/>
                </a:lnTo>
                <a:lnTo>
                  <a:pt x="974" y="528"/>
                </a:lnTo>
                <a:lnTo>
                  <a:pt x="906" y="452"/>
                </a:lnTo>
                <a:lnTo>
                  <a:pt x="832" y="381"/>
                </a:lnTo>
                <a:lnTo>
                  <a:pt x="755" y="316"/>
                </a:lnTo>
                <a:lnTo>
                  <a:pt x="672" y="255"/>
                </a:lnTo>
                <a:lnTo>
                  <a:pt x="585" y="201"/>
                </a:lnTo>
                <a:lnTo>
                  <a:pt x="494" y="152"/>
                </a:lnTo>
                <a:lnTo>
                  <a:pt x="401" y="108"/>
                </a:lnTo>
                <a:lnTo>
                  <a:pt x="305" y="72"/>
                </a:lnTo>
                <a:lnTo>
                  <a:pt x="205" y="41"/>
                </a:lnTo>
                <a:lnTo>
                  <a:pt x="104" y="18"/>
                </a:lnTo>
                <a:lnTo>
                  <a:pt x="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7" name="Freeform 23">
            <a:extLst>
              <a:ext uri="{FF2B5EF4-FFF2-40B4-BE49-F238E27FC236}">
                <a16:creationId xmlns:a16="http://schemas.microsoft.com/office/drawing/2014/main" id="{E2276DA3-2BF3-48D9-99BC-879B020C6E07}"/>
              </a:ext>
            </a:extLst>
          </p:cNvPr>
          <p:cNvSpPr>
            <a:spLocks/>
          </p:cNvSpPr>
          <p:nvPr/>
        </p:nvSpPr>
        <p:spPr bwMode="auto">
          <a:xfrm>
            <a:off x="7878763" y="4205289"/>
            <a:ext cx="685800" cy="1292225"/>
          </a:xfrm>
          <a:custGeom>
            <a:avLst/>
            <a:gdLst>
              <a:gd name="T0" fmla="*/ 0 w 481"/>
              <a:gd name="T1" fmla="*/ 905 h 906"/>
              <a:gd name="T2" fmla="*/ 56 w 481"/>
              <a:gd name="T3" fmla="*/ 866 h 906"/>
              <a:gd name="T4" fmla="*/ 108 w 481"/>
              <a:gd name="T5" fmla="*/ 822 h 906"/>
              <a:gd name="T6" fmla="*/ 157 w 481"/>
              <a:gd name="T7" fmla="*/ 778 h 906"/>
              <a:gd name="T8" fmla="*/ 204 w 481"/>
              <a:gd name="T9" fmla="*/ 729 h 906"/>
              <a:gd name="T10" fmla="*/ 247 w 481"/>
              <a:gd name="T11" fmla="*/ 678 h 906"/>
              <a:gd name="T12" fmla="*/ 288 w 481"/>
              <a:gd name="T13" fmla="*/ 625 h 906"/>
              <a:gd name="T14" fmla="*/ 324 w 481"/>
              <a:gd name="T15" fmla="*/ 569 h 906"/>
              <a:gd name="T16" fmla="*/ 358 w 481"/>
              <a:gd name="T17" fmla="*/ 510 h 906"/>
              <a:gd name="T18" fmla="*/ 386 w 481"/>
              <a:gd name="T19" fmla="*/ 452 h 906"/>
              <a:gd name="T20" fmla="*/ 411 w 481"/>
              <a:gd name="T21" fmla="*/ 391 h 906"/>
              <a:gd name="T22" fmla="*/ 432 w 481"/>
              <a:gd name="T23" fmla="*/ 329 h 906"/>
              <a:gd name="T24" fmla="*/ 451 w 481"/>
              <a:gd name="T25" fmla="*/ 265 h 906"/>
              <a:gd name="T26" fmla="*/ 464 w 481"/>
              <a:gd name="T27" fmla="*/ 201 h 906"/>
              <a:gd name="T28" fmla="*/ 473 w 481"/>
              <a:gd name="T29" fmla="*/ 135 h 906"/>
              <a:gd name="T30" fmla="*/ 478 w 481"/>
              <a:gd name="T31" fmla="*/ 68 h 906"/>
              <a:gd name="T32" fmla="*/ 480 w 481"/>
              <a:gd name="T33" fmla="*/ 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1" h="906">
                <a:moveTo>
                  <a:pt x="0" y="905"/>
                </a:moveTo>
                <a:lnTo>
                  <a:pt x="56" y="866"/>
                </a:lnTo>
                <a:lnTo>
                  <a:pt x="108" y="822"/>
                </a:lnTo>
                <a:lnTo>
                  <a:pt x="157" y="778"/>
                </a:lnTo>
                <a:lnTo>
                  <a:pt x="204" y="729"/>
                </a:lnTo>
                <a:lnTo>
                  <a:pt x="247" y="678"/>
                </a:lnTo>
                <a:lnTo>
                  <a:pt x="288" y="625"/>
                </a:lnTo>
                <a:lnTo>
                  <a:pt x="324" y="569"/>
                </a:lnTo>
                <a:lnTo>
                  <a:pt x="358" y="510"/>
                </a:lnTo>
                <a:lnTo>
                  <a:pt x="386" y="452"/>
                </a:lnTo>
                <a:lnTo>
                  <a:pt x="411" y="391"/>
                </a:lnTo>
                <a:lnTo>
                  <a:pt x="432" y="329"/>
                </a:lnTo>
                <a:lnTo>
                  <a:pt x="451" y="265"/>
                </a:lnTo>
                <a:lnTo>
                  <a:pt x="464" y="201"/>
                </a:lnTo>
                <a:lnTo>
                  <a:pt x="473" y="135"/>
                </a:lnTo>
                <a:lnTo>
                  <a:pt x="478" y="68"/>
                </a:lnTo>
                <a:lnTo>
                  <a:pt x="48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8" name="Line 24">
            <a:extLst>
              <a:ext uri="{FF2B5EF4-FFF2-40B4-BE49-F238E27FC236}">
                <a16:creationId xmlns:a16="http://schemas.microsoft.com/office/drawing/2014/main" id="{7DABA340-0CE6-40B6-89C0-06DC554C6C36}"/>
              </a:ext>
            </a:extLst>
          </p:cNvPr>
          <p:cNvSpPr>
            <a:spLocks noChangeShapeType="1"/>
          </p:cNvSpPr>
          <p:nvPr/>
        </p:nvSpPr>
        <p:spPr bwMode="auto">
          <a:xfrm>
            <a:off x="8374064" y="3024189"/>
            <a:ext cx="103187" cy="204787"/>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2" name="Rectangle 28">
            <a:extLst>
              <a:ext uri="{FF2B5EF4-FFF2-40B4-BE49-F238E27FC236}">
                <a16:creationId xmlns:a16="http://schemas.microsoft.com/office/drawing/2014/main" id="{BDDECA84-90A5-4923-B091-87FC3D548FD1}"/>
              </a:ext>
            </a:extLst>
          </p:cNvPr>
          <p:cNvSpPr>
            <a:spLocks noChangeArrowheads="1"/>
          </p:cNvSpPr>
          <p:nvPr/>
        </p:nvSpPr>
        <p:spPr bwMode="auto">
          <a:xfrm>
            <a:off x="8582025" y="4225925"/>
            <a:ext cx="165100"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75" name="Group 31">
            <a:extLst>
              <a:ext uri="{FF2B5EF4-FFF2-40B4-BE49-F238E27FC236}">
                <a16:creationId xmlns:a16="http://schemas.microsoft.com/office/drawing/2014/main" id="{2A6676B5-77CA-4E44-AE0F-949E91F05225}"/>
              </a:ext>
            </a:extLst>
          </p:cNvPr>
          <p:cNvGrpSpPr>
            <a:grpSpLocks/>
          </p:cNvGrpSpPr>
          <p:nvPr/>
        </p:nvGrpSpPr>
        <p:grpSpPr bwMode="auto">
          <a:xfrm>
            <a:off x="8308976" y="5846763"/>
            <a:ext cx="517525" cy="423862"/>
            <a:chOff x="4382" y="3598"/>
            <a:chExt cx="363" cy="297"/>
          </a:xfrm>
        </p:grpSpPr>
        <p:sp>
          <p:nvSpPr>
            <p:cNvPr id="6173" name="Line 29">
              <a:extLst>
                <a:ext uri="{FF2B5EF4-FFF2-40B4-BE49-F238E27FC236}">
                  <a16:creationId xmlns:a16="http://schemas.microsoft.com/office/drawing/2014/main" id="{E0D005BC-01BC-4680-83A5-7429F2A4F38B}"/>
                </a:ext>
              </a:extLst>
            </p:cNvPr>
            <p:cNvSpPr>
              <a:spLocks noChangeShapeType="1"/>
            </p:cNvSpPr>
            <p:nvPr/>
          </p:nvSpPr>
          <p:spPr bwMode="auto">
            <a:xfrm>
              <a:off x="4382" y="3598"/>
              <a:ext cx="36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Line 30">
              <a:extLst>
                <a:ext uri="{FF2B5EF4-FFF2-40B4-BE49-F238E27FC236}">
                  <a16:creationId xmlns:a16="http://schemas.microsoft.com/office/drawing/2014/main" id="{7BC7C9F3-BA98-4C23-9DE1-C6580DA41E59}"/>
                </a:ext>
              </a:extLst>
            </p:cNvPr>
            <p:cNvSpPr>
              <a:spLocks noChangeShapeType="1"/>
            </p:cNvSpPr>
            <p:nvPr/>
          </p:nvSpPr>
          <p:spPr bwMode="auto">
            <a:xfrm>
              <a:off x="4564" y="3598"/>
              <a:ext cx="0" cy="29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8" name="Group 34">
            <a:extLst>
              <a:ext uri="{FF2B5EF4-FFF2-40B4-BE49-F238E27FC236}">
                <a16:creationId xmlns:a16="http://schemas.microsoft.com/office/drawing/2014/main" id="{9770FDD0-B6D5-4375-A3B1-F998838D32E0}"/>
              </a:ext>
            </a:extLst>
          </p:cNvPr>
          <p:cNvGrpSpPr>
            <a:grpSpLocks/>
          </p:cNvGrpSpPr>
          <p:nvPr/>
        </p:nvGrpSpPr>
        <p:grpSpPr bwMode="auto">
          <a:xfrm>
            <a:off x="9215438" y="5846763"/>
            <a:ext cx="519112" cy="423862"/>
            <a:chOff x="5018" y="3598"/>
            <a:chExt cx="364" cy="297"/>
          </a:xfrm>
        </p:grpSpPr>
        <p:sp>
          <p:nvSpPr>
            <p:cNvPr id="6176" name="Line 32">
              <a:extLst>
                <a:ext uri="{FF2B5EF4-FFF2-40B4-BE49-F238E27FC236}">
                  <a16:creationId xmlns:a16="http://schemas.microsoft.com/office/drawing/2014/main" id="{1D7A4D79-FD21-4BD3-9227-2271CA41A483}"/>
                </a:ext>
              </a:extLst>
            </p:cNvPr>
            <p:cNvSpPr>
              <a:spLocks noChangeShapeType="1"/>
            </p:cNvSpPr>
            <p:nvPr/>
          </p:nvSpPr>
          <p:spPr bwMode="auto">
            <a:xfrm>
              <a:off x="5018" y="3598"/>
              <a:ext cx="36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3">
              <a:extLst>
                <a:ext uri="{FF2B5EF4-FFF2-40B4-BE49-F238E27FC236}">
                  <a16:creationId xmlns:a16="http://schemas.microsoft.com/office/drawing/2014/main" id="{56FBFCC6-4855-4ED2-8C81-6B6EED24C576}"/>
                </a:ext>
              </a:extLst>
            </p:cNvPr>
            <p:cNvSpPr>
              <a:spLocks noChangeShapeType="1"/>
            </p:cNvSpPr>
            <p:nvPr/>
          </p:nvSpPr>
          <p:spPr bwMode="auto">
            <a:xfrm>
              <a:off x="5200" y="3598"/>
              <a:ext cx="0" cy="29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79" name="Rectangle 35">
            <a:extLst>
              <a:ext uri="{FF2B5EF4-FFF2-40B4-BE49-F238E27FC236}">
                <a16:creationId xmlns:a16="http://schemas.microsoft.com/office/drawing/2014/main" id="{8B74419C-F740-4541-9CE7-D372F59E4CEC}"/>
              </a:ext>
            </a:extLst>
          </p:cNvPr>
          <p:cNvSpPr>
            <a:spLocks noChangeArrowheads="1"/>
          </p:cNvSpPr>
          <p:nvPr/>
        </p:nvSpPr>
        <p:spPr bwMode="auto">
          <a:xfrm>
            <a:off x="8196263" y="5594351"/>
            <a:ext cx="814582"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Inventory </a:t>
            </a:r>
          </a:p>
          <a:p>
            <a:pPr algn="l"/>
            <a:endParaRPr lang="en-US" altLang="en-US" sz="1200"/>
          </a:p>
          <a:p>
            <a:pPr algn="l"/>
            <a:r>
              <a:rPr lang="en-US" altLang="en-US" sz="1200"/>
              <a:t>  X</a:t>
            </a:r>
          </a:p>
        </p:txBody>
      </p:sp>
      <p:sp>
        <p:nvSpPr>
          <p:cNvPr id="6180" name="Rectangle 36">
            <a:extLst>
              <a:ext uri="{FF2B5EF4-FFF2-40B4-BE49-F238E27FC236}">
                <a16:creationId xmlns:a16="http://schemas.microsoft.com/office/drawing/2014/main" id="{B6477905-1A27-4C14-837A-92E7396C4CA3}"/>
              </a:ext>
            </a:extLst>
          </p:cNvPr>
          <p:cNvSpPr>
            <a:spLocks noChangeArrowheads="1"/>
          </p:cNvSpPr>
          <p:nvPr/>
        </p:nvSpPr>
        <p:spPr bwMode="auto">
          <a:xfrm>
            <a:off x="8861426" y="5556251"/>
            <a:ext cx="759823"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a:p>
            <a:endParaRPr lang="en-US" altLang="en-US" sz="1200"/>
          </a:p>
          <a:p>
            <a:r>
              <a:rPr lang="en-US" altLang="en-US" sz="1200"/>
              <a:t>              X</a:t>
            </a:r>
          </a:p>
        </p:txBody>
      </p:sp>
      <p:sp>
        <p:nvSpPr>
          <p:cNvPr id="6181" name="Rectangle 37">
            <a:extLst>
              <a:ext uri="{FF2B5EF4-FFF2-40B4-BE49-F238E27FC236}">
                <a16:creationId xmlns:a16="http://schemas.microsoft.com/office/drawing/2014/main" id="{8BBAB71D-1F73-4548-8496-0525C8EA5EE9}"/>
              </a:ext>
            </a:extLst>
          </p:cNvPr>
          <p:cNvSpPr>
            <a:spLocks noChangeArrowheads="1"/>
          </p:cNvSpPr>
          <p:nvPr/>
        </p:nvSpPr>
        <p:spPr bwMode="auto">
          <a:xfrm>
            <a:off x="8620126" y="5915026"/>
            <a:ext cx="1555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2" name="Rectangle 38">
            <a:extLst>
              <a:ext uri="{FF2B5EF4-FFF2-40B4-BE49-F238E27FC236}">
                <a16:creationId xmlns:a16="http://schemas.microsoft.com/office/drawing/2014/main" id="{A1861C8D-A434-4548-A6F6-AFD21908454A}"/>
              </a:ext>
            </a:extLst>
          </p:cNvPr>
          <p:cNvSpPr>
            <a:spLocks noChangeArrowheads="1"/>
          </p:cNvSpPr>
          <p:nvPr/>
        </p:nvSpPr>
        <p:spPr bwMode="auto">
          <a:xfrm>
            <a:off x="9202739" y="5915026"/>
            <a:ext cx="1555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Rectangle 55">
            <a:extLst>
              <a:ext uri="{FF2B5EF4-FFF2-40B4-BE49-F238E27FC236}">
                <a16:creationId xmlns:a16="http://schemas.microsoft.com/office/drawing/2014/main" id="{FB3DDDCD-184F-4E93-9BB4-D848C749EBEC}"/>
              </a:ext>
            </a:extLst>
          </p:cNvPr>
          <p:cNvSpPr>
            <a:spLocks noGrp="1" noChangeArrowheads="1"/>
          </p:cNvSpPr>
          <p:nvPr>
            <p:ph type="title"/>
          </p:nvPr>
        </p:nvSpPr>
        <p:spPr/>
        <p:txBody>
          <a:bodyPr/>
          <a:lstStyle/>
          <a:p>
            <a:r>
              <a:rPr lang="en-US" altLang="en-US" dirty="0"/>
              <a:t>Procurement Cycle – SAP View</a:t>
            </a:r>
          </a:p>
        </p:txBody>
      </p:sp>
      <p:sp>
        <p:nvSpPr>
          <p:cNvPr id="6201" name="Line 57">
            <a:extLst>
              <a:ext uri="{FF2B5EF4-FFF2-40B4-BE49-F238E27FC236}">
                <a16:creationId xmlns:a16="http://schemas.microsoft.com/office/drawing/2014/main" id="{481EBA85-7982-4CF2-B761-C262249C70BF}"/>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9" name="Rectangle 55">
            <a:extLst>
              <a:ext uri="{FF2B5EF4-FFF2-40B4-BE49-F238E27FC236}">
                <a16:creationId xmlns:a16="http://schemas.microsoft.com/office/drawing/2014/main" id="{FB3DDDCD-184F-4E93-9BB4-D848C749EBEC}"/>
              </a:ext>
            </a:extLst>
          </p:cNvPr>
          <p:cNvSpPr>
            <a:spLocks noGrp="1" noChangeArrowheads="1"/>
          </p:cNvSpPr>
          <p:nvPr>
            <p:ph type="title"/>
          </p:nvPr>
        </p:nvSpPr>
        <p:spPr/>
        <p:txBody>
          <a:bodyPr/>
          <a:lstStyle/>
          <a:p>
            <a:r>
              <a:rPr lang="en-US" altLang="en-US" dirty="0"/>
              <a:t>Procurement Cycle – Accounting flow</a:t>
            </a:r>
          </a:p>
        </p:txBody>
      </p:sp>
      <p:pic>
        <p:nvPicPr>
          <p:cNvPr id="2" name="Picture 1">
            <a:extLst>
              <a:ext uri="{FF2B5EF4-FFF2-40B4-BE49-F238E27FC236}">
                <a16:creationId xmlns:a16="http://schemas.microsoft.com/office/drawing/2014/main" id="{1F817C00-84CA-48D7-B717-3C73B580DAA2}"/>
              </a:ext>
            </a:extLst>
          </p:cNvPr>
          <p:cNvPicPr>
            <a:picLocks noChangeAspect="1"/>
          </p:cNvPicPr>
          <p:nvPr/>
        </p:nvPicPr>
        <p:blipFill>
          <a:blip r:embed="rId3"/>
          <a:stretch>
            <a:fillRect/>
          </a:stretch>
        </p:blipFill>
        <p:spPr>
          <a:xfrm>
            <a:off x="1657350" y="1442719"/>
            <a:ext cx="8877300" cy="5050155"/>
          </a:xfrm>
          <a:prstGeom prst="rect">
            <a:avLst/>
          </a:prstGeom>
        </p:spPr>
      </p:pic>
    </p:spTree>
    <p:extLst>
      <p:ext uri="{BB962C8B-B14F-4D97-AF65-F5344CB8AC3E}">
        <p14:creationId xmlns:p14="http://schemas.microsoft.com/office/powerpoint/2010/main" val="548245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7" name="AutoShape 29">
            <a:extLst>
              <a:ext uri="{FF2B5EF4-FFF2-40B4-BE49-F238E27FC236}">
                <a16:creationId xmlns:a16="http://schemas.microsoft.com/office/drawing/2014/main" id="{27A42A89-724A-4F20-A29F-E91275A75C3D}"/>
              </a:ext>
            </a:extLst>
          </p:cNvPr>
          <p:cNvSpPr>
            <a:spLocks noChangeArrowheads="1"/>
          </p:cNvSpPr>
          <p:nvPr/>
        </p:nvSpPr>
        <p:spPr bwMode="auto">
          <a:xfrm rot="10800000" flipV="1">
            <a:off x="1738314" y="1654176"/>
            <a:ext cx="8758237" cy="2454275"/>
          </a:xfrm>
          <a:custGeom>
            <a:avLst/>
            <a:gdLst>
              <a:gd name="G0" fmla="+- 6597 0 0"/>
              <a:gd name="G1" fmla="+- 21600 0 6597"/>
              <a:gd name="G2" fmla="*/ 6597 1 2"/>
              <a:gd name="G3" fmla="+- 21600 0 G2"/>
              <a:gd name="G4" fmla="+/ 6597 21600 2"/>
              <a:gd name="G5" fmla="+/ G1 0 2"/>
              <a:gd name="G6" fmla="*/ 21600 21600 6597"/>
              <a:gd name="G7" fmla="*/ G6 1 2"/>
              <a:gd name="G8" fmla="+- 21600 0 G7"/>
              <a:gd name="G9" fmla="*/ 21600 1 2"/>
              <a:gd name="G10" fmla="+- 6597 0 G9"/>
              <a:gd name="G11" fmla="?: G10 G8 0"/>
              <a:gd name="G12" fmla="?: G10 G7 21600"/>
              <a:gd name="T0" fmla="*/ 18301 w 21600"/>
              <a:gd name="T1" fmla="*/ 10800 h 21600"/>
              <a:gd name="T2" fmla="*/ 10800 w 21600"/>
              <a:gd name="T3" fmla="*/ 21600 h 21600"/>
              <a:gd name="T4" fmla="*/ 3299 w 21600"/>
              <a:gd name="T5" fmla="*/ 10800 h 21600"/>
              <a:gd name="T6" fmla="*/ 10800 w 21600"/>
              <a:gd name="T7" fmla="*/ 0 h 21600"/>
              <a:gd name="T8" fmla="*/ 5099 w 21600"/>
              <a:gd name="T9" fmla="*/ 5099 h 21600"/>
              <a:gd name="T10" fmla="*/ 16501 w 21600"/>
              <a:gd name="T11" fmla="*/ 16501 h 21600"/>
            </a:gdLst>
            <a:ahLst/>
            <a:cxnLst>
              <a:cxn ang="0">
                <a:pos x="T0" y="T1"/>
              </a:cxn>
              <a:cxn ang="0">
                <a:pos x="T2" y="T3"/>
              </a:cxn>
              <a:cxn ang="0">
                <a:pos x="T4" y="T5"/>
              </a:cxn>
              <a:cxn ang="0">
                <a:pos x="T6" y="T7"/>
              </a:cxn>
            </a:cxnLst>
            <a:rect l="T8" t="T9" r="T10" b="T11"/>
            <a:pathLst>
              <a:path w="21600" h="21600">
                <a:moveTo>
                  <a:pt x="0" y="0"/>
                </a:moveTo>
                <a:lnTo>
                  <a:pt x="6597" y="21600"/>
                </a:lnTo>
                <a:lnTo>
                  <a:pt x="15003" y="21600"/>
                </a:lnTo>
                <a:lnTo>
                  <a:pt x="21600" y="0"/>
                </a:lnTo>
                <a:close/>
              </a:path>
            </a:pathLst>
          </a:custGeom>
          <a:gradFill rotWithShape="0">
            <a:gsLst>
              <a:gs pos="0">
                <a:srgbClr val="00D8D3">
                  <a:gamma/>
                  <a:shade val="72549"/>
                  <a:invGamma/>
                </a:srgbClr>
              </a:gs>
              <a:gs pos="100000">
                <a:srgbClr val="00D8D3"/>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AutoShape 3">
            <a:extLst>
              <a:ext uri="{FF2B5EF4-FFF2-40B4-BE49-F238E27FC236}">
                <a16:creationId xmlns:a16="http://schemas.microsoft.com/office/drawing/2014/main" id="{6E4E3AF2-C4B8-42E9-9492-FFF4BA20CB6E}"/>
              </a:ext>
            </a:extLst>
          </p:cNvPr>
          <p:cNvSpPr>
            <a:spLocks noChangeArrowheads="1"/>
          </p:cNvSpPr>
          <p:nvPr/>
        </p:nvSpPr>
        <p:spPr bwMode="auto">
          <a:xfrm flipV="1">
            <a:off x="1724025" y="4113214"/>
            <a:ext cx="8758238" cy="2427287"/>
          </a:xfrm>
          <a:custGeom>
            <a:avLst/>
            <a:gdLst>
              <a:gd name="G0" fmla="+- 6597 0 0"/>
              <a:gd name="G1" fmla="+- 21600 0 6597"/>
              <a:gd name="G2" fmla="*/ 6597 1 2"/>
              <a:gd name="G3" fmla="+- 21600 0 G2"/>
              <a:gd name="G4" fmla="+/ 6597 21600 2"/>
              <a:gd name="G5" fmla="+/ G1 0 2"/>
              <a:gd name="G6" fmla="*/ 21600 21600 6597"/>
              <a:gd name="G7" fmla="*/ G6 1 2"/>
              <a:gd name="G8" fmla="+- 21600 0 G7"/>
              <a:gd name="G9" fmla="*/ 21600 1 2"/>
              <a:gd name="G10" fmla="+- 6597 0 G9"/>
              <a:gd name="G11" fmla="?: G10 G8 0"/>
              <a:gd name="G12" fmla="?: G10 G7 21600"/>
              <a:gd name="T0" fmla="*/ 18301 w 21600"/>
              <a:gd name="T1" fmla="*/ 10800 h 21600"/>
              <a:gd name="T2" fmla="*/ 10800 w 21600"/>
              <a:gd name="T3" fmla="*/ 21600 h 21600"/>
              <a:gd name="T4" fmla="*/ 3299 w 21600"/>
              <a:gd name="T5" fmla="*/ 10800 h 21600"/>
              <a:gd name="T6" fmla="*/ 10800 w 21600"/>
              <a:gd name="T7" fmla="*/ 0 h 21600"/>
              <a:gd name="T8" fmla="*/ 5099 w 21600"/>
              <a:gd name="T9" fmla="*/ 5099 h 21600"/>
              <a:gd name="T10" fmla="*/ 16501 w 21600"/>
              <a:gd name="T11" fmla="*/ 16501 h 21600"/>
            </a:gdLst>
            <a:ahLst/>
            <a:cxnLst>
              <a:cxn ang="0">
                <a:pos x="T0" y="T1"/>
              </a:cxn>
              <a:cxn ang="0">
                <a:pos x="T2" y="T3"/>
              </a:cxn>
              <a:cxn ang="0">
                <a:pos x="T4" y="T5"/>
              </a:cxn>
              <a:cxn ang="0">
                <a:pos x="T6" y="T7"/>
              </a:cxn>
            </a:cxnLst>
            <a:rect l="T8" t="T9" r="T10" b="T11"/>
            <a:pathLst>
              <a:path w="21600" h="21600">
                <a:moveTo>
                  <a:pt x="0" y="0"/>
                </a:moveTo>
                <a:lnTo>
                  <a:pt x="6597" y="21600"/>
                </a:lnTo>
                <a:lnTo>
                  <a:pt x="15003" y="21600"/>
                </a:lnTo>
                <a:lnTo>
                  <a:pt x="21600" y="0"/>
                </a:lnTo>
                <a:close/>
              </a:path>
            </a:pathLst>
          </a:custGeom>
          <a:gradFill rotWithShape="0">
            <a:gsLst>
              <a:gs pos="0">
                <a:srgbClr val="00D8D3"/>
              </a:gs>
              <a:gs pos="100000">
                <a:srgbClr val="00D8D3">
                  <a:gamma/>
                  <a:shade val="72549"/>
                  <a:invGamma/>
                </a:srgbClr>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a:extLst>
              <a:ext uri="{FF2B5EF4-FFF2-40B4-BE49-F238E27FC236}">
                <a16:creationId xmlns:a16="http://schemas.microsoft.com/office/drawing/2014/main" id="{FDA47A9C-F38B-4679-B921-30DDF877912F}"/>
              </a:ext>
            </a:extLst>
          </p:cNvPr>
          <p:cNvSpPr>
            <a:spLocks noChangeArrowheads="1"/>
          </p:cNvSpPr>
          <p:nvPr/>
        </p:nvSpPr>
        <p:spPr bwMode="auto">
          <a:xfrm>
            <a:off x="5003800" y="2408239"/>
            <a:ext cx="2120900" cy="407987"/>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PO</a:t>
            </a:r>
          </a:p>
        </p:txBody>
      </p:sp>
      <p:sp>
        <p:nvSpPr>
          <p:cNvPr id="22533" name="Rectangle 5">
            <a:extLst>
              <a:ext uri="{FF2B5EF4-FFF2-40B4-BE49-F238E27FC236}">
                <a16:creationId xmlns:a16="http://schemas.microsoft.com/office/drawing/2014/main" id="{76306F38-0CD8-4610-AAA1-C148D68D527D}"/>
              </a:ext>
            </a:extLst>
          </p:cNvPr>
          <p:cNvSpPr>
            <a:spLocks noChangeArrowheads="1"/>
          </p:cNvSpPr>
          <p:nvPr/>
        </p:nvSpPr>
        <p:spPr bwMode="auto">
          <a:xfrm>
            <a:off x="5003800" y="2954339"/>
            <a:ext cx="2120900" cy="407987"/>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GR</a:t>
            </a:r>
          </a:p>
        </p:txBody>
      </p:sp>
      <p:sp>
        <p:nvSpPr>
          <p:cNvPr id="22534" name="Rectangle 6">
            <a:extLst>
              <a:ext uri="{FF2B5EF4-FFF2-40B4-BE49-F238E27FC236}">
                <a16:creationId xmlns:a16="http://schemas.microsoft.com/office/drawing/2014/main" id="{92BD264B-08D5-4898-97BD-BBB8107E944C}"/>
              </a:ext>
            </a:extLst>
          </p:cNvPr>
          <p:cNvSpPr>
            <a:spLocks noChangeArrowheads="1"/>
          </p:cNvSpPr>
          <p:nvPr/>
        </p:nvSpPr>
        <p:spPr bwMode="auto">
          <a:xfrm>
            <a:off x="5003800" y="3471863"/>
            <a:ext cx="2120900" cy="406400"/>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Invoice</a:t>
            </a:r>
          </a:p>
        </p:txBody>
      </p:sp>
      <p:sp>
        <p:nvSpPr>
          <p:cNvPr id="22535" name="AutoShape 7">
            <a:extLst>
              <a:ext uri="{FF2B5EF4-FFF2-40B4-BE49-F238E27FC236}">
                <a16:creationId xmlns:a16="http://schemas.microsoft.com/office/drawing/2014/main" id="{ACE6EDF2-562B-40A3-83A7-465848A5FC2F}"/>
              </a:ext>
            </a:extLst>
          </p:cNvPr>
          <p:cNvSpPr>
            <a:spLocks noChangeArrowheads="1"/>
          </p:cNvSpPr>
          <p:nvPr/>
        </p:nvSpPr>
        <p:spPr bwMode="auto">
          <a:xfrm>
            <a:off x="5942013" y="2828926"/>
            <a:ext cx="215900" cy="112713"/>
          </a:xfrm>
          <a:prstGeom prst="downArrow">
            <a:avLst>
              <a:gd name="adj1" fmla="val 50000"/>
              <a:gd name="adj2" fmla="val 5000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6" name="AutoShape 8">
            <a:extLst>
              <a:ext uri="{FF2B5EF4-FFF2-40B4-BE49-F238E27FC236}">
                <a16:creationId xmlns:a16="http://schemas.microsoft.com/office/drawing/2014/main" id="{71501D37-89E4-4C28-A316-783522041A44}"/>
              </a:ext>
            </a:extLst>
          </p:cNvPr>
          <p:cNvSpPr>
            <a:spLocks noChangeArrowheads="1"/>
          </p:cNvSpPr>
          <p:nvPr/>
        </p:nvSpPr>
        <p:spPr bwMode="auto">
          <a:xfrm>
            <a:off x="5942013" y="3360738"/>
            <a:ext cx="215900" cy="112712"/>
          </a:xfrm>
          <a:prstGeom prst="downArrow">
            <a:avLst>
              <a:gd name="adj1" fmla="val 50000"/>
              <a:gd name="adj2" fmla="val 5000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Rectangle 9">
            <a:extLst>
              <a:ext uri="{FF2B5EF4-FFF2-40B4-BE49-F238E27FC236}">
                <a16:creationId xmlns:a16="http://schemas.microsoft.com/office/drawing/2014/main" id="{7BF5C5C3-11CC-4C6B-830F-372AA6507633}"/>
              </a:ext>
            </a:extLst>
          </p:cNvPr>
          <p:cNvSpPr>
            <a:spLocks noChangeArrowheads="1"/>
          </p:cNvSpPr>
          <p:nvPr/>
        </p:nvSpPr>
        <p:spPr bwMode="auto">
          <a:xfrm>
            <a:off x="3619500" y="4805363"/>
            <a:ext cx="1316066"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Create, Display </a:t>
            </a:r>
          </a:p>
          <a:p>
            <a:r>
              <a:rPr lang="en-US" altLang="en-US" sz="1400"/>
              <a:t>and change</a:t>
            </a:r>
          </a:p>
          <a:p>
            <a:r>
              <a:rPr lang="en-US" altLang="en-US" sz="1400"/>
              <a:t>Vendor Master </a:t>
            </a:r>
          </a:p>
          <a:p>
            <a:r>
              <a:rPr lang="en-US" altLang="en-US" sz="1400"/>
              <a:t>Records</a:t>
            </a:r>
          </a:p>
        </p:txBody>
      </p:sp>
      <p:sp>
        <p:nvSpPr>
          <p:cNvPr id="22538" name="Rectangle 10">
            <a:extLst>
              <a:ext uri="{FF2B5EF4-FFF2-40B4-BE49-F238E27FC236}">
                <a16:creationId xmlns:a16="http://schemas.microsoft.com/office/drawing/2014/main" id="{43F2EE16-4A1E-47CD-A12D-66A9271A764A}"/>
              </a:ext>
            </a:extLst>
          </p:cNvPr>
          <p:cNvSpPr>
            <a:spLocks noChangeArrowheads="1"/>
          </p:cNvSpPr>
          <p:nvPr/>
        </p:nvSpPr>
        <p:spPr bwMode="auto">
          <a:xfrm>
            <a:off x="3336926" y="4459288"/>
            <a:ext cx="15668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0" name="Rectangle 12">
            <a:extLst>
              <a:ext uri="{FF2B5EF4-FFF2-40B4-BE49-F238E27FC236}">
                <a16:creationId xmlns:a16="http://schemas.microsoft.com/office/drawing/2014/main" id="{B869A973-BE44-4130-A4AE-F789376D07FB}"/>
              </a:ext>
            </a:extLst>
          </p:cNvPr>
          <p:cNvSpPr>
            <a:spLocks noChangeArrowheads="1"/>
          </p:cNvSpPr>
          <p:nvPr/>
        </p:nvSpPr>
        <p:spPr bwMode="auto">
          <a:xfrm>
            <a:off x="7299326" y="4459288"/>
            <a:ext cx="15668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1" name="Rectangle 13">
            <a:extLst>
              <a:ext uri="{FF2B5EF4-FFF2-40B4-BE49-F238E27FC236}">
                <a16:creationId xmlns:a16="http://schemas.microsoft.com/office/drawing/2014/main" id="{E0B733AF-6D15-42EB-A722-E37756301DE9}"/>
              </a:ext>
            </a:extLst>
          </p:cNvPr>
          <p:cNvSpPr>
            <a:spLocks noChangeArrowheads="1"/>
          </p:cNvSpPr>
          <p:nvPr/>
        </p:nvSpPr>
        <p:spPr bwMode="auto">
          <a:xfrm>
            <a:off x="4305301" y="4249738"/>
            <a:ext cx="1465209"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Display Vendor</a:t>
            </a:r>
          </a:p>
          <a:p>
            <a:r>
              <a:rPr lang="en-US" altLang="en-US" sz="1400"/>
              <a:t>Account Balances</a:t>
            </a:r>
          </a:p>
        </p:txBody>
      </p:sp>
      <p:sp>
        <p:nvSpPr>
          <p:cNvPr id="22542" name="Rectangle 14">
            <a:extLst>
              <a:ext uri="{FF2B5EF4-FFF2-40B4-BE49-F238E27FC236}">
                <a16:creationId xmlns:a16="http://schemas.microsoft.com/office/drawing/2014/main" id="{ACD247B0-8F0A-4B3A-A951-460621F5E3F6}"/>
              </a:ext>
            </a:extLst>
          </p:cNvPr>
          <p:cNvSpPr>
            <a:spLocks noChangeArrowheads="1"/>
          </p:cNvSpPr>
          <p:nvPr/>
        </p:nvSpPr>
        <p:spPr bwMode="auto">
          <a:xfrm>
            <a:off x="7023100" y="4337050"/>
            <a:ext cx="859594" cy="739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Process </a:t>
            </a:r>
            <a:br>
              <a:rPr lang="en-US" altLang="en-US" sz="1400"/>
            </a:br>
            <a:r>
              <a:rPr lang="en-US" altLang="en-US" sz="1400"/>
              <a:t>Outgoing</a:t>
            </a:r>
          </a:p>
          <a:p>
            <a:r>
              <a:rPr lang="en-US" altLang="en-US" sz="1400"/>
              <a:t>Payment</a:t>
            </a:r>
          </a:p>
        </p:txBody>
      </p:sp>
      <p:sp>
        <p:nvSpPr>
          <p:cNvPr id="22543" name="Rectangle 15">
            <a:extLst>
              <a:ext uri="{FF2B5EF4-FFF2-40B4-BE49-F238E27FC236}">
                <a16:creationId xmlns:a16="http://schemas.microsoft.com/office/drawing/2014/main" id="{DB40E599-687C-4AF8-B741-2D7D5BC7A0AD}"/>
              </a:ext>
            </a:extLst>
          </p:cNvPr>
          <p:cNvSpPr>
            <a:spLocks noChangeArrowheads="1"/>
          </p:cNvSpPr>
          <p:nvPr/>
        </p:nvSpPr>
        <p:spPr bwMode="auto">
          <a:xfrm>
            <a:off x="7289801" y="5227638"/>
            <a:ext cx="1504001"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Display / Change</a:t>
            </a:r>
          </a:p>
          <a:p>
            <a:r>
              <a:rPr lang="en-US" altLang="en-US" sz="1400"/>
              <a:t>Vendor Line Items</a:t>
            </a:r>
          </a:p>
        </p:txBody>
      </p:sp>
      <p:sp>
        <p:nvSpPr>
          <p:cNvPr id="22544" name="Rectangle 16">
            <a:extLst>
              <a:ext uri="{FF2B5EF4-FFF2-40B4-BE49-F238E27FC236}">
                <a16:creationId xmlns:a16="http://schemas.microsoft.com/office/drawing/2014/main" id="{EB992874-FB46-45F7-9AD3-AD15AC2902DD}"/>
              </a:ext>
            </a:extLst>
          </p:cNvPr>
          <p:cNvSpPr>
            <a:spLocks noChangeArrowheads="1"/>
          </p:cNvSpPr>
          <p:nvPr/>
        </p:nvSpPr>
        <p:spPr bwMode="auto">
          <a:xfrm>
            <a:off x="4964113" y="5497513"/>
            <a:ext cx="153587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Create Vendor</a:t>
            </a:r>
          </a:p>
          <a:p>
            <a:r>
              <a:rPr lang="en-US" altLang="en-US" sz="1400"/>
              <a:t>Invoices Manually </a:t>
            </a:r>
          </a:p>
        </p:txBody>
      </p:sp>
      <p:sp>
        <p:nvSpPr>
          <p:cNvPr id="22548" name="Rectangle 20">
            <a:extLst>
              <a:ext uri="{FF2B5EF4-FFF2-40B4-BE49-F238E27FC236}">
                <a16:creationId xmlns:a16="http://schemas.microsoft.com/office/drawing/2014/main" id="{919491B5-B9C3-4E6B-9C5A-468F4C4793B1}"/>
              </a:ext>
            </a:extLst>
          </p:cNvPr>
          <p:cNvSpPr>
            <a:spLocks noGrp="1" noChangeArrowheads="1"/>
          </p:cNvSpPr>
          <p:nvPr>
            <p:ph type="title"/>
          </p:nvPr>
        </p:nvSpPr>
        <p:spPr>
          <a:xfrm>
            <a:off x="2359025" y="371475"/>
            <a:ext cx="7704138" cy="1143000"/>
          </a:xfrm>
        </p:spPr>
        <p:txBody>
          <a:bodyPr>
            <a:normAutofit fontScale="90000"/>
          </a:bodyPr>
          <a:lstStyle/>
          <a:p>
            <a:r>
              <a:rPr lang="en-US" altLang="en-US"/>
              <a:t>Procurement  &amp; Accounts Payable</a:t>
            </a:r>
          </a:p>
        </p:txBody>
      </p:sp>
      <p:sp>
        <p:nvSpPr>
          <p:cNvPr id="22549" name="Rectangle 21">
            <a:extLst>
              <a:ext uri="{FF2B5EF4-FFF2-40B4-BE49-F238E27FC236}">
                <a16:creationId xmlns:a16="http://schemas.microsoft.com/office/drawing/2014/main" id="{22218A06-AE96-4837-B50E-4ACE4D779441}"/>
              </a:ext>
            </a:extLst>
          </p:cNvPr>
          <p:cNvSpPr>
            <a:spLocks noChangeArrowheads="1"/>
          </p:cNvSpPr>
          <p:nvPr/>
        </p:nvSpPr>
        <p:spPr bwMode="auto">
          <a:xfrm>
            <a:off x="5668964" y="4511675"/>
            <a:ext cx="1293687"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Process </a:t>
            </a:r>
            <a:br>
              <a:rPr lang="en-US" altLang="en-US" sz="1400"/>
            </a:br>
            <a:r>
              <a:rPr lang="en-US" altLang="en-US" sz="1400"/>
              <a:t>Down Payment</a:t>
            </a:r>
          </a:p>
          <a:p>
            <a:r>
              <a:rPr lang="en-US" altLang="en-US" sz="1400"/>
              <a:t> and </a:t>
            </a:r>
          </a:p>
          <a:p>
            <a:r>
              <a:rPr lang="en-US" altLang="en-US" sz="1400"/>
              <a:t>Credit Memo</a:t>
            </a:r>
          </a:p>
        </p:txBody>
      </p:sp>
      <p:sp>
        <p:nvSpPr>
          <p:cNvPr id="22550" name="Line 22">
            <a:extLst>
              <a:ext uri="{FF2B5EF4-FFF2-40B4-BE49-F238E27FC236}">
                <a16:creationId xmlns:a16="http://schemas.microsoft.com/office/drawing/2014/main" id="{C44F9D51-4BB3-4184-96B4-EA06A1A8A6EC}"/>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6" name="Rectangle 28">
            <a:extLst>
              <a:ext uri="{FF2B5EF4-FFF2-40B4-BE49-F238E27FC236}">
                <a16:creationId xmlns:a16="http://schemas.microsoft.com/office/drawing/2014/main" id="{1FD46DC7-6531-4B1F-9B03-15CC237A3A45}"/>
              </a:ext>
            </a:extLst>
          </p:cNvPr>
          <p:cNvSpPr>
            <a:spLocks noChangeArrowheads="1"/>
          </p:cNvSpPr>
          <p:nvPr/>
        </p:nvSpPr>
        <p:spPr bwMode="auto">
          <a:xfrm>
            <a:off x="4800600" y="1782763"/>
            <a:ext cx="2526654" cy="400110"/>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rgbClr val="FCD1C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Lst>
        </p:spPr>
        <p:txBody>
          <a:bodyPr wrap="none">
            <a:spAutoFit/>
          </a:bodyPr>
          <a:lstStyle/>
          <a:p>
            <a:r>
              <a:rPr lang="en-US" altLang="en-US" sz="2000">
                <a:effectLst>
                  <a:outerShdw blurRad="38100" dist="38100" dir="2700000" algn="tl">
                    <a:srgbClr val="C0C0C0"/>
                  </a:outerShdw>
                </a:effectLst>
              </a:rPr>
              <a:t>Material Management</a:t>
            </a:r>
          </a:p>
        </p:txBody>
      </p:sp>
      <p:sp>
        <p:nvSpPr>
          <p:cNvPr id="22558" name="Rectangle 30">
            <a:extLst>
              <a:ext uri="{FF2B5EF4-FFF2-40B4-BE49-F238E27FC236}">
                <a16:creationId xmlns:a16="http://schemas.microsoft.com/office/drawing/2014/main" id="{7AE00270-9343-4E59-BB50-20610A39F859}"/>
              </a:ext>
            </a:extLst>
          </p:cNvPr>
          <p:cNvSpPr>
            <a:spLocks noChangeArrowheads="1"/>
          </p:cNvSpPr>
          <p:nvPr/>
        </p:nvSpPr>
        <p:spPr bwMode="auto">
          <a:xfrm>
            <a:off x="4697414" y="6105525"/>
            <a:ext cx="2240293" cy="400110"/>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rgbClr val="FCD1C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Lst>
        </p:spPr>
        <p:txBody>
          <a:bodyPr wrap="none">
            <a:spAutoFit/>
          </a:bodyPr>
          <a:lstStyle/>
          <a:p>
            <a:r>
              <a:rPr lang="en-US" altLang="en-US" sz="2000">
                <a:effectLst>
                  <a:outerShdw blurRad="38100" dist="38100" dir="2700000" algn="tl">
                    <a:srgbClr val="C0C0C0"/>
                  </a:outerShdw>
                </a:effectLst>
              </a:rPr>
              <a:t>FI Accounts Payable</a:t>
            </a:r>
          </a:p>
        </p:txBody>
      </p:sp>
      <p:sp>
        <p:nvSpPr>
          <p:cNvPr id="22559" name="AutoShape 31">
            <a:extLst>
              <a:ext uri="{FF2B5EF4-FFF2-40B4-BE49-F238E27FC236}">
                <a16:creationId xmlns:a16="http://schemas.microsoft.com/office/drawing/2014/main" id="{2A517840-6B89-40E5-A282-68D64F474AFD}"/>
              </a:ext>
            </a:extLst>
          </p:cNvPr>
          <p:cNvSpPr>
            <a:spLocks noChangeArrowheads="1"/>
          </p:cNvSpPr>
          <p:nvPr/>
        </p:nvSpPr>
        <p:spPr bwMode="auto">
          <a:xfrm>
            <a:off x="5937251" y="3884613"/>
            <a:ext cx="244475" cy="633412"/>
          </a:xfrm>
          <a:prstGeom prst="downArrow">
            <a:avLst>
              <a:gd name="adj1" fmla="val 50000"/>
              <a:gd name="adj2" fmla="val 129557"/>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2" name="AutoShape 1034">
            <a:extLst>
              <a:ext uri="{FF2B5EF4-FFF2-40B4-BE49-F238E27FC236}">
                <a16:creationId xmlns:a16="http://schemas.microsoft.com/office/drawing/2014/main" id="{31417B4A-9B2B-4E47-85E9-FD7592910B77}"/>
              </a:ext>
            </a:extLst>
          </p:cNvPr>
          <p:cNvSpPr>
            <a:spLocks noChangeArrowheads="1"/>
          </p:cNvSpPr>
          <p:nvPr/>
        </p:nvSpPr>
        <p:spPr bwMode="auto">
          <a:xfrm>
            <a:off x="3068638" y="4869915"/>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3" name="AutoShape 1035">
            <a:extLst>
              <a:ext uri="{FF2B5EF4-FFF2-40B4-BE49-F238E27FC236}">
                <a16:creationId xmlns:a16="http://schemas.microsoft.com/office/drawing/2014/main" id="{888B7CE9-0D23-4199-A2F0-6EA5531008FD}"/>
              </a:ext>
            </a:extLst>
          </p:cNvPr>
          <p:cNvSpPr>
            <a:spLocks noChangeArrowheads="1"/>
          </p:cNvSpPr>
          <p:nvPr/>
        </p:nvSpPr>
        <p:spPr bwMode="auto">
          <a:xfrm>
            <a:off x="3068638" y="5314415"/>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35" name="Rectangle 1027">
            <a:extLst>
              <a:ext uri="{FF2B5EF4-FFF2-40B4-BE49-F238E27FC236}">
                <a16:creationId xmlns:a16="http://schemas.microsoft.com/office/drawing/2014/main" id="{C365C566-F9AB-494D-AB66-6A5416DCA43B}"/>
              </a:ext>
            </a:extLst>
          </p:cNvPr>
          <p:cNvSpPr>
            <a:spLocks noGrp="1" noChangeArrowheads="1"/>
          </p:cNvSpPr>
          <p:nvPr>
            <p:ph type="title"/>
          </p:nvPr>
        </p:nvSpPr>
        <p:spPr>
          <a:xfrm>
            <a:off x="2460626" y="371475"/>
            <a:ext cx="8207375" cy="1143000"/>
          </a:xfrm>
        </p:spPr>
        <p:txBody>
          <a:bodyPr/>
          <a:lstStyle/>
          <a:p>
            <a:r>
              <a:rPr lang="en-US" altLang="en-US" sz="2800"/>
              <a:t>Main Procurement Cycle Documents</a:t>
            </a:r>
            <a:endParaRPr lang="en-US" altLang="en-US" sz="2400"/>
          </a:p>
        </p:txBody>
      </p:sp>
      <p:sp>
        <p:nvSpPr>
          <p:cNvPr id="69636" name="Line 1028">
            <a:extLst>
              <a:ext uri="{FF2B5EF4-FFF2-40B4-BE49-F238E27FC236}">
                <a16:creationId xmlns:a16="http://schemas.microsoft.com/office/drawing/2014/main" id="{AB773E00-15F3-48FA-B8B3-0E8764F0AF1A}"/>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AutoShape 1030">
            <a:extLst>
              <a:ext uri="{FF2B5EF4-FFF2-40B4-BE49-F238E27FC236}">
                <a16:creationId xmlns:a16="http://schemas.microsoft.com/office/drawing/2014/main" id="{52257262-2557-48B5-9825-7918F80C7F88}"/>
              </a:ext>
            </a:extLst>
          </p:cNvPr>
          <p:cNvSpPr>
            <a:spLocks noChangeArrowheads="1"/>
          </p:cNvSpPr>
          <p:nvPr/>
        </p:nvSpPr>
        <p:spPr bwMode="auto">
          <a:xfrm>
            <a:off x="3068638" y="1789113"/>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0" name="AutoShape 1032">
            <a:extLst>
              <a:ext uri="{FF2B5EF4-FFF2-40B4-BE49-F238E27FC236}">
                <a16:creationId xmlns:a16="http://schemas.microsoft.com/office/drawing/2014/main" id="{D4B90780-90B4-4D52-9AD2-0B92944B5BD0}"/>
              </a:ext>
            </a:extLst>
          </p:cNvPr>
          <p:cNvSpPr>
            <a:spLocks noChangeArrowheads="1"/>
          </p:cNvSpPr>
          <p:nvPr/>
        </p:nvSpPr>
        <p:spPr bwMode="auto">
          <a:xfrm>
            <a:off x="3068638" y="3952340"/>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1" name="AutoShape 1033">
            <a:extLst>
              <a:ext uri="{FF2B5EF4-FFF2-40B4-BE49-F238E27FC236}">
                <a16:creationId xmlns:a16="http://schemas.microsoft.com/office/drawing/2014/main" id="{4D81BA9F-6C8A-477D-AB05-16CB39A2C07F}"/>
              </a:ext>
            </a:extLst>
          </p:cNvPr>
          <p:cNvSpPr>
            <a:spLocks noChangeArrowheads="1"/>
          </p:cNvSpPr>
          <p:nvPr/>
        </p:nvSpPr>
        <p:spPr bwMode="auto">
          <a:xfrm>
            <a:off x="3068638" y="4411128"/>
            <a:ext cx="4976812" cy="404813"/>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37" name="Rectangle 1029">
            <a:extLst>
              <a:ext uri="{FF2B5EF4-FFF2-40B4-BE49-F238E27FC236}">
                <a16:creationId xmlns:a16="http://schemas.microsoft.com/office/drawing/2014/main" id="{00AD20EF-98D0-4031-9554-35F241FC542F}"/>
              </a:ext>
            </a:extLst>
          </p:cNvPr>
          <p:cNvSpPr>
            <a:spLocks noGrp="1" noChangeArrowheads="1"/>
          </p:cNvSpPr>
          <p:nvPr>
            <p:ph type="body" idx="1"/>
          </p:nvPr>
        </p:nvSpPr>
        <p:spPr>
          <a:xfrm>
            <a:off x="3648076" y="1806576"/>
            <a:ext cx="4919663" cy="4232275"/>
          </a:xfrm>
        </p:spPr>
        <p:txBody>
          <a:bodyPr>
            <a:normAutofit fontScale="70000" lnSpcReduction="20000"/>
          </a:bodyPr>
          <a:lstStyle/>
          <a:p>
            <a:pPr>
              <a:lnSpc>
                <a:spcPct val="100000"/>
              </a:lnSpc>
              <a:spcBef>
                <a:spcPct val="0"/>
              </a:spcBef>
              <a:spcAft>
                <a:spcPct val="50000"/>
              </a:spcAft>
            </a:pPr>
            <a:r>
              <a:rPr lang="en-US" altLang="en-US"/>
              <a:t>Purchase Requisition</a:t>
            </a:r>
          </a:p>
          <a:p>
            <a:pPr>
              <a:lnSpc>
                <a:spcPct val="100000"/>
              </a:lnSpc>
              <a:spcBef>
                <a:spcPct val="0"/>
              </a:spcBef>
              <a:spcAft>
                <a:spcPct val="50000"/>
              </a:spcAft>
            </a:pPr>
            <a:r>
              <a:rPr lang="en-US" altLang="en-US"/>
              <a:t>Request for Quotation</a:t>
            </a:r>
          </a:p>
          <a:p>
            <a:pPr>
              <a:lnSpc>
                <a:spcPct val="100000"/>
              </a:lnSpc>
              <a:spcBef>
                <a:spcPct val="0"/>
              </a:spcBef>
              <a:spcAft>
                <a:spcPct val="50000"/>
              </a:spcAft>
            </a:pPr>
            <a:r>
              <a:rPr lang="en-US" altLang="en-US"/>
              <a:t>Quotation</a:t>
            </a:r>
          </a:p>
          <a:p>
            <a:pPr>
              <a:lnSpc>
                <a:spcPct val="100000"/>
              </a:lnSpc>
              <a:spcBef>
                <a:spcPct val="0"/>
              </a:spcBef>
              <a:spcAft>
                <a:spcPct val="50000"/>
              </a:spcAft>
            </a:pPr>
            <a:r>
              <a:rPr lang="en-US" altLang="en-US"/>
              <a:t>Outline Agreements</a:t>
            </a:r>
          </a:p>
          <a:p>
            <a:pPr lvl="2">
              <a:lnSpc>
                <a:spcPct val="100000"/>
              </a:lnSpc>
              <a:spcAft>
                <a:spcPct val="50000"/>
              </a:spcAft>
            </a:pPr>
            <a:r>
              <a:rPr lang="en-US" altLang="en-US"/>
              <a:t>Contract</a:t>
            </a:r>
          </a:p>
          <a:p>
            <a:pPr lvl="2">
              <a:lnSpc>
                <a:spcPct val="100000"/>
              </a:lnSpc>
              <a:spcAft>
                <a:spcPct val="50000"/>
              </a:spcAft>
            </a:pPr>
            <a:r>
              <a:rPr lang="en-US" altLang="en-US"/>
              <a:t>Scheduling Agreement</a:t>
            </a:r>
          </a:p>
          <a:p>
            <a:pPr>
              <a:lnSpc>
                <a:spcPct val="100000"/>
              </a:lnSpc>
              <a:spcBef>
                <a:spcPct val="0"/>
              </a:spcBef>
              <a:spcAft>
                <a:spcPct val="50000"/>
              </a:spcAft>
            </a:pPr>
            <a:r>
              <a:rPr lang="en-US" altLang="en-US"/>
              <a:t>Purchase Order</a:t>
            </a:r>
          </a:p>
          <a:p>
            <a:pPr>
              <a:lnSpc>
                <a:spcPct val="100000"/>
              </a:lnSpc>
              <a:spcBef>
                <a:spcPct val="0"/>
              </a:spcBef>
              <a:spcAft>
                <a:spcPct val="50000"/>
              </a:spcAft>
            </a:pPr>
            <a:r>
              <a:rPr lang="en-US" altLang="en-US"/>
              <a:t>Goods Receipt</a:t>
            </a:r>
          </a:p>
          <a:p>
            <a:pPr>
              <a:lnSpc>
                <a:spcPct val="100000"/>
              </a:lnSpc>
              <a:spcBef>
                <a:spcPct val="0"/>
              </a:spcBef>
              <a:spcAft>
                <a:spcPct val="50000"/>
              </a:spcAft>
            </a:pPr>
            <a:r>
              <a:rPr lang="en-US" altLang="en-US"/>
              <a:t>Invoice Verification</a:t>
            </a:r>
          </a:p>
          <a:p>
            <a:pPr>
              <a:lnSpc>
                <a:spcPct val="100000"/>
              </a:lnSpc>
              <a:spcBef>
                <a:spcPct val="0"/>
              </a:spcBef>
              <a:spcAft>
                <a:spcPct val="50000"/>
              </a:spcAft>
            </a:pPr>
            <a:r>
              <a:rPr lang="en-US" altLang="en-US"/>
              <a:t>Vendor Payment</a:t>
            </a:r>
          </a:p>
          <a:p>
            <a:pPr>
              <a:lnSpc>
                <a:spcPct val="100000"/>
              </a:lnSpc>
              <a:spcBef>
                <a:spcPct val="0"/>
              </a:spcBef>
              <a:spcAft>
                <a:spcPct val="50000"/>
              </a:spcAft>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a:extLst>
              <a:ext uri="{FF2B5EF4-FFF2-40B4-BE49-F238E27FC236}">
                <a16:creationId xmlns:a16="http://schemas.microsoft.com/office/drawing/2014/main" id="{117C6DCB-CC2C-4560-A8EF-17F2AFF3B5E4}"/>
              </a:ext>
            </a:extLst>
          </p:cNvPr>
          <p:cNvSpPr>
            <a:spLocks noChangeArrowheads="1"/>
          </p:cNvSpPr>
          <p:nvPr/>
        </p:nvSpPr>
        <p:spPr bwMode="auto">
          <a:xfrm>
            <a:off x="2209800" y="5456238"/>
            <a:ext cx="7366000" cy="1020762"/>
          </a:xfrm>
          <a:prstGeom prst="roundRect">
            <a:avLst>
              <a:gd name="adj" fmla="val 12495"/>
            </a:avLst>
          </a:prstGeom>
          <a:solidFill>
            <a:srgbClr val="779FFD"/>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a:tabLst>
                <a:tab pos="1485900" algn="l"/>
                <a:tab pos="1543050" algn="l"/>
              </a:tabLst>
              <a:defRPr sz="2400">
                <a:solidFill>
                  <a:schemeClr val="tx1"/>
                </a:solidFill>
                <a:latin typeface="Times New Roman" panose="02020603050405020304" pitchFamily="18" charset="0"/>
              </a:defRPr>
            </a:lvl1pPr>
            <a:lvl2pPr algn="l">
              <a:tabLst>
                <a:tab pos="1485900" algn="l"/>
                <a:tab pos="1543050" algn="l"/>
              </a:tabLst>
              <a:defRPr sz="2400">
                <a:solidFill>
                  <a:schemeClr val="tx1"/>
                </a:solidFill>
                <a:latin typeface="Times New Roman" panose="02020603050405020304" pitchFamily="18" charset="0"/>
              </a:defRPr>
            </a:lvl2pPr>
            <a:lvl3pPr algn="l">
              <a:tabLst>
                <a:tab pos="1485900" algn="l"/>
                <a:tab pos="1543050" algn="l"/>
              </a:tabLst>
              <a:defRPr sz="2400">
                <a:solidFill>
                  <a:schemeClr val="tx1"/>
                </a:solidFill>
                <a:latin typeface="Times New Roman" panose="02020603050405020304" pitchFamily="18" charset="0"/>
              </a:defRPr>
            </a:lvl3pPr>
            <a:lvl4pPr algn="l">
              <a:tabLst>
                <a:tab pos="1485900" algn="l"/>
                <a:tab pos="1543050" algn="l"/>
              </a:tabLst>
              <a:defRPr sz="2400">
                <a:solidFill>
                  <a:schemeClr val="tx1"/>
                </a:solidFill>
                <a:latin typeface="Times New Roman" panose="02020603050405020304" pitchFamily="18" charset="0"/>
              </a:defRPr>
            </a:lvl4pPr>
            <a:lvl5pPr algn="l">
              <a:tabLst>
                <a:tab pos="1485900" algn="l"/>
                <a:tab pos="154305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	Materials</a:t>
            </a:r>
          </a:p>
          <a:p>
            <a:r>
              <a:rPr lang="en-US" altLang="en-US" sz="1800">
                <a:latin typeface="Arial" panose="020B0604020202020204" pitchFamily="34" charset="0"/>
              </a:rPr>
              <a:t>	Management</a:t>
            </a:r>
          </a:p>
        </p:txBody>
      </p:sp>
      <p:sp>
        <p:nvSpPr>
          <p:cNvPr id="40963" name="AutoShape 3">
            <a:extLst>
              <a:ext uri="{FF2B5EF4-FFF2-40B4-BE49-F238E27FC236}">
                <a16:creationId xmlns:a16="http://schemas.microsoft.com/office/drawing/2014/main" id="{ED07DA39-417E-45FC-9DE9-3C04B477FAAA}"/>
              </a:ext>
            </a:extLst>
          </p:cNvPr>
          <p:cNvSpPr>
            <a:spLocks noChangeArrowheads="1"/>
          </p:cNvSpPr>
          <p:nvPr/>
        </p:nvSpPr>
        <p:spPr bwMode="auto">
          <a:xfrm>
            <a:off x="5943600" y="5551488"/>
            <a:ext cx="3403600" cy="793750"/>
          </a:xfrm>
          <a:prstGeom prst="roundRect">
            <a:avLst>
              <a:gd name="adj" fmla="val 12495"/>
            </a:avLst>
          </a:prstGeom>
          <a:solidFill>
            <a:schemeClr val="accent2"/>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Accounting</a:t>
            </a:r>
          </a:p>
        </p:txBody>
      </p:sp>
      <p:sp>
        <p:nvSpPr>
          <p:cNvPr id="40964" name="AutoShape 4">
            <a:extLst>
              <a:ext uri="{FF2B5EF4-FFF2-40B4-BE49-F238E27FC236}">
                <a16:creationId xmlns:a16="http://schemas.microsoft.com/office/drawing/2014/main" id="{190F7B16-067D-456F-A246-661B21961C47}"/>
              </a:ext>
            </a:extLst>
          </p:cNvPr>
          <p:cNvSpPr>
            <a:spLocks noChangeArrowheads="1"/>
          </p:cNvSpPr>
          <p:nvPr/>
        </p:nvSpPr>
        <p:spPr bwMode="auto">
          <a:xfrm rot="5400000">
            <a:off x="7610476" y="3322639"/>
            <a:ext cx="2651125" cy="1870075"/>
          </a:xfrm>
          <a:prstGeom prst="homePlate">
            <a:avLst>
              <a:gd name="adj" fmla="val 47255"/>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5" name="AutoShape 5">
            <a:extLst>
              <a:ext uri="{FF2B5EF4-FFF2-40B4-BE49-F238E27FC236}">
                <a16:creationId xmlns:a16="http://schemas.microsoft.com/office/drawing/2014/main" id="{16AB6E14-AA0A-4034-971A-D7FB01BAA6EA}"/>
              </a:ext>
            </a:extLst>
          </p:cNvPr>
          <p:cNvSpPr>
            <a:spLocks noChangeArrowheads="1"/>
          </p:cNvSpPr>
          <p:nvPr/>
        </p:nvSpPr>
        <p:spPr bwMode="auto">
          <a:xfrm rot="5400000">
            <a:off x="4895851" y="3294064"/>
            <a:ext cx="2651125" cy="1927225"/>
          </a:xfrm>
          <a:prstGeom prst="homePlate">
            <a:avLst>
              <a:gd name="adj" fmla="val 45854"/>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6" name="Line 6">
            <a:extLst>
              <a:ext uri="{FF2B5EF4-FFF2-40B4-BE49-F238E27FC236}">
                <a16:creationId xmlns:a16="http://schemas.microsoft.com/office/drawing/2014/main" id="{F2D10A6B-6250-4892-B1B8-28DC1A9AD725}"/>
              </a:ext>
            </a:extLst>
          </p:cNvPr>
          <p:cNvSpPr>
            <a:spLocks noChangeShapeType="1"/>
          </p:cNvSpPr>
          <p:nvPr/>
        </p:nvSpPr>
        <p:spPr bwMode="auto">
          <a:xfrm>
            <a:off x="5283200" y="3633788"/>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Line 7">
            <a:extLst>
              <a:ext uri="{FF2B5EF4-FFF2-40B4-BE49-F238E27FC236}">
                <a16:creationId xmlns:a16="http://schemas.microsoft.com/office/drawing/2014/main" id="{94EA624B-D1B2-4DB8-82CC-429F5B5F150E}"/>
              </a:ext>
            </a:extLst>
          </p:cNvPr>
          <p:cNvSpPr>
            <a:spLocks noChangeShapeType="1"/>
          </p:cNvSpPr>
          <p:nvPr/>
        </p:nvSpPr>
        <p:spPr bwMode="auto">
          <a:xfrm>
            <a:off x="8026400" y="3719513"/>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8" name="AutoShape 8">
            <a:extLst>
              <a:ext uri="{FF2B5EF4-FFF2-40B4-BE49-F238E27FC236}">
                <a16:creationId xmlns:a16="http://schemas.microsoft.com/office/drawing/2014/main" id="{8536B26C-D7E9-4052-B6B6-130CD024059E}"/>
              </a:ext>
            </a:extLst>
          </p:cNvPr>
          <p:cNvSpPr>
            <a:spLocks noChangeArrowheads="1"/>
          </p:cNvSpPr>
          <p:nvPr/>
        </p:nvSpPr>
        <p:spPr bwMode="auto">
          <a:xfrm rot="5400000">
            <a:off x="1895476" y="3322639"/>
            <a:ext cx="2651125" cy="1870075"/>
          </a:xfrm>
          <a:prstGeom prst="homePlate">
            <a:avLst>
              <a:gd name="adj" fmla="val 47255"/>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9" name="AutoShape 9">
            <a:extLst>
              <a:ext uri="{FF2B5EF4-FFF2-40B4-BE49-F238E27FC236}">
                <a16:creationId xmlns:a16="http://schemas.microsoft.com/office/drawing/2014/main" id="{9F1247B4-83CA-4D83-B4F1-2C78F6C7B079}"/>
              </a:ext>
            </a:extLst>
          </p:cNvPr>
          <p:cNvSpPr>
            <a:spLocks noChangeArrowheads="1"/>
          </p:cNvSpPr>
          <p:nvPr/>
        </p:nvSpPr>
        <p:spPr bwMode="auto">
          <a:xfrm>
            <a:off x="4921250" y="3243264"/>
            <a:ext cx="2686050" cy="1685925"/>
          </a:xfrm>
          <a:prstGeom prst="homePlate">
            <a:avLst>
              <a:gd name="adj" fmla="val 531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indent="342900" algn="l">
              <a:defRPr sz="2400">
                <a:solidFill>
                  <a:schemeClr val="tx1"/>
                </a:solidFill>
                <a:latin typeface="Times New Roman" panose="02020603050405020304" pitchFamily="18" charset="0"/>
              </a:defRPr>
            </a:lvl1pPr>
            <a:lvl2pPr marL="6858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5000"/>
              </a:lnSpc>
            </a:pPr>
            <a:r>
              <a:rPr lang="en-US" altLang="en-US" sz="1600">
                <a:latin typeface="Arial" panose="020B0604020202020204" pitchFamily="34" charset="0"/>
              </a:rPr>
              <a:t>GR Document</a:t>
            </a:r>
          </a:p>
          <a:p>
            <a:pPr algn="ctr">
              <a:lnSpc>
                <a:spcPct val="85000"/>
              </a:lnSpc>
            </a:pPr>
            <a:endParaRPr lang="en-US" altLang="en-US" sz="1600">
              <a:latin typeface="Arial" panose="020B0604020202020204" pitchFamily="34" charset="0"/>
            </a:endParaRPr>
          </a:p>
          <a:p>
            <a:pPr algn="ctr">
              <a:lnSpc>
                <a:spcPct val="85000"/>
              </a:lnSpc>
            </a:pPr>
            <a:r>
              <a:rPr lang="en-US" altLang="en-US" sz="1600">
                <a:latin typeface="Arial" panose="020B0604020202020204" pitchFamily="34" charset="0"/>
              </a:rPr>
              <a:t>Delivery Date</a:t>
            </a:r>
          </a:p>
          <a:p>
            <a:pPr algn="ctr">
              <a:lnSpc>
                <a:spcPct val="85000"/>
              </a:lnSpc>
            </a:pPr>
            <a:r>
              <a:rPr lang="en-US" altLang="en-US" sz="1600">
                <a:latin typeface="Arial" panose="020B0604020202020204" pitchFamily="34" charset="0"/>
              </a:rPr>
              <a:t>Materials</a:t>
            </a:r>
          </a:p>
          <a:p>
            <a:pPr algn="ctr">
              <a:lnSpc>
                <a:spcPct val="85000"/>
              </a:lnSpc>
            </a:pPr>
            <a:r>
              <a:rPr lang="en-US" altLang="en-US" sz="1600">
                <a:latin typeface="Arial" panose="020B0604020202020204" pitchFamily="34" charset="0"/>
              </a:rPr>
              <a:t>Quantity</a:t>
            </a:r>
          </a:p>
          <a:p>
            <a:pPr algn="ctr">
              <a:lnSpc>
                <a:spcPct val="85000"/>
              </a:lnSpc>
            </a:pPr>
            <a:r>
              <a:rPr lang="en-US" altLang="en-US" sz="1600">
                <a:latin typeface="Arial" panose="020B0604020202020204" pitchFamily="34" charset="0"/>
              </a:rPr>
              <a:t>Values</a:t>
            </a:r>
          </a:p>
          <a:p>
            <a:pPr algn="ctr">
              <a:lnSpc>
                <a:spcPct val="85000"/>
              </a:lnSpc>
            </a:pPr>
            <a:r>
              <a:rPr lang="en-US" altLang="en-US" sz="1600">
                <a:latin typeface="Arial" panose="020B0604020202020204" pitchFamily="34" charset="0"/>
              </a:rPr>
              <a:t>Account Postings</a:t>
            </a:r>
          </a:p>
        </p:txBody>
      </p:sp>
      <p:sp>
        <p:nvSpPr>
          <p:cNvPr id="40970" name="AutoShape 10">
            <a:extLst>
              <a:ext uri="{FF2B5EF4-FFF2-40B4-BE49-F238E27FC236}">
                <a16:creationId xmlns:a16="http://schemas.microsoft.com/office/drawing/2014/main" id="{75FB3EDE-D610-4604-ABCB-31606B702255}"/>
              </a:ext>
            </a:extLst>
          </p:cNvPr>
          <p:cNvSpPr>
            <a:spLocks noChangeArrowheads="1"/>
          </p:cNvSpPr>
          <p:nvPr/>
        </p:nvSpPr>
        <p:spPr bwMode="auto">
          <a:xfrm>
            <a:off x="7683500" y="3233739"/>
            <a:ext cx="2686050" cy="1685925"/>
          </a:xfrm>
          <a:prstGeom prst="homePlate">
            <a:avLst>
              <a:gd name="adj" fmla="val 531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indent="342900" algn="l">
              <a:defRPr sz="2400">
                <a:solidFill>
                  <a:schemeClr val="tx1"/>
                </a:solidFill>
                <a:latin typeface="Times New Roman" panose="02020603050405020304" pitchFamily="18" charset="0"/>
              </a:defRPr>
            </a:lvl1pPr>
            <a:lvl2pPr marL="6858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1600">
                <a:latin typeface="Arial" panose="020B0604020202020204" pitchFamily="34" charset="0"/>
              </a:rPr>
              <a:t>IR Document</a:t>
            </a:r>
          </a:p>
          <a:p>
            <a:pPr algn="ctr">
              <a:lnSpc>
                <a:spcPct val="90000"/>
              </a:lnSpc>
            </a:pPr>
            <a:endParaRPr lang="en-US" altLang="en-US" sz="1600">
              <a:latin typeface="Arial" panose="020B0604020202020204" pitchFamily="34" charset="0"/>
            </a:endParaRPr>
          </a:p>
          <a:p>
            <a:pPr algn="ctr">
              <a:lnSpc>
                <a:spcPct val="90000"/>
              </a:lnSpc>
            </a:pPr>
            <a:r>
              <a:rPr lang="en-US" altLang="en-US" sz="1600">
                <a:latin typeface="Arial" panose="020B0604020202020204" pitchFamily="34" charset="0"/>
              </a:rPr>
              <a:t>Vendor</a:t>
            </a:r>
          </a:p>
          <a:p>
            <a:pPr algn="ctr">
              <a:lnSpc>
                <a:spcPct val="90000"/>
              </a:lnSpc>
            </a:pPr>
            <a:r>
              <a:rPr lang="en-US" altLang="en-US" sz="1600">
                <a:latin typeface="Arial" panose="020B0604020202020204" pitchFamily="34" charset="0"/>
              </a:rPr>
              <a:t>Quantity</a:t>
            </a:r>
          </a:p>
          <a:p>
            <a:pPr algn="ctr">
              <a:lnSpc>
                <a:spcPct val="90000"/>
              </a:lnSpc>
            </a:pPr>
            <a:r>
              <a:rPr lang="en-US" altLang="en-US" sz="1600">
                <a:latin typeface="Arial" panose="020B0604020202020204" pitchFamily="34" charset="0"/>
              </a:rPr>
              <a:t>Values</a:t>
            </a:r>
          </a:p>
          <a:p>
            <a:pPr algn="ctr">
              <a:lnSpc>
                <a:spcPct val="90000"/>
              </a:lnSpc>
            </a:pPr>
            <a:r>
              <a:rPr lang="en-US" altLang="en-US" sz="1600">
                <a:latin typeface="Arial" panose="020B0604020202020204" pitchFamily="34" charset="0"/>
              </a:rPr>
              <a:t>Account Postings</a:t>
            </a:r>
          </a:p>
        </p:txBody>
      </p:sp>
      <p:sp>
        <p:nvSpPr>
          <p:cNvPr id="40971" name="Rectangle 11">
            <a:extLst>
              <a:ext uri="{FF2B5EF4-FFF2-40B4-BE49-F238E27FC236}">
                <a16:creationId xmlns:a16="http://schemas.microsoft.com/office/drawing/2014/main" id="{7E6CA55C-E3AB-4E1F-ABA9-7974B963635A}"/>
              </a:ext>
            </a:extLst>
          </p:cNvPr>
          <p:cNvSpPr>
            <a:spLocks noChangeArrowheads="1"/>
          </p:cNvSpPr>
          <p:nvPr/>
        </p:nvSpPr>
        <p:spPr bwMode="auto">
          <a:xfrm>
            <a:off x="4991100" y="1792288"/>
            <a:ext cx="2374900" cy="106680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Goods </a:t>
            </a:r>
          </a:p>
          <a:p>
            <a:pPr algn="l"/>
            <a:r>
              <a:rPr lang="en-US" altLang="en-US" sz="1600">
                <a:latin typeface="Arial" panose="020B0604020202020204" pitchFamily="34" charset="0"/>
              </a:rPr>
              <a:t>Receipt</a:t>
            </a:r>
          </a:p>
        </p:txBody>
      </p:sp>
      <p:sp>
        <p:nvSpPr>
          <p:cNvPr id="40972" name="Rectangle 12">
            <a:extLst>
              <a:ext uri="{FF2B5EF4-FFF2-40B4-BE49-F238E27FC236}">
                <a16:creationId xmlns:a16="http://schemas.microsoft.com/office/drawing/2014/main" id="{B14B3A63-84AB-44A1-A452-EE4C9CF4FB92}"/>
              </a:ext>
            </a:extLst>
          </p:cNvPr>
          <p:cNvSpPr>
            <a:spLocks noChangeArrowheads="1"/>
          </p:cNvSpPr>
          <p:nvPr/>
        </p:nvSpPr>
        <p:spPr bwMode="auto">
          <a:xfrm>
            <a:off x="4991100" y="2827338"/>
            <a:ext cx="2374900" cy="431800"/>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Post Goods Receipt</a:t>
            </a:r>
          </a:p>
        </p:txBody>
      </p:sp>
      <p:grpSp>
        <p:nvGrpSpPr>
          <p:cNvPr id="40973" name="Group 13">
            <a:extLst>
              <a:ext uri="{FF2B5EF4-FFF2-40B4-BE49-F238E27FC236}">
                <a16:creationId xmlns:a16="http://schemas.microsoft.com/office/drawing/2014/main" id="{98477835-D7DF-4431-993F-19DFC9CE6D9A}"/>
              </a:ext>
            </a:extLst>
          </p:cNvPr>
          <p:cNvGrpSpPr>
            <a:grpSpLocks/>
          </p:cNvGrpSpPr>
          <p:nvPr/>
        </p:nvGrpSpPr>
        <p:grpSpPr bwMode="auto">
          <a:xfrm>
            <a:off x="6046788" y="2033588"/>
            <a:ext cx="1028700" cy="582612"/>
            <a:chOff x="2905" y="1068"/>
            <a:chExt cx="648" cy="367"/>
          </a:xfrm>
        </p:grpSpPr>
        <p:grpSp>
          <p:nvGrpSpPr>
            <p:cNvPr id="40974" name="Group 14">
              <a:extLst>
                <a:ext uri="{FF2B5EF4-FFF2-40B4-BE49-F238E27FC236}">
                  <a16:creationId xmlns:a16="http://schemas.microsoft.com/office/drawing/2014/main" id="{C2455B0C-2930-46D5-A216-25483C0BC170}"/>
                </a:ext>
              </a:extLst>
            </p:cNvPr>
            <p:cNvGrpSpPr>
              <a:grpSpLocks/>
            </p:cNvGrpSpPr>
            <p:nvPr/>
          </p:nvGrpSpPr>
          <p:grpSpPr bwMode="auto">
            <a:xfrm>
              <a:off x="2905" y="1068"/>
              <a:ext cx="648" cy="367"/>
              <a:chOff x="2905" y="1068"/>
              <a:chExt cx="648" cy="367"/>
            </a:xfrm>
          </p:grpSpPr>
          <p:sp>
            <p:nvSpPr>
              <p:cNvPr id="40975" name="Freeform 15">
                <a:extLst>
                  <a:ext uri="{FF2B5EF4-FFF2-40B4-BE49-F238E27FC236}">
                    <a16:creationId xmlns:a16="http://schemas.microsoft.com/office/drawing/2014/main" id="{5BA1E607-AE58-46D4-A32F-DC4AAD3D15CB}"/>
                  </a:ext>
                </a:extLst>
              </p:cNvPr>
              <p:cNvSpPr>
                <a:spLocks/>
              </p:cNvSpPr>
              <p:nvPr/>
            </p:nvSpPr>
            <p:spPr bwMode="auto">
              <a:xfrm>
                <a:off x="3340" y="1128"/>
                <a:ext cx="33" cy="184"/>
              </a:xfrm>
              <a:custGeom>
                <a:avLst/>
                <a:gdLst>
                  <a:gd name="T0" fmla="*/ 32 w 33"/>
                  <a:gd name="T1" fmla="*/ 183 h 184"/>
                  <a:gd name="T2" fmla="*/ 32 w 33"/>
                  <a:gd name="T3" fmla="*/ 0 h 184"/>
                  <a:gd name="T4" fmla="*/ 7 w 33"/>
                  <a:gd name="T5" fmla="*/ 0 h 184"/>
                  <a:gd name="T6" fmla="*/ 7 w 33"/>
                  <a:gd name="T7" fmla="*/ 145 h 184"/>
                  <a:gd name="T8" fmla="*/ 0 w 33"/>
                  <a:gd name="T9" fmla="*/ 145 h 184"/>
                  <a:gd name="T10" fmla="*/ 0 w 33"/>
                  <a:gd name="T11" fmla="*/ 183 h 184"/>
                  <a:gd name="T12" fmla="*/ 32 w 33"/>
                  <a:gd name="T13" fmla="*/ 183 h 184"/>
                </a:gdLst>
                <a:ahLst/>
                <a:cxnLst>
                  <a:cxn ang="0">
                    <a:pos x="T0" y="T1"/>
                  </a:cxn>
                  <a:cxn ang="0">
                    <a:pos x="T2" y="T3"/>
                  </a:cxn>
                  <a:cxn ang="0">
                    <a:pos x="T4" y="T5"/>
                  </a:cxn>
                  <a:cxn ang="0">
                    <a:pos x="T6" y="T7"/>
                  </a:cxn>
                  <a:cxn ang="0">
                    <a:pos x="T8" y="T9"/>
                  </a:cxn>
                  <a:cxn ang="0">
                    <a:pos x="T10" y="T11"/>
                  </a:cxn>
                  <a:cxn ang="0">
                    <a:pos x="T12" y="T13"/>
                  </a:cxn>
                </a:cxnLst>
                <a:rect l="0" t="0" r="r" b="b"/>
                <a:pathLst>
                  <a:path w="33" h="184">
                    <a:moveTo>
                      <a:pt x="32" y="183"/>
                    </a:moveTo>
                    <a:lnTo>
                      <a:pt x="32" y="0"/>
                    </a:lnTo>
                    <a:lnTo>
                      <a:pt x="7" y="0"/>
                    </a:lnTo>
                    <a:lnTo>
                      <a:pt x="7" y="145"/>
                    </a:lnTo>
                    <a:lnTo>
                      <a:pt x="0" y="145"/>
                    </a:lnTo>
                    <a:lnTo>
                      <a:pt x="0" y="183"/>
                    </a:lnTo>
                    <a:lnTo>
                      <a:pt x="32" y="183"/>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6" name="Freeform 16">
                <a:extLst>
                  <a:ext uri="{FF2B5EF4-FFF2-40B4-BE49-F238E27FC236}">
                    <a16:creationId xmlns:a16="http://schemas.microsoft.com/office/drawing/2014/main" id="{2BA55B4B-A163-46E3-84DD-9C256CB24EB3}"/>
                  </a:ext>
                </a:extLst>
              </p:cNvPr>
              <p:cNvSpPr>
                <a:spLocks/>
              </p:cNvSpPr>
              <p:nvPr/>
            </p:nvSpPr>
            <p:spPr bwMode="auto">
              <a:xfrm>
                <a:off x="3340" y="1128"/>
                <a:ext cx="33" cy="184"/>
              </a:xfrm>
              <a:custGeom>
                <a:avLst/>
                <a:gdLst>
                  <a:gd name="T0" fmla="*/ 32 w 33"/>
                  <a:gd name="T1" fmla="*/ 183 h 184"/>
                  <a:gd name="T2" fmla="*/ 32 w 33"/>
                  <a:gd name="T3" fmla="*/ 0 h 184"/>
                  <a:gd name="T4" fmla="*/ 7 w 33"/>
                  <a:gd name="T5" fmla="*/ 0 h 184"/>
                  <a:gd name="T6" fmla="*/ 7 w 33"/>
                  <a:gd name="T7" fmla="*/ 145 h 184"/>
                  <a:gd name="T8" fmla="*/ 0 w 33"/>
                  <a:gd name="T9" fmla="*/ 145 h 184"/>
                  <a:gd name="T10" fmla="*/ 0 w 33"/>
                  <a:gd name="T11" fmla="*/ 183 h 184"/>
                  <a:gd name="T12" fmla="*/ 32 w 33"/>
                  <a:gd name="T13" fmla="*/ 183 h 184"/>
                </a:gdLst>
                <a:ahLst/>
                <a:cxnLst>
                  <a:cxn ang="0">
                    <a:pos x="T0" y="T1"/>
                  </a:cxn>
                  <a:cxn ang="0">
                    <a:pos x="T2" y="T3"/>
                  </a:cxn>
                  <a:cxn ang="0">
                    <a:pos x="T4" y="T5"/>
                  </a:cxn>
                  <a:cxn ang="0">
                    <a:pos x="T6" y="T7"/>
                  </a:cxn>
                  <a:cxn ang="0">
                    <a:pos x="T8" y="T9"/>
                  </a:cxn>
                  <a:cxn ang="0">
                    <a:pos x="T10" y="T11"/>
                  </a:cxn>
                  <a:cxn ang="0">
                    <a:pos x="T12" y="T13"/>
                  </a:cxn>
                </a:cxnLst>
                <a:rect l="0" t="0" r="r" b="b"/>
                <a:pathLst>
                  <a:path w="33" h="184">
                    <a:moveTo>
                      <a:pt x="32" y="183"/>
                    </a:moveTo>
                    <a:lnTo>
                      <a:pt x="32" y="0"/>
                    </a:lnTo>
                    <a:lnTo>
                      <a:pt x="7" y="0"/>
                    </a:lnTo>
                    <a:lnTo>
                      <a:pt x="7" y="145"/>
                    </a:lnTo>
                    <a:lnTo>
                      <a:pt x="0" y="145"/>
                    </a:lnTo>
                    <a:lnTo>
                      <a:pt x="0" y="183"/>
                    </a:lnTo>
                    <a:lnTo>
                      <a:pt x="32" y="18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7" name="Freeform 17">
                <a:extLst>
                  <a:ext uri="{FF2B5EF4-FFF2-40B4-BE49-F238E27FC236}">
                    <a16:creationId xmlns:a16="http://schemas.microsoft.com/office/drawing/2014/main" id="{9EA395B9-DCD7-4E1D-888E-CE4E9AD954C7}"/>
                  </a:ext>
                </a:extLst>
              </p:cNvPr>
              <p:cNvSpPr>
                <a:spLocks/>
              </p:cNvSpPr>
              <p:nvPr/>
            </p:nvSpPr>
            <p:spPr bwMode="auto">
              <a:xfrm>
                <a:off x="3350" y="1068"/>
                <a:ext cx="26" cy="76"/>
              </a:xfrm>
              <a:custGeom>
                <a:avLst/>
                <a:gdLst>
                  <a:gd name="T0" fmla="*/ 0 w 26"/>
                  <a:gd name="T1" fmla="*/ 75 h 76"/>
                  <a:gd name="T2" fmla="*/ 21 w 26"/>
                  <a:gd name="T3" fmla="*/ 22 h 76"/>
                  <a:gd name="T4" fmla="*/ 22 w 26"/>
                  <a:gd name="T5" fmla="*/ 19 h 76"/>
                  <a:gd name="T6" fmla="*/ 23 w 26"/>
                  <a:gd name="T7" fmla="*/ 16 h 76"/>
                  <a:gd name="T8" fmla="*/ 25 w 26"/>
                  <a:gd name="T9" fmla="*/ 10 h 76"/>
                  <a:gd name="T10" fmla="*/ 25 w 26"/>
                  <a:gd name="T11" fmla="*/ 8 h 76"/>
                  <a:gd name="T12" fmla="*/ 23 w 26"/>
                  <a:gd name="T13" fmla="*/ 5 h 76"/>
                  <a:gd name="T14" fmla="*/ 22 w 26"/>
                  <a:gd name="T15" fmla="*/ 3 h 76"/>
                  <a:gd name="T16" fmla="*/ 20 w 26"/>
                  <a:gd name="T17" fmla="*/ 1 h 76"/>
                  <a:gd name="T18" fmla="*/ 18 w 26"/>
                  <a:gd name="T19" fmla="*/ 0 h 76"/>
                  <a:gd name="T20" fmla="*/ 16 w 26"/>
                  <a:gd name="T21" fmla="*/ 0 h 76"/>
                  <a:gd name="T22" fmla="*/ 16 w 26"/>
                  <a:gd name="T23" fmla="*/ 0 h 76"/>
                  <a:gd name="T24" fmla="*/ 2 w 26"/>
                  <a:gd name="T25" fmla="*/ 3 h 76"/>
                  <a:gd name="T26" fmla="*/ 0 w 26"/>
                  <a:gd name="T27" fmla="*/ 7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76">
                    <a:moveTo>
                      <a:pt x="0" y="75"/>
                    </a:moveTo>
                    <a:lnTo>
                      <a:pt x="21" y="22"/>
                    </a:lnTo>
                    <a:lnTo>
                      <a:pt x="22" y="19"/>
                    </a:lnTo>
                    <a:lnTo>
                      <a:pt x="23" y="16"/>
                    </a:lnTo>
                    <a:lnTo>
                      <a:pt x="25" y="10"/>
                    </a:lnTo>
                    <a:lnTo>
                      <a:pt x="25" y="8"/>
                    </a:lnTo>
                    <a:lnTo>
                      <a:pt x="23" y="5"/>
                    </a:lnTo>
                    <a:lnTo>
                      <a:pt x="22" y="3"/>
                    </a:lnTo>
                    <a:lnTo>
                      <a:pt x="20" y="1"/>
                    </a:lnTo>
                    <a:lnTo>
                      <a:pt x="18" y="0"/>
                    </a:lnTo>
                    <a:lnTo>
                      <a:pt x="16" y="0"/>
                    </a:lnTo>
                    <a:lnTo>
                      <a:pt x="16" y="0"/>
                    </a:lnTo>
                    <a:lnTo>
                      <a:pt x="2" y="3"/>
                    </a:lnTo>
                    <a:lnTo>
                      <a:pt x="0" y="75"/>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8" name="Freeform 18">
                <a:extLst>
                  <a:ext uri="{FF2B5EF4-FFF2-40B4-BE49-F238E27FC236}">
                    <a16:creationId xmlns:a16="http://schemas.microsoft.com/office/drawing/2014/main" id="{300EA4D9-D200-443B-ACC5-3CE9E619307D}"/>
                  </a:ext>
                </a:extLst>
              </p:cNvPr>
              <p:cNvSpPr>
                <a:spLocks/>
              </p:cNvSpPr>
              <p:nvPr/>
            </p:nvSpPr>
            <p:spPr bwMode="auto">
              <a:xfrm>
                <a:off x="3350" y="1068"/>
                <a:ext cx="26" cy="76"/>
              </a:xfrm>
              <a:custGeom>
                <a:avLst/>
                <a:gdLst>
                  <a:gd name="T0" fmla="*/ 0 w 26"/>
                  <a:gd name="T1" fmla="*/ 75 h 76"/>
                  <a:gd name="T2" fmla="*/ 21 w 26"/>
                  <a:gd name="T3" fmla="*/ 22 h 76"/>
                  <a:gd name="T4" fmla="*/ 22 w 26"/>
                  <a:gd name="T5" fmla="*/ 19 h 76"/>
                  <a:gd name="T6" fmla="*/ 23 w 26"/>
                  <a:gd name="T7" fmla="*/ 16 h 76"/>
                  <a:gd name="T8" fmla="*/ 25 w 26"/>
                  <a:gd name="T9" fmla="*/ 10 h 76"/>
                  <a:gd name="T10" fmla="*/ 25 w 26"/>
                  <a:gd name="T11" fmla="*/ 8 h 76"/>
                  <a:gd name="T12" fmla="*/ 23 w 26"/>
                  <a:gd name="T13" fmla="*/ 5 h 76"/>
                  <a:gd name="T14" fmla="*/ 22 w 26"/>
                  <a:gd name="T15" fmla="*/ 3 h 76"/>
                  <a:gd name="T16" fmla="*/ 20 w 26"/>
                  <a:gd name="T17" fmla="*/ 1 h 76"/>
                  <a:gd name="T18" fmla="*/ 18 w 26"/>
                  <a:gd name="T19" fmla="*/ 0 h 76"/>
                  <a:gd name="T20" fmla="*/ 16 w 26"/>
                  <a:gd name="T21" fmla="*/ 0 h 76"/>
                  <a:gd name="T22" fmla="*/ 16 w 26"/>
                  <a:gd name="T23" fmla="*/ 0 h 76"/>
                  <a:gd name="T24" fmla="*/ 2 w 26"/>
                  <a:gd name="T25" fmla="*/ 3 h 76"/>
                  <a:gd name="T26" fmla="*/ 0 w 26"/>
                  <a:gd name="T27" fmla="*/ 7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76">
                    <a:moveTo>
                      <a:pt x="0" y="75"/>
                    </a:moveTo>
                    <a:lnTo>
                      <a:pt x="21" y="22"/>
                    </a:lnTo>
                    <a:lnTo>
                      <a:pt x="22" y="19"/>
                    </a:lnTo>
                    <a:lnTo>
                      <a:pt x="23" y="16"/>
                    </a:lnTo>
                    <a:lnTo>
                      <a:pt x="25" y="10"/>
                    </a:lnTo>
                    <a:lnTo>
                      <a:pt x="25" y="8"/>
                    </a:lnTo>
                    <a:lnTo>
                      <a:pt x="23" y="5"/>
                    </a:lnTo>
                    <a:lnTo>
                      <a:pt x="22" y="3"/>
                    </a:lnTo>
                    <a:lnTo>
                      <a:pt x="20" y="1"/>
                    </a:lnTo>
                    <a:lnTo>
                      <a:pt x="18" y="0"/>
                    </a:lnTo>
                    <a:lnTo>
                      <a:pt x="16" y="0"/>
                    </a:lnTo>
                    <a:lnTo>
                      <a:pt x="16" y="0"/>
                    </a:lnTo>
                    <a:lnTo>
                      <a:pt x="2" y="3"/>
                    </a:lnTo>
                    <a:lnTo>
                      <a:pt x="0" y="7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9" name="Freeform 19">
                <a:extLst>
                  <a:ext uri="{FF2B5EF4-FFF2-40B4-BE49-F238E27FC236}">
                    <a16:creationId xmlns:a16="http://schemas.microsoft.com/office/drawing/2014/main" id="{53875CA5-2017-4FAC-8998-4FAC76100EF5}"/>
                  </a:ext>
                </a:extLst>
              </p:cNvPr>
              <p:cNvSpPr>
                <a:spLocks/>
              </p:cNvSpPr>
              <p:nvPr/>
            </p:nvSpPr>
            <p:spPr bwMode="auto">
              <a:xfrm>
                <a:off x="2905" y="1295"/>
                <a:ext cx="488" cy="37"/>
              </a:xfrm>
              <a:custGeom>
                <a:avLst/>
                <a:gdLst>
                  <a:gd name="T0" fmla="*/ 0 w 488"/>
                  <a:gd name="T1" fmla="*/ 36 h 37"/>
                  <a:gd name="T2" fmla="*/ 15 w 488"/>
                  <a:gd name="T3" fmla="*/ 0 h 37"/>
                  <a:gd name="T4" fmla="*/ 487 w 488"/>
                  <a:gd name="T5" fmla="*/ 0 h 37"/>
                  <a:gd name="T6" fmla="*/ 487 w 488"/>
                  <a:gd name="T7" fmla="*/ 35 h 37"/>
                  <a:gd name="T8" fmla="*/ 0 w 488"/>
                  <a:gd name="T9" fmla="*/ 36 h 37"/>
                </a:gdLst>
                <a:ahLst/>
                <a:cxnLst>
                  <a:cxn ang="0">
                    <a:pos x="T0" y="T1"/>
                  </a:cxn>
                  <a:cxn ang="0">
                    <a:pos x="T2" y="T3"/>
                  </a:cxn>
                  <a:cxn ang="0">
                    <a:pos x="T4" y="T5"/>
                  </a:cxn>
                  <a:cxn ang="0">
                    <a:pos x="T6" y="T7"/>
                  </a:cxn>
                  <a:cxn ang="0">
                    <a:pos x="T8" y="T9"/>
                  </a:cxn>
                </a:cxnLst>
                <a:rect l="0" t="0" r="r" b="b"/>
                <a:pathLst>
                  <a:path w="488" h="37">
                    <a:moveTo>
                      <a:pt x="0" y="36"/>
                    </a:moveTo>
                    <a:lnTo>
                      <a:pt x="15" y="0"/>
                    </a:lnTo>
                    <a:lnTo>
                      <a:pt x="487" y="0"/>
                    </a:lnTo>
                    <a:lnTo>
                      <a:pt x="487" y="35"/>
                    </a:lnTo>
                    <a:lnTo>
                      <a:pt x="0" y="3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0" name="Freeform 20">
                <a:extLst>
                  <a:ext uri="{FF2B5EF4-FFF2-40B4-BE49-F238E27FC236}">
                    <a16:creationId xmlns:a16="http://schemas.microsoft.com/office/drawing/2014/main" id="{4037DBCE-EBFF-4851-9B8B-8448EF9A3EBF}"/>
                  </a:ext>
                </a:extLst>
              </p:cNvPr>
              <p:cNvSpPr>
                <a:spLocks/>
              </p:cNvSpPr>
              <p:nvPr/>
            </p:nvSpPr>
            <p:spPr bwMode="auto">
              <a:xfrm>
                <a:off x="2905" y="1295"/>
                <a:ext cx="488" cy="37"/>
              </a:xfrm>
              <a:custGeom>
                <a:avLst/>
                <a:gdLst>
                  <a:gd name="T0" fmla="*/ 0 w 488"/>
                  <a:gd name="T1" fmla="*/ 36 h 37"/>
                  <a:gd name="T2" fmla="*/ 15 w 488"/>
                  <a:gd name="T3" fmla="*/ 0 h 37"/>
                  <a:gd name="T4" fmla="*/ 487 w 488"/>
                  <a:gd name="T5" fmla="*/ 0 h 37"/>
                  <a:gd name="T6" fmla="*/ 487 w 488"/>
                  <a:gd name="T7" fmla="*/ 35 h 37"/>
                  <a:gd name="T8" fmla="*/ 0 w 488"/>
                  <a:gd name="T9" fmla="*/ 36 h 37"/>
                </a:gdLst>
                <a:ahLst/>
                <a:cxnLst>
                  <a:cxn ang="0">
                    <a:pos x="T0" y="T1"/>
                  </a:cxn>
                  <a:cxn ang="0">
                    <a:pos x="T2" y="T3"/>
                  </a:cxn>
                  <a:cxn ang="0">
                    <a:pos x="T4" y="T5"/>
                  </a:cxn>
                  <a:cxn ang="0">
                    <a:pos x="T6" y="T7"/>
                  </a:cxn>
                  <a:cxn ang="0">
                    <a:pos x="T8" y="T9"/>
                  </a:cxn>
                </a:cxnLst>
                <a:rect l="0" t="0" r="r" b="b"/>
                <a:pathLst>
                  <a:path w="488" h="37">
                    <a:moveTo>
                      <a:pt x="0" y="36"/>
                    </a:moveTo>
                    <a:lnTo>
                      <a:pt x="15" y="0"/>
                    </a:lnTo>
                    <a:lnTo>
                      <a:pt x="487" y="0"/>
                    </a:lnTo>
                    <a:lnTo>
                      <a:pt x="487" y="35"/>
                    </a:lnTo>
                    <a:lnTo>
                      <a:pt x="0" y="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1" name="Freeform 21">
                <a:extLst>
                  <a:ext uri="{FF2B5EF4-FFF2-40B4-BE49-F238E27FC236}">
                    <a16:creationId xmlns:a16="http://schemas.microsoft.com/office/drawing/2014/main" id="{C2DD1E95-EF9C-4F11-9689-E170FEDDB0FB}"/>
                  </a:ext>
                </a:extLst>
              </p:cNvPr>
              <p:cNvSpPr>
                <a:spLocks/>
              </p:cNvSpPr>
              <p:nvPr/>
            </p:nvSpPr>
            <p:spPr bwMode="auto">
              <a:xfrm>
                <a:off x="2937" y="1287"/>
                <a:ext cx="407" cy="22"/>
              </a:xfrm>
              <a:custGeom>
                <a:avLst/>
                <a:gdLst>
                  <a:gd name="T0" fmla="*/ 406 w 407"/>
                  <a:gd name="T1" fmla="*/ 21 h 22"/>
                  <a:gd name="T2" fmla="*/ 406 w 407"/>
                  <a:gd name="T3" fmla="*/ 0 h 22"/>
                  <a:gd name="T4" fmla="*/ 0 w 407"/>
                  <a:gd name="T5" fmla="*/ 0 h 22"/>
                  <a:gd name="T6" fmla="*/ 0 w 407"/>
                  <a:gd name="T7" fmla="*/ 21 h 22"/>
                  <a:gd name="T8" fmla="*/ 406 w 407"/>
                  <a:gd name="T9" fmla="*/ 21 h 22"/>
                </a:gdLst>
                <a:ahLst/>
                <a:cxnLst>
                  <a:cxn ang="0">
                    <a:pos x="T0" y="T1"/>
                  </a:cxn>
                  <a:cxn ang="0">
                    <a:pos x="T2" y="T3"/>
                  </a:cxn>
                  <a:cxn ang="0">
                    <a:pos x="T4" y="T5"/>
                  </a:cxn>
                  <a:cxn ang="0">
                    <a:pos x="T6" y="T7"/>
                  </a:cxn>
                  <a:cxn ang="0">
                    <a:pos x="T8" y="T9"/>
                  </a:cxn>
                </a:cxnLst>
                <a:rect l="0" t="0" r="r" b="b"/>
                <a:pathLst>
                  <a:path w="407" h="22">
                    <a:moveTo>
                      <a:pt x="406" y="21"/>
                    </a:moveTo>
                    <a:lnTo>
                      <a:pt x="406" y="0"/>
                    </a:lnTo>
                    <a:lnTo>
                      <a:pt x="0" y="0"/>
                    </a:lnTo>
                    <a:lnTo>
                      <a:pt x="0" y="21"/>
                    </a:lnTo>
                    <a:lnTo>
                      <a:pt x="406"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2" name="Freeform 22">
                <a:extLst>
                  <a:ext uri="{FF2B5EF4-FFF2-40B4-BE49-F238E27FC236}">
                    <a16:creationId xmlns:a16="http://schemas.microsoft.com/office/drawing/2014/main" id="{7C059A5D-6A6E-43C8-A2F1-0BAEFADCB4EA}"/>
                  </a:ext>
                </a:extLst>
              </p:cNvPr>
              <p:cNvSpPr>
                <a:spLocks/>
              </p:cNvSpPr>
              <p:nvPr/>
            </p:nvSpPr>
            <p:spPr bwMode="auto">
              <a:xfrm>
                <a:off x="2937" y="1287"/>
                <a:ext cx="407" cy="22"/>
              </a:xfrm>
              <a:custGeom>
                <a:avLst/>
                <a:gdLst>
                  <a:gd name="T0" fmla="*/ 406 w 407"/>
                  <a:gd name="T1" fmla="*/ 21 h 22"/>
                  <a:gd name="T2" fmla="*/ 406 w 407"/>
                  <a:gd name="T3" fmla="*/ 0 h 22"/>
                  <a:gd name="T4" fmla="*/ 0 w 407"/>
                  <a:gd name="T5" fmla="*/ 0 h 22"/>
                  <a:gd name="T6" fmla="*/ 0 w 407"/>
                  <a:gd name="T7" fmla="*/ 21 h 22"/>
                  <a:gd name="T8" fmla="*/ 406 w 407"/>
                  <a:gd name="T9" fmla="*/ 21 h 22"/>
                </a:gdLst>
                <a:ahLst/>
                <a:cxnLst>
                  <a:cxn ang="0">
                    <a:pos x="T0" y="T1"/>
                  </a:cxn>
                  <a:cxn ang="0">
                    <a:pos x="T2" y="T3"/>
                  </a:cxn>
                  <a:cxn ang="0">
                    <a:pos x="T4" y="T5"/>
                  </a:cxn>
                  <a:cxn ang="0">
                    <a:pos x="T6" y="T7"/>
                  </a:cxn>
                  <a:cxn ang="0">
                    <a:pos x="T8" y="T9"/>
                  </a:cxn>
                </a:cxnLst>
                <a:rect l="0" t="0" r="r" b="b"/>
                <a:pathLst>
                  <a:path w="407" h="22">
                    <a:moveTo>
                      <a:pt x="406" y="21"/>
                    </a:moveTo>
                    <a:lnTo>
                      <a:pt x="406" y="0"/>
                    </a:lnTo>
                    <a:lnTo>
                      <a:pt x="0" y="0"/>
                    </a:lnTo>
                    <a:lnTo>
                      <a:pt x="0" y="21"/>
                    </a:lnTo>
                    <a:lnTo>
                      <a:pt x="406"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3" name="Freeform 23">
                <a:extLst>
                  <a:ext uri="{FF2B5EF4-FFF2-40B4-BE49-F238E27FC236}">
                    <a16:creationId xmlns:a16="http://schemas.microsoft.com/office/drawing/2014/main" id="{6BDC0FFA-597F-4401-938B-BE8618BEC938}"/>
                  </a:ext>
                </a:extLst>
              </p:cNvPr>
              <p:cNvSpPr>
                <a:spLocks/>
              </p:cNvSpPr>
              <p:nvPr/>
            </p:nvSpPr>
            <p:spPr bwMode="auto">
              <a:xfrm>
                <a:off x="3346" y="1072"/>
                <a:ext cx="18" cy="219"/>
              </a:xfrm>
              <a:custGeom>
                <a:avLst/>
                <a:gdLst>
                  <a:gd name="T0" fmla="*/ 17 w 18"/>
                  <a:gd name="T1" fmla="*/ 218 h 219"/>
                  <a:gd name="T2" fmla="*/ 17 w 18"/>
                  <a:gd name="T3" fmla="*/ 0 h 219"/>
                  <a:gd name="T4" fmla="*/ 0 w 18"/>
                  <a:gd name="T5" fmla="*/ 0 h 219"/>
                  <a:gd name="T6" fmla="*/ 0 w 18"/>
                  <a:gd name="T7" fmla="*/ 218 h 219"/>
                  <a:gd name="T8" fmla="*/ 17 w 18"/>
                  <a:gd name="T9" fmla="*/ 218 h 219"/>
                </a:gdLst>
                <a:ahLst/>
                <a:cxnLst>
                  <a:cxn ang="0">
                    <a:pos x="T0" y="T1"/>
                  </a:cxn>
                  <a:cxn ang="0">
                    <a:pos x="T2" y="T3"/>
                  </a:cxn>
                  <a:cxn ang="0">
                    <a:pos x="T4" y="T5"/>
                  </a:cxn>
                  <a:cxn ang="0">
                    <a:pos x="T6" y="T7"/>
                  </a:cxn>
                  <a:cxn ang="0">
                    <a:pos x="T8" y="T9"/>
                  </a:cxn>
                </a:cxnLst>
                <a:rect l="0" t="0" r="r" b="b"/>
                <a:pathLst>
                  <a:path w="18" h="219">
                    <a:moveTo>
                      <a:pt x="17" y="218"/>
                    </a:moveTo>
                    <a:lnTo>
                      <a:pt x="17" y="0"/>
                    </a:lnTo>
                    <a:lnTo>
                      <a:pt x="0" y="0"/>
                    </a:lnTo>
                    <a:lnTo>
                      <a:pt x="0" y="218"/>
                    </a:lnTo>
                    <a:lnTo>
                      <a:pt x="17" y="218"/>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4" name="Freeform 24">
                <a:extLst>
                  <a:ext uri="{FF2B5EF4-FFF2-40B4-BE49-F238E27FC236}">
                    <a16:creationId xmlns:a16="http://schemas.microsoft.com/office/drawing/2014/main" id="{4886CB69-9D3E-4BF7-BD23-0ADAA304E77A}"/>
                  </a:ext>
                </a:extLst>
              </p:cNvPr>
              <p:cNvSpPr>
                <a:spLocks/>
              </p:cNvSpPr>
              <p:nvPr/>
            </p:nvSpPr>
            <p:spPr bwMode="auto">
              <a:xfrm>
                <a:off x="3346" y="1072"/>
                <a:ext cx="18" cy="219"/>
              </a:xfrm>
              <a:custGeom>
                <a:avLst/>
                <a:gdLst>
                  <a:gd name="T0" fmla="*/ 17 w 18"/>
                  <a:gd name="T1" fmla="*/ 218 h 219"/>
                  <a:gd name="T2" fmla="*/ 17 w 18"/>
                  <a:gd name="T3" fmla="*/ 0 h 219"/>
                  <a:gd name="T4" fmla="*/ 0 w 18"/>
                  <a:gd name="T5" fmla="*/ 0 h 219"/>
                  <a:gd name="T6" fmla="*/ 0 w 18"/>
                  <a:gd name="T7" fmla="*/ 218 h 219"/>
                  <a:gd name="T8" fmla="*/ 17 w 18"/>
                  <a:gd name="T9" fmla="*/ 218 h 219"/>
                </a:gdLst>
                <a:ahLst/>
                <a:cxnLst>
                  <a:cxn ang="0">
                    <a:pos x="T0" y="T1"/>
                  </a:cxn>
                  <a:cxn ang="0">
                    <a:pos x="T2" y="T3"/>
                  </a:cxn>
                  <a:cxn ang="0">
                    <a:pos x="T4" y="T5"/>
                  </a:cxn>
                  <a:cxn ang="0">
                    <a:pos x="T6" y="T7"/>
                  </a:cxn>
                  <a:cxn ang="0">
                    <a:pos x="T8" y="T9"/>
                  </a:cxn>
                </a:cxnLst>
                <a:rect l="0" t="0" r="r" b="b"/>
                <a:pathLst>
                  <a:path w="18" h="219">
                    <a:moveTo>
                      <a:pt x="17" y="218"/>
                    </a:moveTo>
                    <a:lnTo>
                      <a:pt x="17" y="0"/>
                    </a:lnTo>
                    <a:lnTo>
                      <a:pt x="0" y="0"/>
                    </a:lnTo>
                    <a:lnTo>
                      <a:pt x="0" y="218"/>
                    </a:lnTo>
                    <a:lnTo>
                      <a:pt x="17" y="21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5" name="Freeform 25">
                <a:extLst>
                  <a:ext uri="{FF2B5EF4-FFF2-40B4-BE49-F238E27FC236}">
                    <a16:creationId xmlns:a16="http://schemas.microsoft.com/office/drawing/2014/main" id="{2450DBBE-B021-4A50-8B0D-76F5EB79EAF0}"/>
                  </a:ext>
                </a:extLst>
              </p:cNvPr>
              <p:cNvSpPr>
                <a:spLocks/>
              </p:cNvSpPr>
              <p:nvPr/>
            </p:nvSpPr>
            <p:spPr bwMode="auto">
              <a:xfrm>
                <a:off x="3321" y="1287"/>
                <a:ext cx="26" cy="22"/>
              </a:xfrm>
              <a:custGeom>
                <a:avLst/>
                <a:gdLst>
                  <a:gd name="T0" fmla="*/ 25 w 26"/>
                  <a:gd name="T1" fmla="*/ 21 h 22"/>
                  <a:gd name="T2" fmla="*/ 25 w 26"/>
                  <a:gd name="T3" fmla="*/ 0 h 22"/>
                  <a:gd name="T4" fmla="*/ 0 w 26"/>
                  <a:gd name="T5" fmla="*/ 0 h 22"/>
                  <a:gd name="T6" fmla="*/ 0 w 26"/>
                  <a:gd name="T7" fmla="*/ 21 h 22"/>
                  <a:gd name="T8" fmla="*/ 25 w 26"/>
                  <a:gd name="T9" fmla="*/ 21 h 22"/>
                </a:gdLst>
                <a:ahLst/>
                <a:cxnLst>
                  <a:cxn ang="0">
                    <a:pos x="T0" y="T1"/>
                  </a:cxn>
                  <a:cxn ang="0">
                    <a:pos x="T2" y="T3"/>
                  </a:cxn>
                  <a:cxn ang="0">
                    <a:pos x="T4" y="T5"/>
                  </a:cxn>
                  <a:cxn ang="0">
                    <a:pos x="T6" y="T7"/>
                  </a:cxn>
                  <a:cxn ang="0">
                    <a:pos x="T8" y="T9"/>
                  </a:cxn>
                </a:cxnLst>
                <a:rect l="0" t="0" r="r" b="b"/>
                <a:pathLst>
                  <a:path w="26" h="22">
                    <a:moveTo>
                      <a:pt x="25" y="21"/>
                    </a:moveTo>
                    <a:lnTo>
                      <a:pt x="25" y="0"/>
                    </a:lnTo>
                    <a:lnTo>
                      <a:pt x="0" y="0"/>
                    </a:lnTo>
                    <a:lnTo>
                      <a:pt x="0" y="21"/>
                    </a:lnTo>
                    <a:lnTo>
                      <a:pt x="25"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6" name="Freeform 26">
                <a:extLst>
                  <a:ext uri="{FF2B5EF4-FFF2-40B4-BE49-F238E27FC236}">
                    <a16:creationId xmlns:a16="http://schemas.microsoft.com/office/drawing/2014/main" id="{5A15DD2B-47E6-4366-9308-63C5CEF1F804}"/>
                  </a:ext>
                </a:extLst>
              </p:cNvPr>
              <p:cNvSpPr>
                <a:spLocks/>
              </p:cNvSpPr>
              <p:nvPr/>
            </p:nvSpPr>
            <p:spPr bwMode="auto">
              <a:xfrm>
                <a:off x="3321" y="1287"/>
                <a:ext cx="26" cy="22"/>
              </a:xfrm>
              <a:custGeom>
                <a:avLst/>
                <a:gdLst>
                  <a:gd name="T0" fmla="*/ 25 w 26"/>
                  <a:gd name="T1" fmla="*/ 21 h 22"/>
                  <a:gd name="T2" fmla="*/ 25 w 26"/>
                  <a:gd name="T3" fmla="*/ 0 h 22"/>
                  <a:gd name="T4" fmla="*/ 0 w 26"/>
                  <a:gd name="T5" fmla="*/ 0 h 22"/>
                  <a:gd name="T6" fmla="*/ 0 w 26"/>
                  <a:gd name="T7" fmla="*/ 21 h 22"/>
                  <a:gd name="T8" fmla="*/ 25 w 26"/>
                  <a:gd name="T9" fmla="*/ 21 h 22"/>
                </a:gdLst>
                <a:ahLst/>
                <a:cxnLst>
                  <a:cxn ang="0">
                    <a:pos x="T0" y="T1"/>
                  </a:cxn>
                  <a:cxn ang="0">
                    <a:pos x="T2" y="T3"/>
                  </a:cxn>
                  <a:cxn ang="0">
                    <a:pos x="T4" y="T5"/>
                  </a:cxn>
                  <a:cxn ang="0">
                    <a:pos x="T6" y="T7"/>
                  </a:cxn>
                  <a:cxn ang="0">
                    <a:pos x="T8" y="T9"/>
                  </a:cxn>
                </a:cxnLst>
                <a:rect l="0" t="0" r="r" b="b"/>
                <a:pathLst>
                  <a:path w="26" h="22">
                    <a:moveTo>
                      <a:pt x="25" y="21"/>
                    </a:moveTo>
                    <a:lnTo>
                      <a:pt x="25" y="0"/>
                    </a:lnTo>
                    <a:lnTo>
                      <a:pt x="0" y="0"/>
                    </a:lnTo>
                    <a:lnTo>
                      <a:pt x="0" y="21"/>
                    </a:lnTo>
                    <a:lnTo>
                      <a:pt x="25"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7" name="Freeform 27">
                <a:extLst>
                  <a:ext uri="{FF2B5EF4-FFF2-40B4-BE49-F238E27FC236}">
                    <a16:creationId xmlns:a16="http://schemas.microsoft.com/office/drawing/2014/main" id="{92C4B765-59E2-4831-B98C-9C15E04E7194}"/>
                  </a:ext>
                </a:extLst>
              </p:cNvPr>
              <p:cNvSpPr>
                <a:spLocks/>
              </p:cNvSpPr>
              <p:nvPr/>
            </p:nvSpPr>
            <p:spPr bwMode="auto">
              <a:xfrm>
                <a:off x="2915" y="1287"/>
                <a:ext cx="25" cy="22"/>
              </a:xfrm>
              <a:custGeom>
                <a:avLst/>
                <a:gdLst>
                  <a:gd name="T0" fmla="*/ 24 w 25"/>
                  <a:gd name="T1" fmla="*/ 21 h 22"/>
                  <a:gd name="T2" fmla="*/ 24 w 25"/>
                  <a:gd name="T3" fmla="*/ 0 h 22"/>
                  <a:gd name="T4" fmla="*/ 0 w 25"/>
                  <a:gd name="T5" fmla="*/ 0 h 22"/>
                  <a:gd name="T6" fmla="*/ 0 w 25"/>
                  <a:gd name="T7" fmla="*/ 21 h 22"/>
                  <a:gd name="T8" fmla="*/ 24 w 25"/>
                  <a:gd name="T9" fmla="*/ 21 h 22"/>
                </a:gdLst>
                <a:ahLst/>
                <a:cxnLst>
                  <a:cxn ang="0">
                    <a:pos x="T0" y="T1"/>
                  </a:cxn>
                  <a:cxn ang="0">
                    <a:pos x="T2" y="T3"/>
                  </a:cxn>
                  <a:cxn ang="0">
                    <a:pos x="T4" y="T5"/>
                  </a:cxn>
                  <a:cxn ang="0">
                    <a:pos x="T6" y="T7"/>
                  </a:cxn>
                  <a:cxn ang="0">
                    <a:pos x="T8" y="T9"/>
                  </a:cxn>
                </a:cxnLst>
                <a:rect l="0" t="0" r="r" b="b"/>
                <a:pathLst>
                  <a:path w="25" h="22">
                    <a:moveTo>
                      <a:pt x="24" y="21"/>
                    </a:moveTo>
                    <a:lnTo>
                      <a:pt x="24" y="0"/>
                    </a:lnTo>
                    <a:lnTo>
                      <a:pt x="0" y="0"/>
                    </a:lnTo>
                    <a:lnTo>
                      <a:pt x="0" y="21"/>
                    </a:lnTo>
                    <a:lnTo>
                      <a:pt x="24"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8" name="Freeform 28">
                <a:extLst>
                  <a:ext uri="{FF2B5EF4-FFF2-40B4-BE49-F238E27FC236}">
                    <a16:creationId xmlns:a16="http://schemas.microsoft.com/office/drawing/2014/main" id="{21139718-586F-483D-8612-A7E9E0059E7E}"/>
                  </a:ext>
                </a:extLst>
              </p:cNvPr>
              <p:cNvSpPr>
                <a:spLocks/>
              </p:cNvSpPr>
              <p:nvPr/>
            </p:nvSpPr>
            <p:spPr bwMode="auto">
              <a:xfrm>
                <a:off x="2915" y="1287"/>
                <a:ext cx="25" cy="22"/>
              </a:xfrm>
              <a:custGeom>
                <a:avLst/>
                <a:gdLst>
                  <a:gd name="T0" fmla="*/ 24 w 25"/>
                  <a:gd name="T1" fmla="*/ 21 h 22"/>
                  <a:gd name="T2" fmla="*/ 24 w 25"/>
                  <a:gd name="T3" fmla="*/ 0 h 22"/>
                  <a:gd name="T4" fmla="*/ 0 w 25"/>
                  <a:gd name="T5" fmla="*/ 0 h 22"/>
                  <a:gd name="T6" fmla="*/ 0 w 25"/>
                  <a:gd name="T7" fmla="*/ 21 h 22"/>
                  <a:gd name="T8" fmla="*/ 24 w 25"/>
                  <a:gd name="T9" fmla="*/ 21 h 22"/>
                </a:gdLst>
                <a:ahLst/>
                <a:cxnLst>
                  <a:cxn ang="0">
                    <a:pos x="T0" y="T1"/>
                  </a:cxn>
                  <a:cxn ang="0">
                    <a:pos x="T2" y="T3"/>
                  </a:cxn>
                  <a:cxn ang="0">
                    <a:pos x="T4" y="T5"/>
                  </a:cxn>
                  <a:cxn ang="0">
                    <a:pos x="T6" y="T7"/>
                  </a:cxn>
                  <a:cxn ang="0">
                    <a:pos x="T8" y="T9"/>
                  </a:cxn>
                </a:cxnLst>
                <a:rect l="0" t="0" r="r" b="b"/>
                <a:pathLst>
                  <a:path w="25" h="22">
                    <a:moveTo>
                      <a:pt x="24" y="21"/>
                    </a:moveTo>
                    <a:lnTo>
                      <a:pt x="24" y="0"/>
                    </a:lnTo>
                    <a:lnTo>
                      <a:pt x="0" y="0"/>
                    </a:lnTo>
                    <a:lnTo>
                      <a:pt x="0" y="21"/>
                    </a:lnTo>
                    <a:lnTo>
                      <a:pt x="24"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9" name="Freeform 29">
                <a:extLst>
                  <a:ext uri="{FF2B5EF4-FFF2-40B4-BE49-F238E27FC236}">
                    <a16:creationId xmlns:a16="http://schemas.microsoft.com/office/drawing/2014/main" id="{9D06D30F-EC8E-4240-B8C5-0EE54420CD1D}"/>
                  </a:ext>
                </a:extLst>
              </p:cNvPr>
              <p:cNvSpPr>
                <a:spLocks/>
              </p:cNvSpPr>
              <p:nvPr/>
            </p:nvSpPr>
            <p:spPr bwMode="auto">
              <a:xfrm>
                <a:off x="2919" y="1352"/>
                <a:ext cx="86" cy="22"/>
              </a:xfrm>
              <a:custGeom>
                <a:avLst/>
                <a:gdLst>
                  <a:gd name="T0" fmla="*/ 85 w 86"/>
                  <a:gd name="T1" fmla="*/ 11 h 22"/>
                  <a:gd name="T2" fmla="*/ 6 w 86"/>
                  <a:gd name="T3" fmla="*/ 13 h 22"/>
                  <a:gd name="T4" fmla="*/ 5 w 86"/>
                  <a:gd name="T5" fmla="*/ 11 h 22"/>
                  <a:gd name="T6" fmla="*/ 4 w 86"/>
                  <a:gd name="T7" fmla="*/ 10 h 22"/>
                  <a:gd name="T8" fmla="*/ 4 w 86"/>
                  <a:gd name="T9" fmla="*/ 0 h 22"/>
                  <a:gd name="T10" fmla="*/ 0 w 86"/>
                  <a:gd name="T11" fmla="*/ 0 h 22"/>
                  <a:gd name="T12" fmla="*/ 0 w 86"/>
                  <a:gd name="T13" fmla="*/ 14 h 22"/>
                  <a:gd name="T14" fmla="*/ 1 w 86"/>
                  <a:gd name="T15" fmla="*/ 18 h 22"/>
                  <a:gd name="T16" fmla="*/ 4 w 86"/>
                  <a:gd name="T17" fmla="*/ 21 h 22"/>
                  <a:gd name="T18" fmla="*/ 8 w 86"/>
                  <a:gd name="T19" fmla="*/ 21 h 22"/>
                  <a:gd name="T20" fmla="*/ 83 w 86"/>
                  <a:gd name="T21" fmla="*/ 19 h 22"/>
                  <a:gd name="T22" fmla="*/ 85 w 86"/>
                  <a:gd name="T23"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22">
                    <a:moveTo>
                      <a:pt x="85" y="11"/>
                    </a:moveTo>
                    <a:lnTo>
                      <a:pt x="6" y="13"/>
                    </a:lnTo>
                    <a:lnTo>
                      <a:pt x="5" y="11"/>
                    </a:lnTo>
                    <a:lnTo>
                      <a:pt x="4" y="10"/>
                    </a:lnTo>
                    <a:lnTo>
                      <a:pt x="4" y="0"/>
                    </a:lnTo>
                    <a:lnTo>
                      <a:pt x="0" y="0"/>
                    </a:lnTo>
                    <a:lnTo>
                      <a:pt x="0" y="14"/>
                    </a:lnTo>
                    <a:lnTo>
                      <a:pt x="1" y="18"/>
                    </a:lnTo>
                    <a:lnTo>
                      <a:pt x="4" y="21"/>
                    </a:lnTo>
                    <a:lnTo>
                      <a:pt x="8" y="21"/>
                    </a:lnTo>
                    <a:lnTo>
                      <a:pt x="83" y="19"/>
                    </a:lnTo>
                    <a:lnTo>
                      <a:pt x="85" y="1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0" name="Freeform 30">
                <a:extLst>
                  <a:ext uri="{FF2B5EF4-FFF2-40B4-BE49-F238E27FC236}">
                    <a16:creationId xmlns:a16="http://schemas.microsoft.com/office/drawing/2014/main" id="{B76510B5-4DB9-44D6-A775-0FEC98ECF1FD}"/>
                  </a:ext>
                </a:extLst>
              </p:cNvPr>
              <p:cNvSpPr>
                <a:spLocks/>
              </p:cNvSpPr>
              <p:nvPr/>
            </p:nvSpPr>
            <p:spPr bwMode="auto">
              <a:xfrm>
                <a:off x="2919" y="1352"/>
                <a:ext cx="86" cy="22"/>
              </a:xfrm>
              <a:custGeom>
                <a:avLst/>
                <a:gdLst>
                  <a:gd name="T0" fmla="*/ 85 w 86"/>
                  <a:gd name="T1" fmla="*/ 11 h 22"/>
                  <a:gd name="T2" fmla="*/ 6 w 86"/>
                  <a:gd name="T3" fmla="*/ 13 h 22"/>
                  <a:gd name="T4" fmla="*/ 5 w 86"/>
                  <a:gd name="T5" fmla="*/ 11 h 22"/>
                  <a:gd name="T6" fmla="*/ 4 w 86"/>
                  <a:gd name="T7" fmla="*/ 10 h 22"/>
                  <a:gd name="T8" fmla="*/ 4 w 86"/>
                  <a:gd name="T9" fmla="*/ 0 h 22"/>
                  <a:gd name="T10" fmla="*/ 0 w 86"/>
                  <a:gd name="T11" fmla="*/ 0 h 22"/>
                  <a:gd name="T12" fmla="*/ 0 w 86"/>
                  <a:gd name="T13" fmla="*/ 14 h 22"/>
                  <a:gd name="T14" fmla="*/ 1 w 86"/>
                  <a:gd name="T15" fmla="*/ 18 h 22"/>
                  <a:gd name="T16" fmla="*/ 4 w 86"/>
                  <a:gd name="T17" fmla="*/ 21 h 22"/>
                  <a:gd name="T18" fmla="*/ 8 w 86"/>
                  <a:gd name="T19" fmla="*/ 21 h 22"/>
                  <a:gd name="T20" fmla="*/ 83 w 86"/>
                  <a:gd name="T21" fmla="*/ 19 h 22"/>
                  <a:gd name="T22" fmla="*/ 85 w 86"/>
                  <a:gd name="T23"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22">
                    <a:moveTo>
                      <a:pt x="85" y="11"/>
                    </a:moveTo>
                    <a:lnTo>
                      <a:pt x="6" y="13"/>
                    </a:lnTo>
                    <a:lnTo>
                      <a:pt x="5" y="11"/>
                    </a:lnTo>
                    <a:lnTo>
                      <a:pt x="4" y="10"/>
                    </a:lnTo>
                    <a:lnTo>
                      <a:pt x="4" y="0"/>
                    </a:lnTo>
                    <a:lnTo>
                      <a:pt x="0" y="0"/>
                    </a:lnTo>
                    <a:lnTo>
                      <a:pt x="0" y="14"/>
                    </a:lnTo>
                    <a:lnTo>
                      <a:pt x="1" y="18"/>
                    </a:lnTo>
                    <a:lnTo>
                      <a:pt x="4" y="21"/>
                    </a:lnTo>
                    <a:lnTo>
                      <a:pt x="8" y="21"/>
                    </a:lnTo>
                    <a:lnTo>
                      <a:pt x="83" y="19"/>
                    </a:lnTo>
                    <a:lnTo>
                      <a:pt x="85" y="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1" name="Freeform 31">
                <a:extLst>
                  <a:ext uri="{FF2B5EF4-FFF2-40B4-BE49-F238E27FC236}">
                    <a16:creationId xmlns:a16="http://schemas.microsoft.com/office/drawing/2014/main" id="{EDB962AC-DF54-4ADE-A6F9-53DBBF712D7F}"/>
                  </a:ext>
                </a:extLst>
              </p:cNvPr>
              <p:cNvSpPr>
                <a:spLocks/>
              </p:cNvSpPr>
              <p:nvPr/>
            </p:nvSpPr>
            <p:spPr bwMode="auto">
              <a:xfrm>
                <a:off x="3366" y="1120"/>
                <a:ext cx="18" cy="22"/>
              </a:xfrm>
              <a:custGeom>
                <a:avLst/>
                <a:gdLst>
                  <a:gd name="T0" fmla="*/ 17 w 18"/>
                  <a:gd name="T1" fmla="*/ 21 h 22"/>
                  <a:gd name="T2" fmla="*/ 17 w 18"/>
                  <a:gd name="T3" fmla="*/ 0 h 22"/>
                  <a:gd name="T4" fmla="*/ 0 w 18"/>
                  <a:gd name="T5" fmla="*/ 0 h 22"/>
                  <a:gd name="T6" fmla="*/ 0 w 18"/>
                  <a:gd name="T7" fmla="*/ 21 h 22"/>
                  <a:gd name="T8" fmla="*/ 17 w 18"/>
                  <a:gd name="T9" fmla="*/ 21 h 22"/>
                </a:gdLst>
                <a:ahLst/>
                <a:cxnLst>
                  <a:cxn ang="0">
                    <a:pos x="T0" y="T1"/>
                  </a:cxn>
                  <a:cxn ang="0">
                    <a:pos x="T2" y="T3"/>
                  </a:cxn>
                  <a:cxn ang="0">
                    <a:pos x="T4" y="T5"/>
                  </a:cxn>
                  <a:cxn ang="0">
                    <a:pos x="T6" y="T7"/>
                  </a:cxn>
                  <a:cxn ang="0">
                    <a:pos x="T8" y="T9"/>
                  </a:cxn>
                </a:cxnLst>
                <a:rect l="0" t="0" r="r" b="b"/>
                <a:pathLst>
                  <a:path w="18" h="22">
                    <a:moveTo>
                      <a:pt x="17" y="21"/>
                    </a:moveTo>
                    <a:lnTo>
                      <a:pt x="17" y="0"/>
                    </a:lnTo>
                    <a:lnTo>
                      <a:pt x="0" y="0"/>
                    </a:lnTo>
                    <a:lnTo>
                      <a:pt x="0" y="21"/>
                    </a:lnTo>
                    <a:lnTo>
                      <a:pt x="17" y="21"/>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2" name="Freeform 32">
                <a:extLst>
                  <a:ext uri="{FF2B5EF4-FFF2-40B4-BE49-F238E27FC236}">
                    <a16:creationId xmlns:a16="http://schemas.microsoft.com/office/drawing/2014/main" id="{09C95230-6530-4AC3-AEE4-B8C7C9FCFBE1}"/>
                  </a:ext>
                </a:extLst>
              </p:cNvPr>
              <p:cNvSpPr>
                <a:spLocks/>
              </p:cNvSpPr>
              <p:nvPr/>
            </p:nvSpPr>
            <p:spPr bwMode="auto">
              <a:xfrm>
                <a:off x="3366" y="1120"/>
                <a:ext cx="18" cy="22"/>
              </a:xfrm>
              <a:custGeom>
                <a:avLst/>
                <a:gdLst>
                  <a:gd name="T0" fmla="*/ 17 w 18"/>
                  <a:gd name="T1" fmla="*/ 21 h 22"/>
                  <a:gd name="T2" fmla="*/ 17 w 18"/>
                  <a:gd name="T3" fmla="*/ 0 h 22"/>
                  <a:gd name="T4" fmla="*/ 0 w 18"/>
                  <a:gd name="T5" fmla="*/ 0 h 22"/>
                  <a:gd name="T6" fmla="*/ 0 w 18"/>
                  <a:gd name="T7" fmla="*/ 21 h 22"/>
                  <a:gd name="T8" fmla="*/ 17 w 18"/>
                  <a:gd name="T9" fmla="*/ 21 h 22"/>
                </a:gdLst>
                <a:ahLst/>
                <a:cxnLst>
                  <a:cxn ang="0">
                    <a:pos x="T0" y="T1"/>
                  </a:cxn>
                  <a:cxn ang="0">
                    <a:pos x="T2" y="T3"/>
                  </a:cxn>
                  <a:cxn ang="0">
                    <a:pos x="T4" y="T5"/>
                  </a:cxn>
                  <a:cxn ang="0">
                    <a:pos x="T6" y="T7"/>
                  </a:cxn>
                  <a:cxn ang="0">
                    <a:pos x="T8" y="T9"/>
                  </a:cxn>
                </a:cxnLst>
                <a:rect l="0" t="0" r="r" b="b"/>
                <a:pathLst>
                  <a:path w="18" h="22">
                    <a:moveTo>
                      <a:pt x="17" y="21"/>
                    </a:moveTo>
                    <a:lnTo>
                      <a:pt x="17" y="0"/>
                    </a:lnTo>
                    <a:lnTo>
                      <a:pt x="0" y="0"/>
                    </a:lnTo>
                    <a:lnTo>
                      <a:pt x="0" y="21"/>
                    </a:lnTo>
                    <a:lnTo>
                      <a:pt x="17"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3" name="Freeform 33">
                <a:extLst>
                  <a:ext uri="{FF2B5EF4-FFF2-40B4-BE49-F238E27FC236}">
                    <a16:creationId xmlns:a16="http://schemas.microsoft.com/office/drawing/2014/main" id="{0EA264CD-92E2-43BD-80BC-45B80854A0E2}"/>
                  </a:ext>
                </a:extLst>
              </p:cNvPr>
              <p:cNvSpPr>
                <a:spLocks/>
              </p:cNvSpPr>
              <p:nvPr/>
            </p:nvSpPr>
            <p:spPr bwMode="auto">
              <a:xfrm>
                <a:off x="3320" y="1252"/>
                <a:ext cx="69" cy="88"/>
              </a:xfrm>
              <a:custGeom>
                <a:avLst/>
                <a:gdLst>
                  <a:gd name="T0" fmla="*/ 37 w 69"/>
                  <a:gd name="T1" fmla="*/ 47 h 88"/>
                  <a:gd name="T2" fmla="*/ 37 w 69"/>
                  <a:gd name="T3" fmla="*/ 0 h 88"/>
                  <a:gd name="T4" fmla="*/ 68 w 69"/>
                  <a:gd name="T5" fmla="*/ 0 h 88"/>
                  <a:gd name="T6" fmla="*/ 66 w 69"/>
                  <a:gd name="T7" fmla="*/ 87 h 88"/>
                  <a:gd name="T8" fmla="*/ 0 w 69"/>
                  <a:gd name="T9" fmla="*/ 84 h 88"/>
                  <a:gd name="T10" fmla="*/ 0 w 69"/>
                  <a:gd name="T11" fmla="*/ 70 h 88"/>
                  <a:gd name="T12" fmla="*/ 38 w 69"/>
                  <a:gd name="T13" fmla="*/ 70 h 88"/>
                  <a:gd name="T14" fmla="*/ 47 w 69"/>
                  <a:gd name="T15" fmla="*/ 50 h 88"/>
                  <a:gd name="T16" fmla="*/ 37 w 69"/>
                  <a:gd name="T17" fmla="*/ 50 h 88"/>
                  <a:gd name="T18" fmla="*/ 37 w 69"/>
                  <a:gd name="T19" fmla="*/ 4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88">
                    <a:moveTo>
                      <a:pt x="37" y="47"/>
                    </a:moveTo>
                    <a:lnTo>
                      <a:pt x="37" y="0"/>
                    </a:lnTo>
                    <a:lnTo>
                      <a:pt x="68" y="0"/>
                    </a:lnTo>
                    <a:lnTo>
                      <a:pt x="66" y="87"/>
                    </a:lnTo>
                    <a:lnTo>
                      <a:pt x="0" y="84"/>
                    </a:lnTo>
                    <a:lnTo>
                      <a:pt x="0" y="70"/>
                    </a:lnTo>
                    <a:lnTo>
                      <a:pt x="38" y="70"/>
                    </a:lnTo>
                    <a:lnTo>
                      <a:pt x="47" y="50"/>
                    </a:lnTo>
                    <a:lnTo>
                      <a:pt x="37" y="50"/>
                    </a:lnTo>
                    <a:lnTo>
                      <a:pt x="37" y="47"/>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4" name="Freeform 34">
                <a:extLst>
                  <a:ext uri="{FF2B5EF4-FFF2-40B4-BE49-F238E27FC236}">
                    <a16:creationId xmlns:a16="http://schemas.microsoft.com/office/drawing/2014/main" id="{09DCB3CD-E8C4-42EC-BA4C-C78877B9FEDF}"/>
                  </a:ext>
                </a:extLst>
              </p:cNvPr>
              <p:cNvSpPr>
                <a:spLocks/>
              </p:cNvSpPr>
              <p:nvPr/>
            </p:nvSpPr>
            <p:spPr bwMode="auto">
              <a:xfrm>
                <a:off x="3320" y="1252"/>
                <a:ext cx="69" cy="88"/>
              </a:xfrm>
              <a:custGeom>
                <a:avLst/>
                <a:gdLst>
                  <a:gd name="T0" fmla="*/ 37 w 69"/>
                  <a:gd name="T1" fmla="*/ 47 h 88"/>
                  <a:gd name="T2" fmla="*/ 37 w 69"/>
                  <a:gd name="T3" fmla="*/ 0 h 88"/>
                  <a:gd name="T4" fmla="*/ 68 w 69"/>
                  <a:gd name="T5" fmla="*/ 0 h 88"/>
                  <a:gd name="T6" fmla="*/ 66 w 69"/>
                  <a:gd name="T7" fmla="*/ 87 h 88"/>
                  <a:gd name="T8" fmla="*/ 0 w 69"/>
                  <a:gd name="T9" fmla="*/ 84 h 88"/>
                  <a:gd name="T10" fmla="*/ 0 w 69"/>
                  <a:gd name="T11" fmla="*/ 70 h 88"/>
                  <a:gd name="T12" fmla="*/ 38 w 69"/>
                  <a:gd name="T13" fmla="*/ 70 h 88"/>
                  <a:gd name="T14" fmla="*/ 47 w 69"/>
                  <a:gd name="T15" fmla="*/ 50 h 88"/>
                  <a:gd name="T16" fmla="*/ 37 w 69"/>
                  <a:gd name="T17" fmla="*/ 50 h 88"/>
                  <a:gd name="T18" fmla="*/ 37 w 69"/>
                  <a:gd name="T19" fmla="*/ 4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88">
                    <a:moveTo>
                      <a:pt x="37" y="47"/>
                    </a:moveTo>
                    <a:lnTo>
                      <a:pt x="37" y="0"/>
                    </a:lnTo>
                    <a:lnTo>
                      <a:pt x="68" y="0"/>
                    </a:lnTo>
                    <a:lnTo>
                      <a:pt x="66" y="87"/>
                    </a:lnTo>
                    <a:lnTo>
                      <a:pt x="0" y="84"/>
                    </a:lnTo>
                    <a:lnTo>
                      <a:pt x="0" y="70"/>
                    </a:lnTo>
                    <a:lnTo>
                      <a:pt x="38" y="70"/>
                    </a:lnTo>
                    <a:lnTo>
                      <a:pt x="47" y="50"/>
                    </a:lnTo>
                    <a:lnTo>
                      <a:pt x="37" y="50"/>
                    </a:lnTo>
                    <a:lnTo>
                      <a:pt x="37" y="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5" name="Freeform 35">
                <a:extLst>
                  <a:ext uri="{FF2B5EF4-FFF2-40B4-BE49-F238E27FC236}">
                    <a16:creationId xmlns:a16="http://schemas.microsoft.com/office/drawing/2014/main" id="{29E0E5BC-9789-4FE5-BF82-2A26321BF4B9}"/>
                  </a:ext>
                </a:extLst>
              </p:cNvPr>
              <p:cNvSpPr>
                <a:spLocks/>
              </p:cNvSpPr>
              <p:nvPr/>
            </p:nvSpPr>
            <p:spPr bwMode="auto">
              <a:xfrm>
                <a:off x="3359" y="1130"/>
                <a:ext cx="28" cy="140"/>
              </a:xfrm>
              <a:custGeom>
                <a:avLst/>
                <a:gdLst>
                  <a:gd name="T0" fmla="*/ 27 w 28"/>
                  <a:gd name="T1" fmla="*/ 138 h 140"/>
                  <a:gd name="T2" fmla="*/ 27 w 28"/>
                  <a:gd name="T3" fmla="*/ 0 h 140"/>
                  <a:gd name="T4" fmla="*/ 0 w 28"/>
                  <a:gd name="T5" fmla="*/ 0 h 140"/>
                  <a:gd name="T6" fmla="*/ 0 w 28"/>
                  <a:gd name="T7" fmla="*/ 120 h 140"/>
                  <a:gd name="T8" fmla="*/ 0 w 28"/>
                  <a:gd name="T9" fmla="*/ 120 h 140"/>
                  <a:gd name="T10" fmla="*/ 0 w 28"/>
                  <a:gd name="T11" fmla="*/ 123 h 140"/>
                  <a:gd name="T12" fmla="*/ 3 w 28"/>
                  <a:gd name="T13" fmla="*/ 130 h 140"/>
                  <a:gd name="T14" fmla="*/ 7 w 28"/>
                  <a:gd name="T15" fmla="*/ 135 h 140"/>
                  <a:gd name="T16" fmla="*/ 12 w 28"/>
                  <a:gd name="T17" fmla="*/ 138 h 140"/>
                  <a:gd name="T18" fmla="*/ 18 w 28"/>
                  <a:gd name="T19" fmla="*/ 139 h 140"/>
                  <a:gd name="T20" fmla="*/ 27 w 28"/>
                  <a:gd name="T21" fmla="*/ 13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40">
                    <a:moveTo>
                      <a:pt x="27" y="138"/>
                    </a:moveTo>
                    <a:lnTo>
                      <a:pt x="27" y="0"/>
                    </a:lnTo>
                    <a:lnTo>
                      <a:pt x="0" y="0"/>
                    </a:lnTo>
                    <a:lnTo>
                      <a:pt x="0" y="120"/>
                    </a:lnTo>
                    <a:lnTo>
                      <a:pt x="0" y="120"/>
                    </a:lnTo>
                    <a:lnTo>
                      <a:pt x="0" y="123"/>
                    </a:lnTo>
                    <a:lnTo>
                      <a:pt x="3" y="130"/>
                    </a:lnTo>
                    <a:lnTo>
                      <a:pt x="7" y="135"/>
                    </a:lnTo>
                    <a:lnTo>
                      <a:pt x="12" y="138"/>
                    </a:lnTo>
                    <a:lnTo>
                      <a:pt x="18" y="139"/>
                    </a:lnTo>
                    <a:lnTo>
                      <a:pt x="27" y="138"/>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6" name="Freeform 36">
                <a:extLst>
                  <a:ext uri="{FF2B5EF4-FFF2-40B4-BE49-F238E27FC236}">
                    <a16:creationId xmlns:a16="http://schemas.microsoft.com/office/drawing/2014/main" id="{DCEC6A8E-910E-4680-A68C-750CA9F31059}"/>
                  </a:ext>
                </a:extLst>
              </p:cNvPr>
              <p:cNvSpPr>
                <a:spLocks/>
              </p:cNvSpPr>
              <p:nvPr/>
            </p:nvSpPr>
            <p:spPr bwMode="auto">
              <a:xfrm>
                <a:off x="3359" y="1130"/>
                <a:ext cx="28" cy="140"/>
              </a:xfrm>
              <a:custGeom>
                <a:avLst/>
                <a:gdLst>
                  <a:gd name="T0" fmla="*/ 27 w 28"/>
                  <a:gd name="T1" fmla="*/ 138 h 140"/>
                  <a:gd name="T2" fmla="*/ 27 w 28"/>
                  <a:gd name="T3" fmla="*/ 0 h 140"/>
                  <a:gd name="T4" fmla="*/ 0 w 28"/>
                  <a:gd name="T5" fmla="*/ 0 h 140"/>
                  <a:gd name="T6" fmla="*/ 0 w 28"/>
                  <a:gd name="T7" fmla="*/ 120 h 140"/>
                  <a:gd name="T8" fmla="*/ 0 w 28"/>
                  <a:gd name="T9" fmla="*/ 120 h 140"/>
                  <a:gd name="T10" fmla="*/ 0 w 28"/>
                  <a:gd name="T11" fmla="*/ 123 h 140"/>
                  <a:gd name="T12" fmla="*/ 3 w 28"/>
                  <a:gd name="T13" fmla="*/ 130 h 140"/>
                  <a:gd name="T14" fmla="*/ 7 w 28"/>
                  <a:gd name="T15" fmla="*/ 135 h 140"/>
                  <a:gd name="T16" fmla="*/ 12 w 28"/>
                  <a:gd name="T17" fmla="*/ 138 h 140"/>
                  <a:gd name="T18" fmla="*/ 18 w 28"/>
                  <a:gd name="T19" fmla="*/ 139 h 140"/>
                  <a:gd name="T20" fmla="*/ 27 w 28"/>
                  <a:gd name="T21" fmla="*/ 13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40">
                    <a:moveTo>
                      <a:pt x="27" y="138"/>
                    </a:moveTo>
                    <a:lnTo>
                      <a:pt x="27" y="0"/>
                    </a:lnTo>
                    <a:lnTo>
                      <a:pt x="0" y="0"/>
                    </a:lnTo>
                    <a:lnTo>
                      <a:pt x="0" y="120"/>
                    </a:lnTo>
                    <a:lnTo>
                      <a:pt x="0" y="120"/>
                    </a:lnTo>
                    <a:lnTo>
                      <a:pt x="0" y="123"/>
                    </a:lnTo>
                    <a:lnTo>
                      <a:pt x="3" y="130"/>
                    </a:lnTo>
                    <a:lnTo>
                      <a:pt x="7" y="135"/>
                    </a:lnTo>
                    <a:lnTo>
                      <a:pt x="12" y="138"/>
                    </a:lnTo>
                    <a:lnTo>
                      <a:pt x="18" y="139"/>
                    </a:lnTo>
                    <a:lnTo>
                      <a:pt x="27" y="13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7" name="Freeform 37">
                <a:extLst>
                  <a:ext uri="{FF2B5EF4-FFF2-40B4-BE49-F238E27FC236}">
                    <a16:creationId xmlns:a16="http://schemas.microsoft.com/office/drawing/2014/main" id="{7C636E9A-E1DD-4DC1-A7B1-2F101D507920}"/>
                  </a:ext>
                </a:extLst>
              </p:cNvPr>
              <p:cNvSpPr>
                <a:spLocks/>
              </p:cNvSpPr>
              <p:nvPr/>
            </p:nvSpPr>
            <p:spPr bwMode="auto">
              <a:xfrm>
                <a:off x="3128" y="1351"/>
                <a:ext cx="18" cy="22"/>
              </a:xfrm>
              <a:custGeom>
                <a:avLst/>
                <a:gdLst>
                  <a:gd name="T0" fmla="*/ 17 w 18"/>
                  <a:gd name="T1" fmla="*/ 3 h 22"/>
                  <a:gd name="T2" fmla="*/ 14 w 18"/>
                  <a:gd name="T3" fmla="*/ 21 h 22"/>
                  <a:gd name="T4" fmla="*/ 0 w 18"/>
                  <a:gd name="T5" fmla="*/ 21 h 22"/>
                  <a:gd name="T6" fmla="*/ 0 w 18"/>
                  <a:gd name="T7" fmla="*/ 0 h 22"/>
                  <a:gd name="T8" fmla="*/ 17 w 18"/>
                  <a:gd name="T9" fmla="*/ 3 h 22"/>
                </a:gdLst>
                <a:ahLst/>
                <a:cxnLst>
                  <a:cxn ang="0">
                    <a:pos x="T0" y="T1"/>
                  </a:cxn>
                  <a:cxn ang="0">
                    <a:pos x="T2" y="T3"/>
                  </a:cxn>
                  <a:cxn ang="0">
                    <a:pos x="T4" y="T5"/>
                  </a:cxn>
                  <a:cxn ang="0">
                    <a:pos x="T6" y="T7"/>
                  </a:cxn>
                  <a:cxn ang="0">
                    <a:pos x="T8" y="T9"/>
                  </a:cxn>
                </a:cxnLst>
                <a:rect l="0" t="0" r="r" b="b"/>
                <a:pathLst>
                  <a:path w="18" h="22">
                    <a:moveTo>
                      <a:pt x="17" y="3"/>
                    </a:moveTo>
                    <a:lnTo>
                      <a:pt x="14" y="21"/>
                    </a:lnTo>
                    <a:lnTo>
                      <a:pt x="0" y="21"/>
                    </a:lnTo>
                    <a:lnTo>
                      <a:pt x="0" y="0"/>
                    </a:lnTo>
                    <a:lnTo>
                      <a:pt x="17"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8" name="Freeform 38">
                <a:extLst>
                  <a:ext uri="{FF2B5EF4-FFF2-40B4-BE49-F238E27FC236}">
                    <a16:creationId xmlns:a16="http://schemas.microsoft.com/office/drawing/2014/main" id="{05EDCBCC-8DC6-4D94-9ED6-6D43EE5B359E}"/>
                  </a:ext>
                </a:extLst>
              </p:cNvPr>
              <p:cNvSpPr>
                <a:spLocks/>
              </p:cNvSpPr>
              <p:nvPr/>
            </p:nvSpPr>
            <p:spPr bwMode="auto">
              <a:xfrm>
                <a:off x="3128" y="1351"/>
                <a:ext cx="18" cy="22"/>
              </a:xfrm>
              <a:custGeom>
                <a:avLst/>
                <a:gdLst>
                  <a:gd name="T0" fmla="*/ 17 w 18"/>
                  <a:gd name="T1" fmla="*/ 3 h 22"/>
                  <a:gd name="T2" fmla="*/ 14 w 18"/>
                  <a:gd name="T3" fmla="*/ 21 h 22"/>
                  <a:gd name="T4" fmla="*/ 0 w 18"/>
                  <a:gd name="T5" fmla="*/ 21 h 22"/>
                  <a:gd name="T6" fmla="*/ 0 w 18"/>
                  <a:gd name="T7" fmla="*/ 0 h 22"/>
                  <a:gd name="T8" fmla="*/ 17 w 18"/>
                  <a:gd name="T9" fmla="*/ 3 h 22"/>
                </a:gdLst>
                <a:ahLst/>
                <a:cxnLst>
                  <a:cxn ang="0">
                    <a:pos x="T0" y="T1"/>
                  </a:cxn>
                  <a:cxn ang="0">
                    <a:pos x="T2" y="T3"/>
                  </a:cxn>
                  <a:cxn ang="0">
                    <a:pos x="T4" y="T5"/>
                  </a:cxn>
                  <a:cxn ang="0">
                    <a:pos x="T6" y="T7"/>
                  </a:cxn>
                  <a:cxn ang="0">
                    <a:pos x="T8" y="T9"/>
                  </a:cxn>
                </a:cxnLst>
                <a:rect l="0" t="0" r="r" b="b"/>
                <a:pathLst>
                  <a:path w="18" h="22">
                    <a:moveTo>
                      <a:pt x="17" y="3"/>
                    </a:moveTo>
                    <a:lnTo>
                      <a:pt x="14" y="21"/>
                    </a:lnTo>
                    <a:lnTo>
                      <a:pt x="0" y="21"/>
                    </a:lnTo>
                    <a:lnTo>
                      <a:pt x="0" y="0"/>
                    </a:lnTo>
                    <a:lnTo>
                      <a:pt x="17"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9" name="Freeform 39">
                <a:extLst>
                  <a:ext uri="{FF2B5EF4-FFF2-40B4-BE49-F238E27FC236}">
                    <a16:creationId xmlns:a16="http://schemas.microsoft.com/office/drawing/2014/main" id="{2BF065A5-49A7-4464-B4C5-16ABFFB4DF89}"/>
                  </a:ext>
                </a:extLst>
              </p:cNvPr>
              <p:cNvSpPr>
                <a:spLocks/>
              </p:cNvSpPr>
              <p:nvPr/>
            </p:nvSpPr>
            <p:spPr bwMode="auto">
              <a:xfrm>
                <a:off x="3141" y="1352"/>
                <a:ext cx="143" cy="43"/>
              </a:xfrm>
              <a:custGeom>
                <a:avLst/>
                <a:gdLst>
                  <a:gd name="T0" fmla="*/ 142 w 143"/>
                  <a:gd name="T1" fmla="*/ 42 h 43"/>
                  <a:gd name="T2" fmla="*/ 142 w 143"/>
                  <a:gd name="T3" fmla="*/ 0 h 43"/>
                  <a:gd name="T4" fmla="*/ 0 w 143"/>
                  <a:gd name="T5" fmla="*/ 0 h 43"/>
                  <a:gd name="T6" fmla="*/ 0 w 143"/>
                  <a:gd name="T7" fmla="*/ 42 h 43"/>
                  <a:gd name="T8" fmla="*/ 142 w 143"/>
                  <a:gd name="T9" fmla="*/ 42 h 43"/>
                </a:gdLst>
                <a:ahLst/>
                <a:cxnLst>
                  <a:cxn ang="0">
                    <a:pos x="T0" y="T1"/>
                  </a:cxn>
                  <a:cxn ang="0">
                    <a:pos x="T2" y="T3"/>
                  </a:cxn>
                  <a:cxn ang="0">
                    <a:pos x="T4" y="T5"/>
                  </a:cxn>
                  <a:cxn ang="0">
                    <a:pos x="T6" y="T7"/>
                  </a:cxn>
                  <a:cxn ang="0">
                    <a:pos x="T8" y="T9"/>
                  </a:cxn>
                </a:cxnLst>
                <a:rect l="0" t="0" r="r" b="b"/>
                <a:pathLst>
                  <a:path w="143" h="43">
                    <a:moveTo>
                      <a:pt x="142" y="42"/>
                    </a:moveTo>
                    <a:lnTo>
                      <a:pt x="142" y="0"/>
                    </a:lnTo>
                    <a:lnTo>
                      <a:pt x="0" y="0"/>
                    </a:lnTo>
                    <a:lnTo>
                      <a:pt x="0" y="42"/>
                    </a:lnTo>
                    <a:lnTo>
                      <a:pt x="142"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0" name="Freeform 40">
                <a:extLst>
                  <a:ext uri="{FF2B5EF4-FFF2-40B4-BE49-F238E27FC236}">
                    <a16:creationId xmlns:a16="http://schemas.microsoft.com/office/drawing/2014/main" id="{AA3E21D1-C890-4772-8A32-5D543115A2CB}"/>
                  </a:ext>
                </a:extLst>
              </p:cNvPr>
              <p:cNvSpPr>
                <a:spLocks/>
              </p:cNvSpPr>
              <p:nvPr/>
            </p:nvSpPr>
            <p:spPr bwMode="auto">
              <a:xfrm>
                <a:off x="3141" y="1352"/>
                <a:ext cx="143" cy="43"/>
              </a:xfrm>
              <a:custGeom>
                <a:avLst/>
                <a:gdLst>
                  <a:gd name="T0" fmla="*/ 142 w 143"/>
                  <a:gd name="T1" fmla="*/ 42 h 43"/>
                  <a:gd name="T2" fmla="*/ 142 w 143"/>
                  <a:gd name="T3" fmla="*/ 0 h 43"/>
                  <a:gd name="T4" fmla="*/ 0 w 143"/>
                  <a:gd name="T5" fmla="*/ 0 h 43"/>
                  <a:gd name="T6" fmla="*/ 0 w 143"/>
                  <a:gd name="T7" fmla="*/ 42 h 43"/>
                  <a:gd name="T8" fmla="*/ 142 w 143"/>
                  <a:gd name="T9" fmla="*/ 42 h 43"/>
                </a:gdLst>
                <a:ahLst/>
                <a:cxnLst>
                  <a:cxn ang="0">
                    <a:pos x="T0" y="T1"/>
                  </a:cxn>
                  <a:cxn ang="0">
                    <a:pos x="T2" y="T3"/>
                  </a:cxn>
                  <a:cxn ang="0">
                    <a:pos x="T4" y="T5"/>
                  </a:cxn>
                  <a:cxn ang="0">
                    <a:pos x="T6" y="T7"/>
                  </a:cxn>
                  <a:cxn ang="0">
                    <a:pos x="T8" y="T9"/>
                  </a:cxn>
                </a:cxnLst>
                <a:rect l="0" t="0" r="r" b="b"/>
                <a:pathLst>
                  <a:path w="143" h="43">
                    <a:moveTo>
                      <a:pt x="142" y="42"/>
                    </a:moveTo>
                    <a:lnTo>
                      <a:pt x="142" y="0"/>
                    </a:lnTo>
                    <a:lnTo>
                      <a:pt x="0" y="0"/>
                    </a:lnTo>
                    <a:lnTo>
                      <a:pt x="0" y="42"/>
                    </a:lnTo>
                    <a:lnTo>
                      <a:pt x="142" y="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1" name="Freeform 41">
                <a:extLst>
                  <a:ext uri="{FF2B5EF4-FFF2-40B4-BE49-F238E27FC236}">
                    <a16:creationId xmlns:a16="http://schemas.microsoft.com/office/drawing/2014/main" id="{4E71B053-FA7B-4E80-8112-EED4B5ED984C}"/>
                  </a:ext>
                </a:extLst>
              </p:cNvPr>
              <p:cNvSpPr>
                <a:spLocks/>
              </p:cNvSpPr>
              <p:nvPr/>
            </p:nvSpPr>
            <p:spPr bwMode="auto">
              <a:xfrm>
                <a:off x="3360" y="1295"/>
                <a:ext cx="105" cy="45"/>
              </a:xfrm>
              <a:custGeom>
                <a:avLst/>
                <a:gdLst>
                  <a:gd name="T0" fmla="*/ 7 w 105"/>
                  <a:gd name="T1" fmla="*/ 18 h 45"/>
                  <a:gd name="T2" fmla="*/ 0 w 105"/>
                  <a:gd name="T3" fmla="*/ 40 h 45"/>
                  <a:gd name="T4" fmla="*/ 104 w 105"/>
                  <a:gd name="T5" fmla="*/ 44 h 45"/>
                  <a:gd name="T6" fmla="*/ 101 w 105"/>
                  <a:gd name="T7" fmla="*/ 0 h 45"/>
                  <a:gd name="T8" fmla="*/ 7 w 105"/>
                  <a:gd name="T9" fmla="*/ 18 h 45"/>
                </a:gdLst>
                <a:ahLst/>
                <a:cxnLst>
                  <a:cxn ang="0">
                    <a:pos x="T0" y="T1"/>
                  </a:cxn>
                  <a:cxn ang="0">
                    <a:pos x="T2" y="T3"/>
                  </a:cxn>
                  <a:cxn ang="0">
                    <a:pos x="T4" y="T5"/>
                  </a:cxn>
                  <a:cxn ang="0">
                    <a:pos x="T6" y="T7"/>
                  </a:cxn>
                  <a:cxn ang="0">
                    <a:pos x="T8" y="T9"/>
                  </a:cxn>
                </a:cxnLst>
                <a:rect l="0" t="0" r="r" b="b"/>
                <a:pathLst>
                  <a:path w="105" h="45">
                    <a:moveTo>
                      <a:pt x="7" y="18"/>
                    </a:moveTo>
                    <a:lnTo>
                      <a:pt x="0" y="40"/>
                    </a:lnTo>
                    <a:lnTo>
                      <a:pt x="104" y="44"/>
                    </a:lnTo>
                    <a:lnTo>
                      <a:pt x="101" y="0"/>
                    </a:lnTo>
                    <a:lnTo>
                      <a:pt x="7"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2" name="Freeform 42">
                <a:extLst>
                  <a:ext uri="{FF2B5EF4-FFF2-40B4-BE49-F238E27FC236}">
                    <a16:creationId xmlns:a16="http://schemas.microsoft.com/office/drawing/2014/main" id="{EAF3E4A1-5652-4E8E-8DB8-BB81295E9D29}"/>
                  </a:ext>
                </a:extLst>
              </p:cNvPr>
              <p:cNvSpPr>
                <a:spLocks/>
              </p:cNvSpPr>
              <p:nvPr/>
            </p:nvSpPr>
            <p:spPr bwMode="auto">
              <a:xfrm>
                <a:off x="3360" y="1295"/>
                <a:ext cx="105" cy="45"/>
              </a:xfrm>
              <a:custGeom>
                <a:avLst/>
                <a:gdLst>
                  <a:gd name="T0" fmla="*/ 7 w 105"/>
                  <a:gd name="T1" fmla="*/ 18 h 45"/>
                  <a:gd name="T2" fmla="*/ 0 w 105"/>
                  <a:gd name="T3" fmla="*/ 40 h 45"/>
                  <a:gd name="T4" fmla="*/ 104 w 105"/>
                  <a:gd name="T5" fmla="*/ 44 h 45"/>
                  <a:gd name="T6" fmla="*/ 101 w 105"/>
                  <a:gd name="T7" fmla="*/ 0 h 45"/>
                  <a:gd name="T8" fmla="*/ 7 w 105"/>
                  <a:gd name="T9" fmla="*/ 18 h 45"/>
                </a:gdLst>
                <a:ahLst/>
                <a:cxnLst>
                  <a:cxn ang="0">
                    <a:pos x="T0" y="T1"/>
                  </a:cxn>
                  <a:cxn ang="0">
                    <a:pos x="T2" y="T3"/>
                  </a:cxn>
                  <a:cxn ang="0">
                    <a:pos x="T4" y="T5"/>
                  </a:cxn>
                  <a:cxn ang="0">
                    <a:pos x="T6" y="T7"/>
                  </a:cxn>
                  <a:cxn ang="0">
                    <a:pos x="T8" y="T9"/>
                  </a:cxn>
                </a:cxnLst>
                <a:rect l="0" t="0" r="r" b="b"/>
                <a:pathLst>
                  <a:path w="105" h="45">
                    <a:moveTo>
                      <a:pt x="7" y="18"/>
                    </a:moveTo>
                    <a:lnTo>
                      <a:pt x="0" y="40"/>
                    </a:lnTo>
                    <a:lnTo>
                      <a:pt x="104" y="44"/>
                    </a:lnTo>
                    <a:lnTo>
                      <a:pt x="101" y="0"/>
                    </a:lnTo>
                    <a:lnTo>
                      <a:pt x="7" y="1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3" name="Freeform 43">
                <a:extLst>
                  <a:ext uri="{FF2B5EF4-FFF2-40B4-BE49-F238E27FC236}">
                    <a16:creationId xmlns:a16="http://schemas.microsoft.com/office/drawing/2014/main" id="{9C1520D6-BBC1-4783-93E9-CDEAA453B676}"/>
                  </a:ext>
                </a:extLst>
              </p:cNvPr>
              <p:cNvSpPr>
                <a:spLocks/>
              </p:cNvSpPr>
              <p:nvPr/>
            </p:nvSpPr>
            <p:spPr bwMode="auto">
              <a:xfrm>
                <a:off x="3283" y="1372"/>
                <a:ext cx="137" cy="21"/>
              </a:xfrm>
              <a:custGeom>
                <a:avLst/>
                <a:gdLst>
                  <a:gd name="T0" fmla="*/ 136 w 137"/>
                  <a:gd name="T1" fmla="*/ 20 h 21"/>
                  <a:gd name="T2" fmla="*/ 136 w 137"/>
                  <a:gd name="T3" fmla="*/ 0 h 21"/>
                  <a:gd name="T4" fmla="*/ 0 w 137"/>
                  <a:gd name="T5" fmla="*/ 0 h 21"/>
                  <a:gd name="T6" fmla="*/ 0 w 137"/>
                  <a:gd name="T7" fmla="*/ 20 h 21"/>
                  <a:gd name="T8" fmla="*/ 136 w 137"/>
                  <a:gd name="T9" fmla="*/ 20 h 21"/>
                </a:gdLst>
                <a:ahLst/>
                <a:cxnLst>
                  <a:cxn ang="0">
                    <a:pos x="T0" y="T1"/>
                  </a:cxn>
                  <a:cxn ang="0">
                    <a:pos x="T2" y="T3"/>
                  </a:cxn>
                  <a:cxn ang="0">
                    <a:pos x="T4" y="T5"/>
                  </a:cxn>
                  <a:cxn ang="0">
                    <a:pos x="T6" y="T7"/>
                  </a:cxn>
                  <a:cxn ang="0">
                    <a:pos x="T8" y="T9"/>
                  </a:cxn>
                </a:cxnLst>
                <a:rect l="0" t="0" r="r" b="b"/>
                <a:pathLst>
                  <a:path w="137" h="21">
                    <a:moveTo>
                      <a:pt x="136" y="20"/>
                    </a:moveTo>
                    <a:lnTo>
                      <a:pt x="136" y="0"/>
                    </a:lnTo>
                    <a:lnTo>
                      <a:pt x="0" y="0"/>
                    </a:lnTo>
                    <a:lnTo>
                      <a:pt x="0" y="20"/>
                    </a:lnTo>
                    <a:lnTo>
                      <a:pt x="136"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4" name="Freeform 44">
                <a:extLst>
                  <a:ext uri="{FF2B5EF4-FFF2-40B4-BE49-F238E27FC236}">
                    <a16:creationId xmlns:a16="http://schemas.microsoft.com/office/drawing/2014/main" id="{188982C4-3E18-4C9A-A3C7-C8538EC5B5EF}"/>
                  </a:ext>
                </a:extLst>
              </p:cNvPr>
              <p:cNvSpPr>
                <a:spLocks/>
              </p:cNvSpPr>
              <p:nvPr/>
            </p:nvSpPr>
            <p:spPr bwMode="auto">
              <a:xfrm>
                <a:off x="3283" y="1372"/>
                <a:ext cx="137" cy="21"/>
              </a:xfrm>
              <a:custGeom>
                <a:avLst/>
                <a:gdLst>
                  <a:gd name="T0" fmla="*/ 136 w 137"/>
                  <a:gd name="T1" fmla="*/ 20 h 21"/>
                  <a:gd name="T2" fmla="*/ 136 w 137"/>
                  <a:gd name="T3" fmla="*/ 0 h 21"/>
                  <a:gd name="T4" fmla="*/ 0 w 137"/>
                  <a:gd name="T5" fmla="*/ 0 h 21"/>
                  <a:gd name="T6" fmla="*/ 0 w 137"/>
                  <a:gd name="T7" fmla="*/ 20 h 21"/>
                  <a:gd name="T8" fmla="*/ 136 w 137"/>
                  <a:gd name="T9" fmla="*/ 20 h 21"/>
                </a:gdLst>
                <a:ahLst/>
                <a:cxnLst>
                  <a:cxn ang="0">
                    <a:pos x="T0" y="T1"/>
                  </a:cxn>
                  <a:cxn ang="0">
                    <a:pos x="T2" y="T3"/>
                  </a:cxn>
                  <a:cxn ang="0">
                    <a:pos x="T4" y="T5"/>
                  </a:cxn>
                  <a:cxn ang="0">
                    <a:pos x="T6" y="T7"/>
                  </a:cxn>
                  <a:cxn ang="0">
                    <a:pos x="T8" y="T9"/>
                  </a:cxn>
                </a:cxnLst>
                <a:rect l="0" t="0" r="r" b="b"/>
                <a:pathLst>
                  <a:path w="137" h="21">
                    <a:moveTo>
                      <a:pt x="136" y="20"/>
                    </a:moveTo>
                    <a:lnTo>
                      <a:pt x="136" y="0"/>
                    </a:lnTo>
                    <a:lnTo>
                      <a:pt x="0" y="0"/>
                    </a:lnTo>
                    <a:lnTo>
                      <a:pt x="0" y="20"/>
                    </a:lnTo>
                    <a:lnTo>
                      <a:pt x="136"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5" name="Freeform 45">
                <a:extLst>
                  <a:ext uri="{FF2B5EF4-FFF2-40B4-BE49-F238E27FC236}">
                    <a16:creationId xmlns:a16="http://schemas.microsoft.com/office/drawing/2014/main" id="{0BCAA53F-436A-4702-BFAC-BFBAD8DBE733}"/>
                  </a:ext>
                </a:extLst>
              </p:cNvPr>
              <p:cNvSpPr>
                <a:spLocks/>
              </p:cNvSpPr>
              <p:nvPr/>
            </p:nvSpPr>
            <p:spPr bwMode="auto">
              <a:xfrm>
                <a:off x="3283" y="1356"/>
                <a:ext cx="255" cy="22"/>
              </a:xfrm>
              <a:custGeom>
                <a:avLst/>
                <a:gdLst>
                  <a:gd name="T0" fmla="*/ 254 w 255"/>
                  <a:gd name="T1" fmla="*/ 21 h 22"/>
                  <a:gd name="T2" fmla="*/ 254 w 255"/>
                  <a:gd name="T3" fmla="*/ 0 h 22"/>
                  <a:gd name="T4" fmla="*/ 0 w 255"/>
                  <a:gd name="T5" fmla="*/ 0 h 22"/>
                  <a:gd name="T6" fmla="*/ 0 w 255"/>
                  <a:gd name="T7" fmla="*/ 21 h 22"/>
                  <a:gd name="T8" fmla="*/ 254 w 255"/>
                  <a:gd name="T9" fmla="*/ 21 h 22"/>
                </a:gdLst>
                <a:ahLst/>
                <a:cxnLst>
                  <a:cxn ang="0">
                    <a:pos x="T0" y="T1"/>
                  </a:cxn>
                  <a:cxn ang="0">
                    <a:pos x="T2" y="T3"/>
                  </a:cxn>
                  <a:cxn ang="0">
                    <a:pos x="T4" y="T5"/>
                  </a:cxn>
                  <a:cxn ang="0">
                    <a:pos x="T6" y="T7"/>
                  </a:cxn>
                  <a:cxn ang="0">
                    <a:pos x="T8" y="T9"/>
                  </a:cxn>
                </a:cxnLst>
                <a:rect l="0" t="0" r="r" b="b"/>
                <a:pathLst>
                  <a:path w="255" h="22">
                    <a:moveTo>
                      <a:pt x="254" y="21"/>
                    </a:moveTo>
                    <a:lnTo>
                      <a:pt x="254" y="0"/>
                    </a:lnTo>
                    <a:lnTo>
                      <a:pt x="0" y="0"/>
                    </a:lnTo>
                    <a:lnTo>
                      <a:pt x="0" y="21"/>
                    </a:lnTo>
                    <a:lnTo>
                      <a:pt x="254"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6" name="Freeform 46">
                <a:extLst>
                  <a:ext uri="{FF2B5EF4-FFF2-40B4-BE49-F238E27FC236}">
                    <a16:creationId xmlns:a16="http://schemas.microsoft.com/office/drawing/2014/main" id="{558C3607-2714-42D9-8499-A91F9D2C1144}"/>
                  </a:ext>
                </a:extLst>
              </p:cNvPr>
              <p:cNvSpPr>
                <a:spLocks/>
              </p:cNvSpPr>
              <p:nvPr/>
            </p:nvSpPr>
            <p:spPr bwMode="auto">
              <a:xfrm>
                <a:off x="3283" y="1356"/>
                <a:ext cx="255" cy="22"/>
              </a:xfrm>
              <a:custGeom>
                <a:avLst/>
                <a:gdLst>
                  <a:gd name="T0" fmla="*/ 254 w 255"/>
                  <a:gd name="T1" fmla="*/ 21 h 22"/>
                  <a:gd name="T2" fmla="*/ 254 w 255"/>
                  <a:gd name="T3" fmla="*/ 0 h 22"/>
                  <a:gd name="T4" fmla="*/ 0 w 255"/>
                  <a:gd name="T5" fmla="*/ 0 h 22"/>
                  <a:gd name="T6" fmla="*/ 0 w 255"/>
                  <a:gd name="T7" fmla="*/ 21 h 22"/>
                  <a:gd name="T8" fmla="*/ 254 w 255"/>
                  <a:gd name="T9" fmla="*/ 21 h 22"/>
                </a:gdLst>
                <a:ahLst/>
                <a:cxnLst>
                  <a:cxn ang="0">
                    <a:pos x="T0" y="T1"/>
                  </a:cxn>
                  <a:cxn ang="0">
                    <a:pos x="T2" y="T3"/>
                  </a:cxn>
                  <a:cxn ang="0">
                    <a:pos x="T4" y="T5"/>
                  </a:cxn>
                  <a:cxn ang="0">
                    <a:pos x="T6" y="T7"/>
                  </a:cxn>
                  <a:cxn ang="0">
                    <a:pos x="T8" y="T9"/>
                  </a:cxn>
                </a:cxnLst>
                <a:rect l="0" t="0" r="r" b="b"/>
                <a:pathLst>
                  <a:path w="255" h="22">
                    <a:moveTo>
                      <a:pt x="254" y="21"/>
                    </a:moveTo>
                    <a:lnTo>
                      <a:pt x="254" y="0"/>
                    </a:lnTo>
                    <a:lnTo>
                      <a:pt x="0" y="0"/>
                    </a:lnTo>
                    <a:lnTo>
                      <a:pt x="0" y="21"/>
                    </a:lnTo>
                    <a:lnTo>
                      <a:pt x="254"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7" name="Freeform 47">
                <a:extLst>
                  <a:ext uri="{FF2B5EF4-FFF2-40B4-BE49-F238E27FC236}">
                    <a16:creationId xmlns:a16="http://schemas.microsoft.com/office/drawing/2014/main" id="{E5238FF5-1CD9-4B33-8017-C9982FF99452}"/>
                  </a:ext>
                </a:extLst>
              </p:cNvPr>
              <p:cNvSpPr>
                <a:spLocks/>
              </p:cNvSpPr>
              <p:nvPr/>
            </p:nvSpPr>
            <p:spPr bwMode="auto">
              <a:xfrm>
                <a:off x="2905" y="1330"/>
                <a:ext cx="571" cy="27"/>
              </a:xfrm>
              <a:custGeom>
                <a:avLst/>
                <a:gdLst>
                  <a:gd name="T0" fmla="*/ 570 w 571"/>
                  <a:gd name="T1" fmla="*/ 26 h 27"/>
                  <a:gd name="T2" fmla="*/ 570 w 571"/>
                  <a:gd name="T3" fmla="*/ 0 h 27"/>
                  <a:gd name="T4" fmla="*/ 0 w 571"/>
                  <a:gd name="T5" fmla="*/ 0 h 27"/>
                  <a:gd name="T6" fmla="*/ 0 w 571"/>
                  <a:gd name="T7" fmla="*/ 25 h 27"/>
                  <a:gd name="T8" fmla="*/ 570 w 571"/>
                  <a:gd name="T9" fmla="*/ 26 h 27"/>
                </a:gdLst>
                <a:ahLst/>
                <a:cxnLst>
                  <a:cxn ang="0">
                    <a:pos x="T0" y="T1"/>
                  </a:cxn>
                  <a:cxn ang="0">
                    <a:pos x="T2" y="T3"/>
                  </a:cxn>
                  <a:cxn ang="0">
                    <a:pos x="T4" y="T5"/>
                  </a:cxn>
                  <a:cxn ang="0">
                    <a:pos x="T6" y="T7"/>
                  </a:cxn>
                  <a:cxn ang="0">
                    <a:pos x="T8" y="T9"/>
                  </a:cxn>
                </a:cxnLst>
                <a:rect l="0" t="0" r="r" b="b"/>
                <a:pathLst>
                  <a:path w="571" h="27">
                    <a:moveTo>
                      <a:pt x="570" y="26"/>
                    </a:moveTo>
                    <a:lnTo>
                      <a:pt x="570" y="0"/>
                    </a:lnTo>
                    <a:lnTo>
                      <a:pt x="0" y="0"/>
                    </a:lnTo>
                    <a:lnTo>
                      <a:pt x="0" y="25"/>
                    </a:lnTo>
                    <a:lnTo>
                      <a:pt x="570" y="2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8" name="Freeform 48">
                <a:extLst>
                  <a:ext uri="{FF2B5EF4-FFF2-40B4-BE49-F238E27FC236}">
                    <a16:creationId xmlns:a16="http://schemas.microsoft.com/office/drawing/2014/main" id="{975C0E4C-1BC0-45DF-80F9-72D12EBF8284}"/>
                  </a:ext>
                </a:extLst>
              </p:cNvPr>
              <p:cNvSpPr>
                <a:spLocks/>
              </p:cNvSpPr>
              <p:nvPr/>
            </p:nvSpPr>
            <p:spPr bwMode="auto">
              <a:xfrm>
                <a:off x="2905" y="1330"/>
                <a:ext cx="571" cy="27"/>
              </a:xfrm>
              <a:custGeom>
                <a:avLst/>
                <a:gdLst>
                  <a:gd name="T0" fmla="*/ 570 w 571"/>
                  <a:gd name="T1" fmla="*/ 26 h 27"/>
                  <a:gd name="T2" fmla="*/ 570 w 571"/>
                  <a:gd name="T3" fmla="*/ 0 h 27"/>
                  <a:gd name="T4" fmla="*/ 0 w 571"/>
                  <a:gd name="T5" fmla="*/ 0 h 27"/>
                  <a:gd name="T6" fmla="*/ 0 w 571"/>
                  <a:gd name="T7" fmla="*/ 25 h 27"/>
                  <a:gd name="T8" fmla="*/ 570 w 571"/>
                  <a:gd name="T9" fmla="*/ 26 h 27"/>
                </a:gdLst>
                <a:ahLst/>
                <a:cxnLst>
                  <a:cxn ang="0">
                    <a:pos x="T0" y="T1"/>
                  </a:cxn>
                  <a:cxn ang="0">
                    <a:pos x="T2" y="T3"/>
                  </a:cxn>
                  <a:cxn ang="0">
                    <a:pos x="T4" y="T5"/>
                  </a:cxn>
                  <a:cxn ang="0">
                    <a:pos x="T6" y="T7"/>
                  </a:cxn>
                  <a:cxn ang="0">
                    <a:pos x="T8" y="T9"/>
                  </a:cxn>
                </a:cxnLst>
                <a:rect l="0" t="0" r="r" b="b"/>
                <a:pathLst>
                  <a:path w="571" h="27">
                    <a:moveTo>
                      <a:pt x="570" y="26"/>
                    </a:moveTo>
                    <a:lnTo>
                      <a:pt x="570" y="0"/>
                    </a:lnTo>
                    <a:lnTo>
                      <a:pt x="0" y="0"/>
                    </a:lnTo>
                    <a:lnTo>
                      <a:pt x="0" y="25"/>
                    </a:lnTo>
                    <a:lnTo>
                      <a:pt x="570" y="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9" name="Freeform 49">
                <a:extLst>
                  <a:ext uri="{FF2B5EF4-FFF2-40B4-BE49-F238E27FC236}">
                    <a16:creationId xmlns:a16="http://schemas.microsoft.com/office/drawing/2014/main" id="{014A9951-B7AC-44CC-9BBB-5714F374F02F}"/>
                  </a:ext>
                </a:extLst>
              </p:cNvPr>
              <p:cNvSpPr>
                <a:spLocks/>
              </p:cNvSpPr>
              <p:nvPr/>
            </p:nvSpPr>
            <p:spPr bwMode="auto">
              <a:xfrm>
                <a:off x="3525" y="1295"/>
                <a:ext cx="25" cy="34"/>
              </a:xfrm>
              <a:custGeom>
                <a:avLst/>
                <a:gdLst>
                  <a:gd name="T0" fmla="*/ 24 w 25"/>
                  <a:gd name="T1" fmla="*/ 2 h 34"/>
                  <a:gd name="T2" fmla="*/ 22 w 25"/>
                  <a:gd name="T3" fmla="*/ 0 h 34"/>
                  <a:gd name="T4" fmla="*/ 0 w 25"/>
                  <a:gd name="T5" fmla="*/ 0 h 34"/>
                  <a:gd name="T6" fmla="*/ 0 w 25"/>
                  <a:gd name="T7" fmla="*/ 33 h 34"/>
                  <a:gd name="T8" fmla="*/ 22 w 25"/>
                  <a:gd name="T9" fmla="*/ 33 h 34"/>
                  <a:gd name="T10" fmla="*/ 24 w 25"/>
                  <a:gd name="T11" fmla="*/ 31 h 34"/>
                  <a:gd name="T12" fmla="*/ 24 w 25"/>
                  <a:gd name="T13" fmla="*/ 2 h 34"/>
                </a:gdLst>
                <a:ahLst/>
                <a:cxnLst>
                  <a:cxn ang="0">
                    <a:pos x="T0" y="T1"/>
                  </a:cxn>
                  <a:cxn ang="0">
                    <a:pos x="T2" y="T3"/>
                  </a:cxn>
                  <a:cxn ang="0">
                    <a:pos x="T4" y="T5"/>
                  </a:cxn>
                  <a:cxn ang="0">
                    <a:pos x="T6" y="T7"/>
                  </a:cxn>
                  <a:cxn ang="0">
                    <a:pos x="T8" y="T9"/>
                  </a:cxn>
                  <a:cxn ang="0">
                    <a:pos x="T10" y="T11"/>
                  </a:cxn>
                  <a:cxn ang="0">
                    <a:pos x="T12" y="T13"/>
                  </a:cxn>
                </a:cxnLst>
                <a:rect l="0" t="0" r="r" b="b"/>
                <a:pathLst>
                  <a:path w="25" h="34">
                    <a:moveTo>
                      <a:pt x="24" y="2"/>
                    </a:moveTo>
                    <a:lnTo>
                      <a:pt x="22" y="0"/>
                    </a:lnTo>
                    <a:lnTo>
                      <a:pt x="0" y="0"/>
                    </a:lnTo>
                    <a:lnTo>
                      <a:pt x="0" y="33"/>
                    </a:lnTo>
                    <a:lnTo>
                      <a:pt x="22" y="33"/>
                    </a:lnTo>
                    <a:lnTo>
                      <a:pt x="24" y="31"/>
                    </a:lnTo>
                    <a:lnTo>
                      <a:pt x="24" y="2"/>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0" name="Freeform 50">
                <a:extLst>
                  <a:ext uri="{FF2B5EF4-FFF2-40B4-BE49-F238E27FC236}">
                    <a16:creationId xmlns:a16="http://schemas.microsoft.com/office/drawing/2014/main" id="{24889F9A-1D22-44F3-AB91-71DEA5132C83}"/>
                  </a:ext>
                </a:extLst>
              </p:cNvPr>
              <p:cNvSpPr>
                <a:spLocks/>
              </p:cNvSpPr>
              <p:nvPr/>
            </p:nvSpPr>
            <p:spPr bwMode="auto">
              <a:xfrm>
                <a:off x="3525" y="1295"/>
                <a:ext cx="25" cy="34"/>
              </a:xfrm>
              <a:custGeom>
                <a:avLst/>
                <a:gdLst>
                  <a:gd name="T0" fmla="*/ 24 w 25"/>
                  <a:gd name="T1" fmla="*/ 2 h 34"/>
                  <a:gd name="T2" fmla="*/ 22 w 25"/>
                  <a:gd name="T3" fmla="*/ 0 h 34"/>
                  <a:gd name="T4" fmla="*/ 0 w 25"/>
                  <a:gd name="T5" fmla="*/ 0 h 34"/>
                  <a:gd name="T6" fmla="*/ 0 w 25"/>
                  <a:gd name="T7" fmla="*/ 33 h 34"/>
                  <a:gd name="T8" fmla="*/ 22 w 25"/>
                  <a:gd name="T9" fmla="*/ 33 h 34"/>
                  <a:gd name="T10" fmla="*/ 24 w 25"/>
                  <a:gd name="T11" fmla="*/ 31 h 34"/>
                  <a:gd name="T12" fmla="*/ 24 w 25"/>
                  <a:gd name="T13" fmla="*/ 2 h 34"/>
                </a:gdLst>
                <a:ahLst/>
                <a:cxnLst>
                  <a:cxn ang="0">
                    <a:pos x="T0" y="T1"/>
                  </a:cxn>
                  <a:cxn ang="0">
                    <a:pos x="T2" y="T3"/>
                  </a:cxn>
                  <a:cxn ang="0">
                    <a:pos x="T4" y="T5"/>
                  </a:cxn>
                  <a:cxn ang="0">
                    <a:pos x="T6" y="T7"/>
                  </a:cxn>
                  <a:cxn ang="0">
                    <a:pos x="T8" y="T9"/>
                  </a:cxn>
                  <a:cxn ang="0">
                    <a:pos x="T10" y="T11"/>
                  </a:cxn>
                  <a:cxn ang="0">
                    <a:pos x="T12" y="T13"/>
                  </a:cxn>
                </a:cxnLst>
                <a:rect l="0" t="0" r="r" b="b"/>
                <a:pathLst>
                  <a:path w="25" h="34">
                    <a:moveTo>
                      <a:pt x="24" y="2"/>
                    </a:moveTo>
                    <a:lnTo>
                      <a:pt x="22" y="0"/>
                    </a:lnTo>
                    <a:lnTo>
                      <a:pt x="0" y="0"/>
                    </a:lnTo>
                    <a:lnTo>
                      <a:pt x="0" y="33"/>
                    </a:lnTo>
                    <a:lnTo>
                      <a:pt x="22" y="33"/>
                    </a:lnTo>
                    <a:lnTo>
                      <a:pt x="24" y="31"/>
                    </a:lnTo>
                    <a:lnTo>
                      <a:pt x="24" y="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1" name="Freeform 51">
                <a:extLst>
                  <a:ext uri="{FF2B5EF4-FFF2-40B4-BE49-F238E27FC236}">
                    <a16:creationId xmlns:a16="http://schemas.microsoft.com/office/drawing/2014/main" id="{376F0409-4E88-4EE4-A43D-69A7090E4CB9}"/>
                  </a:ext>
                </a:extLst>
              </p:cNvPr>
              <p:cNvSpPr>
                <a:spLocks/>
              </p:cNvSpPr>
              <p:nvPr/>
            </p:nvSpPr>
            <p:spPr bwMode="auto">
              <a:xfrm>
                <a:off x="3384" y="1095"/>
                <a:ext cx="161" cy="254"/>
              </a:xfrm>
              <a:custGeom>
                <a:avLst/>
                <a:gdLst>
                  <a:gd name="T0" fmla="*/ 160 w 161"/>
                  <a:gd name="T1" fmla="*/ 154 h 254"/>
                  <a:gd name="T2" fmla="*/ 140 w 161"/>
                  <a:gd name="T3" fmla="*/ 160 h 254"/>
                  <a:gd name="T4" fmla="*/ 140 w 161"/>
                  <a:gd name="T5" fmla="*/ 249 h 254"/>
                  <a:gd name="T6" fmla="*/ 85 w 161"/>
                  <a:gd name="T7" fmla="*/ 253 h 254"/>
                  <a:gd name="T8" fmla="*/ 61 w 161"/>
                  <a:gd name="T9" fmla="*/ 215 h 254"/>
                  <a:gd name="T10" fmla="*/ 0 w 161"/>
                  <a:gd name="T11" fmla="*/ 211 h 254"/>
                  <a:gd name="T12" fmla="*/ 0 w 161"/>
                  <a:gd name="T13" fmla="*/ 25 h 254"/>
                  <a:gd name="T14" fmla="*/ 1 w 161"/>
                  <a:gd name="T15" fmla="*/ 0 h 254"/>
                  <a:gd name="T16" fmla="*/ 93 w 161"/>
                  <a:gd name="T17" fmla="*/ 0 h 254"/>
                  <a:gd name="T18" fmla="*/ 93 w 161"/>
                  <a:gd name="T19" fmla="*/ 0 h 254"/>
                  <a:gd name="T20" fmla="*/ 99 w 161"/>
                  <a:gd name="T21" fmla="*/ 0 h 254"/>
                  <a:gd name="T22" fmla="*/ 104 w 161"/>
                  <a:gd name="T23" fmla="*/ 1 h 254"/>
                  <a:gd name="T24" fmla="*/ 111 w 161"/>
                  <a:gd name="T25" fmla="*/ 2 h 254"/>
                  <a:gd name="T26" fmla="*/ 116 w 161"/>
                  <a:gd name="T27" fmla="*/ 4 h 254"/>
                  <a:gd name="T28" fmla="*/ 121 w 161"/>
                  <a:gd name="T29" fmla="*/ 7 h 254"/>
                  <a:gd name="T30" fmla="*/ 125 w 161"/>
                  <a:gd name="T31" fmla="*/ 9 h 254"/>
                  <a:gd name="T32" fmla="*/ 128 w 161"/>
                  <a:gd name="T33" fmla="*/ 11 h 254"/>
                  <a:gd name="T34" fmla="*/ 131 w 161"/>
                  <a:gd name="T35" fmla="*/ 15 h 254"/>
                  <a:gd name="T36" fmla="*/ 130 w 161"/>
                  <a:gd name="T37" fmla="*/ 15 h 254"/>
                  <a:gd name="T38" fmla="*/ 131 w 161"/>
                  <a:gd name="T39" fmla="*/ 17 h 254"/>
                  <a:gd name="T40" fmla="*/ 159 w 161"/>
                  <a:gd name="T41" fmla="*/ 124 h 254"/>
                  <a:gd name="T42" fmla="*/ 160 w 161"/>
                  <a:gd name="T43" fmla="*/ 15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1" h="254">
                    <a:moveTo>
                      <a:pt x="160" y="154"/>
                    </a:moveTo>
                    <a:lnTo>
                      <a:pt x="140" y="160"/>
                    </a:lnTo>
                    <a:lnTo>
                      <a:pt x="140" y="249"/>
                    </a:lnTo>
                    <a:lnTo>
                      <a:pt x="85" y="253"/>
                    </a:lnTo>
                    <a:lnTo>
                      <a:pt x="61" y="215"/>
                    </a:lnTo>
                    <a:lnTo>
                      <a:pt x="0" y="211"/>
                    </a:lnTo>
                    <a:lnTo>
                      <a:pt x="0" y="25"/>
                    </a:lnTo>
                    <a:lnTo>
                      <a:pt x="1" y="0"/>
                    </a:lnTo>
                    <a:lnTo>
                      <a:pt x="93" y="0"/>
                    </a:lnTo>
                    <a:lnTo>
                      <a:pt x="93" y="0"/>
                    </a:lnTo>
                    <a:lnTo>
                      <a:pt x="99" y="0"/>
                    </a:lnTo>
                    <a:lnTo>
                      <a:pt x="104" y="1"/>
                    </a:lnTo>
                    <a:lnTo>
                      <a:pt x="111" y="2"/>
                    </a:lnTo>
                    <a:lnTo>
                      <a:pt x="116" y="4"/>
                    </a:lnTo>
                    <a:lnTo>
                      <a:pt x="121" y="7"/>
                    </a:lnTo>
                    <a:lnTo>
                      <a:pt x="125" y="9"/>
                    </a:lnTo>
                    <a:lnTo>
                      <a:pt x="128" y="11"/>
                    </a:lnTo>
                    <a:lnTo>
                      <a:pt x="131" y="15"/>
                    </a:lnTo>
                    <a:lnTo>
                      <a:pt x="130" y="15"/>
                    </a:lnTo>
                    <a:lnTo>
                      <a:pt x="131" y="17"/>
                    </a:lnTo>
                    <a:lnTo>
                      <a:pt x="159" y="124"/>
                    </a:lnTo>
                    <a:lnTo>
                      <a:pt x="160" y="15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2" name="Freeform 52">
                <a:extLst>
                  <a:ext uri="{FF2B5EF4-FFF2-40B4-BE49-F238E27FC236}">
                    <a16:creationId xmlns:a16="http://schemas.microsoft.com/office/drawing/2014/main" id="{25C186B1-E911-4EC9-BE88-6C6DF5E449FB}"/>
                  </a:ext>
                </a:extLst>
              </p:cNvPr>
              <p:cNvSpPr>
                <a:spLocks/>
              </p:cNvSpPr>
              <p:nvPr/>
            </p:nvSpPr>
            <p:spPr bwMode="auto">
              <a:xfrm>
                <a:off x="3384" y="1095"/>
                <a:ext cx="161" cy="254"/>
              </a:xfrm>
              <a:custGeom>
                <a:avLst/>
                <a:gdLst>
                  <a:gd name="T0" fmla="*/ 160 w 161"/>
                  <a:gd name="T1" fmla="*/ 154 h 254"/>
                  <a:gd name="T2" fmla="*/ 140 w 161"/>
                  <a:gd name="T3" fmla="*/ 160 h 254"/>
                  <a:gd name="T4" fmla="*/ 140 w 161"/>
                  <a:gd name="T5" fmla="*/ 249 h 254"/>
                  <a:gd name="T6" fmla="*/ 85 w 161"/>
                  <a:gd name="T7" fmla="*/ 253 h 254"/>
                  <a:gd name="T8" fmla="*/ 61 w 161"/>
                  <a:gd name="T9" fmla="*/ 215 h 254"/>
                  <a:gd name="T10" fmla="*/ 0 w 161"/>
                  <a:gd name="T11" fmla="*/ 211 h 254"/>
                  <a:gd name="T12" fmla="*/ 0 w 161"/>
                  <a:gd name="T13" fmla="*/ 25 h 254"/>
                  <a:gd name="T14" fmla="*/ 1 w 161"/>
                  <a:gd name="T15" fmla="*/ 0 h 254"/>
                  <a:gd name="T16" fmla="*/ 93 w 161"/>
                  <a:gd name="T17" fmla="*/ 0 h 254"/>
                  <a:gd name="T18" fmla="*/ 93 w 161"/>
                  <a:gd name="T19" fmla="*/ 0 h 254"/>
                  <a:gd name="T20" fmla="*/ 99 w 161"/>
                  <a:gd name="T21" fmla="*/ 0 h 254"/>
                  <a:gd name="T22" fmla="*/ 104 w 161"/>
                  <a:gd name="T23" fmla="*/ 1 h 254"/>
                  <a:gd name="T24" fmla="*/ 111 w 161"/>
                  <a:gd name="T25" fmla="*/ 2 h 254"/>
                  <a:gd name="T26" fmla="*/ 116 w 161"/>
                  <a:gd name="T27" fmla="*/ 4 h 254"/>
                  <a:gd name="T28" fmla="*/ 121 w 161"/>
                  <a:gd name="T29" fmla="*/ 7 h 254"/>
                  <a:gd name="T30" fmla="*/ 125 w 161"/>
                  <a:gd name="T31" fmla="*/ 9 h 254"/>
                  <a:gd name="T32" fmla="*/ 128 w 161"/>
                  <a:gd name="T33" fmla="*/ 11 h 254"/>
                  <a:gd name="T34" fmla="*/ 131 w 161"/>
                  <a:gd name="T35" fmla="*/ 15 h 254"/>
                  <a:gd name="T36" fmla="*/ 130 w 161"/>
                  <a:gd name="T37" fmla="*/ 15 h 254"/>
                  <a:gd name="T38" fmla="*/ 131 w 161"/>
                  <a:gd name="T39" fmla="*/ 17 h 254"/>
                  <a:gd name="T40" fmla="*/ 159 w 161"/>
                  <a:gd name="T41" fmla="*/ 124 h 254"/>
                  <a:gd name="T42" fmla="*/ 160 w 161"/>
                  <a:gd name="T43" fmla="*/ 15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1" h="254">
                    <a:moveTo>
                      <a:pt x="160" y="154"/>
                    </a:moveTo>
                    <a:lnTo>
                      <a:pt x="140" y="160"/>
                    </a:lnTo>
                    <a:lnTo>
                      <a:pt x="140" y="249"/>
                    </a:lnTo>
                    <a:lnTo>
                      <a:pt x="85" y="253"/>
                    </a:lnTo>
                    <a:lnTo>
                      <a:pt x="61" y="215"/>
                    </a:lnTo>
                    <a:lnTo>
                      <a:pt x="0" y="211"/>
                    </a:lnTo>
                    <a:lnTo>
                      <a:pt x="0" y="25"/>
                    </a:lnTo>
                    <a:lnTo>
                      <a:pt x="1" y="0"/>
                    </a:lnTo>
                    <a:lnTo>
                      <a:pt x="93" y="0"/>
                    </a:lnTo>
                    <a:lnTo>
                      <a:pt x="93" y="0"/>
                    </a:lnTo>
                    <a:lnTo>
                      <a:pt x="99" y="0"/>
                    </a:lnTo>
                    <a:lnTo>
                      <a:pt x="104" y="1"/>
                    </a:lnTo>
                    <a:lnTo>
                      <a:pt x="111" y="2"/>
                    </a:lnTo>
                    <a:lnTo>
                      <a:pt x="116" y="4"/>
                    </a:lnTo>
                    <a:lnTo>
                      <a:pt x="121" y="7"/>
                    </a:lnTo>
                    <a:lnTo>
                      <a:pt x="125" y="9"/>
                    </a:lnTo>
                    <a:lnTo>
                      <a:pt x="128" y="11"/>
                    </a:lnTo>
                    <a:lnTo>
                      <a:pt x="131" y="15"/>
                    </a:lnTo>
                    <a:lnTo>
                      <a:pt x="130" y="15"/>
                    </a:lnTo>
                    <a:lnTo>
                      <a:pt x="131" y="17"/>
                    </a:lnTo>
                    <a:lnTo>
                      <a:pt x="159" y="124"/>
                    </a:lnTo>
                    <a:lnTo>
                      <a:pt x="160" y="15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3" name="Freeform 53">
                <a:extLst>
                  <a:ext uri="{FF2B5EF4-FFF2-40B4-BE49-F238E27FC236}">
                    <a16:creationId xmlns:a16="http://schemas.microsoft.com/office/drawing/2014/main" id="{4F813B98-D849-4828-A17C-F220E4BC9763}"/>
                  </a:ext>
                </a:extLst>
              </p:cNvPr>
              <p:cNvSpPr>
                <a:spLocks/>
              </p:cNvSpPr>
              <p:nvPr/>
            </p:nvSpPr>
            <p:spPr bwMode="auto">
              <a:xfrm>
                <a:off x="3526" y="1235"/>
                <a:ext cx="24" cy="59"/>
              </a:xfrm>
              <a:custGeom>
                <a:avLst/>
                <a:gdLst>
                  <a:gd name="T0" fmla="*/ 0 w 24"/>
                  <a:gd name="T1" fmla="*/ 58 h 59"/>
                  <a:gd name="T2" fmla="*/ 21 w 24"/>
                  <a:gd name="T3" fmla="*/ 58 h 59"/>
                  <a:gd name="T4" fmla="*/ 23 w 24"/>
                  <a:gd name="T5" fmla="*/ 52 h 59"/>
                  <a:gd name="T6" fmla="*/ 23 w 24"/>
                  <a:gd name="T7" fmla="*/ 6 h 59"/>
                  <a:gd name="T8" fmla="*/ 21 w 24"/>
                  <a:gd name="T9" fmla="*/ 0 h 59"/>
                  <a:gd name="T10" fmla="*/ 0 w 24"/>
                  <a:gd name="T11" fmla="*/ 0 h 59"/>
                  <a:gd name="T12" fmla="*/ 0 w 24"/>
                  <a:gd name="T13" fmla="*/ 58 h 59"/>
                </a:gdLst>
                <a:ahLst/>
                <a:cxnLst>
                  <a:cxn ang="0">
                    <a:pos x="T0" y="T1"/>
                  </a:cxn>
                  <a:cxn ang="0">
                    <a:pos x="T2" y="T3"/>
                  </a:cxn>
                  <a:cxn ang="0">
                    <a:pos x="T4" y="T5"/>
                  </a:cxn>
                  <a:cxn ang="0">
                    <a:pos x="T6" y="T7"/>
                  </a:cxn>
                  <a:cxn ang="0">
                    <a:pos x="T8" y="T9"/>
                  </a:cxn>
                  <a:cxn ang="0">
                    <a:pos x="T10" y="T11"/>
                  </a:cxn>
                  <a:cxn ang="0">
                    <a:pos x="T12" y="T13"/>
                  </a:cxn>
                </a:cxnLst>
                <a:rect l="0" t="0" r="r" b="b"/>
                <a:pathLst>
                  <a:path w="24" h="59">
                    <a:moveTo>
                      <a:pt x="0" y="58"/>
                    </a:moveTo>
                    <a:lnTo>
                      <a:pt x="21" y="58"/>
                    </a:lnTo>
                    <a:lnTo>
                      <a:pt x="23" y="52"/>
                    </a:lnTo>
                    <a:lnTo>
                      <a:pt x="23" y="6"/>
                    </a:lnTo>
                    <a:lnTo>
                      <a:pt x="21" y="0"/>
                    </a:lnTo>
                    <a:lnTo>
                      <a:pt x="0" y="0"/>
                    </a:lnTo>
                    <a:lnTo>
                      <a:pt x="0" y="58"/>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4" name="Freeform 54">
                <a:extLst>
                  <a:ext uri="{FF2B5EF4-FFF2-40B4-BE49-F238E27FC236}">
                    <a16:creationId xmlns:a16="http://schemas.microsoft.com/office/drawing/2014/main" id="{88D99652-576B-4E51-AED0-60E94CE39462}"/>
                  </a:ext>
                </a:extLst>
              </p:cNvPr>
              <p:cNvSpPr>
                <a:spLocks/>
              </p:cNvSpPr>
              <p:nvPr/>
            </p:nvSpPr>
            <p:spPr bwMode="auto">
              <a:xfrm>
                <a:off x="3526" y="1235"/>
                <a:ext cx="24" cy="59"/>
              </a:xfrm>
              <a:custGeom>
                <a:avLst/>
                <a:gdLst>
                  <a:gd name="T0" fmla="*/ 0 w 24"/>
                  <a:gd name="T1" fmla="*/ 58 h 59"/>
                  <a:gd name="T2" fmla="*/ 21 w 24"/>
                  <a:gd name="T3" fmla="*/ 58 h 59"/>
                  <a:gd name="T4" fmla="*/ 23 w 24"/>
                  <a:gd name="T5" fmla="*/ 52 h 59"/>
                  <a:gd name="T6" fmla="*/ 23 w 24"/>
                  <a:gd name="T7" fmla="*/ 6 h 59"/>
                  <a:gd name="T8" fmla="*/ 21 w 24"/>
                  <a:gd name="T9" fmla="*/ 0 h 59"/>
                  <a:gd name="T10" fmla="*/ 0 w 24"/>
                  <a:gd name="T11" fmla="*/ 0 h 59"/>
                  <a:gd name="T12" fmla="*/ 0 w 24"/>
                  <a:gd name="T13" fmla="*/ 58 h 59"/>
                </a:gdLst>
                <a:ahLst/>
                <a:cxnLst>
                  <a:cxn ang="0">
                    <a:pos x="T0" y="T1"/>
                  </a:cxn>
                  <a:cxn ang="0">
                    <a:pos x="T2" y="T3"/>
                  </a:cxn>
                  <a:cxn ang="0">
                    <a:pos x="T4" y="T5"/>
                  </a:cxn>
                  <a:cxn ang="0">
                    <a:pos x="T6" y="T7"/>
                  </a:cxn>
                  <a:cxn ang="0">
                    <a:pos x="T8" y="T9"/>
                  </a:cxn>
                  <a:cxn ang="0">
                    <a:pos x="T10" y="T11"/>
                  </a:cxn>
                  <a:cxn ang="0">
                    <a:pos x="T12" y="T13"/>
                  </a:cxn>
                </a:cxnLst>
                <a:rect l="0" t="0" r="r" b="b"/>
                <a:pathLst>
                  <a:path w="24" h="59">
                    <a:moveTo>
                      <a:pt x="0" y="58"/>
                    </a:moveTo>
                    <a:lnTo>
                      <a:pt x="21" y="58"/>
                    </a:lnTo>
                    <a:lnTo>
                      <a:pt x="23" y="52"/>
                    </a:lnTo>
                    <a:lnTo>
                      <a:pt x="23" y="6"/>
                    </a:lnTo>
                    <a:lnTo>
                      <a:pt x="21" y="0"/>
                    </a:lnTo>
                    <a:lnTo>
                      <a:pt x="0" y="0"/>
                    </a:lnTo>
                    <a:lnTo>
                      <a:pt x="0" y="5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5" name="Freeform 55">
                <a:extLst>
                  <a:ext uri="{FF2B5EF4-FFF2-40B4-BE49-F238E27FC236}">
                    <a16:creationId xmlns:a16="http://schemas.microsoft.com/office/drawing/2014/main" id="{1E41733E-07C8-4AA4-9C12-7B5C2DEF885C}"/>
                  </a:ext>
                </a:extLst>
              </p:cNvPr>
              <p:cNvSpPr>
                <a:spLocks/>
              </p:cNvSpPr>
              <p:nvPr/>
            </p:nvSpPr>
            <p:spPr bwMode="auto">
              <a:xfrm>
                <a:off x="3525" y="1221"/>
                <a:ext cx="24" cy="22"/>
              </a:xfrm>
              <a:custGeom>
                <a:avLst/>
                <a:gdLst>
                  <a:gd name="T0" fmla="*/ 20 w 24"/>
                  <a:gd name="T1" fmla="*/ 0 h 22"/>
                  <a:gd name="T2" fmla="*/ 0 w 24"/>
                  <a:gd name="T3" fmla="*/ 0 h 22"/>
                  <a:gd name="T4" fmla="*/ 2 w 24"/>
                  <a:gd name="T5" fmla="*/ 20 h 22"/>
                  <a:gd name="T6" fmla="*/ 23 w 24"/>
                  <a:gd name="T7" fmla="*/ 21 h 22"/>
                  <a:gd name="T8" fmla="*/ 20 w 24"/>
                  <a:gd name="T9" fmla="*/ 0 h 22"/>
                </a:gdLst>
                <a:ahLst/>
                <a:cxnLst>
                  <a:cxn ang="0">
                    <a:pos x="T0" y="T1"/>
                  </a:cxn>
                  <a:cxn ang="0">
                    <a:pos x="T2" y="T3"/>
                  </a:cxn>
                  <a:cxn ang="0">
                    <a:pos x="T4" y="T5"/>
                  </a:cxn>
                  <a:cxn ang="0">
                    <a:pos x="T6" y="T7"/>
                  </a:cxn>
                  <a:cxn ang="0">
                    <a:pos x="T8" y="T9"/>
                  </a:cxn>
                </a:cxnLst>
                <a:rect l="0" t="0" r="r" b="b"/>
                <a:pathLst>
                  <a:path w="24" h="22">
                    <a:moveTo>
                      <a:pt x="20" y="0"/>
                    </a:moveTo>
                    <a:lnTo>
                      <a:pt x="0" y="0"/>
                    </a:lnTo>
                    <a:lnTo>
                      <a:pt x="2" y="20"/>
                    </a:lnTo>
                    <a:lnTo>
                      <a:pt x="23" y="21"/>
                    </a:lnTo>
                    <a:lnTo>
                      <a:pt x="20" y="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6" name="Freeform 56">
                <a:extLst>
                  <a:ext uri="{FF2B5EF4-FFF2-40B4-BE49-F238E27FC236}">
                    <a16:creationId xmlns:a16="http://schemas.microsoft.com/office/drawing/2014/main" id="{FD027A35-358E-415F-818B-E9B9C04C6CC2}"/>
                  </a:ext>
                </a:extLst>
              </p:cNvPr>
              <p:cNvSpPr>
                <a:spLocks/>
              </p:cNvSpPr>
              <p:nvPr/>
            </p:nvSpPr>
            <p:spPr bwMode="auto">
              <a:xfrm>
                <a:off x="3525" y="1221"/>
                <a:ext cx="24" cy="22"/>
              </a:xfrm>
              <a:custGeom>
                <a:avLst/>
                <a:gdLst>
                  <a:gd name="T0" fmla="*/ 20 w 24"/>
                  <a:gd name="T1" fmla="*/ 0 h 22"/>
                  <a:gd name="T2" fmla="*/ 0 w 24"/>
                  <a:gd name="T3" fmla="*/ 0 h 22"/>
                  <a:gd name="T4" fmla="*/ 2 w 24"/>
                  <a:gd name="T5" fmla="*/ 20 h 22"/>
                  <a:gd name="T6" fmla="*/ 23 w 24"/>
                  <a:gd name="T7" fmla="*/ 21 h 22"/>
                  <a:gd name="T8" fmla="*/ 20 w 24"/>
                  <a:gd name="T9" fmla="*/ 0 h 22"/>
                </a:gdLst>
                <a:ahLst/>
                <a:cxnLst>
                  <a:cxn ang="0">
                    <a:pos x="T0" y="T1"/>
                  </a:cxn>
                  <a:cxn ang="0">
                    <a:pos x="T2" y="T3"/>
                  </a:cxn>
                  <a:cxn ang="0">
                    <a:pos x="T4" y="T5"/>
                  </a:cxn>
                  <a:cxn ang="0">
                    <a:pos x="T6" y="T7"/>
                  </a:cxn>
                  <a:cxn ang="0">
                    <a:pos x="T8" y="T9"/>
                  </a:cxn>
                </a:cxnLst>
                <a:rect l="0" t="0" r="r" b="b"/>
                <a:pathLst>
                  <a:path w="24" h="22">
                    <a:moveTo>
                      <a:pt x="20" y="0"/>
                    </a:moveTo>
                    <a:lnTo>
                      <a:pt x="0" y="0"/>
                    </a:lnTo>
                    <a:lnTo>
                      <a:pt x="2" y="20"/>
                    </a:lnTo>
                    <a:lnTo>
                      <a:pt x="23" y="21"/>
                    </a:lnTo>
                    <a:lnTo>
                      <a:pt x="2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7" name="Freeform 57">
                <a:extLst>
                  <a:ext uri="{FF2B5EF4-FFF2-40B4-BE49-F238E27FC236}">
                    <a16:creationId xmlns:a16="http://schemas.microsoft.com/office/drawing/2014/main" id="{D83F7BE3-67A3-4064-A26D-4F195D64A752}"/>
                  </a:ext>
                </a:extLst>
              </p:cNvPr>
              <p:cNvSpPr>
                <a:spLocks/>
              </p:cNvSpPr>
              <p:nvPr/>
            </p:nvSpPr>
            <p:spPr bwMode="auto">
              <a:xfrm>
                <a:off x="3367" y="1287"/>
                <a:ext cx="176" cy="95"/>
              </a:xfrm>
              <a:custGeom>
                <a:avLst/>
                <a:gdLst>
                  <a:gd name="T0" fmla="*/ 175 w 176"/>
                  <a:gd name="T1" fmla="*/ 48 h 95"/>
                  <a:gd name="T2" fmla="*/ 157 w 176"/>
                  <a:gd name="T3" fmla="*/ 48 h 95"/>
                  <a:gd name="T4" fmla="*/ 157 w 176"/>
                  <a:gd name="T5" fmla="*/ 87 h 95"/>
                  <a:gd name="T6" fmla="*/ 146 w 176"/>
                  <a:gd name="T7" fmla="*/ 94 h 95"/>
                  <a:gd name="T8" fmla="*/ 119 w 176"/>
                  <a:gd name="T9" fmla="*/ 94 h 95"/>
                  <a:gd name="T10" fmla="*/ 114 w 176"/>
                  <a:gd name="T11" fmla="*/ 87 h 95"/>
                  <a:gd name="T12" fmla="*/ 102 w 176"/>
                  <a:gd name="T13" fmla="*/ 87 h 95"/>
                  <a:gd name="T14" fmla="*/ 102 w 176"/>
                  <a:gd name="T15" fmla="*/ 87 h 95"/>
                  <a:gd name="T16" fmla="*/ 102 w 176"/>
                  <a:gd name="T17" fmla="*/ 86 h 95"/>
                  <a:gd name="T18" fmla="*/ 101 w 176"/>
                  <a:gd name="T19" fmla="*/ 79 h 95"/>
                  <a:gd name="T20" fmla="*/ 100 w 176"/>
                  <a:gd name="T21" fmla="*/ 72 h 95"/>
                  <a:gd name="T22" fmla="*/ 98 w 176"/>
                  <a:gd name="T23" fmla="*/ 65 h 95"/>
                  <a:gd name="T24" fmla="*/ 96 w 176"/>
                  <a:gd name="T25" fmla="*/ 59 h 95"/>
                  <a:gd name="T26" fmla="*/ 93 w 176"/>
                  <a:gd name="T27" fmla="*/ 53 h 95"/>
                  <a:gd name="T28" fmla="*/ 90 w 176"/>
                  <a:gd name="T29" fmla="*/ 47 h 95"/>
                  <a:gd name="T30" fmla="*/ 86 w 176"/>
                  <a:gd name="T31" fmla="*/ 43 h 95"/>
                  <a:gd name="T32" fmla="*/ 82 w 176"/>
                  <a:gd name="T33" fmla="*/ 38 h 95"/>
                  <a:gd name="T34" fmla="*/ 79 w 176"/>
                  <a:gd name="T35" fmla="*/ 34 h 95"/>
                  <a:gd name="T36" fmla="*/ 73 w 176"/>
                  <a:gd name="T37" fmla="*/ 30 h 95"/>
                  <a:gd name="T38" fmla="*/ 68 w 176"/>
                  <a:gd name="T39" fmla="*/ 27 h 95"/>
                  <a:gd name="T40" fmla="*/ 61 w 176"/>
                  <a:gd name="T41" fmla="*/ 26 h 95"/>
                  <a:gd name="T42" fmla="*/ 57 w 176"/>
                  <a:gd name="T43" fmla="*/ 26 h 95"/>
                  <a:gd name="T44" fmla="*/ 0 w 176"/>
                  <a:gd name="T45" fmla="*/ 25 h 95"/>
                  <a:gd name="T46" fmla="*/ 9 w 176"/>
                  <a:gd name="T47" fmla="*/ 6 h 95"/>
                  <a:gd name="T48" fmla="*/ 11 w 176"/>
                  <a:gd name="T49" fmla="*/ 0 h 95"/>
                  <a:gd name="T50" fmla="*/ 100 w 176"/>
                  <a:gd name="T51" fmla="*/ 0 h 95"/>
                  <a:gd name="T52" fmla="*/ 100 w 176"/>
                  <a:gd name="T53" fmla="*/ 43 h 95"/>
                  <a:gd name="T54" fmla="*/ 175 w 176"/>
                  <a:gd name="T55" fmla="*/ 43 h 95"/>
                  <a:gd name="T56" fmla="*/ 175 w 176"/>
                  <a:gd name="T57" fmla="*/ 4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95">
                    <a:moveTo>
                      <a:pt x="175" y="48"/>
                    </a:moveTo>
                    <a:lnTo>
                      <a:pt x="157" y="48"/>
                    </a:lnTo>
                    <a:lnTo>
                      <a:pt x="157" y="87"/>
                    </a:lnTo>
                    <a:lnTo>
                      <a:pt x="146" y="94"/>
                    </a:lnTo>
                    <a:lnTo>
                      <a:pt x="119" y="94"/>
                    </a:lnTo>
                    <a:lnTo>
                      <a:pt x="114" y="87"/>
                    </a:lnTo>
                    <a:lnTo>
                      <a:pt x="102" y="87"/>
                    </a:lnTo>
                    <a:lnTo>
                      <a:pt x="102" y="87"/>
                    </a:lnTo>
                    <a:lnTo>
                      <a:pt x="102" y="86"/>
                    </a:lnTo>
                    <a:lnTo>
                      <a:pt x="101" y="79"/>
                    </a:lnTo>
                    <a:lnTo>
                      <a:pt x="100" y="72"/>
                    </a:lnTo>
                    <a:lnTo>
                      <a:pt x="98" y="65"/>
                    </a:lnTo>
                    <a:lnTo>
                      <a:pt x="96" y="59"/>
                    </a:lnTo>
                    <a:lnTo>
                      <a:pt x="93" y="53"/>
                    </a:lnTo>
                    <a:lnTo>
                      <a:pt x="90" y="47"/>
                    </a:lnTo>
                    <a:lnTo>
                      <a:pt x="86" y="43"/>
                    </a:lnTo>
                    <a:lnTo>
                      <a:pt x="82" y="38"/>
                    </a:lnTo>
                    <a:lnTo>
                      <a:pt x="79" y="34"/>
                    </a:lnTo>
                    <a:lnTo>
                      <a:pt x="73" y="30"/>
                    </a:lnTo>
                    <a:lnTo>
                      <a:pt x="68" y="27"/>
                    </a:lnTo>
                    <a:lnTo>
                      <a:pt x="61" y="26"/>
                    </a:lnTo>
                    <a:lnTo>
                      <a:pt x="57" y="26"/>
                    </a:lnTo>
                    <a:lnTo>
                      <a:pt x="0" y="25"/>
                    </a:lnTo>
                    <a:lnTo>
                      <a:pt x="9" y="6"/>
                    </a:lnTo>
                    <a:lnTo>
                      <a:pt x="11" y="0"/>
                    </a:lnTo>
                    <a:lnTo>
                      <a:pt x="100" y="0"/>
                    </a:lnTo>
                    <a:lnTo>
                      <a:pt x="100" y="43"/>
                    </a:lnTo>
                    <a:lnTo>
                      <a:pt x="175" y="43"/>
                    </a:lnTo>
                    <a:lnTo>
                      <a:pt x="175" y="48"/>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8" name="Freeform 58">
                <a:extLst>
                  <a:ext uri="{FF2B5EF4-FFF2-40B4-BE49-F238E27FC236}">
                    <a16:creationId xmlns:a16="http://schemas.microsoft.com/office/drawing/2014/main" id="{5894CC5E-5889-4C95-8622-F702E42E5B5F}"/>
                  </a:ext>
                </a:extLst>
              </p:cNvPr>
              <p:cNvSpPr>
                <a:spLocks/>
              </p:cNvSpPr>
              <p:nvPr/>
            </p:nvSpPr>
            <p:spPr bwMode="auto">
              <a:xfrm>
                <a:off x="3367" y="1287"/>
                <a:ext cx="176" cy="95"/>
              </a:xfrm>
              <a:custGeom>
                <a:avLst/>
                <a:gdLst>
                  <a:gd name="T0" fmla="*/ 175 w 176"/>
                  <a:gd name="T1" fmla="*/ 48 h 95"/>
                  <a:gd name="T2" fmla="*/ 157 w 176"/>
                  <a:gd name="T3" fmla="*/ 48 h 95"/>
                  <a:gd name="T4" fmla="*/ 157 w 176"/>
                  <a:gd name="T5" fmla="*/ 87 h 95"/>
                  <a:gd name="T6" fmla="*/ 146 w 176"/>
                  <a:gd name="T7" fmla="*/ 94 h 95"/>
                  <a:gd name="T8" fmla="*/ 119 w 176"/>
                  <a:gd name="T9" fmla="*/ 94 h 95"/>
                  <a:gd name="T10" fmla="*/ 114 w 176"/>
                  <a:gd name="T11" fmla="*/ 87 h 95"/>
                  <a:gd name="T12" fmla="*/ 102 w 176"/>
                  <a:gd name="T13" fmla="*/ 87 h 95"/>
                  <a:gd name="T14" fmla="*/ 102 w 176"/>
                  <a:gd name="T15" fmla="*/ 87 h 95"/>
                  <a:gd name="T16" fmla="*/ 102 w 176"/>
                  <a:gd name="T17" fmla="*/ 86 h 95"/>
                  <a:gd name="T18" fmla="*/ 101 w 176"/>
                  <a:gd name="T19" fmla="*/ 79 h 95"/>
                  <a:gd name="T20" fmla="*/ 100 w 176"/>
                  <a:gd name="T21" fmla="*/ 72 h 95"/>
                  <a:gd name="T22" fmla="*/ 98 w 176"/>
                  <a:gd name="T23" fmla="*/ 65 h 95"/>
                  <a:gd name="T24" fmla="*/ 96 w 176"/>
                  <a:gd name="T25" fmla="*/ 59 h 95"/>
                  <a:gd name="T26" fmla="*/ 93 w 176"/>
                  <a:gd name="T27" fmla="*/ 53 h 95"/>
                  <a:gd name="T28" fmla="*/ 90 w 176"/>
                  <a:gd name="T29" fmla="*/ 47 h 95"/>
                  <a:gd name="T30" fmla="*/ 86 w 176"/>
                  <a:gd name="T31" fmla="*/ 43 h 95"/>
                  <a:gd name="T32" fmla="*/ 82 w 176"/>
                  <a:gd name="T33" fmla="*/ 38 h 95"/>
                  <a:gd name="T34" fmla="*/ 79 w 176"/>
                  <a:gd name="T35" fmla="*/ 34 h 95"/>
                  <a:gd name="T36" fmla="*/ 73 w 176"/>
                  <a:gd name="T37" fmla="*/ 30 h 95"/>
                  <a:gd name="T38" fmla="*/ 68 w 176"/>
                  <a:gd name="T39" fmla="*/ 27 h 95"/>
                  <a:gd name="T40" fmla="*/ 61 w 176"/>
                  <a:gd name="T41" fmla="*/ 26 h 95"/>
                  <a:gd name="T42" fmla="*/ 57 w 176"/>
                  <a:gd name="T43" fmla="*/ 26 h 95"/>
                  <a:gd name="T44" fmla="*/ 0 w 176"/>
                  <a:gd name="T45" fmla="*/ 25 h 95"/>
                  <a:gd name="T46" fmla="*/ 9 w 176"/>
                  <a:gd name="T47" fmla="*/ 6 h 95"/>
                  <a:gd name="T48" fmla="*/ 11 w 176"/>
                  <a:gd name="T49" fmla="*/ 0 h 95"/>
                  <a:gd name="T50" fmla="*/ 100 w 176"/>
                  <a:gd name="T51" fmla="*/ 0 h 95"/>
                  <a:gd name="T52" fmla="*/ 100 w 176"/>
                  <a:gd name="T53" fmla="*/ 43 h 95"/>
                  <a:gd name="T54" fmla="*/ 175 w 176"/>
                  <a:gd name="T55" fmla="*/ 43 h 95"/>
                  <a:gd name="T56" fmla="*/ 175 w 176"/>
                  <a:gd name="T57" fmla="*/ 4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95">
                    <a:moveTo>
                      <a:pt x="175" y="48"/>
                    </a:moveTo>
                    <a:lnTo>
                      <a:pt x="157" y="48"/>
                    </a:lnTo>
                    <a:lnTo>
                      <a:pt x="157" y="87"/>
                    </a:lnTo>
                    <a:lnTo>
                      <a:pt x="146" y="94"/>
                    </a:lnTo>
                    <a:lnTo>
                      <a:pt x="119" y="94"/>
                    </a:lnTo>
                    <a:lnTo>
                      <a:pt x="114" y="87"/>
                    </a:lnTo>
                    <a:lnTo>
                      <a:pt x="102" y="87"/>
                    </a:lnTo>
                    <a:lnTo>
                      <a:pt x="102" y="87"/>
                    </a:lnTo>
                    <a:lnTo>
                      <a:pt x="102" y="86"/>
                    </a:lnTo>
                    <a:lnTo>
                      <a:pt x="101" y="79"/>
                    </a:lnTo>
                    <a:lnTo>
                      <a:pt x="100" y="72"/>
                    </a:lnTo>
                    <a:lnTo>
                      <a:pt x="98" y="65"/>
                    </a:lnTo>
                    <a:lnTo>
                      <a:pt x="96" y="59"/>
                    </a:lnTo>
                    <a:lnTo>
                      <a:pt x="93" y="53"/>
                    </a:lnTo>
                    <a:lnTo>
                      <a:pt x="90" y="47"/>
                    </a:lnTo>
                    <a:lnTo>
                      <a:pt x="86" y="43"/>
                    </a:lnTo>
                    <a:lnTo>
                      <a:pt x="82" y="38"/>
                    </a:lnTo>
                    <a:lnTo>
                      <a:pt x="79" y="34"/>
                    </a:lnTo>
                    <a:lnTo>
                      <a:pt x="73" y="30"/>
                    </a:lnTo>
                    <a:lnTo>
                      <a:pt x="68" y="27"/>
                    </a:lnTo>
                    <a:lnTo>
                      <a:pt x="61" y="26"/>
                    </a:lnTo>
                    <a:lnTo>
                      <a:pt x="57" y="26"/>
                    </a:lnTo>
                    <a:lnTo>
                      <a:pt x="0" y="25"/>
                    </a:lnTo>
                    <a:lnTo>
                      <a:pt x="9" y="6"/>
                    </a:lnTo>
                    <a:lnTo>
                      <a:pt x="11" y="0"/>
                    </a:lnTo>
                    <a:lnTo>
                      <a:pt x="100" y="0"/>
                    </a:lnTo>
                    <a:lnTo>
                      <a:pt x="100" y="43"/>
                    </a:lnTo>
                    <a:lnTo>
                      <a:pt x="175" y="43"/>
                    </a:lnTo>
                    <a:lnTo>
                      <a:pt x="175" y="4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9" name="Freeform 59">
                <a:extLst>
                  <a:ext uri="{FF2B5EF4-FFF2-40B4-BE49-F238E27FC236}">
                    <a16:creationId xmlns:a16="http://schemas.microsoft.com/office/drawing/2014/main" id="{CADE5DA6-E047-41DC-AC33-665F5D89ADB5}"/>
                  </a:ext>
                </a:extLst>
              </p:cNvPr>
              <p:cNvSpPr>
                <a:spLocks/>
              </p:cNvSpPr>
              <p:nvPr/>
            </p:nvSpPr>
            <p:spPr bwMode="auto">
              <a:xfrm>
                <a:off x="3377" y="1121"/>
                <a:ext cx="37" cy="175"/>
              </a:xfrm>
              <a:custGeom>
                <a:avLst/>
                <a:gdLst>
                  <a:gd name="T0" fmla="*/ 36 w 37"/>
                  <a:gd name="T1" fmla="*/ 174 h 175"/>
                  <a:gd name="T2" fmla="*/ 36 w 37"/>
                  <a:gd name="T3" fmla="*/ 0 h 175"/>
                  <a:gd name="T4" fmla="*/ 7 w 37"/>
                  <a:gd name="T5" fmla="*/ 0 h 175"/>
                  <a:gd name="T6" fmla="*/ 0 w 37"/>
                  <a:gd name="T7" fmla="*/ 126 h 175"/>
                  <a:gd name="T8" fmla="*/ 0 w 37"/>
                  <a:gd name="T9" fmla="*/ 174 h 175"/>
                  <a:gd name="T10" fmla="*/ 36 w 37"/>
                  <a:gd name="T11" fmla="*/ 174 h 175"/>
                </a:gdLst>
                <a:ahLst/>
                <a:cxnLst>
                  <a:cxn ang="0">
                    <a:pos x="T0" y="T1"/>
                  </a:cxn>
                  <a:cxn ang="0">
                    <a:pos x="T2" y="T3"/>
                  </a:cxn>
                  <a:cxn ang="0">
                    <a:pos x="T4" y="T5"/>
                  </a:cxn>
                  <a:cxn ang="0">
                    <a:pos x="T6" y="T7"/>
                  </a:cxn>
                  <a:cxn ang="0">
                    <a:pos x="T8" y="T9"/>
                  </a:cxn>
                  <a:cxn ang="0">
                    <a:pos x="T10" y="T11"/>
                  </a:cxn>
                </a:cxnLst>
                <a:rect l="0" t="0" r="r" b="b"/>
                <a:pathLst>
                  <a:path w="37" h="175">
                    <a:moveTo>
                      <a:pt x="36" y="174"/>
                    </a:moveTo>
                    <a:lnTo>
                      <a:pt x="36" y="0"/>
                    </a:lnTo>
                    <a:lnTo>
                      <a:pt x="7" y="0"/>
                    </a:lnTo>
                    <a:lnTo>
                      <a:pt x="0" y="126"/>
                    </a:lnTo>
                    <a:lnTo>
                      <a:pt x="0" y="174"/>
                    </a:lnTo>
                    <a:lnTo>
                      <a:pt x="36" y="1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0" name="Freeform 60">
                <a:extLst>
                  <a:ext uri="{FF2B5EF4-FFF2-40B4-BE49-F238E27FC236}">
                    <a16:creationId xmlns:a16="http://schemas.microsoft.com/office/drawing/2014/main" id="{47413C15-EDC5-44B1-ABB0-37445BEF5E68}"/>
                  </a:ext>
                </a:extLst>
              </p:cNvPr>
              <p:cNvSpPr>
                <a:spLocks/>
              </p:cNvSpPr>
              <p:nvPr/>
            </p:nvSpPr>
            <p:spPr bwMode="auto">
              <a:xfrm>
                <a:off x="3377" y="1121"/>
                <a:ext cx="37" cy="175"/>
              </a:xfrm>
              <a:custGeom>
                <a:avLst/>
                <a:gdLst>
                  <a:gd name="T0" fmla="*/ 36 w 37"/>
                  <a:gd name="T1" fmla="*/ 174 h 175"/>
                  <a:gd name="T2" fmla="*/ 36 w 37"/>
                  <a:gd name="T3" fmla="*/ 0 h 175"/>
                  <a:gd name="T4" fmla="*/ 7 w 37"/>
                  <a:gd name="T5" fmla="*/ 0 h 175"/>
                  <a:gd name="T6" fmla="*/ 0 w 37"/>
                  <a:gd name="T7" fmla="*/ 126 h 175"/>
                  <a:gd name="T8" fmla="*/ 0 w 37"/>
                  <a:gd name="T9" fmla="*/ 174 h 175"/>
                  <a:gd name="T10" fmla="*/ 36 w 37"/>
                  <a:gd name="T11" fmla="*/ 174 h 175"/>
                </a:gdLst>
                <a:ahLst/>
                <a:cxnLst>
                  <a:cxn ang="0">
                    <a:pos x="T0" y="T1"/>
                  </a:cxn>
                  <a:cxn ang="0">
                    <a:pos x="T2" y="T3"/>
                  </a:cxn>
                  <a:cxn ang="0">
                    <a:pos x="T4" y="T5"/>
                  </a:cxn>
                  <a:cxn ang="0">
                    <a:pos x="T6" y="T7"/>
                  </a:cxn>
                  <a:cxn ang="0">
                    <a:pos x="T8" y="T9"/>
                  </a:cxn>
                  <a:cxn ang="0">
                    <a:pos x="T10" y="T11"/>
                  </a:cxn>
                </a:cxnLst>
                <a:rect l="0" t="0" r="r" b="b"/>
                <a:pathLst>
                  <a:path w="37" h="175">
                    <a:moveTo>
                      <a:pt x="36" y="174"/>
                    </a:moveTo>
                    <a:lnTo>
                      <a:pt x="36" y="0"/>
                    </a:lnTo>
                    <a:lnTo>
                      <a:pt x="7" y="0"/>
                    </a:lnTo>
                    <a:lnTo>
                      <a:pt x="0" y="126"/>
                    </a:lnTo>
                    <a:lnTo>
                      <a:pt x="0" y="174"/>
                    </a:lnTo>
                    <a:lnTo>
                      <a:pt x="36" y="1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1" name="Freeform 61">
                <a:extLst>
                  <a:ext uri="{FF2B5EF4-FFF2-40B4-BE49-F238E27FC236}">
                    <a16:creationId xmlns:a16="http://schemas.microsoft.com/office/drawing/2014/main" id="{5EB397CC-CB5A-4588-B2FB-F59F42AF994D}"/>
                  </a:ext>
                </a:extLst>
              </p:cNvPr>
              <p:cNvSpPr>
                <a:spLocks/>
              </p:cNvSpPr>
              <p:nvPr/>
            </p:nvSpPr>
            <p:spPr bwMode="auto">
              <a:xfrm>
                <a:off x="3413" y="1121"/>
                <a:ext cx="114" cy="211"/>
              </a:xfrm>
              <a:custGeom>
                <a:avLst/>
                <a:gdLst>
                  <a:gd name="T0" fmla="*/ 0 w 114"/>
                  <a:gd name="T1" fmla="*/ 174 h 211"/>
                  <a:gd name="T2" fmla="*/ 11 w 114"/>
                  <a:gd name="T3" fmla="*/ 174 h 211"/>
                  <a:gd name="T4" fmla="*/ 15 w 114"/>
                  <a:gd name="T5" fmla="*/ 174 h 211"/>
                  <a:gd name="T6" fmla="*/ 20 w 114"/>
                  <a:gd name="T7" fmla="*/ 175 h 211"/>
                  <a:gd name="T8" fmla="*/ 28 w 114"/>
                  <a:gd name="T9" fmla="*/ 176 h 211"/>
                  <a:gd name="T10" fmla="*/ 35 w 114"/>
                  <a:gd name="T11" fmla="*/ 180 h 211"/>
                  <a:gd name="T12" fmla="*/ 42 w 114"/>
                  <a:gd name="T13" fmla="*/ 185 h 211"/>
                  <a:gd name="T14" fmla="*/ 47 w 114"/>
                  <a:gd name="T15" fmla="*/ 193 h 211"/>
                  <a:gd name="T16" fmla="*/ 51 w 114"/>
                  <a:gd name="T17" fmla="*/ 203 h 211"/>
                  <a:gd name="T18" fmla="*/ 52 w 114"/>
                  <a:gd name="T19" fmla="*/ 210 h 211"/>
                  <a:gd name="T20" fmla="*/ 113 w 114"/>
                  <a:gd name="T21" fmla="*/ 210 h 211"/>
                  <a:gd name="T22" fmla="*/ 113 w 114"/>
                  <a:gd name="T23" fmla="*/ 114 h 211"/>
                  <a:gd name="T24" fmla="*/ 91 w 114"/>
                  <a:gd name="T25" fmla="*/ 15 h 211"/>
                  <a:gd name="T26" fmla="*/ 91 w 114"/>
                  <a:gd name="T27" fmla="*/ 15 h 211"/>
                  <a:gd name="T28" fmla="*/ 91 w 114"/>
                  <a:gd name="T29" fmla="*/ 14 h 211"/>
                  <a:gd name="T30" fmla="*/ 89 w 114"/>
                  <a:gd name="T31" fmla="*/ 8 h 211"/>
                  <a:gd name="T32" fmla="*/ 86 w 114"/>
                  <a:gd name="T33" fmla="*/ 3 h 211"/>
                  <a:gd name="T34" fmla="*/ 81 w 114"/>
                  <a:gd name="T35" fmla="*/ 0 h 211"/>
                  <a:gd name="T36" fmla="*/ 76 w 114"/>
                  <a:gd name="T37" fmla="*/ 0 h 211"/>
                  <a:gd name="T38" fmla="*/ 76 w 114"/>
                  <a:gd name="T39" fmla="*/ 0 h 211"/>
                  <a:gd name="T40" fmla="*/ 0 w 114"/>
                  <a:gd name="T41" fmla="*/ 0 h 211"/>
                  <a:gd name="T42" fmla="*/ 0 w 114"/>
                  <a:gd name="T43" fmla="*/ 17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 h="211">
                    <a:moveTo>
                      <a:pt x="0" y="174"/>
                    </a:moveTo>
                    <a:lnTo>
                      <a:pt x="11" y="174"/>
                    </a:lnTo>
                    <a:lnTo>
                      <a:pt x="15" y="174"/>
                    </a:lnTo>
                    <a:lnTo>
                      <a:pt x="20" y="175"/>
                    </a:lnTo>
                    <a:lnTo>
                      <a:pt x="28" y="176"/>
                    </a:lnTo>
                    <a:lnTo>
                      <a:pt x="35" y="180"/>
                    </a:lnTo>
                    <a:lnTo>
                      <a:pt x="42" y="185"/>
                    </a:lnTo>
                    <a:lnTo>
                      <a:pt x="47" y="193"/>
                    </a:lnTo>
                    <a:lnTo>
                      <a:pt x="51" y="203"/>
                    </a:lnTo>
                    <a:lnTo>
                      <a:pt x="52" y="210"/>
                    </a:lnTo>
                    <a:lnTo>
                      <a:pt x="113" y="210"/>
                    </a:lnTo>
                    <a:lnTo>
                      <a:pt x="113" y="114"/>
                    </a:lnTo>
                    <a:lnTo>
                      <a:pt x="91" y="15"/>
                    </a:lnTo>
                    <a:lnTo>
                      <a:pt x="91" y="15"/>
                    </a:lnTo>
                    <a:lnTo>
                      <a:pt x="91" y="14"/>
                    </a:lnTo>
                    <a:lnTo>
                      <a:pt x="89" y="8"/>
                    </a:lnTo>
                    <a:lnTo>
                      <a:pt x="86" y="3"/>
                    </a:lnTo>
                    <a:lnTo>
                      <a:pt x="81" y="0"/>
                    </a:lnTo>
                    <a:lnTo>
                      <a:pt x="76" y="0"/>
                    </a:lnTo>
                    <a:lnTo>
                      <a:pt x="76" y="0"/>
                    </a:lnTo>
                    <a:lnTo>
                      <a:pt x="0" y="0"/>
                    </a:lnTo>
                    <a:lnTo>
                      <a:pt x="0" y="1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2" name="Freeform 62">
                <a:extLst>
                  <a:ext uri="{FF2B5EF4-FFF2-40B4-BE49-F238E27FC236}">
                    <a16:creationId xmlns:a16="http://schemas.microsoft.com/office/drawing/2014/main" id="{1BAF3EF7-FEE7-4910-A40D-33709036E733}"/>
                  </a:ext>
                </a:extLst>
              </p:cNvPr>
              <p:cNvSpPr>
                <a:spLocks/>
              </p:cNvSpPr>
              <p:nvPr/>
            </p:nvSpPr>
            <p:spPr bwMode="auto">
              <a:xfrm>
                <a:off x="3413" y="1121"/>
                <a:ext cx="114" cy="211"/>
              </a:xfrm>
              <a:custGeom>
                <a:avLst/>
                <a:gdLst>
                  <a:gd name="T0" fmla="*/ 0 w 114"/>
                  <a:gd name="T1" fmla="*/ 174 h 211"/>
                  <a:gd name="T2" fmla="*/ 11 w 114"/>
                  <a:gd name="T3" fmla="*/ 174 h 211"/>
                  <a:gd name="T4" fmla="*/ 15 w 114"/>
                  <a:gd name="T5" fmla="*/ 174 h 211"/>
                  <a:gd name="T6" fmla="*/ 20 w 114"/>
                  <a:gd name="T7" fmla="*/ 175 h 211"/>
                  <a:gd name="T8" fmla="*/ 28 w 114"/>
                  <a:gd name="T9" fmla="*/ 176 h 211"/>
                  <a:gd name="T10" fmla="*/ 35 w 114"/>
                  <a:gd name="T11" fmla="*/ 180 h 211"/>
                  <a:gd name="T12" fmla="*/ 42 w 114"/>
                  <a:gd name="T13" fmla="*/ 185 h 211"/>
                  <a:gd name="T14" fmla="*/ 47 w 114"/>
                  <a:gd name="T15" fmla="*/ 193 h 211"/>
                  <a:gd name="T16" fmla="*/ 51 w 114"/>
                  <a:gd name="T17" fmla="*/ 203 h 211"/>
                  <a:gd name="T18" fmla="*/ 52 w 114"/>
                  <a:gd name="T19" fmla="*/ 210 h 211"/>
                  <a:gd name="T20" fmla="*/ 113 w 114"/>
                  <a:gd name="T21" fmla="*/ 210 h 211"/>
                  <a:gd name="T22" fmla="*/ 113 w 114"/>
                  <a:gd name="T23" fmla="*/ 114 h 211"/>
                  <a:gd name="T24" fmla="*/ 91 w 114"/>
                  <a:gd name="T25" fmla="*/ 15 h 211"/>
                  <a:gd name="T26" fmla="*/ 91 w 114"/>
                  <a:gd name="T27" fmla="*/ 15 h 211"/>
                  <a:gd name="T28" fmla="*/ 91 w 114"/>
                  <a:gd name="T29" fmla="*/ 14 h 211"/>
                  <a:gd name="T30" fmla="*/ 89 w 114"/>
                  <a:gd name="T31" fmla="*/ 8 h 211"/>
                  <a:gd name="T32" fmla="*/ 86 w 114"/>
                  <a:gd name="T33" fmla="*/ 3 h 211"/>
                  <a:gd name="T34" fmla="*/ 81 w 114"/>
                  <a:gd name="T35" fmla="*/ 0 h 211"/>
                  <a:gd name="T36" fmla="*/ 76 w 114"/>
                  <a:gd name="T37" fmla="*/ 0 h 211"/>
                  <a:gd name="T38" fmla="*/ 76 w 114"/>
                  <a:gd name="T39" fmla="*/ 0 h 211"/>
                  <a:gd name="T40" fmla="*/ 0 w 114"/>
                  <a:gd name="T41" fmla="*/ 0 h 211"/>
                  <a:gd name="T42" fmla="*/ 0 w 114"/>
                  <a:gd name="T43" fmla="*/ 17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 h="211">
                    <a:moveTo>
                      <a:pt x="0" y="174"/>
                    </a:moveTo>
                    <a:lnTo>
                      <a:pt x="11" y="174"/>
                    </a:lnTo>
                    <a:lnTo>
                      <a:pt x="15" y="174"/>
                    </a:lnTo>
                    <a:lnTo>
                      <a:pt x="20" y="175"/>
                    </a:lnTo>
                    <a:lnTo>
                      <a:pt x="28" y="176"/>
                    </a:lnTo>
                    <a:lnTo>
                      <a:pt x="35" y="180"/>
                    </a:lnTo>
                    <a:lnTo>
                      <a:pt x="42" y="185"/>
                    </a:lnTo>
                    <a:lnTo>
                      <a:pt x="47" y="193"/>
                    </a:lnTo>
                    <a:lnTo>
                      <a:pt x="51" y="203"/>
                    </a:lnTo>
                    <a:lnTo>
                      <a:pt x="52" y="210"/>
                    </a:lnTo>
                    <a:lnTo>
                      <a:pt x="113" y="210"/>
                    </a:lnTo>
                    <a:lnTo>
                      <a:pt x="113" y="114"/>
                    </a:lnTo>
                    <a:lnTo>
                      <a:pt x="91" y="15"/>
                    </a:lnTo>
                    <a:lnTo>
                      <a:pt x="91" y="15"/>
                    </a:lnTo>
                    <a:lnTo>
                      <a:pt x="91" y="14"/>
                    </a:lnTo>
                    <a:lnTo>
                      <a:pt x="89" y="8"/>
                    </a:lnTo>
                    <a:lnTo>
                      <a:pt x="86" y="3"/>
                    </a:lnTo>
                    <a:lnTo>
                      <a:pt x="81" y="0"/>
                    </a:lnTo>
                    <a:lnTo>
                      <a:pt x="76" y="0"/>
                    </a:lnTo>
                    <a:lnTo>
                      <a:pt x="76" y="0"/>
                    </a:lnTo>
                    <a:lnTo>
                      <a:pt x="0" y="0"/>
                    </a:lnTo>
                    <a:lnTo>
                      <a:pt x="0" y="1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3" name="Freeform 63">
                <a:extLst>
                  <a:ext uri="{FF2B5EF4-FFF2-40B4-BE49-F238E27FC236}">
                    <a16:creationId xmlns:a16="http://schemas.microsoft.com/office/drawing/2014/main" id="{29D07DE1-D773-462A-AAF4-78F91647B0B9}"/>
                  </a:ext>
                </a:extLst>
              </p:cNvPr>
              <p:cNvSpPr>
                <a:spLocks/>
              </p:cNvSpPr>
              <p:nvPr/>
            </p:nvSpPr>
            <p:spPr bwMode="auto">
              <a:xfrm>
                <a:off x="3527" y="1339"/>
                <a:ext cx="26" cy="35"/>
              </a:xfrm>
              <a:custGeom>
                <a:avLst/>
                <a:gdLst>
                  <a:gd name="T0" fmla="*/ 25 w 26"/>
                  <a:gd name="T1" fmla="*/ 4 h 35"/>
                  <a:gd name="T2" fmla="*/ 20 w 26"/>
                  <a:gd name="T3" fmla="*/ 0 h 35"/>
                  <a:gd name="T4" fmla="*/ 0 w 26"/>
                  <a:gd name="T5" fmla="*/ 0 h 35"/>
                  <a:gd name="T6" fmla="*/ 0 w 26"/>
                  <a:gd name="T7" fmla="*/ 34 h 35"/>
                  <a:gd name="T8" fmla="*/ 17 w 26"/>
                  <a:gd name="T9" fmla="*/ 34 h 35"/>
                  <a:gd name="T10" fmla="*/ 25 w 26"/>
                  <a:gd name="T11" fmla="*/ 22 h 35"/>
                  <a:gd name="T12" fmla="*/ 25 w 26"/>
                  <a:gd name="T13" fmla="*/ 4 h 35"/>
                </a:gdLst>
                <a:ahLst/>
                <a:cxnLst>
                  <a:cxn ang="0">
                    <a:pos x="T0" y="T1"/>
                  </a:cxn>
                  <a:cxn ang="0">
                    <a:pos x="T2" y="T3"/>
                  </a:cxn>
                  <a:cxn ang="0">
                    <a:pos x="T4" y="T5"/>
                  </a:cxn>
                  <a:cxn ang="0">
                    <a:pos x="T6" y="T7"/>
                  </a:cxn>
                  <a:cxn ang="0">
                    <a:pos x="T8" y="T9"/>
                  </a:cxn>
                  <a:cxn ang="0">
                    <a:pos x="T10" y="T11"/>
                  </a:cxn>
                  <a:cxn ang="0">
                    <a:pos x="T12" y="T13"/>
                  </a:cxn>
                </a:cxnLst>
                <a:rect l="0" t="0" r="r" b="b"/>
                <a:pathLst>
                  <a:path w="26" h="35">
                    <a:moveTo>
                      <a:pt x="25" y="4"/>
                    </a:moveTo>
                    <a:lnTo>
                      <a:pt x="20" y="0"/>
                    </a:lnTo>
                    <a:lnTo>
                      <a:pt x="0" y="0"/>
                    </a:lnTo>
                    <a:lnTo>
                      <a:pt x="0" y="34"/>
                    </a:lnTo>
                    <a:lnTo>
                      <a:pt x="17" y="34"/>
                    </a:lnTo>
                    <a:lnTo>
                      <a:pt x="25" y="22"/>
                    </a:lnTo>
                    <a:lnTo>
                      <a:pt x="25" y="4"/>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4" name="Freeform 64">
                <a:extLst>
                  <a:ext uri="{FF2B5EF4-FFF2-40B4-BE49-F238E27FC236}">
                    <a16:creationId xmlns:a16="http://schemas.microsoft.com/office/drawing/2014/main" id="{FEDC95C4-C471-4A15-8436-7ED4AA1172B9}"/>
                  </a:ext>
                </a:extLst>
              </p:cNvPr>
              <p:cNvSpPr>
                <a:spLocks/>
              </p:cNvSpPr>
              <p:nvPr/>
            </p:nvSpPr>
            <p:spPr bwMode="auto">
              <a:xfrm>
                <a:off x="3527" y="1339"/>
                <a:ext cx="26" cy="35"/>
              </a:xfrm>
              <a:custGeom>
                <a:avLst/>
                <a:gdLst>
                  <a:gd name="T0" fmla="*/ 25 w 26"/>
                  <a:gd name="T1" fmla="*/ 4 h 35"/>
                  <a:gd name="T2" fmla="*/ 20 w 26"/>
                  <a:gd name="T3" fmla="*/ 0 h 35"/>
                  <a:gd name="T4" fmla="*/ 0 w 26"/>
                  <a:gd name="T5" fmla="*/ 0 h 35"/>
                  <a:gd name="T6" fmla="*/ 0 w 26"/>
                  <a:gd name="T7" fmla="*/ 34 h 35"/>
                  <a:gd name="T8" fmla="*/ 17 w 26"/>
                  <a:gd name="T9" fmla="*/ 34 h 35"/>
                  <a:gd name="T10" fmla="*/ 25 w 26"/>
                  <a:gd name="T11" fmla="*/ 22 h 35"/>
                  <a:gd name="T12" fmla="*/ 25 w 26"/>
                  <a:gd name="T13" fmla="*/ 4 h 35"/>
                </a:gdLst>
                <a:ahLst/>
                <a:cxnLst>
                  <a:cxn ang="0">
                    <a:pos x="T0" y="T1"/>
                  </a:cxn>
                  <a:cxn ang="0">
                    <a:pos x="T2" y="T3"/>
                  </a:cxn>
                  <a:cxn ang="0">
                    <a:pos x="T4" y="T5"/>
                  </a:cxn>
                  <a:cxn ang="0">
                    <a:pos x="T6" y="T7"/>
                  </a:cxn>
                  <a:cxn ang="0">
                    <a:pos x="T8" y="T9"/>
                  </a:cxn>
                  <a:cxn ang="0">
                    <a:pos x="T10" y="T11"/>
                  </a:cxn>
                  <a:cxn ang="0">
                    <a:pos x="T12" y="T13"/>
                  </a:cxn>
                </a:cxnLst>
                <a:rect l="0" t="0" r="r" b="b"/>
                <a:pathLst>
                  <a:path w="26" h="35">
                    <a:moveTo>
                      <a:pt x="25" y="4"/>
                    </a:moveTo>
                    <a:lnTo>
                      <a:pt x="20" y="0"/>
                    </a:lnTo>
                    <a:lnTo>
                      <a:pt x="0" y="0"/>
                    </a:lnTo>
                    <a:lnTo>
                      <a:pt x="0" y="34"/>
                    </a:lnTo>
                    <a:lnTo>
                      <a:pt x="17" y="34"/>
                    </a:lnTo>
                    <a:lnTo>
                      <a:pt x="25" y="22"/>
                    </a:lnTo>
                    <a:lnTo>
                      <a:pt x="25"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5" name="Freeform 65">
                <a:extLst>
                  <a:ext uri="{FF2B5EF4-FFF2-40B4-BE49-F238E27FC236}">
                    <a16:creationId xmlns:a16="http://schemas.microsoft.com/office/drawing/2014/main" id="{235883FF-1B7F-4693-904D-0E9052BA6F0C}"/>
                  </a:ext>
                </a:extLst>
              </p:cNvPr>
              <p:cNvSpPr>
                <a:spLocks/>
              </p:cNvSpPr>
              <p:nvPr/>
            </p:nvSpPr>
            <p:spPr bwMode="auto">
              <a:xfrm>
                <a:off x="3386" y="1245"/>
                <a:ext cx="35" cy="24"/>
              </a:xfrm>
              <a:custGeom>
                <a:avLst/>
                <a:gdLst>
                  <a:gd name="T0" fmla="*/ 33 w 35"/>
                  <a:gd name="T1" fmla="*/ 23 h 24"/>
                  <a:gd name="T2" fmla="*/ 34 w 35"/>
                  <a:gd name="T3" fmla="*/ 0 h 24"/>
                  <a:gd name="T4" fmla="*/ 0 w 35"/>
                  <a:gd name="T5" fmla="*/ 0 h 24"/>
                  <a:gd name="T6" fmla="*/ 0 w 35"/>
                  <a:gd name="T7" fmla="*/ 23 h 24"/>
                  <a:gd name="T8" fmla="*/ 33 w 35"/>
                  <a:gd name="T9" fmla="*/ 23 h 24"/>
                </a:gdLst>
                <a:ahLst/>
                <a:cxnLst>
                  <a:cxn ang="0">
                    <a:pos x="T0" y="T1"/>
                  </a:cxn>
                  <a:cxn ang="0">
                    <a:pos x="T2" y="T3"/>
                  </a:cxn>
                  <a:cxn ang="0">
                    <a:pos x="T4" y="T5"/>
                  </a:cxn>
                  <a:cxn ang="0">
                    <a:pos x="T6" y="T7"/>
                  </a:cxn>
                  <a:cxn ang="0">
                    <a:pos x="T8" y="T9"/>
                  </a:cxn>
                </a:cxnLst>
                <a:rect l="0" t="0" r="r" b="b"/>
                <a:pathLst>
                  <a:path w="35" h="24">
                    <a:moveTo>
                      <a:pt x="33" y="23"/>
                    </a:moveTo>
                    <a:lnTo>
                      <a:pt x="34" y="0"/>
                    </a:lnTo>
                    <a:lnTo>
                      <a:pt x="0" y="0"/>
                    </a:lnTo>
                    <a:lnTo>
                      <a:pt x="0" y="23"/>
                    </a:lnTo>
                    <a:lnTo>
                      <a:pt x="33" y="2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6" name="Freeform 66">
                <a:extLst>
                  <a:ext uri="{FF2B5EF4-FFF2-40B4-BE49-F238E27FC236}">
                    <a16:creationId xmlns:a16="http://schemas.microsoft.com/office/drawing/2014/main" id="{7E2AE2FA-D7E7-482A-8E86-DBF5D70D630B}"/>
                  </a:ext>
                </a:extLst>
              </p:cNvPr>
              <p:cNvSpPr>
                <a:spLocks/>
              </p:cNvSpPr>
              <p:nvPr/>
            </p:nvSpPr>
            <p:spPr bwMode="auto">
              <a:xfrm>
                <a:off x="3386" y="1245"/>
                <a:ext cx="35" cy="24"/>
              </a:xfrm>
              <a:custGeom>
                <a:avLst/>
                <a:gdLst>
                  <a:gd name="T0" fmla="*/ 33 w 35"/>
                  <a:gd name="T1" fmla="*/ 23 h 24"/>
                  <a:gd name="T2" fmla="*/ 34 w 35"/>
                  <a:gd name="T3" fmla="*/ 0 h 24"/>
                  <a:gd name="T4" fmla="*/ 0 w 35"/>
                  <a:gd name="T5" fmla="*/ 0 h 24"/>
                  <a:gd name="T6" fmla="*/ 0 w 35"/>
                  <a:gd name="T7" fmla="*/ 23 h 24"/>
                  <a:gd name="T8" fmla="*/ 33 w 35"/>
                  <a:gd name="T9" fmla="*/ 23 h 24"/>
                </a:gdLst>
                <a:ahLst/>
                <a:cxnLst>
                  <a:cxn ang="0">
                    <a:pos x="T0" y="T1"/>
                  </a:cxn>
                  <a:cxn ang="0">
                    <a:pos x="T2" y="T3"/>
                  </a:cxn>
                  <a:cxn ang="0">
                    <a:pos x="T4" y="T5"/>
                  </a:cxn>
                  <a:cxn ang="0">
                    <a:pos x="T6" y="T7"/>
                  </a:cxn>
                  <a:cxn ang="0">
                    <a:pos x="T8" y="T9"/>
                  </a:cxn>
                </a:cxnLst>
                <a:rect l="0" t="0" r="r" b="b"/>
                <a:pathLst>
                  <a:path w="35" h="24">
                    <a:moveTo>
                      <a:pt x="33" y="23"/>
                    </a:moveTo>
                    <a:lnTo>
                      <a:pt x="34" y="0"/>
                    </a:lnTo>
                    <a:lnTo>
                      <a:pt x="0" y="0"/>
                    </a:lnTo>
                    <a:lnTo>
                      <a:pt x="0" y="23"/>
                    </a:lnTo>
                    <a:lnTo>
                      <a:pt x="33" y="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7" name="Freeform 67">
                <a:extLst>
                  <a:ext uri="{FF2B5EF4-FFF2-40B4-BE49-F238E27FC236}">
                    <a16:creationId xmlns:a16="http://schemas.microsoft.com/office/drawing/2014/main" id="{2B90385B-92B2-4F3B-8CA8-8981A083F549}"/>
                  </a:ext>
                </a:extLst>
              </p:cNvPr>
              <p:cNvSpPr>
                <a:spLocks/>
              </p:cNvSpPr>
              <p:nvPr/>
            </p:nvSpPr>
            <p:spPr bwMode="auto">
              <a:xfrm>
                <a:off x="3389" y="1276"/>
                <a:ext cx="24" cy="21"/>
              </a:xfrm>
              <a:custGeom>
                <a:avLst/>
                <a:gdLst>
                  <a:gd name="T0" fmla="*/ 23 w 24"/>
                  <a:gd name="T1" fmla="*/ 0 h 21"/>
                  <a:gd name="T2" fmla="*/ 0 w 24"/>
                  <a:gd name="T3" fmla="*/ 0 h 21"/>
                  <a:gd name="T4" fmla="*/ 0 w 24"/>
                  <a:gd name="T5" fmla="*/ 19 h 21"/>
                  <a:gd name="T6" fmla="*/ 23 w 24"/>
                  <a:gd name="T7" fmla="*/ 20 h 21"/>
                  <a:gd name="T8" fmla="*/ 23 w 24"/>
                  <a:gd name="T9" fmla="*/ 0 h 21"/>
                </a:gdLst>
                <a:ahLst/>
                <a:cxnLst>
                  <a:cxn ang="0">
                    <a:pos x="T0" y="T1"/>
                  </a:cxn>
                  <a:cxn ang="0">
                    <a:pos x="T2" y="T3"/>
                  </a:cxn>
                  <a:cxn ang="0">
                    <a:pos x="T4" y="T5"/>
                  </a:cxn>
                  <a:cxn ang="0">
                    <a:pos x="T6" y="T7"/>
                  </a:cxn>
                  <a:cxn ang="0">
                    <a:pos x="T8" y="T9"/>
                  </a:cxn>
                </a:cxnLst>
                <a:rect l="0" t="0" r="r" b="b"/>
                <a:pathLst>
                  <a:path w="24" h="21">
                    <a:moveTo>
                      <a:pt x="23" y="0"/>
                    </a:moveTo>
                    <a:lnTo>
                      <a:pt x="0" y="0"/>
                    </a:lnTo>
                    <a:lnTo>
                      <a:pt x="0" y="19"/>
                    </a:lnTo>
                    <a:lnTo>
                      <a:pt x="23" y="20"/>
                    </a:lnTo>
                    <a:lnTo>
                      <a:pt x="23"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8" name="Freeform 68">
                <a:extLst>
                  <a:ext uri="{FF2B5EF4-FFF2-40B4-BE49-F238E27FC236}">
                    <a16:creationId xmlns:a16="http://schemas.microsoft.com/office/drawing/2014/main" id="{51D16715-9A15-4165-A5B1-907EE8D7AFF8}"/>
                  </a:ext>
                </a:extLst>
              </p:cNvPr>
              <p:cNvSpPr>
                <a:spLocks/>
              </p:cNvSpPr>
              <p:nvPr/>
            </p:nvSpPr>
            <p:spPr bwMode="auto">
              <a:xfrm>
                <a:off x="3389" y="1276"/>
                <a:ext cx="24" cy="21"/>
              </a:xfrm>
              <a:custGeom>
                <a:avLst/>
                <a:gdLst>
                  <a:gd name="T0" fmla="*/ 23 w 24"/>
                  <a:gd name="T1" fmla="*/ 0 h 21"/>
                  <a:gd name="T2" fmla="*/ 0 w 24"/>
                  <a:gd name="T3" fmla="*/ 0 h 21"/>
                  <a:gd name="T4" fmla="*/ 0 w 24"/>
                  <a:gd name="T5" fmla="*/ 19 h 21"/>
                  <a:gd name="T6" fmla="*/ 23 w 24"/>
                  <a:gd name="T7" fmla="*/ 20 h 21"/>
                  <a:gd name="T8" fmla="*/ 23 w 24"/>
                  <a:gd name="T9" fmla="*/ 0 h 21"/>
                </a:gdLst>
                <a:ahLst/>
                <a:cxnLst>
                  <a:cxn ang="0">
                    <a:pos x="T0" y="T1"/>
                  </a:cxn>
                  <a:cxn ang="0">
                    <a:pos x="T2" y="T3"/>
                  </a:cxn>
                  <a:cxn ang="0">
                    <a:pos x="T4" y="T5"/>
                  </a:cxn>
                  <a:cxn ang="0">
                    <a:pos x="T6" y="T7"/>
                  </a:cxn>
                  <a:cxn ang="0">
                    <a:pos x="T8" y="T9"/>
                  </a:cxn>
                </a:cxnLst>
                <a:rect l="0" t="0" r="r" b="b"/>
                <a:pathLst>
                  <a:path w="24" h="21">
                    <a:moveTo>
                      <a:pt x="23" y="0"/>
                    </a:moveTo>
                    <a:lnTo>
                      <a:pt x="0" y="0"/>
                    </a:lnTo>
                    <a:lnTo>
                      <a:pt x="0" y="19"/>
                    </a:lnTo>
                    <a:lnTo>
                      <a:pt x="23" y="20"/>
                    </a:lnTo>
                    <a:lnTo>
                      <a:pt x="2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9" name="Freeform 69">
                <a:extLst>
                  <a:ext uri="{FF2B5EF4-FFF2-40B4-BE49-F238E27FC236}">
                    <a16:creationId xmlns:a16="http://schemas.microsoft.com/office/drawing/2014/main" id="{32141428-BEEF-4CFD-982A-0BF04201D54F}"/>
                  </a:ext>
                </a:extLst>
              </p:cNvPr>
              <p:cNvSpPr>
                <a:spLocks/>
              </p:cNvSpPr>
              <p:nvPr/>
            </p:nvSpPr>
            <p:spPr bwMode="auto">
              <a:xfrm>
                <a:off x="3496" y="1312"/>
                <a:ext cx="23" cy="22"/>
              </a:xfrm>
              <a:custGeom>
                <a:avLst/>
                <a:gdLst>
                  <a:gd name="T0" fmla="*/ 22 w 23"/>
                  <a:gd name="T1" fmla="*/ 21 h 22"/>
                  <a:gd name="T2" fmla="*/ 22 w 23"/>
                  <a:gd name="T3" fmla="*/ 0 h 22"/>
                  <a:gd name="T4" fmla="*/ 0 w 23"/>
                  <a:gd name="T5" fmla="*/ 0 h 22"/>
                  <a:gd name="T6" fmla="*/ 0 w 23"/>
                  <a:gd name="T7" fmla="*/ 21 h 22"/>
                  <a:gd name="T8" fmla="*/ 22 w 23"/>
                  <a:gd name="T9" fmla="*/ 21 h 22"/>
                </a:gdLst>
                <a:ahLst/>
                <a:cxnLst>
                  <a:cxn ang="0">
                    <a:pos x="T0" y="T1"/>
                  </a:cxn>
                  <a:cxn ang="0">
                    <a:pos x="T2" y="T3"/>
                  </a:cxn>
                  <a:cxn ang="0">
                    <a:pos x="T4" y="T5"/>
                  </a:cxn>
                  <a:cxn ang="0">
                    <a:pos x="T6" y="T7"/>
                  </a:cxn>
                  <a:cxn ang="0">
                    <a:pos x="T8" y="T9"/>
                  </a:cxn>
                </a:cxnLst>
                <a:rect l="0" t="0" r="r" b="b"/>
                <a:pathLst>
                  <a:path w="23" h="22">
                    <a:moveTo>
                      <a:pt x="22" y="21"/>
                    </a:moveTo>
                    <a:lnTo>
                      <a:pt x="22" y="0"/>
                    </a:lnTo>
                    <a:lnTo>
                      <a:pt x="0" y="0"/>
                    </a:lnTo>
                    <a:lnTo>
                      <a:pt x="0" y="21"/>
                    </a:lnTo>
                    <a:lnTo>
                      <a:pt x="22" y="2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0" name="Freeform 70">
                <a:extLst>
                  <a:ext uri="{FF2B5EF4-FFF2-40B4-BE49-F238E27FC236}">
                    <a16:creationId xmlns:a16="http://schemas.microsoft.com/office/drawing/2014/main" id="{5EECC85F-6008-44AB-83FA-B1C881E627D8}"/>
                  </a:ext>
                </a:extLst>
              </p:cNvPr>
              <p:cNvSpPr>
                <a:spLocks/>
              </p:cNvSpPr>
              <p:nvPr/>
            </p:nvSpPr>
            <p:spPr bwMode="auto">
              <a:xfrm>
                <a:off x="3496" y="1312"/>
                <a:ext cx="23" cy="22"/>
              </a:xfrm>
              <a:custGeom>
                <a:avLst/>
                <a:gdLst>
                  <a:gd name="T0" fmla="*/ 22 w 23"/>
                  <a:gd name="T1" fmla="*/ 21 h 22"/>
                  <a:gd name="T2" fmla="*/ 22 w 23"/>
                  <a:gd name="T3" fmla="*/ 0 h 22"/>
                  <a:gd name="T4" fmla="*/ 0 w 23"/>
                  <a:gd name="T5" fmla="*/ 0 h 22"/>
                  <a:gd name="T6" fmla="*/ 0 w 23"/>
                  <a:gd name="T7" fmla="*/ 21 h 22"/>
                  <a:gd name="T8" fmla="*/ 22 w 23"/>
                  <a:gd name="T9" fmla="*/ 21 h 22"/>
                </a:gdLst>
                <a:ahLst/>
                <a:cxnLst>
                  <a:cxn ang="0">
                    <a:pos x="T0" y="T1"/>
                  </a:cxn>
                  <a:cxn ang="0">
                    <a:pos x="T2" y="T3"/>
                  </a:cxn>
                  <a:cxn ang="0">
                    <a:pos x="T4" y="T5"/>
                  </a:cxn>
                  <a:cxn ang="0">
                    <a:pos x="T6" y="T7"/>
                  </a:cxn>
                  <a:cxn ang="0">
                    <a:pos x="T8" y="T9"/>
                  </a:cxn>
                </a:cxnLst>
                <a:rect l="0" t="0" r="r" b="b"/>
                <a:pathLst>
                  <a:path w="23" h="22">
                    <a:moveTo>
                      <a:pt x="22" y="21"/>
                    </a:moveTo>
                    <a:lnTo>
                      <a:pt x="22" y="0"/>
                    </a:lnTo>
                    <a:lnTo>
                      <a:pt x="0" y="0"/>
                    </a:lnTo>
                    <a:lnTo>
                      <a:pt x="0" y="21"/>
                    </a:lnTo>
                    <a:lnTo>
                      <a:pt x="22"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1" name="Freeform 71">
                <a:extLst>
                  <a:ext uri="{FF2B5EF4-FFF2-40B4-BE49-F238E27FC236}">
                    <a16:creationId xmlns:a16="http://schemas.microsoft.com/office/drawing/2014/main" id="{B4616863-C6B0-4694-819C-70DB30DAD027}"/>
                  </a:ext>
                </a:extLst>
              </p:cNvPr>
              <p:cNvSpPr>
                <a:spLocks/>
              </p:cNvSpPr>
              <p:nvPr/>
            </p:nvSpPr>
            <p:spPr bwMode="auto">
              <a:xfrm>
                <a:off x="3474" y="1342"/>
                <a:ext cx="46" cy="23"/>
              </a:xfrm>
              <a:custGeom>
                <a:avLst/>
                <a:gdLst>
                  <a:gd name="T0" fmla="*/ 45 w 46"/>
                  <a:gd name="T1" fmla="*/ 0 h 23"/>
                  <a:gd name="T2" fmla="*/ 40 w 46"/>
                  <a:gd name="T3" fmla="*/ 6 h 23"/>
                  <a:gd name="T4" fmla="*/ 4 w 46"/>
                  <a:gd name="T5" fmla="*/ 6 h 23"/>
                  <a:gd name="T6" fmla="*/ 0 w 46"/>
                  <a:gd name="T7" fmla="*/ 0 h 23"/>
                  <a:gd name="T8" fmla="*/ 0 w 46"/>
                  <a:gd name="T9" fmla="*/ 11 h 23"/>
                  <a:gd name="T10" fmla="*/ 3 w 46"/>
                  <a:gd name="T11" fmla="*/ 22 h 23"/>
                  <a:gd name="T12" fmla="*/ 40 w 46"/>
                  <a:gd name="T13" fmla="*/ 22 h 23"/>
                  <a:gd name="T14" fmla="*/ 45 w 46"/>
                  <a:gd name="T15" fmla="*/ 11 h 23"/>
                  <a:gd name="T16" fmla="*/ 45 w 4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23">
                    <a:moveTo>
                      <a:pt x="45" y="0"/>
                    </a:moveTo>
                    <a:lnTo>
                      <a:pt x="40" y="6"/>
                    </a:lnTo>
                    <a:lnTo>
                      <a:pt x="4" y="6"/>
                    </a:lnTo>
                    <a:lnTo>
                      <a:pt x="0" y="0"/>
                    </a:lnTo>
                    <a:lnTo>
                      <a:pt x="0" y="11"/>
                    </a:lnTo>
                    <a:lnTo>
                      <a:pt x="3" y="22"/>
                    </a:lnTo>
                    <a:lnTo>
                      <a:pt x="40" y="22"/>
                    </a:lnTo>
                    <a:lnTo>
                      <a:pt x="45" y="11"/>
                    </a:lnTo>
                    <a:lnTo>
                      <a:pt x="45"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2" name="Freeform 72">
                <a:extLst>
                  <a:ext uri="{FF2B5EF4-FFF2-40B4-BE49-F238E27FC236}">
                    <a16:creationId xmlns:a16="http://schemas.microsoft.com/office/drawing/2014/main" id="{04BE0812-6C84-4D17-9A8F-4B348B844C38}"/>
                  </a:ext>
                </a:extLst>
              </p:cNvPr>
              <p:cNvSpPr>
                <a:spLocks/>
              </p:cNvSpPr>
              <p:nvPr/>
            </p:nvSpPr>
            <p:spPr bwMode="auto">
              <a:xfrm>
                <a:off x="3529" y="1300"/>
                <a:ext cx="19" cy="25"/>
              </a:xfrm>
              <a:custGeom>
                <a:avLst/>
                <a:gdLst>
                  <a:gd name="T0" fmla="*/ 18 w 19"/>
                  <a:gd name="T1" fmla="*/ 24 h 25"/>
                  <a:gd name="T2" fmla="*/ 18 w 19"/>
                  <a:gd name="T3" fmla="*/ 0 h 25"/>
                  <a:gd name="T4" fmla="*/ 0 w 19"/>
                  <a:gd name="T5" fmla="*/ 0 h 25"/>
                  <a:gd name="T6" fmla="*/ 0 w 19"/>
                  <a:gd name="T7" fmla="*/ 24 h 25"/>
                  <a:gd name="T8" fmla="*/ 18 w 19"/>
                  <a:gd name="T9" fmla="*/ 24 h 25"/>
                </a:gdLst>
                <a:ahLst/>
                <a:cxnLst>
                  <a:cxn ang="0">
                    <a:pos x="T0" y="T1"/>
                  </a:cxn>
                  <a:cxn ang="0">
                    <a:pos x="T2" y="T3"/>
                  </a:cxn>
                  <a:cxn ang="0">
                    <a:pos x="T4" y="T5"/>
                  </a:cxn>
                  <a:cxn ang="0">
                    <a:pos x="T6" y="T7"/>
                  </a:cxn>
                  <a:cxn ang="0">
                    <a:pos x="T8" y="T9"/>
                  </a:cxn>
                </a:cxnLst>
                <a:rect l="0" t="0" r="r" b="b"/>
                <a:pathLst>
                  <a:path w="19" h="25">
                    <a:moveTo>
                      <a:pt x="18" y="24"/>
                    </a:moveTo>
                    <a:lnTo>
                      <a:pt x="18" y="0"/>
                    </a:lnTo>
                    <a:lnTo>
                      <a:pt x="0" y="0"/>
                    </a:lnTo>
                    <a:lnTo>
                      <a:pt x="0" y="24"/>
                    </a:lnTo>
                    <a:lnTo>
                      <a:pt x="18" y="24"/>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3" name="Freeform 73">
                <a:extLst>
                  <a:ext uri="{FF2B5EF4-FFF2-40B4-BE49-F238E27FC236}">
                    <a16:creationId xmlns:a16="http://schemas.microsoft.com/office/drawing/2014/main" id="{A961AE19-1689-43BF-8940-9B365309438D}"/>
                  </a:ext>
                </a:extLst>
              </p:cNvPr>
              <p:cNvSpPr>
                <a:spLocks/>
              </p:cNvSpPr>
              <p:nvPr/>
            </p:nvSpPr>
            <p:spPr bwMode="auto">
              <a:xfrm>
                <a:off x="3411" y="1247"/>
                <a:ext cx="18" cy="22"/>
              </a:xfrm>
              <a:custGeom>
                <a:avLst/>
                <a:gdLst>
                  <a:gd name="T0" fmla="*/ 0 w 18"/>
                  <a:gd name="T1" fmla="*/ 0 h 22"/>
                  <a:gd name="T2" fmla="*/ 17 w 18"/>
                  <a:gd name="T3" fmla="*/ 0 h 22"/>
                  <a:gd name="T4" fmla="*/ 17 w 18"/>
                  <a:gd name="T5" fmla="*/ 21 h 22"/>
                </a:gdLst>
                <a:ahLst/>
                <a:cxnLst>
                  <a:cxn ang="0">
                    <a:pos x="T0" y="T1"/>
                  </a:cxn>
                  <a:cxn ang="0">
                    <a:pos x="T2" y="T3"/>
                  </a:cxn>
                  <a:cxn ang="0">
                    <a:pos x="T4" y="T5"/>
                  </a:cxn>
                </a:cxnLst>
                <a:rect l="0" t="0" r="r" b="b"/>
                <a:pathLst>
                  <a:path w="18" h="22">
                    <a:moveTo>
                      <a:pt x="0" y="0"/>
                    </a:moveTo>
                    <a:lnTo>
                      <a:pt x="17" y="0"/>
                    </a:lnTo>
                    <a:lnTo>
                      <a:pt x="17" y="21"/>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4" name="Freeform 74">
                <a:extLst>
                  <a:ext uri="{FF2B5EF4-FFF2-40B4-BE49-F238E27FC236}">
                    <a16:creationId xmlns:a16="http://schemas.microsoft.com/office/drawing/2014/main" id="{C1C44DA5-6145-4F71-A610-FFE2080C7999}"/>
                  </a:ext>
                </a:extLst>
              </p:cNvPr>
              <p:cNvSpPr>
                <a:spLocks/>
              </p:cNvSpPr>
              <p:nvPr/>
            </p:nvSpPr>
            <p:spPr bwMode="auto">
              <a:xfrm>
                <a:off x="3420" y="1132"/>
                <a:ext cx="90" cy="82"/>
              </a:xfrm>
              <a:custGeom>
                <a:avLst/>
                <a:gdLst>
                  <a:gd name="T0" fmla="*/ 82 w 90"/>
                  <a:gd name="T1" fmla="*/ 81 h 82"/>
                  <a:gd name="T2" fmla="*/ 85 w 90"/>
                  <a:gd name="T3" fmla="*/ 80 h 82"/>
                  <a:gd name="T4" fmla="*/ 86 w 90"/>
                  <a:gd name="T5" fmla="*/ 79 h 82"/>
                  <a:gd name="T6" fmla="*/ 87 w 90"/>
                  <a:gd name="T7" fmla="*/ 77 h 82"/>
                  <a:gd name="T8" fmla="*/ 88 w 90"/>
                  <a:gd name="T9" fmla="*/ 75 h 82"/>
                  <a:gd name="T10" fmla="*/ 89 w 90"/>
                  <a:gd name="T11" fmla="*/ 73 h 82"/>
                  <a:gd name="T12" fmla="*/ 89 w 90"/>
                  <a:gd name="T13" fmla="*/ 70 h 82"/>
                  <a:gd name="T14" fmla="*/ 77 w 90"/>
                  <a:gd name="T15" fmla="*/ 6 h 82"/>
                  <a:gd name="T16" fmla="*/ 77 w 90"/>
                  <a:gd name="T17" fmla="*/ 6 h 82"/>
                  <a:gd name="T18" fmla="*/ 76 w 90"/>
                  <a:gd name="T19" fmla="*/ 3 h 82"/>
                  <a:gd name="T20" fmla="*/ 75 w 90"/>
                  <a:gd name="T21" fmla="*/ 2 h 82"/>
                  <a:gd name="T22" fmla="*/ 74 w 90"/>
                  <a:gd name="T23" fmla="*/ 1 h 82"/>
                  <a:gd name="T24" fmla="*/ 73 w 90"/>
                  <a:gd name="T25" fmla="*/ 0 h 82"/>
                  <a:gd name="T26" fmla="*/ 71 w 90"/>
                  <a:gd name="T27" fmla="*/ 0 h 82"/>
                  <a:gd name="T28" fmla="*/ 71 w 90"/>
                  <a:gd name="T29" fmla="*/ 0 h 82"/>
                  <a:gd name="T30" fmla="*/ 4 w 90"/>
                  <a:gd name="T31" fmla="*/ 0 h 82"/>
                  <a:gd name="T32" fmla="*/ 2 w 90"/>
                  <a:gd name="T33" fmla="*/ 0 h 82"/>
                  <a:gd name="T34" fmla="*/ 0 w 90"/>
                  <a:gd name="T35" fmla="*/ 0 h 82"/>
                  <a:gd name="T36" fmla="*/ 0 w 90"/>
                  <a:gd name="T37" fmla="*/ 2 h 82"/>
                  <a:gd name="T38" fmla="*/ 0 w 90"/>
                  <a:gd name="T39" fmla="*/ 4 h 82"/>
                  <a:gd name="T40" fmla="*/ 0 w 90"/>
                  <a:gd name="T41" fmla="*/ 6 h 82"/>
                  <a:gd name="T42" fmla="*/ 0 w 90"/>
                  <a:gd name="T43" fmla="*/ 6 h 82"/>
                  <a:gd name="T44" fmla="*/ 0 w 90"/>
                  <a:gd name="T45" fmla="*/ 67 h 82"/>
                  <a:gd name="T46" fmla="*/ 0 w 90"/>
                  <a:gd name="T47" fmla="*/ 69 h 82"/>
                  <a:gd name="T48" fmla="*/ 0 w 90"/>
                  <a:gd name="T49" fmla="*/ 70 h 82"/>
                  <a:gd name="T50" fmla="*/ 0 w 90"/>
                  <a:gd name="T51" fmla="*/ 72 h 82"/>
                  <a:gd name="T52" fmla="*/ 2 w 90"/>
                  <a:gd name="T53" fmla="*/ 74 h 82"/>
                  <a:gd name="T54" fmla="*/ 4 w 90"/>
                  <a:gd name="T55" fmla="*/ 74 h 82"/>
                  <a:gd name="T56" fmla="*/ 4 w 90"/>
                  <a:gd name="T57" fmla="*/ 74 h 82"/>
                  <a:gd name="T58" fmla="*/ 80 w 90"/>
                  <a:gd name="T59" fmla="*/ 81 h 82"/>
                  <a:gd name="T60" fmla="*/ 82 w 90"/>
                  <a:gd name="T6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0" h="82">
                    <a:moveTo>
                      <a:pt x="82" y="81"/>
                    </a:moveTo>
                    <a:lnTo>
                      <a:pt x="85" y="80"/>
                    </a:lnTo>
                    <a:lnTo>
                      <a:pt x="86" y="79"/>
                    </a:lnTo>
                    <a:lnTo>
                      <a:pt x="87" y="77"/>
                    </a:lnTo>
                    <a:lnTo>
                      <a:pt x="88" y="75"/>
                    </a:lnTo>
                    <a:lnTo>
                      <a:pt x="89" y="73"/>
                    </a:lnTo>
                    <a:lnTo>
                      <a:pt x="89" y="70"/>
                    </a:lnTo>
                    <a:lnTo>
                      <a:pt x="77" y="6"/>
                    </a:lnTo>
                    <a:lnTo>
                      <a:pt x="77" y="6"/>
                    </a:lnTo>
                    <a:lnTo>
                      <a:pt x="76" y="3"/>
                    </a:lnTo>
                    <a:lnTo>
                      <a:pt x="75" y="2"/>
                    </a:lnTo>
                    <a:lnTo>
                      <a:pt x="74" y="1"/>
                    </a:lnTo>
                    <a:lnTo>
                      <a:pt x="73" y="0"/>
                    </a:lnTo>
                    <a:lnTo>
                      <a:pt x="71" y="0"/>
                    </a:lnTo>
                    <a:lnTo>
                      <a:pt x="71" y="0"/>
                    </a:lnTo>
                    <a:lnTo>
                      <a:pt x="4" y="0"/>
                    </a:lnTo>
                    <a:lnTo>
                      <a:pt x="2" y="0"/>
                    </a:lnTo>
                    <a:lnTo>
                      <a:pt x="0" y="0"/>
                    </a:lnTo>
                    <a:lnTo>
                      <a:pt x="0" y="2"/>
                    </a:lnTo>
                    <a:lnTo>
                      <a:pt x="0" y="4"/>
                    </a:lnTo>
                    <a:lnTo>
                      <a:pt x="0" y="6"/>
                    </a:lnTo>
                    <a:lnTo>
                      <a:pt x="0" y="6"/>
                    </a:lnTo>
                    <a:lnTo>
                      <a:pt x="0" y="67"/>
                    </a:lnTo>
                    <a:lnTo>
                      <a:pt x="0" y="69"/>
                    </a:lnTo>
                    <a:lnTo>
                      <a:pt x="0" y="70"/>
                    </a:lnTo>
                    <a:lnTo>
                      <a:pt x="0" y="72"/>
                    </a:lnTo>
                    <a:lnTo>
                      <a:pt x="2" y="74"/>
                    </a:lnTo>
                    <a:lnTo>
                      <a:pt x="4" y="74"/>
                    </a:lnTo>
                    <a:lnTo>
                      <a:pt x="4" y="74"/>
                    </a:lnTo>
                    <a:lnTo>
                      <a:pt x="80" y="81"/>
                    </a:lnTo>
                    <a:lnTo>
                      <a:pt x="82" y="8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5" name="Freeform 75">
                <a:extLst>
                  <a:ext uri="{FF2B5EF4-FFF2-40B4-BE49-F238E27FC236}">
                    <a16:creationId xmlns:a16="http://schemas.microsoft.com/office/drawing/2014/main" id="{E7927391-5B4F-4B7E-A30E-E71945A19BAA}"/>
                  </a:ext>
                </a:extLst>
              </p:cNvPr>
              <p:cNvSpPr>
                <a:spLocks/>
              </p:cNvSpPr>
              <p:nvPr/>
            </p:nvSpPr>
            <p:spPr bwMode="auto">
              <a:xfrm>
                <a:off x="3420" y="1132"/>
                <a:ext cx="90" cy="82"/>
              </a:xfrm>
              <a:custGeom>
                <a:avLst/>
                <a:gdLst>
                  <a:gd name="T0" fmla="*/ 82 w 90"/>
                  <a:gd name="T1" fmla="*/ 81 h 82"/>
                  <a:gd name="T2" fmla="*/ 85 w 90"/>
                  <a:gd name="T3" fmla="*/ 80 h 82"/>
                  <a:gd name="T4" fmla="*/ 86 w 90"/>
                  <a:gd name="T5" fmla="*/ 79 h 82"/>
                  <a:gd name="T6" fmla="*/ 87 w 90"/>
                  <a:gd name="T7" fmla="*/ 77 h 82"/>
                  <a:gd name="T8" fmla="*/ 88 w 90"/>
                  <a:gd name="T9" fmla="*/ 75 h 82"/>
                  <a:gd name="T10" fmla="*/ 89 w 90"/>
                  <a:gd name="T11" fmla="*/ 73 h 82"/>
                  <a:gd name="T12" fmla="*/ 89 w 90"/>
                  <a:gd name="T13" fmla="*/ 70 h 82"/>
                  <a:gd name="T14" fmla="*/ 77 w 90"/>
                  <a:gd name="T15" fmla="*/ 6 h 82"/>
                  <a:gd name="T16" fmla="*/ 77 w 90"/>
                  <a:gd name="T17" fmla="*/ 6 h 82"/>
                  <a:gd name="T18" fmla="*/ 76 w 90"/>
                  <a:gd name="T19" fmla="*/ 3 h 82"/>
                  <a:gd name="T20" fmla="*/ 75 w 90"/>
                  <a:gd name="T21" fmla="*/ 2 h 82"/>
                  <a:gd name="T22" fmla="*/ 74 w 90"/>
                  <a:gd name="T23" fmla="*/ 1 h 82"/>
                  <a:gd name="T24" fmla="*/ 73 w 90"/>
                  <a:gd name="T25" fmla="*/ 0 h 82"/>
                  <a:gd name="T26" fmla="*/ 71 w 90"/>
                  <a:gd name="T27" fmla="*/ 0 h 82"/>
                  <a:gd name="T28" fmla="*/ 71 w 90"/>
                  <a:gd name="T29" fmla="*/ 0 h 82"/>
                  <a:gd name="T30" fmla="*/ 4 w 90"/>
                  <a:gd name="T31" fmla="*/ 0 h 82"/>
                  <a:gd name="T32" fmla="*/ 2 w 90"/>
                  <a:gd name="T33" fmla="*/ 0 h 82"/>
                  <a:gd name="T34" fmla="*/ 0 w 90"/>
                  <a:gd name="T35" fmla="*/ 0 h 82"/>
                  <a:gd name="T36" fmla="*/ 0 w 90"/>
                  <a:gd name="T37" fmla="*/ 2 h 82"/>
                  <a:gd name="T38" fmla="*/ 0 w 90"/>
                  <a:gd name="T39" fmla="*/ 4 h 82"/>
                  <a:gd name="T40" fmla="*/ 0 w 90"/>
                  <a:gd name="T41" fmla="*/ 6 h 82"/>
                  <a:gd name="T42" fmla="*/ 0 w 90"/>
                  <a:gd name="T43" fmla="*/ 6 h 82"/>
                  <a:gd name="T44" fmla="*/ 0 w 90"/>
                  <a:gd name="T45" fmla="*/ 67 h 82"/>
                  <a:gd name="T46" fmla="*/ 0 w 90"/>
                  <a:gd name="T47" fmla="*/ 69 h 82"/>
                  <a:gd name="T48" fmla="*/ 0 w 90"/>
                  <a:gd name="T49" fmla="*/ 70 h 82"/>
                  <a:gd name="T50" fmla="*/ 0 w 90"/>
                  <a:gd name="T51" fmla="*/ 72 h 82"/>
                  <a:gd name="T52" fmla="*/ 2 w 90"/>
                  <a:gd name="T53" fmla="*/ 74 h 82"/>
                  <a:gd name="T54" fmla="*/ 4 w 90"/>
                  <a:gd name="T55" fmla="*/ 74 h 82"/>
                  <a:gd name="T56" fmla="*/ 4 w 90"/>
                  <a:gd name="T57" fmla="*/ 74 h 82"/>
                  <a:gd name="T58" fmla="*/ 80 w 90"/>
                  <a:gd name="T59" fmla="*/ 81 h 82"/>
                  <a:gd name="T60" fmla="*/ 82 w 90"/>
                  <a:gd name="T6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0" h="82">
                    <a:moveTo>
                      <a:pt x="82" y="81"/>
                    </a:moveTo>
                    <a:lnTo>
                      <a:pt x="85" y="80"/>
                    </a:lnTo>
                    <a:lnTo>
                      <a:pt x="86" y="79"/>
                    </a:lnTo>
                    <a:lnTo>
                      <a:pt x="87" y="77"/>
                    </a:lnTo>
                    <a:lnTo>
                      <a:pt x="88" y="75"/>
                    </a:lnTo>
                    <a:lnTo>
                      <a:pt x="89" y="73"/>
                    </a:lnTo>
                    <a:lnTo>
                      <a:pt x="89" y="70"/>
                    </a:lnTo>
                    <a:lnTo>
                      <a:pt x="77" y="6"/>
                    </a:lnTo>
                    <a:lnTo>
                      <a:pt x="77" y="6"/>
                    </a:lnTo>
                    <a:lnTo>
                      <a:pt x="76" y="3"/>
                    </a:lnTo>
                    <a:lnTo>
                      <a:pt x="75" y="2"/>
                    </a:lnTo>
                    <a:lnTo>
                      <a:pt x="74" y="1"/>
                    </a:lnTo>
                    <a:lnTo>
                      <a:pt x="73" y="0"/>
                    </a:lnTo>
                    <a:lnTo>
                      <a:pt x="71" y="0"/>
                    </a:lnTo>
                    <a:lnTo>
                      <a:pt x="71" y="0"/>
                    </a:lnTo>
                    <a:lnTo>
                      <a:pt x="4" y="0"/>
                    </a:lnTo>
                    <a:lnTo>
                      <a:pt x="2" y="0"/>
                    </a:lnTo>
                    <a:lnTo>
                      <a:pt x="0" y="0"/>
                    </a:lnTo>
                    <a:lnTo>
                      <a:pt x="0" y="2"/>
                    </a:lnTo>
                    <a:lnTo>
                      <a:pt x="0" y="4"/>
                    </a:lnTo>
                    <a:lnTo>
                      <a:pt x="0" y="6"/>
                    </a:lnTo>
                    <a:lnTo>
                      <a:pt x="0" y="6"/>
                    </a:lnTo>
                    <a:lnTo>
                      <a:pt x="0" y="67"/>
                    </a:lnTo>
                    <a:lnTo>
                      <a:pt x="0" y="69"/>
                    </a:lnTo>
                    <a:lnTo>
                      <a:pt x="0" y="70"/>
                    </a:lnTo>
                    <a:lnTo>
                      <a:pt x="0" y="72"/>
                    </a:lnTo>
                    <a:lnTo>
                      <a:pt x="2" y="74"/>
                    </a:lnTo>
                    <a:lnTo>
                      <a:pt x="4" y="74"/>
                    </a:lnTo>
                    <a:lnTo>
                      <a:pt x="4" y="74"/>
                    </a:lnTo>
                    <a:lnTo>
                      <a:pt x="80" y="81"/>
                    </a:lnTo>
                    <a:lnTo>
                      <a:pt x="82" y="8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6" name="Line 76">
                <a:extLst>
                  <a:ext uri="{FF2B5EF4-FFF2-40B4-BE49-F238E27FC236}">
                    <a16:creationId xmlns:a16="http://schemas.microsoft.com/office/drawing/2014/main" id="{131076C3-654C-4169-A2F8-AAA3AA0B4621}"/>
                  </a:ext>
                </a:extLst>
              </p:cNvPr>
              <p:cNvSpPr>
                <a:spLocks noChangeShapeType="1"/>
              </p:cNvSpPr>
              <p:nvPr/>
            </p:nvSpPr>
            <p:spPr bwMode="auto">
              <a:xfrm>
                <a:off x="3480" y="1130"/>
                <a:ext cx="0" cy="8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7" name="Freeform 77">
                <a:extLst>
                  <a:ext uri="{FF2B5EF4-FFF2-40B4-BE49-F238E27FC236}">
                    <a16:creationId xmlns:a16="http://schemas.microsoft.com/office/drawing/2014/main" id="{9A8E0A41-805D-461B-8862-7337909BA3F3}"/>
                  </a:ext>
                </a:extLst>
              </p:cNvPr>
              <p:cNvSpPr>
                <a:spLocks/>
              </p:cNvSpPr>
              <p:nvPr/>
            </p:nvSpPr>
            <p:spPr bwMode="auto">
              <a:xfrm>
                <a:off x="3460" y="1181"/>
                <a:ext cx="47" cy="31"/>
              </a:xfrm>
              <a:custGeom>
                <a:avLst/>
                <a:gdLst>
                  <a:gd name="T0" fmla="*/ 45 w 47"/>
                  <a:gd name="T1" fmla="*/ 0 h 31"/>
                  <a:gd name="T2" fmla="*/ 0 w 47"/>
                  <a:gd name="T3" fmla="*/ 29 h 31"/>
                  <a:gd name="T4" fmla="*/ 9 w 47"/>
                  <a:gd name="T5" fmla="*/ 30 h 31"/>
                  <a:gd name="T6" fmla="*/ 46 w 47"/>
                  <a:gd name="T7" fmla="*/ 6 h 31"/>
                  <a:gd name="T8" fmla="*/ 45 w 47"/>
                  <a:gd name="T9" fmla="*/ 0 h 31"/>
                </a:gdLst>
                <a:ahLst/>
                <a:cxnLst>
                  <a:cxn ang="0">
                    <a:pos x="T0" y="T1"/>
                  </a:cxn>
                  <a:cxn ang="0">
                    <a:pos x="T2" y="T3"/>
                  </a:cxn>
                  <a:cxn ang="0">
                    <a:pos x="T4" y="T5"/>
                  </a:cxn>
                  <a:cxn ang="0">
                    <a:pos x="T6" y="T7"/>
                  </a:cxn>
                  <a:cxn ang="0">
                    <a:pos x="T8" y="T9"/>
                  </a:cxn>
                </a:cxnLst>
                <a:rect l="0" t="0" r="r" b="b"/>
                <a:pathLst>
                  <a:path w="47" h="31">
                    <a:moveTo>
                      <a:pt x="45" y="0"/>
                    </a:moveTo>
                    <a:lnTo>
                      <a:pt x="0" y="29"/>
                    </a:lnTo>
                    <a:lnTo>
                      <a:pt x="9" y="30"/>
                    </a:lnTo>
                    <a:lnTo>
                      <a:pt x="46" y="6"/>
                    </a:lnTo>
                    <a:lnTo>
                      <a:pt x="45"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8" name="Freeform 78">
                <a:extLst>
                  <a:ext uri="{FF2B5EF4-FFF2-40B4-BE49-F238E27FC236}">
                    <a16:creationId xmlns:a16="http://schemas.microsoft.com/office/drawing/2014/main" id="{4831DA12-994D-4555-8A87-6033F0689539}"/>
                  </a:ext>
                </a:extLst>
              </p:cNvPr>
              <p:cNvSpPr>
                <a:spLocks/>
              </p:cNvSpPr>
              <p:nvPr/>
            </p:nvSpPr>
            <p:spPr bwMode="auto">
              <a:xfrm>
                <a:off x="3460" y="1181"/>
                <a:ext cx="47" cy="31"/>
              </a:xfrm>
              <a:custGeom>
                <a:avLst/>
                <a:gdLst>
                  <a:gd name="T0" fmla="*/ 45 w 47"/>
                  <a:gd name="T1" fmla="*/ 0 h 31"/>
                  <a:gd name="T2" fmla="*/ 0 w 47"/>
                  <a:gd name="T3" fmla="*/ 29 h 31"/>
                  <a:gd name="T4" fmla="*/ 9 w 47"/>
                  <a:gd name="T5" fmla="*/ 30 h 31"/>
                  <a:gd name="T6" fmla="*/ 46 w 47"/>
                  <a:gd name="T7" fmla="*/ 6 h 31"/>
                  <a:gd name="T8" fmla="*/ 45 w 47"/>
                  <a:gd name="T9" fmla="*/ 0 h 31"/>
                </a:gdLst>
                <a:ahLst/>
                <a:cxnLst>
                  <a:cxn ang="0">
                    <a:pos x="T0" y="T1"/>
                  </a:cxn>
                  <a:cxn ang="0">
                    <a:pos x="T2" y="T3"/>
                  </a:cxn>
                  <a:cxn ang="0">
                    <a:pos x="T4" y="T5"/>
                  </a:cxn>
                  <a:cxn ang="0">
                    <a:pos x="T6" y="T7"/>
                  </a:cxn>
                  <a:cxn ang="0">
                    <a:pos x="T8" y="T9"/>
                  </a:cxn>
                </a:cxnLst>
                <a:rect l="0" t="0" r="r" b="b"/>
                <a:pathLst>
                  <a:path w="47" h="31">
                    <a:moveTo>
                      <a:pt x="45" y="0"/>
                    </a:moveTo>
                    <a:lnTo>
                      <a:pt x="0" y="29"/>
                    </a:lnTo>
                    <a:lnTo>
                      <a:pt x="9" y="30"/>
                    </a:lnTo>
                    <a:lnTo>
                      <a:pt x="46" y="6"/>
                    </a:lnTo>
                    <a:lnTo>
                      <a:pt x="4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9" name="Freeform 79">
                <a:extLst>
                  <a:ext uri="{FF2B5EF4-FFF2-40B4-BE49-F238E27FC236}">
                    <a16:creationId xmlns:a16="http://schemas.microsoft.com/office/drawing/2014/main" id="{4C1404F5-2DE1-41DA-8F8D-F98DA5D54A5D}"/>
                  </a:ext>
                </a:extLst>
              </p:cNvPr>
              <p:cNvSpPr>
                <a:spLocks/>
              </p:cNvSpPr>
              <p:nvPr/>
            </p:nvSpPr>
            <p:spPr bwMode="auto">
              <a:xfrm>
                <a:off x="3506" y="1112"/>
                <a:ext cx="39" cy="110"/>
              </a:xfrm>
              <a:custGeom>
                <a:avLst/>
                <a:gdLst>
                  <a:gd name="T0" fmla="*/ 38 w 39"/>
                  <a:gd name="T1" fmla="*/ 109 h 110"/>
                  <a:gd name="T2" fmla="*/ 18 w 39"/>
                  <a:gd name="T3" fmla="*/ 109 h 110"/>
                  <a:gd name="T4" fmla="*/ 0 w 39"/>
                  <a:gd name="T5" fmla="*/ 11 h 110"/>
                  <a:gd name="T6" fmla="*/ 0 w 39"/>
                  <a:gd name="T7" fmla="*/ 11 h 110"/>
                  <a:gd name="T8" fmla="*/ 0 w 39"/>
                  <a:gd name="T9" fmla="*/ 8 h 110"/>
                  <a:gd name="T10" fmla="*/ 0 w 39"/>
                  <a:gd name="T11" fmla="*/ 6 h 110"/>
                  <a:gd name="T12" fmla="*/ 0 w 39"/>
                  <a:gd name="T13" fmla="*/ 4 h 110"/>
                  <a:gd name="T14" fmla="*/ 1 w 39"/>
                  <a:gd name="T15" fmla="*/ 2 h 110"/>
                  <a:gd name="T16" fmla="*/ 2 w 39"/>
                  <a:gd name="T17" fmla="*/ 1 h 110"/>
                  <a:gd name="T18" fmla="*/ 4 w 39"/>
                  <a:gd name="T19" fmla="*/ 0 h 110"/>
                  <a:gd name="T20" fmla="*/ 6 w 39"/>
                  <a:gd name="T21" fmla="*/ 0 h 110"/>
                  <a:gd name="T22" fmla="*/ 7 w 39"/>
                  <a:gd name="T23" fmla="*/ 0 h 110"/>
                  <a:gd name="T24" fmla="*/ 9 w 39"/>
                  <a:gd name="T25" fmla="*/ 0 h 110"/>
                  <a:gd name="T26" fmla="*/ 38 w 39"/>
                  <a:gd name="T27" fmla="*/ 109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110">
                    <a:moveTo>
                      <a:pt x="38" y="109"/>
                    </a:moveTo>
                    <a:lnTo>
                      <a:pt x="18" y="109"/>
                    </a:lnTo>
                    <a:lnTo>
                      <a:pt x="0" y="11"/>
                    </a:lnTo>
                    <a:lnTo>
                      <a:pt x="0" y="11"/>
                    </a:lnTo>
                    <a:lnTo>
                      <a:pt x="0" y="8"/>
                    </a:lnTo>
                    <a:lnTo>
                      <a:pt x="0" y="6"/>
                    </a:lnTo>
                    <a:lnTo>
                      <a:pt x="0" y="4"/>
                    </a:lnTo>
                    <a:lnTo>
                      <a:pt x="1" y="2"/>
                    </a:lnTo>
                    <a:lnTo>
                      <a:pt x="2" y="1"/>
                    </a:lnTo>
                    <a:lnTo>
                      <a:pt x="4" y="0"/>
                    </a:lnTo>
                    <a:lnTo>
                      <a:pt x="6" y="0"/>
                    </a:lnTo>
                    <a:lnTo>
                      <a:pt x="7" y="0"/>
                    </a:lnTo>
                    <a:lnTo>
                      <a:pt x="9" y="0"/>
                    </a:lnTo>
                    <a:lnTo>
                      <a:pt x="38" y="10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0" name="Freeform 80">
                <a:extLst>
                  <a:ext uri="{FF2B5EF4-FFF2-40B4-BE49-F238E27FC236}">
                    <a16:creationId xmlns:a16="http://schemas.microsoft.com/office/drawing/2014/main" id="{5AB2FF85-3E80-4BCA-AA09-384D875742CB}"/>
                  </a:ext>
                </a:extLst>
              </p:cNvPr>
              <p:cNvSpPr>
                <a:spLocks/>
              </p:cNvSpPr>
              <p:nvPr/>
            </p:nvSpPr>
            <p:spPr bwMode="auto">
              <a:xfrm>
                <a:off x="3506" y="1112"/>
                <a:ext cx="39" cy="110"/>
              </a:xfrm>
              <a:custGeom>
                <a:avLst/>
                <a:gdLst>
                  <a:gd name="T0" fmla="*/ 38 w 39"/>
                  <a:gd name="T1" fmla="*/ 109 h 110"/>
                  <a:gd name="T2" fmla="*/ 18 w 39"/>
                  <a:gd name="T3" fmla="*/ 109 h 110"/>
                  <a:gd name="T4" fmla="*/ 0 w 39"/>
                  <a:gd name="T5" fmla="*/ 11 h 110"/>
                  <a:gd name="T6" fmla="*/ 0 w 39"/>
                  <a:gd name="T7" fmla="*/ 11 h 110"/>
                  <a:gd name="T8" fmla="*/ 0 w 39"/>
                  <a:gd name="T9" fmla="*/ 8 h 110"/>
                  <a:gd name="T10" fmla="*/ 0 w 39"/>
                  <a:gd name="T11" fmla="*/ 6 h 110"/>
                  <a:gd name="T12" fmla="*/ 0 w 39"/>
                  <a:gd name="T13" fmla="*/ 4 h 110"/>
                  <a:gd name="T14" fmla="*/ 1 w 39"/>
                  <a:gd name="T15" fmla="*/ 2 h 110"/>
                  <a:gd name="T16" fmla="*/ 2 w 39"/>
                  <a:gd name="T17" fmla="*/ 1 h 110"/>
                  <a:gd name="T18" fmla="*/ 4 w 39"/>
                  <a:gd name="T19" fmla="*/ 0 h 110"/>
                  <a:gd name="T20" fmla="*/ 6 w 39"/>
                  <a:gd name="T21" fmla="*/ 0 h 110"/>
                  <a:gd name="T22" fmla="*/ 7 w 39"/>
                  <a:gd name="T23" fmla="*/ 0 h 110"/>
                  <a:gd name="T24" fmla="*/ 9 w 39"/>
                  <a:gd name="T25" fmla="*/ 0 h 110"/>
                  <a:gd name="T26" fmla="*/ 38 w 39"/>
                  <a:gd name="T27" fmla="*/ 109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110">
                    <a:moveTo>
                      <a:pt x="38" y="109"/>
                    </a:moveTo>
                    <a:lnTo>
                      <a:pt x="18" y="109"/>
                    </a:lnTo>
                    <a:lnTo>
                      <a:pt x="0" y="11"/>
                    </a:lnTo>
                    <a:lnTo>
                      <a:pt x="0" y="11"/>
                    </a:lnTo>
                    <a:lnTo>
                      <a:pt x="0" y="8"/>
                    </a:lnTo>
                    <a:lnTo>
                      <a:pt x="0" y="6"/>
                    </a:lnTo>
                    <a:lnTo>
                      <a:pt x="0" y="4"/>
                    </a:lnTo>
                    <a:lnTo>
                      <a:pt x="1" y="2"/>
                    </a:lnTo>
                    <a:lnTo>
                      <a:pt x="2" y="1"/>
                    </a:lnTo>
                    <a:lnTo>
                      <a:pt x="4" y="0"/>
                    </a:lnTo>
                    <a:lnTo>
                      <a:pt x="6" y="0"/>
                    </a:lnTo>
                    <a:lnTo>
                      <a:pt x="7" y="0"/>
                    </a:lnTo>
                    <a:lnTo>
                      <a:pt x="9" y="0"/>
                    </a:lnTo>
                    <a:lnTo>
                      <a:pt x="38" y="10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1" name="Freeform 81">
                <a:extLst>
                  <a:ext uri="{FF2B5EF4-FFF2-40B4-BE49-F238E27FC236}">
                    <a16:creationId xmlns:a16="http://schemas.microsoft.com/office/drawing/2014/main" id="{53DFB151-7B70-4D43-9415-87A2892EAF0F}"/>
                  </a:ext>
                </a:extLst>
              </p:cNvPr>
              <p:cNvSpPr>
                <a:spLocks/>
              </p:cNvSpPr>
              <p:nvPr/>
            </p:nvSpPr>
            <p:spPr bwMode="auto">
              <a:xfrm>
                <a:off x="3316" y="1370"/>
                <a:ext cx="19" cy="22"/>
              </a:xfrm>
              <a:custGeom>
                <a:avLst/>
                <a:gdLst>
                  <a:gd name="T0" fmla="*/ 18 w 19"/>
                  <a:gd name="T1" fmla="*/ 21 h 22"/>
                  <a:gd name="T2" fmla="*/ 18 w 19"/>
                  <a:gd name="T3" fmla="*/ 12 h 22"/>
                  <a:gd name="T4" fmla="*/ 12 w 19"/>
                  <a:gd name="T5" fmla="*/ 0 h 22"/>
                  <a:gd name="T6" fmla="*/ 5 w 19"/>
                  <a:gd name="T7" fmla="*/ 0 h 22"/>
                  <a:gd name="T8" fmla="*/ 0 w 19"/>
                  <a:gd name="T9" fmla="*/ 11 h 22"/>
                  <a:gd name="T10" fmla="*/ 0 w 19"/>
                  <a:gd name="T11" fmla="*/ 21 h 22"/>
                  <a:gd name="T12" fmla="*/ 18 w 19"/>
                  <a:gd name="T13" fmla="*/ 21 h 22"/>
                </a:gdLst>
                <a:ahLst/>
                <a:cxnLst>
                  <a:cxn ang="0">
                    <a:pos x="T0" y="T1"/>
                  </a:cxn>
                  <a:cxn ang="0">
                    <a:pos x="T2" y="T3"/>
                  </a:cxn>
                  <a:cxn ang="0">
                    <a:pos x="T4" y="T5"/>
                  </a:cxn>
                  <a:cxn ang="0">
                    <a:pos x="T6" y="T7"/>
                  </a:cxn>
                  <a:cxn ang="0">
                    <a:pos x="T8" y="T9"/>
                  </a:cxn>
                  <a:cxn ang="0">
                    <a:pos x="T10" y="T11"/>
                  </a:cxn>
                  <a:cxn ang="0">
                    <a:pos x="T12" y="T13"/>
                  </a:cxn>
                </a:cxnLst>
                <a:rect l="0" t="0" r="r" b="b"/>
                <a:pathLst>
                  <a:path w="19" h="22">
                    <a:moveTo>
                      <a:pt x="18" y="21"/>
                    </a:moveTo>
                    <a:lnTo>
                      <a:pt x="18" y="12"/>
                    </a:lnTo>
                    <a:lnTo>
                      <a:pt x="12" y="0"/>
                    </a:lnTo>
                    <a:lnTo>
                      <a:pt x="5" y="0"/>
                    </a:lnTo>
                    <a:lnTo>
                      <a:pt x="0" y="11"/>
                    </a:lnTo>
                    <a:lnTo>
                      <a:pt x="0" y="21"/>
                    </a:lnTo>
                    <a:lnTo>
                      <a:pt x="18"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2" name="Freeform 82">
                <a:extLst>
                  <a:ext uri="{FF2B5EF4-FFF2-40B4-BE49-F238E27FC236}">
                    <a16:creationId xmlns:a16="http://schemas.microsoft.com/office/drawing/2014/main" id="{B3EB9F76-ACB3-4CC5-99DA-D438D1A182A5}"/>
                  </a:ext>
                </a:extLst>
              </p:cNvPr>
              <p:cNvSpPr>
                <a:spLocks/>
              </p:cNvSpPr>
              <p:nvPr/>
            </p:nvSpPr>
            <p:spPr bwMode="auto">
              <a:xfrm>
                <a:off x="3316" y="1370"/>
                <a:ext cx="19" cy="22"/>
              </a:xfrm>
              <a:custGeom>
                <a:avLst/>
                <a:gdLst>
                  <a:gd name="T0" fmla="*/ 18 w 19"/>
                  <a:gd name="T1" fmla="*/ 21 h 22"/>
                  <a:gd name="T2" fmla="*/ 18 w 19"/>
                  <a:gd name="T3" fmla="*/ 12 h 22"/>
                  <a:gd name="T4" fmla="*/ 12 w 19"/>
                  <a:gd name="T5" fmla="*/ 0 h 22"/>
                  <a:gd name="T6" fmla="*/ 5 w 19"/>
                  <a:gd name="T7" fmla="*/ 0 h 22"/>
                  <a:gd name="T8" fmla="*/ 0 w 19"/>
                  <a:gd name="T9" fmla="*/ 11 h 22"/>
                  <a:gd name="T10" fmla="*/ 0 w 19"/>
                  <a:gd name="T11" fmla="*/ 21 h 22"/>
                  <a:gd name="T12" fmla="*/ 18 w 19"/>
                  <a:gd name="T13" fmla="*/ 21 h 22"/>
                </a:gdLst>
                <a:ahLst/>
                <a:cxnLst>
                  <a:cxn ang="0">
                    <a:pos x="T0" y="T1"/>
                  </a:cxn>
                  <a:cxn ang="0">
                    <a:pos x="T2" y="T3"/>
                  </a:cxn>
                  <a:cxn ang="0">
                    <a:pos x="T4" y="T5"/>
                  </a:cxn>
                  <a:cxn ang="0">
                    <a:pos x="T6" y="T7"/>
                  </a:cxn>
                  <a:cxn ang="0">
                    <a:pos x="T8" y="T9"/>
                  </a:cxn>
                  <a:cxn ang="0">
                    <a:pos x="T10" y="T11"/>
                  </a:cxn>
                  <a:cxn ang="0">
                    <a:pos x="T12" y="T13"/>
                  </a:cxn>
                </a:cxnLst>
                <a:rect l="0" t="0" r="r" b="b"/>
                <a:pathLst>
                  <a:path w="19" h="22">
                    <a:moveTo>
                      <a:pt x="18" y="21"/>
                    </a:moveTo>
                    <a:lnTo>
                      <a:pt x="18" y="12"/>
                    </a:lnTo>
                    <a:lnTo>
                      <a:pt x="12" y="0"/>
                    </a:lnTo>
                    <a:lnTo>
                      <a:pt x="5" y="0"/>
                    </a:lnTo>
                    <a:lnTo>
                      <a:pt x="0" y="11"/>
                    </a:lnTo>
                    <a:lnTo>
                      <a:pt x="0" y="21"/>
                    </a:lnTo>
                    <a:lnTo>
                      <a:pt x="18"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3" name="Freeform 83">
                <a:extLst>
                  <a:ext uri="{FF2B5EF4-FFF2-40B4-BE49-F238E27FC236}">
                    <a16:creationId xmlns:a16="http://schemas.microsoft.com/office/drawing/2014/main" id="{51314902-33F2-497A-B56F-C30DB1EF1AF1}"/>
                  </a:ext>
                </a:extLst>
              </p:cNvPr>
              <p:cNvSpPr>
                <a:spLocks/>
              </p:cNvSpPr>
              <p:nvPr/>
            </p:nvSpPr>
            <p:spPr bwMode="auto">
              <a:xfrm>
                <a:off x="3312" y="1342"/>
                <a:ext cx="18" cy="29"/>
              </a:xfrm>
              <a:custGeom>
                <a:avLst/>
                <a:gdLst>
                  <a:gd name="T0" fmla="*/ 17 w 18"/>
                  <a:gd name="T1" fmla="*/ 0 h 29"/>
                  <a:gd name="T2" fmla="*/ 17 w 18"/>
                  <a:gd name="T3" fmla="*/ 12 h 29"/>
                  <a:gd name="T4" fmla="*/ 11 w 18"/>
                  <a:gd name="T5" fmla="*/ 28 h 29"/>
                  <a:gd name="T6" fmla="*/ 5 w 18"/>
                  <a:gd name="T7" fmla="*/ 28 h 29"/>
                  <a:gd name="T8" fmla="*/ 0 w 18"/>
                  <a:gd name="T9" fmla="*/ 12 h 29"/>
                  <a:gd name="T10" fmla="*/ 0 w 18"/>
                  <a:gd name="T11" fmla="*/ 0 h 29"/>
                  <a:gd name="T12" fmla="*/ 17 w 1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18" h="29">
                    <a:moveTo>
                      <a:pt x="17" y="0"/>
                    </a:moveTo>
                    <a:lnTo>
                      <a:pt x="17" y="12"/>
                    </a:lnTo>
                    <a:lnTo>
                      <a:pt x="11" y="28"/>
                    </a:lnTo>
                    <a:lnTo>
                      <a:pt x="5" y="28"/>
                    </a:lnTo>
                    <a:lnTo>
                      <a:pt x="0" y="12"/>
                    </a:lnTo>
                    <a:lnTo>
                      <a:pt x="0" y="0"/>
                    </a:lnTo>
                    <a:lnTo>
                      <a:pt x="1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4" name="Freeform 84">
                <a:extLst>
                  <a:ext uri="{FF2B5EF4-FFF2-40B4-BE49-F238E27FC236}">
                    <a16:creationId xmlns:a16="http://schemas.microsoft.com/office/drawing/2014/main" id="{26E7B78A-B290-403E-A100-6DBD1FFFE3A7}"/>
                  </a:ext>
                </a:extLst>
              </p:cNvPr>
              <p:cNvSpPr>
                <a:spLocks/>
              </p:cNvSpPr>
              <p:nvPr/>
            </p:nvSpPr>
            <p:spPr bwMode="auto">
              <a:xfrm>
                <a:off x="3312" y="1342"/>
                <a:ext cx="18" cy="29"/>
              </a:xfrm>
              <a:custGeom>
                <a:avLst/>
                <a:gdLst>
                  <a:gd name="T0" fmla="*/ 17 w 18"/>
                  <a:gd name="T1" fmla="*/ 0 h 29"/>
                  <a:gd name="T2" fmla="*/ 17 w 18"/>
                  <a:gd name="T3" fmla="*/ 12 h 29"/>
                  <a:gd name="T4" fmla="*/ 11 w 18"/>
                  <a:gd name="T5" fmla="*/ 28 h 29"/>
                  <a:gd name="T6" fmla="*/ 5 w 18"/>
                  <a:gd name="T7" fmla="*/ 28 h 29"/>
                  <a:gd name="T8" fmla="*/ 0 w 18"/>
                  <a:gd name="T9" fmla="*/ 12 h 29"/>
                  <a:gd name="T10" fmla="*/ 0 w 18"/>
                  <a:gd name="T11" fmla="*/ 0 h 29"/>
                  <a:gd name="T12" fmla="*/ 17 w 1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18" h="29">
                    <a:moveTo>
                      <a:pt x="17" y="0"/>
                    </a:moveTo>
                    <a:lnTo>
                      <a:pt x="17" y="12"/>
                    </a:lnTo>
                    <a:lnTo>
                      <a:pt x="11" y="28"/>
                    </a:lnTo>
                    <a:lnTo>
                      <a:pt x="5" y="28"/>
                    </a:lnTo>
                    <a:lnTo>
                      <a:pt x="0" y="12"/>
                    </a:lnTo>
                    <a:lnTo>
                      <a:pt x="0" y="0"/>
                    </a:lnTo>
                    <a:lnTo>
                      <a:pt x="1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5" name="Freeform 85">
                <a:extLst>
                  <a:ext uri="{FF2B5EF4-FFF2-40B4-BE49-F238E27FC236}">
                    <a16:creationId xmlns:a16="http://schemas.microsoft.com/office/drawing/2014/main" id="{4D92B81F-5F6F-4967-A0E6-98AF3DD256DB}"/>
                  </a:ext>
                </a:extLst>
              </p:cNvPr>
              <p:cNvSpPr>
                <a:spLocks/>
              </p:cNvSpPr>
              <p:nvPr/>
            </p:nvSpPr>
            <p:spPr bwMode="auto">
              <a:xfrm>
                <a:off x="3043" y="1359"/>
                <a:ext cx="87" cy="27"/>
              </a:xfrm>
              <a:custGeom>
                <a:avLst/>
                <a:gdLst>
                  <a:gd name="T0" fmla="*/ 86 w 87"/>
                  <a:gd name="T1" fmla="*/ 0 h 27"/>
                  <a:gd name="T2" fmla="*/ 0 w 87"/>
                  <a:gd name="T3" fmla="*/ 13 h 27"/>
                  <a:gd name="T4" fmla="*/ 2 w 87"/>
                  <a:gd name="T5" fmla="*/ 26 h 27"/>
                  <a:gd name="T6" fmla="*/ 86 w 87"/>
                  <a:gd name="T7" fmla="*/ 13 h 27"/>
                  <a:gd name="T8" fmla="*/ 86 w 87"/>
                  <a:gd name="T9" fmla="*/ 0 h 27"/>
                </a:gdLst>
                <a:ahLst/>
                <a:cxnLst>
                  <a:cxn ang="0">
                    <a:pos x="T0" y="T1"/>
                  </a:cxn>
                  <a:cxn ang="0">
                    <a:pos x="T2" y="T3"/>
                  </a:cxn>
                  <a:cxn ang="0">
                    <a:pos x="T4" y="T5"/>
                  </a:cxn>
                  <a:cxn ang="0">
                    <a:pos x="T6" y="T7"/>
                  </a:cxn>
                  <a:cxn ang="0">
                    <a:pos x="T8" y="T9"/>
                  </a:cxn>
                </a:cxnLst>
                <a:rect l="0" t="0" r="r" b="b"/>
                <a:pathLst>
                  <a:path w="87" h="27">
                    <a:moveTo>
                      <a:pt x="86" y="0"/>
                    </a:moveTo>
                    <a:lnTo>
                      <a:pt x="0" y="13"/>
                    </a:lnTo>
                    <a:lnTo>
                      <a:pt x="2" y="26"/>
                    </a:lnTo>
                    <a:lnTo>
                      <a:pt x="86" y="13"/>
                    </a:lnTo>
                    <a:lnTo>
                      <a:pt x="8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6" name="Freeform 86">
                <a:extLst>
                  <a:ext uri="{FF2B5EF4-FFF2-40B4-BE49-F238E27FC236}">
                    <a16:creationId xmlns:a16="http://schemas.microsoft.com/office/drawing/2014/main" id="{89527714-5CBB-423D-BBAB-19439EC3B4BD}"/>
                  </a:ext>
                </a:extLst>
              </p:cNvPr>
              <p:cNvSpPr>
                <a:spLocks/>
              </p:cNvSpPr>
              <p:nvPr/>
            </p:nvSpPr>
            <p:spPr bwMode="auto">
              <a:xfrm>
                <a:off x="3043" y="1359"/>
                <a:ext cx="87" cy="27"/>
              </a:xfrm>
              <a:custGeom>
                <a:avLst/>
                <a:gdLst>
                  <a:gd name="T0" fmla="*/ 86 w 87"/>
                  <a:gd name="T1" fmla="*/ 0 h 27"/>
                  <a:gd name="T2" fmla="*/ 0 w 87"/>
                  <a:gd name="T3" fmla="*/ 13 h 27"/>
                  <a:gd name="T4" fmla="*/ 2 w 87"/>
                  <a:gd name="T5" fmla="*/ 26 h 27"/>
                  <a:gd name="T6" fmla="*/ 86 w 87"/>
                  <a:gd name="T7" fmla="*/ 13 h 27"/>
                  <a:gd name="T8" fmla="*/ 86 w 87"/>
                  <a:gd name="T9" fmla="*/ 0 h 27"/>
                </a:gdLst>
                <a:ahLst/>
                <a:cxnLst>
                  <a:cxn ang="0">
                    <a:pos x="T0" y="T1"/>
                  </a:cxn>
                  <a:cxn ang="0">
                    <a:pos x="T2" y="T3"/>
                  </a:cxn>
                  <a:cxn ang="0">
                    <a:pos x="T4" y="T5"/>
                  </a:cxn>
                  <a:cxn ang="0">
                    <a:pos x="T6" y="T7"/>
                  </a:cxn>
                  <a:cxn ang="0">
                    <a:pos x="T8" y="T9"/>
                  </a:cxn>
                </a:cxnLst>
                <a:rect l="0" t="0" r="r" b="b"/>
                <a:pathLst>
                  <a:path w="87" h="27">
                    <a:moveTo>
                      <a:pt x="86" y="0"/>
                    </a:moveTo>
                    <a:lnTo>
                      <a:pt x="0" y="13"/>
                    </a:lnTo>
                    <a:lnTo>
                      <a:pt x="2" y="26"/>
                    </a:lnTo>
                    <a:lnTo>
                      <a:pt x="86" y="13"/>
                    </a:lnTo>
                    <a:lnTo>
                      <a:pt x="8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7" name="Freeform 87">
                <a:extLst>
                  <a:ext uri="{FF2B5EF4-FFF2-40B4-BE49-F238E27FC236}">
                    <a16:creationId xmlns:a16="http://schemas.microsoft.com/office/drawing/2014/main" id="{95E638E8-2039-45C2-9B73-40002D574E5B}"/>
                  </a:ext>
                </a:extLst>
              </p:cNvPr>
              <p:cNvSpPr>
                <a:spLocks/>
              </p:cNvSpPr>
              <p:nvPr/>
            </p:nvSpPr>
            <p:spPr bwMode="auto">
              <a:xfrm>
                <a:off x="3127" y="1337"/>
                <a:ext cx="22" cy="21"/>
              </a:xfrm>
              <a:custGeom>
                <a:avLst/>
                <a:gdLst>
                  <a:gd name="T0" fmla="*/ 19 w 22"/>
                  <a:gd name="T1" fmla="*/ 20 h 21"/>
                  <a:gd name="T2" fmla="*/ 21 w 22"/>
                  <a:gd name="T3" fmla="*/ 6 h 21"/>
                  <a:gd name="T4" fmla="*/ 18 w 22"/>
                  <a:gd name="T5" fmla="*/ 0 h 21"/>
                  <a:gd name="T6" fmla="*/ 2 w 22"/>
                  <a:gd name="T7" fmla="*/ 0 h 21"/>
                  <a:gd name="T8" fmla="*/ 0 w 22"/>
                  <a:gd name="T9" fmla="*/ 7 h 21"/>
                  <a:gd name="T10" fmla="*/ 1 w 22"/>
                  <a:gd name="T11" fmla="*/ 20 h 21"/>
                  <a:gd name="T12" fmla="*/ 19 w 22"/>
                  <a:gd name="T13" fmla="*/ 20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19" y="20"/>
                    </a:moveTo>
                    <a:lnTo>
                      <a:pt x="21" y="6"/>
                    </a:lnTo>
                    <a:lnTo>
                      <a:pt x="18" y="0"/>
                    </a:lnTo>
                    <a:lnTo>
                      <a:pt x="2" y="0"/>
                    </a:lnTo>
                    <a:lnTo>
                      <a:pt x="0" y="7"/>
                    </a:lnTo>
                    <a:lnTo>
                      <a:pt x="1" y="20"/>
                    </a:lnTo>
                    <a:lnTo>
                      <a:pt x="19"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8" name="Freeform 88">
                <a:extLst>
                  <a:ext uri="{FF2B5EF4-FFF2-40B4-BE49-F238E27FC236}">
                    <a16:creationId xmlns:a16="http://schemas.microsoft.com/office/drawing/2014/main" id="{D030B22A-A45C-4074-8E51-4BB80B76AEA6}"/>
                  </a:ext>
                </a:extLst>
              </p:cNvPr>
              <p:cNvSpPr>
                <a:spLocks/>
              </p:cNvSpPr>
              <p:nvPr/>
            </p:nvSpPr>
            <p:spPr bwMode="auto">
              <a:xfrm>
                <a:off x="3127" y="1337"/>
                <a:ext cx="22" cy="21"/>
              </a:xfrm>
              <a:custGeom>
                <a:avLst/>
                <a:gdLst>
                  <a:gd name="T0" fmla="*/ 19 w 22"/>
                  <a:gd name="T1" fmla="*/ 20 h 21"/>
                  <a:gd name="T2" fmla="*/ 21 w 22"/>
                  <a:gd name="T3" fmla="*/ 6 h 21"/>
                  <a:gd name="T4" fmla="*/ 18 w 22"/>
                  <a:gd name="T5" fmla="*/ 0 h 21"/>
                  <a:gd name="T6" fmla="*/ 2 w 22"/>
                  <a:gd name="T7" fmla="*/ 0 h 21"/>
                  <a:gd name="T8" fmla="*/ 0 w 22"/>
                  <a:gd name="T9" fmla="*/ 7 h 21"/>
                  <a:gd name="T10" fmla="*/ 1 w 22"/>
                  <a:gd name="T11" fmla="*/ 20 h 21"/>
                  <a:gd name="T12" fmla="*/ 19 w 22"/>
                  <a:gd name="T13" fmla="*/ 20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19" y="20"/>
                    </a:moveTo>
                    <a:lnTo>
                      <a:pt x="21" y="6"/>
                    </a:lnTo>
                    <a:lnTo>
                      <a:pt x="18" y="0"/>
                    </a:lnTo>
                    <a:lnTo>
                      <a:pt x="2" y="0"/>
                    </a:lnTo>
                    <a:lnTo>
                      <a:pt x="0" y="7"/>
                    </a:lnTo>
                    <a:lnTo>
                      <a:pt x="1" y="20"/>
                    </a:lnTo>
                    <a:lnTo>
                      <a:pt x="19"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9" name="Freeform 89">
                <a:extLst>
                  <a:ext uri="{FF2B5EF4-FFF2-40B4-BE49-F238E27FC236}">
                    <a16:creationId xmlns:a16="http://schemas.microsoft.com/office/drawing/2014/main" id="{471416C9-227E-447A-B59C-16D9D5A6831C}"/>
                  </a:ext>
                </a:extLst>
              </p:cNvPr>
              <p:cNvSpPr>
                <a:spLocks/>
              </p:cNvSpPr>
              <p:nvPr/>
            </p:nvSpPr>
            <p:spPr bwMode="auto">
              <a:xfrm>
                <a:off x="2912" y="1334"/>
                <a:ext cx="21" cy="22"/>
              </a:xfrm>
              <a:custGeom>
                <a:avLst/>
                <a:gdLst>
                  <a:gd name="T0" fmla="*/ 17 w 21"/>
                  <a:gd name="T1" fmla="*/ 0 h 22"/>
                  <a:gd name="T2" fmla="*/ 2 w 21"/>
                  <a:gd name="T3" fmla="*/ 0 h 22"/>
                  <a:gd name="T4" fmla="*/ 0 w 21"/>
                  <a:gd name="T5" fmla="*/ 7 h 22"/>
                  <a:gd name="T6" fmla="*/ 0 w 21"/>
                  <a:gd name="T7" fmla="*/ 21 h 22"/>
                  <a:gd name="T8" fmla="*/ 20 w 21"/>
                  <a:gd name="T9" fmla="*/ 21 h 22"/>
                  <a:gd name="T10" fmla="*/ 20 w 21"/>
                  <a:gd name="T11" fmla="*/ 7 h 22"/>
                  <a:gd name="T12" fmla="*/ 17 w 21"/>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7" y="0"/>
                    </a:moveTo>
                    <a:lnTo>
                      <a:pt x="2" y="0"/>
                    </a:lnTo>
                    <a:lnTo>
                      <a:pt x="0" y="7"/>
                    </a:lnTo>
                    <a:lnTo>
                      <a:pt x="0" y="21"/>
                    </a:lnTo>
                    <a:lnTo>
                      <a:pt x="20" y="21"/>
                    </a:lnTo>
                    <a:lnTo>
                      <a:pt x="20" y="7"/>
                    </a:lnTo>
                    <a:lnTo>
                      <a:pt x="1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0" name="Freeform 90">
                <a:extLst>
                  <a:ext uri="{FF2B5EF4-FFF2-40B4-BE49-F238E27FC236}">
                    <a16:creationId xmlns:a16="http://schemas.microsoft.com/office/drawing/2014/main" id="{F90EFE5A-EA40-4478-826C-8F28CA495E08}"/>
                  </a:ext>
                </a:extLst>
              </p:cNvPr>
              <p:cNvSpPr>
                <a:spLocks/>
              </p:cNvSpPr>
              <p:nvPr/>
            </p:nvSpPr>
            <p:spPr bwMode="auto">
              <a:xfrm>
                <a:off x="2912" y="1334"/>
                <a:ext cx="21" cy="22"/>
              </a:xfrm>
              <a:custGeom>
                <a:avLst/>
                <a:gdLst>
                  <a:gd name="T0" fmla="*/ 17 w 21"/>
                  <a:gd name="T1" fmla="*/ 0 h 22"/>
                  <a:gd name="T2" fmla="*/ 2 w 21"/>
                  <a:gd name="T3" fmla="*/ 0 h 22"/>
                  <a:gd name="T4" fmla="*/ 0 w 21"/>
                  <a:gd name="T5" fmla="*/ 7 h 22"/>
                  <a:gd name="T6" fmla="*/ 0 w 21"/>
                  <a:gd name="T7" fmla="*/ 21 h 22"/>
                  <a:gd name="T8" fmla="*/ 20 w 21"/>
                  <a:gd name="T9" fmla="*/ 21 h 22"/>
                  <a:gd name="T10" fmla="*/ 20 w 21"/>
                  <a:gd name="T11" fmla="*/ 7 h 22"/>
                  <a:gd name="T12" fmla="*/ 17 w 21"/>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7" y="0"/>
                    </a:moveTo>
                    <a:lnTo>
                      <a:pt x="2" y="0"/>
                    </a:lnTo>
                    <a:lnTo>
                      <a:pt x="0" y="7"/>
                    </a:lnTo>
                    <a:lnTo>
                      <a:pt x="0" y="21"/>
                    </a:lnTo>
                    <a:lnTo>
                      <a:pt x="20" y="21"/>
                    </a:lnTo>
                    <a:lnTo>
                      <a:pt x="20" y="7"/>
                    </a:lnTo>
                    <a:lnTo>
                      <a:pt x="1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1" name="Line 91">
                <a:extLst>
                  <a:ext uri="{FF2B5EF4-FFF2-40B4-BE49-F238E27FC236}">
                    <a16:creationId xmlns:a16="http://schemas.microsoft.com/office/drawing/2014/main" id="{D4563EC9-E8BB-42A1-910E-2EB6D03A9B41}"/>
                  </a:ext>
                </a:extLst>
              </p:cNvPr>
              <p:cNvSpPr>
                <a:spLocks noChangeShapeType="1"/>
              </p:cNvSpPr>
              <p:nvPr/>
            </p:nvSpPr>
            <p:spPr bwMode="auto">
              <a:xfrm>
                <a:off x="3218" y="1356"/>
                <a:ext cx="0" cy="1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2" name="Freeform 92">
                <a:extLst>
                  <a:ext uri="{FF2B5EF4-FFF2-40B4-BE49-F238E27FC236}">
                    <a16:creationId xmlns:a16="http://schemas.microsoft.com/office/drawing/2014/main" id="{8A805089-0B98-46D1-97F1-CED55869D188}"/>
                  </a:ext>
                </a:extLst>
              </p:cNvPr>
              <p:cNvSpPr>
                <a:spLocks/>
              </p:cNvSpPr>
              <p:nvPr/>
            </p:nvSpPr>
            <p:spPr bwMode="auto">
              <a:xfrm>
                <a:off x="3345" y="1316"/>
                <a:ext cx="34" cy="81"/>
              </a:xfrm>
              <a:custGeom>
                <a:avLst/>
                <a:gdLst>
                  <a:gd name="T0" fmla="*/ 21 w 34"/>
                  <a:gd name="T1" fmla="*/ 0 h 81"/>
                  <a:gd name="T2" fmla="*/ 18 w 34"/>
                  <a:gd name="T3" fmla="*/ 7 h 81"/>
                  <a:gd name="T4" fmla="*/ 15 w 34"/>
                  <a:gd name="T5" fmla="*/ 15 h 81"/>
                  <a:gd name="T6" fmla="*/ 12 w 34"/>
                  <a:gd name="T7" fmla="*/ 22 h 81"/>
                  <a:gd name="T8" fmla="*/ 9 w 34"/>
                  <a:gd name="T9" fmla="*/ 31 h 81"/>
                  <a:gd name="T10" fmla="*/ 6 w 34"/>
                  <a:gd name="T11" fmla="*/ 45 h 81"/>
                  <a:gd name="T12" fmla="*/ 3 w 34"/>
                  <a:gd name="T13" fmla="*/ 61 h 81"/>
                  <a:gd name="T14" fmla="*/ 0 w 34"/>
                  <a:gd name="T15" fmla="*/ 79 h 81"/>
                  <a:gd name="T16" fmla="*/ 10 w 34"/>
                  <a:gd name="T17" fmla="*/ 80 h 81"/>
                  <a:gd name="T18" fmla="*/ 11 w 34"/>
                  <a:gd name="T19" fmla="*/ 69 h 81"/>
                  <a:gd name="T20" fmla="*/ 14 w 34"/>
                  <a:gd name="T21" fmla="*/ 58 h 81"/>
                  <a:gd name="T22" fmla="*/ 16 w 34"/>
                  <a:gd name="T23" fmla="*/ 47 h 81"/>
                  <a:gd name="T24" fmla="*/ 18 w 34"/>
                  <a:gd name="T25" fmla="*/ 37 h 81"/>
                  <a:gd name="T26" fmla="*/ 22 w 34"/>
                  <a:gd name="T27" fmla="*/ 24 h 81"/>
                  <a:gd name="T28" fmla="*/ 25 w 34"/>
                  <a:gd name="T29" fmla="*/ 15 h 81"/>
                  <a:gd name="T30" fmla="*/ 29 w 34"/>
                  <a:gd name="T31" fmla="*/ 7 h 81"/>
                  <a:gd name="T32" fmla="*/ 33 w 34"/>
                  <a:gd name="T33" fmla="*/ 0 h 81"/>
                  <a:gd name="T34" fmla="*/ 21 w 34"/>
                  <a:gd name="T3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81">
                    <a:moveTo>
                      <a:pt x="21" y="0"/>
                    </a:moveTo>
                    <a:lnTo>
                      <a:pt x="18" y="7"/>
                    </a:lnTo>
                    <a:lnTo>
                      <a:pt x="15" y="15"/>
                    </a:lnTo>
                    <a:lnTo>
                      <a:pt x="12" y="22"/>
                    </a:lnTo>
                    <a:lnTo>
                      <a:pt x="9" y="31"/>
                    </a:lnTo>
                    <a:lnTo>
                      <a:pt x="6" y="45"/>
                    </a:lnTo>
                    <a:lnTo>
                      <a:pt x="3" y="61"/>
                    </a:lnTo>
                    <a:lnTo>
                      <a:pt x="0" y="79"/>
                    </a:lnTo>
                    <a:lnTo>
                      <a:pt x="10" y="80"/>
                    </a:lnTo>
                    <a:lnTo>
                      <a:pt x="11" y="69"/>
                    </a:lnTo>
                    <a:lnTo>
                      <a:pt x="14" y="58"/>
                    </a:lnTo>
                    <a:lnTo>
                      <a:pt x="16" y="47"/>
                    </a:lnTo>
                    <a:lnTo>
                      <a:pt x="18" y="37"/>
                    </a:lnTo>
                    <a:lnTo>
                      <a:pt x="22" y="24"/>
                    </a:lnTo>
                    <a:lnTo>
                      <a:pt x="25" y="15"/>
                    </a:lnTo>
                    <a:lnTo>
                      <a:pt x="29" y="7"/>
                    </a:lnTo>
                    <a:lnTo>
                      <a:pt x="33" y="0"/>
                    </a:lnTo>
                    <a:lnTo>
                      <a:pt x="21"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3" name="Freeform 93">
                <a:extLst>
                  <a:ext uri="{FF2B5EF4-FFF2-40B4-BE49-F238E27FC236}">
                    <a16:creationId xmlns:a16="http://schemas.microsoft.com/office/drawing/2014/main" id="{C0D9B3C7-7A8C-4637-B55E-1E48D90145F2}"/>
                  </a:ext>
                </a:extLst>
              </p:cNvPr>
              <p:cNvSpPr>
                <a:spLocks/>
              </p:cNvSpPr>
              <p:nvPr/>
            </p:nvSpPr>
            <p:spPr bwMode="auto">
              <a:xfrm>
                <a:off x="3345" y="1316"/>
                <a:ext cx="34" cy="81"/>
              </a:xfrm>
              <a:custGeom>
                <a:avLst/>
                <a:gdLst>
                  <a:gd name="T0" fmla="*/ 21 w 34"/>
                  <a:gd name="T1" fmla="*/ 0 h 81"/>
                  <a:gd name="T2" fmla="*/ 18 w 34"/>
                  <a:gd name="T3" fmla="*/ 7 h 81"/>
                  <a:gd name="T4" fmla="*/ 15 w 34"/>
                  <a:gd name="T5" fmla="*/ 15 h 81"/>
                  <a:gd name="T6" fmla="*/ 12 w 34"/>
                  <a:gd name="T7" fmla="*/ 22 h 81"/>
                  <a:gd name="T8" fmla="*/ 9 w 34"/>
                  <a:gd name="T9" fmla="*/ 31 h 81"/>
                  <a:gd name="T10" fmla="*/ 6 w 34"/>
                  <a:gd name="T11" fmla="*/ 45 h 81"/>
                  <a:gd name="T12" fmla="*/ 3 w 34"/>
                  <a:gd name="T13" fmla="*/ 61 h 81"/>
                  <a:gd name="T14" fmla="*/ 0 w 34"/>
                  <a:gd name="T15" fmla="*/ 79 h 81"/>
                  <a:gd name="T16" fmla="*/ 10 w 34"/>
                  <a:gd name="T17" fmla="*/ 80 h 81"/>
                  <a:gd name="T18" fmla="*/ 11 w 34"/>
                  <a:gd name="T19" fmla="*/ 69 h 81"/>
                  <a:gd name="T20" fmla="*/ 14 w 34"/>
                  <a:gd name="T21" fmla="*/ 58 h 81"/>
                  <a:gd name="T22" fmla="*/ 16 w 34"/>
                  <a:gd name="T23" fmla="*/ 47 h 81"/>
                  <a:gd name="T24" fmla="*/ 18 w 34"/>
                  <a:gd name="T25" fmla="*/ 37 h 81"/>
                  <a:gd name="T26" fmla="*/ 22 w 34"/>
                  <a:gd name="T27" fmla="*/ 24 h 81"/>
                  <a:gd name="T28" fmla="*/ 25 w 34"/>
                  <a:gd name="T29" fmla="*/ 15 h 81"/>
                  <a:gd name="T30" fmla="*/ 29 w 34"/>
                  <a:gd name="T31" fmla="*/ 7 h 81"/>
                  <a:gd name="T32" fmla="*/ 33 w 34"/>
                  <a:gd name="T33" fmla="*/ 0 h 81"/>
                  <a:gd name="T34" fmla="*/ 21 w 34"/>
                  <a:gd name="T3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81">
                    <a:moveTo>
                      <a:pt x="21" y="0"/>
                    </a:moveTo>
                    <a:lnTo>
                      <a:pt x="18" y="7"/>
                    </a:lnTo>
                    <a:lnTo>
                      <a:pt x="15" y="15"/>
                    </a:lnTo>
                    <a:lnTo>
                      <a:pt x="12" y="22"/>
                    </a:lnTo>
                    <a:lnTo>
                      <a:pt x="9" y="31"/>
                    </a:lnTo>
                    <a:lnTo>
                      <a:pt x="6" y="45"/>
                    </a:lnTo>
                    <a:lnTo>
                      <a:pt x="3" y="61"/>
                    </a:lnTo>
                    <a:lnTo>
                      <a:pt x="0" y="79"/>
                    </a:lnTo>
                    <a:lnTo>
                      <a:pt x="10" y="80"/>
                    </a:lnTo>
                    <a:lnTo>
                      <a:pt x="11" y="69"/>
                    </a:lnTo>
                    <a:lnTo>
                      <a:pt x="14" y="58"/>
                    </a:lnTo>
                    <a:lnTo>
                      <a:pt x="16" y="47"/>
                    </a:lnTo>
                    <a:lnTo>
                      <a:pt x="18" y="37"/>
                    </a:lnTo>
                    <a:lnTo>
                      <a:pt x="22" y="24"/>
                    </a:lnTo>
                    <a:lnTo>
                      <a:pt x="25" y="15"/>
                    </a:lnTo>
                    <a:lnTo>
                      <a:pt x="29" y="7"/>
                    </a:lnTo>
                    <a:lnTo>
                      <a:pt x="33" y="0"/>
                    </a:lnTo>
                    <a:lnTo>
                      <a:pt x="21"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4" name="Freeform 94">
                <a:extLst>
                  <a:ext uri="{FF2B5EF4-FFF2-40B4-BE49-F238E27FC236}">
                    <a16:creationId xmlns:a16="http://schemas.microsoft.com/office/drawing/2014/main" id="{7310F9EB-9031-498B-A2C7-AF6EB390F1CE}"/>
                  </a:ext>
                </a:extLst>
              </p:cNvPr>
              <p:cNvSpPr>
                <a:spLocks/>
              </p:cNvSpPr>
              <p:nvPr/>
            </p:nvSpPr>
            <p:spPr bwMode="auto">
              <a:xfrm>
                <a:off x="3165" y="1355"/>
                <a:ext cx="36" cy="22"/>
              </a:xfrm>
              <a:custGeom>
                <a:avLst/>
                <a:gdLst>
                  <a:gd name="T0" fmla="*/ 35 w 36"/>
                  <a:gd name="T1" fmla="*/ 21 h 22"/>
                  <a:gd name="T2" fmla="*/ 35 w 36"/>
                  <a:gd name="T3" fmla="*/ 0 h 22"/>
                  <a:gd name="T4" fmla="*/ 0 w 36"/>
                  <a:gd name="T5" fmla="*/ 0 h 22"/>
                  <a:gd name="T6" fmla="*/ 0 w 36"/>
                  <a:gd name="T7" fmla="*/ 21 h 22"/>
                  <a:gd name="T8" fmla="*/ 35 w 36"/>
                  <a:gd name="T9" fmla="*/ 21 h 22"/>
                </a:gdLst>
                <a:ahLst/>
                <a:cxnLst>
                  <a:cxn ang="0">
                    <a:pos x="T0" y="T1"/>
                  </a:cxn>
                  <a:cxn ang="0">
                    <a:pos x="T2" y="T3"/>
                  </a:cxn>
                  <a:cxn ang="0">
                    <a:pos x="T4" y="T5"/>
                  </a:cxn>
                  <a:cxn ang="0">
                    <a:pos x="T6" y="T7"/>
                  </a:cxn>
                  <a:cxn ang="0">
                    <a:pos x="T8" y="T9"/>
                  </a:cxn>
                </a:cxnLst>
                <a:rect l="0" t="0" r="r" b="b"/>
                <a:pathLst>
                  <a:path w="36" h="22">
                    <a:moveTo>
                      <a:pt x="35" y="21"/>
                    </a:moveTo>
                    <a:lnTo>
                      <a:pt x="35" y="0"/>
                    </a:lnTo>
                    <a:lnTo>
                      <a:pt x="0" y="0"/>
                    </a:lnTo>
                    <a:lnTo>
                      <a:pt x="0" y="21"/>
                    </a:lnTo>
                    <a:lnTo>
                      <a:pt x="35" y="2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5" name="Freeform 95">
                <a:extLst>
                  <a:ext uri="{FF2B5EF4-FFF2-40B4-BE49-F238E27FC236}">
                    <a16:creationId xmlns:a16="http://schemas.microsoft.com/office/drawing/2014/main" id="{A0C1544E-08F3-44B3-B9D6-D820721E9EA6}"/>
                  </a:ext>
                </a:extLst>
              </p:cNvPr>
              <p:cNvSpPr>
                <a:spLocks/>
              </p:cNvSpPr>
              <p:nvPr/>
            </p:nvSpPr>
            <p:spPr bwMode="auto">
              <a:xfrm>
                <a:off x="3165" y="1355"/>
                <a:ext cx="36" cy="22"/>
              </a:xfrm>
              <a:custGeom>
                <a:avLst/>
                <a:gdLst>
                  <a:gd name="T0" fmla="*/ 35 w 36"/>
                  <a:gd name="T1" fmla="*/ 21 h 22"/>
                  <a:gd name="T2" fmla="*/ 35 w 36"/>
                  <a:gd name="T3" fmla="*/ 0 h 22"/>
                  <a:gd name="T4" fmla="*/ 0 w 36"/>
                  <a:gd name="T5" fmla="*/ 0 h 22"/>
                  <a:gd name="T6" fmla="*/ 0 w 36"/>
                  <a:gd name="T7" fmla="*/ 21 h 22"/>
                  <a:gd name="T8" fmla="*/ 35 w 36"/>
                  <a:gd name="T9" fmla="*/ 21 h 22"/>
                </a:gdLst>
                <a:ahLst/>
                <a:cxnLst>
                  <a:cxn ang="0">
                    <a:pos x="T0" y="T1"/>
                  </a:cxn>
                  <a:cxn ang="0">
                    <a:pos x="T2" y="T3"/>
                  </a:cxn>
                  <a:cxn ang="0">
                    <a:pos x="T4" y="T5"/>
                  </a:cxn>
                  <a:cxn ang="0">
                    <a:pos x="T6" y="T7"/>
                  </a:cxn>
                  <a:cxn ang="0">
                    <a:pos x="T8" y="T9"/>
                  </a:cxn>
                </a:cxnLst>
                <a:rect l="0" t="0" r="r" b="b"/>
                <a:pathLst>
                  <a:path w="36" h="22">
                    <a:moveTo>
                      <a:pt x="35" y="21"/>
                    </a:moveTo>
                    <a:lnTo>
                      <a:pt x="35" y="0"/>
                    </a:lnTo>
                    <a:lnTo>
                      <a:pt x="0" y="0"/>
                    </a:lnTo>
                    <a:lnTo>
                      <a:pt x="0" y="21"/>
                    </a:lnTo>
                    <a:lnTo>
                      <a:pt x="35"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6" name="Freeform 96">
                <a:extLst>
                  <a:ext uri="{FF2B5EF4-FFF2-40B4-BE49-F238E27FC236}">
                    <a16:creationId xmlns:a16="http://schemas.microsoft.com/office/drawing/2014/main" id="{2BFBA98E-15F2-4E6F-913A-85719D456753}"/>
                  </a:ext>
                </a:extLst>
              </p:cNvPr>
              <p:cNvSpPr>
                <a:spLocks/>
              </p:cNvSpPr>
              <p:nvPr/>
            </p:nvSpPr>
            <p:spPr bwMode="auto">
              <a:xfrm>
                <a:off x="3133" y="1361"/>
                <a:ext cx="99" cy="39"/>
              </a:xfrm>
              <a:custGeom>
                <a:avLst/>
                <a:gdLst>
                  <a:gd name="T0" fmla="*/ 89 w 99"/>
                  <a:gd name="T1" fmla="*/ 0 h 39"/>
                  <a:gd name="T2" fmla="*/ 8 w 99"/>
                  <a:gd name="T3" fmla="*/ 0 h 39"/>
                  <a:gd name="T4" fmla="*/ 0 w 99"/>
                  <a:gd name="T5" fmla="*/ 8 h 39"/>
                  <a:gd name="T6" fmla="*/ 0 w 99"/>
                  <a:gd name="T7" fmla="*/ 30 h 39"/>
                  <a:gd name="T8" fmla="*/ 8 w 99"/>
                  <a:gd name="T9" fmla="*/ 38 h 39"/>
                  <a:gd name="T10" fmla="*/ 89 w 99"/>
                  <a:gd name="T11" fmla="*/ 38 h 39"/>
                  <a:gd name="T12" fmla="*/ 98 w 99"/>
                  <a:gd name="T13" fmla="*/ 30 h 39"/>
                  <a:gd name="T14" fmla="*/ 98 w 99"/>
                  <a:gd name="T15" fmla="*/ 8 h 39"/>
                  <a:gd name="T16" fmla="*/ 89 w 99"/>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39">
                    <a:moveTo>
                      <a:pt x="89" y="0"/>
                    </a:moveTo>
                    <a:lnTo>
                      <a:pt x="8" y="0"/>
                    </a:lnTo>
                    <a:lnTo>
                      <a:pt x="0" y="8"/>
                    </a:lnTo>
                    <a:lnTo>
                      <a:pt x="0" y="30"/>
                    </a:lnTo>
                    <a:lnTo>
                      <a:pt x="8" y="38"/>
                    </a:lnTo>
                    <a:lnTo>
                      <a:pt x="89" y="38"/>
                    </a:lnTo>
                    <a:lnTo>
                      <a:pt x="98" y="30"/>
                    </a:lnTo>
                    <a:lnTo>
                      <a:pt x="98" y="8"/>
                    </a:lnTo>
                    <a:lnTo>
                      <a:pt x="89"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7" name="Freeform 97">
                <a:extLst>
                  <a:ext uri="{FF2B5EF4-FFF2-40B4-BE49-F238E27FC236}">
                    <a16:creationId xmlns:a16="http://schemas.microsoft.com/office/drawing/2014/main" id="{4F8A9D0B-6DDA-4E8D-9B05-4600BCBCB659}"/>
                  </a:ext>
                </a:extLst>
              </p:cNvPr>
              <p:cNvSpPr>
                <a:spLocks/>
              </p:cNvSpPr>
              <p:nvPr/>
            </p:nvSpPr>
            <p:spPr bwMode="auto">
              <a:xfrm>
                <a:off x="3133" y="1361"/>
                <a:ext cx="99" cy="39"/>
              </a:xfrm>
              <a:custGeom>
                <a:avLst/>
                <a:gdLst>
                  <a:gd name="T0" fmla="*/ 89 w 99"/>
                  <a:gd name="T1" fmla="*/ 0 h 39"/>
                  <a:gd name="T2" fmla="*/ 8 w 99"/>
                  <a:gd name="T3" fmla="*/ 0 h 39"/>
                  <a:gd name="T4" fmla="*/ 0 w 99"/>
                  <a:gd name="T5" fmla="*/ 8 h 39"/>
                  <a:gd name="T6" fmla="*/ 0 w 99"/>
                  <a:gd name="T7" fmla="*/ 30 h 39"/>
                  <a:gd name="T8" fmla="*/ 8 w 99"/>
                  <a:gd name="T9" fmla="*/ 38 h 39"/>
                  <a:gd name="T10" fmla="*/ 89 w 99"/>
                  <a:gd name="T11" fmla="*/ 38 h 39"/>
                  <a:gd name="T12" fmla="*/ 98 w 99"/>
                  <a:gd name="T13" fmla="*/ 30 h 39"/>
                  <a:gd name="T14" fmla="*/ 98 w 99"/>
                  <a:gd name="T15" fmla="*/ 8 h 39"/>
                  <a:gd name="T16" fmla="*/ 89 w 99"/>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39">
                    <a:moveTo>
                      <a:pt x="89" y="0"/>
                    </a:moveTo>
                    <a:lnTo>
                      <a:pt x="8" y="0"/>
                    </a:lnTo>
                    <a:lnTo>
                      <a:pt x="0" y="8"/>
                    </a:lnTo>
                    <a:lnTo>
                      <a:pt x="0" y="30"/>
                    </a:lnTo>
                    <a:lnTo>
                      <a:pt x="8" y="38"/>
                    </a:lnTo>
                    <a:lnTo>
                      <a:pt x="89" y="38"/>
                    </a:lnTo>
                    <a:lnTo>
                      <a:pt x="98" y="30"/>
                    </a:lnTo>
                    <a:lnTo>
                      <a:pt x="98" y="8"/>
                    </a:lnTo>
                    <a:lnTo>
                      <a:pt x="89"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8" name="Line 98">
                <a:extLst>
                  <a:ext uri="{FF2B5EF4-FFF2-40B4-BE49-F238E27FC236}">
                    <a16:creationId xmlns:a16="http://schemas.microsoft.com/office/drawing/2014/main" id="{9E8EF736-81B3-4528-BA96-D8165E055E00}"/>
                  </a:ext>
                </a:extLst>
              </p:cNvPr>
              <p:cNvSpPr>
                <a:spLocks noChangeShapeType="1"/>
              </p:cNvSpPr>
              <p:nvPr/>
            </p:nvSpPr>
            <p:spPr bwMode="auto">
              <a:xfrm>
                <a:off x="3134" y="1392"/>
                <a:ext cx="96"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9" name="Line 99">
                <a:extLst>
                  <a:ext uri="{FF2B5EF4-FFF2-40B4-BE49-F238E27FC236}">
                    <a16:creationId xmlns:a16="http://schemas.microsoft.com/office/drawing/2014/main" id="{75CD53E9-C7A9-4D2B-A8EF-A97810BF2445}"/>
                  </a:ext>
                </a:extLst>
              </p:cNvPr>
              <p:cNvSpPr>
                <a:spLocks noChangeShapeType="1"/>
              </p:cNvSpPr>
              <p:nvPr/>
            </p:nvSpPr>
            <p:spPr bwMode="auto">
              <a:xfrm>
                <a:off x="3134" y="1370"/>
                <a:ext cx="96"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0" name="Freeform 100">
                <a:extLst>
                  <a:ext uri="{FF2B5EF4-FFF2-40B4-BE49-F238E27FC236}">
                    <a16:creationId xmlns:a16="http://schemas.microsoft.com/office/drawing/2014/main" id="{77EE0F19-87CF-496D-8A0D-AA586EC3359D}"/>
                  </a:ext>
                </a:extLst>
              </p:cNvPr>
              <p:cNvSpPr>
                <a:spLocks/>
              </p:cNvSpPr>
              <p:nvPr/>
            </p:nvSpPr>
            <p:spPr bwMode="auto">
              <a:xfrm>
                <a:off x="3123" y="1359"/>
                <a:ext cx="19" cy="21"/>
              </a:xfrm>
              <a:custGeom>
                <a:avLst/>
                <a:gdLst>
                  <a:gd name="T0" fmla="*/ 18 w 19"/>
                  <a:gd name="T1" fmla="*/ 19 h 21"/>
                  <a:gd name="T2" fmla="*/ 0 w 19"/>
                  <a:gd name="T3" fmla="*/ 20 h 21"/>
                  <a:gd name="T4" fmla="*/ 0 w 19"/>
                  <a:gd name="T5" fmla="*/ 1 h 21"/>
                  <a:gd name="T6" fmla="*/ 18 w 19"/>
                  <a:gd name="T7" fmla="*/ 0 h 21"/>
                  <a:gd name="T8" fmla="*/ 18 w 19"/>
                  <a:gd name="T9" fmla="*/ 19 h 21"/>
                </a:gdLst>
                <a:ahLst/>
                <a:cxnLst>
                  <a:cxn ang="0">
                    <a:pos x="T0" y="T1"/>
                  </a:cxn>
                  <a:cxn ang="0">
                    <a:pos x="T2" y="T3"/>
                  </a:cxn>
                  <a:cxn ang="0">
                    <a:pos x="T4" y="T5"/>
                  </a:cxn>
                  <a:cxn ang="0">
                    <a:pos x="T6" y="T7"/>
                  </a:cxn>
                  <a:cxn ang="0">
                    <a:pos x="T8" y="T9"/>
                  </a:cxn>
                </a:cxnLst>
                <a:rect l="0" t="0" r="r" b="b"/>
                <a:pathLst>
                  <a:path w="19" h="21">
                    <a:moveTo>
                      <a:pt x="18" y="19"/>
                    </a:moveTo>
                    <a:lnTo>
                      <a:pt x="0" y="20"/>
                    </a:lnTo>
                    <a:lnTo>
                      <a:pt x="0" y="1"/>
                    </a:lnTo>
                    <a:lnTo>
                      <a:pt x="18" y="0"/>
                    </a:lnTo>
                    <a:lnTo>
                      <a:pt x="18" y="19"/>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1" name="Freeform 101">
                <a:extLst>
                  <a:ext uri="{FF2B5EF4-FFF2-40B4-BE49-F238E27FC236}">
                    <a16:creationId xmlns:a16="http://schemas.microsoft.com/office/drawing/2014/main" id="{3DD20328-DEA9-4E04-AF76-8DFD5952FD07}"/>
                  </a:ext>
                </a:extLst>
              </p:cNvPr>
              <p:cNvSpPr>
                <a:spLocks/>
              </p:cNvSpPr>
              <p:nvPr/>
            </p:nvSpPr>
            <p:spPr bwMode="auto">
              <a:xfrm>
                <a:off x="3123" y="1359"/>
                <a:ext cx="19" cy="21"/>
              </a:xfrm>
              <a:custGeom>
                <a:avLst/>
                <a:gdLst>
                  <a:gd name="T0" fmla="*/ 18 w 19"/>
                  <a:gd name="T1" fmla="*/ 19 h 21"/>
                  <a:gd name="T2" fmla="*/ 0 w 19"/>
                  <a:gd name="T3" fmla="*/ 20 h 21"/>
                  <a:gd name="T4" fmla="*/ 0 w 19"/>
                  <a:gd name="T5" fmla="*/ 1 h 21"/>
                  <a:gd name="T6" fmla="*/ 18 w 19"/>
                  <a:gd name="T7" fmla="*/ 0 h 21"/>
                  <a:gd name="T8" fmla="*/ 18 w 19"/>
                  <a:gd name="T9" fmla="*/ 19 h 21"/>
                </a:gdLst>
                <a:ahLst/>
                <a:cxnLst>
                  <a:cxn ang="0">
                    <a:pos x="T0" y="T1"/>
                  </a:cxn>
                  <a:cxn ang="0">
                    <a:pos x="T2" y="T3"/>
                  </a:cxn>
                  <a:cxn ang="0">
                    <a:pos x="T4" y="T5"/>
                  </a:cxn>
                  <a:cxn ang="0">
                    <a:pos x="T6" y="T7"/>
                  </a:cxn>
                  <a:cxn ang="0">
                    <a:pos x="T8" y="T9"/>
                  </a:cxn>
                </a:cxnLst>
                <a:rect l="0" t="0" r="r" b="b"/>
                <a:pathLst>
                  <a:path w="19" h="21">
                    <a:moveTo>
                      <a:pt x="18" y="19"/>
                    </a:moveTo>
                    <a:lnTo>
                      <a:pt x="0" y="20"/>
                    </a:lnTo>
                    <a:lnTo>
                      <a:pt x="0" y="1"/>
                    </a:lnTo>
                    <a:lnTo>
                      <a:pt x="18" y="0"/>
                    </a:lnTo>
                    <a:lnTo>
                      <a:pt x="18" y="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2" name="Freeform 102">
                <a:extLst>
                  <a:ext uri="{FF2B5EF4-FFF2-40B4-BE49-F238E27FC236}">
                    <a16:creationId xmlns:a16="http://schemas.microsoft.com/office/drawing/2014/main" id="{3E32A3FD-BA7E-41D5-A3F3-DB5D1A33ADBE}"/>
                  </a:ext>
                </a:extLst>
              </p:cNvPr>
              <p:cNvSpPr>
                <a:spLocks/>
              </p:cNvSpPr>
              <p:nvPr/>
            </p:nvSpPr>
            <p:spPr bwMode="auto">
              <a:xfrm>
                <a:off x="3409" y="1321"/>
                <a:ext cx="53" cy="114"/>
              </a:xfrm>
              <a:custGeom>
                <a:avLst/>
                <a:gdLst>
                  <a:gd name="T0" fmla="*/ 0 w 53"/>
                  <a:gd name="T1" fmla="*/ 1 h 114"/>
                  <a:gd name="T2" fmla="*/ 4 w 53"/>
                  <a:gd name="T3" fmla="*/ 0 h 114"/>
                  <a:gd name="T4" fmla="*/ 13 w 53"/>
                  <a:gd name="T5" fmla="*/ 0 h 114"/>
                  <a:gd name="T6" fmla="*/ 22 w 53"/>
                  <a:gd name="T7" fmla="*/ 1 h 114"/>
                  <a:gd name="T8" fmla="*/ 29 w 53"/>
                  <a:gd name="T9" fmla="*/ 5 h 114"/>
                  <a:gd name="T10" fmla="*/ 37 w 53"/>
                  <a:gd name="T11" fmla="*/ 12 h 114"/>
                  <a:gd name="T12" fmla="*/ 43 w 53"/>
                  <a:gd name="T13" fmla="*/ 21 h 114"/>
                  <a:gd name="T14" fmla="*/ 48 w 53"/>
                  <a:gd name="T15" fmla="*/ 31 h 114"/>
                  <a:gd name="T16" fmla="*/ 51 w 53"/>
                  <a:gd name="T17" fmla="*/ 43 h 114"/>
                  <a:gd name="T18" fmla="*/ 52 w 53"/>
                  <a:gd name="T19" fmla="*/ 56 h 114"/>
                  <a:gd name="T20" fmla="*/ 51 w 53"/>
                  <a:gd name="T21" fmla="*/ 69 h 114"/>
                  <a:gd name="T22" fmla="*/ 48 w 53"/>
                  <a:gd name="T23" fmla="*/ 80 h 114"/>
                  <a:gd name="T24" fmla="*/ 43 w 53"/>
                  <a:gd name="T25" fmla="*/ 91 h 114"/>
                  <a:gd name="T26" fmla="*/ 37 w 53"/>
                  <a:gd name="T27" fmla="*/ 100 h 114"/>
                  <a:gd name="T28" fmla="*/ 30 w 53"/>
                  <a:gd name="T29" fmla="*/ 107 h 114"/>
                  <a:gd name="T30" fmla="*/ 22 w 53"/>
                  <a:gd name="T31" fmla="*/ 111 h 114"/>
                  <a:gd name="T32" fmla="*/ 13 w 53"/>
                  <a:gd name="T33" fmla="*/ 113 h 114"/>
                  <a:gd name="T34" fmla="*/ 4 w 53"/>
                  <a:gd name="T35" fmla="*/ 113 h 114"/>
                  <a:gd name="T36" fmla="*/ 0 w 53"/>
                  <a:gd name="T37"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114">
                    <a:moveTo>
                      <a:pt x="0" y="1"/>
                    </a:moveTo>
                    <a:lnTo>
                      <a:pt x="4" y="0"/>
                    </a:lnTo>
                    <a:lnTo>
                      <a:pt x="13" y="0"/>
                    </a:lnTo>
                    <a:lnTo>
                      <a:pt x="22" y="1"/>
                    </a:lnTo>
                    <a:lnTo>
                      <a:pt x="29" y="5"/>
                    </a:lnTo>
                    <a:lnTo>
                      <a:pt x="37" y="12"/>
                    </a:lnTo>
                    <a:lnTo>
                      <a:pt x="43" y="21"/>
                    </a:lnTo>
                    <a:lnTo>
                      <a:pt x="48" y="31"/>
                    </a:lnTo>
                    <a:lnTo>
                      <a:pt x="51" y="43"/>
                    </a:lnTo>
                    <a:lnTo>
                      <a:pt x="52" y="56"/>
                    </a:lnTo>
                    <a:lnTo>
                      <a:pt x="51" y="69"/>
                    </a:lnTo>
                    <a:lnTo>
                      <a:pt x="48" y="80"/>
                    </a:lnTo>
                    <a:lnTo>
                      <a:pt x="43" y="91"/>
                    </a:lnTo>
                    <a:lnTo>
                      <a:pt x="37" y="100"/>
                    </a:lnTo>
                    <a:lnTo>
                      <a:pt x="30" y="107"/>
                    </a:lnTo>
                    <a:lnTo>
                      <a:pt x="22" y="111"/>
                    </a:lnTo>
                    <a:lnTo>
                      <a:pt x="13" y="113"/>
                    </a:lnTo>
                    <a:lnTo>
                      <a:pt x="4" y="113"/>
                    </a:lnTo>
                    <a:lnTo>
                      <a:pt x="0" y="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3" name="Freeform 103">
                <a:extLst>
                  <a:ext uri="{FF2B5EF4-FFF2-40B4-BE49-F238E27FC236}">
                    <a16:creationId xmlns:a16="http://schemas.microsoft.com/office/drawing/2014/main" id="{C47DC98E-FEAB-47FB-BD6F-90F3A2EAF4D6}"/>
                  </a:ext>
                </a:extLst>
              </p:cNvPr>
              <p:cNvSpPr>
                <a:spLocks/>
              </p:cNvSpPr>
              <p:nvPr/>
            </p:nvSpPr>
            <p:spPr bwMode="auto">
              <a:xfrm>
                <a:off x="3409" y="1321"/>
                <a:ext cx="53" cy="114"/>
              </a:xfrm>
              <a:custGeom>
                <a:avLst/>
                <a:gdLst>
                  <a:gd name="T0" fmla="*/ 0 w 53"/>
                  <a:gd name="T1" fmla="*/ 1 h 114"/>
                  <a:gd name="T2" fmla="*/ 4 w 53"/>
                  <a:gd name="T3" fmla="*/ 0 h 114"/>
                  <a:gd name="T4" fmla="*/ 13 w 53"/>
                  <a:gd name="T5" fmla="*/ 0 h 114"/>
                  <a:gd name="T6" fmla="*/ 22 w 53"/>
                  <a:gd name="T7" fmla="*/ 1 h 114"/>
                  <a:gd name="T8" fmla="*/ 29 w 53"/>
                  <a:gd name="T9" fmla="*/ 5 h 114"/>
                  <a:gd name="T10" fmla="*/ 37 w 53"/>
                  <a:gd name="T11" fmla="*/ 12 h 114"/>
                  <a:gd name="T12" fmla="*/ 43 w 53"/>
                  <a:gd name="T13" fmla="*/ 21 h 114"/>
                  <a:gd name="T14" fmla="*/ 48 w 53"/>
                  <a:gd name="T15" fmla="*/ 31 h 114"/>
                  <a:gd name="T16" fmla="*/ 51 w 53"/>
                  <a:gd name="T17" fmla="*/ 43 h 114"/>
                  <a:gd name="T18" fmla="*/ 52 w 53"/>
                  <a:gd name="T19" fmla="*/ 56 h 114"/>
                  <a:gd name="T20" fmla="*/ 51 w 53"/>
                  <a:gd name="T21" fmla="*/ 69 h 114"/>
                  <a:gd name="T22" fmla="*/ 48 w 53"/>
                  <a:gd name="T23" fmla="*/ 80 h 114"/>
                  <a:gd name="T24" fmla="*/ 43 w 53"/>
                  <a:gd name="T25" fmla="*/ 91 h 114"/>
                  <a:gd name="T26" fmla="*/ 37 w 53"/>
                  <a:gd name="T27" fmla="*/ 100 h 114"/>
                  <a:gd name="T28" fmla="*/ 30 w 53"/>
                  <a:gd name="T29" fmla="*/ 107 h 114"/>
                  <a:gd name="T30" fmla="*/ 22 w 53"/>
                  <a:gd name="T31" fmla="*/ 111 h 114"/>
                  <a:gd name="T32" fmla="*/ 13 w 53"/>
                  <a:gd name="T33" fmla="*/ 113 h 114"/>
                  <a:gd name="T34" fmla="*/ 4 w 53"/>
                  <a:gd name="T35" fmla="*/ 113 h 114"/>
                  <a:gd name="T36" fmla="*/ 0 w 53"/>
                  <a:gd name="T37"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114">
                    <a:moveTo>
                      <a:pt x="0" y="1"/>
                    </a:moveTo>
                    <a:lnTo>
                      <a:pt x="4" y="0"/>
                    </a:lnTo>
                    <a:lnTo>
                      <a:pt x="13" y="0"/>
                    </a:lnTo>
                    <a:lnTo>
                      <a:pt x="22" y="1"/>
                    </a:lnTo>
                    <a:lnTo>
                      <a:pt x="29" y="5"/>
                    </a:lnTo>
                    <a:lnTo>
                      <a:pt x="37" y="12"/>
                    </a:lnTo>
                    <a:lnTo>
                      <a:pt x="43" y="21"/>
                    </a:lnTo>
                    <a:lnTo>
                      <a:pt x="48" y="31"/>
                    </a:lnTo>
                    <a:lnTo>
                      <a:pt x="51" y="43"/>
                    </a:lnTo>
                    <a:lnTo>
                      <a:pt x="52" y="56"/>
                    </a:lnTo>
                    <a:lnTo>
                      <a:pt x="51" y="69"/>
                    </a:lnTo>
                    <a:lnTo>
                      <a:pt x="48" y="80"/>
                    </a:lnTo>
                    <a:lnTo>
                      <a:pt x="43" y="91"/>
                    </a:lnTo>
                    <a:lnTo>
                      <a:pt x="37" y="100"/>
                    </a:lnTo>
                    <a:lnTo>
                      <a:pt x="30" y="107"/>
                    </a:lnTo>
                    <a:lnTo>
                      <a:pt x="22" y="111"/>
                    </a:lnTo>
                    <a:lnTo>
                      <a:pt x="13" y="113"/>
                    </a:lnTo>
                    <a:lnTo>
                      <a:pt x="4" y="113"/>
                    </a:lnTo>
                    <a:lnTo>
                      <a:pt x="0" y="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4" name="Freeform 104">
                <a:extLst>
                  <a:ext uri="{FF2B5EF4-FFF2-40B4-BE49-F238E27FC236}">
                    <a16:creationId xmlns:a16="http://schemas.microsoft.com/office/drawing/2014/main" id="{6B02E2A0-B2B5-48EE-8775-DB7B9EB93558}"/>
                  </a:ext>
                </a:extLst>
              </p:cNvPr>
              <p:cNvSpPr>
                <a:spLocks/>
              </p:cNvSpPr>
              <p:nvPr/>
            </p:nvSpPr>
            <p:spPr bwMode="auto">
              <a:xfrm>
                <a:off x="3374" y="1321"/>
                <a:ext cx="77" cy="114"/>
              </a:xfrm>
              <a:custGeom>
                <a:avLst/>
                <a:gdLst>
                  <a:gd name="T0" fmla="*/ 0 w 77"/>
                  <a:gd name="T1" fmla="*/ 56 h 114"/>
                  <a:gd name="T2" fmla="*/ 1 w 77"/>
                  <a:gd name="T3" fmla="*/ 43 h 114"/>
                  <a:gd name="T4" fmla="*/ 3 w 77"/>
                  <a:gd name="T5" fmla="*/ 32 h 114"/>
                  <a:gd name="T6" fmla="*/ 8 w 77"/>
                  <a:gd name="T7" fmla="*/ 21 h 114"/>
                  <a:gd name="T8" fmla="*/ 14 w 77"/>
                  <a:gd name="T9" fmla="*/ 12 h 114"/>
                  <a:gd name="T10" fmla="*/ 21 w 77"/>
                  <a:gd name="T11" fmla="*/ 5 h 114"/>
                  <a:gd name="T12" fmla="*/ 29 w 77"/>
                  <a:gd name="T13" fmla="*/ 1 h 114"/>
                  <a:gd name="T14" fmla="*/ 38 w 77"/>
                  <a:gd name="T15" fmla="*/ 0 h 114"/>
                  <a:gd name="T16" fmla="*/ 46 w 77"/>
                  <a:gd name="T17" fmla="*/ 1 h 114"/>
                  <a:gd name="T18" fmla="*/ 54 w 77"/>
                  <a:gd name="T19" fmla="*/ 5 h 114"/>
                  <a:gd name="T20" fmla="*/ 61 w 77"/>
                  <a:gd name="T21" fmla="*/ 12 h 114"/>
                  <a:gd name="T22" fmla="*/ 67 w 77"/>
                  <a:gd name="T23" fmla="*/ 21 h 114"/>
                  <a:gd name="T24" fmla="*/ 72 w 77"/>
                  <a:gd name="T25" fmla="*/ 31 h 114"/>
                  <a:gd name="T26" fmla="*/ 74 w 77"/>
                  <a:gd name="T27" fmla="*/ 43 h 114"/>
                  <a:gd name="T28" fmla="*/ 76 w 77"/>
                  <a:gd name="T29" fmla="*/ 56 h 114"/>
                  <a:gd name="T30" fmla="*/ 74 w 77"/>
                  <a:gd name="T31" fmla="*/ 69 h 114"/>
                  <a:gd name="T32" fmla="*/ 72 w 77"/>
                  <a:gd name="T33" fmla="*/ 80 h 114"/>
                  <a:gd name="T34" fmla="*/ 68 w 77"/>
                  <a:gd name="T35" fmla="*/ 91 h 114"/>
                  <a:gd name="T36" fmla="*/ 61 w 77"/>
                  <a:gd name="T37" fmla="*/ 100 h 114"/>
                  <a:gd name="T38" fmla="*/ 54 w 77"/>
                  <a:gd name="T39" fmla="*/ 107 h 114"/>
                  <a:gd name="T40" fmla="*/ 46 w 77"/>
                  <a:gd name="T41" fmla="*/ 111 h 114"/>
                  <a:gd name="T42" fmla="*/ 38 w 77"/>
                  <a:gd name="T43" fmla="*/ 113 h 114"/>
                  <a:gd name="T44" fmla="*/ 30 w 77"/>
                  <a:gd name="T45" fmla="*/ 111 h 114"/>
                  <a:gd name="T46" fmla="*/ 21 w 77"/>
                  <a:gd name="T47" fmla="*/ 107 h 114"/>
                  <a:gd name="T48" fmla="*/ 14 w 77"/>
                  <a:gd name="T49" fmla="*/ 100 h 114"/>
                  <a:gd name="T50" fmla="*/ 8 w 77"/>
                  <a:gd name="T51" fmla="*/ 91 h 114"/>
                  <a:gd name="T52" fmla="*/ 3 w 77"/>
                  <a:gd name="T53" fmla="*/ 81 h 114"/>
                  <a:gd name="T54" fmla="*/ 1 w 77"/>
                  <a:gd name="T55" fmla="*/ 69 h 114"/>
                  <a:gd name="T56" fmla="*/ 0 w 77"/>
                  <a:gd name="T57" fmla="*/ 56 h 114"/>
                  <a:gd name="T58" fmla="*/ 0 w 77"/>
                  <a:gd name="T59" fmla="*/ 5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 h="114">
                    <a:moveTo>
                      <a:pt x="0" y="56"/>
                    </a:moveTo>
                    <a:lnTo>
                      <a:pt x="1" y="43"/>
                    </a:lnTo>
                    <a:lnTo>
                      <a:pt x="3" y="32"/>
                    </a:lnTo>
                    <a:lnTo>
                      <a:pt x="8" y="21"/>
                    </a:lnTo>
                    <a:lnTo>
                      <a:pt x="14" y="12"/>
                    </a:lnTo>
                    <a:lnTo>
                      <a:pt x="21" y="5"/>
                    </a:lnTo>
                    <a:lnTo>
                      <a:pt x="29" y="1"/>
                    </a:lnTo>
                    <a:lnTo>
                      <a:pt x="38" y="0"/>
                    </a:lnTo>
                    <a:lnTo>
                      <a:pt x="46" y="1"/>
                    </a:lnTo>
                    <a:lnTo>
                      <a:pt x="54" y="5"/>
                    </a:lnTo>
                    <a:lnTo>
                      <a:pt x="61" y="12"/>
                    </a:lnTo>
                    <a:lnTo>
                      <a:pt x="67" y="21"/>
                    </a:lnTo>
                    <a:lnTo>
                      <a:pt x="72" y="31"/>
                    </a:lnTo>
                    <a:lnTo>
                      <a:pt x="74" y="43"/>
                    </a:lnTo>
                    <a:lnTo>
                      <a:pt x="76" y="56"/>
                    </a:lnTo>
                    <a:lnTo>
                      <a:pt x="74" y="69"/>
                    </a:lnTo>
                    <a:lnTo>
                      <a:pt x="72" y="80"/>
                    </a:lnTo>
                    <a:lnTo>
                      <a:pt x="68" y="91"/>
                    </a:lnTo>
                    <a:lnTo>
                      <a:pt x="61" y="100"/>
                    </a:lnTo>
                    <a:lnTo>
                      <a:pt x="54" y="107"/>
                    </a:lnTo>
                    <a:lnTo>
                      <a:pt x="46" y="111"/>
                    </a:lnTo>
                    <a:lnTo>
                      <a:pt x="38" y="113"/>
                    </a:lnTo>
                    <a:lnTo>
                      <a:pt x="30" y="111"/>
                    </a:lnTo>
                    <a:lnTo>
                      <a:pt x="21" y="107"/>
                    </a:lnTo>
                    <a:lnTo>
                      <a:pt x="14" y="100"/>
                    </a:lnTo>
                    <a:lnTo>
                      <a:pt x="8" y="91"/>
                    </a:lnTo>
                    <a:lnTo>
                      <a:pt x="3" y="81"/>
                    </a:lnTo>
                    <a:lnTo>
                      <a:pt x="1" y="69"/>
                    </a:lnTo>
                    <a:lnTo>
                      <a:pt x="0" y="56"/>
                    </a:lnTo>
                    <a:lnTo>
                      <a:pt x="0" y="5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5" name="Freeform 105">
                <a:extLst>
                  <a:ext uri="{FF2B5EF4-FFF2-40B4-BE49-F238E27FC236}">
                    <a16:creationId xmlns:a16="http://schemas.microsoft.com/office/drawing/2014/main" id="{F26C0D33-C366-42E8-A74A-3B82E8AB7415}"/>
                  </a:ext>
                </a:extLst>
              </p:cNvPr>
              <p:cNvSpPr>
                <a:spLocks/>
              </p:cNvSpPr>
              <p:nvPr/>
            </p:nvSpPr>
            <p:spPr bwMode="auto">
              <a:xfrm>
                <a:off x="3374" y="1321"/>
                <a:ext cx="77" cy="114"/>
              </a:xfrm>
              <a:custGeom>
                <a:avLst/>
                <a:gdLst>
                  <a:gd name="T0" fmla="*/ 0 w 77"/>
                  <a:gd name="T1" fmla="*/ 56 h 114"/>
                  <a:gd name="T2" fmla="*/ 1 w 77"/>
                  <a:gd name="T3" fmla="*/ 43 h 114"/>
                  <a:gd name="T4" fmla="*/ 3 w 77"/>
                  <a:gd name="T5" fmla="*/ 32 h 114"/>
                  <a:gd name="T6" fmla="*/ 8 w 77"/>
                  <a:gd name="T7" fmla="*/ 21 h 114"/>
                  <a:gd name="T8" fmla="*/ 14 w 77"/>
                  <a:gd name="T9" fmla="*/ 12 h 114"/>
                  <a:gd name="T10" fmla="*/ 21 w 77"/>
                  <a:gd name="T11" fmla="*/ 5 h 114"/>
                  <a:gd name="T12" fmla="*/ 29 w 77"/>
                  <a:gd name="T13" fmla="*/ 1 h 114"/>
                  <a:gd name="T14" fmla="*/ 38 w 77"/>
                  <a:gd name="T15" fmla="*/ 0 h 114"/>
                  <a:gd name="T16" fmla="*/ 46 w 77"/>
                  <a:gd name="T17" fmla="*/ 1 h 114"/>
                  <a:gd name="T18" fmla="*/ 54 w 77"/>
                  <a:gd name="T19" fmla="*/ 5 h 114"/>
                  <a:gd name="T20" fmla="*/ 61 w 77"/>
                  <a:gd name="T21" fmla="*/ 12 h 114"/>
                  <a:gd name="T22" fmla="*/ 67 w 77"/>
                  <a:gd name="T23" fmla="*/ 21 h 114"/>
                  <a:gd name="T24" fmla="*/ 72 w 77"/>
                  <a:gd name="T25" fmla="*/ 31 h 114"/>
                  <a:gd name="T26" fmla="*/ 74 w 77"/>
                  <a:gd name="T27" fmla="*/ 43 h 114"/>
                  <a:gd name="T28" fmla="*/ 76 w 77"/>
                  <a:gd name="T29" fmla="*/ 56 h 114"/>
                  <a:gd name="T30" fmla="*/ 74 w 77"/>
                  <a:gd name="T31" fmla="*/ 69 h 114"/>
                  <a:gd name="T32" fmla="*/ 72 w 77"/>
                  <a:gd name="T33" fmla="*/ 80 h 114"/>
                  <a:gd name="T34" fmla="*/ 68 w 77"/>
                  <a:gd name="T35" fmla="*/ 91 h 114"/>
                  <a:gd name="T36" fmla="*/ 61 w 77"/>
                  <a:gd name="T37" fmla="*/ 100 h 114"/>
                  <a:gd name="T38" fmla="*/ 54 w 77"/>
                  <a:gd name="T39" fmla="*/ 107 h 114"/>
                  <a:gd name="T40" fmla="*/ 46 w 77"/>
                  <a:gd name="T41" fmla="*/ 111 h 114"/>
                  <a:gd name="T42" fmla="*/ 38 w 77"/>
                  <a:gd name="T43" fmla="*/ 113 h 114"/>
                  <a:gd name="T44" fmla="*/ 30 w 77"/>
                  <a:gd name="T45" fmla="*/ 111 h 114"/>
                  <a:gd name="T46" fmla="*/ 21 w 77"/>
                  <a:gd name="T47" fmla="*/ 107 h 114"/>
                  <a:gd name="T48" fmla="*/ 14 w 77"/>
                  <a:gd name="T49" fmla="*/ 100 h 114"/>
                  <a:gd name="T50" fmla="*/ 8 w 77"/>
                  <a:gd name="T51" fmla="*/ 91 h 114"/>
                  <a:gd name="T52" fmla="*/ 3 w 77"/>
                  <a:gd name="T53" fmla="*/ 81 h 114"/>
                  <a:gd name="T54" fmla="*/ 1 w 77"/>
                  <a:gd name="T55" fmla="*/ 69 h 114"/>
                  <a:gd name="T56" fmla="*/ 0 w 77"/>
                  <a:gd name="T57" fmla="*/ 56 h 114"/>
                  <a:gd name="T58" fmla="*/ 0 w 77"/>
                  <a:gd name="T59" fmla="*/ 5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 h="114">
                    <a:moveTo>
                      <a:pt x="0" y="56"/>
                    </a:moveTo>
                    <a:lnTo>
                      <a:pt x="1" y="43"/>
                    </a:lnTo>
                    <a:lnTo>
                      <a:pt x="3" y="32"/>
                    </a:lnTo>
                    <a:lnTo>
                      <a:pt x="8" y="21"/>
                    </a:lnTo>
                    <a:lnTo>
                      <a:pt x="14" y="12"/>
                    </a:lnTo>
                    <a:lnTo>
                      <a:pt x="21" y="5"/>
                    </a:lnTo>
                    <a:lnTo>
                      <a:pt x="29" y="1"/>
                    </a:lnTo>
                    <a:lnTo>
                      <a:pt x="38" y="0"/>
                    </a:lnTo>
                    <a:lnTo>
                      <a:pt x="46" y="1"/>
                    </a:lnTo>
                    <a:lnTo>
                      <a:pt x="54" y="5"/>
                    </a:lnTo>
                    <a:lnTo>
                      <a:pt x="61" y="12"/>
                    </a:lnTo>
                    <a:lnTo>
                      <a:pt x="67" y="21"/>
                    </a:lnTo>
                    <a:lnTo>
                      <a:pt x="72" y="31"/>
                    </a:lnTo>
                    <a:lnTo>
                      <a:pt x="74" y="43"/>
                    </a:lnTo>
                    <a:lnTo>
                      <a:pt x="76" y="56"/>
                    </a:lnTo>
                    <a:lnTo>
                      <a:pt x="74" y="69"/>
                    </a:lnTo>
                    <a:lnTo>
                      <a:pt x="72" y="80"/>
                    </a:lnTo>
                    <a:lnTo>
                      <a:pt x="68" y="91"/>
                    </a:lnTo>
                    <a:lnTo>
                      <a:pt x="61" y="100"/>
                    </a:lnTo>
                    <a:lnTo>
                      <a:pt x="54" y="107"/>
                    </a:lnTo>
                    <a:lnTo>
                      <a:pt x="46" y="111"/>
                    </a:lnTo>
                    <a:lnTo>
                      <a:pt x="38" y="113"/>
                    </a:lnTo>
                    <a:lnTo>
                      <a:pt x="30" y="111"/>
                    </a:lnTo>
                    <a:lnTo>
                      <a:pt x="21" y="107"/>
                    </a:lnTo>
                    <a:lnTo>
                      <a:pt x="14" y="100"/>
                    </a:lnTo>
                    <a:lnTo>
                      <a:pt x="8" y="91"/>
                    </a:lnTo>
                    <a:lnTo>
                      <a:pt x="3" y="81"/>
                    </a:lnTo>
                    <a:lnTo>
                      <a:pt x="1" y="69"/>
                    </a:lnTo>
                    <a:lnTo>
                      <a:pt x="0" y="56"/>
                    </a:lnTo>
                    <a:lnTo>
                      <a:pt x="0" y="5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6" name="Freeform 106">
                <a:extLst>
                  <a:ext uri="{FF2B5EF4-FFF2-40B4-BE49-F238E27FC236}">
                    <a16:creationId xmlns:a16="http://schemas.microsoft.com/office/drawing/2014/main" id="{717D6AA3-8E05-4342-B273-1999A98DB389}"/>
                  </a:ext>
                </a:extLst>
              </p:cNvPr>
              <p:cNvSpPr>
                <a:spLocks/>
              </p:cNvSpPr>
              <p:nvPr/>
            </p:nvSpPr>
            <p:spPr bwMode="auto">
              <a:xfrm>
                <a:off x="3388" y="1342"/>
                <a:ext cx="50" cy="74"/>
              </a:xfrm>
              <a:custGeom>
                <a:avLst/>
                <a:gdLst>
                  <a:gd name="T0" fmla="*/ 0 w 50"/>
                  <a:gd name="T1" fmla="*/ 36 h 74"/>
                  <a:gd name="T2" fmla="*/ 1 w 50"/>
                  <a:gd name="T3" fmla="*/ 26 h 74"/>
                  <a:gd name="T4" fmla="*/ 3 w 50"/>
                  <a:gd name="T5" fmla="*/ 16 h 74"/>
                  <a:gd name="T6" fmla="*/ 7 w 50"/>
                  <a:gd name="T7" fmla="*/ 9 h 74"/>
                  <a:gd name="T8" fmla="*/ 13 w 50"/>
                  <a:gd name="T9" fmla="*/ 3 h 74"/>
                  <a:gd name="T10" fmla="*/ 20 w 50"/>
                  <a:gd name="T11" fmla="*/ 0 h 74"/>
                  <a:gd name="T12" fmla="*/ 27 w 50"/>
                  <a:gd name="T13" fmla="*/ 0 h 74"/>
                  <a:gd name="T14" fmla="*/ 33 w 50"/>
                  <a:gd name="T15" fmla="*/ 2 h 74"/>
                  <a:gd name="T16" fmla="*/ 39 w 50"/>
                  <a:gd name="T17" fmla="*/ 7 h 74"/>
                  <a:gd name="T18" fmla="*/ 44 w 50"/>
                  <a:gd name="T19" fmla="*/ 15 h 74"/>
                  <a:gd name="T20" fmla="*/ 47 w 50"/>
                  <a:gd name="T21" fmla="*/ 23 h 74"/>
                  <a:gd name="T22" fmla="*/ 49 w 50"/>
                  <a:gd name="T23" fmla="*/ 34 h 74"/>
                  <a:gd name="T24" fmla="*/ 48 w 50"/>
                  <a:gd name="T25" fmla="*/ 44 h 74"/>
                  <a:gd name="T26" fmla="*/ 45 w 50"/>
                  <a:gd name="T27" fmla="*/ 53 h 74"/>
                  <a:gd name="T28" fmla="*/ 41 w 50"/>
                  <a:gd name="T29" fmla="*/ 61 h 74"/>
                  <a:gd name="T30" fmla="*/ 36 w 50"/>
                  <a:gd name="T31" fmla="*/ 68 h 74"/>
                  <a:gd name="T32" fmla="*/ 30 w 50"/>
                  <a:gd name="T33" fmla="*/ 71 h 74"/>
                  <a:gd name="T34" fmla="*/ 23 w 50"/>
                  <a:gd name="T35" fmla="*/ 73 h 74"/>
                  <a:gd name="T36" fmla="*/ 16 w 50"/>
                  <a:gd name="T37" fmla="*/ 70 h 74"/>
                  <a:gd name="T38" fmla="*/ 10 w 50"/>
                  <a:gd name="T39" fmla="*/ 66 h 74"/>
                  <a:gd name="T40" fmla="*/ 5 w 50"/>
                  <a:gd name="T41" fmla="*/ 59 h 74"/>
                  <a:gd name="T42" fmla="*/ 1 w 50"/>
                  <a:gd name="T43" fmla="*/ 50 h 74"/>
                  <a:gd name="T44" fmla="*/ 0 w 50"/>
                  <a:gd name="T45" fmla="*/ 40 h 74"/>
                  <a:gd name="T46" fmla="*/ 0 w 50"/>
                  <a:gd name="T47" fmla="*/ 3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 h="74">
                    <a:moveTo>
                      <a:pt x="0" y="36"/>
                    </a:moveTo>
                    <a:lnTo>
                      <a:pt x="1" y="26"/>
                    </a:lnTo>
                    <a:lnTo>
                      <a:pt x="3" y="16"/>
                    </a:lnTo>
                    <a:lnTo>
                      <a:pt x="7" y="9"/>
                    </a:lnTo>
                    <a:lnTo>
                      <a:pt x="13" y="3"/>
                    </a:lnTo>
                    <a:lnTo>
                      <a:pt x="20" y="0"/>
                    </a:lnTo>
                    <a:lnTo>
                      <a:pt x="27" y="0"/>
                    </a:lnTo>
                    <a:lnTo>
                      <a:pt x="33" y="2"/>
                    </a:lnTo>
                    <a:lnTo>
                      <a:pt x="39" y="7"/>
                    </a:lnTo>
                    <a:lnTo>
                      <a:pt x="44" y="15"/>
                    </a:lnTo>
                    <a:lnTo>
                      <a:pt x="47" y="23"/>
                    </a:lnTo>
                    <a:lnTo>
                      <a:pt x="49" y="34"/>
                    </a:lnTo>
                    <a:lnTo>
                      <a:pt x="48" y="44"/>
                    </a:lnTo>
                    <a:lnTo>
                      <a:pt x="45" y="53"/>
                    </a:lnTo>
                    <a:lnTo>
                      <a:pt x="41" y="61"/>
                    </a:lnTo>
                    <a:lnTo>
                      <a:pt x="36" y="68"/>
                    </a:lnTo>
                    <a:lnTo>
                      <a:pt x="30" y="71"/>
                    </a:lnTo>
                    <a:lnTo>
                      <a:pt x="23" y="73"/>
                    </a:lnTo>
                    <a:lnTo>
                      <a:pt x="16" y="70"/>
                    </a:lnTo>
                    <a:lnTo>
                      <a:pt x="10" y="66"/>
                    </a:lnTo>
                    <a:lnTo>
                      <a:pt x="5" y="59"/>
                    </a:lnTo>
                    <a:lnTo>
                      <a:pt x="1" y="50"/>
                    </a:lnTo>
                    <a:lnTo>
                      <a:pt x="0" y="40"/>
                    </a:lnTo>
                    <a:lnTo>
                      <a:pt x="0" y="3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7" name="Freeform 107">
                <a:extLst>
                  <a:ext uri="{FF2B5EF4-FFF2-40B4-BE49-F238E27FC236}">
                    <a16:creationId xmlns:a16="http://schemas.microsoft.com/office/drawing/2014/main" id="{E2149756-7196-4273-A61B-CCEC2DB8B826}"/>
                  </a:ext>
                </a:extLst>
              </p:cNvPr>
              <p:cNvSpPr>
                <a:spLocks/>
              </p:cNvSpPr>
              <p:nvPr/>
            </p:nvSpPr>
            <p:spPr bwMode="auto">
              <a:xfrm>
                <a:off x="3388" y="1342"/>
                <a:ext cx="50" cy="74"/>
              </a:xfrm>
              <a:custGeom>
                <a:avLst/>
                <a:gdLst>
                  <a:gd name="T0" fmla="*/ 0 w 50"/>
                  <a:gd name="T1" fmla="*/ 36 h 74"/>
                  <a:gd name="T2" fmla="*/ 1 w 50"/>
                  <a:gd name="T3" fmla="*/ 26 h 74"/>
                  <a:gd name="T4" fmla="*/ 3 w 50"/>
                  <a:gd name="T5" fmla="*/ 16 h 74"/>
                  <a:gd name="T6" fmla="*/ 7 w 50"/>
                  <a:gd name="T7" fmla="*/ 9 h 74"/>
                  <a:gd name="T8" fmla="*/ 13 w 50"/>
                  <a:gd name="T9" fmla="*/ 3 h 74"/>
                  <a:gd name="T10" fmla="*/ 20 w 50"/>
                  <a:gd name="T11" fmla="*/ 0 h 74"/>
                  <a:gd name="T12" fmla="*/ 27 w 50"/>
                  <a:gd name="T13" fmla="*/ 0 h 74"/>
                  <a:gd name="T14" fmla="*/ 33 w 50"/>
                  <a:gd name="T15" fmla="*/ 2 h 74"/>
                  <a:gd name="T16" fmla="*/ 39 w 50"/>
                  <a:gd name="T17" fmla="*/ 7 h 74"/>
                  <a:gd name="T18" fmla="*/ 44 w 50"/>
                  <a:gd name="T19" fmla="*/ 15 h 74"/>
                  <a:gd name="T20" fmla="*/ 47 w 50"/>
                  <a:gd name="T21" fmla="*/ 23 h 74"/>
                  <a:gd name="T22" fmla="*/ 49 w 50"/>
                  <a:gd name="T23" fmla="*/ 34 h 74"/>
                  <a:gd name="T24" fmla="*/ 48 w 50"/>
                  <a:gd name="T25" fmla="*/ 44 h 74"/>
                  <a:gd name="T26" fmla="*/ 45 w 50"/>
                  <a:gd name="T27" fmla="*/ 53 h 74"/>
                  <a:gd name="T28" fmla="*/ 41 w 50"/>
                  <a:gd name="T29" fmla="*/ 61 h 74"/>
                  <a:gd name="T30" fmla="*/ 36 w 50"/>
                  <a:gd name="T31" fmla="*/ 68 h 74"/>
                  <a:gd name="T32" fmla="*/ 30 w 50"/>
                  <a:gd name="T33" fmla="*/ 71 h 74"/>
                  <a:gd name="T34" fmla="*/ 23 w 50"/>
                  <a:gd name="T35" fmla="*/ 73 h 74"/>
                  <a:gd name="T36" fmla="*/ 16 w 50"/>
                  <a:gd name="T37" fmla="*/ 70 h 74"/>
                  <a:gd name="T38" fmla="*/ 10 w 50"/>
                  <a:gd name="T39" fmla="*/ 66 h 74"/>
                  <a:gd name="T40" fmla="*/ 5 w 50"/>
                  <a:gd name="T41" fmla="*/ 59 h 74"/>
                  <a:gd name="T42" fmla="*/ 1 w 50"/>
                  <a:gd name="T43" fmla="*/ 50 h 74"/>
                  <a:gd name="T44" fmla="*/ 0 w 50"/>
                  <a:gd name="T45" fmla="*/ 40 h 74"/>
                  <a:gd name="T46" fmla="*/ 0 w 50"/>
                  <a:gd name="T47" fmla="*/ 3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 h="74">
                    <a:moveTo>
                      <a:pt x="0" y="36"/>
                    </a:moveTo>
                    <a:lnTo>
                      <a:pt x="1" y="26"/>
                    </a:lnTo>
                    <a:lnTo>
                      <a:pt x="3" y="16"/>
                    </a:lnTo>
                    <a:lnTo>
                      <a:pt x="7" y="9"/>
                    </a:lnTo>
                    <a:lnTo>
                      <a:pt x="13" y="3"/>
                    </a:lnTo>
                    <a:lnTo>
                      <a:pt x="20" y="0"/>
                    </a:lnTo>
                    <a:lnTo>
                      <a:pt x="27" y="0"/>
                    </a:lnTo>
                    <a:lnTo>
                      <a:pt x="33" y="2"/>
                    </a:lnTo>
                    <a:lnTo>
                      <a:pt x="39" y="7"/>
                    </a:lnTo>
                    <a:lnTo>
                      <a:pt x="44" y="15"/>
                    </a:lnTo>
                    <a:lnTo>
                      <a:pt x="47" y="23"/>
                    </a:lnTo>
                    <a:lnTo>
                      <a:pt x="49" y="34"/>
                    </a:lnTo>
                    <a:lnTo>
                      <a:pt x="48" y="44"/>
                    </a:lnTo>
                    <a:lnTo>
                      <a:pt x="45" y="53"/>
                    </a:lnTo>
                    <a:lnTo>
                      <a:pt x="41" y="61"/>
                    </a:lnTo>
                    <a:lnTo>
                      <a:pt x="36" y="68"/>
                    </a:lnTo>
                    <a:lnTo>
                      <a:pt x="30" y="71"/>
                    </a:lnTo>
                    <a:lnTo>
                      <a:pt x="23" y="73"/>
                    </a:lnTo>
                    <a:lnTo>
                      <a:pt x="16" y="70"/>
                    </a:lnTo>
                    <a:lnTo>
                      <a:pt x="10" y="66"/>
                    </a:lnTo>
                    <a:lnTo>
                      <a:pt x="5" y="59"/>
                    </a:lnTo>
                    <a:lnTo>
                      <a:pt x="1" y="50"/>
                    </a:lnTo>
                    <a:lnTo>
                      <a:pt x="0" y="40"/>
                    </a:lnTo>
                    <a:lnTo>
                      <a:pt x="0" y="3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8" name="Freeform 108">
                <a:extLst>
                  <a:ext uri="{FF2B5EF4-FFF2-40B4-BE49-F238E27FC236}">
                    <a16:creationId xmlns:a16="http://schemas.microsoft.com/office/drawing/2014/main" id="{2B9076F5-A19D-403A-B52F-77F5093B60AD}"/>
                  </a:ext>
                </a:extLst>
              </p:cNvPr>
              <p:cNvSpPr>
                <a:spLocks/>
              </p:cNvSpPr>
              <p:nvPr/>
            </p:nvSpPr>
            <p:spPr bwMode="auto">
              <a:xfrm>
                <a:off x="3393" y="1351"/>
                <a:ext cx="39" cy="58"/>
              </a:xfrm>
              <a:custGeom>
                <a:avLst/>
                <a:gdLst>
                  <a:gd name="T0" fmla="*/ 0 w 39"/>
                  <a:gd name="T1" fmla="*/ 28 h 58"/>
                  <a:gd name="T2" fmla="*/ 0 w 39"/>
                  <a:gd name="T3" fmla="*/ 19 h 58"/>
                  <a:gd name="T4" fmla="*/ 3 w 39"/>
                  <a:gd name="T5" fmla="*/ 11 h 58"/>
                  <a:gd name="T6" fmla="*/ 7 w 39"/>
                  <a:gd name="T7" fmla="*/ 5 h 58"/>
                  <a:gd name="T8" fmla="*/ 13 w 39"/>
                  <a:gd name="T9" fmla="*/ 1 h 58"/>
                  <a:gd name="T10" fmla="*/ 19 w 39"/>
                  <a:gd name="T11" fmla="*/ 0 h 58"/>
                  <a:gd name="T12" fmla="*/ 25 w 39"/>
                  <a:gd name="T13" fmla="*/ 1 h 58"/>
                  <a:gd name="T14" fmla="*/ 30 w 39"/>
                  <a:gd name="T15" fmla="*/ 5 h 58"/>
                  <a:gd name="T16" fmla="*/ 34 w 39"/>
                  <a:gd name="T17" fmla="*/ 12 h 58"/>
                  <a:gd name="T18" fmla="*/ 37 w 39"/>
                  <a:gd name="T19" fmla="*/ 20 h 58"/>
                  <a:gd name="T20" fmla="*/ 38 w 39"/>
                  <a:gd name="T21" fmla="*/ 30 h 58"/>
                  <a:gd name="T22" fmla="*/ 36 w 39"/>
                  <a:gd name="T23" fmla="*/ 38 h 58"/>
                  <a:gd name="T24" fmla="*/ 33 w 39"/>
                  <a:gd name="T25" fmla="*/ 46 h 58"/>
                  <a:gd name="T26" fmla="*/ 29 w 39"/>
                  <a:gd name="T27" fmla="*/ 52 h 58"/>
                  <a:gd name="T28" fmla="*/ 23 w 39"/>
                  <a:gd name="T29" fmla="*/ 55 h 58"/>
                  <a:gd name="T30" fmla="*/ 17 w 39"/>
                  <a:gd name="T31" fmla="*/ 57 h 58"/>
                  <a:gd name="T32" fmla="*/ 11 w 39"/>
                  <a:gd name="T33" fmla="*/ 54 h 58"/>
                  <a:gd name="T34" fmla="*/ 6 w 39"/>
                  <a:gd name="T35" fmla="*/ 50 h 58"/>
                  <a:gd name="T36" fmla="*/ 2 w 39"/>
                  <a:gd name="T37" fmla="*/ 43 h 58"/>
                  <a:gd name="T38" fmla="*/ 0 w 39"/>
                  <a:gd name="T39" fmla="*/ 35 h 58"/>
                  <a:gd name="T40" fmla="*/ 0 w 39"/>
                  <a:gd name="T41" fmla="*/ 2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58">
                    <a:moveTo>
                      <a:pt x="0" y="28"/>
                    </a:moveTo>
                    <a:lnTo>
                      <a:pt x="0" y="19"/>
                    </a:lnTo>
                    <a:lnTo>
                      <a:pt x="3" y="11"/>
                    </a:lnTo>
                    <a:lnTo>
                      <a:pt x="7" y="5"/>
                    </a:lnTo>
                    <a:lnTo>
                      <a:pt x="13" y="1"/>
                    </a:lnTo>
                    <a:lnTo>
                      <a:pt x="19" y="0"/>
                    </a:lnTo>
                    <a:lnTo>
                      <a:pt x="25" y="1"/>
                    </a:lnTo>
                    <a:lnTo>
                      <a:pt x="30" y="5"/>
                    </a:lnTo>
                    <a:lnTo>
                      <a:pt x="34" y="12"/>
                    </a:lnTo>
                    <a:lnTo>
                      <a:pt x="37" y="20"/>
                    </a:lnTo>
                    <a:lnTo>
                      <a:pt x="38" y="30"/>
                    </a:lnTo>
                    <a:lnTo>
                      <a:pt x="36" y="38"/>
                    </a:lnTo>
                    <a:lnTo>
                      <a:pt x="33" y="46"/>
                    </a:lnTo>
                    <a:lnTo>
                      <a:pt x="29" y="52"/>
                    </a:lnTo>
                    <a:lnTo>
                      <a:pt x="23" y="55"/>
                    </a:lnTo>
                    <a:lnTo>
                      <a:pt x="17" y="57"/>
                    </a:lnTo>
                    <a:lnTo>
                      <a:pt x="11" y="54"/>
                    </a:lnTo>
                    <a:lnTo>
                      <a:pt x="6" y="50"/>
                    </a:lnTo>
                    <a:lnTo>
                      <a:pt x="2" y="43"/>
                    </a:lnTo>
                    <a:lnTo>
                      <a:pt x="0" y="35"/>
                    </a:lnTo>
                    <a:lnTo>
                      <a:pt x="0" y="2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9" name="Freeform 109">
                <a:extLst>
                  <a:ext uri="{FF2B5EF4-FFF2-40B4-BE49-F238E27FC236}">
                    <a16:creationId xmlns:a16="http://schemas.microsoft.com/office/drawing/2014/main" id="{25F074D1-CB2C-4689-B563-7535B136D49B}"/>
                  </a:ext>
                </a:extLst>
              </p:cNvPr>
              <p:cNvSpPr>
                <a:spLocks/>
              </p:cNvSpPr>
              <p:nvPr/>
            </p:nvSpPr>
            <p:spPr bwMode="auto">
              <a:xfrm>
                <a:off x="3442" y="1346"/>
                <a:ext cx="19" cy="68"/>
              </a:xfrm>
              <a:custGeom>
                <a:avLst/>
                <a:gdLst>
                  <a:gd name="T0" fmla="*/ 1 w 19"/>
                  <a:gd name="T1" fmla="*/ 0 h 68"/>
                  <a:gd name="T2" fmla="*/ 11 w 19"/>
                  <a:gd name="T3" fmla="*/ 11 h 68"/>
                  <a:gd name="T4" fmla="*/ 17 w 19"/>
                  <a:gd name="T5" fmla="*/ 22 h 68"/>
                  <a:gd name="T6" fmla="*/ 18 w 19"/>
                  <a:gd name="T7" fmla="*/ 35 h 68"/>
                  <a:gd name="T8" fmla="*/ 14 w 19"/>
                  <a:gd name="T9" fmla="*/ 48 h 68"/>
                  <a:gd name="T10" fmla="*/ 7 w 19"/>
                  <a:gd name="T11" fmla="*/ 59 h 68"/>
                  <a:gd name="T12" fmla="*/ 0 w 19"/>
                  <a:gd name="T13" fmla="*/ 67 h 68"/>
                </a:gdLst>
                <a:ahLst/>
                <a:cxnLst>
                  <a:cxn ang="0">
                    <a:pos x="T0" y="T1"/>
                  </a:cxn>
                  <a:cxn ang="0">
                    <a:pos x="T2" y="T3"/>
                  </a:cxn>
                  <a:cxn ang="0">
                    <a:pos x="T4" y="T5"/>
                  </a:cxn>
                  <a:cxn ang="0">
                    <a:pos x="T6" y="T7"/>
                  </a:cxn>
                  <a:cxn ang="0">
                    <a:pos x="T8" y="T9"/>
                  </a:cxn>
                  <a:cxn ang="0">
                    <a:pos x="T10" y="T11"/>
                  </a:cxn>
                  <a:cxn ang="0">
                    <a:pos x="T12" y="T13"/>
                  </a:cxn>
                </a:cxnLst>
                <a:rect l="0" t="0" r="r" b="b"/>
                <a:pathLst>
                  <a:path w="19" h="68">
                    <a:moveTo>
                      <a:pt x="1" y="0"/>
                    </a:moveTo>
                    <a:lnTo>
                      <a:pt x="11" y="11"/>
                    </a:lnTo>
                    <a:lnTo>
                      <a:pt x="17" y="22"/>
                    </a:lnTo>
                    <a:lnTo>
                      <a:pt x="18" y="35"/>
                    </a:lnTo>
                    <a:lnTo>
                      <a:pt x="14" y="48"/>
                    </a:lnTo>
                    <a:lnTo>
                      <a:pt x="7" y="59"/>
                    </a:lnTo>
                    <a:lnTo>
                      <a:pt x="0" y="6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0" name="Freeform 110">
                <a:extLst>
                  <a:ext uri="{FF2B5EF4-FFF2-40B4-BE49-F238E27FC236}">
                    <a16:creationId xmlns:a16="http://schemas.microsoft.com/office/drawing/2014/main" id="{5DBC4F49-4C84-4571-B468-A5A577946930}"/>
                  </a:ext>
                </a:extLst>
              </p:cNvPr>
              <p:cNvSpPr>
                <a:spLocks/>
              </p:cNvSpPr>
              <p:nvPr/>
            </p:nvSpPr>
            <p:spPr bwMode="auto">
              <a:xfrm>
                <a:off x="3248" y="1330"/>
                <a:ext cx="19" cy="22"/>
              </a:xfrm>
              <a:custGeom>
                <a:avLst/>
                <a:gdLst>
                  <a:gd name="T0" fmla="*/ 18 w 19"/>
                  <a:gd name="T1" fmla="*/ 21 h 22"/>
                  <a:gd name="T2" fmla="*/ 18 w 19"/>
                  <a:gd name="T3" fmla="*/ 0 h 22"/>
                  <a:gd name="T4" fmla="*/ 0 w 19"/>
                  <a:gd name="T5" fmla="*/ 0 h 22"/>
                  <a:gd name="T6" fmla="*/ 0 w 19"/>
                  <a:gd name="T7" fmla="*/ 21 h 22"/>
                  <a:gd name="T8" fmla="*/ 18 w 19"/>
                  <a:gd name="T9" fmla="*/ 21 h 22"/>
                </a:gdLst>
                <a:ahLst/>
                <a:cxnLst>
                  <a:cxn ang="0">
                    <a:pos x="T0" y="T1"/>
                  </a:cxn>
                  <a:cxn ang="0">
                    <a:pos x="T2" y="T3"/>
                  </a:cxn>
                  <a:cxn ang="0">
                    <a:pos x="T4" y="T5"/>
                  </a:cxn>
                  <a:cxn ang="0">
                    <a:pos x="T6" y="T7"/>
                  </a:cxn>
                  <a:cxn ang="0">
                    <a:pos x="T8" y="T9"/>
                  </a:cxn>
                </a:cxnLst>
                <a:rect l="0" t="0" r="r" b="b"/>
                <a:pathLst>
                  <a:path w="19" h="22">
                    <a:moveTo>
                      <a:pt x="18" y="21"/>
                    </a:moveTo>
                    <a:lnTo>
                      <a:pt x="18" y="0"/>
                    </a:lnTo>
                    <a:lnTo>
                      <a:pt x="0" y="0"/>
                    </a:lnTo>
                    <a:lnTo>
                      <a:pt x="0" y="21"/>
                    </a:lnTo>
                    <a:lnTo>
                      <a:pt x="18"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1" name="Freeform 111">
                <a:extLst>
                  <a:ext uri="{FF2B5EF4-FFF2-40B4-BE49-F238E27FC236}">
                    <a16:creationId xmlns:a16="http://schemas.microsoft.com/office/drawing/2014/main" id="{3CF227DB-6E47-49A3-BB47-CA4EECD5F58B}"/>
                  </a:ext>
                </a:extLst>
              </p:cNvPr>
              <p:cNvSpPr>
                <a:spLocks/>
              </p:cNvSpPr>
              <p:nvPr/>
            </p:nvSpPr>
            <p:spPr bwMode="auto">
              <a:xfrm>
                <a:off x="3257" y="1330"/>
                <a:ext cx="34" cy="30"/>
              </a:xfrm>
              <a:custGeom>
                <a:avLst/>
                <a:gdLst>
                  <a:gd name="T0" fmla="*/ 4 w 34"/>
                  <a:gd name="T1" fmla="*/ 29 h 30"/>
                  <a:gd name="T2" fmla="*/ 3 w 34"/>
                  <a:gd name="T3" fmla="*/ 28 h 30"/>
                  <a:gd name="T4" fmla="*/ 0 w 34"/>
                  <a:gd name="T5" fmla="*/ 21 h 30"/>
                  <a:gd name="T6" fmla="*/ 0 w 34"/>
                  <a:gd name="T7" fmla="*/ 13 h 30"/>
                  <a:gd name="T8" fmla="*/ 1 w 34"/>
                  <a:gd name="T9" fmla="*/ 6 h 30"/>
                  <a:gd name="T10" fmla="*/ 4 w 34"/>
                  <a:gd name="T11" fmla="*/ 0 h 30"/>
                  <a:gd name="T12" fmla="*/ 28 w 34"/>
                  <a:gd name="T13" fmla="*/ 0 h 30"/>
                  <a:gd name="T14" fmla="*/ 31 w 34"/>
                  <a:gd name="T15" fmla="*/ 6 h 30"/>
                  <a:gd name="T16" fmla="*/ 33 w 34"/>
                  <a:gd name="T17" fmla="*/ 13 h 30"/>
                  <a:gd name="T18" fmla="*/ 31 w 34"/>
                  <a:gd name="T19" fmla="*/ 21 h 30"/>
                  <a:gd name="T20" fmla="*/ 29 w 34"/>
                  <a:gd name="T21" fmla="*/ 27 h 30"/>
                  <a:gd name="T22" fmla="*/ 28 w 34"/>
                  <a:gd name="T23" fmla="*/ 29 h 30"/>
                  <a:gd name="T24" fmla="*/ 4 w 34"/>
                  <a:gd name="T2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0">
                    <a:moveTo>
                      <a:pt x="4" y="29"/>
                    </a:moveTo>
                    <a:lnTo>
                      <a:pt x="3" y="28"/>
                    </a:lnTo>
                    <a:lnTo>
                      <a:pt x="0" y="21"/>
                    </a:lnTo>
                    <a:lnTo>
                      <a:pt x="0" y="13"/>
                    </a:lnTo>
                    <a:lnTo>
                      <a:pt x="1" y="6"/>
                    </a:lnTo>
                    <a:lnTo>
                      <a:pt x="4" y="0"/>
                    </a:lnTo>
                    <a:lnTo>
                      <a:pt x="28" y="0"/>
                    </a:lnTo>
                    <a:lnTo>
                      <a:pt x="31" y="6"/>
                    </a:lnTo>
                    <a:lnTo>
                      <a:pt x="33" y="13"/>
                    </a:lnTo>
                    <a:lnTo>
                      <a:pt x="31" y="21"/>
                    </a:lnTo>
                    <a:lnTo>
                      <a:pt x="29" y="27"/>
                    </a:lnTo>
                    <a:lnTo>
                      <a:pt x="28" y="29"/>
                    </a:lnTo>
                    <a:lnTo>
                      <a:pt x="4"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2" name="Freeform 112">
                <a:extLst>
                  <a:ext uri="{FF2B5EF4-FFF2-40B4-BE49-F238E27FC236}">
                    <a16:creationId xmlns:a16="http://schemas.microsoft.com/office/drawing/2014/main" id="{B5D96C4D-155E-49EF-9498-AD24036125C2}"/>
                  </a:ext>
                </a:extLst>
              </p:cNvPr>
              <p:cNvSpPr>
                <a:spLocks/>
              </p:cNvSpPr>
              <p:nvPr/>
            </p:nvSpPr>
            <p:spPr bwMode="auto">
              <a:xfrm>
                <a:off x="3257" y="1330"/>
                <a:ext cx="34" cy="30"/>
              </a:xfrm>
              <a:custGeom>
                <a:avLst/>
                <a:gdLst>
                  <a:gd name="T0" fmla="*/ 4 w 34"/>
                  <a:gd name="T1" fmla="*/ 29 h 30"/>
                  <a:gd name="T2" fmla="*/ 3 w 34"/>
                  <a:gd name="T3" fmla="*/ 28 h 30"/>
                  <a:gd name="T4" fmla="*/ 0 w 34"/>
                  <a:gd name="T5" fmla="*/ 21 h 30"/>
                  <a:gd name="T6" fmla="*/ 0 w 34"/>
                  <a:gd name="T7" fmla="*/ 13 h 30"/>
                  <a:gd name="T8" fmla="*/ 1 w 34"/>
                  <a:gd name="T9" fmla="*/ 6 h 30"/>
                  <a:gd name="T10" fmla="*/ 4 w 34"/>
                  <a:gd name="T11" fmla="*/ 0 h 30"/>
                  <a:gd name="T12" fmla="*/ 28 w 34"/>
                  <a:gd name="T13" fmla="*/ 0 h 30"/>
                  <a:gd name="T14" fmla="*/ 31 w 34"/>
                  <a:gd name="T15" fmla="*/ 6 h 30"/>
                  <a:gd name="T16" fmla="*/ 33 w 34"/>
                  <a:gd name="T17" fmla="*/ 13 h 30"/>
                  <a:gd name="T18" fmla="*/ 31 w 34"/>
                  <a:gd name="T19" fmla="*/ 21 h 30"/>
                  <a:gd name="T20" fmla="*/ 29 w 34"/>
                  <a:gd name="T21" fmla="*/ 27 h 30"/>
                  <a:gd name="T22" fmla="*/ 28 w 34"/>
                  <a:gd name="T23" fmla="*/ 29 h 30"/>
                  <a:gd name="T24" fmla="*/ 4 w 34"/>
                  <a:gd name="T2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0">
                    <a:moveTo>
                      <a:pt x="4" y="29"/>
                    </a:moveTo>
                    <a:lnTo>
                      <a:pt x="3" y="28"/>
                    </a:lnTo>
                    <a:lnTo>
                      <a:pt x="0" y="21"/>
                    </a:lnTo>
                    <a:lnTo>
                      <a:pt x="0" y="13"/>
                    </a:lnTo>
                    <a:lnTo>
                      <a:pt x="1" y="6"/>
                    </a:lnTo>
                    <a:lnTo>
                      <a:pt x="4" y="0"/>
                    </a:lnTo>
                    <a:lnTo>
                      <a:pt x="28" y="0"/>
                    </a:lnTo>
                    <a:lnTo>
                      <a:pt x="31" y="6"/>
                    </a:lnTo>
                    <a:lnTo>
                      <a:pt x="33" y="13"/>
                    </a:lnTo>
                    <a:lnTo>
                      <a:pt x="31" y="21"/>
                    </a:lnTo>
                    <a:lnTo>
                      <a:pt x="29" y="27"/>
                    </a:lnTo>
                    <a:lnTo>
                      <a:pt x="28" y="29"/>
                    </a:lnTo>
                    <a:lnTo>
                      <a:pt x="4" y="2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3" name="Freeform 113">
                <a:extLst>
                  <a:ext uri="{FF2B5EF4-FFF2-40B4-BE49-F238E27FC236}">
                    <a16:creationId xmlns:a16="http://schemas.microsoft.com/office/drawing/2014/main" id="{ABA66A66-564A-4B21-BC04-B22834454662}"/>
                  </a:ext>
                </a:extLst>
              </p:cNvPr>
              <p:cNvSpPr>
                <a:spLocks/>
              </p:cNvSpPr>
              <p:nvPr/>
            </p:nvSpPr>
            <p:spPr bwMode="auto">
              <a:xfrm>
                <a:off x="3316" y="1378"/>
                <a:ext cx="60" cy="22"/>
              </a:xfrm>
              <a:custGeom>
                <a:avLst/>
                <a:gdLst>
                  <a:gd name="T0" fmla="*/ 7 w 60"/>
                  <a:gd name="T1" fmla="*/ 0 h 22"/>
                  <a:gd name="T2" fmla="*/ 7 w 60"/>
                  <a:gd name="T3" fmla="*/ 10 h 22"/>
                  <a:gd name="T4" fmla="*/ 59 w 60"/>
                  <a:gd name="T5" fmla="*/ 10 h 22"/>
                  <a:gd name="T6" fmla="*/ 58 w 60"/>
                  <a:gd name="T7" fmla="*/ 21 h 22"/>
                  <a:gd name="T8" fmla="*/ 0 w 60"/>
                  <a:gd name="T9" fmla="*/ 21 h 22"/>
                  <a:gd name="T10" fmla="*/ 0 w 60"/>
                  <a:gd name="T11" fmla="*/ 0 h 22"/>
                  <a:gd name="T12" fmla="*/ 7 w 60"/>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60" h="22">
                    <a:moveTo>
                      <a:pt x="7" y="0"/>
                    </a:moveTo>
                    <a:lnTo>
                      <a:pt x="7" y="10"/>
                    </a:lnTo>
                    <a:lnTo>
                      <a:pt x="59" y="10"/>
                    </a:lnTo>
                    <a:lnTo>
                      <a:pt x="58" y="21"/>
                    </a:lnTo>
                    <a:lnTo>
                      <a:pt x="0" y="21"/>
                    </a:lnTo>
                    <a:lnTo>
                      <a:pt x="0" y="0"/>
                    </a:lnTo>
                    <a:lnTo>
                      <a:pt x="7"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4" name="Freeform 114">
                <a:extLst>
                  <a:ext uri="{FF2B5EF4-FFF2-40B4-BE49-F238E27FC236}">
                    <a16:creationId xmlns:a16="http://schemas.microsoft.com/office/drawing/2014/main" id="{8EE5B2B2-1ABD-4269-A8BB-23A5F6F435DF}"/>
                  </a:ext>
                </a:extLst>
              </p:cNvPr>
              <p:cNvSpPr>
                <a:spLocks/>
              </p:cNvSpPr>
              <p:nvPr/>
            </p:nvSpPr>
            <p:spPr bwMode="auto">
              <a:xfrm>
                <a:off x="3316" y="1378"/>
                <a:ext cx="60" cy="22"/>
              </a:xfrm>
              <a:custGeom>
                <a:avLst/>
                <a:gdLst>
                  <a:gd name="T0" fmla="*/ 7 w 60"/>
                  <a:gd name="T1" fmla="*/ 0 h 22"/>
                  <a:gd name="T2" fmla="*/ 7 w 60"/>
                  <a:gd name="T3" fmla="*/ 10 h 22"/>
                  <a:gd name="T4" fmla="*/ 59 w 60"/>
                  <a:gd name="T5" fmla="*/ 10 h 22"/>
                  <a:gd name="T6" fmla="*/ 58 w 60"/>
                  <a:gd name="T7" fmla="*/ 21 h 22"/>
                  <a:gd name="T8" fmla="*/ 0 w 60"/>
                  <a:gd name="T9" fmla="*/ 21 h 22"/>
                  <a:gd name="T10" fmla="*/ 0 w 60"/>
                  <a:gd name="T11" fmla="*/ 0 h 22"/>
                  <a:gd name="T12" fmla="*/ 7 w 60"/>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60" h="22">
                    <a:moveTo>
                      <a:pt x="7" y="0"/>
                    </a:moveTo>
                    <a:lnTo>
                      <a:pt x="7" y="10"/>
                    </a:lnTo>
                    <a:lnTo>
                      <a:pt x="59" y="10"/>
                    </a:lnTo>
                    <a:lnTo>
                      <a:pt x="58" y="21"/>
                    </a:lnTo>
                    <a:lnTo>
                      <a:pt x="0" y="21"/>
                    </a:lnTo>
                    <a:lnTo>
                      <a:pt x="0" y="0"/>
                    </a:lnTo>
                    <a:lnTo>
                      <a:pt x="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5" name="Freeform 115">
                <a:extLst>
                  <a:ext uri="{FF2B5EF4-FFF2-40B4-BE49-F238E27FC236}">
                    <a16:creationId xmlns:a16="http://schemas.microsoft.com/office/drawing/2014/main" id="{3C7F6CE6-E96A-4D5A-9541-A23F7782BD8D}"/>
                  </a:ext>
                </a:extLst>
              </p:cNvPr>
              <p:cNvSpPr>
                <a:spLocks/>
              </p:cNvSpPr>
              <p:nvPr/>
            </p:nvSpPr>
            <p:spPr bwMode="auto">
              <a:xfrm>
                <a:off x="3167" y="1334"/>
                <a:ext cx="33" cy="28"/>
              </a:xfrm>
              <a:custGeom>
                <a:avLst/>
                <a:gdLst>
                  <a:gd name="T0" fmla="*/ 32 w 33"/>
                  <a:gd name="T1" fmla="*/ 27 h 28"/>
                  <a:gd name="T2" fmla="*/ 32 w 33"/>
                  <a:gd name="T3" fmla="*/ 0 h 28"/>
                  <a:gd name="T4" fmla="*/ 0 w 33"/>
                  <a:gd name="T5" fmla="*/ 0 h 28"/>
                  <a:gd name="T6" fmla="*/ 0 w 33"/>
                  <a:gd name="T7" fmla="*/ 27 h 28"/>
                  <a:gd name="T8" fmla="*/ 32 w 33"/>
                  <a:gd name="T9" fmla="*/ 27 h 28"/>
                </a:gdLst>
                <a:ahLst/>
                <a:cxnLst>
                  <a:cxn ang="0">
                    <a:pos x="T0" y="T1"/>
                  </a:cxn>
                  <a:cxn ang="0">
                    <a:pos x="T2" y="T3"/>
                  </a:cxn>
                  <a:cxn ang="0">
                    <a:pos x="T4" y="T5"/>
                  </a:cxn>
                  <a:cxn ang="0">
                    <a:pos x="T6" y="T7"/>
                  </a:cxn>
                  <a:cxn ang="0">
                    <a:pos x="T8" y="T9"/>
                  </a:cxn>
                </a:cxnLst>
                <a:rect l="0" t="0" r="r" b="b"/>
                <a:pathLst>
                  <a:path w="33" h="28">
                    <a:moveTo>
                      <a:pt x="32" y="27"/>
                    </a:moveTo>
                    <a:lnTo>
                      <a:pt x="32" y="0"/>
                    </a:lnTo>
                    <a:lnTo>
                      <a:pt x="0" y="0"/>
                    </a:lnTo>
                    <a:lnTo>
                      <a:pt x="0" y="27"/>
                    </a:lnTo>
                    <a:lnTo>
                      <a:pt x="32" y="2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6" name="Freeform 116">
                <a:extLst>
                  <a:ext uri="{FF2B5EF4-FFF2-40B4-BE49-F238E27FC236}">
                    <a16:creationId xmlns:a16="http://schemas.microsoft.com/office/drawing/2014/main" id="{C64A2C3C-96B3-4596-8463-A1D62C9337FE}"/>
                  </a:ext>
                </a:extLst>
              </p:cNvPr>
              <p:cNvSpPr>
                <a:spLocks/>
              </p:cNvSpPr>
              <p:nvPr/>
            </p:nvSpPr>
            <p:spPr bwMode="auto">
              <a:xfrm>
                <a:off x="3167" y="1334"/>
                <a:ext cx="33" cy="28"/>
              </a:xfrm>
              <a:custGeom>
                <a:avLst/>
                <a:gdLst>
                  <a:gd name="T0" fmla="*/ 32 w 33"/>
                  <a:gd name="T1" fmla="*/ 27 h 28"/>
                  <a:gd name="T2" fmla="*/ 32 w 33"/>
                  <a:gd name="T3" fmla="*/ 0 h 28"/>
                  <a:gd name="T4" fmla="*/ 0 w 33"/>
                  <a:gd name="T5" fmla="*/ 0 h 28"/>
                  <a:gd name="T6" fmla="*/ 0 w 33"/>
                  <a:gd name="T7" fmla="*/ 27 h 28"/>
                  <a:gd name="T8" fmla="*/ 32 w 33"/>
                  <a:gd name="T9" fmla="*/ 27 h 28"/>
                </a:gdLst>
                <a:ahLst/>
                <a:cxnLst>
                  <a:cxn ang="0">
                    <a:pos x="T0" y="T1"/>
                  </a:cxn>
                  <a:cxn ang="0">
                    <a:pos x="T2" y="T3"/>
                  </a:cxn>
                  <a:cxn ang="0">
                    <a:pos x="T4" y="T5"/>
                  </a:cxn>
                  <a:cxn ang="0">
                    <a:pos x="T6" y="T7"/>
                  </a:cxn>
                  <a:cxn ang="0">
                    <a:pos x="T8" y="T9"/>
                  </a:cxn>
                </a:cxnLst>
                <a:rect l="0" t="0" r="r" b="b"/>
                <a:pathLst>
                  <a:path w="33" h="28">
                    <a:moveTo>
                      <a:pt x="32" y="27"/>
                    </a:moveTo>
                    <a:lnTo>
                      <a:pt x="32" y="0"/>
                    </a:lnTo>
                    <a:lnTo>
                      <a:pt x="0" y="0"/>
                    </a:lnTo>
                    <a:lnTo>
                      <a:pt x="0" y="27"/>
                    </a:lnTo>
                    <a:lnTo>
                      <a:pt x="32" y="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7" name="Freeform 117">
                <a:extLst>
                  <a:ext uri="{FF2B5EF4-FFF2-40B4-BE49-F238E27FC236}">
                    <a16:creationId xmlns:a16="http://schemas.microsoft.com/office/drawing/2014/main" id="{0C7B9AA2-DE7B-4273-901B-BE01B3CF0ED5}"/>
                  </a:ext>
                </a:extLst>
              </p:cNvPr>
              <p:cNvSpPr>
                <a:spLocks/>
              </p:cNvSpPr>
              <p:nvPr/>
            </p:nvSpPr>
            <p:spPr bwMode="auto">
              <a:xfrm>
                <a:off x="3177" y="1341"/>
                <a:ext cx="19" cy="21"/>
              </a:xfrm>
              <a:custGeom>
                <a:avLst/>
                <a:gdLst>
                  <a:gd name="T0" fmla="*/ 0 w 19"/>
                  <a:gd name="T1" fmla="*/ 9 h 21"/>
                  <a:gd name="T2" fmla="*/ 1 w 19"/>
                  <a:gd name="T3" fmla="*/ 4 h 21"/>
                  <a:gd name="T4" fmla="*/ 4 w 19"/>
                  <a:gd name="T5" fmla="*/ 0 h 21"/>
                  <a:gd name="T6" fmla="*/ 9 w 19"/>
                  <a:gd name="T7" fmla="*/ 0 h 21"/>
                  <a:gd name="T8" fmla="*/ 13 w 19"/>
                  <a:gd name="T9" fmla="*/ 0 h 21"/>
                  <a:gd name="T10" fmla="*/ 17 w 19"/>
                  <a:gd name="T11" fmla="*/ 4 h 21"/>
                  <a:gd name="T12" fmla="*/ 18 w 19"/>
                  <a:gd name="T13" fmla="*/ 9 h 21"/>
                  <a:gd name="T14" fmla="*/ 17 w 19"/>
                  <a:gd name="T15" fmla="*/ 14 h 21"/>
                  <a:gd name="T16" fmla="*/ 13 w 19"/>
                  <a:gd name="T17" fmla="*/ 18 h 21"/>
                  <a:gd name="T18" fmla="*/ 9 w 19"/>
                  <a:gd name="T19" fmla="*/ 20 h 21"/>
                  <a:gd name="T20" fmla="*/ 4 w 19"/>
                  <a:gd name="T21" fmla="*/ 18 h 21"/>
                  <a:gd name="T22" fmla="*/ 1 w 19"/>
                  <a:gd name="T23" fmla="*/ 14 h 21"/>
                  <a:gd name="T24" fmla="*/ 0 w 19"/>
                  <a:gd name="T25" fmla="*/ 9 h 21"/>
                  <a:gd name="T26" fmla="*/ 0 w 19"/>
                  <a:gd name="T27"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21">
                    <a:moveTo>
                      <a:pt x="0" y="9"/>
                    </a:moveTo>
                    <a:lnTo>
                      <a:pt x="1" y="4"/>
                    </a:lnTo>
                    <a:lnTo>
                      <a:pt x="4" y="0"/>
                    </a:lnTo>
                    <a:lnTo>
                      <a:pt x="9" y="0"/>
                    </a:lnTo>
                    <a:lnTo>
                      <a:pt x="13" y="0"/>
                    </a:lnTo>
                    <a:lnTo>
                      <a:pt x="17" y="4"/>
                    </a:lnTo>
                    <a:lnTo>
                      <a:pt x="18" y="9"/>
                    </a:lnTo>
                    <a:lnTo>
                      <a:pt x="17" y="14"/>
                    </a:lnTo>
                    <a:lnTo>
                      <a:pt x="13" y="18"/>
                    </a:lnTo>
                    <a:lnTo>
                      <a:pt x="9" y="20"/>
                    </a:lnTo>
                    <a:lnTo>
                      <a:pt x="4" y="18"/>
                    </a:lnTo>
                    <a:lnTo>
                      <a:pt x="1" y="14"/>
                    </a:lnTo>
                    <a:lnTo>
                      <a:pt x="0" y="9"/>
                    </a:lnTo>
                    <a:lnTo>
                      <a:pt x="0" y="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8" name="Freeform 118">
                <a:extLst>
                  <a:ext uri="{FF2B5EF4-FFF2-40B4-BE49-F238E27FC236}">
                    <a16:creationId xmlns:a16="http://schemas.microsoft.com/office/drawing/2014/main" id="{F9690B27-8C23-4165-93E2-60BB21F5563A}"/>
                  </a:ext>
                </a:extLst>
              </p:cNvPr>
              <p:cNvSpPr>
                <a:spLocks/>
              </p:cNvSpPr>
              <p:nvPr/>
            </p:nvSpPr>
            <p:spPr bwMode="auto">
              <a:xfrm>
                <a:off x="2989" y="1300"/>
                <a:ext cx="102" cy="56"/>
              </a:xfrm>
              <a:custGeom>
                <a:avLst/>
                <a:gdLst>
                  <a:gd name="T0" fmla="*/ 88 w 102"/>
                  <a:gd name="T1" fmla="*/ 55 h 56"/>
                  <a:gd name="T2" fmla="*/ 101 w 102"/>
                  <a:gd name="T3" fmla="*/ 55 h 56"/>
                  <a:gd name="T4" fmla="*/ 95 w 102"/>
                  <a:gd name="T5" fmla="*/ 30 h 56"/>
                  <a:gd name="T6" fmla="*/ 82 w 102"/>
                  <a:gd name="T7" fmla="*/ 11 h 56"/>
                  <a:gd name="T8" fmla="*/ 68 w 102"/>
                  <a:gd name="T9" fmla="*/ 3 h 56"/>
                  <a:gd name="T10" fmla="*/ 47 w 102"/>
                  <a:gd name="T11" fmla="*/ 0 h 56"/>
                  <a:gd name="T12" fmla="*/ 26 w 102"/>
                  <a:gd name="T13" fmla="*/ 7 h 56"/>
                  <a:gd name="T14" fmla="*/ 13 w 102"/>
                  <a:gd name="T15" fmla="*/ 22 h 56"/>
                  <a:gd name="T16" fmla="*/ 6 w 102"/>
                  <a:gd name="T17" fmla="*/ 35 h 56"/>
                  <a:gd name="T18" fmla="*/ 3 w 102"/>
                  <a:gd name="T19" fmla="*/ 43 h 56"/>
                  <a:gd name="T20" fmla="*/ 0 w 102"/>
                  <a:gd name="T21" fmla="*/ 55 h 56"/>
                  <a:gd name="T22" fmla="*/ 68 w 102"/>
                  <a:gd name="T23" fmla="*/ 55 h 56"/>
                  <a:gd name="T24" fmla="*/ 88 w 102"/>
                  <a:gd name="T25"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56">
                    <a:moveTo>
                      <a:pt x="88" y="55"/>
                    </a:moveTo>
                    <a:lnTo>
                      <a:pt x="101" y="55"/>
                    </a:lnTo>
                    <a:lnTo>
                      <a:pt x="95" y="30"/>
                    </a:lnTo>
                    <a:lnTo>
                      <a:pt x="82" y="11"/>
                    </a:lnTo>
                    <a:lnTo>
                      <a:pt x="68" y="3"/>
                    </a:lnTo>
                    <a:lnTo>
                      <a:pt x="47" y="0"/>
                    </a:lnTo>
                    <a:lnTo>
                      <a:pt x="26" y="7"/>
                    </a:lnTo>
                    <a:lnTo>
                      <a:pt x="13" y="22"/>
                    </a:lnTo>
                    <a:lnTo>
                      <a:pt x="6" y="35"/>
                    </a:lnTo>
                    <a:lnTo>
                      <a:pt x="3" y="43"/>
                    </a:lnTo>
                    <a:lnTo>
                      <a:pt x="0" y="55"/>
                    </a:lnTo>
                    <a:lnTo>
                      <a:pt x="68" y="55"/>
                    </a:lnTo>
                    <a:lnTo>
                      <a:pt x="88" y="5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9" name="Freeform 119">
                <a:extLst>
                  <a:ext uri="{FF2B5EF4-FFF2-40B4-BE49-F238E27FC236}">
                    <a16:creationId xmlns:a16="http://schemas.microsoft.com/office/drawing/2014/main" id="{513633ED-788C-4162-888C-9CF2B36705C4}"/>
                  </a:ext>
                </a:extLst>
              </p:cNvPr>
              <p:cNvSpPr>
                <a:spLocks/>
              </p:cNvSpPr>
              <p:nvPr/>
            </p:nvSpPr>
            <p:spPr bwMode="auto">
              <a:xfrm>
                <a:off x="2989" y="1300"/>
                <a:ext cx="102" cy="56"/>
              </a:xfrm>
              <a:custGeom>
                <a:avLst/>
                <a:gdLst>
                  <a:gd name="T0" fmla="*/ 88 w 102"/>
                  <a:gd name="T1" fmla="*/ 55 h 56"/>
                  <a:gd name="T2" fmla="*/ 101 w 102"/>
                  <a:gd name="T3" fmla="*/ 55 h 56"/>
                  <a:gd name="T4" fmla="*/ 95 w 102"/>
                  <a:gd name="T5" fmla="*/ 30 h 56"/>
                  <a:gd name="T6" fmla="*/ 82 w 102"/>
                  <a:gd name="T7" fmla="*/ 11 h 56"/>
                  <a:gd name="T8" fmla="*/ 68 w 102"/>
                  <a:gd name="T9" fmla="*/ 3 h 56"/>
                  <a:gd name="T10" fmla="*/ 47 w 102"/>
                  <a:gd name="T11" fmla="*/ 0 h 56"/>
                  <a:gd name="T12" fmla="*/ 26 w 102"/>
                  <a:gd name="T13" fmla="*/ 7 h 56"/>
                  <a:gd name="T14" fmla="*/ 13 w 102"/>
                  <a:gd name="T15" fmla="*/ 22 h 56"/>
                  <a:gd name="T16" fmla="*/ 6 w 102"/>
                  <a:gd name="T17" fmla="*/ 35 h 56"/>
                  <a:gd name="T18" fmla="*/ 3 w 102"/>
                  <a:gd name="T19" fmla="*/ 43 h 56"/>
                  <a:gd name="T20" fmla="*/ 0 w 102"/>
                  <a:gd name="T21" fmla="*/ 55 h 56"/>
                  <a:gd name="T22" fmla="*/ 68 w 102"/>
                  <a:gd name="T23" fmla="*/ 55 h 56"/>
                  <a:gd name="T24" fmla="*/ 88 w 102"/>
                  <a:gd name="T25"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56">
                    <a:moveTo>
                      <a:pt x="88" y="55"/>
                    </a:moveTo>
                    <a:lnTo>
                      <a:pt x="101" y="55"/>
                    </a:lnTo>
                    <a:lnTo>
                      <a:pt x="95" y="30"/>
                    </a:lnTo>
                    <a:lnTo>
                      <a:pt x="82" y="11"/>
                    </a:lnTo>
                    <a:lnTo>
                      <a:pt x="68" y="3"/>
                    </a:lnTo>
                    <a:lnTo>
                      <a:pt x="47" y="0"/>
                    </a:lnTo>
                    <a:lnTo>
                      <a:pt x="26" y="7"/>
                    </a:lnTo>
                    <a:lnTo>
                      <a:pt x="13" y="22"/>
                    </a:lnTo>
                    <a:lnTo>
                      <a:pt x="6" y="35"/>
                    </a:lnTo>
                    <a:lnTo>
                      <a:pt x="3" y="43"/>
                    </a:lnTo>
                    <a:lnTo>
                      <a:pt x="0" y="55"/>
                    </a:lnTo>
                    <a:lnTo>
                      <a:pt x="68" y="55"/>
                    </a:lnTo>
                    <a:lnTo>
                      <a:pt x="88" y="5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0" name="Freeform 120">
                <a:extLst>
                  <a:ext uri="{FF2B5EF4-FFF2-40B4-BE49-F238E27FC236}">
                    <a16:creationId xmlns:a16="http://schemas.microsoft.com/office/drawing/2014/main" id="{77D7F0A8-B16C-4CA0-A2F2-86B66C685DC7}"/>
                  </a:ext>
                </a:extLst>
              </p:cNvPr>
              <p:cNvSpPr>
                <a:spLocks/>
              </p:cNvSpPr>
              <p:nvPr/>
            </p:nvSpPr>
            <p:spPr bwMode="auto">
              <a:xfrm>
                <a:off x="3060" y="1317"/>
                <a:ext cx="18" cy="23"/>
              </a:xfrm>
              <a:custGeom>
                <a:avLst/>
                <a:gdLst>
                  <a:gd name="T0" fmla="*/ 17 w 18"/>
                  <a:gd name="T1" fmla="*/ 3 h 23"/>
                  <a:gd name="T2" fmla="*/ 2 w 18"/>
                  <a:gd name="T3" fmla="*/ 22 h 23"/>
                  <a:gd name="T4" fmla="*/ 0 w 18"/>
                  <a:gd name="T5" fmla="*/ 17 h 23"/>
                  <a:gd name="T6" fmla="*/ 12 w 18"/>
                  <a:gd name="T7" fmla="*/ 0 h 23"/>
                  <a:gd name="T8" fmla="*/ 17 w 18"/>
                  <a:gd name="T9" fmla="*/ 3 h 23"/>
                </a:gdLst>
                <a:ahLst/>
                <a:cxnLst>
                  <a:cxn ang="0">
                    <a:pos x="T0" y="T1"/>
                  </a:cxn>
                  <a:cxn ang="0">
                    <a:pos x="T2" y="T3"/>
                  </a:cxn>
                  <a:cxn ang="0">
                    <a:pos x="T4" y="T5"/>
                  </a:cxn>
                  <a:cxn ang="0">
                    <a:pos x="T6" y="T7"/>
                  </a:cxn>
                  <a:cxn ang="0">
                    <a:pos x="T8" y="T9"/>
                  </a:cxn>
                </a:cxnLst>
                <a:rect l="0" t="0" r="r" b="b"/>
                <a:pathLst>
                  <a:path w="18" h="23">
                    <a:moveTo>
                      <a:pt x="17" y="3"/>
                    </a:moveTo>
                    <a:lnTo>
                      <a:pt x="2" y="22"/>
                    </a:lnTo>
                    <a:lnTo>
                      <a:pt x="0" y="17"/>
                    </a:lnTo>
                    <a:lnTo>
                      <a:pt x="12" y="0"/>
                    </a:lnTo>
                    <a:lnTo>
                      <a:pt x="17"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1" name="Freeform 121">
                <a:extLst>
                  <a:ext uri="{FF2B5EF4-FFF2-40B4-BE49-F238E27FC236}">
                    <a16:creationId xmlns:a16="http://schemas.microsoft.com/office/drawing/2014/main" id="{F79E8B19-C652-46EB-9C47-276F6CBE0FF5}"/>
                  </a:ext>
                </a:extLst>
              </p:cNvPr>
              <p:cNvSpPr>
                <a:spLocks/>
              </p:cNvSpPr>
              <p:nvPr/>
            </p:nvSpPr>
            <p:spPr bwMode="auto">
              <a:xfrm>
                <a:off x="3060" y="1317"/>
                <a:ext cx="18" cy="23"/>
              </a:xfrm>
              <a:custGeom>
                <a:avLst/>
                <a:gdLst>
                  <a:gd name="T0" fmla="*/ 17 w 18"/>
                  <a:gd name="T1" fmla="*/ 3 h 23"/>
                  <a:gd name="T2" fmla="*/ 2 w 18"/>
                  <a:gd name="T3" fmla="*/ 22 h 23"/>
                  <a:gd name="T4" fmla="*/ 0 w 18"/>
                  <a:gd name="T5" fmla="*/ 17 h 23"/>
                  <a:gd name="T6" fmla="*/ 12 w 18"/>
                  <a:gd name="T7" fmla="*/ 0 h 23"/>
                  <a:gd name="T8" fmla="*/ 17 w 18"/>
                  <a:gd name="T9" fmla="*/ 3 h 23"/>
                </a:gdLst>
                <a:ahLst/>
                <a:cxnLst>
                  <a:cxn ang="0">
                    <a:pos x="T0" y="T1"/>
                  </a:cxn>
                  <a:cxn ang="0">
                    <a:pos x="T2" y="T3"/>
                  </a:cxn>
                  <a:cxn ang="0">
                    <a:pos x="T4" y="T5"/>
                  </a:cxn>
                  <a:cxn ang="0">
                    <a:pos x="T6" y="T7"/>
                  </a:cxn>
                  <a:cxn ang="0">
                    <a:pos x="T8" y="T9"/>
                  </a:cxn>
                </a:cxnLst>
                <a:rect l="0" t="0" r="r" b="b"/>
                <a:pathLst>
                  <a:path w="18" h="23">
                    <a:moveTo>
                      <a:pt x="17" y="3"/>
                    </a:moveTo>
                    <a:lnTo>
                      <a:pt x="2" y="22"/>
                    </a:lnTo>
                    <a:lnTo>
                      <a:pt x="0" y="17"/>
                    </a:lnTo>
                    <a:lnTo>
                      <a:pt x="12" y="0"/>
                    </a:lnTo>
                    <a:lnTo>
                      <a:pt x="17"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2" name="Freeform 122">
                <a:extLst>
                  <a:ext uri="{FF2B5EF4-FFF2-40B4-BE49-F238E27FC236}">
                    <a16:creationId xmlns:a16="http://schemas.microsoft.com/office/drawing/2014/main" id="{C112D70E-70A1-4F40-837D-26C79614CC40}"/>
                  </a:ext>
                </a:extLst>
              </p:cNvPr>
              <p:cNvSpPr>
                <a:spLocks/>
              </p:cNvSpPr>
              <p:nvPr/>
            </p:nvSpPr>
            <p:spPr bwMode="auto">
              <a:xfrm>
                <a:off x="3007" y="1317"/>
                <a:ext cx="19" cy="23"/>
              </a:xfrm>
              <a:custGeom>
                <a:avLst/>
                <a:gdLst>
                  <a:gd name="T0" fmla="*/ 0 w 19"/>
                  <a:gd name="T1" fmla="*/ 3 h 23"/>
                  <a:gd name="T2" fmla="*/ 15 w 19"/>
                  <a:gd name="T3" fmla="*/ 22 h 23"/>
                  <a:gd name="T4" fmla="*/ 18 w 19"/>
                  <a:gd name="T5" fmla="*/ 17 h 23"/>
                  <a:gd name="T6" fmla="*/ 4 w 19"/>
                  <a:gd name="T7" fmla="*/ 0 h 23"/>
                  <a:gd name="T8" fmla="*/ 0 w 19"/>
                  <a:gd name="T9" fmla="*/ 3 h 23"/>
                </a:gdLst>
                <a:ahLst/>
                <a:cxnLst>
                  <a:cxn ang="0">
                    <a:pos x="T0" y="T1"/>
                  </a:cxn>
                  <a:cxn ang="0">
                    <a:pos x="T2" y="T3"/>
                  </a:cxn>
                  <a:cxn ang="0">
                    <a:pos x="T4" y="T5"/>
                  </a:cxn>
                  <a:cxn ang="0">
                    <a:pos x="T6" y="T7"/>
                  </a:cxn>
                  <a:cxn ang="0">
                    <a:pos x="T8" y="T9"/>
                  </a:cxn>
                </a:cxnLst>
                <a:rect l="0" t="0" r="r" b="b"/>
                <a:pathLst>
                  <a:path w="19" h="23">
                    <a:moveTo>
                      <a:pt x="0" y="3"/>
                    </a:moveTo>
                    <a:lnTo>
                      <a:pt x="15" y="22"/>
                    </a:lnTo>
                    <a:lnTo>
                      <a:pt x="18" y="17"/>
                    </a:lnTo>
                    <a:lnTo>
                      <a:pt x="4" y="0"/>
                    </a:lnTo>
                    <a:lnTo>
                      <a:pt x="0"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3" name="Freeform 123">
                <a:extLst>
                  <a:ext uri="{FF2B5EF4-FFF2-40B4-BE49-F238E27FC236}">
                    <a16:creationId xmlns:a16="http://schemas.microsoft.com/office/drawing/2014/main" id="{9D54D606-BA22-42FC-8E33-E2D26AD4BB0F}"/>
                  </a:ext>
                </a:extLst>
              </p:cNvPr>
              <p:cNvSpPr>
                <a:spLocks/>
              </p:cNvSpPr>
              <p:nvPr/>
            </p:nvSpPr>
            <p:spPr bwMode="auto">
              <a:xfrm>
                <a:off x="3007" y="1317"/>
                <a:ext cx="19" cy="23"/>
              </a:xfrm>
              <a:custGeom>
                <a:avLst/>
                <a:gdLst>
                  <a:gd name="T0" fmla="*/ 0 w 19"/>
                  <a:gd name="T1" fmla="*/ 3 h 23"/>
                  <a:gd name="T2" fmla="*/ 15 w 19"/>
                  <a:gd name="T3" fmla="*/ 22 h 23"/>
                  <a:gd name="T4" fmla="*/ 18 w 19"/>
                  <a:gd name="T5" fmla="*/ 17 h 23"/>
                  <a:gd name="T6" fmla="*/ 4 w 19"/>
                  <a:gd name="T7" fmla="*/ 0 h 23"/>
                  <a:gd name="T8" fmla="*/ 0 w 19"/>
                  <a:gd name="T9" fmla="*/ 3 h 23"/>
                </a:gdLst>
                <a:ahLst/>
                <a:cxnLst>
                  <a:cxn ang="0">
                    <a:pos x="T0" y="T1"/>
                  </a:cxn>
                  <a:cxn ang="0">
                    <a:pos x="T2" y="T3"/>
                  </a:cxn>
                  <a:cxn ang="0">
                    <a:pos x="T4" y="T5"/>
                  </a:cxn>
                  <a:cxn ang="0">
                    <a:pos x="T6" y="T7"/>
                  </a:cxn>
                  <a:cxn ang="0">
                    <a:pos x="T8" y="T9"/>
                  </a:cxn>
                </a:cxnLst>
                <a:rect l="0" t="0" r="r" b="b"/>
                <a:pathLst>
                  <a:path w="19" h="23">
                    <a:moveTo>
                      <a:pt x="0" y="3"/>
                    </a:moveTo>
                    <a:lnTo>
                      <a:pt x="15" y="22"/>
                    </a:lnTo>
                    <a:lnTo>
                      <a:pt x="18" y="17"/>
                    </a:lnTo>
                    <a:lnTo>
                      <a:pt x="4" y="0"/>
                    </a:lnTo>
                    <a:lnTo>
                      <a:pt x="0"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4" name="Freeform 124">
                <a:extLst>
                  <a:ext uri="{FF2B5EF4-FFF2-40B4-BE49-F238E27FC236}">
                    <a16:creationId xmlns:a16="http://schemas.microsoft.com/office/drawing/2014/main" id="{41383354-9E8C-4511-9089-BCB526000BE4}"/>
                  </a:ext>
                </a:extLst>
              </p:cNvPr>
              <p:cNvSpPr>
                <a:spLocks/>
              </p:cNvSpPr>
              <p:nvPr/>
            </p:nvSpPr>
            <p:spPr bwMode="auto">
              <a:xfrm>
                <a:off x="2997" y="1320"/>
                <a:ext cx="87" cy="115"/>
              </a:xfrm>
              <a:custGeom>
                <a:avLst/>
                <a:gdLst>
                  <a:gd name="T0" fmla="*/ 0 w 87"/>
                  <a:gd name="T1" fmla="*/ 57 h 115"/>
                  <a:gd name="T2" fmla="*/ 1 w 87"/>
                  <a:gd name="T3" fmla="*/ 44 h 115"/>
                  <a:gd name="T4" fmla="*/ 4 w 87"/>
                  <a:gd name="T5" fmla="*/ 32 h 115"/>
                  <a:gd name="T6" fmla="*/ 9 w 87"/>
                  <a:gd name="T7" fmla="*/ 21 h 115"/>
                  <a:gd name="T8" fmla="*/ 15 w 87"/>
                  <a:gd name="T9" fmla="*/ 12 h 115"/>
                  <a:gd name="T10" fmla="*/ 23 w 87"/>
                  <a:gd name="T11" fmla="*/ 5 h 115"/>
                  <a:gd name="T12" fmla="*/ 33 w 87"/>
                  <a:gd name="T13" fmla="*/ 1 h 115"/>
                  <a:gd name="T14" fmla="*/ 42 w 87"/>
                  <a:gd name="T15" fmla="*/ 0 h 115"/>
                  <a:gd name="T16" fmla="*/ 51 w 87"/>
                  <a:gd name="T17" fmla="*/ 1 h 115"/>
                  <a:gd name="T18" fmla="*/ 60 w 87"/>
                  <a:gd name="T19" fmla="*/ 5 h 115"/>
                  <a:gd name="T20" fmla="*/ 69 w 87"/>
                  <a:gd name="T21" fmla="*/ 11 h 115"/>
                  <a:gd name="T22" fmla="*/ 76 w 87"/>
                  <a:gd name="T23" fmla="*/ 20 h 115"/>
                  <a:gd name="T24" fmla="*/ 81 w 87"/>
                  <a:gd name="T25" fmla="*/ 31 h 115"/>
                  <a:gd name="T26" fmla="*/ 84 w 87"/>
                  <a:gd name="T27" fmla="*/ 43 h 115"/>
                  <a:gd name="T28" fmla="*/ 86 w 87"/>
                  <a:gd name="T29" fmla="*/ 55 h 115"/>
                  <a:gd name="T30" fmla="*/ 85 w 87"/>
                  <a:gd name="T31" fmla="*/ 68 h 115"/>
                  <a:gd name="T32" fmla="*/ 82 w 87"/>
                  <a:gd name="T33" fmla="*/ 80 h 115"/>
                  <a:gd name="T34" fmla="*/ 77 w 87"/>
                  <a:gd name="T35" fmla="*/ 91 h 115"/>
                  <a:gd name="T36" fmla="*/ 70 w 87"/>
                  <a:gd name="T37" fmla="*/ 100 h 115"/>
                  <a:gd name="T38" fmla="*/ 62 w 87"/>
                  <a:gd name="T39" fmla="*/ 107 h 115"/>
                  <a:gd name="T40" fmla="*/ 54 w 87"/>
                  <a:gd name="T41" fmla="*/ 112 h 115"/>
                  <a:gd name="T42" fmla="*/ 44 w 87"/>
                  <a:gd name="T43" fmla="*/ 114 h 115"/>
                  <a:gd name="T44" fmla="*/ 35 w 87"/>
                  <a:gd name="T45" fmla="*/ 113 h 115"/>
                  <a:gd name="T46" fmla="*/ 26 w 87"/>
                  <a:gd name="T47" fmla="*/ 109 h 115"/>
                  <a:gd name="T48" fmla="*/ 17 w 87"/>
                  <a:gd name="T49" fmla="*/ 103 h 115"/>
                  <a:gd name="T50" fmla="*/ 10 w 87"/>
                  <a:gd name="T51" fmla="*/ 94 h 115"/>
                  <a:gd name="T52" fmla="*/ 5 w 87"/>
                  <a:gd name="T53" fmla="*/ 84 h 115"/>
                  <a:gd name="T54" fmla="*/ 1 w 87"/>
                  <a:gd name="T55" fmla="*/ 72 h 115"/>
                  <a:gd name="T56" fmla="*/ 0 w 87"/>
                  <a:gd name="T57" fmla="*/ 60 h 115"/>
                  <a:gd name="T58" fmla="*/ 0 w 87"/>
                  <a:gd name="T59"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7" h="115">
                    <a:moveTo>
                      <a:pt x="0" y="57"/>
                    </a:moveTo>
                    <a:lnTo>
                      <a:pt x="1" y="44"/>
                    </a:lnTo>
                    <a:lnTo>
                      <a:pt x="4" y="32"/>
                    </a:lnTo>
                    <a:lnTo>
                      <a:pt x="9" y="21"/>
                    </a:lnTo>
                    <a:lnTo>
                      <a:pt x="15" y="12"/>
                    </a:lnTo>
                    <a:lnTo>
                      <a:pt x="23" y="5"/>
                    </a:lnTo>
                    <a:lnTo>
                      <a:pt x="33" y="1"/>
                    </a:lnTo>
                    <a:lnTo>
                      <a:pt x="42" y="0"/>
                    </a:lnTo>
                    <a:lnTo>
                      <a:pt x="51" y="1"/>
                    </a:lnTo>
                    <a:lnTo>
                      <a:pt x="60" y="5"/>
                    </a:lnTo>
                    <a:lnTo>
                      <a:pt x="69" y="11"/>
                    </a:lnTo>
                    <a:lnTo>
                      <a:pt x="76" y="20"/>
                    </a:lnTo>
                    <a:lnTo>
                      <a:pt x="81" y="31"/>
                    </a:lnTo>
                    <a:lnTo>
                      <a:pt x="84" y="43"/>
                    </a:lnTo>
                    <a:lnTo>
                      <a:pt x="86" y="55"/>
                    </a:lnTo>
                    <a:lnTo>
                      <a:pt x="85" y="68"/>
                    </a:lnTo>
                    <a:lnTo>
                      <a:pt x="82" y="80"/>
                    </a:lnTo>
                    <a:lnTo>
                      <a:pt x="77" y="91"/>
                    </a:lnTo>
                    <a:lnTo>
                      <a:pt x="70" y="100"/>
                    </a:lnTo>
                    <a:lnTo>
                      <a:pt x="62" y="107"/>
                    </a:lnTo>
                    <a:lnTo>
                      <a:pt x="54" y="112"/>
                    </a:lnTo>
                    <a:lnTo>
                      <a:pt x="44" y="114"/>
                    </a:lnTo>
                    <a:lnTo>
                      <a:pt x="35" y="113"/>
                    </a:lnTo>
                    <a:lnTo>
                      <a:pt x="26" y="109"/>
                    </a:lnTo>
                    <a:lnTo>
                      <a:pt x="17" y="103"/>
                    </a:lnTo>
                    <a:lnTo>
                      <a:pt x="10" y="94"/>
                    </a:lnTo>
                    <a:lnTo>
                      <a:pt x="5" y="84"/>
                    </a:lnTo>
                    <a:lnTo>
                      <a:pt x="1" y="72"/>
                    </a:lnTo>
                    <a:lnTo>
                      <a:pt x="0" y="60"/>
                    </a:lnTo>
                    <a:lnTo>
                      <a:pt x="0" y="5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5" name="Freeform 125">
                <a:extLst>
                  <a:ext uri="{FF2B5EF4-FFF2-40B4-BE49-F238E27FC236}">
                    <a16:creationId xmlns:a16="http://schemas.microsoft.com/office/drawing/2014/main" id="{BAB03ED9-0356-43B4-95DD-9FC9995E5CFC}"/>
                  </a:ext>
                </a:extLst>
              </p:cNvPr>
              <p:cNvSpPr>
                <a:spLocks/>
              </p:cNvSpPr>
              <p:nvPr/>
            </p:nvSpPr>
            <p:spPr bwMode="auto">
              <a:xfrm>
                <a:off x="2997" y="1320"/>
                <a:ext cx="87" cy="115"/>
              </a:xfrm>
              <a:custGeom>
                <a:avLst/>
                <a:gdLst>
                  <a:gd name="T0" fmla="*/ 0 w 87"/>
                  <a:gd name="T1" fmla="*/ 57 h 115"/>
                  <a:gd name="T2" fmla="*/ 1 w 87"/>
                  <a:gd name="T3" fmla="*/ 44 h 115"/>
                  <a:gd name="T4" fmla="*/ 4 w 87"/>
                  <a:gd name="T5" fmla="*/ 32 h 115"/>
                  <a:gd name="T6" fmla="*/ 9 w 87"/>
                  <a:gd name="T7" fmla="*/ 21 h 115"/>
                  <a:gd name="T8" fmla="*/ 15 w 87"/>
                  <a:gd name="T9" fmla="*/ 12 h 115"/>
                  <a:gd name="T10" fmla="*/ 23 w 87"/>
                  <a:gd name="T11" fmla="*/ 5 h 115"/>
                  <a:gd name="T12" fmla="*/ 33 w 87"/>
                  <a:gd name="T13" fmla="*/ 1 h 115"/>
                  <a:gd name="T14" fmla="*/ 42 w 87"/>
                  <a:gd name="T15" fmla="*/ 0 h 115"/>
                  <a:gd name="T16" fmla="*/ 51 w 87"/>
                  <a:gd name="T17" fmla="*/ 1 h 115"/>
                  <a:gd name="T18" fmla="*/ 60 w 87"/>
                  <a:gd name="T19" fmla="*/ 5 h 115"/>
                  <a:gd name="T20" fmla="*/ 69 w 87"/>
                  <a:gd name="T21" fmla="*/ 11 h 115"/>
                  <a:gd name="T22" fmla="*/ 76 w 87"/>
                  <a:gd name="T23" fmla="*/ 20 h 115"/>
                  <a:gd name="T24" fmla="*/ 81 w 87"/>
                  <a:gd name="T25" fmla="*/ 31 h 115"/>
                  <a:gd name="T26" fmla="*/ 84 w 87"/>
                  <a:gd name="T27" fmla="*/ 43 h 115"/>
                  <a:gd name="T28" fmla="*/ 86 w 87"/>
                  <a:gd name="T29" fmla="*/ 55 h 115"/>
                  <a:gd name="T30" fmla="*/ 85 w 87"/>
                  <a:gd name="T31" fmla="*/ 68 h 115"/>
                  <a:gd name="T32" fmla="*/ 82 w 87"/>
                  <a:gd name="T33" fmla="*/ 80 h 115"/>
                  <a:gd name="T34" fmla="*/ 77 w 87"/>
                  <a:gd name="T35" fmla="*/ 91 h 115"/>
                  <a:gd name="T36" fmla="*/ 70 w 87"/>
                  <a:gd name="T37" fmla="*/ 100 h 115"/>
                  <a:gd name="T38" fmla="*/ 62 w 87"/>
                  <a:gd name="T39" fmla="*/ 107 h 115"/>
                  <a:gd name="T40" fmla="*/ 54 w 87"/>
                  <a:gd name="T41" fmla="*/ 112 h 115"/>
                  <a:gd name="T42" fmla="*/ 44 w 87"/>
                  <a:gd name="T43" fmla="*/ 114 h 115"/>
                  <a:gd name="T44" fmla="*/ 35 w 87"/>
                  <a:gd name="T45" fmla="*/ 113 h 115"/>
                  <a:gd name="T46" fmla="*/ 26 w 87"/>
                  <a:gd name="T47" fmla="*/ 109 h 115"/>
                  <a:gd name="T48" fmla="*/ 17 w 87"/>
                  <a:gd name="T49" fmla="*/ 103 h 115"/>
                  <a:gd name="T50" fmla="*/ 10 w 87"/>
                  <a:gd name="T51" fmla="*/ 94 h 115"/>
                  <a:gd name="T52" fmla="*/ 5 w 87"/>
                  <a:gd name="T53" fmla="*/ 84 h 115"/>
                  <a:gd name="T54" fmla="*/ 1 w 87"/>
                  <a:gd name="T55" fmla="*/ 72 h 115"/>
                  <a:gd name="T56" fmla="*/ 0 w 87"/>
                  <a:gd name="T57" fmla="*/ 60 h 115"/>
                  <a:gd name="T58" fmla="*/ 0 w 87"/>
                  <a:gd name="T59"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7" h="115">
                    <a:moveTo>
                      <a:pt x="0" y="57"/>
                    </a:moveTo>
                    <a:lnTo>
                      <a:pt x="1" y="44"/>
                    </a:lnTo>
                    <a:lnTo>
                      <a:pt x="4" y="32"/>
                    </a:lnTo>
                    <a:lnTo>
                      <a:pt x="9" y="21"/>
                    </a:lnTo>
                    <a:lnTo>
                      <a:pt x="15" y="12"/>
                    </a:lnTo>
                    <a:lnTo>
                      <a:pt x="23" y="5"/>
                    </a:lnTo>
                    <a:lnTo>
                      <a:pt x="33" y="1"/>
                    </a:lnTo>
                    <a:lnTo>
                      <a:pt x="42" y="0"/>
                    </a:lnTo>
                    <a:lnTo>
                      <a:pt x="51" y="1"/>
                    </a:lnTo>
                    <a:lnTo>
                      <a:pt x="60" y="5"/>
                    </a:lnTo>
                    <a:lnTo>
                      <a:pt x="69" y="11"/>
                    </a:lnTo>
                    <a:lnTo>
                      <a:pt x="76" y="20"/>
                    </a:lnTo>
                    <a:lnTo>
                      <a:pt x="81" y="31"/>
                    </a:lnTo>
                    <a:lnTo>
                      <a:pt x="84" y="43"/>
                    </a:lnTo>
                    <a:lnTo>
                      <a:pt x="86" y="55"/>
                    </a:lnTo>
                    <a:lnTo>
                      <a:pt x="85" y="68"/>
                    </a:lnTo>
                    <a:lnTo>
                      <a:pt x="82" y="80"/>
                    </a:lnTo>
                    <a:lnTo>
                      <a:pt x="77" y="91"/>
                    </a:lnTo>
                    <a:lnTo>
                      <a:pt x="70" y="100"/>
                    </a:lnTo>
                    <a:lnTo>
                      <a:pt x="62" y="107"/>
                    </a:lnTo>
                    <a:lnTo>
                      <a:pt x="54" y="112"/>
                    </a:lnTo>
                    <a:lnTo>
                      <a:pt x="44" y="114"/>
                    </a:lnTo>
                    <a:lnTo>
                      <a:pt x="35" y="113"/>
                    </a:lnTo>
                    <a:lnTo>
                      <a:pt x="26" y="109"/>
                    </a:lnTo>
                    <a:lnTo>
                      <a:pt x="17" y="103"/>
                    </a:lnTo>
                    <a:lnTo>
                      <a:pt x="10" y="94"/>
                    </a:lnTo>
                    <a:lnTo>
                      <a:pt x="5" y="84"/>
                    </a:lnTo>
                    <a:lnTo>
                      <a:pt x="1" y="72"/>
                    </a:lnTo>
                    <a:lnTo>
                      <a:pt x="0" y="60"/>
                    </a:lnTo>
                    <a:lnTo>
                      <a:pt x="0" y="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6" name="Freeform 126">
                <a:extLst>
                  <a:ext uri="{FF2B5EF4-FFF2-40B4-BE49-F238E27FC236}">
                    <a16:creationId xmlns:a16="http://schemas.microsoft.com/office/drawing/2014/main" id="{C91B0A03-FF7C-4D9C-BC9E-E162CB95E9E9}"/>
                  </a:ext>
                </a:extLst>
              </p:cNvPr>
              <p:cNvSpPr>
                <a:spLocks/>
              </p:cNvSpPr>
              <p:nvPr/>
            </p:nvSpPr>
            <p:spPr bwMode="auto">
              <a:xfrm>
                <a:off x="3015" y="1343"/>
                <a:ext cx="51" cy="70"/>
              </a:xfrm>
              <a:custGeom>
                <a:avLst/>
                <a:gdLst>
                  <a:gd name="T0" fmla="*/ 0 w 51"/>
                  <a:gd name="T1" fmla="*/ 34 h 70"/>
                  <a:gd name="T2" fmla="*/ 1 w 51"/>
                  <a:gd name="T3" fmla="*/ 24 h 70"/>
                  <a:gd name="T4" fmla="*/ 4 w 51"/>
                  <a:gd name="T5" fmla="*/ 15 h 70"/>
                  <a:gd name="T6" fmla="*/ 9 w 51"/>
                  <a:gd name="T7" fmla="*/ 8 h 70"/>
                  <a:gd name="T8" fmla="*/ 15 w 51"/>
                  <a:gd name="T9" fmla="*/ 2 h 70"/>
                  <a:gd name="T10" fmla="*/ 21 w 51"/>
                  <a:gd name="T11" fmla="*/ 0 h 70"/>
                  <a:gd name="T12" fmla="*/ 28 w 51"/>
                  <a:gd name="T13" fmla="*/ 0 h 70"/>
                  <a:gd name="T14" fmla="*/ 36 w 51"/>
                  <a:gd name="T15" fmla="*/ 3 h 70"/>
                  <a:gd name="T16" fmla="*/ 42 w 51"/>
                  <a:gd name="T17" fmla="*/ 8 h 70"/>
                  <a:gd name="T18" fmla="*/ 46 w 51"/>
                  <a:gd name="T19" fmla="*/ 15 h 70"/>
                  <a:gd name="T20" fmla="*/ 49 w 51"/>
                  <a:gd name="T21" fmla="*/ 25 h 70"/>
                  <a:gd name="T22" fmla="*/ 50 w 51"/>
                  <a:gd name="T23" fmla="*/ 35 h 70"/>
                  <a:gd name="T24" fmla="*/ 48 w 51"/>
                  <a:gd name="T25" fmla="*/ 44 h 70"/>
                  <a:gd name="T26" fmla="*/ 45 w 51"/>
                  <a:gd name="T27" fmla="*/ 54 h 70"/>
                  <a:gd name="T28" fmla="*/ 40 w 51"/>
                  <a:gd name="T29" fmla="*/ 61 h 70"/>
                  <a:gd name="T30" fmla="*/ 34 w 51"/>
                  <a:gd name="T31" fmla="*/ 66 h 70"/>
                  <a:gd name="T32" fmla="*/ 27 w 51"/>
                  <a:gd name="T33" fmla="*/ 69 h 70"/>
                  <a:gd name="T34" fmla="*/ 20 w 51"/>
                  <a:gd name="T35" fmla="*/ 68 h 70"/>
                  <a:gd name="T36" fmla="*/ 13 w 51"/>
                  <a:gd name="T37" fmla="*/ 65 h 70"/>
                  <a:gd name="T38" fmla="*/ 7 w 51"/>
                  <a:gd name="T39" fmla="*/ 59 h 70"/>
                  <a:gd name="T40" fmla="*/ 3 w 51"/>
                  <a:gd name="T41" fmla="*/ 52 h 70"/>
                  <a:gd name="T42" fmla="*/ 0 w 51"/>
                  <a:gd name="T43" fmla="*/ 42 h 70"/>
                  <a:gd name="T44" fmla="*/ 0 w 51"/>
                  <a:gd name="T45" fmla="*/ 3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 h="70">
                    <a:moveTo>
                      <a:pt x="0" y="34"/>
                    </a:moveTo>
                    <a:lnTo>
                      <a:pt x="1" y="24"/>
                    </a:lnTo>
                    <a:lnTo>
                      <a:pt x="4" y="15"/>
                    </a:lnTo>
                    <a:lnTo>
                      <a:pt x="9" y="8"/>
                    </a:lnTo>
                    <a:lnTo>
                      <a:pt x="15" y="2"/>
                    </a:lnTo>
                    <a:lnTo>
                      <a:pt x="21" y="0"/>
                    </a:lnTo>
                    <a:lnTo>
                      <a:pt x="28" y="0"/>
                    </a:lnTo>
                    <a:lnTo>
                      <a:pt x="36" y="3"/>
                    </a:lnTo>
                    <a:lnTo>
                      <a:pt x="42" y="8"/>
                    </a:lnTo>
                    <a:lnTo>
                      <a:pt x="46" y="15"/>
                    </a:lnTo>
                    <a:lnTo>
                      <a:pt x="49" y="25"/>
                    </a:lnTo>
                    <a:lnTo>
                      <a:pt x="50" y="35"/>
                    </a:lnTo>
                    <a:lnTo>
                      <a:pt x="48" y="44"/>
                    </a:lnTo>
                    <a:lnTo>
                      <a:pt x="45" y="54"/>
                    </a:lnTo>
                    <a:lnTo>
                      <a:pt x="40" y="61"/>
                    </a:lnTo>
                    <a:lnTo>
                      <a:pt x="34" y="66"/>
                    </a:lnTo>
                    <a:lnTo>
                      <a:pt x="27" y="69"/>
                    </a:lnTo>
                    <a:lnTo>
                      <a:pt x="20" y="68"/>
                    </a:lnTo>
                    <a:lnTo>
                      <a:pt x="13" y="65"/>
                    </a:lnTo>
                    <a:lnTo>
                      <a:pt x="7" y="59"/>
                    </a:lnTo>
                    <a:lnTo>
                      <a:pt x="3" y="52"/>
                    </a:lnTo>
                    <a:lnTo>
                      <a:pt x="0" y="42"/>
                    </a:lnTo>
                    <a:lnTo>
                      <a:pt x="0" y="34"/>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7" name="Freeform 127">
                <a:extLst>
                  <a:ext uri="{FF2B5EF4-FFF2-40B4-BE49-F238E27FC236}">
                    <a16:creationId xmlns:a16="http://schemas.microsoft.com/office/drawing/2014/main" id="{1BB06535-1914-478E-BA2A-E25B11D33CF4}"/>
                  </a:ext>
                </a:extLst>
              </p:cNvPr>
              <p:cNvSpPr>
                <a:spLocks/>
              </p:cNvSpPr>
              <p:nvPr/>
            </p:nvSpPr>
            <p:spPr bwMode="auto">
              <a:xfrm>
                <a:off x="2989" y="1296"/>
                <a:ext cx="106" cy="74"/>
              </a:xfrm>
              <a:custGeom>
                <a:avLst/>
                <a:gdLst>
                  <a:gd name="T0" fmla="*/ 104 w 106"/>
                  <a:gd name="T1" fmla="*/ 73 h 74"/>
                  <a:gd name="T2" fmla="*/ 105 w 106"/>
                  <a:gd name="T3" fmla="*/ 68 h 74"/>
                  <a:gd name="T4" fmla="*/ 103 w 106"/>
                  <a:gd name="T5" fmla="*/ 54 h 74"/>
                  <a:gd name="T6" fmla="*/ 100 w 106"/>
                  <a:gd name="T7" fmla="*/ 41 h 74"/>
                  <a:gd name="T8" fmla="*/ 95 w 106"/>
                  <a:gd name="T9" fmla="*/ 29 h 74"/>
                  <a:gd name="T10" fmla="*/ 88 w 106"/>
                  <a:gd name="T11" fmla="*/ 19 h 74"/>
                  <a:gd name="T12" fmla="*/ 80 w 106"/>
                  <a:gd name="T13" fmla="*/ 10 h 74"/>
                  <a:gd name="T14" fmla="*/ 71 w 106"/>
                  <a:gd name="T15" fmla="*/ 4 h 74"/>
                  <a:gd name="T16" fmla="*/ 60 w 106"/>
                  <a:gd name="T17" fmla="*/ 0 h 74"/>
                  <a:gd name="T18" fmla="*/ 50 w 106"/>
                  <a:gd name="T19" fmla="*/ 0 h 74"/>
                  <a:gd name="T20" fmla="*/ 40 w 106"/>
                  <a:gd name="T21" fmla="*/ 1 h 74"/>
                  <a:gd name="T22" fmla="*/ 30 w 106"/>
                  <a:gd name="T23" fmla="*/ 6 h 74"/>
                  <a:gd name="T24" fmla="*/ 21 w 106"/>
                  <a:gd name="T25" fmla="*/ 13 h 74"/>
                  <a:gd name="T26" fmla="*/ 13 w 106"/>
                  <a:gd name="T27" fmla="*/ 22 h 74"/>
                  <a:gd name="T28" fmla="*/ 7 w 106"/>
                  <a:gd name="T29" fmla="*/ 33 h 74"/>
                  <a:gd name="T30" fmla="*/ 2 w 106"/>
                  <a:gd name="T31" fmla="*/ 45 h 74"/>
                  <a:gd name="T32" fmla="*/ 0 w 106"/>
                  <a:gd name="T33" fmla="*/ 58 h 74"/>
                  <a:gd name="T34" fmla="*/ 0 w 106"/>
                  <a:gd name="T35" fmla="*/ 73 h 74"/>
                  <a:gd name="T36" fmla="*/ 0 w 106"/>
                  <a:gd name="T37" fmla="*/ 73 h 74"/>
                  <a:gd name="T38" fmla="*/ 1 w 106"/>
                  <a:gd name="T39" fmla="*/ 59 h 74"/>
                  <a:gd name="T40" fmla="*/ 5 w 106"/>
                  <a:gd name="T41" fmla="*/ 46 h 74"/>
                  <a:gd name="T42" fmla="*/ 11 w 106"/>
                  <a:gd name="T43" fmla="*/ 35 h 74"/>
                  <a:gd name="T44" fmla="*/ 18 w 106"/>
                  <a:gd name="T45" fmla="*/ 25 h 74"/>
                  <a:gd name="T46" fmla="*/ 26 w 106"/>
                  <a:gd name="T47" fmla="*/ 17 h 74"/>
                  <a:gd name="T48" fmla="*/ 36 w 106"/>
                  <a:gd name="T49" fmla="*/ 12 h 74"/>
                  <a:gd name="T50" fmla="*/ 46 w 106"/>
                  <a:gd name="T51" fmla="*/ 9 h 74"/>
                  <a:gd name="T52" fmla="*/ 57 w 106"/>
                  <a:gd name="T53" fmla="*/ 9 h 74"/>
                  <a:gd name="T54" fmla="*/ 67 w 106"/>
                  <a:gd name="T55" fmla="*/ 12 h 74"/>
                  <a:gd name="T56" fmla="*/ 77 w 106"/>
                  <a:gd name="T57" fmla="*/ 17 h 74"/>
                  <a:gd name="T58" fmla="*/ 86 w 106"/>
                  <a:gd name="T59" fmla="*/ 25 h 74"/>
                  <a:gd name="T60" fmla="*/ 93 w 106"/>
                  <a:gd name="T61" fmla="*/ 34 h 74"/>
                  <a:gd name="T62" fmla="*/ 99 w 106"/>
                  <a:gd name="T63" fmla="*/ 46 h 74"/>
                  <a:gd name="T64" fmla="*/ 102 w 106"/>
                  <a:gd name="T65" fmla="*/ 59 h 74"/>
                  <a:gd name="T66" fmla="*/ 104 w 106"/>
                  <a:gd name="T67" fmla="*/ 73 h 74"/>
                  <a:gd name="T68" fmla="*/ 104 w 106"/>
                  <a:gd name="T69"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74">
                    <a:moveTo>
                      <a:pt x="104" y="73"/>
                    </a:moveTo>
                    <a:lnTo>
                      <a:pt x="105" y="68"/>
                    </a:lnTo>
                    <a:lnTo>
                      <a:pt x="103" y="54"/>
                    </a:lnTo>
                    <a:lnTo>
                      <a:pt x="100" y="41"/>
                    </a:lnTo>
                    <a:lnTo>
                      <a:pt x="95" y="29"/>
                    </a:lnTo>
                    <a:lnTo>
                      <a:pt x="88" y="19"/>
                    </a:lnTo>
                    <a:lnTo>
                      <a:pt x="80" y="10"/>
                    </a:lnTo>
                    <a:lnTo>
                      <a:pt x="71" y="4"/>
                    </a:lnTo>
                    <a:lnTo>
                      <a:pt x="60" y="0"/>
                    </a:lnTo>
                    <a:lnTo>
                      <a:pt x="50" y="0"/>
                    </a:lnTo>
                    <a:lnTo>
                      <a:pt x="40" y="1"/>
                    </a:lnTo>
                    <a:lnTo>
                      <a:pt x="30" y="6"/>
                    </a:lnTo>
                    <a:lnTo>
                      <a:pt x="21" y="13"/>
                    </a:lnTo>
                    <a:lnTo>
                      <a:pt x="13" y="22"/>
                    </a:lnTo>
                    <a:lnTo>
                      <a:pt x="7" y="33"/>
                    </a:lnTo>
                    <a:lnTo>
                      <a:pt x="2" y="45"/>
                    </a:lnTo>
                    <a:lnTo>
                      <a:pt x="0" y="58"/>
                    </a:lnTo>
                    <a:lnTo>
                      <a:pt x="0" y="73"/>
                    </a:lnTo>
                    <a:lnTo>
                      <a:pt x="0" y="73"/>
                    </a:lnTo>
                    <a:lnTo>
                      <a:pt x="1" y="59"/>
                    </a:lnTo>
                    <a:lnTo>
                      <a:pt x="5" y="46"/>
                    </a:lnTo>
                    <a:lnTo>
                      <a:pt x="11" y="35"/>
                    </a:lnTo>
                    <a:lnTo>
                      <a:pt x="18" y="25"/>
                    </a:lnTo>
                    <a:lnTo>
                      <a:pt x="26" y="17"/>
                    </a:lnTo>
                    <a:lnTo>
                      <a:pt x="36" y="12"/>
                    </a:lnTo>
                    <a:lnTo>
                      <a:pt x="46" y="9"/>
                    </a:lnTo>
                    <a:lnTo>
                      <a:pt x="57" y="9"/>
                    </a:lnTo>
                    <a:lnTo>
                      <a:pt x="67" y="12"/>
                    </a:lnTo>
                    <a:lnTo>
                      <a:pt x="77" y="17"/>
                    </a:lnTo>
                    <a:lnTo>
                      <a:pt x="86" y="25"/>
                    </a:lnTo>
                    <a:lnTo>
                      <a:pt x="93" y="34"/>
                    </a:lnTo>
                    <a:lnTo>
                      <a:pt x="99" y="46"/>
                    </a:lnTo>
                    <a:lnTo>
                      <a:pt x="102" y="59"/>
                    </a:lnTo>
                    <a:lnTo>
                      <a:pt x="104" y="73"/>
                    </a:lnTo>
                    <a:lnTo>
                      <a:pt x="104" y="7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8" name="Freeform 128">
                <a:extLst>
                  <a:ext uri="{FF2B5EF4-FFF2-40B4-BE49-F238E27FC236}">
                    <a16:creationId xmlns:a16="http://schemas.microsoft.com/office/drawing/2014/main" id="{751443FD-9188-437D-8034-B0A98AEAD66B}"/>
                  </a:ext>
                </a:extLst>
              </p:cNvPr>
              <p:cNvSpPr>
                <a:spLocks/>
              </p:cNvSpPr>
              <p:nvPr/>
            </p:nvSpPr>
            <p:spPr bwMode="auto">
              <a:xfrm>
                <a:off x="2989" y="1296"/>
                <a:ext cx="106" cy="74"/>
              </a:xfrm>
              <a:custGeom>
                <a:avLst/>
                <a:gdLst>
                  <a:gd name="T0" fmla="*/ 104 w 106"/>
                  <a:gd name="T1" fmla="*/ 73 h 74"/>
                  <a:gd name="T2" fmla="*/ 105 w 106"/>
                  <a:gd name="T3" fmla="*/ 68 h 74"/>
                  <a:gd name="T4" fmla="*/ 103 w 106"/>
                  <a:gd name="T5" fmla="*/ 54 h 74"/>
                  <a:gd name="T6" fmla="*/ 100 w 106"/>
                  <a:gd name="T7" fmla="*/ 41 h 74"/>
                  <a:gd name="T8" fmla="*/ 95 w 106"/>
                  <a:gd name="T9" fmla="*/ 29 h 74"/>
                  <a:gd name="T10" fmla="*/ 88 w 106"/>
                  <a:gd name="T11" fmla="*/ 19 h 74"/>
                  <a:gd name="T12" fmla="*/ 80 w 106"/>
                  <a:gd name="T13" fmla="*/ 10 h 74"/>
                  <a:gd name="T14" fmla="*/ 71 w 106"/>
                  <a:gd name="T15" fmla="*/ 4 h 74"/>
                  <a:gd name="T16" fmla="*/ 60 w 106"/>
                  <a:gd name="T17" fmla="*/ 0 h 74"/>
                  <a:gd name="T18" fmla="*/ 50 w 106"/>
                  <a:gd name="T19" fmla="*/ 0 h 74"/>
                  <a:gd name="T20" fmla="*/ 40 w 106"/>
                  <a:gd name="T21" fmla="*/ 1 h 74"/>
                  <a:gd name="T22" fmla="*/ 30 w 106"/>
                  <a:gd name="T23" fmla="*/ 6 h 74"/>
                  <a:gd name="T24" fmla="*/ 21 w 106"/>
                  <a:gd name="T25" fmla="*/ 13 h 74"/>
                  <a:gd name="T26" fmla="*/ 13 w 106"/>
                  <a:gd name="T27" fmla="*/ 22 h 74"/>
                  <a:gd name="T28" fmla="*/ 7 w 106"/>
                  <a:gd name="T29" fmla="*/ 33 h 74"/>
                  <a:gd name="T30" fmla="*/ 2 w 106"/>
                  <a:gd name="T31" fmla="*/ 45 h 74"/>
                  <a:gd name="T32" fmla="*/ 0 w 106"/>
                  <a:gd name="T33" fmla="*/ 58 h 74"/>
                  <a:gd name="T34" fmla="*/ 0 w 106"/>
                  <a:gd name="T35" fmla="*/ 73 h 74"/>
                  <a:gd name="T36" fmla="*/ 0 w 106"/>
                  <a:gd name="T37" fmla="*/ 73 h 74"/>
                  <a:gd name="T38" fmla="*/ 1 w 106"/>
                  <a:gd name="T39" fmla="*/ 59 h 74"/>
                  <a:gd name="T40" fmla="*/ 5 w 106"/>
                  <a:gd name="T41" fmla="*/ 46 h 74"/>
                  <a:gd name="T42" fmla="*/ 11 w 106"/>
                  <a:gd name="T43" fmla="*/ 35 h 74"/>
                  <a:gd name="T44" fmla="*/ 18 w 106"/>
                  <a:gd name="T45" fmla="*/ 25 h 74"/>
                  <a:gd name="T46" fmla="*/ 26 w 106"/>
                  <a:gd name="T47" fmla="*/ 17 h 74"/>
                  <a:gd name="T48" fmla="*/ 36 w 106"/>
                  <a:gd name="T49" fmla="*/ 12 h 74"/>
                  <a:gd name="T50" fmla="*/ 46 w 106"/>
                  <a:gd name="T51" fmla="*/ 9 h 74"/>
                  <a:gd name="T52" fmla="*/ 57 w 106"/>
                  <a:gd name="T53" fmla="*/ 9 h 74"/>
                  <a:gd name="T54" fmla="*/ 67 w 106"/>
                  <a:gd name="T55" fmla="*/ 12 h 74"/>
                  <a:gd name="T56" fmla="*/ 77 w 106"/>
                  <a:gd name="T57" fmla="*/ 17 h 74"/>
                  <a:gd name="T58" fmla="*/ 86 w 106"/>
                  <a:gd name="T59" fmla="*/ 25 h 74"/>
                  <a:gd name="T60" fmla="*/ 93 w 106"/>
                  <a:gd name="T61" fmla="*/ 34 h 74"/>
                  <a:gd name="T62" fmla="*/ 99 w 106"/>
                  <a:gd name="T63" fmla="*/ 46 h 74"/>
                  <a:gd name="T64" fmla="*/ 102 w 106"/>
                  <a:gd name="T65" fmla="*/ 59 h 74"/>
                  <a:gd name="T66" fmla="*/ 104 w 106"/>
                  <a:gd name="T67" fmla="*/ 73 h 74"/>
                  <a:gd name="T68" fmla="*/ 104 w 106"/>
                  <a:gd name="T69"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74">
                    <a:moveTo>
                      <a:pt x="104" y="73"/>
                    </a:moveTo>
                    <a:lnTo>
                      <a:pt x="105" y="68"/>
                    </a:lnTo>
                    <a:lnTo>
                      <a:pt x="103" y="54"/>
                    </a:lnTo>
                    <a:lnTo>
                      <a:pt x="100" y="41"/>
                    </a:lnTo>
                    <a:lnTo>
                      <a:pt x="95" y="29"/>
                    </a:lnTo>
                    <a:lnTo>
                      <a:pt x="88" y="19"/>
                    </a:lnTo>
                    <a:lnTo>
                      <a:pt x="80" y="10"/>
                    </a:lnTo>
                    <a:lnTo>
                      <a:pt x="71" y="4"/>
                    </a:lnTo>
                    <a:lnTo>
                      <a:pt x="60" y="0"/>
                    </a:lnTo>
                    <a:lnTo>
                      <a:pt x="50" y="0"/>
                    </a:lnTo>
                    <a:lnTo>
                      <a:pt x="40" y="1"/>
                    </a:lnTo>
                    <a:lnTo>
                      <a:pt x="30" y="6"/>
                    </a:lnTo>
                    <a:lnTo>
                      <a:pt x="21" y="13"/>
                    </a:lnTo>
                    <a:lnTo>
                      <a:pt x="13" y="22"/>
                    </a:lnTo>
                    <a:lnTo>
                      <a:pt x="7" y="33"/>
                    </a:lnTo>
                    <a:lnTo>
                      <a:pt x="2" y="45"/>
                    </a:lnTo>
                    <a:lnTo>
                      <a:pt x="0" y="58"/>
                    </a:lnTo>
                    <a:lnTo>
                      <a:pt x="0" y="73"/>
                    </a:lnTo>
                    <a:lnTo>
                      <a:pt x="0" y="73"/>
                    </a:lnTo>
                    <a:lnTo>
                      <a:pt x="1" y="59"/>
                    </a:lnTo>
                    <a:lnTo>
                      <a:pt x="5" y="46"/>
                    </a:lnTo>
                    <a:lnTo>
                      <a:pt x="11" y="35"/>
                    </a:lnTo>
                    <a:lnTo>
                      <a:pt x="18" y="25"/>
                    </a:lnTo>
                    <a:lnTo>
                      <a:pt x="26" y="17"/>
                    </a:lnTo>
                    <a:lnTo>
                      <a:pt x="36" y="12"/>
                    </a:lnTo>
                    <a:lnTo>
                      <a:pt x="46" y="9"/>
                    </a:lnTo>
                    <a:lnTo>
                      <a:pt x="57" y="9"/>
                    </a:lnTo>
                    <a:lnTo>
                      <a:pt x="67" y="12"/>
                    </a:lnTo>
                    <a:lnTo>
                      <a:pt x="77" y="17"/>
                    </a:lnTo>
                    <a:lnTo>
                      <a:pt x="86" y="25"/>
                    </a:lnTo>
                    <a:lnTo>
                      <a:pt x="93" y="34"/>
                    </a:lnTo>
                    <a:lnTo>
                      <a:pt x="99" y="46"/>
                    </a:lnTo>
                    <a:lnTo>
                      <a:pt x="102" y="59"/>
                    </a:lnTo>
                    <a:lnTo>
                      <a:pt x="104" y="73"/>
                    </a:lnTo>
                    <a:lnTo>
                      <a:pt x="104" y="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9" name="Freeform 129">
                <a:extLst>
                  <a:ext uri="{FF2B5EF4-FFF2-40B4-BE49-F238E27FC236}">
                    <a16:creationId xmlns:a16="http://schemas.microsoft.com/office/drawing/2014/main" id="{0C46EE22-1473-45EA-98B3-10580A54C80A}"/>
                  </a:ext>
                </a:extLst>
              </p:cNvPr>
              <p:cNvSpPr>
                <a:spLocks/>
              </p:cNvSpPr>
              <p:nvPr/>
            </p:nvSpPr>
            <p:spPr bwMode="auto">
              <a:xfrm>
                <a:off x="3360" y="1272"/>
                <a:ext cx="19" cy="24"/>
              </a:xfrm>
              <a:custGeom>
                <a:avLst/>
                <a:gdLst>
                  <a:gd name="T0" fmla="*/ 18 w 19"/>
                  <a:gd name="T1" fmla="*/ 23 h 24"/>
                  <a:gd name="T2" fmla="*/ 18 w 19"/>
                  <a:gd name="T3" fmla="*/ 0 h 24"/>
                  <a:gd name="T4" fmla="*/ 0 w 19"/>
                  <a:gd name="T5" fmla="*/ 0 h 24"/>
                  <a:gd name="T6" fmla="*/ 0 w 19"/>
                  <a:gd name="T7" fmla="*/ 23 h 24"/>
                  <a:gd name="T8" fmla="*/ 18 w 19"/>
                  <a:gd name="T9" fmla="*/ 23 h 24"/>
                </a:gdLst>
                <a:ahLst/>
                <a:cxnLst>
                  <a:cxn ang="0">
                    <a:pos x="T0" y="T1"/>
                  </a:cxn>
                  <a:cxn ang="0">
                    <a:pos x="T2" y="T3"/>
                  </a:cxn>
                  <a:cxn ang="0">
                    <a:pos x="T4" y="T5"/>
                  </a:cxn>
                  <a:cxn ang="0">
                    <a:pos x="T6" y="T7"/>
                  </a:cxn>
                  <a:cxn ang="0">
                    <a:pos x="T8" y="T9"/>
                  </a:cxn>
                </a:cxnLst>
                <a:rect l="0" t="0" r="r" b="b"/>
                <a:pathLst>
                  <a:path w="19" h="24">
                    <a:moveTo>
                      <a:pt x="18" y="23"/>
                    </a:moveTo>
                    <a:lnTo>
                      <a:pt x="18" y="0"/>
                    </a:lnTo>
                    <a:lnTo>
                      <a:pt x="0" y="0"/>
                    </a:lnTo>
                    <a:lnTo>
                      <a:pt x="0" y="23"/>
                    </a:lnTo>
                    <a:lnTo>
                      <a:pt x="18" y="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90" name="Line 130">
                <a:extLst>
                  <a:ext uri="{FF2B5EF4-FFF2-40B4-BE49-F238E27FC236}">
                    <a16:creationId xmlns:a16="http://schemas.microsoft.com/office/drawing/2014/main" id="{BC6ED86A-259E-44F2-A6BE-77650F68D496}"/>
                  </a:ext>
                </a:extLst>
              </p:cNvPr>
              <p:cNvSpPr>
                <a:spLocks noChangeShapeType="1"/>
              </p:cNvSpPr>
              <p:nvPr/>
            </p:nvSpPr>
            <p:spPr bwMode="auto">
              <a:xfrm>
                <a:off x="3360" y="1283"/>
                <a:ext cx="7"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091" name="Group 131">
              <a:extLst>
                <a:ext uri="{FF2B5EF4-FFF2-40B4-BE49-F238E27FC236}">
                  <a16:creationId xmlns:a16="http://schemas.microsoft.com/office/drawing/2014/main" id="{7FBB1E5C-74F7-4DA8-96FF-70815909147E}"/>
                </a:ext>
              </a:extLst>
            </p:cNvPr>
            <p:cNvGrpSpPr>
              <a:grpSpLocks/>
            </p:cNvGrpSpPr>
            <p:nvPr/>
          </p:nvGrpSpPr>
          <p:grpSpPr bwMode="auto">
            <a:xfrm>
              <a:off x="2914" y="1267"/>
              <a:ext cx="429" cy="20"/>
              <a:chOff x="2914" y="1267"/>
              <a:chExt cx="429" cy="20"/>
            </a:xfrm>
          </p:grpSpPr>
          <p:sp>
            <p:nvSpPr>
              <p:cNvPr id="41092" name="Rectangle 132" descr="Oak">
                <a:extLst>
                  <a:ext uri="{FF2B5EF4-FFF2-40B4-BE49-F238E27FC236}">
                    <a16:creationId xmlns:a16="http://schemas.microsoft.com/office/drawing/2014/main" id="{7F969010-E26B-4E77-BD01-858605A08E35}"/>
                  </a:ext>
                </a:extLst>
              </p:cNvPr>
              <p:cNvSpPr>
                <a:spLocks noChangeArrowheads="1"/>
              </p:cNvSpPr>
              <p:nvPr/>
            </p:nvSpPr>
            <p:spPr bwMode="auto">
              <a:xfrm>
                <a:off x="2914" y="1267"/>
                <a:ext cx="138" cy="2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3" name="Rectangle 133" descr="Oak">
                <a:extLst>
                  <a:ext uri="{FF2B5EF4-FFF2-40B4-BE49-F238E27FC236}">
                    <a16:creationId xmlns:a16="http://schemas.microsoft.com/office/drawing/2014/main" id="{EF35773C-2F0E-47B8-9905-7A8BB605C7A2}"/>
                  </a:ext>
                </a:extLst>
              </p:cNvPr>
              <p:cNvSpPr>
                <a:spLocks noChangeArrowheads="1"/>
              </p:cNvSpPr>
              <p:nvPr/>
            </p:nvSpPr>
            <p:spPr bwMode="auto">
              <a:xfrm>
                <a:off x="3060" y="1267"/>
                <a:ext cx="137" cy="20"/>
              </a:xfrm>
              <a:prstGeom prst="rect">
                <a:avLst/>
              </a:prstGeom>
              <a:blipFill dpi="0" rotWithShape="0">
                <a:blip r:embed="rId5"/>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4" name="Rectangle 134" descr="Oak">
                <a:extLst>
                  <a:ext uri="{FF2B5EF4-FFF2-40B4-BE49-F238E27FC236}">
                    <a16:creationId xmlns:a16="http://schemas.microsoft.com/office/drawing/2014/main" id="{765785C2-F8DE-4EF2-B736-37ACCEE39B57}"/>
                  </a:ext>
                </a:extLst>
              </p:cNvPr>
              <p:cNvSpPr>
                <a:spLocks noChangeArrowheads="1"/>
              </p:cNvSpPr>
              <p:nvPr/>
            </p:nvSpPr>
            <p:spPr bwMode="auto">
              <a:xfrm>
                <a:off x="3204" y="1267"/>
                <a:ext cx="139" cy="20"/>
              </a:xfrm>
              <a:prstGeom prst="rect">
                <a:avLst/>
              </a:prstGeom>
              <a:blipFill dpi="0" rotWithShape="0">
                <a:blip r:embed="rId5"/>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95" name="Rectangle 135">
              <a:extLst>
                <a:ext uri="{FF2B5EF4-FFF2-40B4-BE49-F238E27FC236}">
                  <a16:creationId xmlns:a16="http://schemas.microsoft.com/office/drawing/2014/main" id="{61AFBEDD-3383-4388-A7B0-21D86671CD89}"/>
                </a:ext>
              </a:extLst>
            </p:cNvPr>
            <p:cNvSpPr>
              <a:spLocks noChangeArrowheads="1"/>
            </p:cNvSpPr>
            <p:nvPr/>
          </p:nvSpPr>
          <p:spPr bwMode="auto">
            <a:xfrm>
              <a:off x="2922" y="1146"/>
              <a:ext cx="122" cy="113"/>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6" name="Rectangle 136">
              <a:extLst>
                <a:ext uri="{FF2B5EF4-FFF2-40B4-BE49-F238E27FC236}">
                  <a16:creationId xmlns:a16="http://schemas.microsoft.com/office/drawing/2014/main" id="{673B70CF-4790-4DBB-99E4-172198A76143}"/>
                </a:ext>
              </a:extLst>
            </p:cNvPr>
            <p:cNvSpPr>
              <a:spLocks noChangeArrowheads="1"/>
            </p:cNvSpPr>
            <p:nvPr/>
          </p:nvSpPr>
          <p:spPr bwMode="auto">
            <a:xfrm>
              <a:off x="3068" y="1127"/>
              <a:ext cx="121" cy="132"/>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7" name="Rectangle 137">
              <a:extLst>
                <a:ext uri="{FF2B5EF4-FFF2-40B4-BE49-F238E27FC236}">
                  <a16:creationId xmlns:a16="http://schemas.microsoft.com/office/drawing/2014/main" id="{7278A2D2-F505-4C3B-9A3C-8A8B606A7036}"/>
                </a:ext>
              </a:extLst>
            </p:cNvPr>
            <p:cNvSpPr>
              <a:spLocks noChangeArrowheads="1"/>
            </p:cNvSpPr>
            <p:nvPr/>
          </p:nvSpPr>
          <p:spPr bwMode="auto">
            <a:xfrm>
              <a:off x="3212" y="1176"/>
              <a:ext cx="123" cy="83"/>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98" name="Rectangle 138">
            <a:extLst>
              <a:ext uri="{FF2B5EF4-FFF2-40B4-BE49-F238E27FC236}">
                <a16:creationId xmlns:a16="http://schemas.microsoft.com/office/drawing/2014/main" id="{6D530125-01E7-4983-9B9C-2DD1F2C83B9E}"/>
              </a:ext>
            </a:extLst>
          </p:cNvPr>
          <p:cNvSpPr>
            <a:spLocks noChangeArrowheads="1"/>
          </p:cNvSpPr>
          <p:nvPr/>
        </p:nvSpPr>
        <p:spPr bwMode="auto">
          <a:xfrm>
            <a:off x="7793038" y="1792288"/>
            <a:ext cx="2374900" cy="127000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Invoice</a:t>
            </a:r>
            <a:br>
              <a:rPr lang="en-US" altLang="en-US" sz="1600">
                <a:latin typeface="Arial" panose="020B0604020202020204" pitchFamily="34" charset="0"/>
              </a:rPr>
            </a:br>
            <a:r>
              <a:rPr lang="en-US" altLang="en-US" sz="1600">
                <a:latin typeface="Arial" panose="020B0604020202020204" pitchFamily="34" charset="0"/>
              </a:rPr>
              <a:t>Verification</a:t>
            </a:r>
          </a:p>
        </p:txBody>
      </p:sp>
      <p:graphicFrame>
        <p:nvGraphicFramePr>
          <p:cNvPr id="41099" name="Object 139">
            <a:extLst>
              <a:ext uri="{FF2B5EF4-FFF2-40B4-BE49-F238E27FC236}">
                <a16:creationId xmlns:a16="http://schemas.microsoft.com/office/drawing/2014/main" id="{27221F77-8821-46E6-99A1-F625A70F9E6F}"/>
              </a:ext>
            </a:extLst>
          </p:cNvPr>
          <p:cNvGraphicFramePr>
            <a:graphicFrameLocks/>
          </p:cNvGraphicFramePr>
          <p:nvPr/>
        </p:nvGraphicFramePr>
        <p:xfrm>
          <a:off x="9132889" y="1633538"/>
          <a:ext cx="974725" cy="1295400"/>
        </p:xfrm>
        <a:graphic>
          <a:graphicData uri="http://schemas.openxmlformats.org/presentationml/2006/ole">
            <mc:AlternateContent xmlns:mc="http://schemas.openxmlformats.org/markup-compatibility/2006">
              <mc:Choice xmlns:v="urn:schemas-microsoft-com:vml" Requires="v">
                <p:oleObj spid="_x0000_s6170" name="CorelDRAW! CMX" r:id="rId6" imgW="7340400" imgH="9745560" progId="CQuickDraw5">
                  <p:embed/>
                </p:oleObj>
              </mc:Choice>
              <mc:Fallback>
                <p:oleObj name="CorelDRAW! CMX" r:id="rId6" imgW="7340400" imgH="9745560" progId="CQuickDraw5">
                  <p:embed/>
                  <p:pic>
                    <p:nvPicPr>
                      <p:cNvPr id="41099" name="Object 139">
                        <a:extLst>
                          <a:ext uri="{FF2B5EF4-FFF2-40B4-BE49-F238E27FC236}">
                            <a16:creationId xmlns:a16="http://schemas.microsoft.com/office/drawing/2014/main" id="{27221F77-8821-46E6-99A1-F625A70F9E6F}"/>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32889" y="1633538"/>
                        <a:ext cx="974725" cy="1295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00" name="Freeform 140">
            <a:extLst>
              <a:ext uri="{FF2B5EF4-FFF2-40B4-BE49-F238E27FC236}">
                <a16:creationId xmlns:a16="http://schemas.microsoft.com/office/drawing/2014/main" id="{F89EB0A5-68A1-4907-9202-829935A40BD7}"/>
              </a:ext>
            </a:extLst>
          </p:cNvPr>
          <p:cNvSpPr>
            <a:spLocks/>
          </p:cNvSpPr>
          <p:nvPr/>
        </p:nvSpPr>
        <p:spPr bwMode="auto">
          <a:xfrm>
            <a:off x="9029701" y="1736725"/>
            <a:ext cx="606425" cy="1028700"/>
          </a:xfrm>
          <a:custGeom>
            <a:avLst/>
            <a:gdLst>
              <a:gd name="T0" fmla="*/ 43 w 382"/>
              <a:gd name="T1" fmla="*/ 301 h 648"/>
              <a:gd name="T2" fmla="*/ 0 w 382"/>
              <a:gd name="T3" fmla="*/ 477 h 648"/>
              <a:gd name="T4" fmla="*/ 147 w 382"/>
              <a:gd name="T5" fmla="*/ 647 h 648"/>
              <a:gd name="T6" fmla="*/ 381 w 382"/>
              <a:gd name="T7" fmla="*/ 75 h 648"/>
              <a:gd name="T8" fmla="*/ 381 w 382"/>
              <a:gd name="T9" fmla="*/ 0 h 648"/>
              <a:gd name="T10" fmla="*/ 120 w 382"/>
              <a:gd name="T11" fmla="*/ 481 h 648"/>
              <a:gd name="T12" fmla="*/ 43 w 382"/>
              <a:gd name="T13" fmla="*/ 301 h 648"/>
            </a:gdLst>
            <a:ahLst/>
            <a:cxnLst>
              <a:cxn ang="0">
                <a:pos x="T0" y="T1"/>
              </a:cxn>
              <a:cxn ang="0">
                <a:pos x="T2" y="T3"/>
              </a:cxn>
              <a:cxn ang="0">
                <a:pos x="T4" y="T5"/>
              </a:cxn>
              <a:cxn ang="0">
                <a:pos x="T6" y="T7"/>
              </a:cxn>
              <a:cxn ang="0">
                <a:pos x="T8" y="T9"/>
              </a:cxn>
              <a:cxn ang="0">
                <a:pos x="T10" y="T11"/>
              </a:cxn>
              <a:cxn ang="0">
                <a:pos x="T12" y="T13"/>
              </a:cxn>
            </a:cxnLst>
            <a:rect l="0" t="0" r="r" b="b"/>
            <a:pathLst>
              <a:path w="382" h="648">
                <a:moveTo>
                  <a:pt x="43" y="301"/>
                </a:moveTo>
                <a:lnTo>
                  <a:pt x="0" y="477"/>
                </a:lnTo>
                <a:lnTo>
                  <a:pt x="147" y="647"/>
                </a:lnTo>
                <a:lnTo>
                  <a:pt x="381" y="75"/>
                </a:lnTo>
                <a:lnTo>
                  <a:pt x="381" y="0"/>
                </a:lnTo>
                <a:lnTo>
                  <a:pt x="120" y="481"/>
                </a:lnTo>
                <a:lnTo>
                  <a:pt x="43" y="301"/>
                </a:lnTo>
              </a:path>
            </a:pathLst>
          </a:custGeom>
          <a:solidFill>
            <a:srgbClr val="00279F"/>
          </a:solidFill>
          <a:ln w="25400" cap="rnd" cmpd="sng">
            <a:solidFill>
              <a:schemeClr val="hlink"/>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01" name="Rectangle 141">
            <a:extLst>
              <a:ext uri="{FF2B5EF4-FFF2-40B4-BE49-F238E27FC236}">
                <a16:creationId xmlns:a16="http://schemas.microsoft.com/office/drawing/2014/main" id="{7BEF6D9E-3FBF-4477-92F9-3AC6C38D8008}"/>
              </a:ext>
            </a:extLst>
          </p:cNvPr>
          <p:cNvSpPr>
            <a:spLocks noChangeArrowheads="1"/>
          </p:cNvSpPr>
          <p:nvPr/>
        </p:nvSpPr>
        <p:spPr bwMode="auto">
          <a:xfrm>
            <a:off x="7793039" y="2913064"/>
            <a:ext cx="2390775" cy="346075"/>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Post Invoice</a:t>
            </a:r>
          </a:p>
        </p:txBody>
      </p:sp>
      <p:sp>
        <p:nvSpPr>
          <p:cNvPr id="41102" name="Rectangle 142">
            <a:extLst>
              <a:ext uri="{FF2B5EF4-FFF2-40B4-BE49-F238E27FC236}">
                <a16:creationId xmlns:a16="http://schemas.microsoft.com/office/drawing/2014/main" id="{3A436AF5-347A-4E96-91F3-3F03317CD4B1}"/>
              </a:ext>
            </a:extLst>
          </p:cNvPr>
          <p:cNvSpPr>
            <a:spLocks noChangeArrowheads="1"/>
          </p:cNvSpPr>
          <p:nvPr/>
        </p:nvSpPr>
        <p:spPr bwMode="auto">
          <a:xfrm>
            <a:off x="2057400" y="1792288"/>
            <a:ext cx="2374900" cy="127635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Purchasing</a:t>
            </a:r>
          </a:p>
        </p:txBody>
      </p:sp>
      <p:sp>
        <p:nvSpPr>
          <p:cNvPr id="41103" name="Rectangle 143">
            <a:extLst>
              <a:ext uri="{FF2B5EF4-FFF2-40B4-BE49-F238E27FC236}">
                <a16:creationId xmlns:a16="http://schemas.microsoft.com/office/drawing/2014/main" id="{6FB4EF54-8881-4E00-A1F3-447B07C22321}"/>
              </a:ext>
            </a:extLst>
          </p:cNvPr>
          <p:cNvSpPr>
            <a:spLocks noChangeArrowheads="1"/>
          </p:cNvSpPr>
          <p:nvPr/>
        </p:nvSpPr>
        <p:spPr bwMode="auto">
          <a:xfrm>
            <a:off x="2057401" y="2913064"/>
            <a:ext cx="2390775" cy="346075"/>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Save Order Document</a:t>
            </a:r>
          </a:p>
        </p:txBody>
      </p:sp>
      <p:graphicFrame>
        <p:nvGraphicFramePr>
          <p:cNvPr id="41104" name="Object 144">
            <a:extLst>
              <a:ext uri="{FF2B5EF4-FFF2-40B4-BE49-F238E27FC236}">
                <a16:creationId xmlns:a16="http://schemas.microsoft.com/office/drawing/2014/main" id="{56B16D4B-ADDC-439D-BB44-73BFF3F90D70}"/>
              </a:ext>
            </a:extLst>
          </p:cNvPr>
          <p:cNvGraphicFramePr>
            <a:graphicFrameLocks/>
          </p:cNvGraphicFramePr>
          <p:nvPr/>
        </p:nvGraphicFramePr>
        <p:xfrm>
          <a:off x="3543300" y="2014538"/>
          <a:ext cx="687388" cy="838200"/>
        </p:xfrm>
        <a:graphic>
          <a:graphicData uri="http://schemas.openxmlformats.org/presentationml/2006/ole">
            <mc:AlternateContent xmlns:mc="http://schemas.openxmlformats.org/markup-compatibility/2006">
              <mc:Choice xmlns:v="urn:schemas-microsoft-com:vml" Requires="v">
                <p:oleObj spid="_x0000_s6171" name="CorelDRAW! CMX" r:id="rId8" imgW="6989760" imgH="9412200" progId="CQuickDraw5">
                  <p:embed/>
                </p:oleObj>
              </mc:Choice>
              <mc:Fallback>
                <p:oleObj name="CorelDRAW! CMX" r:id="rId8" imgW="6989760" imgH="9412200" progId="CQuickDraw5">
                  <p:embed/>
                  <p:pic>
                    <p:nvPicPr>
                      <p:cNvPr id="41104" name="Object 144">
                        <a:extLst>
                          <a:ext uri="{FF2B5EF4-FFF2-40B4-BE49-F238E27FC236}">
                            <a16:creationId xmlns:a16="http://schemas.microsoft.com/office/drawing/2014/main" id="{56B16D4B-ADDC-439D-BB44-73BFF3F90D70}"/>
                          </a:ext>
                        </a:extLst>
                      </p:cNvPr>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43300" y="2014538"/>
                        <a:ext cx="68738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05" name="Line 145">
            <a:extLst>
              <a:ext uri="{FF2B5EF4-FFF2-40B4-BE49-F238E27FC236}">
                <a16:creationId xmlns:a16="http://schemas.microsoft.com/office/drawing/2014/main" id="{86BD3541-1646-42F7-9B4B-1CC606C65BC2}"/>
              </a:ext>
            </a:extLst>
          </p:cNvPr>
          <p:cNvSpPr>
            <a:spLocks noChangeShapeType="1"/>
          </p:cNvSpPr>
          <p:nvPr/>
        </p:nvSpPr>
        <p:spPr bwMode="auto">
          <a:xfrm>
            <a:off x="3568700" y="23193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6" name="Line 146">
            <a:extLst>
              <a:ext uri="{FF2B5EF4-FFF2-40B4-BE49-F238E27FC236}">
                <a16:creationId xmlns:a16="http://schemas.microsoft.com/office/drawing/2014/main" id="{FDB5DB55-99FE-489A-8E3A-9B68E21F2E4C}"/>
              </a:ext>
            </a:extLst>
          </p:cNvPr>
          <p:cNvSpPr>
            <a:spLocks noChangeShapeType="1"/>
          </p:cNvSpPr>
          <p:nvPr/>
        </p:nvSpPr>
        <p:spPr bwMode="auto">
          <a:xfrm>
            <a:off x="4025900" y="23193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7" name="Line 147">
            <a:extLst>
              <a:ext uri="{FF2B5EF4-FFF2-40B4-BE49-F238E27FC236}">
                <a16:creationId xmlns:a16="http://schemas.microsoft.com/office/drawing/2014/main" id="{2A4B3358-357D-410C-867C-9DB9CBD8AB28}"/>
              </a:ext>
            </a:extLst>
          </p:cNvPr>
          <p:cNvSpPr>
            <a:spLocks noChangeShapeType="1"/>
          </p:cNvSpPr>
          <p:nvPr/>
        </p:nvSpPr>
        <p:spPr bwMode="auto">
          <a:xfrm>
            <a:off x="3568700" y="23955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8" name="Line 148">
            <a:extLst>
              <a:ext uri="{FF2B5EF4-FFF2-40B4-BE49-F238E27FC236}">
                <a16:creationId xmlns:a16="http://schemas.microsoft.com/office/drawing/2014/main" id="{1B594C44-785F-418B-9492-1A12D5BF67C3}"/>
              </a:ext>
            </a:extLst>
          </p:cNvPr>
          <p:cNvSpPr>
            <a:spLocks noChangeShapeType="1"/>
          </p:cNvSpPr>
          <p:nvPr/>
        </p:nvSpPr>
        <p:spPr bwMode="auto">
          <a:xfrm>
            <a:off x="4025900" y="23955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9" name="Line 149">
            <a:extLst>
              <a:ext uri="{FF2B5EF4-FFF2-40B4-BE49-F238E27FC236}">
                <a16:creationId xmlns:a16="http://schemas.microsoft.com/office/drawing/2014/main" id="{7E07D022-2BB1-4F5F-B993-43C72202823D}"/>
              </a:ext>
            </a:extLst>
          </p:cNvPr>
          <p:cNvSpPr>
            <a:spLocks noChangeShapeType="1"/>
          </p:cNvSpPr>
          <p:nvPr/>
        </p:nvSpPr>
        <p:spPr bwMode="auto">
          <a:xfrm>
            <a:off x="3568700" y="24717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0" name="Line 150">
            <a:extLst>
              <a:ext uri="{FF2B5EF4-FFF2-40B4-BE49-F238E27FC236}">
                <a16:creationId xmlns:a16="http://schemas.microsoft.com/office/drawing/2014/main" id="{CCC47C30-40B1-47E4-9B6C-2BB9AA78CCFF}"/>
              </a:ext>
            </a:extLst>
          </p:cNvPr>
          <p:cNvSpPr>
            <a:spLocks noChangeShapeType="1"/>
          </p:cNvSpPr>
          <p:nvPr/>
        </p:nvSpPr>
        <p:spPr bwMode="auto">
          <a:xfrm>
            <a:off x="4025900" y="24717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1" name="Line 151">
            <a:extLst>
              <a:ext uri="{FF2B5EF4-FFF2-40B4-BE49-F238E27FC236}">
                <a16:creationId xmlns:a16="http://schemas.microsoft.com/office/drawing/2014/main" id="{79FF1425-3DCE-4B32-A2D3-0BE305A9D207}"/>
              </a:ext>
            </a:extLst>
          </p:cNvPr>
          <p:cNvSpPr>
            <a:spLocks noChangeShapeType="1"/>
          </p:cNvSpPr>
          <p:nvPr/>
        </p:nvSpPr>
        <p:spPr bwMode="auto">
          <a:xfrm>
            <a:off x="3568700" y="25479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2" name="Line 152">
            <a:extLst>
              <a:ext uri="{FF2B5EF4-FFF2-40B4-BE49-F238E27FC236}">
                <a16:creationId xmlns:a16="http://schemas.microsoft.com/office/drawing/2014/main" id="{92DC807A-483A-4E46-B526-4FB8214838BD}"/>
              </a:ext>
            </a:extLst>
          </p:cNvPr>
          <p:cNvSpPr>
            <a:spLocks noChangeShapeType="1"/>
          </p:cNvSpPr>
          <p:nvPr/>
        </p:nvSpPr>
        <p:spPr bwMode="auto">
          <a:xfrm>
            <a:off x="4025900" y="25479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3" name="Line 153">
            <a:extLst>
              <a:ext uri="{FF2B5EF4-FFF2-40B4-BE49-F238E27FC236}">
                <a16:creationId xmlns:a16="http://schemas.microsoft.com/office/drawing/2014/main" id="{8A61E6E5-EE92-4430-A826-6699B1A70207}"/>
              </a:ext>
            </a:extLst>
          </p:cNvPr>
          <p:cNvSpPr>
            <a:spLocks noChangeShapeType="1"/>
          </p:cNvSpPr>
          <p:nvPr/>
        </p:nvSpPr>
        <p:spPr bwMode="auto">
          <a:xfrm>
            <a:off x="3568700" y="26241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4" name="Line 154">
            <a:extLst>
              <a:ext uri="{FF2B5EF4-FFF2-40B4-BE49-F238E27FC236}">
                <a16:creationId xmlns:a16="http://schemas.microsoft.com/office/drawing/2014/main" id="{6E422402-01DB-468D-AA23-CAFAB1B1F92F}"/>
              </a:ext>
            </a:extLst>
          </p:cNvPr>
          <p:cNvSpPr>
            <a:spLocks noChangeShapeType="1"/>
          </p:cNvSpPr>
          <p:nvPr/>
        </p:nvSpPr>
        <p:spPr bwMode="auto">
          <a:xfrm>
            <a:off x="4025900" y="26241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5" name="Line 155">
            <a:extLst>
              <a:ext uri="{FF2B5EF4-FFF2-40B4-BE49-F238E27FC236}">
                <a16:creationId xmlns:a16="http://schemas.microsoft.com/office/drawing/2014/main" id="{4F20B8B1-1914-4678-90DF-C22CDC07CD46}"/>
              </a:ext>
            </a:extLst>
          </p:cNvPr>
          <p:cNvSpPr>
            <a:spLocks noChangeShapeType="1"/>
          </p:cNvSpPr>
          <p:nvPr/>
        </p:nvSpPr>
        <p:spPr bwMode="auto">
          <a:xfrm>
            <a:off x="3568700" y="27003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6" name="Line 156">
            <a:extLst>
              <a:ext uri="{FF2B5EF4-FFF2-40B4-BE49-F238E27FC236}">
                <a16:creationId xmlns:a16="http://schemas.microsoft.com/office/drawing/2014/main" id="{8DC6A882-8062-44D0-AB8B-FEA75A09460A}"/>
              </a:ext>
            </a:extLst>
          </p:cNvPr>
          <p:cNvSpPr>
            <a:spLocks noChangeShapeType="1"/>
          </p:cNvSpPr>
          <p:nvPr/>
        </p:nvSpPr>
        <p:spPr bwMode="auto">
          <a:xfrm>
            <a:off x="4025900" y="27003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7" name="Line 157">
            <a:extLst>
              <a:ext uri="{FF2B5EF4-FFF2-40B4-BE49-F238E27FC236}">
                <a16:creationId xmlns:a16="http://schemas.microsoft.com/office/drawing/2014/main" id="{122A42D3-8C68-493D-8914-26BAC25EF2F5}"/>
              </a:ext>
            </a:extLst>
          </p:cNvPr>
          <p:cNvSpPr>
            <a:spLocks noChangeShapeType="1"/>
          </p:cNvSpPr>
          <p:nvPr/>
        </p:nvSpPr>
        <p:spPr bwMode="auto">
          <a:xfrm>
            <a:off x="3568700" y="27765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8" name="Line 158">
            <a:extLst>
              <a:ext uri="{FF2B5EF4-FFF2-40B4-BE49-F238E27FC236}">
                <a16:creationId xmlns:a16="http://schemas.microsoft.com/office/drawing/2014/main" id="{1B049591-2227-4E63-975D-377942C32444}"/>
              </a:ext>
            </a:extLst>
          </p:cNvPr>
          <p:cNvSpPr>
            <a:spLocks noChangeShapeType="1"/>
          </p:cNvSpPr>
          <p:nvPr/>
        </p:nvSpPr>
        <p:spPr bwMode="auto">
          <a:xfrm>
            <a:off x="4025900" y="27765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41119" name="Object 159">
            <a:extLst>
              <a:ext uri="{FF2B5EF4-FFF2-40B4-BE49-F238E27FC236}">
                <a16:creationId xmlns:a16="http://schemas.microsoft.com/office/drawing/2014/main" id="{238DBDE7-272D-4F4E-8B67-69969CF13756}"/>
              </a:ext>
            </a:extLst>
          </p:cNvPr>
          <p:cNvGraphicFramePr>
            <a:graphicFrameLocks/>
          </p:cNvGraphicFramePr>
          <p:nvPr/>
        </p:nvGraphicFramePr>
        <p:xfrm>
          <a:off x="3271838" y="1857376"/>
          <a:ext cx="1058862" cy="538163"/>
        </p:xfrm>
        <a:graphic>
          <a:graphicData uri="http://schemas.openxmlformats.org/presentationml/2006/ole">
            <mc:AlternateContent xmlns:mc="http://schemas.openxmlformats.org/markup-compatibility/2006">
              <mc:Choice xmlns:v="urn:schemas-microsoft-com:vml" Requires="v">
                <p:oleObj spid="_x0000_s6172" name="CorelDRAW! CMX" r:id="rId10" imgW="5641920" imgH="2863800" progId="CQuickDraw5">
                  <p:embed/>
                </p:oleObj>
              </mc:Choice>
              <mc:Fallback>
                <p:oleObj name="CorelDRAW! CMX" r:id="rId10" imgW="5641920" imgH="2863800" progId="CQuickDraw5">
                  <p:embed/>
                  <p:pic>
                    <p:nvPicPr>
                      <p:cNvPr id="41119" name="Object 159">
                        <a:extLst>
                          <a:ext uri="{FF2B5EF4-FFF2-40B4-BE49-F238E27FC236}">
                            <a16:creationId xmlns:a16="http://schemas.microsoft.com/office/drawing/2014/main" id="{238DBDE7-272D-4F4E-8B67-69969CF13756}"/>
                          </a:ext>
                        </a:extLst>
                      </p:cNvPr>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71838" y="1857376"/>
                        <a:ext cx="1058862"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20" name="Rectangle 160">
            <a:extLst>
              <a:ext uri="{FF2B5EF4-FFF2-40B4-BE49-F238E27FC236}">
                <a16:creationId xmlns:a16="http://schemas.microsoft.com/office/drawing/2014/main" id="{45903892-DBB0-4AE9-A0D7-7768DACED811}"/>
              </a:ext>
            </a:extLst>
          </p:cNvPr>
          <p:cNvSpPr>
            <a:spLocks noChangeArrowheads="1"/>
          </p:cNvSpPr>
          <p:nvPr/>
        </p:nvSpPr>
        <p:spPr bwMode="auto">
          <a:xfrm>
            <a:off x="2320926" y="3336925"/>
            <a:ext cx="1800173" cy="176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80000"/>
              </a:lnSpc>
            </a:pPr>
            <a:r>
              <a:rPr lang="en-US" altLang="en-US" sz="1700">
                <a:latin typeface="Arial" panose="020B0604020202020204" pitchFamily="34" charset="0"/>
              </a:rPr>
              <a:t>Order Document</a:t>
            </a:r>
          </a:p>
          <a:p>
            <a:pPr>
              <a:lnSpc>
                <a:spcPct val="80000"/>
              </a:lnSpc>
            </a:pPr>
            <a:endParaRPr lang="en-US" altLang="en-US" sz="1700">
              <a:latin typeface="Arial" panose="020B0604020202020204" pitchFamily="34" charset="0"/>
            </a:endParaRPr>
          </a:p>
          <a:p>
            <a:pPr>
              <a:lnSpc>
                <a:spcPct val="80000"/>
              </a:lnSpc>
            </a:pPr>
            <a:r>
              <a:rPr lang="en-US" altLang="en-US" sz="1700">
                <a:latin typeface="Arial" panose="020B0604020202020204" pitchFamily="34" charset="0"/>
              </a:rPr>
              <a:t>Vendor</a:t>
            </a:r>
          </a:p>
          <a:p>
            <a:pPr>
              <a:lnSpc>
                <a:spcPct val="80000"/>
              </a:lnSpc>
            </a:pPr>
            <a:r>
              <a:rPr lang="en-US" altLang="en-US" sz="1700">
                <a:latin typeface="Arial" panose="020B0604020202020204" pitchFamily="34" charset="0"/>
              </a:rPr>
              <a:t>Delivery Date</a:t>
            </a:r>
          </a:p>
          <a:p>
            <a:pPr>
              <a:lnSpc>
                <a:spcPct val="80000"/>
              </a:lnSpc>
            </a:pPr>
            <a:r>
              <a:rPr lang="en-US" altLang="en-US" sz="1700">
                <a:latin typeface="Arial" panose="020B0604020202020204" pitchFamily="34" charset="0"/>
              </a:rPr>
              <a:t>Conditions</a:t>
            </a:r>
          </a:p>
          <a:p>
            <a:pPr>
              <a:lnSpc>
                <a:spcPct val="80000"/>
              </a:lnSpc>
            </a:pPr>
            <a:r>
              <a:rPr lang="en-US" altLang="en-US" sz="1700">
                <a:latin typeface="Arial" panose="020B0604020202020204" pitchFamily="34" charset="0"/>
              </a:rPr>
              <a:t>Materials</a:t>
            </a:r>
          </a:p>
          <a:p>
            <a:pPr>
              <a:lnSpc>
                <a:spcPct val="80000"/>
              </a:lnSpc>
            </a:pPr>
            <a:r>
              <a:rPr lang="en-US" altLang="en-US" sz="1700">
                <a:latin typeface="Arial" panose="020B0604020202020204" pitchFamily="34" charset="0"/>
              </a:rPr>
              <a:t>Quantities</a:t>
            </a:r>
          </a:p>
          <a:p>
            <a:pPr>
              <a:lnSpc>
                <a:spcPct val="80000"/>
              </a:lnSpc>
            </a:pPr>
            <a:r>
              <a:rPr lang="en-US" altLang="en-US" sz="1700">
                <a:latin typeface="Arial" panose="020B0604020202020204" pitchFamily="34" charset="0"/>
              </a:rPr>
              <a:t>Prices</a:t>
            </a:r>
          </a:p>
        </p:txBody>
      </p:sp>
      <p:sp>
        <p:nvSpPr>
          <p:cNvPr id="41121" name="Line 161">
            <a:extLst>
              <a:ext uri="{FF2B5EF4-FFF2-40B4-BE49-F238E27FC236}">
                <a16:creationId xmlns:a16="http://schemas.microsoft.com/office/drawing/2014/main" id="{D4A9F3EB-0ABD-44E3-AD54-2B13F8E0DA40}"/>
              </a:ext>
            </a:extLst>
          </p:cNvPr>
          <p:cNvSpPr>
            <a:spLocks noChangeShapeType="1"/>
          </p:cNvSpPr>
          <p:nvPr/>
        </p:nvSpPr>
        <p:spPr bwMode="auto">
          <a:xfrm>
            <a:off x="2387600" y="3767138"/>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2" name="Rectangle 162">
            <a:extLst>
              <a:ext uri="{FF2B5EF4-FFF2-40B4-BE49-F238E27FC236}">
                <a16:creationId xmlns:a16="http://schemas.microsoft.com/office/drawing/2014/main" id="{5B5D31F4-4F07-4F43-8BD3-922D4F8C3783}"/>
              </a:ext>
            </a:extLst>
          </p:cNvPr>
          <p:cNvSpPr>
            <a:spLocks noGrp="1" noChangeArrowheads="1"/>
          </p:cNvSpPr>
          <p:nvPr>
            <p:ph type="title"/>
          </p:nvPr>
        </p:nvSpPr>
        <p:spPr>
          <a:xfrm>
            <a:off x="2460626" y="371475"/>
            <a:ext cx="8207375" cy="1143000"/>
          </a:xfrm>
        </p:spPr>
        <p:txBody>
          <a:bodyPr>
            <a:normAutofit fontScale="90000"/>
          </a:bodyPr>
          <a:lstStyle/>
          <a:p>
            <a:r>
              <a:rPr lang="en-US" altLang="en-US"/>
              <a:t>Documents in </a:t>
            </a:r>
            <a:br>
              <a:rPr lang="en-US" altLang="en-US"/>
            </a:br>
            <a:r>
              <a:rPr lang="en-US" altLang="en-US"/>
              <a:t>Materials Management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5" name="Object 3">
            <a:extLst>
              <a:ext uri="{FF2B5EF4-FFF2-40B4-BE49-F238E27FC236}">
                <a16:creationId xmlns:a16="http://schemas.microsoft.com/office/drawing/2014/main" id="{3C2225B1-F48F-4A02-8108-E641C939CEF6}"/>
              </a:ext>
            </a:extLst>
          </p:cNvPr>
          <p:cNvGraphicFramePr>
            <a:graphicFrameLocks/>
          </p:cNvGraphicFramePr>
          <p:nvPr>
            <p:extLst>
              <p:ext uri="{D42A27DB-BD31-4B8C-83A1-F6EECF244321}">
                <p14:modId xmlns:p14="http://schemas.microsoft.com/office/powerpoint/2010/main" val="1091682091"/>
              </p:ext>
            </p:extLst>
          </p:nvPr>
        </p:nvGraphicFramePr>
        <p:xfrm>
          <a:off x="2546348" y="1919816"/>
          <a:ext cx="6267450" cy="3219450"/>
        </p:xfrm>
        <a:graphic>
          <a:graphicData uri="http://schemas.openxmlformats.org/presentationml/2006/ole">
            <mc:AlternateContent xmlns:mc="http://schemas.openxmlformats.org/markup-compatibility/2006">
              <mc:Choice xmlns:v="urn:schemas-microsoft-com:vml" Requires="v">
                <p:oleObj spid="_x0000_s7178" name="Clip" r:id="rId4" imgW="3657600" imgH="2060280" progId="MS_ClipArt_Gallery.2">
                  <p:embed/>
                </p:oleObj>
              </mc:Choice>
              <mc:Fallback>
                <p:oleObj name="Clip" r:id="rId4" imgW="3657600" imgH="2060280" progId="MS_ClipArt_Gallery.2">
                  <p:embed/>
                  <p:pic>
                    <p:nvPicPr>
                      <p:cNvPr id="8195" name="Object 3">
                        <a:extLst>
                          <a:ext uri="{FF2B5EF4-FFF2-40B4-BE49-F238E27FC236}">
                            <a16:creationId xmlns:a16="http://schemas.microsoft.com/office/drawing/2014/main" id="{3C2225B1-F48F-4A02-8108-E641C939CEF6}"/>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6348" y="1919816"/>
                        <a:ext cx="6267450"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Rectangle 4">
            <a:extLst>
              <a:ext uri="{FF2B5EF4-FFF2-40B4-BE49-F238E27FC236}">
                <a16:creationId xmlns:a16="http://schemas.microsoft.com/office/drawing/2014/main" id="{ED979B26-121D-4078-846E-434D0A782915}"/>
              </a:ext>
            </a:extLst>
          </p:cNvPr>
          <p:cNvSpPr>
            <a:spLocks noChangeArrowheads="1"/>
          </p:cNvSpPr>
          <p:nvPr/>
        </p:nvSpPr>
        <p:spPr bwMode="auto">
          <a:xfrm>
            <a:off x="4794248" y="3191404"/>
            <a:ext cx="1809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a:t>Purchase Requisition </a:t>
            </a:r>
          </a:p>
        </p:txBody>
      </p:sp>
      <p:sp>
        <p:nvSpPr>
          <p:cNvPr id="8197" name="Rectangle 5">
            <a:extLst>
              <a:ext uri="{FF2B5EF4-FFF2-40B4-BE49-F238E27FC236}">
                <a16:creationId xmlns:a16="http://schemas.microsoft.com/office/drawing/2014/main" id="{D7CCFEA0-7312-49CE-A85A-DA1647111570}"/>
              </a:ext>
            </a:extLst>
          </p:cNvPr>
          <p:cNvSpPr>
            <a:spLocks noChangeArrowheads="1"/>
          </p:cNvSpPr>
          <p:nvPr/>
        </p:nvSpPr>
        <p:spPr bwMode="auto">
          <a:xfrm>
            <a:off x="1841498" y="1405467"/>
            <a:ext cx="314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Internal Document</a:t>
            </a:r>
          </a:p>
        </p:txBody>
      </p:sp>
      <p:sp>
        <p:nvSpPr>
          <p:cNvPr id="8198" name="Rectangle 6">
            <a:extLst>
              <a:ext uri="{FF2B5EF4-FFF2-40B4-BE49-F238E27FC236}">
                <a16:creationId xmlns:a16="http://schemas.microsoft.com/office/drawing/2014/main" id="{1DB0FFF4-D6B5-4601-BD52-71130F1E81A7}"/>
              </a:ext>
            </a:extLst>
          </p:cNvPr>
          <p:cNvSpPr>
            <a:spLocks noChangeArrowheads="1"/>
          </p:cNvSpPr>
          <p:nvPr/>
        </p:nvSpPr>
        <p:spPr bwMode="auto">
          <a:xfrm>
            <a:off x="7442198" y="1329266"/>
            <a:ext cx="2457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Identifies demand for a product</a:t>
            </a:r>
          </a:p>
        </p:txBody>
      </p:sp>
      <p:sp>
        <p:nvSpPr>
          <p:cNvPr id="8199" name="Rectangle 7">
            <a:extLst>
              <a:ext uri="{FF2B5EF4-FFF2-40B4-BE49-F238E27FC236}">
                <a16:creationId xmlns:a16="http://schemas.microsoft.com/office/drawing/2014/main" id="{6FFD1649-93B4-46D8-9A3B-15839AE230C2}"/>
              </a:ext>
            </a:extLst>
          </p:cNvPr>
          <p:cNvSpPr>
            <a:spLocks noChangeArrowheads="1"/>
          </p:cNvSpPr>
          <p:nvPr/>
        </p:nvSpPr>
        <p:spPr bwMode="auto">
          <a:xfrm>
            <a:off x="1441448" y="5139266"/>
            <a:ext cx="2800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Authorizes Purchasing Department to procure</a:t>
            </a:r>
          </a:p>
        </p:txBody>
      </p:sp>
      <p:sp>
        <p:nvSpPr>
          <p:cNvPr id="8200" name="Rectangle 8">
            <a:extLst>
              <a:ext uri="{FF2B5EF4-FFF2-40B4-BE49-F238E27FC236}">
                <a16:creationId xmlns:a16="http://schemas.microsoft.com/office/drawing/2014/main" id="{68783A60-F73D-46E3-9B69-2B56EEC62EAA}"/>
              </a:ext>
            </a:extLst>
          </p:cNvPr>
          <p:cNvSpPr>
            <a:spLocks noChangeArrowheads="1"/>
          </p:cNvSpPr>
          <p:nvPr/>
        </p:nvSpPr>
        <p:spPr bwMode="auto">
          <a:xfrm>
            <a:off x="7708898" y="5139266"/>
            <a:ext cx="2381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Can be created automatically or manually</a:t>
            </a:r>
          </a:p>
        </p:txBody>
      </p:sp>
      <p:sp>
        <p:nvSpPr>
          <p:cNvPr id="8201" name="Rectangle 9">
            <a:extLst>
              <a:ext uri="{FF2B5EF4-FFF2-40B4-BE49-F238E27FC236}">
                <a16:creationId xmlns:a16="http://schemas.microsoft.com/office/drawing/2014/main" id="{F62979E7-7066-4D9B-85B7-F678820193C4}"/>
              </a:ext>
            </a:extLst>
          </p:cNvPr>
          <p:cNvSpPr>
            <a:spLocks noGrp="1" noChangeArrowheads="1"/>
          </p:cNvSpPr>
          <p:nvPr>
            <p:ph type="title"/>
          </p:nvPr>
        </p:nvSpPr>
        <p:spPr>
          <a:xfrm>
            <a:off x="507998" y="17991"/>
            <a:ext cx="10515600" cy="1325563"/>
          </a:xfrm>
        </p:spPr>
        <p:txBody>
          <a:bodyPr/>
          <a:lstStyle/>
          <a:p>
            <a:r>
              <a:rPr lang="en-US" altLang="en-US"/>
              <a:t>Purchase Requisition </a:t>
            </a:r>
          </a:p>
        </p:txBody>
      </p:sp>
      <p:sp>
        <p:nvSpPr>
          <p:cNvPr id="8202" name="Line 10">
            <a:extLst>
              <a:ext uri="{FF2B5EF4-FFF2-40B4-BE49-F238E27FC236}">
                <a16:creationId xmlns:a16="http://schemas.microsoft.com/office/drawing/2014/main" id="{E904B5BE-7269-4A59-9755-CBE883E4CD80}"/>
              </a:ext>
            </a:extLst>
          </p:cNvPr>
          <p:cNvSpPr>
            <a:spLocks noChangeShapeType="1"/>
          </p:cNvSpPr>
          <p:nvPr/>
        </p:nvSpPr>
        <p:spPr bwMode="auto">
          <a:xfrm>
            <a:off x="2236787" y="1253066"/>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Rectangle 2">
            <a:extLst>
              <a:ext uri="{FF2B5EF4-FFF2-40B4-BE49-F238E27FC236}">
                <a16:creationId xmlns:a16="http://schemas.microsoft.com/office/drawing/2014/main" id="{9FEF697C-744F-4CFF-878A-7114D70AFB4B}"/>
              </a:ext>
            </a:extLst>
          </p:cNvPr>
          <p:cNvSpPr/>
          <p:nvPr/>
        </p:nvSpPr>
        <p:spPr>
          <a:xfrm>
            <a:off x="728133" y="6071577"/>
            <a:ext cx="10744200" cy="646331"/>
          </a:xfrm>
          <a:prstGeom prst="rect">
            <a:avLst/>
          </a:prstGeom>
        </p:spPr>
        <p:txBody>
          <a:bodyPr wrap="square">
            <a:spAutoFit/>
          </a:bodyPr>
          <a:lstStyle/>
          <a:p>
            <a:r>
              <a:rPr lang="en-US" altLang="en-US" b="1" dirty="0"/>
              <a:t>A purchase requisition is a document that identifies an organizations demand for a product or service from an outside vendor. It is an internal document (i.e.. It is not visible to the vendor or any other outside organization).</a:t>
            </a:r>
            <a:endParaRPr lang="en-US" b="1"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Line 2">
            <a:extLst>
              <a:ext uri="{FF2B5EF4-FFF2-40B4-BE49-F238E27FC236}">
                <a16:creationId xmlns:a16="http://schemas.microsoft.com/office/drawing/2014/main" id="{0C47E2EF-E161-4903-A459-623EF6329623}"/>
              </a:ext>
            </a:extLst>
          </p:cNvPr>
          <p:cNvSpPr>
            <a:spLocks noChangeShapeType="1"/>
          </p:cNvSpPr>
          <p:nvPr/>
        </p:nvSpPr>
        <p:spPr bwMode="auto">
          <a:xfrm>
            <a:off x="6015038" y="2520950"/>
            <a:ext cx="0" cy="51435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Line 3">
            <a:extLst>
              <a:ext uri="{FF2B5EF4-FFF2-40B4-BE49-F238E27FC236}">
                <a16:creationId xmlns:a16="http://schemas.microsoft.com/office/drawing/2014/main" id="{58C7C412-AD33-4F36-A247-F9AB000D5089}"/>
              </a:ext>
            </a:extLst>
          </p:cNvPr>
          <p:cNvSpPr>
            <a:spLocks noChangeShapeType="1"/>
          </p:cNvSpPr>
          <p:nvPr/>
        </p:nvSpPr>
        <p:spPr bwMode="auto">
          <a:xfrm>
            <a:off x="6015038" y="3662363"/>
            <a:ext cx="0" cy="51435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0" name="Rectangle 4">
            <a:extLst>
              <a:ext uri="{FF2B5EF4-FFF2-40B4-BE49-F238E27FC236}">
                <a16:creationId xmlns:a16="http://schemas.microsoft.com/office/drawing/2014/main" id="{407D65A8-DCA7-48C4-8006-DA170202FCE7}"/>
              </a:ext>
            </a:extLst>
          </p:cNvPr>
          <p:cNvSpPr>
            <a:spLocks noChangeArrowheads="1"/>
          </p:cNvSpPr>
          <p:nvPr/>
        </p:nvSpPr>
        <p:spPr bwMode="auto">
          <a:xfrm flipH="1">
            <a:off x="3270250" y="5295901"/>
            <a:ext cx="1403350" cy="500063"/>
          </a:xfrm>
          <a:prstGeom prst="rect">
            <a:avLst/>
          </a:prstGeom>
          <a:solidFill>
            <a:srgbClr val="F5FBBD"/>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dirty="0">
                <a:latin typeface="Arial" panose="020B0604020202020204" pitchFamily="34" charset="0"/>
              </a:rPr>
              <a:t>Request for </a:t>
            </a:r>
          </a:p>
          <a:p>
            <a:r>
              <a:rPr lang="en-US" altLang="en-US" sz="1600" dirty="0">
                <a:latin typeface="Arial" panose="020B0604020202020204" pitchFamily="34" charset="0"/>
              </a:rPr>
              <a:t>Quotation</a:t>
            </a:r>
          </a:p>
        </p:txBody>
      </p:sp>
      <p:sp>
        <p:nvSpPr>
          <p:cNvPr id="45061" name="Rectangle 5">
            <a:extLst>
              <a:ext uri="{FF2B5EF4-FFF2-40B4-BE49-F238E27FC236}">
                <a16:creationId xmlns:a16="http://schemas.microsoft.com/office/drawing/2014/main" id="{85F45F87-1267-4ABA-9BBF-EF649BFD24B3}"/>
              </a:ext>
            </a:extLst>
          </p:cNvPr>
          <p:cNvSpPr>
            <a:spLocks noChangeArrowheads="1"/>
          </p:cNvSpPr>
          <p:nvPr/>
        </p:nvSpPr>
        <p:spPr bwMode="auto">
          <a:xfrm flipH="1">
            <a:off x="7346950" y="5295901"/>
            <a:ext cx="1403350" cy="500063"/>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Purchase</a:t>
            </a:r>
          </a:p>
          <a:p>
            <a:pPr algn="ctr"/>
            <a:r>
              <a:rPr lang="en-US" altLang="en-US" sz="1600">
                <a:latin typeface="Arial" panose="020B0604020202020204" pitchFamily="34" charset="0"/>
              </a:rPr>
              <a:t>Order</a:t>
            </a:r>
          </a:p>
        </p:txBody>
      </p:sp>
      <p:grpSp>
        <p:nvGrpSpPr>
          <p:cNvPr id="45062" name="Group 6">
            <a:extLst>
              <a:ext uri="{FF2B5EF4-FFF2-40B4-BE49-F238E27FC236}">
                <a16:creationId xmlns:a16="http://schemas.microsoft.com/office/drawing/2014/main" id="{856260A6-2E89-46DB-ABBD-15B3BA9223CC}"/>
              </a:ext>
            </a:extLst>
          </p:cNvPr>
          <p:cNvGrpSpPr>
            <a:grpSpLocks/>
          </p:cNvGrpSpPr>
          <p:nvPr/>
        </p:nvGrpSpPr>
        <p:grpSpPr bwMode="auto">
          <a:xfrm>
            <a:off x="3925889" y="4638676"/>
            <a:ext cx="4162425" cy="665163"/>
            <a:chOff x="1513" y="2922"/>
            <a:chExt cx="2622" cy="419"/>
          </a:xfrm>
        </p:grpSpPr>
        <p:sp>
          <p:nvSpPr>
            <p:cNvPr id="45063" name="Freeform 7">
              <a:extLst>
                <a:ext uri="{FF2B5EF4-FFF2-40B4-BE49-F238E27FC236}">
                  <a16:creationId xmlns:a16="http://schemas.microsoft.com/office/drawing/2014/main" id="{CD9F8CF9-667B-4171-952E-FCA4F384356F}"/>
                </a:ext>
              </a:extLst>
            </p:cNvPr>
            <p:cNvSpPr>
              <a:spLocks/>
            </p:cNvSpPr>
            <p:nvPr/>
          </p:nvSpPr>
          <p:spPr bwMode="auto">
            <a:xfrm>
              <a:off x="1513" y="2922"/>
              <a:ext cx="1156" cy="419"/>
            </a:xfrm>
            <a:custGeom>
              <a:avLst/>
              <a:gdLst>
                <a:gd name="T0" fmla="*/ 1155 w 1156"/>
                <a:gd name="T1" fmla="*/ 0 h 419"/>
                <a:gd name="T2" fmla="*/ 1155 w 1156"/>
                <a:gd name="T3" fmla="*/ 281 h 419"/>
                <a:gd name="T4" fmla="*/ 0 w 1156"/>
                <a:gd name="T5" fmla="*/ 281 h 419"/>
                <a:gd name="T6" fmla="*/ 0 w 1156"/>
                <a:gd name="T7" fmla="*/ 418 h 419"/>
              </a:gdLst>
              <a:ahLst/>
              <a:cxnLst>
                <a:cxn ang="0">
                  <a:pos x="T0" y="T1"/>
                </a:cxn>
                <a:cxn ang="0">
                  <a:pos x="T2" y="T3"/>
                </a:cxn>
                <a:cxn ang="0">
                  <a:pos x="T4" y="T5"/>
                </a:cxn>
                <a:cxn ang="0">
                  <a:pos x="T6" y="T7"/>
                </a:cxn>
              </a:cxnLst>
              <a:rect l="0" t="0" r="r" b="b"/>
              <a:pathLst>
                <a:path w="1156" h="419">
                  <a:moveTo>
                    <a:pt x="1155" y="0"/>
                  </a:moveTo>
                  <a:lnTo>
                    <a:pt x="1155" y="281"/>
                  </a:lnTo>
                  <a:lnTo>
                    <a:pt x="0" y="281"/>
                  </a:lnTo>
                  <a:lnTo>
                    <a:pt x="0" y="418"/>
                  </a:lnTo>
                </a:path>
              </a:pathLst>
            </a:custGeom>
            <a:noFill/>
            <a:ln w="254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Freeform 8">
              <a:extLst>
                <a:ext uri="{FF2B5EF4-FFF2-40B4-BE49-F238E27FC236}">
                  <a16:creationId xmlns:a16="http://schemas.microsoft.com/office/drawing/2014/main" id="{7B264B55-6249-4D7C-84B5-B128BE2C6D7B}"/>
                </a:ext>
              </a:extLst>
            </p:cNvPr>
            <p:cNvSpPr>
              <a:spLocks/>
            </p:cNvSpPr>
            <p:nvPr/>
          </p:nvSpPr>
          <p:spPr bwMode="auto">
            <a:xfrm>
              <a:off x="2979" y="2922"/>
              <a:ext cx="1156" cy="419"/>
            </a:xfrm>
            <a:custGeom>
              <a:avLst/>
              <a:gdLst>
                <a:gd name="T0" fmla="*/ 0 w 1156"/>
                <a:gd name="T1" fmla="*/ 0 h 419"/>
                <a:gd name="T2" fmla="*/ 0 w 1156"/>
                <a:gd name="T3" fmla="*/ 282 h 419"/>
                <a:gd name="T4" fmla="*/ 1155 w 1156"/>
                <a:gd name="T5" fmla="*/ 282 h 419"/>
                <a:gd name="T6" fmla="*/ 1155 w 1156"/>
                <a:gd name="T7" fmla="*/ 418 h 419"/>
              </a:gdLst>
              <a:ahLst/>
              <a:cxnLst>
                <a:cxn ang="0">
                  <a:pos x="T0" y="T1"/>
                </a:cxn>
                <a:cxn ang="0">
                  <a:pos x="T2" y="T3"/>
                </a:cxn>
                <a:cxn ang="0">
                  <a:pos x="T4" y="T5"/>
                </a:cxn>
                <a:cxn ang="0">
                  <a:pos x="T6" y="T7"/>
                </a:cxn>
              </a:cxnLst>
              <a:rect l="0" t="0" r="r" b="b"/>
              <a:pathLst>
                <a:path w="1156" h="419">
                  <a:moveTo>
                    <a:pt x="0" y="0"/>
                  </a:moveTo>
                  <a:lnTo>
                    <a:pt x="0" y="282"/>
                  </a:lnTo>
                  <a:lnTo>
                    <a:pt x="1155" y="282"/>
                  </a:lnTo>
                  <a:lnTo>
                    <a:pt x="1155" y="418"/>
                  </a:lnTo>
                </a:path>
              </a:pathLst>
            </a:custGeom>
            <a:noFill/>
            <a:ln w="254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065" name="Rectangle 9">
            <a:extLst>
              <a:ext uri="{FF2B5EF4-FFF2-40B4-BE49-F238E27FC236}">
                <a16:creationId xmlns:a16="http://schemas.microsoft.com/office/drawing/2014/main" id="{04179681-2E71-41E5-BFD2-D57E98DE9159}"/>
              </a:ext>
            </a:extLst>
          </p:cNvPr>
          <p:cNvSpPr>
            <a:spLocks noChangeArrowheads="1"/>
          </p:cNvSpPr>
          <p:nvPr/>
        </p:nvSpPr>
        <p:spPr bwMode="auto">
          <a:xfrm flipH="1">
            <a:off x="5178426" y="3019425"/>
            <a:ext cx="1673225" cy="731838"/>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Identify</a:t>
            </a:r>
          </a:p>
          <a:p>
            <a:pPr algn="ctr"/>
            <a:r>
              <a:rPr lang="en-US" altLang="en-US" sz="1600">
                <a:latin typeface="Arial" panose="020B0604020202020204" pitchFamily="34" charset="0"/>
              </a:rPr>
              <a:t>Vendor</a:t>
            </a:r>
          </a:p>
        </p:txBody>
      </p:sp>
      <p:sp>
        <p:nvSpPr>
          <p:cNvPr id="45066" name="Rectangle 10">
            <a:extLst>
              <a:ext uri="{FF2B5EF4-FFF2-40B4-BE49-F238E27FC236}">
                <a16:creationId xmlns:a16="http://schemas.microsoft.com/office/drawing/2014/main" id="{16108C13-7478-40FE-A58F-D5E6D2F03A3C}"/>
              </a:ext>
            </a:extLst>
          </p:cNvPr>
          <p:cNvSpPr>
            <a:spLocks noChangeArrowheads="1"/>
          </p:cNvSpPr>
          <p:nvPr/>
        </p:nvSpPr>
        <p:spPr bwMode="auto">
          <a:xfrm flipH="1">
            <a:off x="5178426" y="4156075"/>
            <a:ext cx="1673225" cy="731838"/>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Process</a:t>
            </a:r>
          </a:p>
          <a:p>
            <a:pPr algn="ctr"/>
            <a:r>
              <a:rPr lang="en-US" altLang="en-US" sz="1600">
                <a:latin typeface="Arial" panose="020B0604020202020204" pitchFamily="34" charset="0"/>
              </a:rPr>
              <a:t>Requisition</a:t>
            </a:r>
          </a:p>
        </p:txBody>
      </p:sp>
      <p:sp>
        <p:nvSpPr>
          <p:cNvPr id="45067" name="Rectangle 11">
            <a:extLst>
              <a:ext uri="{FF2B5EF4-FFF2-40B4-BE49-F238E27FC236}">
                <a16:creationId xmlns:a16="http://schemas.microsoft.com/office/drawing/2014/main" id="{64C0761B-8511-4024-AAA4-76D1B827D58F}"/>
              </a:ext>
            </a:extLst>
          </p:cNvPr>
          <p:cNvSpPr>
            <a:spLocks noChangeArrowheads="1"/>
          </p:cNvSpPr>
          <p:nvPr/>
        </p:nvSpPr>
        <p:spPr bwMode="auto">
          <a:xfrm flipH="1">
            <a:off x="3354389" y="1916113"/>
            <a:ext cx="1106487" cy="500062"/>
          </a:xfrm>
          <a:prstGeom prst="rect">
            <a:avLst/>
          </a:prstGeom>
          <a:solidFill>
            <a:srgbClr val="FF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latin typeface="Arial" panose="020B0604020202020204" pitchFamily="34" charset="0"/>
              </a:rPr>
              <a:t>MRP</a:t>
            </a:r>
          </a:p>
        </p:txBody>
      </p:sp>
      <p:sp>
        <p:nvSpPr>
          <p:cNvPr id="45068" name="Rectangle 12">
            <a:extLst>
              <a:ext uri="{FF2B5EF4-FFF2-40B4-BE49-F238E27FC236}">
                <a16:creationId xmlns:a16="http://schemas.microsoft.com/office/drawing/2014/main" id="{68734210-2752-4FC4-B27B-4F3EEF7AA027}"/>
              </a:ext>
            </a:extLst>
          </p:cNvPr>
          <p:cNvSpPr>
            <a:spLocks noChangeArrowheads="1"/>
          </p:cNvSpPr>
          <p:nvPr/>
        </p:nvSpPr>
        <p:spPr bwMode="auto">
          <a:xfrm>
            <a:off x="5381626" y="1900239"/>
            <a:ext cx="1381125" cy="574675"/>
          </a:xfrm>
          <a:prstGeom prst="rect">
            <a:avLst/>
          </a:prstGeom>
          <a:solidFill>
            <a:srgbClr val="FF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Purchase </a:t>
            </a:r>
          </a:p>
          <a:p>
            <a:pPr algn="ctr"/>
            <a:r>
              <a:rPr lang="en-US" altLang="en-US" sz="1600">
                <a:latin typeface="Arial" panose="020B0604020202020204" pitchFamily="34" charset="0"/>
              </a:rPr>
              <a:t>Requisition</a:t>
            </a:r>
          </a:p>
        </p:txBody>
      </p:sp>
      <p:sp>
        <p:nvSpPr>
          <p:cNvPr id="45069" name="Rectangle 13">
            <a:extLst>
              <a:ext uri="{FF2B5EF4-FFF2-40B4-BE49-F238E27FC236}">
                <a16:creationId xmlns:a16="http://schemas.microsoft.com/office/drawing/2014/main" id="{A5545C61-0B7C-4E21-97B5-61F00160A83A}"/>
              </a:ext>
            </a:extLst>
          </p:cNvPr>
          <p:cNvSpPr>
            <a:spLocks noChangeArrowheads="1"/>
          </p:cNvSpPr>
          <p:nvPr/>
        </p:nvSpPr>
        <p:spPr bwMode="auto">
          <a:xfrm>
            <a:off x="7764464" y="1897063"/>
            <a:ext cx="960199" cy="58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600">
                <a:latin typeface="Arial" panose="020B0604020202020204" pitchFamily="34" charset="0"/>
              </a:rPr>
              <a:t>Manual</a:t>
            </a:r>
          </a:p>
          <a:p>
            <a:r>
              <a:rPr lang="en-US" altLang="en-US" sz="1600">
                <a:latin typeface="Arial" panose="020B0604020202020204" pitchFamily="34" charset="0"/>
              </a:rPr>
              <a:t>Creation</a:t>
            </a:r>
          </a:p>
        </p:txBody>
      </p:sp>
      <p:sp>
        <p:nvSpPr>
          <p:cNvPr id="45070" name="Line 14">
            <a:extLst>
              <a:ext uri="{FF2B5EF4-FFF2-40B4-BE49-F238E27FC236}">
                <a16:creationId xmlns:a16="http://schemas.microsoft.com/office/drawing/2014/main" id="{91D68BBA-C450-47A4-A95E-51EB5F9C34E8}"/>
              </a:ext>
            </a:extLst>
          </p:cNvPr>
          <p:cNvSpPr>
            <a:spLocks noChangeShapeType="1"/>
          </p:cNvSpPr>
          <p:nvPr/>
        </p:nvSpPr>
        <p:spPr bwMode="auto">
          <a:xfrm flipH="1">
            <a:off x="6765926" y="2187575"/>
            <a:ext cx="1052513"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1" name="Line 15">
            <a:extLst>
              <a:ext uri="{FF2B5EF4-FFF2-40B4-BE49-F238E27FC236}">
                <a16:creationId xmlns:a16="http://schemas.microsoft.com/office/drawing/2014/main" id="{62ED5357-DEEC-4203-A018-4164E89D4F51}"/>
              </a:ext>
            </a:extLst>
          </p:cNvPr>
          <p:cNvSpPr>
            <a:spLocks noChangeShapeType="1"/>
          </p:cNvSpPr>
          <p:nvPr/>
        </p:nvSpPr>
        <p:spPr bwMode="auto">
          <a:xfrm>
            <a:off x="4495800" y="2190750"/>
            <a:ext cx="895350" cy="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Rectangle 16">
            <a:extLst>
              <a:ext uri="{FF2B5EF4-FFF2-40B4-BE49-F238E27FC236}">
                <a16:creationId xmlns:a16="http://schemas.microsoft.com/office/drawing/2014/main" id="{746239D1-DD9E-4B2D-A12E-A62421409157}"/>
              </a:ext>
            </a:extLst>
          </p:cNvPr>
          <p:cNvSpPr>
            <a:spLocks noGrp="1" noChangeArrowheads="1"/>
          </p:cNvSpPr>
          <p:nvPr>
            <p:ph type="title"/>
          </p:nvPr>
        </p:nvSpPr>
        <p:spPr/>
        <p:txBody>
          <a:bodyPr/>
          <a:lstStyle/>
          <a:p>
            <a:r>
              <a:rPr lang="en-US" altLang="en-US"/>
              <a:t>Purchase Requisitions</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3627</Words>
  <Application>Microsoft Office PowerPoint</Application>
  <PresentationFormat>Widescreen</PresentationFormat>
  <Paragraphs>541</Paragraphs>
  <Slides>29</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8" baseType="lpstr">
      <vt:lpstr>Arial</vt:lpstr>
      <vt:lpstr>Calibri</vt:lpstr>
      <vt:lpstr>Calibri Light</vt:lpstr>
      <vt:lpstr>Univers</vt:lpstr>
      <vt:lpstr>Wingdings</vt:lpstr>
      <vt:lpstr>Office Theme</vt:lpstr>
      <vt:lpstr>CorelDRAW! CMX</vt:lpstr>
      <vt:lpstr>Clip</vt:lpstr>
      <vt:lpstr>ClipArt</vt:lpstr>
      <vt:lpstr> Procurement Cycle and Documents</vt:lpstr>
      <vt:lpstr>Procure to pay – process view</vt:lpstr>
      <vt:lpstr>Procurement Cycle – SAP View</vt:lpstr>
      <vt:lpstr>Procurement Cycle – Accounting flow</vt:lpstr>
      <vt:lpstr>Procurement  &amp; Accounts Payable</vt:lpstr>
      <vt:lpstr>Main Procurement Cycle Documents</vt:lpstr>
      <vt:lpstr>Documents in  Materials Management</vt:lpstr>
      <vt:lpstr>Purchase Requisition </vt:lpstr>
      <vt:lpstr>Purchase Requisitions</vt:lpstr>
      <vt:lpstr>Purchase Order</vt:lpstr>
      <vt:lpstr>Purchase Order (PO)</vt:lpstr>
      <vt:lpstr>Request For Quotations (RFQ)</vt:lpstr>
      <vt:lpstr>Quotations</vt:lpstr>
      <vt:lpstr>Outline Agreements</vt:lpstr>
      <vt:lpstr>Contracts</vt:lpstr>
      <vt:lpstr>Scheduling Agreements</vt:lpstr>
      <vt:lpstr>Goods Receipt (GR) Document</vt:lpstr>
      <vt:lpstr>Posting a Goods Receipt</vt:lpstr>
      <vt:lpstr>Invoice Verification</vt:lpstr>
      <vt:lpstr>Posting the Invoice </vt:lpstr>
      <vt:lpstr>PowerPoint Presentation</vt:lpstr>
      <vt:lpstr>FI MM Integration</vt:lpstr>
      <vt:lpstr>FI MM Integration</vt:lpstr>
      <vt:lpstr>Postings in case of Goods Receipt</vt:lpstr>
      <vt:lpstr>Automatic postings</vt:lpstr>
      <vt:lpstr>Payment in the Procurement Cycle</vt:lpstr>
      <vt:lpstr>Payment Processing</vt:lpstr>
      <vt:lpstr>Payment Processing Results</vt:lpstr>
      <vt:lpstr>Procurement Cycle - recap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Procurement Cycle</dc:title>
  <dc:creator>Bhattacharya, Soumya</dc:creator>
  <cp:lastModifiedBy>Ria Chowdhury</cp:lastModifiedBy>
  <cp:revision>7</cp:revision>
  <dcterms:created xsi:type="dcterms:W3CDTF">2020-01-15T14:40:27Z</dcterms:created>
  <dcterms:modified xsi:type="dcterms:W3CDTF">2020-08-30T13:02:17Z</dcterms:modified>
</cp:coreProperties>
</file>