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E2B1CB-0C73-4235-87AC-B8F4B9032D2D}" type="doc">
      <dgm:prSet loTypeId="urn:microsoft.com/office/officeart/2005/8/layout/hierarchy3" loCatId="list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594976C-1C4B-46B5-A79D-F339F1D771AD}" type="pres">
      <dgm:prSet presAssocID="{BFE2B1CB-0C73-4235-87AC-B8F4B9032D2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</dgm:ptLst>
  <dgm:cxnLst>
    <dgm:cxn modelId="{4FE3BF94-91BA-40CF-A33D-F74394B36436}" type="presOf" srcId="{BFE2B1CB-0C73-4235-87AC-B8F4B9032D2D}" destId="{C594976C-1C4B-46B5-A79D-F339F1D771AD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9CE2-2AAA-4B58-9766-40A87E29EBC2}" type="datetimeFigureOut">
              <a:rPr lang="en-IN" smtClean="0"/>
              <a:t>10/06/2022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6E9C-30A5-40C0-8532-EFB3F2805C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077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9CE2-2AAA-4B58-9766-40A87E29EBC2}" type="datetimeFigureOut">
              <a:rPr lang="en-IN" smtClean="0"/>
              <a:t>10/06/2022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6E9C-30A5-40C0-8532-EFB3F2805C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47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9CE2-2AAA-4B58-9766-40A87E29EBC2}" type="datetimeFigureOut">
              <a:rPr lang="en-IN" smtClean="0"/>
              <a:t>10/06/2022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6E9C-30A5-40C0-8532-EFB3F2805C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5094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714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9CE2-2AAA-4B58-9766-40A87E29EBC2}" type="datetimeFigureOut">
              <a:rPr lang="en-IN" smtClean="0"/>
              <a:t>10/06/2022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6E9C-30A5-40C0-8532-EFB3F2805C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9407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9CE2-2AAA-4B58-9766-40A87E29EBC2}" type="datetimeFigureOut">
              <a:rPr lang="en-IN" smtClean="0"/>
              <a:t>10/06/2022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6E9C-30A5-40C0-8532-EFB3F2805C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89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9CE2-2AAA-4B58-9766-40A87E29EBC2}" type="datetimeFigureOut">
              <a:rPr lang="en-IN" smtClean="0"/>
              <a:t>10/06/2022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6E9C-30A5-40C0-8532-EFB3F2805C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186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9CE2-2AAA-4B58-9766-40A87E29EBC2}" type="datetimeFigureOut">
              <a:rPr lang="en-IN" smtClean="0"/>
              <a:t>10/06/2022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6E9C-30A5-40C0-8532-EFB3F2805C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496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9CE2-2AAA-4B58-9766-40A87E29EBC2}" type="datetimeFigureOut">
              <a:rPr lang="en-IN" smtClean="0"/>
              <a:t>10/06/2022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6E9C-30A5-40C0-8532-EFB3F2805C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131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9CE2-2AAA-4B58-9766-40A87E29EBC2}" type="datetimeFigureOut">
              <a:rPr lang="en-IN" smtClean="0"/>
              <a:t>10/06/2022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6E9C-30A5-40C0-8532-EFB3F2805C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099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9CE2-2AAA-4B58-9766-40A87E29EBC2}" type="datetimeFigureOut">
              <a:rPr lang="en-IN" smtClean="0"/>
              <a:t>10/06/2022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6E9C-30A5-40C0-8532-EFB3F2805C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6461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59CE2-2AAA-4B58-9766-40A87E29EBC2}" type="datetimeFigureOut">
              <a:rPr lang="en-IN" smtClean="0"/>
              <a:t>10/06/2022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66E9C-30A5-40C0-8532-EFB3F2805C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892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59CE2-2AAA-4B58-9766-40A87E29EBC2}" type="datetimeFigureOut">
              <a:rPr lang="en-IN" smtClean="0"/>
              <a:t>10/06/2022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66E9C-30A5-40C0-8532-EFB3F2805C5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41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-109181"/>
            <a:ext cx="12146507" cy="70968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Risk Based Internal Audit ( RBIA)</a:t>
            </a:r>
            <a:endParaRPr lang="en-US" altLang="en-US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5515970" y="92624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showAsIcon="1" r:id="rId3" imgW="914400" imgH="771480" progId="AcroExch.Document.DC">
                  <p:embed/>
                </p:oleObj>
              </mc:Choice>
              <mc:Fallback>
                <p:oleObj name="Acrobat Document" showAsIcon="1" r:id="rId3" imgW="914400" imgH="771480" progId="AcroExch.Document.DC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15970" y="92624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/>
          </p:nvPr>
        </p:nvGraphicFramePr>
        <p:xfrm>
          <a:off x="2347415" y="655094"/>
          <a:ext cx="2535250" cy="1173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showAsIcon="1" r:id="rId5" imgW="914400" imgH="771480" progId="Excel.Sheet.12">
                  <p:embed/>
                </p:oleObj>
              </mc:Choice>
              <mc:Fallback>
                <p:oleObj name="Worksheet" showAsIcon="1" r:id="rId5" imgW="914400" imgH="771480" progId="Excel.Sheet.12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415" y="655094"/>
                        <a:ext cx="2535250" cy="11737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2306473"/>
            <a:ext cx="121465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400" dirty="0" smtClean="0"/>
              <a:t>Audit </a:t>
            </a:r>
            <a:r>
              <a:rPr lang="en-US" sz="2400" dirty="0"/>
              <a:t>teams of most of the entities </a:t>
            </a:r>
            <a:r>
              <a:rPr lang="en-US" sz="2400" dirty="0" smtClean="0"/>
              <a:t>predominantly </a:t>
            </a:r>
            <a:r>
              <a:rPr lang="en-US" sz="2400" dirty="0"/>
              <a:t>follow audit procedures to complete </a:t>
            </a:r>
            <a:r>
              <a:rPr lang="en-US" sz="2400" dirty="0" smtClean="0"/>
              <a:t>AAP(Annual Audit Plan) </a:t>
            </a:r>
            <a:r>
              <a:rPr lang="en-US" sz="2400" dirty="0"/>
              <a:t>by bifurcating </a:t>
            </a:r>
            <a:r>
              <a:rPr lang="en-US" sz="2400" dirty="0" smtClean="0"/>
              <a:t>into </a:t>
            </a:r>
            <a:r>
              <a:rPr lang="en-US" sz="2400" dirty="0"/>
              <a:t>time horizon (</a:t>
            </a:r>
            <a:r>
              <a:rPr lang="en-US" sz="2400" dirty="0" err="1"/>
              <a:t>e.g</a:t>
            </a:r>
            <a:r>
              <a:rPr lang="en-US" sz="2400" dirty="0"/>
              <a:t> quarterly </a:t>
            </a:r>
            <a:r>
              <a:rPr lang="en-US" sz="2400" dirty="0" smtClean="0"/>
              <a:t>coverage</a:t>
            </a:r>
            <a:r>
              <a:rPr lang="en-US" sz="2400" dirty="0"/>
              <a:t>) with prioritization, to cover at least the high risk areas (as high risk areas are first priority) during the </a:t>
            </a:r>
            <a:r>
              <a:rPr lang="en-US" sz="2400" dirty="0" smtClean="0"/>
              <a:t>plan period </a:t>
            </a:r>
            <a:r>
              <a:rPr lang="en-US" sz="2400" dirty="0"/>
              <a:t>based on adequate manpower scheduling. This methodology suffers from the following inadequacies</a:t>
            </a:r>
            <a:r>
              <a:rPr lang="en-US" sz="2400" dirty="0" smtClean="0"/>
              <a:t>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algn="just"/>
            <a:r>
              <a:rPr lang="en-US" sz="2400" dirty="0" smtClean="0"/>
              <a:t> - RBIA </a:t>
            </a:r>
            <a:r>
              <a:rPr lang="en-US" sz="2400" dirty="0"/>
              <a:t>(Risk Based Internal Audit) Plan prepared at the commencement of the year/period may not be entirely </a:t>
            </a:r>
            <a:r>
              <a:rPr lang="en-US" sz="2400" dirty="0" smtClean="0"/>
              <a:t>harmonized </a:t>
            </a:r>
            <a:r>
              <a:rPr lang="en-US" sz="2400" dirty="0"/>
              <a:t>with complete risk profile of the entity, </a:t>
            </a:r>
            <a:r>
              <a:rPr lang="en-US" sz="2400" dirty="0" smtClean="0"/>
              <a:t>signaling </a:t>
            </a:r>
            <a:r>
              <a:rPr lang="en-US" sz="2400" dirty="0"/>
              <a:t>presence of unattended risks. </a:t>
            </a:r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- </a:t>
            </a:r>
            <a:r>
              <a:rPr lang="en-US" sz="2400" dirty="0"/>
              <a:t>Inadequacy in capturing dynamic risk profiles due to the absence of continuous risk review and </a:t>
            </a:r>
            <a:r>
              <a:rPr lang="en-US" sz="2400" dirty="0" smtClean="0"/>
              <a:t>mitigation programs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68201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648"/>
            <a:ext cx="12192000" cy="69603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Risk Based Internal Audit ( RBIA) – contd.</a:t>
            </a:r>
            <a:endParaRPr lang="en-US" altLang="en-US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709683"/>
            <a:ext cx="1214650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 - </a:t>
            </a:r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2400" dirty="0" smtClean="0"/>
              <a:t>Inadequacy </a:t>
            </a:r>
            <a:r>
              <a:rPr lang="en-US" sz="2400" dirty="0"/>
              <a:t>in the flexibility of functioning of the </a:t>
            </a:r>
            <a:r>
              <a:rPr lang="en-US" sz="2400" dirty="0" smtClean="0"/>
              <a:t>Audit </a:t>
            </a:r>
            <a:r>
              <a:rPr lang="en-US" sz="2400" dirty="0"/>
              <a:t>Team to report concerns emanated while </a:t>
            </a:r>
            <a:r>
              <a:rPr lang="en-US" sz="2400" dirty="0" smtClean="0"/>
              <a:t>conducting </a:t>
            </a:r>
            <a:r>
              <a:rPr lang="en-US" sz="2400" dirty="0"/>
              <a:t>audit of an already committed area. </a:t>
            </a:r>
            <a:endParaRPr lang="en-US" sz="2400" dirty="0" smtClean="0"/>
          </a:p>
          <a:p>
            <a:pPr marL="457200" indent="-457200" algn="just">
              <a:buFontTx/>
              <a:buChar char="-"/>
            </a:pPr>
            <a:r>
              <a:rPr lang="en-US" sz="2400" dirty="0" smtClean="0"/>
              <a:t>Obligation </a:t>
            </a:r>
            <a:r>
              <a:rPr lang="en-US" sz="2400" dirty="0"/>
              <a:t>of team members to deliver on a time bound manner, may severally impact the review </a:t>
            </a:r>
            <a:r>
              <a:rPr lang="en-US" sz="2400" dirty="0" smtClean="0"/>
              <a:t>quality </a:t>
            </a:r>
            <a:r>
              <a:rPr lang="en-US" sz="2400" dirty="0"/>
              <a:t>and risk identification as well as their mitigation process</a:t>
            </a:r>
            <a:r>
              <a:rPr lang="en-US" sz="2400" dirty="0" smtClean="0"/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400" dirty="0" smtClean="0"/>
              <a:t>Absence </a:t>
            </a:r>
            <a:r>
              <a:rPr lang="en-US" sz="2400" dirty="0"/>
              <a:t>of dynamism in coverage of high risk areas (which ceaselessly changes during audit period) </a:t>
            </a:r>
            <a:r>
              <a:rPr lang="en-US" sz="2400" dirty="0" smtClean="0"/>
              <a:t>under </a:t>
            </a:r>
            <a:r>
              <a:rPr lang="en-US" sz="2400" dirty="0"/>
              <a:t>the RBIA Annual Plan, may effectively keep major concerns out of audit purview for a considerable </a:t>
            </a:r>
            <a:r>
              <a:rPr lang="en-US" sz="2400" dirty="0" smtClean="0"/>
              <a:t>period </a:t>
            </a:r>
            <a:r>
              <a:rPr lang="en-US" sz="2400" dirty="0"/>
              <a:t>(may be for a year or more</a:t>
            </a:r>
            <a:r>
              <a:rPr lang="en-US" sz="2400" dirty="0" smtClean="0"/>
              <a:t>).</a:t>
            </a:r>
          </a:p>
          <a:p>
            <a:pPr marL="457200" indent="-457200" algn="just">
              <a:buFontTx/>
              <a:buChar char="-"/>
            </a:pPr>
            <a:r>
              <a:rPr lang="en-US" sz="2400" dirty="0" smtClean="0"/>
              <a:t>Absence </a:t>
            </a:r>
            <a:r>
              <a:rPr lang="en-US" sz="2400" dirty="0"/>
              <a:t>of critical appraisal of Risk management </a:t>
            </a:r>
            <a:r>
              <a:rPr lang="en-US" sz="2400" dirty="0" smtClean="0"/>
              <a:t>process </a:t>
            </a:r>
            <a:r>
              <a:rPr lang="en-US" sz="2400" dirty="0"/>
              <a:t>to assess their robustness and adaptability under changed dynamics</a:t>
            </a:r>
            <a:r>
              <a:rPr lang="en-US" sz="2400" dirty="0" smtClean="0"/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400" dirty="0" smtClean="0"/>
              <a:t>Customary </a:t>
            </a:r>
            <a:r>
              <a:rPr lang="en-US" sz="2400" dirty="0"/>
              <a:t>periodical reporting not been able to </a:t>
            </a:r>
            <a:r>
              <a:rPr lang="en-US" sz="2400" dirty="0" smtClean="0"/>
              <a:t>address </a:t>
            </a:r>
            <a:r>
              <a:rPr lang="en-US" sz="2400" dirty="0"/>
              <a:t>real time risk issues to Management/Audit </a:t>
            </a:r>
            <a:r>
              <a:rPr lang="en-US" sz="2400" dirty="0" smtClean="0"/>
              <a:t>Committee </a:t>
            </a:r>
            <a:r>
              <a:rPr lang="en-US" sz="2400" dirty="0"/>
              <a:t>as well the steps taken by Management for </a:t>
            </a:r>
            <a:r>
              <a:rPr lang="en-US" sz="2400" dirty="0" smtClean="0"/>
              <a:t>mitigation</a:t>
            </a:r>
            <a:r>
              <a:rPr lang="en-US" sz="2400" dirty="0"/>
              <a:t>. </a:t>
            </a:r>
            <a:endParaRPr lang="en-US" sz="2400" dirty="0" smtClean="0"/>
          </a:p>
          <a:p>
            <a:pPr marL="457200" indent="-457200" algn="just">
              <a:buFontTx/>
              <a:buChar char="-"/>
            </a:pPr>
            <a:r>
              <a:rPr lang="en-US" sz="2400" dirty="0" smtClean="0"/>
              <a:t>Better </a:t>
            </a:r>
            <a:r>
              <a:rPr lang="en-US" sz="2400" dirty="0"/>
              <a:t>oversee and governance function of the Audit Committees may be affected due to non-appraisal of prevalent risk by audit team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43422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0" y="764227"/>
          <a:ext cx="12192000" cy="5447662"/>
        </p:xfrm>
        <a:graphic>
          <a:graphicData uri="http://schemas.openxmlformats.org/drawingml/2006/table">
            <a:tbl>
              <a:tblPr/>
              <a:tblGrid>
                <a:gridCol w="8337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4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48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Business and Strategic Risk 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Basket</a:t>
                      </a:r>
                      <a:endParaRPr kumimoji="0" lang="en-I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324005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Audit Area</a:t>
                      </a:r>
                      <a:endParaRPr kumimoji="0" lang="en-I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324005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11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Dependency on group Companies with fixed rate contracts </a:t>
                      </a:r>
                      <a:endParaRPr kumimoji="0" lang="en-I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324005" marR="9144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  <a:tab pos="457200" algn="l"/>
                        </a:tabLst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Revenue Cycle</a:t>
                      </a:r>
                      <a:endParaRPr kumimoji="0" lang="en-I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324005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629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Cyclical nature of industry  attributing volatility to service rates</a:t>
                      </a:r>
                      <a:endParaRPr kumimoji="0" lang="en-I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324005" marR="9144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  <a:tab pos="457200" algn="l"/>
                        </a:tabLst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Revenue Cycle</a:t>
                      </a:r>
                      <a:endParaRPr kumimoji="0" lang="en-I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324005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566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Environmental pollution and property damages/losses</a:t>
                      </a:r>
                      <a:endParaRPr kumimoji="0" lang="en-I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324005" marR="9144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  <a:tab pos="457200" algn="l"/>
                        </a:tabLst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Revenue Cycle</a:t>
                      </a:r>
                      <a:endParaRPr kumimoji="0" lang="en-I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  <a:tab pos="457200" algn="l"/>
                        </a:tabLst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Fixed Assets</a:t>
                      </a:r>
                      <a:endParaRPr kumimoji="0" lang="en-I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324005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94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Currency fluctuations </a:t>
                      </a:r>
                      <a:endParaRPr kumimoji="0" lang="en-I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324005" marR="9144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  <a:tab pos="457200" algn="l"/>
                        </a:tabLst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Treasury Cycle</a:t>
                      </a:r>
                      <a:endParaRPr kumimoji="0" lang="en-I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  <a:tab pos="457200" algn="l"/>
                        </a:tabLst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Revenue Cycle</a:t>
                      </a:r>
                      <a:endParaRPr kumimoji="0" lang="en-I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324005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7566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Dependency on contractual workforce for commercial operations </a:t>
                      </a:r>
                      <a:endParaRPr kumimoji="0" lang="en-I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324005" marR="9144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  <a:tab pos="457200" algn="l"/>
                        </a:tabLst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Operating Cycle</a:t>
                      </a:r>
                      <a:endParaRPr kumimoji="0" lang="en-I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  <a:tab pos="457200" algn="l"/>
                        </a:tabLst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Treasury Cycle</a:t>
                      </a:r>
                      <a:endParaRPr kumimoji="0" lang="en-I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324005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3729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Increase in operating costs due to fuel price hike</a:t>
                      </a:r>
                      <a:endParaRPr kumimoji="0" lang="en-I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324005" marR="9144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  <a:tab pos="457200" algn="l"/>
                        </a:tabLst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Operating Cycle</a:t>
                      </a:r>
                      <a:endParaRPr kumimoji="0" lang="en-I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324005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63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Regulatory risk and Compliance</a:t>
                      </a:r>
                      <a:endParaRPr kumimoji="0" lang="en-I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324005" marR="91442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  <a:tab pos="457200" algn="l"/>
                        </a:tabLst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Regulatory Cycle</a:t>
                      </a:r>
                      <a:endParaRPr kumimoji="0" lang="en-I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324005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782764" y="0"/>
            <a:ext cx="8885237" cy="6794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en-US" altLang="en-US" sz="3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28" name="Rectangle 2"/>
          <p:cNvSpPr>
            <a:spLocks noChangeArrowheads="1"/>
          </p:cNvSpPr>
          <p:nvPr/>
        </p:nvSpPr>
        <p:spPr bwMode="auto">
          <a:xfrm>
            <a:off x="1782763" y="98425"/>
            <a:ext cx="87741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˃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Calibri" panose="020F0502020204030204" pitchFamily="34" charset="0"/>
              <a:buChar char="+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b="1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Business and Strategic Risk – An Example</a:t>
            </a:r>
            <a:endParaRPr lang="en-IN" altLang="en-US" sz="320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3648"/>
            <a:ext cx="12192000" cy="69603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Risk Based Internal Audit ( RBIA) – Case Study for a big conglomerate</a:t>
            </a:r>
            <a:endParaRPr lang="en-US" altLang="en-US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2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620" y="1442279"/>
            <a:ext cx="5072371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252" y="1442279"/>
            <a:ext cx="4858605" cy="506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37982" y="-1"/>
            <a:ext cx="8730018" cy="132383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Pre and Post Review Risk Matrix -Shift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04715"/>
            <a:ext cx="12146507" cy="6687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Case Study for a big </a:t>
            </a:r>
            <a:r>
              <a:rPr lang="en-US" altLang="en-US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conglomerate – Contd.</a:t>
            </a:r>
            <a:endParaRPr lang="en-US" altLang="en-US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51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" y="547918"/>
            <a:ext cx="6226176" cy="5834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77" y="524698"/>
            <a:ext cx="5920329" cy="5834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-204715"/>
            <a:ext cx="12146507" cy="65509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Case Study for a big </a:t>
            </a:r>
            <a:r>
              <a:rPr lang="en-US" altLang="en-US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conglomerate – Contd.</a:t>
            </a:r>
            <a:endParaRPr lang="en-US" altLang="en-US" sz="32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37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-2" y="464021"/>
          <a:ext cx="12146509" cy="6524916"/>
        </p:xfrm>
        <a:graphic>
          <a:graphicData uri="http://schemas.openxmlformats.org/drawingml/2006/table">
            <a:tbl>
              <a:tblPr/>
              <a:tblGrid>
                <a:gridCol w="1389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4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9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9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3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035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Sr. No.</a:t>
                      </a:r>
                      <a:endParaRPr kumimoji="0" lang="en-I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  <a:tab pos="2600325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  <a:tab pos="2600325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  <a:tab pos="2600325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  <a:tab pos="26003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26003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26003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26003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26003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26003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  <a:tab pos="2600325" algn="l"/>
                        </a:tabLst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Business Processes of the Entity</a:t>
                      </a:r>
                      <a:endParaRPr kumimoji="0" lang="en-I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Assessment/Review during the Year</a:t>
                      </a:r>
                      <a:endParaRPr kumimoji="0" lang="en-I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35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alt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</a:t>
                      </a:r>
                      <a:endParaRPr kumimoji="0" lang="en-I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alt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nd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I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altLang="en-US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rd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I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R1</a:t>
                      </a:r>
                      <a:endParaRPr kumimoji="0" lang="en-I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51601" marR="51601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Business Development 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849" marR="6849" marT="684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Medium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High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High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R2</a:t>
                      </a:r>
                      <a:endParaRPr kumimoji="0" lang="en-I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51601" marR="51601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Order Management and Invoicing</a:t>
                      </a:r>
                      <a:endParaRPr kumimoji="0" lang="en-I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849" marR="6849" marT="684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High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High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Medium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R3</a:t>
                      </a:r>
                      <a:endParaRPr kumimoji="0" lang="en-I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51601" marR="51601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Receivable &amp; Collections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849" marR="6849" marT="684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Medium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High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High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P1</a:t>
                      </a:r>
                      <a:endParaRPr kumimoji="0" lang="en-I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Vendor Selection, Planning, Pricing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849" marR="6849" marT="684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High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Medium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Low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P2</a:t>
                      </a:r>
                      <a:endParaRPr kumimoji="0" lang="en-I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P.O and Receipts Logistics 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849" marR="6849" marT="684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High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Medium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Medium 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4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P3</a:t>
                      </a:r>
                      <a:endParaRPr kumimoji="0" lang="en-I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Inventory Management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849" marR="6849" marT="684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Medium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Low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Low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4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P4</a:t>
                      </a:r>
                      <a:endParaRPr kumimoji="0" lang="en-I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Accounts Payable &amp; Payments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849" marR="6849" marT="684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Medium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Medium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Low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4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P5</a:t>
                      </a:r>
                      <a:endParaRPr kumimoji="0" lang="en-I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Other Service and Expenses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849" marR="6849" marT="684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Medium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Low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Low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4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O1</a:t>
                      </a:r>
                      <a:endParaRPr kumimoji="0" lang="en-I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Operating Expenses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849" marR="6849" marT="684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High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Medium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Medium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4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T1</a:t>
                      </a:r>
                      <a:endParaRPr kumimoji="0" lang="en-I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Loans (Secured &amp; Unsecured)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849" marR="6849" marT="684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High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High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High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4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T2</a:t>
                      </a:r>
                      <a:endParaRPr kumimoji="0" lang="en-I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Investments 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849" marR="6849" marT="684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High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High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High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14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F1</a:t>
                      </a:r>
                      <a:endParaRPr kumimoji="0" lang="en-I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Financial Reporting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849" marR="6849" marT="684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Medium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Medium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Medium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14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F2</a:t>
                      </a:r>
                      <a:endParaRPr kumimoji="0" lang="en-I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51601" marR="51601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Related Party/Inter gr. transaction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849" marR="6849" marT="684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Medium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Medium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High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14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A1</a:t>
                      </a:r>
                      <a:endParaRPr kumimoji="0" lang="en-I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51601" marR="51601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Fixed Assets/CWIP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849" marR="6849" marT="684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High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Medium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Low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14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H1</a:t>
                      </a:r>
                      <a:endParaRPr kumimoji="0" lang="en-I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51601" marR="51601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HR  and Payroll Process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849" marR="6849" marT="684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Low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Medium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Low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14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S1</a:t>
                      </a:r>
                      <a:endParaRPr kumimoji="0" lang="en-I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51601" marR="51601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Health, Safety and Environment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849" marR="6849" marT="684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High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High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High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14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L1 </a:t>
                      </a:r>
                      <a:endParaRPr kumimoji="0" lang="en-I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Companies Act and SEBI Act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849" marR="6849" marT="684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High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Medium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High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14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L2</a:t>
                      </a:r>
                      <a:endParaRPr kumimoji="0" lang="en-I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FEMA and allied Laws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849" marR="6849" marT="684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High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Medium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Medium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14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L3</a:t>
                      </a:r>
                      <a:endParaRPr kumimoji="0" lang="en-I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Industrial and Labour relation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849" marR="6849" marT="684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High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Medium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Medium</a:t>
                      </a:r>
                      <a:endParaRPr kumimoji="0" lang="en-IN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714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L4</a:t>
                      </a:r>
                      <a:endParaRPr kumimoji="0" lang="en-I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Other incidental /ancillary laws</a:t>
                      </a:r>
                      <a:endParaRPr kumimoji="0" lang="en-I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849" marR="6849" marT="684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Medium</a:t>
                      </a:r>
                      <a:endParaRPr kumimoji="0" lang="en-I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Medium</a:t>
                      </a:r>
                      <a:endParaRPr kumimoji="0" lang="en-I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Medium</a:t>
                      </a:r>
                      <a:endParaRPr kumimoji="0" lang="en-IN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4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I1 </a:t>
                      </a:r>
                      <a:endParaRPr kumimoji="0" lang="en-I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Application  Control ( Systems)</a:t>
                      </a:r>
                      <a:endParaRPr kumimoji="0" lang="en-I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849" marR="6849" marT="684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High</a:t>
                      </a:r>
                      <a:endParaRPr kumimoji="0" lang="en-I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Medium</a:t>
                      </a:r>
                      <a:endParaRPr kumimoji="0" lang="en-I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65758" marR="65758" marT="32880" marB="3288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High</a:t>
                      </a:r>
                      <a:endParaRPr kumimoji="0" lang="en-I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-54590" y="-204715"/>
            <a:ext cx="12201098" cy="6687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0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Case Study for a big </a:t>
            </a:r>
            <a:r>
              <a:rPr lang="en-US" altLang="en-US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conglomerate – Contd.:  Changes in Risk after each review</a:t>
            </a:r>
            <a:endParaRPr lang="en-US" altLang="en-US" sz="20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95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0" y="464022"/>
          <a:ext cx="12146508" cy="6399346"/>
        </p:xfrm>
        <a:graphic>
          <a:graphicData uri="http://schemas.openxmlformats.org/drawingml/2006/table">
            <a:tbl>
              <a:tblPr/>
              <a:tblGrid>
                <a:gridCol w="897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2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6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10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No.</a:t>
                      </a:r>
                      <a:endParaRPr kumimoji="0" lang="en-I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08000" marR="72651" marT="36328" marB="363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  <a:tab pos="2600325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  <a:tab pos="2600325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  <a:tab pos="2600325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  <a:tab pos="26003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26003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26003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26003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26003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26003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68300" algn="l"/>
                          <a:tab pos="2600325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Business Process of Entity</a:t>
                      </a:r>
                      <a:endParaRPr kumimoji="0" lang="en-I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08000" marR="72651" marT="36328" marB="363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  <a:tab pos="2600325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  <a:tab pos="2600325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  <a:tab pos="2600325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  <a:tab pos="26003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26003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26003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26003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26003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  <a:tab pos="26003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68300" algn="l"/>
                          <a:tab pos="2600325" algn="l"/>
                        </a:tabLst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Reason for Change in Risk Classification</a:t>
                      </a:r>
                      <a:endParaRPr kumimoji="0" lang="en-I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0800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8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R1</a:t>
                      </a:r>
                      <a:endParaRPr kumimoji="0" lang="en-I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08000" marR="57012" marT="36328" marB="363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Business Development </a:t>
                      </a:r>
                      <a:endParaRPr kumimoji="0" lang="en-I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08000" marR="7568" marT="756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71450" algn="l"/>
                        </a:tabLst>
                      </a:pPr>
                      <a:r>
                        <a:rPr kumimoji="0" lang="en-I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 growth in new business initiatives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71450" algn="l"/>
                        </a:tabLst>
                      </a:pPr>
                      <a:r>
                        <a:rPr kumimoji="0" lang="en-I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High spent on initiatives taken</a:t>
                      </a:r>
                      <a:endParaRPr kumimoji="0" lang="en-I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8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R2</a:t>
                      </a:r>
                      <a:endParaRPr kumimoji="0" lang="en-I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08000" marR="57012" marT="36328" marB="363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Order Management and Invoicing</a:t>
                      </a:r>
                      <a:endParaRPr kumimoji="0" lang="en-IN" alt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08000" marR="7568" marT="756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71450" algn="l"/>
                        </a:tabLst>
                      </a:pPr>
                      <a:r>
                        <a:rPr kumimoji="0" lang="en-IN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Timely execution &amp; avoidance of Liquidated Damages</a:t>
                      </a:r>
                      <a:endParaRPr kumimoji="0" lang="en-I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3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R3</a:t>
                      </a:r>
                      <a:endParaRPr kumimoji="0" lang="en-I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08000" marR="57012" marT="36328" marB="363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Receivable &amp; Collections</a:t>
                      </a:r>
                      <a:endParaRPr kumimoji="0" lang="en-IN" alt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08000" marR="7568" marT="756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71450" algn="l"/>
                        </a:tabLst>
                      </a:pPr>
                      <a:r>
                        <a:rPr kumimoji="0" lang="en-I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High Receivables, poor collection initiative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71450" algn="l"/>
                        </a:tabLst>
                      </a:pPr>
                      <a:r>
                        <a:rPr kumimoji="0" lang="en-I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Cost of fund blockage increased</a:t>
                      </a:r>
                      <a:endParaRPr kumimoji="0" lang="en-I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P1</a:t>
                      </a:r>
                      <a:endParaRPr kumimoji="0" lang="en-I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08000" marR="72651" marT="36328" marB="363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Vendor Selection, Planning, Pricing</a:t>
                      </a:r>
                      <a:endParaRPr kumimoji="0" lang="en-IN" alt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08000" marR="7568" marT="756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71450" algn="l"/>
                        </a:tabLst>
                      </a:pPr>
                      <a:r>
                        <a:rPr kumimoji="0" lang="en-IN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Prices benchmarked against market rates</a:t>
                      </a:r>
                      <a:endParaRPr kumimoji="0" lang="en-IN" alt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42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P2</a:t>
                      </a:r>
                      <a:endParaRPr kumimoji="0" lang="en-I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08000" marR="72651" marT="36328" marB="363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P.O and Receipts Logistics </a:t>
                      </a:r>
                      <a:endParaRPr kumimoji="0" lang="en-IN" alt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08000" marR="7568" marT="756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71450" algn="l"/>
                        </a:tabLst>
                      </a:pPr>
                      <a:r>
                        <a:rPr kumimoji="0" lang="en-IN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Timely inventorization after quality check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71450" algn="l"/>
                        </a:tabLst>
                      </a:pPr>
                      <a:r>
                        <a:rPr kumimoji="0" lang="en-IN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Just in time inventory maintained</a:t>
                      </a:r>
                      <a:endParaRPr kumimoji="0" lang="en-IN" alt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P3</a:t>
                      </a:r>
                      <a:endParaRPr kumimoji="0" lang="en-I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08000" marR="72651" marT="36328" marB="363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Inventory Management</a:t>
                      </a:r>
                      <a:endParaRPr kumimoji="0" lang="en-I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08000" marR="7568" marT="756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71450" algn="l"/>
                        </a:tabLst>
                      </a:pPr>
                      <a:r>
                        <a:rPr kumimoji="0" lang="en-IN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Adequate inventory in terms of Production Plan</a:t>
                      </a:r>
                      <a:endParaRPr kumimoji="0" lang="en-IN" alt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P4</a:t>
                      </a:r>
                      <a:endParaRPr kumimoji="0" lang="en-I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08000" marR="72651" marT="36328" marB="363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Accounts Payable &amp; Payments</a:t>
                      </a:r>
                      <a:endParaRPr kumimoji="0" lang="en-IN" alt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08000" marR="7568" marT="756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71450" algn="l"/>
                        </a:tabLst>
                      </a:pPr>
                      <a:r>
                        <a:rPr kumimoji="0" lang="en-IN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Accurate and timely release of payment</a:t>
                      </a:r>
                      <a:endParaRPr kumimoji="0" lang="en-IN" alt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P5</a:t>
                      </a:r>
                      <a:endParaRPr kumimoji="0" lang="en-I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08000" marR="72651" marT="36328" marB="363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Other Service and Expenses</a:t>
                      </a:r>
                      <a:endParaRPr kumimoji="0" lang="en-IN" alt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08000" marR="7568" marT="756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71450" algn="l"/>
                        </a:tabLst>
                      </a:pPr>
                      <a:r>
                        <a:rPr kumimoji="0" lang="en-I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Low involvement of fund</a:t>
                      </a:r>
                      <a:endParaRPr kumimoji="0" lang="en-I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O1</a:t>
                      </a:r>
                      <a:endParaRPr kumimoji="0" lang="en-I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08000" marR="72651" marT="36328" marB="363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Operating Expenses</a:t>
                      </a:r>
                      <a:endParaRPr kumimoji="0" lang="en-IN" alt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08000" marR="7568" marT="756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71450" algn="l"/>
                        </a:tabLst>
                      </a:pPr>
                      <a:r>
                        <a:rPr kumimoji="0" lang="en-IN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Initiatives for expense curtailment</a:t>
                      </a:r>
                      <a:endParaRPr kumimoji="0" lang="en-IN" alt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T1</a:t>
                      </a:r>
                      <a:endParaRPr kumimoji="0" lang="en-I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08000" marR="72651" marT="36328" marB="363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Loans (Secured &amp; Unsecured)</a:t>
                      </a:r>
                      <a:endParaRPr kumimoji="0" lang="en-IN" alt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08000" marR="7568" marT="756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71450" algn="l"/>
                        </a:tabLst>
                      </a:pPr>
                      <a:r>
                        <a:rPr kumimoji="0" lang="en-IN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High borrowings with varied interest rate</a:t>
                      </a:r>
                      <a:endParaRPr kumimoji="0" lang="en-IN" alt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5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T2</a:t>
                      </a:r>
                      <a:endParaRPr kumimoji="0" lang="en-I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08000" marR="72651" marT="36328" marB="363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Investments </a:t>
                      </a:r>
                      <a:endParaRPr kumimoji="0" lang="en-IN" alt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08000" marR="7568" marT="756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71450" algn="l"/>
                        </a:tabLst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New business initiatives and huge fund deployment</a:t>
                      </a:r>
                      <a:endParaRPr kumimoji="0" lang="en-IN" alt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16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F1</a:t>
                      </a:r>
                      <a:endParaRPr kumimoji="0" lang="en-I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08000" marR="72651" marT="36328" marB="363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Financial Reporting</a:t>
                      </a:r>
                      <a:endParaRPr kumimoji="0" lang="en-I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08000" marR="7568" marT="756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71450" algn="l"/>
                        </a:tabLst>
                      </a:pPr>
                      <a:r>
                        <a:rPr kumimoji="0" lang="en-IN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Adherence to Accounting Policies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71450" algn="l"/>
                        </a:tabLst>
                      </a:pPr>
                      <a:r>
                        <a:rPr kumimoji="0" lang="en-IN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Adequate provisions for accounting events</a:t>
                      </a:r>
                      <a:endParaRPr kumimoji="0" lang="en-IN" alt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5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F2</a:t>
                      </a:r>
                      <a:endParaRPr kumimoji="0" lang="en-I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08000" marR="57012" marT="36328" marB="363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RP/Inter group transaction</a:t>
                      </a:r>
                      <a:endParaRPr kumimoji="0" lang="en-I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08000" marR="7568" marT="756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71450" algn="l"/>
                        </a:tabLst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Pending reconciliation between Group entities</a:t>
                      </a:r>
                      <a:endParaRPr kumimoji="0" lang="en-IN" alt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5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A1</a:t>
                      </a:r>
                      <a:endParaRPr kumimoji="0" lang="en-I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08000" marR="57012" marT="36328" marB="363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Fixed Assets/CWIP</a:t>
                      </a:r>
                      <a:endParaRPr kumimoji="0" lang="en-IN" alt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08000" marR="7568" marT="756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71450" algn="l"/>
                        </a:tabLst>
                      </a:pPr>
                      <a:r>
                        <a:rPr kumimoji="0" lang="en-IN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Timely capitalization and booking depreciation</a:t>
                      </a:r>
                      <a:endParaRPr kumimoji="0" lang="en-IN" alt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5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H1</a:t>
                      </a:r>
                      <a:endParaRPr kumimoji="0" lang="en-I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08000" marR="57012" marT="36328" marB="363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HR  and Payroll Process</a:t>
                      </a:r>
                      <a:endParaRPr kumimoji="0" lang="en-IN" alt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08000" marR="7568" marT="756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71450" algn="l"/>
                        </a:tabLst>
                      </a:pPr>
                      <a:r>
                        <a:rPr kumimoji="0" lang="en-IN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Adequacy of checks and balances</a:t>
                      </a:r>
                      <a:endParaRPr kumimoji="0" lang="en-IN" alt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5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S1</a:t>
                      </a:r>
                      <a:endParaRPr kumimoji="0" lang="en-I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08000" marR="57012" marT="36328" marB="363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Health, Safety and Environment</a:t>
                      </a:r>
                      <a:endParaRPr kumimoji="0" lang="en-IN" alt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08000" marR="7568" marT="756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71450" algn="l"/>
                        </a:tabLst>
                      </a:pPr>
                      <a:r>
                        <a:rPr kumimoji="0" lang="en-IN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Nature of industry –pollutant</a:t>
                      </a:r>
                      <a:endParaRPr kumimoji="0" lang="en-IN" alt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5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L1 </a:t>
                      </a:r>
                      <a:endParaRPr kumimoji="0" lang="en-I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08000" marR="72651" marT="36328" marB="363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68300" algn="l"/>
                        </a:tabLst>
                      </a:pPr>
                      <a:r>
                        <a:rPr kumimoji="0" lang="en-US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Companies Act and SEBI Act</a:t>
                      </a:r>
                      <a:endParaRPr kumimoji="0" lang="en-IN" alt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08000" marR="7568" marT="756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71450" algn="l"/>
                        </a:tabLst>
                      </a:pPr>
                      <a:r>
                        <a:rPr kumimoji="0" lang="en-US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New regulations and compliance requirement</a:t>
                      </a:r>
                      <a:endParaRPr kumimoji="0" lang="en-IN" alt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5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L2</a:t>
                      </a:r>
                      <a:endParaRPr kumimoji="0" lang="en-I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08000" marR="72651" marT="36328" marB="363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FEMA and allied Laws</a:t>
                      </a:r>
                      <a:endParaRPr kumimoji="0" lang="en-IN" alt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08000" marR="7568" marT="756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71450" algn="l"/>
                        </a:tabLst>
                      </a:pPr>
                      <a:r>
                        <a:rPr kumimoji="0" lang="en-I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Min. fund movement and ensured compliance </a:t>
                      </a:r>
                      <a:endParaRPr kumimoji="0" lang="en-I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5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L3</a:t>
                      </a:r>
                      <a:endParaRPr kumimoji="0" lang="en-I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08000" marR="72651" marT="36328" marB="363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Industrial and Labour relation</a:t>
                      </a:r>
                      <a:endParaRPr kumimoji="0" lang="en-IN" alt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08000" marR="7568" marT="756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71450" algn="l"/>
                        </a:tabLst>
                      </a:pPr>
                      <a:r>
                        <a:rPr kumimoji="0" lang="en-IN" alt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IR Regulations mostly complied with</a:t>
                      </a:r>
                      <a:endParaRPr kumimoji="0" lang="en-IN" altLang="en-US" sz="10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69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L4</a:t>
                      </a:r>
                      <a:endParaRPr kumimoji="0" lang="en-I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08000" marR="72651" marT="36328" marB="363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Other incidental /ancillary laws</a:t>
                      </a:r>
                      <a:endParaRPr kumimoji="0" lang="en-I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08000" marR="7568" marT="756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71450" algn="l"/>
                        </a:tabLst>
                      </a:pPr>
                      <a:r>
                        <a:rPr kumimoji="0" lang="en-I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Transactional compliance</a:t>
                      </a:r>
                      <a:endParaRPr kumimoji="0" lang="en-I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5573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I1 </a:t>
                      </a:r>
                      <a:endParaRPr kumimoji="0" lang="en-I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08000" marR="72651" marT="36328" marB="363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36830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36830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368300" algn="l"/>
                        </a:tabLst>
                      </a:pPr>
                      <a:r>
                        <a:rPr kumimoji="0" lang="en-IN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Application  Control ( Systems)</a:t>
                      </a:r>
                      <a:endParaRPr kumimoji="0" lang="en-I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108000" marR="7568" marT="7569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171450" algn="l"/>
                        </a:tabLst>
                        <a:defRPr sz="21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1714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71450" algn="l"/>
                        </a:tabLst>
                      </a:pPr>
                      <a:r>
                        <a:rPr kumimoji="0" lang="en-I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Inadequate access control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171450" algn="l"/>
                        </a:tabLst>
                      </a:pPr>
                      <a:r>
                        <a:rPr kumimoji="0" lang="en-I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Improper mapping of Delegation of Authority in ERP</a:t>
                      </a:r>
                      <a:endParaRPr kumimoji="0" lang="en-IN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800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-54590" y="-204715"/>
            <a:ext cx="12201098" cy="6687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72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Case Study for a big conglomerate – Contd.: </a:t>
            </a:r>
            <a:r>
              <a:rPr lang="en-US" altLang="en-US" sz="29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Reason for reclassification</a:t>
            </a:r>
            <a:endParaRPr lang="en-US" altLang="en-US" sz="29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1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202919" y="2244437"/>
          <a:ext cx="10296354" cy="4059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217714" y="885371"/>
            <a:ext cx="11742057" cy="57621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T</a:t>
            </a:r>
            <a:r>
              <a:rPr kumimoji="0" lang="en-US" sz="10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HANK </a:t>
            </a:r>
            <a:r>
              <a:rPr kumimoji="0" lang="en-US" sz="1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Y</a:t>
            </a:r>
            <a:r>
              <a:rPr kumimoji="0" lang="en-US" sz="10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ucida Calligraphy" panose="03010101010101010101" pitchFamily="66" charset="0"/>
                <a:ea typeface="+mn-ea"/>
                <a:cs typeface="+mn-cs"/>
              </a:rPr>
              <a:t>OU!!</a:t>
            </a:r>
            <a:endParaRPr kumimoji="0" lang="en-IN" sz="10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C7248D-60C7-411B-BFB0-1A987801134E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70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671BF14BDA5D40B13FF34FB37BDC12" ma:contentTypeVersion="10" ma:contentTypeDescription="Create a new document." ma:contentTypeScope="" ma:versionID="fac699f8189a04b39fdf8a8b31015afe">
  <xsd:schema xmlns:xsd="http://www.w3.org/2001/XMLSchema" xmlns:xs="http://www.w3.org/2001/XMLSchema" xmlns:p="http://schemas.microsoft.com/office/2006/metadata/properties" xmlns:ns3="277b3f45-7ba7-4ba1-9c21-391a687cd2ab" targetNamespace="http://schemas.microsoft.com/office/2006/metadata/properties" ma:root="true" ma:fieldsID="b9d2bd8ca2670f6d092014e132f9ba01" ns3:_="">
    <xsd:import namespace="277b3f45-7ba7-4ba1-9c21-391a687cd2a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7b3f45-7ba7-4ba1-9c21-391a687cd2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6BB27C-A62E-4BC0-8C3A-312ED26853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7b3f45-7ba7-4ba1-9c21-391a687cd2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7649C0-740F-4A83-A8A9-4C270355A7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8BC018-EE10-4F62-958B-4C4D8E85A635}">
  <ds:schemaRefs>
    <ds:schemaRef ds:uri="277b3f45-7ba7-4ba1-9c21-391a687cd2a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916</Words>
  <Application>Microsoft Office PowerPoint</Application>
  <PresentationFormat>Widescreen</PresentationFormat>
  <Paragraphs>223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Calibri Light</vt:lpstr>
      <vt:lpstr>Lucida Calligraphy</vt:lpstr>
      <vt:lpstr>Symbol</vt:lpstr>
      <vt:lpstr>Times New Roman</vt:lpstr>
      <vt:lpstr>Verdana</vt:lpstr>
      <vt:lpstr>Wingdings</vt:lpstr>
      <vt:lpstr>Office Theme</vt:lpstr>
      <vt:lpstr>Acrobat Document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malay.paul@birlacorp.com</dc:creator>
  <cp:lastModifiedBy>malay.paul@birlacorp.com</cp:lastModifiedBy>
  <cp:revision>1</cp:revision>
  <dcterms:created xsi:type="dcterms:W3CDTF">2022-06-10T09:45:08Z</dcterms:created>
  <dcterms:modified xsi:type="dcterms:W3CDTF">2022-06-10T09:45:36Z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0x01010068671BF14BDA5D40B13FF34FB37BDC12</vt:lpwstr>
  </property>
</Properties>
</file>