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ldx" ContentType="application/vnd.openxmlformats-officedocument.presentationml.slide"/>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4"/>
  </p:sldMasterIdLst>
  <p:notesMasterIdLst>
    <p:notesMasterId r:id="rId45"/>
  </p:notesMasterIdLst>
  <p:handoutMasterIdLst>
    <p:handoutMasterId r:id="rId46"/>
  </p:handoutMasterIdLst>
  <p:sldIdLst>
    <p:sldId id="428" r:id="rId5"/>
    <p:sldId id="455" r:id="rId6"/>
    <p:sldId id="358" r:id="rId7"/>
    <p:sldId id="433" r:id="rId8"/>
    <p:sldId id="434" r:id="rId9"/>
    <p:sldId id="435" r:id="rId10"/>
    <p:sldId id="436" r:id="rId11"/>
    <p:sldId id="437" r:id="rId12"/>
    <p:sldId id="438" r:id="rId13"/>
    <p:sldId id="439" r:id="rId14"/>
    <p:sldId id="441" r:id="rId15"/>
    <p:sldId id="443" r:id="rId16"/>
    <p:sldId id="444" r:id="rId17"/>
    <p:sldId id="447" r:id="rId18"/>
    <p:sldId id="446" r:id="rId19"/>
    <p:sldId id="449" r:id="rId20"/>
    <p:sldId id="448" r:id="rId21"/>
    <p:sldId id="451" r:id="rId22"/>
    <p:sldId id="452" r:id="rId23"/>
    <p:sldId id="453" r:id="rId24"/>
    <p:sldId id="459" r:id="rId25"/>
    <p:sldId id="460" r:id="rId26"/>
    <p:sldId id="461" r:id="rId27"/>
    <p:sldId id="462" r:id="rId28"/>
    <p:sldId id="463" r:id="rId29"/>
    <p:sldId id="464" r:id="rId30"/>
    <p:sldId id="465" r:id="rId31"/>
    <p:sldId id="456" r:id="rId32"/>
    <p:sldId id="457" r:id="rId33"/>
    <p:sldId id="466" r:id="rId34"/>
    <p:sldId id="467" r:id="rId35"/>
    <p:sldId id="468" r:id="rId36"/>
    <p:sldId id="469" r:id="rId37"/>
    <p:sldId id="470" r:id="rId38"/>
    <p:sldId id="471" r:id="rId39"/>
    <p:sldId id="472" r:id="rId40"/>
    <p:sldId id="473" r:id="rId41"/>
    <p:sldId id="474" r:id="rId42"/>
    <p:sldId id="475" r:id="rId43"/>
    <p:sldId id="4862" r:id="rId44"/>
  </p:sldIdLst>
  <p:sldSz cx="12192000" cy="6858000"/>
  <p:notesSz cx="67611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00"/>
    <a:srgbClr val="FFCC66"/>
    <a:srgbClr val="FF6699"/>
    <a:srgbClr val="FF7C80"/>
    <a:srgbClr val="003300"/>
    <a:srgbClr val="FF6600"/>
    <a:srgbClr val="9966FF"/>
    <a:srgbClr val="CC66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autoAdjust="0"/>
    <p:restoredTop sz="94364" autoAdjust="0"/>
  </p:normalViewPr>
  <p:slideViewPr>
    <p:cSldViewPr snapToGrid="0">
      <p:cViewPr varScale="1">
        <p:scale>
          <a:sx n="115" d="100"/>
          <a:sy n="115" d="100"/>
        </p:scale>
        <p:origin x="472" y="20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53498B-A750-47D9-B589-3F742AFDAA4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1B859F7C-D9F6-4772-96AE-EE7A6E611571}">
      <dgm:prSet phldrT="[Text]" custT="1"/>
      <dgm:spPr>
        <a:solidFill>
          <a:srgbClr val="FF6600"/>
        </a:solidFill>
        <a:ln>
          <a:solidFill>
            <a:srgbClr val="89A4A7"/>
          </a:solidFill>
        </a:ln>
      </dgm:spPr>
      <dgm:t>
        <a:bodyPr/>
        <a:lstStyle/>
        <a:p>
          <a:endParaRPr lang="en-US" sz="1000" dirty="0">
            <a:latin typeface="Calibri" pitchFamily="34" charset="0"/>
            <a:cs typeface="Calibri" pitchFamily="34" charset="0"/>
          </a:endParaRPr>
        </a:p>
        <a:p>
          <a:r>
            <a:rPr lang="en-US" sz="1000" dirty="0">
              <a:latin typeface="Calibri" pitchFamily="34" charset="0"/>
              <a:cs typeface="Calibri" pitchFamily="34" charset="0"/>
            </a:rPr>
            <a:t>(Group President )</a:t>
          </a:r>
        </a:p>
      </dgm:t>
    </dgm:pt>
    <dgm:pt modelId="{87BCC25A-C79A-4786-B443-777135432250}" type="parTrans" cxnId="{1F7CB5ED-9A36-46B8-BE9F-779FA890CDDA}">
      <dgm:prSet/>
      <dgm:spPr/>
      <dgm:t>
        <a:bodyPr/>
        <a:lstStyle/>
        <a:p>
          <a:endParaRPr lang="en-US"/>
        </a:p>
      </dgm:t>
    </dgm:pt>
    <dgm:pt modelId="{68FF3B45-52E8-4B57-BA49-7BBC087EE44E}" type="sibTrans" cxnId="{1F7CB5ED-9A36-46B8-BE9F-779FA890CDDA}">
      <dgm:prSet/>
      <dgm:spPr/>
      <dgm:t>
        <a:bodyPr/>
        <a:lstStyle/>
        <a:p>
          <a:endParaRPr lang="en-US"/>
        </a:p>
      </dgm:t>
    </dgm:pt>
    <dgm:pt modelId="{14EAFE6F-5561-4357-B022-390384930A2E}">
      <dgm:prSet phldrT="[Text]" custT="1"/>
      <dgm:spPr>
        <a:solidFill>
          <a:srgbClr val="FF6600"/>
        </a:solidFill>
        <a:ln>
          <a:solidFill>
            <a:srgbClr val="89A4A7"/>
          </a:solidFill>
        </a:ln>
      </dgm:spPr>
      <dgm:t>
        <a:bodyPr/>
        <a:lstStyle/>
        <a:p>
          <a:r>
            <a:rPr lang="en-US" sz="1000" dirty="0">
              <a:latin typeface="Calibri" pitchFamily="34" charset="0"/>
              <a:cs typeface="Calibri" pitchFamily="34" charset="0"/>
            </a:rPr>
            <a:t>Energy</a:t>
          </a:r>
        </a:p>
        <a:p>
          <a:r>
            <a:rPr lang="en-US" sz="1000" dirty="0">
              <a:latin typeface="Calibri" pitchFamily="34" charset="0"/>
              <a:cs typeface="Calibri" pitchFamily="34" charset="0"/>
            </a:rPr>
            <a:t>(Head – IA)</a:t>
          </a:r>
        </a:p>
      </dgm:t>
    </dgm:pt>
    <dgm:pt modelId="{6F9E0F06-8232-430F-B06C-03CB03C0AF51}" type="parTrans" cxnId="{5D4E1167-0D62-4479-8A78-FAB7052E95F1}">
      <dgm:prSet/>
      <dgm:spPr/>
      <dgm:t>
        <a:bodyPr/>
        <a:lstStyle/>
        <a:p>
          <a:endParaRPr lang="en-US" dirty="0"/>
        </a:p>
      </dgm:t>
    </dgm:pt>
    <dgm:pt modelId="{910167A6-DA5B-4FD5-B313-1D179D2DFD29}" type="sibTrans" cxnId="{5D4E1167-0D62-4479-8A78-FAB7052E95F1}">
      <dgm:prSet/>
      <dgm:spPr/>
      <dgm:t>
        <a:bodyPr/>
        <a:lstStyle/>
        <a:p>
          <a:endParaRPr lang="en-US"/>
        </a:p>
      </dgm:t>
    </dgm:pt>
    <dgm:pt modelId="{CB4BD631-19C0-403F-B2E4-F0C6C46E83E5}">
      <dgm:prSet phldrT="[Text]" custT="1"/>
      <dgm:spPr>
        <a:solidFill>
          <a:srgbClr val="FF6600"/>
        </a:solidFill>
        <a:ln>
          <a:solidFill>
            <a:srgbClr val="89A4A7"/>
          </a:solidFill>
        </a:ln>
      </dgm:spPr>
      <dgm:t>
        <a:bodyPr/>
        <a:lstStyle/>
        <a:p>
          <a:r>
            <a:rPr lang="en-US" sz="1000" dirty="0">
              <a:latin typeface="Calibri" pitchFamily="34" charset="0"/>
              <a:cs typeface="Calibri" pitchFamily="34" charset="0"/>
            </a:rPr>
            <a:t>Infrastru-cture</a:t>
          </a:r>
        </a:p>
        <a:p>
          <a:r>
            <a:rPr lang="en-US" sz="1000" dirty="0">
              <a:latin typeface="Calibri" pitchFamily="34" charset="0"/>
              <a:cs typeface="Calibri" pitchFamily="34" charset="0"/>
            </a:rPr>
            <a:t>(Head – IA)</a:t>
          </a:r>
        </a:p>
      </dgm:t>
    </dgm:pt>
    <dgm:pt modelId="{0CC91F8D-5440-4887-A611-F4D1B1EE8D6D}" type="parTrans" cxnId="{B5ACC683-5F6E-4626-BE77-A5C7D533AA8E}">
      <dgm:prSet/>
      <dgm:spPr/>
      <dgm:t>
        <a:bodyPr/>
        <a:lstStyle/>
        <a:p>
          <a:endParaRPr lang="en-US" dirty="0"/>
        </a:p>
      </dgm:t>
    </dgm:pt>
    <dgm:pt modelId="{AC33F5B5-01D0-4067-AE22-8C13298ECA81}" type="sibTrans" cxnId="{B5ACC683-5F6E-4626-BE77-A5C7D533AA8E}">
      <dgm:prSet/>
      <dgm:spPr/>
      <dgm:t>
        <a:bodyPr/>
        <a:lstStyle/>
        <a:p>
          <a:endParaRPr lang="en-US"/>
        </a:p>
      </dgm:t>
    </dgm:pt>
    <dgm:pt modelId="{8F821C52-E010-4712-9A58-353537B16D28}">
      <dgm:prSet custT="1"/>
      <dgm:spPr>
        <a:solidFill>
          <a:srgbClr val="FF6600"/>
        </a:solidFill>
        <a:ln>
          <a:solidFill>
            <a:srgbClr val="89A4A7"/>
          </a:solidFill>
        </a:ln>
      </dgm:spPr>
      <dgm:t>
        <a:bodyPr/>
        <a:lstStyle/>
        <a:p>
          <a:r>
            <a:rPr lang="en-US" sz="1000" dirty="0">
              <a:latin typeface="Calibri" pitchFamily="34" charset="0"/>
              <a:cs typeface="Calibri" pitchFamily="34" charset="0"/>
            </a:rPr>
            <a:t>Shipping</a:t>
          </a:r>
        </a:p>
        <a:p>
          <a:r>
            <a:rPr lang="en-US" sz="1000" dirty="0">
              <a:latin typeface="Calibri" pitchFamily="34" charset="0"/>
              <a:cs typeface="Calibri" pitchFamily="34" charset="0"/>
            </a:rPr>
            <a:t>(Head – IA)</a:t>
          </a:r>
        </a:p>
      </dgm:t>
    </dgm:pt>
    <dgm:pt modelId="{E338B40A-DE8D-4FC7-8B51-7B93DB350942}" type="parTrans" cxnId="{8C8BCB1B-AC45-4D6D-A64C-0B69F17B2F22}">
      <dgm:prSet/>
      <dgm:spPr/>
      <dgm:t>
        <a:bodyPr/>
        <a:lstStyle/>
        <a:p>
          <a:endParaRPr lang="en-US" dirty="0"/>
        </a:p>
      </dgm:t>
    </dgm:pt>
    <dgm:pt modelId="{E6AF2E3E-6FF0-4E41-A5E8-2CF2FAC34970}" type="sibTrans" cxnId="{8C8BCB1B-AC45-4D6D-A64C-0B69F17B2F22}">
      <dgm:prSet/>
      <dgm:spPr/>
      <dgm:t>
        <a:bodyPr/>
        <a:lstStyle/>
        <a:p>
          <a:endParaRPr lang="en-US"/>
        </a:p>
      </dgm:t>
    </dgm:pt>
    <dgm:pt modelId="{4E9D1B66-52FD-4EF4-9E22-83AB876B0631}">
      <dgm:prSet custT="1"/>
      <dgm:spPr>
        <a:solidFill>
          <a:srgbClr val="FF6600"/>
        </a:solidFill>
        <a:ln>
          <a:solidFill>
            <a:srgbClr val="89A4A7"/>
          </a:solidFill>
        </a:ln>
      </dgm:spPr>
      <dgm:t>
        <a:bodyPr/>
        <a:lstStyle/>
        <a:p>
          <a:r>
            <a:rPr lang="en-US" sz="1000" dirty="0">
              <a:latin typeface="Calibri" pitchFamily="34" charset="0"/>
              <a:cs typeface="Calibri" pitchFamily="34" charset="0"/>
            </a:rPr>
            <a:t>Aegis</a:t>
          </a:r>
        </a:p>
        <a:p>
          <a:r>
            <a:rPr lang="en-US" sz="1000" dirty="0">
              <a:latin typeface="Calibri" pitchFamily="34" charset="0"/>
              <a:cs typeface="Calibri" pitchFamily="34" charset="0"/>
            </a:rPr>
            <a:t>(Head – IA)</a:t>
          </a:r>
        </a:p>
      </dgm:t>
    </dgm:pt>
    <dgm:pt modelId="{E5C8889A-8904-46CF-B54E-FF247F9F37B1}" type="parTrans" cxnId="{11A7C61C-57D4-4139-AF3F-D01F1C6C4129}">
      <dgm:prSet/>
      <dgm:spPr/>
      <dgm:t>
        <a:bodyPr/>
        <a:lstStyle/>
        <a:p>
          <a:endParaRPr lang="en-US" dirty="0"/>
        </a:p>
      </dgm:t>
    </dgm:pt>
    <dgm:pt modelId="{717FCF34-6FA9-494A-8B46-7A32DF7AF45F}" type="sibTrans" cxnId="{11A7C61C-57D4-4139-AF3F-D01F1C6C4129}">
      <dgm:prSet/>
      <dgm:spPr/>
      <dgm:t>
        <a:bodyPr/>
        <a:lstStyle/>
        <a:p>
          <a:endParaRPr lang="en-US"/>
        </a:p>
      </dgm:t>
    </dgm:pt>
    <dgm:pt modelId="{E9A0B5A2-9A5D-4F28-8363-A02095CA767C}">
      <dgm:prSet custT="1"/>
      <dgm:spPr>
        <a:solidFill>
          <a:srgbClr val="FF6600"/>
        </a:solidFill>
        <a:ln>
          <a:solidFill>
            <a:srgbClr val="89A4A7"/>
          </a:solidFill>
        </a:ln>
      </dgm:spPr>
      <dgm:t>
        <a:bodyPr/>
        <a:lstStyle/>
        <a:p>
          <a:r>
            <a:rPr lang="en-US" sz="1000" dirty="0">
              <a:latin typeface="Calibri" pitchFamily="34" charset="0"/>
              <a:cs typeface="Calibri" pitchFamily="34" charset="0"/>
            </a:rPr>
            <a:t>Retail &amp; Realty</a:t>
          </a:r>
        </a:p>
        <a:p>
          <a:r>
            <a:rPr lang="en-US" sz="1000" dirty="0">
              <a:latin typeface="Calibri" pitchFamily="34" charset="0"/>
              <a:cs typeface="Calibri" pitchFamily="34" charset="0"/>
            </a:rPr>
            <a:t>(Head – IA) </a:t>
          </a:r>
        </a:p>
      </dgm:t>
    </dgm:pt>
    <dgm:pt modelId="{A8B7DD29-8869-43FB-A182-0ABA58D436DD}" type="parTrans" cxnId="{D058261B-6EB6-464D-9C60-82EB55C8E891}">
      <dgm:prSet/>
      <dgm:spPr/>
      <dgm:t>
        <a:bodyPr/>
        <a:lstStyle/>
        <a:p>
          <a:endParaRPr lang="en-US" dirty="0"/>
        </a:p>
      </dgm:t>
    </dgm:pt>
    <dgm:pt modelId="{70C6B96B-B22A-457C-B560-5B0FCE901997}" type="sibTrans" cxnId="{D058261B-6EB6-464D-9C60-82EB55C8E891}">
      <dgm:prSet/>
      <dgm:spPr/>
      <dgm:t>
        <a:bodyPr/>
        <a:lstStyle/>
        <a:p>
          <a:endParaRPr lang="en-US"/>
        </a:p>
      </dgm:t>
    </dgm:pt>
    <dgm:pt modelId="{F1688164-9A4D-40F4-B661-3C044A68F3FF}">
      <dgm:prSet phldrT="[Text]" custT="1"/>
      <dgm:spPr>
        <a:solidFill>
          <a:srgbClr val="FF6600"/>
        </a:solidFill>
        <a:ln>
          <a:solidFill>
            <a:srgbClr val="89A4A7"/>
          </a:solidFill>
        </a:ln>
      </dgm:spPr>
      <dgm:t>
        <a:bodyPr/>
        <a:lstStyle/>
        <a:p>
          <a:r>
            <a:rPr lang="en-US" sz="1000" dirty="0">
              <a:latin typeface="Calibri" pitchFamily="34" charset="0"/>
              <a:cs typeface="Calibri" pitchFamily="34" charset="0"/>
            </a:rPr>
            <a:t>Steel</a:t>
          </a:r>
        </a:p>
        <a:p>
          <a:r>
            <a:rPr lang="en-US" sz="1000" dirty="0">
              <a:latin typeface="Calibri" pitchFamily="34" charset="0"/>
              <a:cs typeface="Calibri" pitchFamily="34" charset="0"/>
            </a:rPr>
            <a:t>(Head – IA)</a:t>
          </a:r>
        </a:p>
      </dgm:t>
    </dgm:pt>
    <dgm:pt modelId="{4DBE4996-F1CA-400D-9E66-B5092DBDF5C5}" type="sibTrans" cxnId="{41692F02-9EBE-4FE5-9F70-5EB1761DA6E0}">
      <dgm:prSet/>
      <dgm:spPr/>
      <dgm:t>
        <a:bodyPr/>
        <a:lstStyle/>
        <a:p>
          <a:endParaRPr lang="en-US"/>
        </a:p>
      </dgm:t>
    </dgm:pt>
    <dgm:pt modelId="{AB4A7230-6B43-498E-BEA8-633170537A8C}" type="parTrans" cxnId="{41692F02-9EBE-4FE5-9F70-5EB1761DA6E0}">
      <dgm:prSet/>
      <dgm:spPr/>
      <dgm:t>
        <a:bodyPr/>
        <a:lstStyle/>
        <a:p>
          <a:endParaRPr lang="en-US" dirty="0"/>
        </a:p>
      </dgm:t>
    </dgm:pt>
    <dgm:pt modelId="{921D885E-E323-4C48-A499-E3F1B9F15F73}" type="pres">
      <dgm:prSet presAssocID="{4A53498B-A750-47D9-B589-3F742AFDAA43}" presName="hierChild1" presStyleCnt="0">
        <dgm:presLayoutVars>
          <dgm:orgChart val="1"/>
          <dgm:chPref val="1"/>
          <dgm:dir/>
          <dgm:animOne val="branch"/>
          <dgm:animLvl val="lvl"/>
          <dgm:resizeHandles/>
        </dgm:presLayoutVars>
      </dgm:prSet>
      <dgm:spPr/>
    </dgm:pt>
    <dgm:pt modelId="{1601867A-7DAD-4A7F-BA7D-AB29ABA12280}" type="pres">
      <dgm:prSet presAssocID="{1B859F7C-D9F6-4772-96AE-EE7A6E611571}" presName="hierRoot1" presStyleCnt="0">
        <dgm:presLayoutVars>
          <dgm:hierBranch val="init"/>
        </dgm:presLayoutVars>
      </dgm:prSet>
      <dgm:spPr/>
    </dgm:pt>
    <dgm:pt modelId="{32D88118-78A5-43FE-BFD1-76AECCF7950C}" type="pres">
      <dgm:prSet presAssocID="{1B859F7C-D9F6-4772-96AE-EE7A6E611571}" presName="rootComposite1" presStyleCnt="0"/>
      <dgm:spPr/>
    </dgm:pt>
    <dgm:pt modelId="{4CAC7F9E-0B64-4C25-87B7-67C7890A8A86}" type="pres">
      <dgm:prSet presAssocID="{1B859F7C-D9F6-4772-96AE-EE7A6E611571}" presName="rootText1" presStyleLbl="node0" presStyleIdx="0" presStyleCnt="1" custScaleX="178487" custScaleY="165096" custLinFactY="-88490" custLinFactNeighborX="10385" custLinFactNeighborY="-100000">
        <dgm:presLayoutVars>
          <dgm:chPref val="3"/>
        </dgm:presLayoutVars>
      </dgm:prSet>
      <dgm:spPr/>
    </dgm:pt>
    <dgm:pt modelId="{F85B82D0-305F-4615-91B5-0B8E88294946}" type="pres">
      <dgm:prSet presAssocID="{1B859F7C-D9F6-4772-96AE-EE7A6E611571}" presName="rootConnector1" presStyleLbl="node1" presStyleIdx="0" presStyleCnt="0"/>
      <dgm:spPr/>
    </dgm:pt>
    <dgm:pt modelId="{A8A85609-3F71-460A-93D6-0ABCC28483AA}" type="pres">
      <dgm:prSet presAssocID="{1B859F7C-D9F6-4772-96AE-EE7A6E611571}" presName="hierChild2" presStyleCnt="0"/>
      <dgm:spPr/>
    </dgm:pt>
    <dgm:pt modelId="{79BCB2F3-5A63-4E07-80F6-BFDC9D6181AF}" type="pres">
      <dgm:prSet presAssocID="{AB4A7230-6B43-498E-BEA8-633170537A8C}" presName="Name37" presStyleLbl="parChTrans1D2" presStyleIdx="0" presStyleCnt="6"/>
      <dgm:spPr/>
    </dgm:pt>
    <dgm:pt modelId="{F9017531-2F23-413A-AA98-54B03B31A941}" type="pres">
      <dgm:prSet presAssocID="{F1688164-9A4D-40F4-B661-3C044A68F3FF}" presName="hierRoot2" presStyleCnt="0">
        <dgm:presLayoutVars>
          <dgm:hierBranch val="init"/>
        </dgm:presLayoutVars>
      </dgm:prSet>
      <dgm:spPr/>
    </dgm:pt>
    <dgm:pt modelId="{BDA7B3AF-12A4-4989-9443-EEEA943CC820}" type="pres">
      <dgm:prSet presAssocID="{F1688164-9A4D-40F4-B661-3C044A68F3FF}" presName="rootComposite" presStyleCnt="0"/>
      <dgm:spPr/>
    </dgm:pt>
    <dgm:pt modelId="{B9532FED-E2FB-42C0-900D-6FC6FC2EBFAB}" type="pres">
      <dgm:prSet presAssocID="{F1688164-9A4D-40F4-B661-3C044A68F3FF}" presName="rootText" presStyleLbl="node2" presStyleIdx="0" presStyleCnt="6" custScaleY="156038" custLinFactNeighborY="15056">
        <dgm:presLayoutVars>
          <dgm:chPref val="3"/>
        </dgm:presLayoutVars>
      </dgm:prSet>
      <dgm:spPr/>
    </dgm:pt>
    <dgm:pt modelId="{559ECF44-86FA-4537-A76D-14A819137EA8}" type="pres">
      <dgm:prSet presAssocID="{F1688164-9A4D-40F4-B661-3C044A68F3FF}" presName="rootConnector" presStyleLbl="node2" presStyleIdx="0" presStyleCnt="6"/>
      <dgm:spPr/>
    </dgm:pt>
    <dgm:pt modelId="{A3854B3B-B573-4294-A15D-35EDB5A1EE35}" type="pres">
      <dgm:prSet presAssocID="{F1688164-9A4D-40F4-B661-3C044A68F3FF}" presName="hierChild4" presStyleCnt="0"/>
      <dgm:spPr/>
    </dgm:pt>
    <dgm:pt modelId="{335CCE1E-C795-4AFB-BCAE-EA4D477D7BB6}" type="pres">
      <dgm:prSet presAssocID="{F1688164-9A4D-40F4-B661-3C044A68F3FF}" presName="hierChild5" presStyleCnt="0"/>
      <dgm:spPr/>
    </dgm:pt>
    <dgm:pt modelId="{385E5F8F-88AD-4F93-AE50-9969E3CE0F31}" type="pres">
      <dgm:prSet presAssocID="{6F9E0F06-8232-430F-B06C-03CB03C0AF51}" presName="Name37" presStyleLbl="parChTrans1D2" presStyleIdx="1" presStyleCnt="6"/>
      <dgm:spPr/>
    </dgm:pt>
    <dgm:pt modelId="{F29820DD-980C-4B31-A095-A2DE118A1D13}" type="pres">
      <dgm:prSet presAssocID="{14EAFE6F-5561-4357-B022-390384930A2E}" presName="hierRoot2" presStyleCnt="0">
        <dgm:presLayoutVars>
          <dgm:hierBranch val="init"/>
        </dgm:presLayoutVars>
      </dgm:prSet>
      <dgm:spPr/>
    </dgm:pt>
    <dgm:pt modelId="{FFDA0227-5F86-4CCC-BD19-72FFA3ECCD81}" type="pres">
      <dgm:prSet presAssocID="{14EAFE6F-5561-4357-B022-390384930A2E}" presName="rootComposite" presStyleCnt="0"/>
      <dgm:spPr/>
    </dgm:pt>
    <dgm:pt modelId="{69B2A531-1319-46B8-9C38-A0D7C2728B47}" type="pres">
      <dgm:prSet presAssocID="{14EAFE6F-5561-4357-B022-390384930A2E}" presName="rootText" presStyleLbl="node2" presStyleIdx="1" presStyleCnt="6" custScaleY="156038" custLinFactNeighborY="15056">
        <dgm:presLayoutVars>
          <dgm:chPref val="3"/>
        </dgm:presLayoutVars>
      </dgm:prSet>
      <dgm:spPr/>
    </dgm:pt>
    <dgm:pt modelId="{238298C8-D692-4E9D-B4C4-68E4D17AF856}" type="pres">
      <dgm:prSet presAssocID="{14EAFE6F-5561-4357-B022-390384930A2E}" presName="rootConnector" presStyleLbl="node2" presStyleIdx="1" presStyleCnt="6"/>
      <dgm:spPr/>
    </dgm:pt>
    <dgm:pt modelId="{87A98217-53A9-40EE-8528-6A12FF471DAE}" type="pres">
      <dgm:prSet presAssocID="{14EAFE6F-5561-4357-B022-390384930A2E}" presName="hierChild4" presStyleCnt="0"/>
      <dgm:spPr/>
    </dgm:pt>
    <dgm:pt modelId="{07162A82-F7F4-4E8A-A494-D01BED2621BF}" type="pres">
      <dgm:prSet presAssocID="{14EAFE6F-5561-4357-B022-390384930A2E}" presName="hierChild5" presStyleCnt="0"/>
      <dgm:spPr/>
    </dgm:pt>
    <dgm:pt modelId="{11486828-527E-40E8-8DD2-B17D0AD623B7}" type="pres">
      <dgm:prSet presAssocID="{0CC91F8D-5440-4887-A611-F4D1B1EE8D6D}" presName="Name37" presStyleLbl="parChTrans1D2" presStyleIdx="2" presStyleCnt="6"/>
      <dgm:spPr/>
    </dgm:pt>
    <dgm:pt modelId="{6033A861-5A68-4382-8DFA-4398B688E199}" type="pres">
      <dgm:prSet presAssocID="{CB4BD631-19C0-403F-B2E4-F0C6C46E83E5}" presName="hierRoot2" presStyleCnt="0">
        <dgm:presLayoutVars>
          <dgm:hierBranch val="init"/>
        </dgm:presLayoutVars>
      </dgm:prSet>
      <dgm:spPr/>
    </dgm:pt>
    <dgm:pt modelId="{4DBDD2E5-5627-4652-A498-34102435297A}" type="pres">
      <dgm:prSet presAssocID="{CB4BD631-19C0-403F-B2E4-F0C6C46E83E5}" presName="rootComposite" presStyleCnt="0"/>
      <dgm:spPr/>
    </dgm:pt>
    <dgm:pt modelId="{D15BC542-AB66-41D8-A25D-AB3462B29762}" type="pres">
      <dgm:prSet presAssocID="{CB4BD631-19C0-403F-B2E4-F0C6C46E83E5}" presName="rootText" presStyleLbl="node2" presStyleIdx="2" presStyleCnt="6" custScaleY="156038" custLinFactNeighborY="15056">
        <dgm:presLayoutVars>
          <dgm:chPref val="3"/>
        </dgm:presLayoutVars>
      </dgm:prSet>
      <dgm:spPr/>
    </dgm:pt>
    <dgm:pt modelId="{30D6B34B-4145-4774-8B3D-AA6069DC8938}" type="pres">
      <dgm:prSet presAssocID="{CB4BD631-19C0-403F-B2E4-F0C6C46E83E5}" presName="rootConnector" presStyleLbl="node2" presStyleIdx="2" presStyleCnt="6"/>
      <dgm:spPr/>
    </dgm:pt>
    <dgm:pt modelId="{D15D852A-90C6-4EBD-9C86-C55F6CB9AC8B}" type="pres">
      <dgm:prSet presAssocID="{CB4BD631-19C0-403F-B2E4-F0C6C46E83E5}" presName="hierChild4" presStyleCnt="0"/>
      <dgm:spPr/>
    </dgm:pt>
    <dgm:pt modelId="{EF3E8E70-90A2-481D-8F82-68919F51DDE2}" type="pres">
      <dgm:prSet presAssocID="{CB4BD631-19C0-403F-B2E4-F0C6C46E83E5}" presName="hierChild5" presStyleCnt="0"/>
      <dgm:spPr/>
    </dgm:pt>
    <dgm:pt modelId="{6BE11FB1-A22C-46BC-B9BB-4A33A76BD70E}" type="pres">
      <dgm:prSet presAssocID="{E338B40A-DE8D-4FC7-8B51-7B93DB350942}" presName="Name37" presStyleLbl="parChTrans1D2" presStyleIdx="3" presStyleCnt="6"/>
      <dgm:spPr/>
    </dgm:pt>
    <dgm:pt modelId="{BEE99909-3B7D-4502-BEE0-4888D885D710}" type="pres">
      <dgm:prSet presAssocID="{8F821C52-E010-4712-9A58-353537B16D28}" presName="hierRoot2" presStyleCnt="0">
        <dgm:presLayoutVars>
          <dgm:hierBranch val="init"/>
        </dgm:presLayoutVars>
      </dgm:prSet>
      <dgm:spPr/>
    </dgm:pt>
    <dgm:pt modelId="{F8F245B6-2BAC-44D7-8F6D-5FED4BE5AFC3}" type="pres">
      <dgm:prSet presAssocID="{8F821C52-E010-4712-9A58-353537B16D28}" presName="rootComposite" presStyleCnt="0"/>
      <dgm:spPr/>
    </dgm:pt>
    <dgm:pt modelId="{9D862752-6DDD-403E-93B4-895A3284E8EA}" type="pres">
      <dgm:prSet presAssocID="{8F821C52-E010-4712-9A58-353537B16D28}" presName="rootText" presStyleLbl="node2" presStyleIdx="3" presStyleCnt="6" custScaleY="156038" custLinFactNeighborY="15056">
        <dgm:presLayoutVars>
          <dgm:chPref val="3"/>
        </dgm:presLayoutVars>
      </dgm:prSet>
      <dgm:spPr/>
    </dgm:pt>
    <dgm:pt modelId="{35FE5FB9-8607-4134-AEA6-CEFFD0F2C773}" type="pres">
      <dgm:prSet presAssocID="{8F821C52-E010-4712-9A58-353537B16D28}" presName="rootConnector" presStyleLbl="node2" presStyleIdx="3" presStyleCnt="6"/>
      <dgm:spPr/>
    </dgm:pt>
    <dgm:pt modelId="{E1E57450-7094-4C47-B550-218FDB248F11}" type="pres">
      <dgm:prSet presAssocID="{8F821C52-E010-4712-9A58-353537B16D28}" presName="hierChild4" presStyleCnt="0"/>
      <dgm:spPr/>
    </dgm:pt>
    <dgm:pt modelId="{24AB26AB-0069-4791-8C43-091DD5C41F76}" type="pres">
      <dgm:prSet presAssocID="{8F821C52-E010-4712-9A58-353537B16D28}" presName="hierChild5" presStyleCnt="0"/>
      <dgm:spPr/>
    </dgm:pt>
    <dgm:pt modelId="{41F0E9E3-2D6A-4EF5-86E5-015DF8DFB9EC}" type="pres">
      <dgm:prSet presAssocID="{E5C8889A-8904-46CF-B54E-FF247F9F37B1}" presName="Name37" presStyleLbl="parChTrans1D2" presStyleIdx="4" presStyleCnt="6"/>
      <dgm:spPr/>
    </dgm:pt>
    <dgm:pt modelId="{CDCF1BF1-C336-4882-A958-36F2F41A8D17}" type="pres">
      <dgm:prSet presAssocID="{4E9D1B66-52FD-4EF4-9E22-83AB876B0631}" presName="hierRoot2" presStyleCnt="0">
        <dgm:presLayoutVars>
          <dgm:hierBranch val="init"/>
        </dgm:presLayoutVars>
      </dgm:prSet>
      <dgm:spPr/>
    </dgm:pt>
    <dgm:pt modelId="{8A828C45-1125-442B-9D70-A10D947CBAA5}" type="pres">
      <dgm:prSet presAssocID="{4E9D1B66-52FD-4EF4-9E22-83AB876B0631}" presName="rootComposite" presStyleCnt="0"/>
      <dgm:spPr/>
    </dgm:pt>
    <dgm:pt modelId="{4DDE890E-BF7C-437C-94F3-DCB07D4454CF}" type="pres">
      <dgm:prSet presAssocID="{4E9D1B66-52FD-4EF4-9E22-83AB876B0631}" presName="rootText" presStyleLbl="node2" presStyleIdx="4" presStyleCnt="6" custScaleY="156038" custLinFactNeighborY="15056">
        <dgm:presLayoutVars>
          <dgm:chPref val="3"/>
        </dgm:presLayoutVars>
      </dgm:prSet>
      <dgm:spPr/>
    </dgm:pt>
    <dgm:pt modelId="{D97FD7B4-9E63-4F70-A661-4DDCE47524B9}" type="pres">
      <dgm:prSet presAssocID="{4E9D1B66-52FD-4EF4-9E22-83AB876B0631}" presName="rootConnector" presStyleLbl="node2" presStyleIdx="4" presStyleCnt="6"/>
      <dgm:spPr/>
    </dgm:pt>
    <dgm:pt modelId="{B16C6186-F969-4422-A6A6-A1E55737B4D1}" type="pres">
      <dgm:prSet presAssocID="{4E9D1B66-52FD-4EF4-9E22-83AB876B0631}" presName="hierChild4" presStyleCnt="0"/>
      <dgm:spPr/>
    </dgm:pt>
    <dgm:pt modelId="{FAFB8B0D-A3F1-42DE-9812-BBADFEE7341C}" type="pres">
      <dgm:prSet presAssocID="{4E9D1B66-52FD-4EF4-9E22-83AB876B0631}" presName="hierChild5" presStyleCnt="0"/>
      <dgm:spPr/>
    </dgm:pt>
    <dgm:pt modelId="{DFC7202C-DE4A-4D2E-8AF2-A2AA4B8B4E6D}" type="pres">
      <dgm:prSet presAssocID="{A8B7DD29-8869-43FB-A182-0ABA58D436DD}" presName="Name37" presStyleLbl="parChTrans1D2" presStyleIdx="5" presStyleCnt="6"/>
      <dgm:spPr/>
    </dgm:pt>
    <dgm:pt modelId="{0D150C8E-EB69-4614-871B-72543409689A}" type="pres">
      <dgm:prSet presAssocID="{E9A0B5A2-9A5D-4F28-8363-A02095CA767C}" presName="hierRoot2" presStyleCnt="0">
        <dgm:presLayoutVars>
          <dgm:hierBranch val="init"/>
        </dgm:presLayoutVars>
      </dgm:prSet>
      <dgm:spPr/>
    </dgm:pt>
    <dgm:pt modelId="{1C824CC6-59B7-4B22-8151-20E5E9760A9B}" type="pres">
      <dgm:prSet presAssocID="{E9A0B5A2-9A5D-4F28-8363-A02095CA767C}" presName="rootComposite" presStyleCnt="0"/>
      <dgm:spPr/>
    </dgm:pt>
    <dgm:pt modelId="{081B1618-561E-40A1-B589-6F3A6FDEAE75}" type="pres">
      <dgm:prSet presAssocID="{E9A0B5A2-9A5D-4F28-8363-A02095CA767C}" presName="rootText" presStyleLbl="node2" presStyleIdx="5" presStyleCnt="6" custScaleX="117824" custScaleY="156038">
        <dgm:presLayoutVars>
          <dgm:chPref val="3"/>
        </dgm:presLayoutVars>
      </dgm:prSet>
      <dgm:spPr/>
    </dgm:pt>
    <dgm:pt modelId="{D648561C-D419-4BB3-9440-E57DF1AF7586}" type="pres">
      <dgm:prSet presAssocID="{E9A0B5A2-9A5D-4F28-8363-A02095CA767C}" presName="rootConnector" presStyleLbl="node2" presStyleIdx="5" presStyleCnt="6"/>
      <dgm:spPr/>
    </dgm:pt>
    <dgm:pt modelId="{10619F1B-B8BC-48DE-A449-34C1AE3562F9}" type="pres">
      <dgm:prSet presAssocID="{E9A0B5A2-9A5D-4F28-8363-A02095CA767C}" presName="hierChild4" presStyleCnt="0"/>
      <dgm:spPr/>
    </dgm:pt>
    <dgm:pt modelId="{4419DB6B-56D5-4E27-B9E2-E22CD6091ACC}" type="pres">
      <dgm:prSet presAssocID="{E9A0B5A2-9A5D-4F28-8363-A02095CA767C}" presName="hierChild5" presStyleCnt="0"/>
      <dgm:spPr/>
    </dgm:pt>
    <dgm:pt modelId="{E27B0EF1-8423-4067-BF3F-EDA37DF62380}" type="pres">
      <dgm:prSet presAssocID="{1B859F7C-D9F6-4772-96AE-EE7A6E611571}" presName="hierChild3" presStyleCnt="0"/>
      <dgm:spPr/>
    </dgm:pt>
  </dgm:ptLst>
  <dgm:cxnLst>
    <dgm:cxn modelId="{41692F02-9EBE-4FE5-9F70-5EB1761DA6E0}" srcId="{1B859F7C-D9F6-4772-96AE-EE7A6E611571}" destId="{F1688164-9A4D-40F4-B661-3C044A68F3FF}" srcOrd="0" destOrd="0" parTransId="{AB4A7230-6B43-498E-BEA8-633170537A8C}" sibTransId="{4DBE4996-F1CA-400D-9E66-B5092DBDF5C5}"/>
    <dgm:cxn modelId="{65018B0C-43A5-485A-9BF5-1C8BFF75AEC4}" type="presOf" srcId="{CB4BD631-19C0-403F-B2E4-F0C6C46E83E5}" destId="{30D6B34B-4145-4774-8B3D-AA6069DC8938}" srcOrd="1" destOrd="0" presId="urn:microsoft.com/office/officeart/2005/8/layout/orgChart1"/>
    <dgm:cxn modelId="{75BB2F19-45BB-4518-9383-8A418A5BF31F}" type="presOf" srcId="{CB4BD631-19C0-403F-B2E4-F0C6C46E83E5}" destId="{D15BC542-AB66-41D8-A25D-AB3462B29762}" srcOrd="0" destOrd="0" presId="urn:microsoft.com/office/officeart/2005/8/layout/orgChart1"/>
    <dgm:cxn modelId="{D058261B-6EB6-464D-9C60-82EB55C8E891}" srcId="{1B859F7C-D9F6-4772-96AE-EE7A6E611571}" destId="{E9A0B5A2-9A5D-4F28-8363-A02095CA767C}" srcOrd="5" destOrd="0" parTransId="{A8B7DD29-8869-43FB-A182-0ABA58D436DD}" sibTransId="{70C6B96B-B22A-457C-B560-5B0FCE901997}"/>
    <dgm:cxn modelId="{8C8BCB1B-AC45-4D6D-A64C-0B69F17B2F22}" srcId="{1B859F7C-D9F6-4772-96AE-EE7A6E611571}" destId="{8F821C52-E010-4712-9A58-353537B16D28}" srcOrd="3" destOrd="0" parTransId="{E338B40A-DE8D-4FC7-8B51-7B93DB350942}" sibTransId="{E6AF2E3E-6FF0-4E41-A5E8-2CF2FAC34970}"/>
    <dgm:cxn modelId="{11A7C61C-57D4-4139-AF3F-D01F1C6C4129}" srcId="{1B859F7C-D9F6-4772-96AE-EE7A6E611571}" destId="{4E9D1B66-52FD-4EF4-9E22-83AB876B0631}" srcOrd="4" destOrd="0" parTransId="{E5C8889A-8904-46CF-B54E-FF247F9F37B1}" sibTransId="{717FCF34-6FA9-494A-8B46-7A32DF7AF45F}"/>
    <dgm:cxn modelId="{3BF11836-F727-47AB-8D59-C5101ED30E14}" type="presOf" srcId="{E338B40A-DE8D-4FC7-8B51-7B93DB350942}" destId="{6BE11FB1-A22C-46BC-B9BB-4A33A76BD70E}" srcOrd="0" destOrd="0" presId="urn:microsoft.com/office/officeart/2005/8/layout/orgChart1"/>
    <dgm:cxn modelId="{AE4A4F39-8874-4340-8ECA-C2F8D2AF9232}" type="presOf" srcId="{14EAFE6F-5561-4357-B022-390384930A2E}" destId="{238298C8-D692-4E9D-B4C4-68E4D17AF856}" srcOrd="1" destOrd="0" presId="urn:microsoft.com/office/officeart/2005/8/layout/orgChart1"/>
    <dgm:cxn modelId="{FE7EF63B-F988-49C3-92EF-7453794DBCF7}" type="presOf" srcId="{E9A0B5A2-9A5D-4F28-8363-A02095CA767C}" destId="{081B1618-561E-40A1-B589-6F3A6FDEAE75}" srcOrd="0" destOrd="0" presId="urn:microsoft.com/office/officeart/2005/8/layout/orgChart1"/>
    <dgm:cxn modelId="{EAF5E455-8E75-4F01-B6BA-0C65C4E3B14A}" type="presOf" srcId="{1B859F7C-D9F6-4772-96AE-EE7A6E611571}" destId="{4CAC7F9E-0B64-4C25-87B7-67C7890A8A86}" srcOrd="0" destOrd="0" presId="urn:microsoft.com/office/officeart/2005/8/layout/orgChart1"/>
    <dgm:cxn modelId="{1B16E855-4D50-47A1-8864-75A372758D39}" type="presOf" srcId="{A8B7DD29-8869-43FB-A182-0ABA58D436DD}" destId="{DFC7202C-DE4A-4D2E-8AF2-A2AA4B8B4E6D}" srcOrd="0" destOrd="0" presId="urn:microsoft.com/office/officeart/2005/8/layout/orgChart1"/>
    <dgm:cxn modelId="{5D4E1167-0D62-4479-8A78-FAB7052E95F1}" srcId="{1B859F7C-D9F6-4772-96AE-EE7A6E611571}" destId="{14EAFE6F-5561-4357-B022-390384930A2E}" srcOrd="1" destOrd="0" parTransId="{6F9E0F06-8232-430F-B06C-03CB03C0AF51}" sibTransId="{910167A6-DA5B-4FD5-B313-1D179D2DFD29}"/>
    <dgm:cxn modelId="{9BAA6767-A370-4C20-AE49-51304B959843}" type="presOf" srcId="{4E9D1B66-52FD-4EF4-9E22-83AB876B0631}" destId="{4DDE890E-BF7C-437C-94F3-DCB07D4454CF}" srcOrd="0" destOrd="0" presId="urn:microsoft.com/office/officeart/2005/8/layout/orgChart1"/>
    <dgm:cxn modelId="{EF438872-FD5C-4E01-B1A2-C3C1A74ED7C6}" type="presOf" srcId="{F1688164-9A4D-40F4-B661-3C044A68F3FF}" destId="{559ECF44-86FA-4537-A76D-14A819137EA8}" srcOrd="1" destOrd="0" presId="urn:microsoft.com/office/officeart/2005/8/layout/orgChart1"/>
    <dgm:cxn modelId="{699CA47C-A343-4CC0-8874-13E2F68D6FA5}" type="presOf" srcId="{14EAFE6F-5561-4357-B022-390384930A2E}" destId="{69B2A531-1319-46B8-9C38-A0D7C2728B47}" srcOrd="0" destOrd="0" presId="urn:microsoft.com/office/officeart/2005/8/layout/orgChart1"/>
    <dgm:cxn modelId="{B5ACC683-5F6E-4626-BE77-A5C7D533AA8E}" srcId="{1B859F7C-D9F6-4772-96AE-EE7A6E611571}" destId="{CB4BD631-19C0-403F-B2E4-F0C6C46E83E5}" srcOrd="2" destOrd="0" parTransId="{0CC91F8D-5440-4887-A611-F4D1B1EE8D6D}" sibTransId="{AC33F5B5-01D0-4067-AE22-8C13298ECA81}"/>
    <dgm:cxn modelId="{D70DA7A2-32B3-4302-903D-E5B7D061624B}" type="presOf" srcId="{E5C8889A-8904-46CF-B54E-FF247F9F37B1}" destId="{41F0E9E3-2D6A-4EF5-86E5-015DF8DFB9EC}" srcOrd="0" destOrd="0" presId="urn:microsoft.com/office/officeart/2005/8/layout/orgChart1"/>
    <dgm:cxn modelId="{856D2FA3-EDFD-4FD3-BD70-B2150F456073}" type="presOf" srcId="{AB4A7230-6B43-498E-BEA8-633170537A8C}" destId="{79BCB2F3-5A63-4E07-80F6-BFDC9D6181AF}" srcOrd="0" destOrd="0" presId="urn:microsoft.com/office/officeart/2005/8/layout/orgChart1"/>
    <dgm:cxn modelId="{5C4000A7-0193-4A0B-A567-906063B4C2F3}" type="presOf" srcId="{4E9D1B66-52FD-4EF4-9E22-83AB876B0631}" destId="{D97FD7B4-9E63-4F70-A661-4DDCE47524B9}" srcOrd="1" destOrd="0" presId="urn:microsoft.com/office/officeart/2005/8/layout/orgChart1"/>
    <dgm:cxn modelId="{DD96F1AE-452A-48F4-8A14-27C17C2962B7}" type="presOf" srcId="{F1688164-9A4D-40F4-B661-3C044A68F3FF}" destId="{B9532FED-E2FB-42C0-900D-6FC6FC2EBFAB}" srcOrd="0" destOrd="0" presId="urn:microsoft.com/office/officeart/2005/8/layout/orgChart1"/>
    <dgm:cxn modelId="{0133E7B2-6C57-43BF-AC1C-2123C9F12A13}" type="presOf" srcId="{8F821C52-E010-4712-9A58-353537B16D28}" destId="{9D862752-6DDD-403E-93B4-895A3284E8EA}" srcOrd="0" destOrd="0" presId="urn:microsoft.com/office/officeart/2005/8/layout/orgChart1"/>
    <dgm:cxn modelId="{667A25B7-7418-4898-9DBE-3DB910C82BE2}" type="presOf" srcId="{8F821C52-E010-4712-9A58-353537B16D28}" destId="{35FE5FB9-8607-4134-AEA6-CEFFD0F2C773}" srcOrd="1" destOrd="0" presId="urn:microsoft.com/office/officeart/2005/8/layout/orgChart1"/>
    <dgm:cxn modelId="{8726D5C6-23A1-48F7-AFB8-AE3A29D50E89}" type="presOf" srcId="{6F9E0F06-8232-430F-B06C-03CB03C0AF51}" destId="{385E5F8F-88AD-4F93-AE50-9969E3CE0F31}" srcOrd="0" destOrd="0" presId="urn:microsoft.com/office/officeart/2005/8/layout/orgChart1"/>
    <dgm:cxn modelId="{A61AAECF-4DA6-4A6E-AEFD-AA8C23DE3544}" type="presOf" srcId="{1B859F7C-D9F6-4772-96AE-EE7A6E611571}" destId="{F85B82D0-305F-4615-91B5-0B8E88294946}" srcOrd="1" destOrd="0" presId="urn:microsoft.com/office/officeart/2005/8/layout/orgChart1"/>
    <dgm:cxn modelId="{1F7CB5ED-9A36-46B8-BE9F-779FA890CDDA}" srcId="{4A53498B-A750-47D9-B589-3F742AFDAA43}" destId="{1B859F7C-D9F6-4772-96AE-EE7A6E611571}" srcOrd="0" destOrd="0" parTransId="{87BCC25A-C79A-4786-B443-777135432250}" sibTransId="{68FF3B45-52E8-4B57-BA49-7BBC087EE44E}"/>
    <dgm:cxn modelId="{57AB3EEE-868F-4F30-B729-53E0BCCD4049}" type="presOf" srcId="{E9A0B5A2-9A5D-4F28-8363-A02095CA767C}" destId="{D648561C-D419-4BB3-9440-E57DF1AF7586}" srcOrd="1" destOrd="0" presId="urn:microsoft.com/office/officeart/2005/8/layout/orgChart1"/>
    <dgm:cxn modelId="{CA9B0FEF-AFA5-4B37-BC6B-36BB0E48AED5}" type="presOf" srcId="{4A53498B-A750-47D9-B589-3F742AFDAA43}" destId="{921D885E-E323-4C48-A499-E3F1B9F15F73}" srcOrd="0" destOrd="0" presId="urn:microsoft.com/office/officeart/2005/8/layout/orgChart1"/>
    <dgm:cxn modelId="{7CD0EEFA-1803-4E17-800B-A7194F3A566E}" type="presOf" srcId="{0CC91F8D-5440-4887-A611-F4D1B1EE8D6D}" destId="{11486828-527E-40E8-8DD2-B17D0AD623B7}" srcOrd="0" destOrd="0" presId="urn:microsoft.com/office/officeart/2005/8/layout/orgChart1"/>
    <dgm:cxn modelId="{F82D1115-7871-4CEB-BF52-45F5F364AF9A}" type="presParOf" srcId="{921D885E-E323-4C48-A499-E3F1B9F15F73}" destId="{1601867A-7DAD-4A7F-BA7D-AB29ABA12280}" srcOrd="0" destOrd="0" presId="urn:microsoft.com/office/officeart/2005/8/layout/orgChart1"/>
    <dgm:cxn modelId="{96FA76ED-9EB6-4FEA-91AC-304C6D3556A5}" type="presParOf" srcId="{1601867A-7DAD-4A7F-BA7D-AB29ABA12280}" destId="{32D88118-78A5-43FE-BFD1-76AECCF7950C}" srcOrd="0" destOrd="0" presId="urn:microsoft.com/office/officeart/2005/8/layout/orgChart1"/>
    <dgm:cxn modelId="{EF55D819-A37B-4EB1-BD68-F62A85D28A59}" type="presParOf" srcId="{32D88118-78A5-43FE-BFD1-76AECCF7950C}" destId="{4CAC7F9E-0B64-4C25-87B7-67C7890A8A86}" srcOrd="0" destOrd="0" presId="urn:microsoft.com/office/officeart/2005/8/layout/orgChart1"/>
    <dgm:cxn modelId="{FE3C5319-9E43-4935-A461-4C3F20AA76D0}" type="presParOf" srcId="{32D88118-78A5-43FE-BFD1-76AECCF7950C}" destId="{F85B82D0-305F-4615-91B5-0B8E88294946}" srcOrd="1" destOrd="0" presId="urn:microsoft.com/office/officeart/2005/8/layout/orgChart1"/>
    <dgm:cxn modelId="{ACD6AD09-C515-46D2-B6CE-0D17E253C15B}" type="presParOf" srcId="{1601867A-7DAD-4A7F-BA7D-AB29ABA12280}" destId="{A8A85609-3F71-460A-93D6-0ABCC28483AA}" srcOrd="1" destOrd="0" presId="urn:microsoft.com/office/officeart/2005/8/layout/orgChart1"/>
    <dgm:cxn modelId="{E5718DC7-0CC5-451E-8C89-DAE91541C3B7}" type="presParOf" srcId="{A8A85609-3F71-460A-93D6-0ABCC28483AA}" destId="{79BCB2F3-5A63-4E07-80F6-BFDC9D6181AF}" srcOrd="0" destOrd="0" presId="urn:microsoft.com/office/officeart/2005/8/layout/orgChart1"/>
    <dgm:cxn modelId="{C5789083-C50A-4D5D-96A9-238C4DA2696D}" type="presParOf" srcId="{A8A85609-3F71-460A-93D6-0ABCC28483AA}" destId="{F9017531-2F23-413A-AA98-54B03B31A941}" srcOrd="1" destOrd="0" presId="urn:microsoft.com/office/officeart/2005/8/layout/orgChart1"/>
    <dgm:cxn modelId="{A276BC3E-21C2-477E-BF5B-688361EF2EDB}" type="presParOf" srcId="{F9017531-2F23-413A-AA98-54B03B31A941}" destId="{BDA7B3AF-12A4-4989-9443-EEEA943CC820}" srcOrd="0" destOrd="0" presId="urn:microsoft.com/office/officeart/2005/8/layout/orgChart1"/>
    <dgm:cxn modelId="{E45568CE-B19D-4BB6-B798-F2BB008D72DE}" type="presParOf" srcId="{BDA7B3AF-12A4-4989-9443-EEEA943CC820}" destId="{B9532FED-E2FB-42C0-900D-6FC6FC2EBFAB}" srcOrd="0" destOrd="0" presId="urn:microsoft.com/office/officeart/2005/8/layout/orgChart1"/>
    <dgm:cxn modelId="{80AC3323-9510-454E-88B8-CA44DE676083}" type="presParOf" srcId="{BDA7B3AF-12A4-4989-9443-EEEA943CC820}" destId="{559ECF44-86FA-4537-A76D-14A819137EA8}" srcOrd="1" destOrd="0" presId="urn:microsoft.com/office/officeart/2005/8/layout/orgChart1"/>
    <dgm:cxn modelId="{4474D397-F29C-4029-A41A-7D0F841EF050}" type="presParOf" srcId="{F9017531-2F23-413A-AA98-54B03B31A941}" destId="{A3854B3B-B573-4294-A15D-35EDB5A1EE35}" srcOrd="1" destOrd="0" presId="urn:microsoft.com/office/officeart/2005/8/layout/orgChart1"/>
    <dgm:cxn modelId="{1540587F-62B4-4E07-8EE5-FAB28547F99C}" type="presParOf" srcId="{F9017531-2F23-413A-AA98-54B03B31A941}" destId="{335CCE1E-C795-4AFB-BCAE-EA4D477D7BB6}" srcOrd="2" destOrd="0" presId="urn:microsoft.com/office/officeart/2005/8/layout/orgChart1"/>
    <dgm:cxn modelId="{282D82F1-68E0-4162-B7D7-DCAF331C8E79}" type="presParOf" srcId="{A8A85609-3F71-460A-93D6-0ABCC28483AA}" destId="{385E5F8F-88AD-4F93-AE50-9969E3CE0F31}" srcOrd="2" destOrd="0" presId="urn:microsoft.com/office/officeart/2005/8/layout/orgChart1"/>
    <dgm:cxn modelId="{DB06A664-FA37-4704-AF33-8995C9AEF337}" type="presParOf" srcId="{A8A85609-3F71-460A-93D6-0ABCC28483AA}" destId="{F29820DD-980C-4B31-A095-A2DE118A1D13}" srcOrd="3" destOrd="0" presId="urn:microsoft.com/office/officeart/2005/8/layout/orgChart1"/>
    <dgm:cxn modelId="{BBE9CA18-27EF-428A-8CB6-E4E8CB8A3F79}" type="presParOf" srcId="{F29820DD-980C-4B31-A095-A2DE118A1D13}" destId="{FFDA0227-5F86-4CCC-BD19-72FFA3ECCD81}" srcOrd="0" destOrd="0" presId="urn:microsoft.com/office/officeart/2005/8/layout/orgChart1"/>
    <dgm:cxn modelId="{115C59C9-00BE-4561-9353-906106460FD6}" type="presParOf" srcId="{FFDA0227-5F86-4CCC-BD19-72FFA3ECCD81}" destId="{69B2A531-1319-46B8-9C38-A0D7C2728B47}" srcOrd="0" destOrd="0" presId="urn:microsoft.com/office/officeart/2005/8/layout/orgChart1"/>
    <dgm:cxn modelId="{E8644AB5-1DCC-4E23-AB54-4E4FFC9D8786}" type="presParOf" srcId="{FFDA0227-5F86-4CCC-BD19-72FFA3ECCD81}" destId="{238298C8-D692-4E9D-B4C4-68E4D17AF856}" srcOrd="1" destOrd="0" presId="urn:microsoft.com/office/officeart/2005/8/layout/orgChart1"/>
    <dgm:cxn modelId="{2ABCEB25-AA20-436D-A7FA-A92EB356CC3D}" type="presParOf" srcId="{F29820DD-980C-4B31-A095-A2DE118A1D13}" destId="{87A98217-53A9-40EE-8528-6A12FF471DAE}" srcOrd="1" destOrd="0" presId="urn:microsoft.com/office/officeart/2005/8/layout/orgChart1"/>
    <dgm:cxn modelId="{1428CD34-88F4-40CC-85E1-6BEB4C8457D4}" type="presParOf" srcId="{F29820DD-980C-4B31-A095-A2DE118A1D13}" destId="{07162A82-F7F4-4E8A-A494-D01BED2621BF}" srcOrd="2" destOrd="0" presId="urn:microsoft.com/office/officeart/2005/8/layout/orgChart1"/>
    <dgm:cxn modelId="{00BC1DCA-BC3A-472F-8FE7-8263B589A6AC}" type="presParOf" srcId="{A8A85609-3F71-460A-93D6-0ABCC28483AA}" destId="{11486828-527E-40E8-8DD2-B17D0AD623B7}" srcOrd="4" destOrd="0" presId="urn:microsoft.com/office/officeart/2005/8/layout/orgChart1"/>
    <dgm:cxn modelId="{88C8070F-948A-4CB4-BBE9-4F90ACAC514B}" type="presParOf" srcId="{A8A85609-3F71-460A-93D6-0ABCC28483AA}" destId="{6033A861-5A68-4382-8DFA-4398B688E199}" srcOrd="5" destOrd="0" presId="urn:microsoft.com/office/officeart/2005/8/layout/orgChart1"/>
    <dgm:cxn modelId="{8BA9C6AC-717C-49E0-999B-0DF7164A78AE}" type="presParOf" srcId="{6033A861-5A68-4382-8DFA-4398B688E199}" destId="{4DBDD2E5-5627-4652-A498-34102435297A}" srcOrd="0" destOrd="0" presId="urn:microsoft.com/office/officeart/2005/8/layout/orgChart1"/>
    <dgm:cxn modelId="{812FD564-4561-478B-B639-D7AAB65DDA90}" type="presParOf" srcId="{4DBDD2E5-5627-4652-A498-34102435297A}" destId="{D15BC542-AB66-41D8-A25D-AB3462B29762}" srcOrd="0" destOrd="0" presId="urn:microsoft.com/office/officeart/2005/8/layout/orgChart1"/>
    <dgm:cxn modelId="{3F4C6D07-CFF5-4343-B07F-CA78197CA6E3}" type="presParOf" srcId="{4DBDD2E5-5627-4652-A498-34102435297A}" destId="{30D6B34B-4145-4774-8B3D-AA6069DC8938}" srcOrd="1" destOrd="0" presId="urn:microsoft.com/office/officeart/2005/8/layout/orgChart1"/>
    <dgm:cxn modelId="{055E022D-FDCB-4F01-865C-7C595BA66A10}" type="presParOf" srcId="{6033A861-5A68-4382-8DFA-4398B688E199}" destId="{D15D852A-90C6-4EBD-9C86-C55F6CB9AC8B}" srcOrd="1" destOrd="0" presId="urn:microsoft.com/office/officeart/2005/8/layout/orgChart1"/>
    <dgm:cxn modelId="{0FBB0A62-EA21-4E0F-95F1-C4F7EA3F0249}" type="presParOf" srcId="{6033A861-5A68-4382-8DFA-4398B688E199}" destId="{EF3E8E70-90A2-481D-8F82-68919F51DDE2}" srcOrd="2" destOrd="0" presId="urn:microsoft.com/office/officeart/2005/8/layout/orgChart1"/>
    <dgm:cxn modelId="{085F3DAF-43BC-4A62-A9F3-ECA012FCB34F}" type="presParOf" srcId="{A8A85609-3F71-460A-93D6-0ABCC28483AA}" destId="{6BE11FB1-A22C-46BC-B9BB-4A33A76BD70E}" srcOrd="6" destOrd="0" presId="urn:microsoft.com/office/officeart/2005/8/layout/orgChart1"/>
    <dgm:cxn modelId="{954E6ECF-8599-4F9C-B22B-EF25C8252397}" type="presParOf" srcId="{A8A85609-3F71-460A-93D6-0ABCC28483AA}" destId="{BEE99909-3B7D-4502-BEE0-4888D885D710}" srcOrd="7" destOrd="0" presId="urn:microsoft.com/office/officeart/2005/8/layout/orgChart1"/>
    <dgm:cxn modelId="{46DD76DB-B20F-44C4-B505-7DCF9717D9CE}" type="presParOf" srcId="{BEE99909-3B7D-4502-BEE0-4888D885D710}" destId="{F8F245B6-2BAC-44D7-8F6D-5FED4BE5AFC3}" srcOrd="0" destOrd="0" presId="urn:microsoft.com/office/officeart/2005/8/layout/orgChart1"/>
    <dgm:cxn modelId="{17B344C2-B7A7-4694-9ADD-9BAD03B1ADA4}" type="presParOf" srcId="{F8F245B6-2BAC-44D7-8F6D-5FED4BE5AFC3}" destId="{9D862752-6DDD-403E-93B4-895A3284E8EA}" srcOrd="0" destOrd="0" presId="urn:microsoft.com/office/officeart/2005/8/layout/orgChart1"/>
    <dgm:cxn modelId="{DA16E7F5-9D5A-414E-8D4C-FB8A5005DF68}" type="presParOf" srcId="{F8F245B6-2BAC-44D7-8F6D-5FED4BE5AFC3}" destId="{35FE5FB9-8607-4134-AEA6-CEFFD0F2C773}" srcOrd="1" destOrd="0" presId="urn:microsoft.com/office/officeart/2005/8/layout/orgChart1"/>
    <dgm:cxn modelId="{6DC3056E-3015-4361-9CAF-7AEBB7A046B5}" type="presParOf" srcId="{BEE99909-3B7D-4502-BEE0-4888D885D710}" destId="{E1E57450-7094-4C47-B550-218FDB248F11}" srcOrd="1" destOrd="0" presId="urn:microsoft.com/office/officeart/2005/8/layout/orgChart1"/>
    <dgm:cxn modelId="{D067E9A0-3BF5-4511-9CDB-E047E43C28FE}" type="presParOf" srcId="{BEE99909-3B7D-4502-BEE0-4888D885D710}" destId="{24AB26AB-0069-4791-8C43-091DD5C41F76}" srcOrd="2" destOrd="0" presId="urn:microsoft.com/office/officeart/2005/8/layout/orgChart1"/>
    <dgm:cxn modelId="{156B8B3F-28E8-4FB0-B428-24038E0E903C}" type="presParOf" srcId="{A8A85609-3F71-460A-93D6-0ABCC28483AA}" destId="{41F0E9E3-2D6A-4EF5-86E5-015DF8DFB9EC}" srcOrd="8" destOrd="0" presId="urn:microsoft.com/office/officeart/2005/8/layout/orgChart1"/>
    <dgm:cxn modelId="{B4D001B3-0356-4FC6-A0DD-5821BEBBFA11}" type="presParOf" srcId="{A8A85609-3F71-460A-93D6-0ABCC28483AA}" destId="{CDCF1BF1-C336-4882-A958-36F2F41A8D17}" srcOrd="9" destOrd="0" presId="urn:microsoft.com/office/officeart/2005/8/layout/orgChart1"/>
    <dgm:cxn modelId="{A2AC9459-F047-47DE-AEED-FBA425D65734}" type="presParOf" srcId="{CDCF1BF1-C336-4882-A958-36F2F41A8D17}" destId="{8A828C45-1125-442B-9D70-A10D947CBAA5}" srcOrd="0" destOrd="0" presId="urn:microsoft.com/office/officeart/2005/8/layout/orgChart1"/>
    <dgm:cxn modelId="{01CF07E2-0314-4C29-9B77-859C9CB443B9}" type="presParOf" srcId="{8A828C45-1125-442B-9D70-A10D947CBAA5}" destId="{4DDE890E-BF7C-437C-94F3-DCB07D4454CF}" srcOrd="0" destOrd="0" presId="urn:microsoft.com/office/officeart/2005/8/layout/orgChart1"/>
    <dgm:cxn modelId="{8BC9420E-BF48-42BA-B1A4-0910D10CF342}" type="presParOf" srcId="{8A828C45-1125-442B-9D70-A10D947CBAA5}" destId="{D97FD7B4-9E63-4F70-A661-4DDCE47524B9}" srcOrd="1" destOrd="0" presId="urn:microsoft.com/office/officeart/2005/8/layout/orgChart1"/>
    <dgm:cxn modelId="{B82FFA08-7211-40B1-95AA-8161B6D6C71F}" type="presParOf" srcId="{CDCF1BF1-C336-4882-A958-36F2F41A8D17}" destId="{B16C6186-F969-4422-A6A6-A1E55737B4D1}" srcOrd="1" destOrd="0" presId="urn:microsoft.com/office/officeart/2005/8/layout/orgChart1"/>
    <dgm:cxn modelId="{8D1D866C-D672-4C6A-8294-DC00B0F80454}" type="presParOf" srcId="{CDCF1BF1-C336-4882-A958-36F2F41A8D17}" destId="{FAFB8B0D-A3F1-42DE-9812-BBADFEE7341C}" srcOrd="2" destOrd="0" presId="urn:microsoft.com/office/officeart/2005/8/layout/orgChart1"/>
    <dgm:cxn modelId="{34DD388B-3616-45AC-B848-6D6AC0263870}" type="presParOf" srcId="{A8A85609-3F71-460A-93D6-0ABCC28483AA}" destId="{DFC7202C-DE4A-4D2E-8AF2-A2AA4B8B4E6D}" srcOrd="10" destOrd="0" presId="urn:microsoft.com/office/officeart/2005/8/layout/orgChart1"/>
    <dgm:cxn modelId="{E5E8797C-D1DB-426F-B60F-A7B2DFAAE1F0}" type="presParOf" srcId="{A8A85609-3F71-460A-93D6-0ABCC28483AA}" destId="{0D150C8E-EB69-4614-871B-72543409689A}" srcOrd="11" destOrd="0" presId="urn:microsoft.com/office/officeart/2005/8/layout/orgChart1"/>
    <dgm:cxn modelId="{EADE601D-331C-41FB-9406-738BFBEA82B7}" type="presParOf" srcId="{0D150C8E-EB69-4614-871B-72543409689A}" destId="{1C824CC6-59B7-4B22-8151-20E5E9760A9B}" srcOrd="0" destOrd="0" presId="urn:microsoft.com/office/officeart/2005/8/layout/orgChart1"/>
    <dgm:cxn modelId="{BA878CDC-EBBC-4AD9-94F0-08D3905083FC}" type="presParOf" srcId="{1C824CC6-59B7-4B22-8151-20E5E9760A9B}" destId="{081B1618-561E-40A1-B589-6F3A6FDEAE75}" srcOrd="0" destOrd="0" presId="urn:microsoft.com/office/officeart/2005/8/layout/orgChart1"/>
    <dgm:cxn modelId="{1C58EA62-C34A-4E34-8657-BA44EBAFBD4A}" type="presParOf" srcId="{1C824CC6-59B7-4B22-8151-20E5E9760A9B}" destId="{D648561C-D419-4BB3-9440-E57DF1AF7586}" srcOrd="1" destOrd="0" presId="urn:microsoft.com/office/officeart/2005/8/layout/orgChart1"/>
    <dgm:cxn modelId="{0E4EDFA1-1232-4D5D-9959-54EA821EBC7C}" type="presParOf" srcId="{0D150C8E-EB69-4614-871B-72543409689A}" destId="{10619F1B-B8BC-48DE-A449-34C1AE3562F9}" srcOrd="1" destOrd="0" presId="urn:microsoft.com/office/officeart/2005/8/layout/orgChart1"/>
    <dgm:cxn modelId="{8139AE63-C19E-4EE8-BBE0-413E45911C66}" type="presParOf" srcId="{0D150C8E-EB69-4614-871B-72543409689A}" destId="{4419DB6B-56D5-4E27-B9E2-E22CD6091ACC}" srcOrd="2" destOrd="0" presId="urn:microsoft.com/office/officeart/2005/8/layout/orgChart1"/>
    <dgm:cxn modelId="{02809A25-07D0-441A-93FD-A70BF6973E5A}" type="presParOf" srcId="{1601867A-7DAD-4A7F-BA7D-AB29ABA12280}" destId="{E27B0EF1-8423-4067-BF3F-EDA37DF62380}" srcOrd="2" destOrd="0" presId="urn:microsoft.com/office/officeart/2005/8/layout/orgChar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ADBE34-6BEA-4668-A763-B7C709FD1B57}"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81FD8B94-1464-4FE8-AFB3-2465D483FB3C}">
      <dgm:prSet phldrT="[Text]" custT="1"/>
      <dgm:spPr/>
      <dgm:t>
        <a:bodyPr/>
        <a:lstStyle/>
        <a:p>
          <a:r>
            <a:rPr lang="en-US" sz="1100">
              <a:solidFill>
                <a:sysClr val="windowText" lastClr="000000"/>
              </a:solidFill>
              <a:latin typeface="Calibri" pitchFamily="34" charset="0"/>
              <a:cs typeface="Calibri" pitchFamily="34" charset="0"/>
            </a:rPr>
            <a:t>Prepare Risk-based Audit Plan</a:t>
          </a:r>
        </a:p>
      </dgm:t>
    </dgm:pt>
    <dgm:pt modelId="{74F0D3FA-7E82-4FE8-8535-D59947D9AC41}" type="parTrans" cxnId="{07C64638-B905-48E5-B719-4623276925D4}">
      <dgm:prSet/>
      <dgm:spPr/>
      <dgm:t>
        <a:bodyPr/>
        <a:lstStyle/>
        <a:p>
          <a:endParaRPr lang="en-US" sz="1100">
            <a:solidFill>
              <a:sysClr val="windowText" lastClr="000000"/>
            </a:solidFill>
            <a:latin typeface="Calibri" pitchFamily="34" charset="0"/>
            <a:cs typeface="Calibri" pitchFamily="34" charset="0"/>
          </a:endParaRPr>
        </a:p>
      </dgm:t>
    </dgm:pt>
    <dgm:pt modelId="{5AE23812-35EC-4663-B205-08AFD0BC5CC0}" type="sibTrans" cxnId="{07C64638-B905-48E5-B719-4623276925D4}">
      <dgm:prSet custT="1"/>
      <dgm:spPr/>
      <dgm:t>
        <a:bodyPr/>
        <a:lstStyle/>
        <a:p>
          <a:endParaRPr lang="en-US" sz="1100">
            <a:solidFill>
              <a:sysClr val="windowText" lastClr="000000"/>
            </a:solidFill>
            <a:latin typeface="Calibri" pitchFamily="34" charset="0"/>
            <a:cs typeface="Calibri" pitchFamily="34" charset="0"/>
          </a:endParaRPr>
        </a:p>
      </dgm:t>
    </dgm:pt>
    <dgm:pt modelId="{6DFF0084-9980-43B0-B036-A58E63F44DFD}">
      <dgm:prSet phldrT="[Text]" custT="1"/>
      <dgm:spPr/>
      <dgm:t>
        <a:bodyPr/>
        <a:lstStyle/>
        <a:p>
          <a:r>
            <a:rPr lang="en-US" sz="1100">
              <a:solidFill>
                <a:sysClr val="windowText" lastClr="000000"/>
              </a:solidFill>
              <a:latin typeface="Calibri" pitchFamily="34" charset="0"/>
              <a:cs typeface="Calibri" pitchFamily="34" charset="0"/>
            </a:rPr>
            <a:t>Obtain buy-in from Manage-ment and AC</a:t>
          </a:r>
        </a:p>
      </dgm:t>
    </dgm:pt>
    <dgm:pt modelId="{516FB454-7805-4FA1-924A-FBE5E3E04E4D}" type="parTrans" cxnId="{FB20A6E4-25A4-499F-A923-A51FA8EF30E7}">
      <dgm:prSet/>
      <dgm:spPr/>
      <dgm:t>
        <a:bodyPr/>
        <a:lstStyle/>
        <a:p>
          <a:endParaRPr lang="en-US" sz="1100">
            <a:solidFill>
              <a:sysClr val="windowText" lastClr="000000"/>
            </a:solidFill>
            <a:latin typeface="Calibri" pitchFamily="34" charset="0"/>
            <a:cs typeface="Calibri" pitchFamily="34" charset="0"/>
          </a:endParaRPr>
        </a:p>
      </dgm:t>
    </dgm:pt>
    <dgm:pt modelId="{5CC94086-C291-4B9B-926C-5E298030C7E4}" type="sibTrans" cxnId="{FB20A6E4-25A4-499F-A923-A51FA8EF30E7}">
      <dgm:prSet custT="1"/>
      <dgm:spPr/>
      <dgm:t>
        <a:bodyPr/>
        <a:lstStyle/>
        <a:p>
          <a:endParaRPr lang="en-US" sz="1100">
            <a:solidFill>
              <a:sysClr val="windowText" lastClr="000000"/>
            </a:solidFill>
            <a:latin typeface="Calibri" pitchFamily="34" charset="0"/>
            <a:cs typeface="Calibri" pitchFamily="34" charset="0"/>
          </a:endParaRPr>
        </a:p>
      </dgm:t>
    </dgm:pt>
    <dgm:pt modelId="{C3D7CDE8-5E63-47B9-9DAA-0E767EB18090}">
      <dgm:prSet phldrT="[Text]" custT="1"/>
      <dgm:spPr/>
      <dgm:t>
        <a:bodyPr/>
        <a:lstStyle/>
        <a:p>
          <a:r>
            <a:rPr lang="en-US" sz="1100">
              <a:solidFill>
                <a:sysClr val="windowText" lastClr="000000"/>
              </a:solidFill>
              <a:latin typeface="Calibri" pitchFamily="34" charset="0"/>
              <a:cs typeface="Calibri" pitchFamily="34" charset="0"/>
            </a:rPr>
            <a:t>Preparation of Audit Programme/ Checklist</a:t>
          </a:r>
        </a:p>
      </dgm:t>
    </dgm:pt>
    <dgm:pt modelId="{0C3E5D99-3D7A-45F4-A7A9-D9C66C1EF793}" type="parTrans" cxnId="{AD473EB1-C07D-4AFE-ABF3-40829E2D9819}">
      <dgm:prSet/>
      <dgm:spPr/>
      <dgm:t>
        <a:bodyPr/>
        <a:lstStyle/>
        <a:p>
          <a:endParaRPr lang="en-US" sz="1100">
            <a:solidFill>
              <a:sysClr val="windowText" lastClr="000000"/>
            </a:solidFill>
            <a:latin typeface="Calibri" pitchFamily="34" charset="0"/>
            <a:cs typeface="Calibri" pitchFamily="34" charset="0"/>
          </a:endParaRPr>
        </a:p>
      </dgm:t>
    </dgm:pt>
    <dgm:pt modelId="{8DDCC886-F633-48E5-A782-76E66B558C35}" type="sibTrans" cxnId="{AD473EB1-C07D-4AFE-ABF3-40829E2D9819}">
      <dgm:prSet custT="1"/>
      <dgm:spPr/>
      <dgm:t>
        <a:bodyPr/>
        <a:lstStyle/>
        <a:p>
          <a:endParaRPr lang="en-US" sz="1100">
            <a:solidFill>
              <a:sysClr val="windowText" lastClr="000000"/>
            </a:solidFill>
            <a:latin typeface="Calibri" pitchFamily="34" charset="0"/>
            <a:cs typeface="Calibri" pitchFamily="34" charset="0"/>
          </a:endParaRPr>
        </a:p>
      </dgm:t>
    </dgm:pt>
    <dgm:pt modelId="{E4D71340-8E78-4F0D-BB83-A2E31BC1CAE5}">
      <dgm:prSet phldrT="[Text]" custT="1"/>
      <dgm:spPr/>
      <dgm:t>
        <a:bodyPr/>
        <a:lstStyle/>
        <a:p>
          <a:r>
            <a:rPr lang="en-US" sz="1100">
              <a:solidFill>
                <a:sysClr val="windowText" lastClr="000000"/>
              </a:solidFill>
              <a:latin typeface="Calibri" pitchFamily="34" charset="0"/>
              <a:cs typeface="Calibri" pitchFamily="34" charset="0"/>
            </a:rPr>
            <a:t>Fieldwork / Execution </a:t>
          </a:r>
        </a:p>
      </dgm:t>
    </dgm:pt>
    <dgm:pt modelId="{08F10EB7-9024-410C-A61C-131614E7F963}" type="parTrans" cxnId="{EF7608CF-250A-4E9B-B69D-3CAB4CCF15D4}">
      <dgm:prSet/>
      <dgm:spPr/>
      <dgm:t>
        <a:bodyPr/>
        <a:lstStyle/>
        <a:p>
          <a:endParaRPr lang="en-US" sz="1100">
            <a:solidFill>
              <a:sysClr val="windowText" lastClr="000000"/>
            </a:solidFill>
            <a:latin typeface="Calibri" pitchFamily="34" charset="0"/>
            <a:cs typeface="Calibri" pitchFamily="34" charset="0"/>
          </a:endParaRPr>
        </a:p>
      </dgm:t>
    </dgm:pt>
    <dgm:pt modelId="{893E329F-AD77-4FE6-9A02-67FA9CE9A8CA}" type="sibTrans" cxnId="{EF7608CF-250A-4E9B-B69D-3CAB4CCF15D4}">
      <dgm:prSet custT="1"/>
      <dgm:spPr/>
      <dgm:t>
        <a:bodyPr/>
        <a:lstStyle/>
        <a:p>
          <a:endParaRPr lang="en-US" sz="1100">
            <a:solidFill>
              <a:sysClr val="windowText" lastClr="000000"/>
            </a:solidFill>
            <a:latin typeface="Calibri" pitchFamily="34" charset="0"/>
            <a:cs typeface="Calibri" pitchFamily="34" charset="0"/>
          </a:endParaRPr>
        </a:p>
      </dgm:t>
    </dgm:pt>
    <dgm:pt modelId="{B2717F81-974F-4957-B49D-9A1DD024866B}">
      <dgm:prSet phldrT="[Text]" custT="1"/>
      <dgm:spPr/>
      <dgm:t>
        <a:bodyPr/>
        <a:lstStyle/>
        <a:p>
          <a:r>
            <a:rPr lang="en-US" sz="1100">
              <a:solidFill>
                <a:sysClr val="windowText" lastClr="000000"/>
              </a:solidFill>
              <a:latin typeface="Calibri" pitchFamily="34" charset="0"/>
              <a:cs typeface="Calibri" pitchFamily="34" charset="0"/>
            </a:rPr>
            <a:t>Reporting to Manage-ment </a:t>
          </a:r>
        </a:p>
      </dgm:t>
    </dgm:pt>
    <dgm:pt modelId="{239F90C7-40ED-4328-83A2-C3E092A3D4CF}" type="parTrans" cxnId="{09C0EF04-80AE-433B-9287-E6D68667DB25}">
      <dgm:prSet/>
      <dgm:spPr/>
      <dgm:t>
        <a:bodyPr/>
        <a:lstStyle/>
        <a:p>
          <a:endParaRPr lang="en-US" sz="1100">
            <a:solidFill>
              <a:sysClr val="windowText" lastClr="000000"/>
            </a:solidFill>
            <a:latin typeface="Calibri" pitchFamily="34" charset="0"/>
            <a:cs typeface="Calibri" pitchFamily="34" charset="0"/>
          </a:endParaRPr>
        </a:p>
      </dgm:t>
    </dgm:pt>
    <dgm:pt modelId="{50F0F84D-C9A0-4C07-9B87-54F7807BBB47}" type="sibTrans" cxnId="{09C0EF04-80AE-433B-9287-E6D68667DB25}">
      <dgm:prSet custT="1"/>
      <dgm:spPr/>
      <dgm:t>
        <a:bodyPr/>
        <a:lstStyle/>
        <a:p>
          <a:endParaRPr lang="en-US" sz="1100">
            <a:solidFill>
              <a:sysClr val="windowText" lastClr="000000"/>
            </a:solidFill>
            <a:latin typeface="Calibri" pitchFamily="34" charset="0"/>
            <a:cs typeface="Calibri" pitchFamily="34" charset="0"/>
          </a:endParaRPr>
        </a:p>
      </dgm:t>
    </dgm:pt>
    <dgm:pt modelId="{AB281718-D121-445C-A200-00315412C479}">
      <dgm:prSet phldrT="[Text]" custT="1"/>
      <dgm:spPr/>
      <dgm:t>
        <a:bodyPr/>
        <a:lstStyle/>
        <a:p>
          <a:r>
            <a:rPr lang="en-US" sz="1100">
              <a:solidFill>
                <a:sysClr val="windowText" lastClr="000000"/>
              </a:solidFill>
              <a:latin typeface="Calibri" pitchFamily="34" charset="0"/>
              <a:cs typeface="Calibri" pitchFamily="34" charset="0"/>
            </a:rPr>
            <a:t>Manage-ment Response</a:t>
          </a:r>
        </a:p>
      </dgm:t>
    </dgm:pt>
    <dgm:pt modelId="{36983EDE-8DBC-4C5F-A902-A34EC2DD90C7}" type="parTrans" cxnId="{BBADC2A0-7E22-4BCB-A0D9-0D1A2854B609}">
      <dgm:prSet/>
      <dgm:spPr/>
      <dgm:t>
        <a:bodyPr/>
        <a:lstStyle/>
        <a:p>
          <a:endParaRPr lang="en-US" sz="1100">
            <a:solidFill>
              <a:sysClr val="windowText" lastClr="000000"/>
            </a:solidFill>
            <a:latin typeface="Calibri" pitchFamily="34" charset="0"/>
            <a:cs typeface="Calibri" pitchFamily="34" charset="0"/>
          </a:endParaRPr>
        </a:p>
      </dgm:t>
    </dgm:pt>
    <dgm:pt modelId="{893C8568-ECAF-44B9-ABE0-BB4815EF2F14}" type="sibTrans" cxnId="{BBADC2A0-7E22-4BCB-A0D9-0D1A2854B609}">
      <dgm:prSet custT="1"/>
      <dgm:spPr/>
      <dgm:t>
        <a:bodyPr/>
        <a:lstStyle/>
        <a:p>
          <a:endParaRPr lang="en-US" sz="1100">
            <a:solidFill>
              <a:sysClr val="windowText" lastClr="000000"/>
            </a:solidFill>
            <a:latin typeface="Calibri" pitchFamily="34" charset="0"/>
            <a:cs typeface="Calibri" pitchFamily="34" charset="0"/>
          </a:endParaRPr>
        </a:p>
      </dgm:t>
    </dgm:pt>
    <dgm:pt modelId="{25050456-14F8-46B0-BB74-2D114A36DDA6}">
      <dgm:prSet phldrT="[Text]" custT="1"/>
      <dgm:spPr/>
      <dgm:t>
        <a:bodyPr/>
        <a:lstStyle/>
        <a:p>
          <a:r>
            <a:rPr lang="en-US" sz="1100">
              <a:solidFill>
                <a:sysClr val="windowText" lastClr="000000"/>
              </a:solidFill>
              <a:latin typeface="Calibri" pitchFamily="34" charset="0"/>
              <a:cs typeface="Calibri" pitchFamily="34" charset="0"/>
            </a:rPr>
            <a:t>Debrief </a:t>
          </a:r>
        </a:p>
      </dgm:t>
    </dgm:pt>
    <dgm:pt modelId="{73C39F1C-EEB4-4FA6-BFDA-7157A4F4309F}" type="parTrans" cxnId="{B43F59BA-3254-4B25-BFA0-8DD4EE7CDBFC}">
      <dgm:prSet/>
      <dgm:spPr/>
      <dgm:t>
        <a:bodyPr/>
        <a:lstStyle/>
        <a:p>
          <a:endParaRPr lang="en-US" sz="1100">
            <a:solidFill>
              <a:sysClr val="windowText" lastClr="000000"/>
            </a:solidFill>
            <a:latin typeface="Calibri" pitchFamily="34" charset="0"/>
            <a:cs typeface="Calibri" pitchFamily="34" charset="0"/>
          </a:endParaRPr>
        </a:p>
      </dgm:t>
    </dgm:pt>
    <dgm:pt modelId="{DB049A3A-AF37-4F01-82B8-2DA981B8539C}" type="sibTrans" cxnId="{B43F59BA-3254-4B25-BFA0-8DD4EE7CDBFC}">
      <dgm:prSet custT="1"/>
      <dgm:spPr/>
      <dgm:t>
        <a:bodyPr/>
        <a:lstStyle/>
        <a:p>
          <a:endParaRPr lang="en-US" sz="1100">
            <a:solidFill>
              <a:sysClr val="windowText" lastClr="000000"/>
            </a:solidFill>
            <a:latin typeface="Calibri" pitchFamily="34" charset="0"/>
            <a:cs typeface="Calibri" pitchFamily="34" charset="0"/>
          </a:endParaRPr>
        </a:p>
      </dgm:t>
    </dgm:pt>
    <dgm:pt modelId="{FE60E89C-7226-478E-BE5B-53A05357B5A9}" type="pres">
      <dgm:prSet presAssocID="{FBADBE34-6BEA-4668-A763-B7C709FD1B57}" presName="cycle" presStyleCnt="0">
        <dgm:presLayoutVars>
          <dgm:dir/>
          <dgm:resizeHandles val="exact"/>
        </dgm:presLayoutVars>
      </dgm:prSet>
      <dgm:spPr/>
    </dgm:pt>
    <dgm:pt modelId="{354EF5D7-A4DB-4462-BF08-9CFAFA28315A}" type="pres">
      <dgm:prSet presAssocID="{81FD8B94-1464-4FE8-AFB3-2465D483FB3C}" presName="node" presStyleLbl="node1" presStyleIdx="0" presStyleCnt="7">
        <dgm:presLayoutVars>
          <dgm:bulletEnabled val="1"/>
        </dgm:presLayoutVars>
      </dgm:prSet>
      <dgm:spPr/>
    </dgm:pt>
    <dgm:pt modelId="{EB389D24-3B44-4766-9B48-C1497EADD951}" type="pres">
      <dgm:prSet presAssocID="{5AE23812-35EC-4663-B205-08AFD0BC5CC0}" presName="sibTrans" presStyleLbl="sibTrans2D1" presStyleIdx="0" presStyleCnt="7"/>
      <dgm:spPr/>
    </dgm:pt>
    <dgm:pt modelId="{D209574B-6B81-476C-AD10-683441F66E6A}" type="pres">
      <dgm:prSet presAssocID="{5AE23812-35EC-4663-B205-08AFD0BC5CC0}" presName="connectorText" presStyleLbl="sibTrans2D1" presStyleIdx="0" presStyleCnt="7"/>
      <dgm:spPr/>
    </dgm:pt>
    <dgm:pt modelId="{A8C89D5E-4433-4BFC-9B91-3193098EF5FD}" type="pres">
      <dgm:prSet presAssocID="{6DFF0084-9980-43B0-B036-A58E63F44DFD}" presName="node" presStyleLbl="node1" presStyleIdx="1" presStyleCnt="7">
        <dgm:presLayoutVars>
          <dgm:bulletEnabled val="1"/>
        </dgm:presLayoutVars>
      </dgm:prSet>
      <dgm:spPr/>
    </dgm:pt>
    <dgm:pt modelId="{5644EC36-A0EC-437D-A4BA-4A3A7B4C4974}" type="pres">
      <dgm:prSet presAssocID="{5CC94086-C291-4B9B-926C-5E298030C7E4}" presName="sibTrans" presStyleLbl="sibTrans2D1" presStyleIdx="1" presStyleCnt="7"/>
      <dgm:spPr/>
    </dgm:pt>
    <dgm:pt modelId="{DD868D42-EF40-43F9-855B-CA008CCE3F6C}" type="pres">
      <dgm:prSet presAssocID="{5CC94086-C291-4B9B-926C-5E298030C7E4}" presName="connectorText" presStyleLbl="sibTrans2D1" presStyleIdx="1" presStyleCnt="7"/>
      <dgm:spPr/>
    </dgm:pt>
    <dgm:pt modelId="{3873EFE0-80B9-4206-9887-03FAC9CBB7DD}" type="pres">
      <dgm:prSet presAssocID="{C3D7CDE8-5E63-47B9-9DAA-0E767EB18090}" presName="node" presStyleLbl="node1" presStyleIdx="2" presStyleCnt="7" custScaleX="106825">
        <dgm:presLayoutVars>
          <dgm:bulletEnabled val="1"/>
        </dgm:presLayoutVars>
      </dgm:prSet>
      <dgm:spPr/>
    </dgm:pt>
    <dgm:pt modelId="{8B6CB42C-62D3-4367-87D4-54A0EA463DA3}" type="pres">
      <dgm:prSet presAssocID="{8DDCC886-F633-48E5-A782-76E66B558C35}" presName="sibTrans" presStyleLbl="sibTrans2D1" presStyleIdx="2" presStyleCnt="7"/>
      <dgm:spPr/>
    </dgm:pt>
    <dgm:pt modelId="{8476B951-0CF5-4566-86DB-B921DCB74E2F}" type="pres">
      <dgm:prSet presAssocID="{8DDCC886-F633-48E5-A782-76E66B558C35}" presName="connectorText" presStyleLbl="sibTrans2D1" presStyleIdx="2" presStyleCnt="7"/>
      <dgm:spPr/>
    </dgm:pt>
    <dgm:pt modelId="{13B715B1-E02C-4A2E-BBA2-6783344F0E29}" type="pres">
      <dgm:prSet presAssocID="{E4D71340-8E78-4F0D-BB83-A2E31BC1CAE5}" presName="node" presStyleLbl="node1" presStyleIdx="3" presStyleCnt="7">
        <dgm:presLayoutVars>
          <dgm:bulletEnabled val="1"/>
        </dgm:presLayoutVars>
      </dgm:prSet>
      <dgm:spPr/>
    </dgm:pt>
    <dgm:pt modelId="{555F4CB4-E802-48D4-BB6B-024E08A4A9C1}" type="pres">
      <dgm:prSet presAssocID="{893E329F-AD77-4FE6-9A02-67FA9CE9A8CA}" presName="sibTrans" presStyleLbl="sibTrans2D1" presStyleIdx="3" presStyleCnt="7"/>
      <dgm:spPr/>
    </dgm:pt>
    <dgm:pt modelId="{55473850-B591-4A2B-9327-D68E573438D0}" type="pres">
      <dgm:prSet presAssocID="{893E329F-AD77-4FE6-9A02-67FA9CE9A8CA}" presName="connectorText" presStyleLbl="sibTrans2D1" presStyleIdx="3" presStyleCnt="7"/>
      <dgm:spPr/>
    </dgm:pt>
    <dgm:pt modelId="{CEA0D9A2-48A1-4CE7-91D4-C8520049D96E}" type="pres">
      <dgm:prSet presAssocID="{B2717F81-974F-4957-B49D-9A1DD024866B}" presName="node" presStyleLbl="node1" presStyleIdx="4" presStyleCnt="7">
        <dgm:presLayoutVars>
          <dgm:bulletEnabled val="1"/>
        </dgm:presLayoutVars>
      </dgm:prSet>
      <dgm:spPr/>
    </dgm:pt>
    <dgm:pt modelId="{7788DE50-65B0-4F78-B432-835D189A51D4}" type="pres">
      <dgm:prSet presAssocID="{50F0F84D-C9A0-4C07-9B87-54F7807BBB47}" presName="sibTrans" presStyleLbl="sibTrans2D1" presStyleIdx="4" presStyleCnt="7"/>
      <dgm:spPr/>
    </dgm:pt>
    <dgm:pt modelId="{62C93A63-542F-4B0B-A93D-EC6C5F2C3DB7}" type="pres">
      <dgm:prSet presAssocID="{50F0F84D-C9A0-4C07-9B87-54F7807BBB47}" presName="connectorText" presStyleLbl="sibTrans2D1" presStyleIdx="4" presStyleCnt="7"/>
      <dgm:spPr/>
    </dgm:pt>
    <dgm:pt modelId="{F33E8C91-5BF3-430C-93F2-8D2882F289EE}" type="pres">
      <dgm:prSet presAssocID="{AB281718-D121-445C-A200-00315412C479}" presName="node" presStyleLbl="node1" presStyleIdx="5" presStyleCnt="7">
        <dgm:presLayoutVars>
          <dgm:bulletEnabled val="1"/>
        </dgm:presLayoutVars>
      </dgm:prSet>
      <dgm:spPr/>
    </dgm:pt>
    <dgm:pt modelId="{434BD7D4-A6C2-463B-AAB1-11C24A46A7F0}" type="pres">
      <dgm:prSet presAssocID="{893C8568-ECAF-44B9-ABE0-BB4815EF2F14}" presName="sibTrans" presStyleLbl="sibTrans2D1" presStyleIdx="5" presStyleCnt="7"/>
      <dgm:spPr/>
    </dgm:pt>
    <dgm:pt modelId="{FA0072C5-7157-4FE1-94DD-664A89C3AF5A}" type="pres">
      <dgm:prSet presAssocID="{893C8568-ECAF-44B9-ABE0-BB4815EF2F14}" presName="connectorText" presStyleLbl="sibTrans2D1" presStyleIdx="5" presStyleCnt="7"/>
      <dgm:spPr/>
    </dgm:pt>
    <dgm:pt modelId="{1A278F3A-7ED3-4623-AC52-4B3019DC2B30}" type="pres">
      <dgm:prSet presAssocID="{25050456-14F8-46B0-BB74-2D114A36DDA6}" presName="node" presStyleLbl="node1" presStyleIdx="6" presStyleCnt="7">
        <dgm:presLayoutVars>
          <dgm:bulletEnabled val="1"/>
        </dgm:presLayoutVars>
      </dgm:prSet>
      <dgm:spPr/>
    </dgm:pt>
    <dgm:pt modelId="{B781C2A2-AC1D-4458-9485-69111578C751}" type="pres">
      <dgm:prSet presAssocID="{DB049A3A-AF37-4F01-82B8-2DA981B8539C}" presName="sibTrans" presStyleLbl="sibTrans2D1" presStyleIdx="6" presStyleCnt="7"/>
      <dgm:spPr/>
    </dgm:pt>
    <dgm:pt modelId="{9019350A-937B-459F-80FC-588C719CE7F8}" type="pres">
      <dgm:prSet presAssocID="{DB049A3A-AF37-4F01-82B8-2DA981B8539C}" presName="connectorText" presStyleLbl="sibTrans2D1" presStyleIdx="6" presStyleCnt="7"/>
      <dgm:spPr/>
    </dgm:pt>
  </dgm:ptLst>
  <dgm:cxnLst>
    <dgm:cxn modelId="{09C0EF04-80AE-433B-9287-E6D68667DB25}" srcId="{FBADBE34-6BEA-4668-A763-B7C709FD1B57}" destId="{B2717F81-974F-4957-B49D-9A1DD024866B}" srcOrd="4" destOrd="0" parTransId="{239F90C7-40ED-4328-83A2-C3E092A3D4CF}" sibTransId="{50F0F84D-C9A0-4C07-9B87-54F7807BBB47}"/>
    <dgm:cxn modelId="{F2266110-0296-40B5-849D-E89AF5090C3E}" type="presOf" srcId="{DB049A3A-AF37-4F01-82B8-2DA981B8539C}" destId="{B781C2A2-AC1D-4458-9485-69111578C751}" srcOrd="0" destOrd="0" presId="urn:microsoft.com/office/officeart/2005/8/layout/cycle2"/>
    <dgm:cxn modelId="{7A0A6713-A4A4-4A17-AF3A-6439776F2B47}" type="presOf" srcId="{893E329F-AD77-4FE6-9A02-67FA9CE9A8CA}" destId="{555F4CB4-E802-48D4-BB6B-024E08A4A9C1}" srcOrd="0" destOrd="0" presId="urn:microsoft.com/office/officeart/2005/8/layout/cycle2"/>
    <dgm:cxn modelId="{8382D218-29EC-48DF-B2BE-267EEF251091}" type="presOf" srcId="{893C8568-ECAF-44B9-ABE0-BB4815EF2F14}" destId="{434BD7D4-A6C2-463B-AAB1-11C24A46A7F0}" srcOrd="0" destOrd="0" presId="urn:microsoft.com/office/officeart/2005/8/layout/cycle2"/>
    <dgm:cxn modelId="{07C64638-B905-48E5-B719-4623276925D4}" srcId="{FBADBE34-6BEA-4668-A763-B7C709FD1B57}" destId="{81FD8B94-1464-4FE8-AFB3-2465D483FB3C}" srcOrd="0" destOrd="0" parTransId="{74F0D3FA-7E82-4FE8-8535-D59947D9AC41}" sibTransId="{5AE23812-35EC-4663-B205-08AFD0BC5CC0}"/>
    <dgm:cxn modelId="{FD983544-854F-457F-92CD-1F3C0392547D}" type="presOf" srcId="{50F0F84D-C9A0-4C07-9B87-54F7807BBB47}" destId="{7788DE50-65B0-4F78-B432-835D189A51D4}" srcOrd="0" destOrd="0" presId="urn:microsoft.com/office/officeart/2005/8/layout/cycle2"/>
    <dgm:cxn modelId="{70B8DB47-4B17-4462-95F0-54BF2EC8AE5A}" type="presOf" srcId="{5CC94086-C291-4B9B-926C-5E298030C7E4}" destId="{5644EC36-A0EC-437D-A4BA-4A3A7B4C4974}" srcOrd="0" destOrd="0" presId="urn:microsoft.com/office/officeart/2005/8/layout/cycle2"/>
    <dgm:cxn modelId="{13CD6F5E-FB26-473C-B4B6-CCBAE0ABBDC4}" type="presOf" srcId="{25050456-14F8-46B0-BB74-2D114A36DDA6}" destId="{1A278F3A-7ED3-4623-AC52-4B3019DC2B30}" srcOrd="0" destOrd="0" presId="urn:microsoft.com/office/officeart/2005/8/layout/cycle2"/>
    <dgm:cxn modelId="{657EDE74-59CD-40DC-BAED-40C11E8F7549}" type="presOf" srcId="{E4D71340-8E78-4F0D-BB83-A2E31BC1CAE5}" destId="{13B715B1-E02C-4A2E-BBA2-6783344F0E29}" srcOrd="0" destOrd="0" presId="urn:microsoft.com/office/officeart/2005/8/layout/cycle2"/>
    <dgm:cxn modelId="{A3C3FA86-786C-4303-8F48-E39B3A3219E2}" type="presOf" srcId="{893E329F-AD77-4FE6-9A02-67FA9CE9A8CA}" destId="{55473850-B591-4A2B-9327-D68E573438D0}" srcOrd="1" destOrd="0" presId="urn:microsoft.com/office/officeart/2005/8/layout/cycle2"/>
    <dgm:cxn modelId="{A18B3F8B-2275-4425-88A9-DC5A21560716}" type="presOf" srcId="{6DFF0084-9980-43B0-B036-A58E63F44DFD}" destId="{A8C89D5E-4433-4BFC-9B91-3193098EF5FD}" srcOrd="0" destOrd="0" presId="urn:microsoft.com/office/officeart/2005/8/layout/cycle2"/>
    <dgm:cxn modelId="{BAAC3590-F1B5-45B1-85B8-AF05B38FB1F2}" type="presOf" srcId="{FBADBE34-6BEA-4668-A763-B7C709FD1B57}" destId="{FE60E89C-7226-478E-BE5B-53A05357B5A9}" srcOrd="0" destOrd="0" presId="urn:microsoft.com/office/officeart/2005/8/layout/cycle2"/>
    <dgm:cxn modelId="{C563A890-2723-405E-971B-1B2ECC9F818F}" type="presOf" srcId="{C3D7CDE8-5E63-47B9-9DAA-0E767EB18090}" destId="{3873EFE0-80B9-4206-9887-03FAC9CBB7DD}" srcOrd="0" destOrd="0" presId="urn:microsoft.com/office/officeart/2005/8/layout/cycle2"/>
    <dgm:cxn modelId="{DCAD1F9F-1FD2-4619-A0F0-87A8AE2D9D1F}" type="presOf" srcId="{AB281718-D121-445C-A200-00315412C479}" destId="{F33E8C91-5BF3-430C-93F2-8D2882F289EE}" srcOrd="0" destOrd="0" presId="urn:microsoft.com/office/officeart/2005/8/layout/cycle2"/>
    <dgm:cxn modelId="{BBADC2A0-7E22-4BCB-A0D9-0D1A2854B609}" srcId="{FBADBE34-6BEA-4668-A763-B7C709FD1B57}" destId="{AB281718-D121-445C-A200-00315412C479}" srcOrd="5" destOrd="0" parTransId="{36983EDE-8DBC-4C5F-A902-A34EC2DD90C7}" sibTransId="{893C8568-ECAF-44B9-ABE0-BB4815EF2F14}"/>
    <dgm:cxn modelId="{B49EF2A1-A059-4C56-8F56-D48534E1270E}" type="presOf" srcId="{8DDCC886-F633-48E5-A782-76E66B558C35}" destId="{8B6CB42C-62D3-4367-87D4-54A0EA463DA3}" srcOrd="0" destOrd="0" presId="urn:microsoft.com/office/officeart/2005/8/layout/cycle2"/>
    <dgm:cxn modelId="{AD473EB1-C07D-4AFE-ABF3-40829E2D9819}" srcId="{FBADBE34-6BEA-4668-A763-B7C709FD1B57}" destId="{C3D7CDE8-5E63-47B9-9DAA-0E767EB18090}" srcOrd="2" destOrd="0" parTransId="{0C3E5D99-3D7A-45F4-A7A9-D9C66C1EF793}" sibTransId="{8DDCC886-F633-48E5-A782-76E66B558C35}"/>
    <dgm:cxn modelId="{B43F59BA-3254-4B25-BFA0-8DD4EE7CDBFC}" srcId="{FBADBE34-6BEA-4668-A763-B7C709FD1B57}" destId="{25050456-14F8-46B0-BB74-2D114A36DDA6}" srcOrd="6" destOrd="0" parTransId="{73C39F1C-EEB4-4FA6-BFDA-7157A4F4309F}" sibTransId="{DB049A3A-AF37-4F01-82B8-2DA981B8539C}"/>
    <dgm:cxn modelId="{E31F93BD-D8E2-493A-9A95-3C303B1D3B0C}" type="presOf" srcId="{893C8568-ECAF-44B9-ABE0-BB4815EF2F14}" destId="{FA0072C5-7157-4FE1-94DD-664A89C3AF5A}" srcOrd="1" destOrd="0" presId="urn:microsoft.com/office/officeart/2005/8/layout/cycle2"/>
    <dgm:cxn modelId="{08EEBDC7-693F-4E29-B9B0-B1892841FB32}" type="presOf" srcId="{81FD8B94-1464-4FE8-AFB3-2465D483FB3C}" destId="{354EF5D7-A4DB-4462-BF08-9CFAFA28315A}" srcOrd="0" destOrd="0" presId="urn:microsoft.com/office/officeart/2005/8/layout/cycle2"/>
    <dgm:cxn modelId="{721A11CE-FF7E-4E6B-8304-6809D733ED7B}" type="presOf" srcId="{50F0F84D-C9A0-4C07-9B87-54F7807BBB47}" destId="{62C93A63-542F-4B0B-A93D-EC6C5F2C3DB7}" srcOrd="1" destOrd="0" presId="urn:microsoft.com/office/officeart/2005/8/layout/cycle2"/>
    <dgm:cxn modelId="{EF7608CF-250A-4E9B-B69D-3CAB4CCF15D4}" srcId="{FBADBE34-6BEA-4668-A763-B7C709FD1B57}" destId="{E4D71340-8E78-4F0D-BB83-A2E31BC1CAE5}" srcOrd="3" destOrd="0" parTransId="{08F10EB7-9024-410C-A61C-131614E7F963}" sibTransId="{893E329F-AD77-4FE6-9A02-67FA9CE9A8CA}"/>
    <dgm:cxn modelId="{FCB055DE-EBF8-4E34-A0E5-3E4BCC1D64EA}" type="presOf" srcId="{5CC94086-C291-4B9B-926C-5E298030C7E4}" destId="{DD868D42-EF40-43F9-855B-CA008CCE3F6C}" srcOrd="1" destOrd="0" presId="urn:microsoft.com/office/officeart/2005/8/layout/cycle2"/>
    <dgm:cxn modelId="{1AAAB9E2-F8CA-4249-993A-0C7556FCD655}" type="presOf" srcId="{5AE23812-35EC-4663-B205-08AFD0BC5CC0}" destId="{D209574B-6B81-476C-AD10-683441F66E6A}" srcOrd="1" destOrd="0" presId="urn:microsoft.com/office/officeart/2005/8/layout/cycle2"/>
    <dgm:cxn modelId="{ECED06E3-D71E-41D6-94D4-32CF3466C3DA}" type="presOf" srcId="{8DDCC886-F633-48E5-A782-76E66B558C35}" destId="{8476B951-0CF5-4566-86DB-B921DCB74E2F}" srcOrd="1" destOrd="0" presId="urn:microsoft.com/office/officeart/2005/8/layout/cycle2"/>
    <dgm:cxn modelId="{FB20A6E4-25A4-499F-A923-A51FA8EF30E7}" srcId="{FBADBE34-6BEA-4668-A763-B7C709FD1B57}" destId="{6DFF0084-9980-43B0-B036-A58E63F44DFD}" srcOrd="1" destOrd="0" parTransId="{516FB454-7805-4FA1-924A-FBE5E3E04E4D}" sibTransId="{5CC94086-C291-4B9B-926C-5E298030C7E4}"/>
    <dgm:cxn modelId="{1AB20FF6-6C19-4236-AE39-C3124A51F5D8}" type="presOf" srcId="{DB049A3A-AF37-4F01-82B8-2DA981B8539C}" destId="{9019350A-937B-459F-80FC-588C719CE7F8}" srcOrd="1" destOrd="0" presId="urn:microsoft.com/office/officeart/2005/8/layout/cycle2"/>
    <dgm:cxn modelId="{33AF82FB-26C2-4DC3-91D3-EAC84124160A}" type="presOf" srcId="{5AE23812-35EC-4663-B205-08AFD0BC5CC0}" destId="{EB389D24-3B44-4766-9B48-C1497EADD951}" srcOrd="0" destOrd="0" presId="urn:microsoft.com/office/officeart/2005/8/layout/cycle2"/>
    <dgm:cxn modelId="{449BA9FF-0064-413A-A813-758DB5C3E14C}" type="presOf" srcId="{B2717F81-974F-4957-B49D-9A1DD024866B}" destId="{CEA0D9A2-48A1-4CE7-91D4-C8520049D96E}" srcOrd="0" destOrd="0" presId="urn:microsoft.com/office/officeart/2005/8/layout/cycle2"/>
    <dgm:cxn modelId="{58DBAE13-F671-4CE4-8A42-5BCEAB005677}" type="presParOf" srcId="{FE60E89C-7226-478E-BE5B-53A05357B5A9}" destId="{354EF5D7-A4DB-4462-BF08-9CFAFA28315A}" srcOrd="0" destOrd="0" presId="urn:microsoft.com/office/officeart/2005/8/layout/cycle2"/>
    <dgm:cxn modelId="{2641FBEA-1C4D-4AC8-868C-A78560010DBA}" type="presParOf" srcId="{FE60E89C-7226-478E-BE5B-53A05357B5A9}" destId="{EB389D24-3B44-4766-9B48-C1497EADD951}" srcOrd="1" destOrd="0" presId="urn:microsoft.com/office/officeart/2005/8/layout/cycle2"/>
    <dgm:cxn modelId="{432944EB-D100-436C-B6E2-26BD482F393E}" type="presParOf" srcId="{EB389D24-3B44-4766-9B48-C1497EADD951}" destId="{D209574B-6B81-476C-AD10-683441F66E6A}" srcOrd="0" destOrd="0" presId="urn:microsoft.com/office/officeart/2005/8/layout/cycle2"/>
    <dgm:cxn modelId="{6AEB1AC6-C9D5-4B34-A8B3-65B17A96C526}" type="presParOf" srcId="{FE60E89C-7226-478E-BE5B-53A05357B5A9}" destId="{A8C89D5E-4433-4BFC-9B91-3193098EF5FD}" srcOrd="2" destOrd="0" presId="urn:microsoft.com/office/officeart/2005/8/layout/cycle2"/>
    <dgm:cxn modelId="{0CB9F505-0A1D-4099-BAE8-F77F18813439}" type="presParOf" srcId="{FE60E89C-7226-478E-BE5B-53A05357B5A9}" destId="{5644EC36-A0EC-437D-A4BA-4A3A7B4C4974}" srcOrd="3" destOrd="0" presId="urn:microsoft.com/office/officeart/2005/8/layout/cycle2"/>
    <dgm:cxn modelId="{094CFE0C-550D-45C8-A250-76C7B1C06FD3}" type="presParOf" srcId="{5644EC36-A0EC-437D-A4BA-4A3A7B4C4974}" destId="{DD868D42-EF40-43F9-855B-CA008CCE3F6C}" srcOrd="0" destOrd="0" presId="urn:microsoft.com/office/officeart/2005/8/layout/cycle2"/>
    <dgm:cxn modelId="{60BF2A0B-913A-42E4-B284-2D1BC3AAF1EB}" type="presParOf" srcId="{FE60E89C-7226-478E-BE5B-53A05357B5A9}" destId="{3873EFE0-80B9-4206-9887-03FAC9CBB7DD}" srcOrd="4" destOrd="0" presId="urn:microsoft.com/office/officeart/2005/8/layout/cycle2"/>
    <dgm:cxn modelId="{47931746-A482-4748-A2D0-48C191E7A08B}" type="presParOf" srcId="{FE60E89C-7226-478E-BE5B-53A05357B5A9}" destId="{8B6CB42C-62D3-4367-87D4-54A0EA463DA3}" srcOrd="5" destOrd="0" presId="urn:microsoft.com/office/officeart/2005/8/layout/cycle2"/>
    <dgm:cxn modelId="{3C1CF0AD-504A-46A4-8412-B63038CE9732}" type="presParOf" srcId="{8B6CB42C-62D3-4367-87D4-54A0EA463DA3}" destId="{8476B951-0CF5-4566-86DB-B921DCB74E2F}" srcOrd="0" destOrd="0" presId="urn:microsoft.com/office/officeart/2005/8/layout/cycle2"/>
    <dgm:cxn modelId="{93B0EA58-7F31-4728-B084-F4D0B59F17FE}" type="presParOf" srcId="{FE60E89C-7226-478E-BE5B-53A05357B5A9}" destId="{13B715B1-E02C-4A2E-BBA2-6783344F0E29}" srcOrd="6" destOrd="0" presId="urn:microsoft.com/office/officeart/2005/8/layout/cycle2"/>
    <dgm:cxn modelId="{A9AD41CB-7F81-436C-9029-38ACBAFDF861}" type="presParOf" srcId="{FE60E89C-7226-478E-BE5B-53A05357B5A9}" destId="{555F4CB4-E802-48D4-BB6B-024E08A4A9C1}" srcOrd="7" destOrd="0" presId="urn:microsoft.com/office/officeart/2005/8/layout/cycle2"/>
    <dgm:cxn modelId="{F4EE7E66-C44B-4187-8FDB-D1011ED46AEE}" type="presParOf" srcId="{555F4CB4-E802-48D4-BB6B-024E08A4A9C1}" destId="{55473850-B591-4A2B-9327-D68E573438D0}" srcOrd="0" destOrd="0" presId="urn:microsoft.com/office/officeart/2005/8/layout/cycle2"/>
    <dgm:cxn modelId="{ED5DCE3A-162C-4FEE-AD95-5CD584E83107}" type="presParOf" srcId="{FE60E89C-7226-478E-BE5B-53A05357B5A9}" destId="{CEA0D9A2-48A1-4CE7-91D4-C8520049D96E}" srcOrd="8" destOrd="0" presId="urn:microsoft.com/office/officeart/2005/8/layout/cycle2"/>
    <dgm:cxn modelId="{7837FF4B-CF42-4C52-9AE7-6B5795F4CC0A}" type="presParOf" srcId="{FE60E89C-7226-478E-BE5B-53A05357B5A9}" destId="{7788DE50-65B0-4F78-B432-835D189A51D4}" srcOrd="9" destOrd="0" presId="urn:microsoft.com/office/officeart/2005/8/layout/cycle2"/>
    <dgm:cxn modelId="{AABACF52-F6E5-44B0-ADC5-5AB94EC9A738}" type="presParOf" srcId="{7788DE50-65B0-4F78-B432-835D189A51D4}" destId="{62C93A63-542F-4B0B-A93D-EC6C5F2C3DB7}" srcOrd="0" destOrd="0" presId="urn:microsoft.com/office/officeart/2005/8/layout/cycle2"/>
    <dgm:cxn modelId="{C215E379-93DE-4988-82F2-F44632F0DD01}" type="presParOf" srcId="{FE60E89C-7226-478E-BE5B-53A05357B5A9}" destId="{F33E8C91-5BF3-430C-93F2-8D2882F289EE}" srcOrd="10" destOrd="0" presId="urn:microsoft.com/office/officeart/2005/8/layout/cycle2"/>
    <dgm:cxn modelId="{104B4816-DFEA-410A-8C51-2F3110C21782}" type="presParOf" srcId="{FE60E89C-7226-478E-BE5B-53A05357B5A9}" destId="{434BD7D4-A6C2-463B-AAB1-11C24A46A7F0}" srcOrd="11" destOrd="0" presId="urn:microsoft.com/office/officeart/2005/8/layout/cycle2"/>
    <dgm:cxn modelId="{C54D4D9C-9805-48A9-A129-29E7AA377A55}" type="presParOf" srcId="{434BD7D4-A6C2-463B-AAB1-11C24A46A7F0}" destId="{FA0072C5-7157-4FE1-94DD-664A89C3AF5A}" srcOrd="0" destOrd="0" presId="urn:microsoft.com/office/officeart/2005/8/layout/cycle2"/>
    <dgm:cxn modelId="{9484E181-B155-4982-916A-2B61EFD34DB0}" type="presParOf" srcId="{FE60E89C-7226-478E-BE5B-53A05357B5A9}" destId="{1A278F3A-7ED3-4623-AC52-4B3019DC2B30}" srcOrd="12" destOrd="0" presId="urn:microsoft.com/office/officeart/2005/8/layout/cycle2"/>
    <dgm:cxn modelId="{3A0D7B4E-6F1E-404C-8981-4ED893E4AB82}" type="presParOf" srcId="{FE60E89C-7226-478E-BE5B-53A05357B5A9}" destId="{B781C2A2-AC1D-4458-9485-69111578C751}" srcOrd="13" destOrd="0" presId="urn:microsoft.com/office/officeart/2005/8/layout/cycle2"/>
    <dgm:cxn modelId="{B6131E0B-7B1F-4FE7-96DD-8E3A70F7A26C}" type="presParOf" srcId="{B781C2A2-AC1D-4458-9485-69111578C751}" destId="{9019350A-937B-459F-80FC-588C719CE7F8}"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27B304-6C05-4BB4-A237-E95BD8F58CE1}"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4EE6068E-07FE-4148-A261-343F6CE7BD8C}">
      <dgm:prSet phldrT="[Text]" custT="1"/>
      <dgm:spPr>
        <a:ln>
          <a:solidFill>
            <a:schemeClr val="accent6">
              <a:lumMod val="75000"/>
            </a:schemeClr>
          </a:solidFill>
        </a:ln>
      </dgm:spPr>
      <dgm:t>
        <a:bodyPr/>
        <a:lstStyle/>
        <a:p>
          <a:r>
            <a:rPr lang="en-US" sz="2000"/>
            <a:t>Fraud Control</a:t>
          </a:r>
        </a:p>
      </dgm:t>
    </dgm:pt>
    <dgm:pt modelId="{08E73E4C-E296-4377-A79C-89B33A630D2F}" type="parTrans" cxnId="{1D084C93-6477-4442-8880-5EDD218453AB}">
      <dgm:prSet/>
      <dgm:spPr/>
      <dgm:t>
        <a:bodyPr/>
        <a:lstStyle/>
        <a:p>
          <a:endParaRPr lang="en-US"/>
        </a:p>
      </dgm:t>
    </dgm:pt>
    <dgm:pt modelId="{246B6F70-DE23-4AE9-BA02-D002128FF14B}" type="sibTrans" cxnId="{1D084C93-6477-4442-8880-5EDD218453AB}">
      <dgm:prSet/>
      <dgm:spPr/>
      <dgm:t>
        <a:bodyPr/>
        <a:lstStyle/>
        <a:p>
          <a:endParaRPr lang="en-US"/>
        </a:p>
      </dgm:t>
    </dgm:pt>
    <dgm:pt modelId="{E15C6E78-59A0-41F2-84B1-7440942B20B7}">
      <dgm:prSet phldrT="[Text]"/>
      <dgm:spPr>
        <a:ln>
          <a:solidFill>
            <a:schemeClr val="accent6">
              <a:lumMod val="75000"/>
            </a:schemeClr>
          </a:solidFill>
        </a:ln>
      </dgm:spPr>
      <dgm:t>
        <a:bodyPr/>
        <a:lstStyle/>
        <a:p>
          <a:r>
            <a:rPr lang="en-US"/>
            <a:t>Prevention</a:t>
          </a:r>
        </a:p>
      </dgm:t>
    </dgm:pt>
    <dgm:pt modelId="{53AEE9F7-67B8-486C-99A3-BCBD8277EDCE}" type="parTrans" cxnId="{74F06C4E-15E8-4CE6-AC99-5C27CFB35E11}">
      <dgm:prSet/>
      <dgm:spPr/>
      <dgm:t>
        <a:bodyPr/>
        <a:lstStyle/>
        <a:p>
          <a:endParaRPr lang="en-US"/>
        </a:p>
      </dgm:t>
    </dgm:pt>
    <dgm:pt modelId="{4BF0CBE2-7B0F-4F69-BB91-746C05BC26FC}" type="sibTrans" cxnId="{74F06C4E-15E8-4CE6-AC99-5C27CFB35E11}">
      <dgm:prSet/>
      <dgm:spPr/>
      <dgm:t>
        <a:bodyPr/>
        <a:lstStyle/>
        <a:p>
          <a:endParaRPr lang="en-US"/>
        </a:p>
      </dgm:t>
    </dgm:pt>
    <dgm:pt modelId="{E90610A8-453B-4C8E-83A4-181783995C20}">
      <dgm:prSet phldrT="[Text]"/>
      <dgm:spPr>
        <a:ln>
          <a:solidFill>
            <a:schemeClr val="accent6">
              <a:lumMod val="75000"/>
            </a:schemeClr>
          </a:solidFill>
        </a:ln>
      </dgm:spPr>
      <dgm:t>
        <a:bodyPr/>
        <a:lstStyle/>
        <a:p>
          <a:r>
            <a:rPr lang="en-US"/>
            <a:t>Detection</a:t>
          </a:r>
        </a:p>
      </dgm:t>
    </dgm:pt>
    <dgm:pt modelId="{5DB6F0C4-E264-4169-877B-7653182E147B}" type="parTrans" cxnId="{2E1232D4-B50A-416E-BD0E-7E4C6C3D87D9}">
      <dgm:prSet/>
      <dgm:spPr/>
      <dgm:t>
        <a:bodyPr/>
        <a:lstStyle/>
        <a:p>
          <a:endParaRPr lang="en-US"/>
        </a:p>
      </dgm:t>
    </dgm:pt>
    <dgm:pt modelId="{64AB7756-95F6-4B28-A3EC-E79133FF0766}" type="sibTrans" cxnId="{2E1232D4-B50A-416E-BD0E-7E4C6C3D87D9}">
      <dgm:prSet/>
      <dgm:spPr/>
      <dgm:t>
        <a:bodyPr/>
        <a:lstStyle/>
        <a:p>
          <a:endParaRPr lang="en-US"/>
        </a:p>
      </dgm:t>
    </dgm:pt>
    <dgm:pt modelId="{C06A0F07-2925-4AA0-850F-64DC7E60ABE6}">
      <dgm:prSet phldrT="[Text]"/>
      <dgm:spPr>
        <a:ln>
          <a:solidFill>
            <a:schemeClr val="accent6">
              <a:lumMod val="75000"/>
            </a:schemeClr>
          </a:solidFill>
        </a:ln>
      </dgm:spPr>
      <dgm:t>
        <a:bodyPr/>
        <a:lstStyle/>
        <a:p>
          <a:r>
            <a:rPr lang="en-US"/>
            <a:t>Investigation</a:t>
          </a:r>
        </a:p>
      </dgm:t>
    </dgm:pt>
    <dgm:pt modelId="{149A8094-A7C9-43A5-90C4-1D2DCFEA7D29}" type="parTrans" cxnId="{3A10BA15-8AAE-4725-BE1D-F44788CA97B6}">
      <dgm:prSet/>
      <dgm:spPr/>
      <dgm:t>
        <a:bodyPr/>
        <a:lstStyle/>
        <a:p>
          <a:endParaRPr lang="en-US"/>
        </a:p>
      </dgm:t>
    </dgm:pt>
    <dgm:pt modelId="{096752F0-3508-453F-B3BC-6756CD376F09}" type="sibTrans" cxnId="{3A10BA15-8AAE-4725-BE1D-F44788CA97B6}">
      <dgm:prSet/>
      <dgm:spPr/>
      <dgm:t>
        <a:bodyPr/>
        <a:lstStyle/>
        <a:p>
          <a:endParaRPr lang="en-US"/>
        </a:p>
      </dgm:t>
    </dgm:pt>
    <dgm:pt modelId="{2A34706F-1A4D-4366-ABE1-13DEEC4C7286}" type="pres">
      <dgm:prSet presAssocID="{A427B304-6C05-4BB4-A237-E95BD8F58CE1}" presName="Name0" presStyleCnt="0">
        <dgm:presLayoutVars>
          <dgm:chPref val="1"/>
          <dgm:dir/>
          <dgm:animOne val="branch"/>
          <dgm:animLvl val="lvl"/>
          <dgm:resizeHandles/>
        </dgm:presLayoutVars>
      </dgm:prSet>
      <dgm:spPr/>
    </dgm:pt>
    <dgm:pt modelId="{37D9E5CC-257E-43EC-996B-B63E78B7FB88}" type="pres">
      <dgm:prSet presAssocID="{4EE6068E-07FE-4148-A261-343F6CE7BD8C}" presName="vertOne" presStyleCnt="0"/>
      <dgm:spPr/>
    </dgm:pt>
    <dgm:pt modelId="{D5116263-5732-4BE4-B2F0-F96E9DCC4DB0}" type="pres">
      <dgm:prSet presAssocID="{4EE6068E-07FE-4148-A261-343F6CE7BD8C}" presName="txOne" presStyleLbl="node0" presStyleIdx="0" presStyleCnt="1" custScaleY="50405" custLinFactY="7911" custLinFactNeighborX="603" custLinFactNeighborY="100000">
        <dgm:presLayoutVars>
          <dgm:chPref val="3"/>
        </dgm:presLayoutVars>
      </dgm:prSet>
      <dgm:spPr/>
    </dgm:pt>
    <dgm:pt modelId="{E66D25CB-8938-4633-A08E-2B58E5438563}" type="pres">
      <dgm:prSet presAssocID="{4EE6068E-07FE-4148-A261-343F6CE7BD8C}" presName="parTransOne" presStyleCnt="0"/>
      <dgm:spPr/>
    </dgm:pt>
    <dgm:pt modelId="{B9D68F6E-917F-4BCE-B7F3-7AB6CE2EB018}" type="pres">
      <dgm:prSet presAssocID="{4EE6068E-07FE-4148-A261-343F6CE7BD8C}" presName="horzOne" presStyleCnt="0"/>
      <dgm:spPr/>
    </dgm:pt>
    <dgm:pt modelId="{C0D057A0-FC09-4B0C-B866-4C76C260DD77}" type="pres">
      <dgm:prSet presAssocID="{E15C6E78-59A0-41F2-84B1-7440942B20B7}" presName="vertTwo" presStyleCnt="0"/>
      <dgm:spPr/>
    </dgm:pt>
    <dgm:pt modelId="{B32602D2-6D7D-4437-829D-79865BB75DE0}" type="pres">
      <dgm:prSet presAssocID="{E15C6E78-59A0-41F2-84B1-7440942B20B7}" presName="txTwo" presStyleLbl="node2" presStyleIdx="0" presStyleCnt="3">
        <dgm:presLayoutVars>
          <dgm:chPref val="3"/>
        </dgm:presLayoutVars>
      </dgm:prSet>
      <dgm:spPr/>
    </dgm:pt>
    <dgm:pt modelId="{2842660E-0A53-4F42-B61C-526F63613FD6}" type="pres">
      <dgm:prSet presAssocID="{E15C6E78-59A0-41F2-84B1-7440942B20B7}" presName="horzTwo" presStyleCnt="0"/>
      <dgm:spPr/>
    </dgm:pt>
    <dgm:pt modelId="{D67C4EA0-8F5C-49E8-99D3-734FC815C671}" type="pres">
      <dgm:prSet presAssocID="{4BF0CBE2-7B0F-4F69-BB91-746C05BC26FC}" presName="sibSpaceTwo" presStyleCnt="0"/>
      <dgm:spPr/>
    </dgm:pt>
    <dgm:pt modelId="{1FAC1A18-FDA0-4766-ABEA-FADDDB1C66DC}" type="pres">
      <dgm:prSet presAssocID="{E90610A8-453B-4C8E-83A4-181783995C20}" presName="vertTwo" presStyleCnt="0"/>
      <dgm:spPr/>
    </dgm:pt>
    <dgm:pt modelId="{5ED22D63-A457-48FE-8029-2071F4108653}" type="pres">
      <dgm:prSet presAssocID="{E90610A8-453B-4C8E-83A4-181783995C20}" presName="txTwo" presStyleLbl="node2" presStyleIdx="1" presStyleCnt="3">
        <dgm:presLayoutVars>
          <dgm:chPref val="3"/>
        </dgm:presLayoutVars>
      </dgm:prSet>
      <dgm:spPr/>
    </dgm:pt>
    <dgm:pt modelId="{1B76A73B-0897-4CA0-8AF1-367348E86F51}" type="pres">
      <dgm:prSet presAssocID="{E90610A8-453B-4C8E-83A4-181783995C20}" presName="horzTwo" presStyleCnt="0"/>
      <dgm:spPr/>
    </dgm:pt>
    <dgm:pt modelId="{9677F083-6E6A-4841-96E2-62DB5B41A179}" type="pres">
      <dgm:prSet presAssocID="{64AB7756-95F6-4B28-A3EC-E79133FF0766}" presName="sibSpaceTwo" presStyleCnt="0"/>
      <dgm:spPr/>
    </dgm:pt>
    <dgm:pt modelId="{9B9FC823-D7F5-4384-8E6E-AD0A6736F1D2}" type="pres">
      <dgm:prSet presAssocID="{C06A0F07-2925-4AA0-850F-64DC7E60ABE6}" presName="vertTwo" presStyleCnt="0"/>
      <dgm:spPr/>
    </dgm:pt>
    <dgm:pt modelId="{903EF0FE-C32D-4FE8-AC6D-B7CB31B396B8}" type="pres">
      <dgm:prSet presAssocID="{C06A0F07-2925-4AA0-850F-64DC7E60ABE6}" presName="txTwo" presStyleLbl="node2" presStyleIdx="2" presStyleCnt="3">
        <dgm:presLayoutVars>
          <dgm:chPref val="3"/>
        </dgm:presLayoutVars>
      </dgm:prSet>
      <dgm:spPr/>
    </dgm:pt>
    <dgm:pt modelId="{34F374B8-886F-42C6-90DC-A76AF8249A47}" type="pres">
      <dgm:prSet presAssocID="{C06A0F07-2925-4AA0-850F-64DC7E60ABE6}" presName="horzTwo" presStyleCnt="0"/>
      <dgm:spPr/>
    </dgm:pt>
  </dgm:ptLst>
  <dgm:cxnLst>
    <dgm:cxn modelId="{3C2D900C-A8CA-491A-B238-435818780B5F}" type="presOf" srcId="{E15C6E78-59A0-41F2-84B1-7440942B20B7}" destId="{B32602D2-6D7D-4437-829D-79865BB75DE0}" srcOrd="0" destOrd="0" presId="urn:microsoft.com/office/officeart/2005/8/layout/hierarchy4"/>
    <dgm:cxn modelId="{3A10BA15-8AAE-4725-BE1D-F44788CA97B6}" srcId="{4EE6068E-07FE-4148-A261-343F6CE7BD8C}" destId="{C06A0F07-2925-4AA0-850F-64DC7E60ABE6}" srcOrd="2" destOrd="0" parTransId="{149A8094-A7C9-43A5-90C4-1D2DCFEA7D29}" sibTransId="{096752F0-3508-453F-B3BC-6756CD376F09}"/>
    <dgm:cxn modelId="{5A6CFD2F-4215-4202-AB73-EF2706BB16C4}" type="presOf" srcId="{C06A0F07-2925-4AA0-850F-64DC7E60ABE6}" destId="{903EF0FE-C32D-4FE8-AC6D-B7CB31B396B8}" srcOrd="0" destOrd="0" presId="urn:microsoft.com/office/officeart/2005/8/layout/hierarchy4"/>
    <dgm:cxn modelId="{74F06C4E-15E8-4CE6-AC99-5C27CFB35E11}" srcId="{4EE6068E-07FE-4148-A261-343F6CE7BD8C}" destId="{E15C6E78-59A0-41F2-84B1-7440942B20B7}" srcOrd="0" destOrd="0" parTransId="{53AEE9F7-67B8-486C-99A3-BCBD8277EDCE}" sibTransId="{4BF0CBE2-7B0F-4F69-BB91-746C05BC26FC}"/>
    <dgm:cxn modelId="{DFF4BA6F-E03B-4D6B-9684-30A11D061250}" type="presOf" srcId="{4EE6068E-07FE-4148-A261-343F6CE7BD8C}" destId="{D5116263-5732-4BE4-B2F0-F96E9DCC4DB0}" srcOrd="0" destOrd="0" presId="urn:microsoft.com/office/officeart/2005/8/layout/hierarchy4"/>
    <dgm:cxn modelId="{1D084C93-6477-4442-8880-5EDD218453AB}" srcId="{A427B304-6C05-4BB4-A237-E95BD8F58CE1}" destId="{4EE6068E-07FE-4148-A261-343F6CE7BD8C}" srcOrd="0" destOrd="0" parTransId="{08E73E4C-E296-4377-A79C-89B33A630D2F}" sibTransId="{246B6F70-DE23-4AE9-BA02-D002128FF14B}"/>
    <dgm:cxn modelId="{7A9D6695-5B74-4BD3-AC84-A3E9ACC7FA7B}" type="presOf" srcId="{A427B304-6C05-4BB4-A237-E95BD8F58CE1}" destId="{2A34706F-1A4D-4366-ABE1-13DEEC4C7286}" srcOrd="0" destOrd="0" presId="urn:microsoft.com/office/officeart/2005/8/layout/hierarchy4"/>
    <dgm:cxn modelId="{2E1232D4-B50A-416E-BD0E-7E4C6C3D87D9}" srcId="{4EE6068E-07FE-4148-A261-343F6CE7BD8C}" destId="{E90610A8-453B-4C8E-83A4-181783995C20}" srcOrd="1" destOrd="0" parTransId="{5DB6F0C4-E264-4169-877B-7653182E147B}" sibTransId="{64AB7756-95F6-4B28-A3EC-E79133FF0766}"/>
    <dgm:cxn modelId="{033D16FC-62A3-44D0-8465-39CF8963CF0A}" type="presOf" srcId="{E90610A8-453B-4C8E-83A4-181783995C20}" destId="{5ED22D63-A457-48FE-8029-2071F4108653}" srcOrd="0" destOrd="0" presId="urn:microsoft.com/office/officeart/2005/8/layout/hierarchy4"/>
    <dgm:cxn modelId="{1EB15341-F68B-44C6-9791-E98C01F316D4}" type="presParOf" srcId="{2A34706F-1A4D-4366-ABE1-13DEEC4C7286}" destId="{37D9E5CC-257E-43EC-996B-B63E78B7FB88}" srcOrd="0" destOrd="0" presId="urn:microsoft.com/office/officeart/2005/8/layout/hierarchy4"/>
    <dgm:cxn modelId="{CA87FC93-EF09-4E29-8BE4-F84CB9C9F5EE}" type="presParOf" srcId="{37D9E5CC-257E-43EC-996B-B63E78B7FB88}" destId="{D5116263-5732-4BE4-B2F0-F96E9DCC4DB0}" srcOrd="0" destOrd="0" presId="urn:microsoft.com/office/officeart/2005/8/layout/hierarchy4"/>
    <dgm:cxn modelId="{E30FB7FF-FA64-4F9A-ACB7-04FAE53990FE}" type="presParOf" srcId="{37D9E5CC-257E-43EC-996B-B63E78B7FB88}" destId="{E66D25CB-8938-4633-A08E-2B58E5438563}" srcOrd="1" destOrd="0" presId="urn:microsoft.com/office/officeart/2005/8/layout/hierarchy4"/>
    <dgm:cxn modelId="{E58AF5C5-E635-4EF0-AA55-19E86B3EC354}" type="presParOf" srcId="{37D9E5CC-257E-43EC-996B-B63E78B7FB88}" destId="{B9D68F6E-917F-4BCE-B7F3-7AB6CE2EB018}" srcOrd="2" destOrd="0" presId="urn:microsoft.com/office/officeart/2005/8/layout/hierarchy4"/>
    <dgm:cxn modelId="{C0F3DD47-0840-4D08-B33F-0EC58BF43974}" type="presParOf" srcId="{B9D68F6E-917F-4BCE-B7F3-7AB6CE2EB018}" destId="{C0D057A0-FC09-4B0C-B866-4C76C260DD77}" srcOrd="0" destOrd="0" presId="urn:microsoft.com/office/officeart/2005/8/layout/hierarchy4"/>
    <dgm:cxn modelId="{4975B5EC-2E14-41EB-9ABD-0E4A80A78E69}" type="presParOf" srcId="{C0D057A0-FC09-4B0C-B866-4C76C260DD77}" destId="{B32602D2-6D7D-4437-829D-79865BB75DE0}" srcOrd="0" destOrd="0" presId="urn:microsoft.com/office/officeart/2005/8/layout/hierarchy4"/>
    <dgm:cxn modelId="{85B1C16E-FA24-4E27-B93A-96AA8284E0B4}" type="presParOf" srcId="{C0D057A0-FC09-4B0C-B866-4C76C260DD77}" destId="{2842660E-0A53-4F42-B61C-526F63613FD6}" srcOrd="1" destOrd="0" presId="urn:microsoft.com/office/officeart/2005/8/layout/hierarchy4"/>
    <dgm:cxn modelId="{A594A0E5-C596-4CF3-8F71-3DB589A46739}" type="presParOf" srcId="{B9D68F6E-917F-4BCE-B7F3-7AB6CE2EB018}" destId="{D67C4EA0-8F5C-49E8-99D3-734FC815C671}" srcOrd="1" destOrd="0" presId="urn:microsoft.com/office/officeart/2005/8/layout/hierarchy4"/>
    <dgm:cxn modelId="{DF5122FF-9BF9-493A-97B4-1A53FFB6DAEB}" type="presParOf" srcId="{B9D68F6E-917F-4BCE-B7F3-7AB6CE2EB018}" destId="{1FAC1A18-FDA0-4766-ABEA-FADDDB1C66DC}" srcOrd="2" destOrd="0" presId="urn:microsoft.com/office/officeart/2005/8/layout/hierarchy4"/>
    <dgm:cxn modelId="{4AFD149A-59EE-4CDC-AB79-36F6A26AB8BC}" type="presParOf" srcId="{1FAC1A18-FDA0-4766-ABEA-FADDDB1C66DC}" destId="{5ED22D63-A457-48FE-8029-2071F4108653}" srcOrd="0" destOrd="0" presId="urn:microsoft.com/office/officeart/2005/8/layout/hierarchy4"/>
    <dgm:cxn modelId="{0BC358B9-E88A-4859-94A5-A624110A86C1}" type="presParOf" srcId="{1FAC1A18-FDA0-4766-ABEA-FADDDB1C66DC}" destId="{1B76A73B-0897-4CA0-8AF1-367348E86F51}" srcOrd="1" destOrd="0" presId="urn:microsoft.com/office/officeart/2005/8/layout/hierarchy4"/>
    <dgm:cxn modelId="{0AE2EF8F-DD24-489A-8B1A-89D4DA10C94E}" type="presParOf" srcId="{B9D68F6E-917F-4BCE-B7F3-7AB6CE2EB018}" destId="{9677F083-6E6A-4841-96E2-62DB5B41A179}" srcOrd="3" destOrd="0" presId="urn:microsoft.com/office/officeart/2005/8/layout/hierarchy4"/>
    <dgm:cxn modelId="{B1CF8851-A1B8-4729-82BB-ED36A3580F1A}" type="presParOf" srcId="{B9D68F6E-917F-4BCE-B7F3-7AB6CE2EB018}" destId="{9B9FC823-D7F5-4384-8E6E-AD0A6736F1D2}" srcOrd="4" destOrd="0" presId="urn:microsoft.com/office/officeart/2005/8/layout/hierarchy4"/>
    <dgm:cxn modelId="{410B2020-61D6-4BB7-94CD-6D499EBF5CF3}" type="presParOf" srcId="{9B9FC823-D7F5-4384-8E6E-AD0A6736F1D2}" destId="{903EF0FE-C32D-4FE8-AC6D-B7CB31B396B8}" srcOrd="0" destOrd="0" presId="urn:microsoft.com/office/officeart/2005/8/layout/hierarchy4"/>
    <dgm:cxn modelId="{65501CB4-07AD-4C26-BD5B-23096C01B39C}" type="presParOf" srcId="{9B9FC823-D7F5-4384-8E6E-AD0A6736F1D2}" destId="{34F374B8-886F-42C6-90DC-A76AF8249A47}"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E2B1CB-0C73-4235-87AC-B8F4B9032D2D}" type="doc">
      <dgm:prSet loTypeId="urn:microsoft.com/office/officeart/2005/8/layout/hierarchy3" loCatId="list" qsTypeId="urn:microsoft.com/office/officeart/2005/8/quickstyle/3d3" qsCatId="3D" csTypeId="urn:microsoft.com/office/officeart/2005/8/colors/accent3_2" csCatId="accent3" phldr="1"/>
      <dgm:spPr/>
      <dgm:t>
        <a:bodyPr/>
        <a:lstStyle/>
        <a:p>
          <a:endParaRPr lang="en-US"/>
        </a:p>
      </dgm:t>
    </dgm:pt>
    <dgm:pt modelId="{C594976C-1C4B-46B5-A79D-F339F1D771AD}" type="pres">
      <dgm:prSet presAssocID="{BFE2B1CB-0C73-4235-87AC-B8F4B9032D2D}" presName="diagram" presStyleCnt="0">
        <dgm:presLayoutVars>
          <dgm:chPref val="1"/>
          <dgm:dir/>
          <dgm:animOne val="branch"/>
          <dgm:animLvl val="lvl"/>
          <dgm:resizeHandles/>
        </dgm:presLayoutVars>
      </dgm:prSet>
      <dgm:spPr/>
    </dgm:pt>
  </dgm:ptLst>
  <dgm:cxnLst>
    <dgm:cxn modelId="{4FE3BF94-91BA-40CF-A33D-F74394B36436}" type="presOf" srcId="{BFE2B1CB-0C73-4235-87AC-B8F4B9032D2D}" destId="{C594976C-1C4B-46B5-A79D-F339F1D771AD}" srcOrd="0"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C7202C-DE4A-4D2E-8AF2-A2AA4B8B4E6D}">
      <dsp:nvSpPr>
        <dsp:cNvPr id="0" name=""/>
        <dsp:cNvSpPr/>
      </dsp:nvSpPr>
      <dsp:spPr>
        <a:xfrm>
          <a:off x="3833723" y="544452"/>
          <a:ext cx="1926668" cy="138696"/>
        </a:xfrm>
        <a:custGeom>
          <a:avLst/>
          <a:gdLst/>
          <a:ahLst/>
          <a:cxnLst/>
          <a:rect l="0" t="0" r="0" b="0"/>
          <a:pathLst>
            <a:path>
              <a:moveTo>
                <a:pt x="0" y="0"/>
              </a:moveTo>
              <a:lnTo>
                <a:pt x="0" y="69442"/>
              </a:lnTo>
              <a:lnTo>
                <a:pt x="1926668" y="69442"/>
              </a:lnTo>
              <a:lnTo>
                <a:pt x="1926668" y="1386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F0E9E3-2D6A-4EF5-86E5-015DF8DFB9EC}">
      <dsp:nvSpPr>
        <dsp:cNvPr id="0" name=""/>
        <dsp:cNvSpPr/>
      </dsp:nvSpPr>
      <dsp:spPr>
        <a:xfrm>
          <a:off x="3833723" y="544452"/>
          <a:ext cx="1069823" cy="138884"/>
        </a:xfrm>
        <a:custGeom>
          <a:avLst/>
          <a:gdLst/>
          <a:ahLst/>
          <a:cxnLst/>
          <a:rect l="0" t="0" r="0" b="0"/>
          <a:pathLst>
            <a:path>
              <a:moveTo>
                <a:pt x="0" y="0"/>
              </a:moveTo>
              <a:lnTo>
                <a:pt x="0" y="69631"/>
              </a:lnTo>
              <a:lnTo>
                <a:pt x="1069823" y="69631"/>
              </a:lnTo>
              <a:lnTo>
                <a:pt x="1069823" y="13888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E11FB1-A22C-46BC-B9BB-4A33A76BD70E}">
      <dsp:nvSpPr>
        <dsp:cNvPr id="0" name=""/>
        <dsp:cNvSpPr/>
      </dsp:nvSpPr>
      <dsp:spPr>
        <a:xfrm>
          <a:off x="3833723" y="544452"/>
          <a:ext cx="271757" cy="138884"/>
        </a:xfrm>
        <a:custGeom>
          <a:avLst/>
          <a:gdLst/>
          <a:ahLst/>
          <a:cxnLst/>
          <a:rect l="0" t="0" r="0" b="0"/>
          <a:pathLst>
            <a:path>
              <a:moveTo>
                <a:pt x="0" y="0"/>
              </a:moveTo>
              <a:lnTo>
                <a:pt x="0" y="69631"/>
              </a:lnTo>
              <a:lnTo>
                <a:pt x="271757" y="69631"/>
              </a:lnTo>
              <a:lnTo>
                <a:pt x="271757" y="13888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1486828-527E-40E8-8DD2-B17D0AD623B7}">
      <dsp:nvSpPr>
        <dsp:cNvPr id="0" name=""/>
        <dsp:cNvSpPr/>
      </dsp:nvSpPr>
      <dsp:spPr>
        <a:xfrm>
          <a:off x="3307415" y="544452"/>
          <a:ext cx="526307" cy="138884"/>
        </a:xfrm>
        <a:custGeom>
          <a:avLst/>
          <a:gdLst/>
          <a:ahLst/>
          <a:cxnLst/>
          <a:rect l="0" t="0" r="0" b="0"/>
          <a:pathLst>
            <a:path>
              <a:moveTo>
                <a:pt x="526307" y="0"/>
              </a:moveTo>
              <a:lnTo>
                <a:pt x="526307" y="69631"/>
              </a:lnTo>
              <a:lnTo>
                <a:pt x="0" y="69631"/>
              </a:lnTo>
              <a:lnTo>
                <a:pt x="0" y="13888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85E5F8F-88AD-4F93-AE50-9969E3CE0F31}">
      <dsp:nvSpPr>
        <dsp:cNvPr id="0" name=""/>
        <dsp:cNvSpPr/>
      </dsp:nvSpPr>
      <dsp:spPr>
        <a:xfrm>
          <a:off x="2509349" y="544452"/>
          <a:ext cx="1324373" cy="138884"/>
        </a:xfrm>
        <a:custGeom>
          <a:avLst/>
          <a:gdLst/>
          <a:ahLst/>
          <a:cxnLst/>
          <a:rect l="0" t="0" r="0" b="0"/>
          <a:pathLst>
            <a:path>
              <a:moveTo>
                <a:pt x="1324373" y="0"/>
              </a:moveTo>
              <a:lnTo>
                <a:pt x="1324373" y="69631"/>
              </a:lnTo>
              <a:lnTo>
                <a:pt x="0" y="69631"/>
              </a:lnTo>
              <a:lnTo>
                <a:pt x="0" y="13888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BCB2F3-5A63-4E07-80F6-BFDC9D6181AF}">
      <dsp:nvSpPr>
        <dsp:cNvPr id="0" name=""/>
        <dsp:cNvSpPr/>
      </dsp:nvSpPr>
      <dsp:spPr>
        <a:xfrm>
          <a:off x="1711284" y="544452"/>
          <a:ext cx="2122439" cy="138884"/>
        </a:xfrm>
        <a:custGeom>
          <a:avLst/>
          <a:gdLst/>
          <a:ahLst/>
          <a:cxnLst/>
          <a:rect l="0" t="0" r="0" b="0"/>
          <a:pathLst>
            <a:path>
              <a:moveTo>
                <a:pt x="2122439" y="0"/>
              </a:moveTo>
              <a:lnTo>
                <a:pt x="2122439" y="69631"/>
              </a:lnTo>
              <a:lnTo>
                <a:pt x="0" y="69631"/>
              </a:lnTo>
              <a:lnTo>
                <a:pt x="0" y="13888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AC7F9E-0B64-4C25-87B7-67C7890A8A86}">
      <dsp:nvSpPr>
        <dsp:cNvPr id="0" name=""/>
        <dsp:cNvSpPr/>
      </dsp:nvSpPr>
      <dsp:spPr>
        <a:xfrm>
          <a:off x="3245110" y="0"/>
          <a:ext cx="1177225" cy="544452"/>
        </a:xfrm>
        <a:prstGeom prst="rect">
          <a:avLst/>
        </a:prstGeom>
        <a:solidFill>
          <a:srgbClr val="FF6600"/>
        </a:solidFill>
        <a:ln w="12700" cap="flat" cmpd="sng" algn="ctr">
          <a:solidFill>
            <a:srgbClr val="89A4A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endParaRPr lang="en-US" sz="1000" kern="1200" dirty="0">
            <a:latin typeface="Calibri" pitchFamily="34" charset="0"/>
            <a:cs typeface="Calibri" pitchFamily="34" charset="0"/>
          </a:endParaRPr>
        </a:p>
        <a:p>
          <a:pPr marL="0" lvl="0" indent="0" algn="ctr" defTabSz="444500">
            <a:lnSpc>
              <a:spcPct val="90000"/>
            </a:lnSpc>
            <a:spcBef>
              <a:spcPct val="0"/>
            </a:spcBef>
            <a:spcAft>
              <a:spcPct val="35000"/>
            </a:spcAft>
            <a:buNone/>
          </a:pPr>
          <a:r>
            <a:rPr lang="en-US" sz="1000" kern="1200" dirty="0">
              <a:latin typeface="Calibri" pitchFamily="34" charset="0"/>
              <a:cs typeface="Calibri" pitchFamily="34" charset="0"/>
            </a:rPr>
            <a:t>(Group President )</a:t>
          </a:r>
        </a:p>
      </dsp:txBody>
      <dsp:txXfrm>
        <a:off x="3245110" y="0"/>
        <a:ext cx="1177225" cy="544452"/>
      </dsp:txXfrm>
    </dsp:sp>
    <dsp:sp modelId="{B9532FED-E2FB-42C0-900D-6FC6FC2EBFAB}">
      <dsp:nvSpPr>
        <dsp:cNvPr id="0" name=""/>
        <dsp:cNvSpPr/>
      </dsp:nvSpPr>
      <dsp:spPr>
        <a:xfrm>
          <a:off x="1381504" y="683337"/>
          <a:ext cx="659558" cy="514580"/>
        </a:xfrm>
        <a:prstGeom prst="rect">
          <a:avLst/>
        </a:prstGeom>
        <a:solidFill>
          <a:srgbClr val="FF6600"/>
        </a:solidFill>
        <a:ln w="12700" cap="flat" cmpd="sng" algn="ctr">
          <a:solidFill>
            <a:srgbClr val="89A4A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Calibri" pitchFamily="34" charset="0"/>
              <a:cs typeface="Calibri" pitchFamily="34" charset="0"/>
            </a:rPr>
            <a:t>Steel</a:t>
          </a:r>
        </a:p>
        <a:p>
          <a:pPr marL="0" lvl="0" indent="0" algn="ctr" defTabSz="444500">
            <a:lnSpc>
              <a:spcPct val="90000"/>
            </a:lnSpc>
            <a:spcBef>
              <a:spcPct val="0"/>
            </a:spcBef>
            <a:spcAft>
              <a:spcPct val="35000"/>
            </a:spcAft>
            <a:buNone/>
          </a:pPr>
          <a:r>
            <a:rPr lang="en-US" sz="1000" kern="1200" dirty="0">
              <a:latin typeface="Calibri" pitchFamily="34" charset="0"/>
              <a:cs typeface="Calibri" pitchFamily="34" charset="0"/>
            </a:rPr>
            <a:t>(Head – IA)</a:t>
          </a:r>
        </a:p>
      </dsp:txBody>
      <dsp:txXfrm>
        <a:off x="1381504" y="683337"/>
        <a:ext cx="659558" cy="514580"/>
      </dsp:txXfrm>
    </dsp:sp>
    <dsp:sp modelId="{69B2A531-1319-46B8-9C38-A0D7C2728B47}">
      <dsp:nvSpPr>
        <dsp:cNvPr id="0" name=""/>
        <dsp:cNvSpPr/>
      </dsp:nvSpPr>
      <dsp:spPr>
        <a:xfrm>
          <a:off x="2179570" y="683337"/>
          <a:ext cx="659558" cy="514580"/>
        </a:xfrm>
        <a:prstGeom prst="rect">
          <a:avLst/>
        </a:prstGeom>
        <a:solidFill>
          <a:srgbClr val="FF6600"/>
        </a:solidFill>
        <a:ln w="12700" cap="flat" cmpd="sng" algn="ctr">
          <a:solidFill>
            <a:srgbClr val="89A4A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Calibri" pitchFamily="34" charset="0"/>
              <a:cs typeface="Calibri" pitchFamily="34" charset="0"/>
            </a:rPr>
            <a:t>Energy</a:t>
          </a:r>
        </a:p>
        <a:p>
          <a:pPr marL="0" lvl="0" indent="0" algn="ctr" defTabSz="444500">
            <a:lnSpc>
              <a:spcPct val="90000"/>
            </a:lnSpc>
            <a:spcBef>
              <a:spcPct val="0"/>
            </a:spcBef>
            <a:spcAft>
              <a:spcPct val="35000"/>
            </a:spcAft>
            <a:buNone/>
          </a:pPr>
          <a:r>
            <a:rPr lang="en-US" sz="1000" kern="1200" dirty="0">
              <a:latin typeface="Calibri" pitchFamily="34" charset="0"/>
              <a:cs typeface="Calibri" pitchFamily="34" charset="0"/>
            </a:rPr>
            <a:t>(Head – IA)</a:t>
          </a:r>
        </a:p>
      </dsp:txBody>
      <dsp:txXfrm>
        <a:off x="2179570" y="683337"/>
        <a:ext cx="659558" cy="514580"/>
      </dsp:txXfrm>
    </dsp:sp>
    <dsp:sp modelId="{D15BC542-AB66-41D8-A25D-AB3462B29762}">
      <dsp:nvSpPr>
        <dsp:cNvPr id="0" name=""/>
        <dsp:cNvSpPr/>
      </dsp:nvSpPr>
      <dsp:spPr>
        <a:xfrm>
          <a:off x="2977636" y="683337"/>
          <a:ext cx="659558" cy="514580"/>
        </a:xfrm>
        <a:prstGeom prst="rect">
          <a:avLst/>
        </a:prstGeom>
        <a:solidFill>
          <a:srgbClr val="FF6600"/>
        </a:solidFill>
        <a:ln w="12700" cap="flat" cmpd="sng" algn="ctr">
          <a:solidFill>
            <a:srgbClr val="89A4A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Calibri" pitchFamily="34" charset="0"/>
              <a:cs typeface="Calibri" pitchFamily="34" charset="0"/>
            </a:rPr>
            <a:t>Infrastru-cture</a:t>
          </a:r>
        </a:p>
        <a:p>
          <a:pPr marL="0" lvl="0" indent="0" algn="ctr" defTabSz="444500">
            <a:lnSpc>
              <a:spcPct val="90000"/>
            </a:lnSpc>
            <a:spcBef>
              <a:spcPct val="0"/>
            </a:spcBef>
            <a:spcAft>
              <a:spcPct val="35000"/>
            </a:spcAft>
            <a:buNone/>
          </a:pPr>
          <a:r>
            <a:rPr lang="en-US" sz="1000" kern="1200" dirty="0">
              <a:latin typeface="Calibri" pitchFamily="34" charset="0"/>
              <a:cs typeface="Calibri" pitchFamily="34" charset="0"/>
            </a:rPr>
            <a:t>(Head – IA)</a:t>
          </a:r>
        </a:p>
      </dsp:txBody>
      <dsp:txXfrm>
        <a:off x="2977636" y="683337"/>
        <a:ext cx="659558" cy="514580"/>
      </dsp:txXfrm>
    </dsp:sp>
    <dsp:sp modelId="{9D862752-6DDD-403E-93B4-895A3284E8EA}">
      <dsp:nvSpPr>
        <dsp:cNvPr id="0" name=""/>
        <dsp:cNvSpPr/>
      </dsp:nvSpPr>
      <dsp:spPr>
        <a:xfrm>
          <a:off x="3775701" y="683337"/>
          <a:ext cx="659558" cy="514580"/>
        </a:xfrm>
        <a:prstGeom prst="rect">
          <a:avLst/>
        </a:prstGeom>
        <a:solidFill>
          <a:srgbClr val="FF6600"/>
        </a:solidFill>
        <a:ln w="12700" cap="flat" cmpd="sng" algn="ctr">
          <a:solidFill>
            <a:srgbClr val="89A4A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Calibri" pitchFamily="34" charset="0"/>
              <a:cs typeface="Calibri" pitchFamily="34" charset="0"/>
            </a:rPr>
            <a:t>Shipping</a:t>
          </a:r>
        </a:p>
        <a:p>
          <a:pPr marL="0" lvl="0" indent="0" algn="ctr" defTabSz="444500">
            <a:lnSpc>
              <a:spcPct val="90000"/>
            </a:lnSpc>
            <a:spcBef>
              <a:spcPct val="0"/>
            </a:spcBef>
            <a:spcAft>
              <a:spcPct val="35000"/>
            </a:spcAft>
            <a:buNone/>
          </a:pPr>
          <a:r>
            <a:rPr lang="en-US" sz="1000" kern="1200" dirty="0">
              <a:latin typeface="Calibri" pitchFamily="34" charset="0"/>
              <a:cs typeface="Calibri" pitchFamily="34" charset="0"/>
            </a:rPr>
            <a:t>(Head – IA)</a:t>
          </a:r>
        </a:p>
      </dsp:txBody>
      <dsp:txXfrm>
        <a:off x="3775701" y="683337"/>
        <a:ext cx="659558" cy="514580"/>
      </dsp:txXfrm>
    </dsp:sp>
    <dsp:sp modelId="{4DDE890E-BF7C-437C-94F3-DCB07D4454CF}">
      <dsp:nvSpPr>
        <dsp:cNvPr id="0" name=""/>
        <dsp:cNvSpPr/>
      </dsp:nvSpPr>
      <dsp:spPr>
        <a:xfrm>
          <a:off x="4573767" y="683337"/>
          <a:ext cx="659558" cy="514580"/>
        </a:xfrm>
        <a:prstGeom prst="rect">
          <a:avLst/>
        </a:prstGeom>
        <a:solidFill>
          <a:srgbClr val="FF6600"/>
        </a:solidFill>
        <a:ln w="12700" cap="flat" cmpd="sng" algn="ctr">
          <a:solidFill>
            <a:srgbClr val="89A4A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Calibri" pitchFamily="34" charset="0"/>
              <a:cs typeface="Calibri" pitchFamily="34" charset="0"/>
            </a:rPr>
            <a:t>Aegis</a:t>
          </a:r>
        </a:p>
        <a:p>
          <a:pPr marL="0" lvl="0" indent="0" algn="ctr" defTabSz="444500">
            <a:lnSpc>
              <a:spcPct val="90000"/>
            </a:lnSpc>
            <a:spcBef>
              <a:spcPct val="0"/>
            </a:spcBef>
            <a:spcAft>
              <a:spcPct val="35000"/>
            </a:spcAft>
            <a:buNone/>
          </a:pPr>
          <a:r>
            <a:rPr lang="en-US" sz="1000" kern="1200" dirty="0">
              <a:latin typeface="Calibri" pitchFamily="34" charset="0"/>
              <a:cs typeface="Calibri" pitchFamily="34" charset="0"/>
            </a:rPr>
            <a:t>(Head – IA)</a:t>
          </a:r>
        </a:p>
      </dsp:txBody>
      <dsp:txXfrm>
        <a:off x="4573767" y="683337"/>
        <a:ext cx="659558" cy="514580"/>
      </dsp:txXfrm>
    </dsp:sp>
    <dsp:sp modelId="{081B1618-561E-40A1-B589-6F3A6FDEAE75}">
      <dsp:nvSpPr>
        <dsp:cNvPr id="0" name=""/>
        <dsp:cNvSpPr/>
      </dsp:nvSpPr>
      <dsp:spPr>
        <a:xfrm>
          <a:off x="5371833" y="683148"/>
          <a:ext cx="777118" cy="514580"/>
        </a:xfrm>
        <a:prstGeom prst="rect">
          <a:avLst/>
        </a:prstGeom>
        <a:solidFill>
          <a:srgbClr val="FF6600"/>
        </a:solidFill>
        <a:ln w="12700" cap="flat" cmpd="sng" algn="ctr">
          <a:solidFill>
            <a:srgbClr val="89A4A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Calibri" pitchFamily="34" charset="0"/>
              <a:cs typeface="Calibri" pitchFamily="34" charset="0"/>
            </a:rPr>
            <a:t>Retail &amp; Realty</a:t>
          </a:r>
        </a:p>
        <a:p>
          <a:pPr marL="0" lvl="0" indent="0" algn="ctr" defTabSz="444500">
            <a:lnSpc>
              <a:spcPct val="90000"/>
            </a:lnSpc>
            <a:spcBef>
              <a:spcPct val="0"/>
            </a:spcBef>
            <a:spcAft>
              <a:spcPct val="35000"/>
            </a:spcAft>
            <a:buNone/>
          </a:pPr>
          <a:r>
            <a:rPr lang="en-US" sz="1000" kern="1200" dirty="0">
              <a:latin typeface="Calibri" pitchFamily="34" charset="0"/>
              <a:cs typeface="Calibri" pitchFamily="34" charset="0"/>
            </a:rPr>
            <a:t>(Head – IA) </a:t>
          </a:r>
        </a:p>
      </dsp:txBody>
      <dsp:txXfrm>
        <a:off x="5371833" y="683148"/>
        <a:ext cx="777118" cy="5145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4EF5D7-A4DB-4462-BF08-9CFAFA28315A}">
      <dsp:nvSpPr>
        <dsp:cNvPr id="0" name=""/>
        <dsp:cNvSpPr/>
      </dsp:nvSpPr>
      <dsp:spPr>
        <a:xfrm>
          <a:off x="3410501" y="278"/>
          <a:ext cx="1027834" cy="102783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solidFill>
                <a:sysClr val="windowText" lastClr="000000"/>
              </a:solidFill>
              <a:latin typeface="Calibri" pitchFamily="34" charset="0"/>
              <a:cs typeface="Calibri" pitchFamily="34" charset="0"/>
            </a:rPr>
            <a:t>Prepare Risk-based Audit Plan</a:t>
          </a:r>
        </a:p>
      </dsp:txBody>
      <dsp:txXfrm>
        <a:off x="3561024" y="150801"/>
        <a:ext cx="726788" cy="726788"/>
      </dsp:txXfrm>
    </dsp:sp>
    <dsp:sp modelId="{EB389D24-3B44-4766-9B48-C1497EADD951}">
      <dsp:nvSpPr>
        <dsp:cNvPr id="0" name=""/>
        <dsp:cNvSpPr/>
      </dsp:nvSpPr>
      <dsp:spPr>
        <a:xfrm rot="1542857">
          <a:off x="4476303" y="672466"/>
          <a:ext cx="273866" cy="3468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solidFill>
              <a:sysClr val="windowText" lastClr="000000"/>
            </a:solidFill>
            <a:latin typeface="Calibri" pitchFamily="34" charset="0"/>
            <a:cs typeface="Calibri" pitchFamily="34" charset="0"/>
          </a:endParaRPr>
        </a:p>
      </dsp:txBody>
      <dsp:txXfrm>
        <a:off x="4480371" y="724021"/>
        <a:ext cx="191706" cy="208136"/>
      </dsp:txXfrm>
    </dsp:sp>
    <dsp:sp modelId="{A8C89D5E-4433-4BFC-9B91-3193098EF5FD}">
      <dsp:nvSpPr>
        <dsp:cNvPr id="0" name=""/>
        <dsp:cNvSpPr/>
      </dsp:nvSpPr>
      <dsp:spPr>
        <a:xfrm>
          <a:off x="4802105" y="670439"/>
          <a:ext cx="1027834" cy="102783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solidFill>
                <a:sysClr val="windowText" lastClr="000000"/>
              </a:solidFill>
              <a:latin typeface="Calibri" pitchFamily="34" charset="0"/>
              <a:cs typeface="Calibri" pitchFamily="34" charset="0"/>
            </a:rPr>
            <a:t>Obtain buy-in from Manage-ment and AC</a:t>
          </a:r>
        </a:p>
      </dsp:txBody>
      <dsp:txXfrm>
        <a:off x="4952628" y="820962"/>
        <a:ext cx="726788" cy="726788"/>
      </dsp:txXfrm>
    </dsp:sp>
    <dsp:sp modelId="{5644EC36-A0EC-437D-A4BA-4A3A7B4C4974}">
      <dsp:nvSpPr>
        <dsp:cNvPr id="0" name=""/>
        <dsp:cNvSpPr/>
      </dsp:nvSpPr>
      <dsp:spPr>
        <a:xfrm rot="4628571">
          <a:off x="5349461" y="1755524"/>
          <a:ext cx="273028" cy="3468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solidFill>
              <a:sysClr val="windowText" lastClr="000000"/>
            </a:solidFill>
            <a:latin typeface="Calibri" pitchFamily="34" charset="0"/>
            <a:cs typeface="Calibri" pitchFamily="34" charset="0"/>
          </a:endParaRPr>
        </a:p>
      </dsp:txBody>
      <dsp:txXfrm>
        <a:off x="5381302" y="1784976"/>
        <a:ext cx="191120" cy="208136"/>
      </dsp:txXfrm>
    </dsp:sp>
    <dsp:sp modelId="{3873EFE0-80B9-4206-9887-03FAC9CBB7DD}">
      <dsp:nvSpPr>
        <dsp:cNvPr id="0" name=""/>
        <dsp:cNvSpPr/>
      </dsp:nvSpPr>
      <dsp:spPr>
        <a:xfrm>
          <a:off x="5110728" y="2176278"/>
          <a:ext cx="1097983" cy="102783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solidFill>
                <a:sysClr val="windowText" lastClr="000000"/>
              </a:solidFill>
              <a:latin typeface="Calibri" pitchFamily="34" charset="0"/>
              <a:cs typeface="Calibri" pitchFamily="34" charset="0"/>
            </a:rPr>
            <a:t>Preparation of Audit Programme/ Checklist</a:t>
          </a:r>
        </a:p>
      </dsp:txBody>
      <dsp:txXfrm>
        <a:off x="5271524" y="2326801"/>
        <a:ext cx="776391" cy="726788"/>
      </dsp:txXfrm>
    </dsp:sp>
    <dsp:sp modelId="{8B6CB42C-62D3-4367-87D4-54A0EA463DA3}">
      <dsp:nvSpPr>
        <dsp:cNvPr id="0" name=""/>
        <dsp:cNvSpPr/>
      </dsp:nvSpPr>
      <dsp:spPr>
        <a:xfrm rot="7714286">
          <a:off x="5045390" y="3119645"/>
          <a:ext cx="267072" cy="3468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solidFill>
              <a:sysClr val="windowText" lastClr="000000"/>
            </a:solidFill>
            <a:latin typeface="Calibri" pitchFamily="34" charset="0"/>
            <a:cs typeface="Calibri" pitchFamily="34" charset="0"/>
          </a:endParaRPr>
        </a:p>
      </dsp:txBody>
      <dsp:txXfrm rot="10800000">
        <a:off x="5110429" y="3157703"/>
        <a:ext cx="186950" cy="208136"/>
      </dsp:txXfrm>
    </dsp:sp>
    <dsp:sp modelId="{13B715B1-E02C-4A2E-BBA2-6783344F0E29}">
      <dsp:nvSpPr>
        <dsp:cNvPr id="0" name=""/>
        <dsp:cNvSpPr/>
      </dsp:nvSpPr>
      <dsp:spPr>
        <a:xfrm>
          <a:off x="4182783" y="3383867"/>
          <a:ext cx="1027834" cy="102783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solidFill>
                <a:sysClr val="windowText" lastClr="000000"/>
              </a:solidFill>
              <a:latin typeface="Calibri" pitchFamily="34" charset="0"/>
              <a:cs typeface="Calibri" pitchFamily="34" charset="0"/>
            </a:rPr>
            <a:t>Fieldwork / Execution </a:t>
          </a:r>
        </a:p>
      </dsp:txBody>
      <dsp:txXfrm>
        <a:off x="4333306" y="3534390"/>
        <a:ext cx="726788" cy="726788"/>
      </dsp:txXfrm>
    </dsp:sp>
    <dsp:sp modelId="{555F4CB4-E802-48D4-BB6B-024E08A4A9C1}">
      <dsp:nvSpPr>
        <dsp:cNvPr id="0" name=""/>
        <dsp:cNvSpPr/>
      </dsp:nvSpPr>
      <dsp:spPr>
        <a:xfrm rot="10800000">
          <a:off x="3795236" y="3724337"/>
          <a:ext cx="273866" cy="3468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solidFill>
              <a:sysClr val="windowText" lastClr="000000"/>
            </a:solidFill>
            <a:latin typeface="Calibri" pitchFamily="34" charset="0"/>
            <a:cs typeface="Calibri" pitchFamily="34" charset="0"/>
          </a:endParaRPr>
        </a:p>
      </dsp:txBody>
      <dsp:txXfrm rot="10800000">
        <a:off x="3877396" y="3793716"/>
        <a:ext cx="191706" cy="208136"/>
      </dsp:txXfrm>
    </dsp:sp>
    <dsp:sp modelId="{CEA0D9A2-48A1-4CE7-91D4-C8520049D96E}">
      <dsp:nvSpPr>
        <dsp:cNvPr id="0" name=""/>
        <dsp:cNvSpPr/>
      </dsp:nvSpPr>
      <dsp:spPr>
        <a:xfrm>
          <a:off x="2638219" y="3383867"/>
          <a:ext cx="1027834" cy="102783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solidFill>
                <a:sysClr val="windowText" lastClr="000000"/>
              </a:solidFill>
              <a:latin typeface="Calibri" pitchFamily="34" charset="0"/>
              <a:cs typeface="Calibri" pitchFamily="34" charset="0"/>
            </a:rPr>
            <a:t>Reporting to Manage-ment </a:t>
          </a:r>
        </a:p>
      </dsp:txBody>
      <dsp:txXfrm>
        <a:off x="2788742" y="3534390"/>
        <a:ext cx="726788" cy="726788"/>
      </dsp:txXfrm>
    </dsp:sp>
    <dsp:sp modelId="{7788DE50-65B0-4F78-B432-835D189A51D4}">
      <dsp:nvSpPr>
        <dsp:cNvPr id="0" name=""/>
        <dsp:cNvSpPr/>
      </dsp:nvSpPr>
      <dsp:spPr>
        <a:xfrm rot="13885714">
          <a:off x="2538525" y="3126602"/>
          <a:ext cx="273866" cy="3468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solidFill>
              <a:sysClr val="windowText" lastClr="000000"/>
            </a:solidFill>
            <a:latin typeface="Calibri" pitchFamily="34" charset="0"/>
            <a:cs typeface="Calibri" pitchFamily="34" charset="0"/>
          </a:endParaRPr>
        </a:p>
      </dsp:txBody>
      <dsp:txXfrm rot="10800000">
        <a:off x="2605218" y="3228099"/>
        <a:ext cx="191706" cy="208136"/>
      </dsp:txXfrm>
    </dsp:sp>
    <dsp:sp modelId="{F33E8C91-5BF3-430C-93F2-8D2882F289EE}">
      <dsp:nvSpPr>
        <dsp:cNvPr id="0" name=""/>
        <dsp:cNvSpPr/>
      </dsp:nvSpPr>
      <dsp:spPr>
        <a:xfrm>
          <a:off x="1675199" y="2176278"/>
          <a:ext cx="1027834" cy="102783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solidFill>
                <a:sysClr val="windowText" lastClr="000000"/>
              </a:solidFill>
              <a:latin typeface="Calibri" pitchFamily="34" charset="0"/>
              <a:cs typeface="Calibri" pitchFamily="34" charset="0"/>
            </a:rPr>
            <a:t>Manage-ment Response</a:t>
          </a:r>
        </a:p>
      </dsp:txBody>
      <dsp:txXfrm>
        <a:off x="1825722" y="2326801"/>
        <a:ext cx="726788" cy="726788"/>
      </dsp:txXfrm>
    </dsp:sp>
    <dsp:sp modelId="{434BD7D4-A6C2-463B-AAB1-11C24A46A7F0}">
      <dsp:nvSpPr>
        <dsp:cNvPr id="0" name=""/>
        <dsp:cNvSpPr/>
      </dsp:nvSpPr>
      <dsp:spPr>
        <a:xfrm rot="16971429">
          <a:off x="2222307" y="1771385"/>
          <a:ext cx="273866" cy="3468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solidFill>
              <a:sysClr val="windowText" lastClr="000000"/>
            </a:solidFill>
            <a:latin typeface="Calibri" pitchFamily="34" charset="0"/>
            <a:cs typeface="Calibri" pitchFamily="34" charset="0"/>
          </a:endParaRPr>
        </a:p>
      </dsp:txBody>
      <dsp:txXfrm>
        <a:off x="2254246" y="1880814"/>
        <a:ext cx="191706" cy="208136"/>
      </dsp:txXfrm>
    </dsp:sp>
    <dsp:sp modelId="{1A278F3A-7ED3-4623-AC52-4B3019DC2B30}">
      <dsp:nvSpPr>
        <dsp:cNvPr id="0" name=""/>
        <dsp:cNvSpPr/>
      </dsp:nvSpPr>
      <dsp:spPr>
        <a:xfrm>
          <a:off x="2018897" y="670439"/>
          <a:ext cx="1027834" cy="102783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solidFill>
                <a:sysClr val="windowText" lastClr="000000"/>
              </a:solidFill>
              <a:latin typeface="Calibri" pitchFamily="34" charset="0"/>
              <a:cs typeface="Calibri" pitchFamily="34" charset="0"/>
            </a:rPr>
            <a:t>Debrief </a:t>
          </a:r>
        </a:p>
      </dsp:txBody>
      <dsp:txXfrm>
        <a:off x="2169420" y="820962"/>
        <a:ext cx="726788" cy="726788"/>
      </dsp:txXfrm>
    </dsp:sp>
    <dsp:sp modelId="{B781C2A2-AC1D-4458-9485-69111578C751}">
      <dsp:nvSpPr>
        <dsp:cNvPr id="0" name=""/>
        <dsp:cNvSpPr/>
      </dsp:nvSpPr>
      <dsp:spPr>
        <a:xfrm rot="20057143">
          <a:off x="3084699" y="679192"/>
          <a:ext cx="273866" cy="3468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solidFill>
              <a:sysClr val="windowText" lastClr="000000"/>
            </a:solidFill>
            <a:latin typeface="Calibri" pitchFamily="34" charset="0"/>
            <a:cs typeface="Calibri" pitchFamily="34" charset="0"/>
          </a:endParaRPr>
        </a:p>
      </dsp:txBody>
      <dsp:txXfrm>
        <a:off x="3088767" y="766395"/>
        <a:ext cx="191706" cy="2081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116263-5732-4BE4-B2F0-F96E9DCC4DB0}">
      <dsp:nvSpPr>
        <dsp:cNvPr id="0" name=""/>
        <dsp:cNvSpPr/>
      </dsp:nvSpPr>
      <dsp:spPr>
        <a:xfrm>
          <a:off x="3930" y="241936"/>
          <a:ext cx="5464108" cy="408287"/>
        </a:xfrm>
        <a:prstGeom prst="roundRect">
          <a:avLst>
            <a:gd name="adj" fmla="val 10000"/>
          </a:avLst>
        </a:prstGeom>
        <a:solidFill>
          <a:schemeClr val="accent1">
            <a:hueOff val="0"/>
            <a:satOff val="0"/>
            <a:lumOff val="0"/>
            <a:alphaOff val="0"/>
          </a:schemeClr>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Fraud Control</a:t>
          </a:r>
        </a:p>
      </dsp:txBody>
      <dsp:txXfrm>
        <a:off x="15888" y="253894"/>
        <a:ext cx="5440192" cy="384371"/>
      </dsp:txXfrm>
    </dsp:sp>
    <dsp:sp modelId="{B32602D2-6D7D-4437-829D-79865BB75DE0}">
      <dsp:nvSpPr>
        <dsp:cNvPr id="0" name=""/>
        <dsp:cNvSpPr/>
      </dsp:nvSpPr>
      <dsp:spPr>
        <a:xfrm>
          <a:off x="1965" y="586143"/>
          <a:ext cx="1724781" cy="810014"/>
        </a:xfrm>
        <a:prstGeom prst="roundRect">
          <a:avLst>
            <a:gd name="adj" fmla="val 10000"/>
          </a:avLst>
        </a:prstGeom>
        <a:solidFill>
          <a:schemeClr val="accent1">
            <a:hueOff val="0"/>
            <a:satOff val="0"/>
            <a:lumOff val="0"/>
            <a:alphaOff val="0"/>
          </a:schemeClr>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Prevention</a:t>
          </a:r>
        </a:p>
      </dsp:txBody>
      <dsp:txXfrm>
        <a:off x="25690" y="609868"/>
        <a:ext cx="1677331" cy="762564"/>
      </dsp:txXfrm>
    </dsp:sp>
    <dsp:sp modelId="{5ED22D63-A457-48FE-8029-2071F4108653}">
      <dsp:nvSpPr>
        <dsp:cNvPr id="0" name=""/>
        <dsp:cNvSpPr/>
      </dsp:nvSpPr>
      <dsp:spPr>
        <a:xfrm>
          <a:off x="1871628" y="586143"/>
          <a:ext cx="1724781" cy="810014"/>
        </a:xfrm>
        <a:prstGeom prst="roundRect">
          <a:avLst>
            <a:gd name="adj" fmla="val 10000"/>
          </a:avLst>
        </a:prstGeom>
        <a:solidFill>
          <a:schemeClr val="accent1">
            <a:hueOff val="0"/>
            <a:satOff val="0"/>
            <a:lumOff val="0"/>
            <a:alphaOff val="0"/>
          </a:schemeClr>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Detection</a:t>
          </a:r>
        </a:p>
      </dsp:txBody>
      <dsp:txXfrm>
        <a:off x="1895353" y="609868"/>
        <a:ext cx="1677331" cy="762564"/>
      </dsp:txXfrm>
    </dsp:sp>
    <dsp:sp modelId="{903EF0FE-C32D-4FE8-AC6D-B7CB31B396B8}">
      <dsp:nvSpPr>
        <dsp:cNvPr id="0" name=""/>
        <dsp:cNvSpPr/>
      </dsp:nvSpPr>
      <dsp:spPr>
        <a:xfrm>
          <a:off x="3741292" y="586143"/>
          <a:ext cx="1724781" cy="810014"/>
        </a:xfrm>
        <a:prstGeom prst="roundRect">
          <a:avLst>
            <a:gd name="adj" fmla="val 10000"/>
          </a:avLst>
        </a:prstGeom>
        <a:solidFill>
          <a:schemeClr val="accent1">
            <a:hueOff val="0"/>
            <a:satOff val="0"/>
            <a:lumOff val="0"/>
            <a:alphaOff val="0"/>
          </a:schemeClr>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Investigation</a:t>
          </a:r>
        </a:p>
      </dsp:txBody>
      <dsp:txXfrm>
        <a:off x="3765017" y="609868"/>
        <a:ext cx="1677331" cy="7625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29838" cy="498852"/>
          </a:xfrm>
          <a:prstGeom prst="rect">
            <a:avLst/>
          </a:prstGeom>
        </p:spPr>
        <p:txBody>
          <a:bodyPr vert="horz" lIns="93497" tIns="46748" rIns="93497" bIns="46748" rtlCol="0"/>
          <a:lstStyle>
            <a:lvl1pPr algn="l">
              <a:defRPr sz="1200"/>
            </a:lvl1pPr>
          </a:lstStyle>
          <a:p>
            <a:endParaRPr lang="en-IN"/>
          </a:p>
        </p:txBody>
      </p:sp>
      <p:sp>
        <p:nvSpPr>
          <p:cNvPr id="3" name="Date Placeholder 2"/>
          <p:cNvSpPr>
            <a:spLocks noGrp="1"/>
          </p:cNvSpPr>
          <p:nvPr>
            <p:ph type="dt" sz="quarter" idx="1"/>
          </p:nvPr>
        </p:nvSpPr>
        <p:spPr>
          <a:xfrm>
            <a:off x="3829764" y="2"/>
            <a:ext cx="2929838" cy="498852"/>
          </a:xfrm>
          <a:prstGeom prst="rect">
            <a:avLst/>
          </a:prstGeom>
        </p:spPr>
        <p:txBody>
          <a:bodyPr vert="horz" lIns="93497" tIns="46748" rIns="93497" bIns="46748" rtlCol="0"/>
          <a:lstStyle>
            <a:lvl1pPr algn="r">
              <a:defRPr sz="1200"/>
            </a:lvl1pPr>
          </a:lstStyle>
          <a:p>
            <a:fld id="{E7B03888-CE41-4FF3-A282-7A1265C874B1}" type="datetimeFigureOut">
              <a:rPr lang="en-IN" smtClean="0"/>
              <a:t>12/07/22</a:t>
            </a:fld>
            <a:endParaRPr lang="en-IN"/>
          </a:p>
        </p:txBody>
      </p:sp>
      <p:sp>
        <p:nvSpPr>
          <p:cNvPr id="4" name="Footer Placeholder 3"/>
          <p:cNvSpPr>
            <a:spLocks noGrp="1"/>
          </p:cNvSpPr>
          <p:nvPr>
            <p:ph type="ftr" sz="quarter" idx="2"/>
          </p:nvPr>
        </p:nvSpPr>
        <p:spPr>
          <a:xfrm>
            <a:off x="2" y="9443667"/>
            <a:ext cx="2929838" cy="498851"/>
          </a:xfrm>
          <a:prstGeom prst="rect">
            <a:avLst/>
          </a:prstGeom>
        </p:spPr>
        <p:txBody>
          <a:bodyPr vert="horz" lIns="93497" tIns="46748" rIns="93497" bIns="46748" rtlCol="0" anchor="b"/>
          <a:lstStyle>
            <a:lvl1pPr algn="l">
              <a:defRPr sz="1200"/>
            </a:lvl1pPr>
          </a:lstStyle>
          <a:p>
            <a:endParaRPr lang="en-IN"/>
          </a:p>
        </p:txBody>
      </p:sp>
      <p:sp>
        <p:nvSpPr>
          <p:cNvPr id="5" name="Slide Number Placeholder 4"/>
          <p:cNvSpPr>
            <a:spLocks noGrp="1"/>
          </p:cNvSpPr>
          <p:nvPr>
            <p:ph type="sldNum" sz="quarter" idx="3"/>
          </p:nvPr>
        </p:nvSpPr>
        <p:spPr>
          <a:xfrm>
            <a:off x="3829764" y="9443667"/>
            <a:ext cx="2929838" cy="498851"/>
          </a:xfrm>
          <a:prstGeom prst="rect">
            <a:avLst/>
          </a:prstGeom>
        </p:spPr>
        <p:txBody>
          <a:bodyPr vert="horz" lIns="93497" tIns="46748" rIns="93497" bIns="46748" rtlCol="0" anchor="b"/>
          <a:lstStyle>
            <a:lvl1pPr algn="r">
              <a:defRPr sz="1200"/>
            </a:lvl1pPr>
          </a:lstStyle>
          <a:p>
            <a:fld id="{FC7529DD-3C4E-491F-B3DF-18376A171204}" type="slidenum">
              <a:rPr lang="en-IN" smtClean="0"/>
              <a:t>‹#›</a:t>
            </a:fld>
            <a:endParaRPr lang="en-IN"/>
          </a:p>
        </p:txBody>
      </p:sp>
    </p:spTree>
    <p:extLst>
      <p:ext uri="{BB962C8B-B14F-4D97-AF65-F5344CB8AC3E}">
        <p14:creationId xmlns:p14="http://schemas.microsoft.com/office/powerpoint/2010/main" val="32675797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29838" cy="498852"/>
          </a:xfrm>
          <a:prstGeom prst="rect">
            <a:avLst/>
          </a:prstGeom>
        </p:spPr>
        <p:txBody>
          <a:bodyPr vert="horz" lIns="93497" tIns="46748" rIns="93497" bIns="46748" rtlCol="0"/>
          <a:lstStyle>
            <a:lvl1pPr algn="l">
              <a:defRPr sz="1200"/>
            </a:lvl1pPr>
          </a:lstStyle>
          <a:p>
            <a:endParaRPr lang="en-IN"/>
          </a:p>
        </p:txBody>
      </p:sp>
      <p:sp>
        <p:nvSpPr>
          <p:cNvPr id="3" name="Date Placeholder 2"/>
          <p:cNvSpPr>
            <a:spLocks noGrp="1"/>
          </p:cNvSpPr>
          <p:nvPr>
            <p:ph type="dt" idx="1"/>
          </p:nvPr>
        </p:nvSpPr>
        <p:spPr>
          <a:xfrm>
            <a:off x="3829764" y="2"/>
            <a:ext cx="2929838" cy="498852"/>
          </a:xfrm>
          <a:prstGeom prst="rect">
            <a:avLst/>
          </a:prstGeom>
        </p:spPr>
        <p:txBody>
          <a:bodyPr vert="horz" lIns="93497" tIns="46748" rIns="93497" bIns="46748" rtlCol="0"/>
          <a:lstStyle>
            <a:lvl1pPr algn="r">
              <a:defRPr sz="1200"/>
            </a:lvl1pPr>
          </a:lstStyle>
          <a:p>
            <a:fld id="{B59DD61A-D5D5-4D9E-AB1A-D2AF01AE0A85}" type="datetimeFigureOut">
              <a:rPr lang="en-IN" smtClean="0"/>
              <a:t>12/07/22</a:t>
            </a:fld>
            <a:endParaRPr lang="en-IN"/>
          </a:p>
        </p:txBody>
      </p:sp>
      <p:sp>
        <p:nvSpPr>
          <p:cNvPr id="4" name="Slide Image Placeholder 3"/>
          <p:cNvSpPr>
            <a:spLocks noGrp="1" noRot="1" noChangeAspect="1"/>
          </p:cNvSpPr>
          <p:nvPr>
            <p:ph type="sldImg" idx="2"/>
          </p:nvPr>
        </p:nvSpPr>
        <p:spPr>
          <a:xfrm>
            <a:off x="400050" y="1243013"/>
            <a:ext cx="5961063" cy="3354387"/>
          </a:xfrm>
          <a:prstGeom prst="rect">
            <a:avLst/>
          </a:prstGeom>
          <a:noFill/>
          <a:ln w="12700">
            <a:solidFill>
              <a:prstClr val="black"/>
            </a:solidFill>
          </a:ln>
        </p:spPr>
        <p:txBody>
          <a:bodyPr vert="horz" lIns="93497" tIns="46748" rIns="93497" bIns="46748" rtlCol="0" anchor="ctr"/>
          <a:lstStyle/>
          <a:p>
            <a:endParaRPr lang="en-IN"/>
          </a:p>
        </p:txBody>
      </p:sp>
      <p:sp>
        <p:nvSpPr>
          <p:cNvPr id="5" name="Notes Placeholder 4"/>
          <p:cNvSpPr>
            <a:spLocks noGrp="1"/>
          </p:cNvSpPr>
          <p:nvPr>
            <p:ph type="body" sz="quarter" idx="3"/>
          </p:nvPr>
        </p:nvSpPr>
        <p:spPr>
          <a:xfrm>
            <a:off x="676117" y="4784836"/>
            <a:ext cx="5408930" cy="3914865"/>
          </a:xfrm>
          <a:prstGeom prst="rect">
            <a:avLst/>
          </a:prstGeom>
        </p:spPr>
        <p:txBody>
          <a:bodyPr vert="horz" lIns="93497" tIns="46748" rIns="93497" bIns="4674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2" y="9443667"/>
            <a:ext cx="2929838" cy="498851"/>
          </a:xfrm>
          <a:prstGeom prst="rect">
            <a:avLst/>
          </a:prstGeom>
        </p:spPr>
        <p:txBody>
          <a:bodyPr vert="horz" lIns="93497" tIns="46748" rIns="93497" bIns="46748" rtlCol="0" anchor="b"/>
          <a:lstStyle>
            <a:lvl1pPr algn="l">
              <a:defRPr sz="1200"/>
            </a:lvl1pPr>
          </a:lstStyle>
          <a:p>
            <a:endParaRPr lang="en-IN"/>
          </a:p>
        </p:txBody>
      </p:sp>
      <p:sp>
        <p:nvSpPr>
          <p:cNvPr id="7" name="Slide Number Placeholder 6"/>
          <p:cNvSpPr>
            <a:spLocks noGrp="1"/>
          </p:cNvSpPr>
          <p:nvPr>
            <p:ph type="sldNum" sz="quarter" idx="5"/>
          </p:nvPr>
        </p:nvSpPr>
        <p:spPr>
          <a:xfrm>
            <a:off x="3829764" y="9443667"/>
            <a:ext cx="2929838" cy="498851"/>
          </a:xfrm>
          <a:prstGeom prst="rect">
            <a:avLst/>
          </a:prstGeom>
        </p:spPr>
        <p:txBody>
          <a:bodyPr vert="horz" lIns="93497" tIns="46748" rIns="93497" bIns="46748" rtlCol="0" anchor="b"/>
          <a:lstStyle>
            <a:lvl1pPr algn="r">
              <a:defRPr sz="1200"/>
            </a:lvl1pPr>
          </a:lstStyle>
          <a:p>
            <a:fld id="{C1929CD1-C4D8-4CF5-A5D2-B55C87D05756}" type="slidenum">
              <a:rPr lang="en-IN" smtClean="0"/>
              <a:t>‹#›</a:t>
            </a:fld>
            <a:endParaRPr lang="en-IN"/>
          </a:p>
        </p:txBody>
      </p:sp>
    </p:spTree>
    <p:extLst>
      <p:ext uri="{BB962C8B-B14F-4D97-AF65-F5344CB8AC3E}">
        <p14:creationId xmlns:p14="http://schemas.microsoft.com/office/powerpoint/2010/main" val="297922185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FCA07B38-DD4F-4E97-B274-7A81FC0706B2}" type="datetime1">
              <a:rPr lang="en-IN" smtClean="0"/>
              <a:t>12/07/22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BC7248D-60C7-411B-BFB0-1A987801134E}" type="slidenum">
              <a:rPr lang="en-IN" smtClean="0"/>
              <a:t>‹#›</a:t>
            </a:fld>
            <a:endParaRPr lang="en-IN"/>
          </a:p>
        </p:txBody>
      </p:sp>
    </p:spTree>
    <p:extLst>
      <p:ext uri="{BB962C8B-B14F-4D97-AF65-F5344CB8AC3E}">
        <p14:creationId xmlns:p14="http://schemas.microsoft.com/office/powerpoint/2010/main" val="4111336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9E0C19BB-1740-4F72-A2B5-99C65CC8397A}" type="datetime1">
              <a:rPr lang="en-IN" smtClean="0"/>
              <a:t>12/07/22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BC7248D-60C7-411B-BFB0-1A987801134E}" type="slidenum">
              <a:rPr lang="en-IN" smtClean="0"/>
              <a:t>‹#›</a:t>
            </a:fld>
            <a:endParaRPr lang="en-IN"/>
          </a:p>
        </p:txBody>
      </p:sp>
    </p:spTree>
    <p:extLst>
      <p:ext uri="{BB962C8B-B14F-4D97-AF65-F5344CB8AC3E}">
        <p14:creationId xmlns:p14="http://schemas.microsoft.com/office/powerpoint/2010/main" val="1984847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B8A0EBA0-208B-440F-9F9F-0E0262E55E23}" type="datetime1">
              <a:rPr lang="en-IN" smtClean="0"/>
              <a:t>12/07/22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BC7248D-60C7-411B-BFB0-1A987801134E}" type="slidenum">
              <a:rPr lang="en-IN" smtClean="0"/>
              <a:t>‹#›</a:t>
            </a:fld>
            <a:endParaRPr lang="en-IN"/>
          </a:p>
        </p:txBody>
      </p:sp>
    </p:spTree>
    <p:extLst>
      <p:ext uri="{BB962C8B-B14F-4D97-AF65-F5344CB8AC3E}">
        <p14:creationId xmlns:p14="http://schemas.microsoft.com/office/powerpoint/2010/main" val="2836893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EF86655B-ABB0-4541-B224-154FB4C7FF70}" type="datetime1">
              <a:rPr lang="en-IN" smtClean="0"/>
              <a:t>12/07/22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BC7248D-60C7-411B-BFB0-1A987801134E}" type="slidenum">
              <a:rPr lang="en-IN" smtClean="0"/>
              <a:t>‹#›</a:t>
            </a:fld>
            <a:endParaRPr lang="en-IN"/>
          </a:p>
        </p:txBody>
      </p:sp>
    </p:spTree>
    <p:extLst>
      <p:ext uri="{BB962C8B-B14F-4D97-AF65-F5344CB8AC3E}">
        <p14:creationId xmlns:p14="http://schemas.microsoft.com/office/powerpoint/2010/main" val="3460443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BE0457A-AE5A-4507-BB59-3E81C1925E0D}" type="datetime1">
              <a:rPr lang="en-IN" smtClean="0"/>
              <a:t>12/07/22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BC7248D-60C7-411B-BFB0-1A987801134E}" type="slidenum">
              <a:rPr lang="en-IN" smtClean="0"/>
              <a:t>‹#›</a:t>
            </a:fld>
            <a:endParaRPr lang="en-IN"/>
          </a:p>
        </p:txBody>
      </p:sp>
    </p:spTree>
    <p:extLst>
      <p:ext uri="{BB962C8B-B14F-4D97-AF65-F5344CB8AC3E}">
        <p14:creationId xmlns:p14="http://schemas.microsoft.com/office/powerpoint/2010/main" val="2491631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F4F3091C-7A5F-4580-A688-A464EA9D429C}" type="datetime1">
              <a:rPr lang="en-IN" smtClean="0"/>
              <a:t>12/07/22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BC7248D-60C7-411B-BFB0-1A987801134E}" type="slidenum">
              <a:rPr lang="en-IN" smtClean="0"/>
              <a:t>‹#›</a:t>
            </a:fld>
            <a:endParaRPr lang="en-IN"/>
          </a:p>
        </p:txBody>
      </p:sp>
    </p:spTree>
    <p:extLst>
      <p:ext uri="{BB962C8B-B14F-4D97-AF65-F5344CB8AC3E}">
        <p14:creationId xmlns:p14="http://schemas.microsoft.com/office/powerpoint/2010/main" val="563265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B7D1BAAE-DA82-4981-A53F-095A91CC9046}" type="datetime1">
              <a:rPr lang="en-IN" smtClean="0"/>
              <a:t>12/07/22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BC7248D-60C7-411B-BFB0-1A987801134E}" type="slidenum">
              <a:rPr lang="en-IN" smtClean="0"/>
              <a:t>‹#›</a:t>
            </a:fld>
            <a:endParaRPr lang="en-IN"/>
          </a:p>
        </p:txBody>
      </p:sp>
    </p:spTree>
    <p:extLst>
      <p:ext uri="{BB962C8B-B14F-4D97-AF65-F5344CB8AC3E}">
        <p14:creationId xmlns:p14="http://schemas.microsoft.com/office/powerpoint/2010/main" val="2342104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C7C401AD-3E86-4A15-A439-8DF9A1221D9A}" type="datetime1">
              <a:rPr lang="en-IN" smtClean="0"/>
              <a:t>12/07/22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BC7248D-60C7-411B-BFB0-1A987801134E}" type="slidenum">
              <a:rPr lang="en-IN" smtClean="0"/>
              <a:t>‹#›</a:t>
            </a:fld>
            <a:endParaRPr lang="en-IN"/>
          </a:p>
        </p:txBody>
      </p:sp>
    </p:spTree>
    <p:extLst>
      <p:ext uri="{BB962C8B-B14F-4D97-AF65-F5344CB8AC3E}">
        <p14:creationId xmlns:p14="http://schemas.microsoft.com/office/powerpoint/2010/main" val="2073615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3FDC88-4B69-423B-800C-075B0A11F713}" type="datetime1">
              <a:rPr lang="en-IN" smtClean="0"/>
              <a:t>12/07/22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BC7248D-60C7-411B-BFB0-1A987801134E}" type="slidenum">
              <a:rPr lang="en-IN" smtClean="0"/>
              <a:t>‹#›</a:t>
            </a:fld>
            <a:endParaRPr lang="en-IN"/>
          </a:p>
        </p:txBody>
      </p:sp>
    </p:spTree>
    <p:extLst>
      <p:ext uri="{BB962C8B-B14F-4D97-AF65-F5344CB8AC3E}">
        <p14:creationId xmlns:p14="http://schemas.microsoft.com/office/powerpoint/2010/main" val="3284679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A0343E-E50F-47C5-A67F-B2BE1EA10F1D}" type="datetime1">
              <a:rPr lang="en-IN" smtClean="0"/>
              <a:t>12/07/22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BC7248D-60C7-411B-BFB0-1A987801134E}" type="slidenum">
              <a:rPr lang="en-IN" smtClean="0"/>
              <a:t>‹#›</a:t>
            </a:fld>
            <a:endParaRPr lang="en-IN"/>
          </a:p>
        </p:txBody>
      </p:sp>
    </p:spTree>
    <p:extLst>
      <p:ext uri="{BB962C8B-B14F-4D97-AF65-F5344CB8AC3E}">
        <p14:creationId xmlns:p14="http://schemas.microsoft.com/office/powerpoint/2010/main" val="661220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AC8E1E-AAC6-41D5-BD9A-CB250CCEAFAD}" type="datetime1">
              <a:rPr lang="en-IN" smtClean="0"/>
              <a:t>12/07/22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BC7248D-60C7-411B-BFB0-1A987801134E}" type="slidenum">
              <a:rPr lang="en-IN" smtClean="0"/>
              <a:t>‹#›</a:t>
            </a:fld>
            <a:endParaRPr lang="en-IN"/>
          </a:p>
        </p:txBody>
      </p:sp>
    </p:spTree>
    <p:extLst>
      <p:ext uri="{BB962C8B-B14F-4D97-AF65-F5344CB8AC3E}">
        <p14:creationId xmlns:p14="http://schemas.microsoft.com/office/powerpoint/2010/main" val="2664833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4762AB-6D19-4169-BE55-06DB1EAE2BE9}" type="datetime1">
              <a:rPr lang="en-IN" smtClean="0"/>
              <a:t>12/07/22</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C7248D-60C7-411B-BFB0-1A987801134E}" type="slidenum">
              <a:rPr lang="en-IN" smtClean="0"/>
              <a:t>‹#›</a:t>
            </a:fld>
            <a:endParaRPr lang="en-IN"/>
          </a:p>
        </p:txBody>
      </p:sp>
    </p:spTree>
    <p:extLst>
      <p:ext uri="{BB962C8B-B14F-4D97-AF65-F5344CB8AC3E}">
        <p14:creationId xmlns:p14="http://schemas.microsoft.com/office/powerpoint/2010/main" val="114477527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package" Target="../embeddings/Microsoft_PowerPoint_Slide.sldx"/><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applewebdata://49F9603D-9CDD-4E58-A311-50F74EC99749/#_Toc327636107" TargetMode="External"/><Relationship Id="rId13" Type="http://schemas.openxmlformats.org/officeDocument/2006/relationships/hyperlink" Target="applewebdata://49F9603D-9CDD-4E58-A311-50F74EC99749/#_Toc327636112" TargetMode="External"/><Relationship Id="rId18" Type="http://schemas.openxmlformats.org/officeDocument/2006/relationships/hyperlink" Target="applewebdata://49F9603D-9CDD-4E58-A311-50F74EC99749/#_Toc327636117" TargetMode="External"/><Relationship Id="rId3" Type="http://schemas.openxmlformats.org/officeDocument/2006/relationships/hyperlink" Target="applewebdata://49F9603D-9CDD-4E58-A311-50F74EC99749/#_Toc327636102" TargetMode="External"/><Relationship Id="rId7" Type="http://schemas.openxmlformats.org/officeDocument/2006/relationships/hyperlink" Target="applewebdata://49F9603D-9CDD-4E58-A311-50F74EC99749/#_Toc327636106" TargetMode="External"/><Relationship Id="rId12" Type="http://schemas.openxmlformats.org/officeDocument/2006/relationships/hyperlink" Target="applewebdata://49F9603D-9CDD-4E58-A311-50F74EC99749/#_Toc327636111" TargetMode="External"/><Relationship Id="rId17" Type="http://schemas.openxmlformats.org/officeDocument/2006/relationships/hyperlink" Target="applewebdata://49F9603D-9CDD-4E58-A311-50F74EC99749/#_Toc327636116" TargetMode="External"/><Relationship Id="rId2" Type="http://schemas.openxmlformats.org/officeDocument/2006/relationships/hyperlink" Target="applewebdata://49F9603D-9CDD-4E58-A311-50F74EC99749/#_Toc327636101" TargetMode="External"/><Relationship Id="rId16" Type="http://schemas.openxmlformats.org/officeDocument/2006/relationships/hyperlink" Target="applewebdata://49F9603D-9CDD-4E58-A311-50F74EC99749/#_Toc327636115" TargetMode="External"/><Relationship Id="rId1" Type="http://schemas.openxmlformats.org/officeDocument/2006/relationships/slideLayout" Target="../slideLayouts/slideLayout2.xml"/><Relationship Id="rId6" Type="http://schemas.openxmlformats.org/officeDocument/2006/relationships/hyperlink" Target="applewebdata://49F9603D-9CDD-4E58-A311-50F74EC99749/#_Toc327636105" TargetMode="External"/><Relationship Id="rId11" Type="http://schemas.openxmlformats.org/officeDocument/2006/relationships/hyperlink" Target="applewebdata://49F9603D-9CDD-4E58-A311-50F74EC99749/#_Toc327636110" TargetMode="External"/><Relationship Id="rId5" Type="http://schemas.openxmlformats.org/officeDocument/2006/relationships/hyperlink" Target="applewebdata://49F9603D-9CDD-4E58-A311-50F74EC99749/#_Toc327636104" TargetMode="External"/><Relationship Id="rId15" Type="http://schemas.openxmlformats.org/officeDocument/2006/relationships/hyperlink" Target="applewebdata://49F9603D-9CDD-4E58-A311-50F74EC99749/#_Toc327636114" TargetMode="External"/><Relationship Id="rId10" Type="http://schemas.openxmlformats.org/officeDocument/2006/relationships/hyperlink" Target="applewebdata://49F9603D-9CDD-4E58-A311-50F74EC99749/#_Toc327636109" TargetMode="External"/><Relationship Id="rId4" Type="http://schemas.openxmlformats.org/officeDocument/2006/relationships/hyperlink" Target="applewebdata://49F9603D-9CDD-4E58-A311-50F74EC99749/#_Toc327636103" TargetMode="External"/><Relationship Id="rId9" Type="http://schemas.openxmlformats.org/officeDocument/2006/relationships/hyperlink" Target="applewebdata://49F9603D-9CDD-4E58-A311-50F74EC99749/#_Toc327636108" TargetMode="External"/><Relationship Id="rId14" Type="http://schemas.openxmlformats.org/officeDocument/2006/relationships/hyperlink" Target="applewebdata://49F9603D-9CDD-4E58-A311-50F74EC99749/#_Toc327636113" TargetMode="Externa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BC7248D-60C7-411B-BFB0-1A987801134E}" type="slidenum">
              <a:rPr lang="en-IN" smtClean="0"/>
              <a:t>1</a:t>
            </a:fld>
            <a:endParaRPr lang="en-IN"/>
          </a:p>
        </p:txBody>
      </p:sp>
      <p:pic>
        <p:nvPicPr>
          <p:cNvPr id="9" name="Picture 8"/>
          <p:cNvPicPr>
            <a:picLocks noChangeAspect="1"/>
          </p:cNvPicPr>
          <p:nvPr/>
        </p:nvPicPr>
        <p:blipFill>
          <a:blip r:embed="rId2"/>
          <a:stretch>
            <a:fillRect/>
          </a:stretch>
        </p:blipFill>
        <p:spPr>
          <a:xfrm>
            <a:off x="1797786" y="2808754"/>
            <a:ext cx="2397526" cy="2278943"/>
          </a:xfrm>
          <a:prstGeom prst="rect">
            <a:avLst/>
          </a:prstGeom>
        </p:spPr>
      </p:pic>
      <p:pic>
        <p:nvPicPr>
          <p:cNvPr id="10" name="Picture 9"/>
          <p:cNvPicPr>
            <a:picLocks noChangeAspect="1"/>
          </p:cNvPicPr>
          <p:nvPr/>
        </p:nvPicPr>
        <p:blipFill>
          <a:blip r:embed="rId3"/>
          <a:stretch>
            <a:fillRect/>
          </a:stretch>
        </p:blipFill>
        <p:spPr>
          <a:xfrm>
            <a:off x="6105833" y="947009"/>
            <a:ext cx="6190475" cy="5910992"/>
          </a:xfrm>
          <a:prstGeom prst="rect">
            <a:avLst/>
          </a:prstGeom>
        </p:spPr>
      </p:pic>
      <p:sp>
        <p:nvSpPr>
          <p:cNvPr id="14" name="Title 1"/>
          <p:cNvSpPr>
            <a:spLocks noGrp="1"/>
          </p:cNvSpPr>
          <p:nvPr>
            <p:ph type="title"/>
          </p:nvPr>
        </p:nvSpPr>
        <p:spPr>
          <a:xfrm>
            <a:off x="-68240" y="68238"/>
            <a:ext cx="12364547" cy="950297"/>
          </a:xfrm>
          <a:solidFill>
            <a:schemeClr val="bg2">
              <a:lumMod val="75000"/>
            </a:schemeClr>
          </a:solidFill>
          <a:ln>
            <a:solidFill>
              <a:schemeClr val="tx1">
                <a:lumMod val="95000"/>
                <a:lumOff val="5000"/>
              </a:schemeClr>
            </a:solid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algn="ctr"/>
            <a:r>
              <a:rPr lang="en-IN" sz="4800" b="1" u="sng" cap="none" dirty="0">
                <a:ln w="0"/>
                <a:solidFill>
                  <a:srgbClr val="FFFF00"/>
                </a:solidFill>
                <a:effectLst>
                  <a:outerShdw blurRad="38100" dist="25400" dir="5400000" algn="ctr" rotWithShape="0">
                    <a:srgbClr val="6E747A">
                      <a:alpha val="43000"/>
                    </a:srgbClr>
                  </a:outerShdw>
                </a:effectLst>
                <a:latin typeface="Lucida Calligraphy" panose="03010101010101010101" pitchFamily="66" charset="0"/>
                <a:cs typeface="Arial" panose="020B0604020202020204" pitchFamily="34" charset="0"/>
              </a:rPr>
              <a:t>Advanced Certificate Course on IA</a:t>
            </a:r>
          </a:p>
        </p:txBody>
      </p:sp>
      <p:sp>
        <p:nvSpPr>
          <p:cNvPr id="15" name="Content Placeholder 3"/>
          <p:cNvSpPr>
            <a:spLocks noGrp="1"/>
          </p:cNvSpPr>
          <p:nvPr>
            <p:ph idx="1"/>
          </p:nvPr>
        </p:nvSpPr>
        <p:spPr>
          <a:xfrm>
            <a:off x="487416" y="1431664"/>
            <a:ext cx="11385208" cy="1256946"/>
          </a:xfrm>
          <a:noFill/>
          <a:ln>
            <a:noFill/>
          </a:ln>
        </p:spPr>
        <p:txBody>
          <a:bodyPr>
            <a:normAutofit fontScale="55000" lnSpcReduction="20000"/>
          </a:bodyPr>
          <a:lstStyle/>
          <a:p>
            <a:pPr marL="87313" lvl="1" indent="0" algn="ctr">
              <a:buNone/>
            </a:pPr>
            <a:endParaRPr lang="en-US" sz="4400" b="1" dirty="0">
              <a:ln w="0"/>
              <a:solidFill>
                <a:srgbClr val="0000FF"/>
              </a:solidFill>
              <a:effectLst>
                <a:outerShdw blurRad="38100" dist="25400" dir="5400000" algn="ctr" rotWithShape="0">
                  <a:srgbClr val="6E747A">
                    <a:alpha val="43000"/>
                  </a:srgbClr>
                </a:outerShdw>
              </a:effectLst>
              <a:latin typeface="Lucida Calligraphy" panose="03010101010101010101" pitchFamily="66" charset="0"/>
              <a:cs typeface="Arial" panose="020B0604020202020204" pitchFamily="34" charset="0"/>
            </a:endParaRPr>
          </a:p>
          <a:p>
            <a:pPr marL="87313" lvl="1" indent="0" algn="ctr">
              <a:buNone/>
            </a:pPr>
            <a:endParaRPr lang="en-US" sz="4400" b="1" dirty="0">
              <a:ln w="0"/>
              <a:solidFill>
                <a:srgbClr val="FFFF00"/>
              </a:solidFill>
              <a:effectLst>
                <a:outerShdw blurRad="38100" dist="25400" dir="5400000" algn="ctr" rotWithShape="0">
                  <a:srgbClr val="6E747A">
                    <a:alpha val="43000"/>
                  </a:srgbClr>
                </a:outerShdw>
              </a:effectLst>
              <a:latin typeface="Lucida Calligraphy" panose="03010101010101010101" pitchFamily="66" charset="0"/>
              <a:cs typeface="Arial" panose="020B0604020202020204" pitchFamily="34" charset="0"/>
            </a:endParaRPr>
          </a:p>
          <a:p>
            <a:pPr marL="87313" lvl="1" indent="0" algn="ctr">
              <a:buNone/>
            </a:pPr>
            <a:r>
              <a:rPr lang="en-US" sz="4400" b="1" dirty="0">
                <a:ln w="0"/>
                <a:solidFill>
                  <a:srgbClr val="FFFF00"/>
                </a:solidFill>
                <a:effectLst>
                  <a:outerShdw blurRad="38100" dist="25400" dir="5400000" algn="ctr" rotWithShape="0">
                    <a:srgbClr val="6E747A">
                      <a:alpha val="43000"/>
                    </a:srgbClr>
                  </a:outerShdw>
                </a:effectLst>
                <a:latin typeface="Lucida Calligraphy" panose="03010101010101010101" pitchFamily="66" charset="0"/>
                <a:cs typeface="Arial" panose="020B0604020202020204" pitchFamily="34" charset="0"/>
              </a:rPr>
              <a:t>Journey towards Learning</a:t>
            </a:r>
          </a:p>
          <a:p>
            <a:pPr marL="87313" lvl="1" indent="0" algn="ctr">
              <a:buNone/>
            </a:pPr>
            <a:r>
              <a:rPr lang="en-US" sz="2000" b="1" dirty="0">
                <a:ln w="0"/>
                <a:solidFill>
                  <a:srgbClr val="FFFF00"/>
                </a:solidFill>
                <a:effectLst>
                  <a:outerShdw blurRad="38100" dist="25400" dir="5400000" algn="ctr" rotWithShape="0">
                    <a:srgbClr val="6E747A">
                      <a:alpha val="43000"/>
                    </a:srgbClr>
                  </a:outerShdw>
                </a:effectLst>
                <a:latin typeface="Lucida Calligraphy" panose="03010101010101010101" pitchFamily="66" charset="0"/>
                <a:cs typeface="Arial" panose="020B0604020202020204" pitchFamily="34" charset="0"/>
              </a:rPr>
              <a:t> </a:t>
            </a:r>
          </a:p>
          <a:p>
            <a:pPr marL="87313" lvl="1" indent="0">
              <a:buNone/>
            </a:pPr>
            <a:endParaRPr lang="en-US" sz="4400" b="1" dirty="0">
              <a:ln w="0"/>
              <a:solidFill>
                <a:srgbClr val="FFFF00"/>
              </a:solidFill>
              <a:effectLst>
                <a:outerShdw blurRad="38100" dist="25400" dir="5400000" algn="ctr" rotWithShape="0">
                  <a:srgbClr val="6E747A">
                    <a:alpha val="43000"/>
                  </a:srgbClr>
                </a:outerShdw>
              </a:effectLst>
              <a:latin typeface="Lucida Calligraphy" panose="03010101010101010101" pitchFamily="66" charset="0"/>
              <a:cs typeface="Arial" panose="020B0604020202020204" pitchFamily="34" charset="0"/>
            </a:endParaRPr>
          </a:p>
          <a:p>
            <a:pPr marL="87313" lvl="1" indent="0">
              <a:buNone/>
            </a:pPr>
            <a:endParaRPr lang="en-US" sz="4400" b="1" dirty="0">
              <a:ln w="0"/>
              <a:solidFill>
                <a:srgbClr val="FFFF00"/>
              </a:solidFill>
              <a:effectLst>
                <a:outerShdw blurRad="38100" dist="25400" dir="5400000" algn="ctr" rotWithShape="0">
                  <a:srgbClr val="6E747A">
                    <a:alpha val="43000"/>
                  </a:srgbClr>
                </a:outerShdw>
              </a:effectLst>
              <a:latin typeface="Lucida Calligraphy" panose="03010101010101010101" pitchFamily="66" charset="0"/>
              <a:cs typeface="Arial" panose="020B0604020202020204" pitchFamily="34" charset="0"/>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21330">
            <a:off x="484521" y="5011685"/>
            <a:ext cx="1625020" cy="1391506"/>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22658">
            <a:off x="3155886" y="4689808"/>
            <a:ext cx="2811752" cy="1609015"/>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20372" y="3663038"/>
            <a:ext cx="1752252" cy="1165830"/>
          </a:xfrm>
          <a:prstGeom prst="rect">
            <a:avLst/>
          </a:prstGeom>
        </p:spPr>
      </p:pic>
      <p:pic>
        <p:nvPicPr>
          <p:cNvPr id="12"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85667" y="5426692"/>
            <a:ext cx="2717443" cy="1075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7220" y="5207609"/>
            <a:ext cx="2391403" cy="1435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Image result for Compliance photos"/>
          <p:cNvSpPr>
            <a:spLocks noChangeAspect="1" noChangeArrowheads="1"/>
          </p:cNvSpPr>
          <p:nvPr/>
        </p:nvSpPr>
        <p:spPr bwMode="auto">
          <a:xfrm>
            <a:off x="161371" y="-144463"/>
            <a:ext cx="299004" cy="29900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41285" y="3454645"/>
            <a:ext cx="2438400" cy="1624584"/>
          </a:xfrm>
          <a:prstGeom prst="rect">
            <a:avLst/>
          </a:prstGeom>
        </p:spPr>
      </p:pic>
    </p:spTree>
    <p:extLst>
      <p:ext uri="{BB962C8B-B14F-4D97-AF65-F5344CB8AC3E}">
        <p14:creationId xmlns:p14="http://schemas.microsoft.com/office/powerpoint/2010/main" val="4152028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1D7A4E0-8231-EE8E-E98B-404F52CAB5F3}"/>
              </a:ext>
            </a:extLst>
          </p:cNvPr>
          <p:cNvSpPr txBox="1">
            <a:spLocks/>
          </p:cNvSpPr>
          <p:nvPr/>
        </p:nvSpPr>
        <p:spPr>
          <a:xfrm>
            <a:off x="0" y="0"/>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Audit Charter – Sample(Contd.)</a:t>
            </a:r>
          </a:p>
        </p:txBody>
      </p:sp>
      <p:sp>
        <p:nvSpPr>
          <p:cNvPr id="7" name="TextBox 6">
            <a:extLst>
              <a:ext uri="{FF2B5EF4-FFF2-40B4-BE49-F238E27FC236}">
                <a16:creationId xmlns:a16="http://schemas.microsoft.com/office/drawing/2014/main" id="{A789C9CD-5118-BBB0-D4E3-D5D709EFF216}"/>
              </a:ext>
            </a:extLst>
          </p:cNvPr>
          <p:cNvSpPr txBox="1"/>
          <p:nvPr/>
        </p:nvSpPr>
        <p:spPr>
          <a:xfrm>
            <a:off x="0" y="557562"/>
            <a:ext cx="12192000" cy="2195216"/>
          </a:xfrm>
          <a:prstGeom prst="rect">
            <a:avLst/>
          </a:prstGeom>
          <a:noFill/>
        </p:spPr>
        <p:txBody>
          <a:bodyPr wrap="square">
            <a:spAutoFit/>
          </a:bodyPr>
          <a:lstStyle/>
          <a:p>
            <a:pPr marL="342900" lvl="0" indent="-342900" algn="just">
              <a:lnSpc>
                <a:spcPct val="115000"/>
              </a:lnSpc>
              <a:buSzPts val="1000"/>
              <a:buFont typeface="Symbol" pitchFamily="2" charset="2"/>
              <a:buChar char=""/>
              <a:tabLst>
                <a:tab pos="171450" algn="l"/>
              </a:tabLst>
            </a:pPr>
            <a:r>
              <a:rPr lang="en-US" sz="2000" b="1" dirty="0">
                <a:solidFill>
                  <a:srgbClr val="000000"/>
                </a:solidFill>
                <a:effectLst/>
                <a:ea typeface="Verdana" panose="020B0604030504040204" pitchFamily="34" charset="0"/>
                <a:cs typeface="Calibri" panose="020F0502020204030204" pitchFamily="34" charset="0"/>
              </a:rPr>
              <a:t>Team members will ensure “Confidentiality” of data / record / information at all times and there is no sharing of information to internal or external parties without formal approval of Group President and/or the Management.</a:t>
            </a:r>
          </a:p>
          <a:p>
            <a:pPr lvl="0" algn="just">
              <a:lnSpc>
                <a:spcPct val="115000"/>
              </a:lnSpc>
              <a:buSzPts val="1000"/>
              <a:tabLst>
                <a:tab pos="171450" algn="l"/>
              </a:tabLst>
            </a:pPr>
            <a:endParaRPr lang="en-IN" sz="2000" b="1" dirty="0">
              <a:effectLst/>
              <a:ea typeface="Verdana" panose="020B0604030504040204" pitchFamily="34" charset="0"/>
              <a:cs typeface="Times New Roman" panose="02020603050405020304" pitchFamily="18" charset="0"/>
            </a:endParaRPr>
          </a:p>
          <a:p>
            <a:pPr marL="342900" lvl="0" indent="-342900" algn="just">
              <a:lnSpc>
                <a:spcPct val="115000"/>
              </a:lnSpc>
              <a:spcAft>
                <a:spcPts val="1000"/>
              </a:spcAft>
              <a:buSzPts val="1000"/>
              <a:buFont typeface="Symbol" pitchFamily="2" charset="2"/>
              <a:buChar char=""/>
              <a:tabLst>
                <a:tab pos="171450" algn="l"/>
              </a:tabLst>
            </a:pPr>
            <a:r>
              <a:rPr lang="en-US" sz="2000" b="1" dirty="0">
                <a:solidFill>
                  <a:srgbClr val="000000"/>
                </a:solidFill>
                <a:effectLst/>
                <a:ea typeface="Verdana" panose="020B0604030504040204" pitchFamily="34" charset="0"/>
                <a:cs typeface="Calibri" panose="020F0502020204030204" pitchFamily="34" charset="0"/>
              </a:rPr>
              <a:t>Assurance will appraise Management of non-availability of data / records / response and seek necessary guidance on way forward.</a:t>
            </a:r>
            <a:endParaRPr lang="en-IN" sz="2000" b="1" dirty="0">
              <a:effectLst/>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897134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C15861F-1154-0588-586A-AA1E70DD49D5}"/>
              </a:ext>
            </a:extLst>
          </p:cNvPr>
          <p:cNvSpPr txBox="1"/>
          <p:nvPr/>
        </p:nvSpPr>
        <p:spPr>
          <a:xfrm>
            <a:off x="0" y="669072"/>
            <a:ext cx="12192000" cy="6260432"/>
          </a:xfrm>
          <a:prstGeom prst="rect">
            <a:avLst/>
          </a:prstGeom>
          <a:noFill/>
        </p:spPr>
        <p:txBody>
          <a:bodyPr wrap="square">
            <a:spAutoFit/>
          </a:bodyPr>
          <a:lstStyle/>
          <a:p>
            <a:pPr marL="274320">
              <a:lnSpc>
                <a:spcPct val="115000"/>
              </a:lnSpc>
              <a:spcAft>
                <a:spcPts val="1000"/>
              </a:spcAft>
            </a:pPr>
            <a:r>
              <a:rPr lang="en-US" sz="1800" b="1" dirty="0">
                <a:effectLst/>
                <a:latin typeface="Calibri" panose="020F0502020204030204" pitchFamily="34" charset="0"/>
                <a:ea typeface="Verdana" panose="020B0604030504040204" pitchFamily="34" charset="0"/>
                <a:cs typeface="Calibri" panose="020F0502020204030204" pitchFamily="34" charset="0"/>
              </a:rPr>
              <a:t>Management’s responsibilities</a:t>
            </a:r>
            <a:endParaRPr lang="en-IN" sz="18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15000"/>
              </a:lnSpc>
              <a:spcAft>
                <a:spcPts val="1000"/>
              </a:spcAft>
              <a:buSzPts val="1000"/>
              <a:buFont typeface="Symbol" pitchFamily="2" charset="2"/>
              <a:buChar char=""/>
              <a:tabLst>
                <a:tab pos="171450" algn="l"/>
              </a:tabLst>
            </a:pPr>
            <a:r>
              <a:rPr lang="en-US" sz="2000" b="1"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Management will be responsible for risk management, and laying down business processes and internal control structure.  Assurance Team shall only review these and can raise concerns or suggest improvements to the Management.  </a:t>
            </a:r>
            <a:r>
              <a:rPr lang="en-US" sz="2000" b="1" dirty="0">
                <a:solidFill>
                  <a:srgbClr val="000000"/>
                </a:solidFill>
                <a:latin typeface="Calibri" panose="020F0502020204030204" pitchFamily="34" charset="0"/>
                <a:ea typeface="Verdana" panose="020B0604030504040204" pitchFamily="34" charset="0"/>
                <a:cs typeface="Calibri" panose="020F0502020204030204" pitchFamily="34" charset="0"/>
              </a:rPr>
              <a:t>They</a:t>
            </a:r>
            <a:r>
              <a:rPr lang="en-US" sz="2000" b="1"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 will not play Management role in designing, implementing, monitoring and evaluating the right procedures, controls or systems for the organization.</a:t>
            </a:r>
            <a:endParaRPr lang="en-IN" sz="2000" b="1" dirty="0">
              <a:effectLst/>
              <a:latin typeface="Verdana" panose="020B0604030504040204" pitchFamily="34" charset="0"/>
              <a:ea typeface="Verdana" panose="020B0604030504040204" pitchFamily="34" charset="0"/>
              <a:cs typeface="Times New Roman" panose="02020603050405020304" pitchFamily="18" charset="0"/>
            </a:endParaRPr>
          </a:p>
          <a:p>
            <a:r>
              <a:rPr lang="en-US" sz="2000" b="1"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 </a:t>
            </a:r>
            <a:endParaRPr lang="en-IN" sz="2000" b="1" dirty="0">
              <a:solidFill>
                <a:srgbClr val="000000"/>
              </a:solidFill>
              <a:effectLst/>
              <a:latin typeface="Times New Roman" panose="02020603050405020304" pitchFamily="18" charset="0"/>
              <a:ea typeface="Verdana" panose="020B0604030504040204" pitchFamily="34" charset="0"/>
            </a:endParaRPr>
          </a:p>
          <a:p>
            <a:pPr marL="342900" lvl="0" indent="-342900" algn="just">
              <a:lnSpc>
                <a:spcPct val="115000"/>
              </a:lnSpc>
              <a:buSzPts val="1000"/>
              <a:buFont typeface="Symbol" pitchFamily="2" charset="2"/>
              <a:buChar char=""/>
              <a:tabLst>
                <a:tab pos="171450" algn="l"/>
              </a:tabLst>
            </a:pPr>
            <a:r>
              <a:rPr lang="en-US" sz="2000" b="1"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Management shall make available all resources, people, systems, records, etc. to ensure smooth conduct of audit.  Management shall not limit or restrict access to work papers, records and systems.</a:t>
            </a:r>
            <a:endParaRPr lang="en-IN" sz="2000" b="1" dirty="0">
              <a:effectLst/>
              <a:latin typeface="Verdana" panose="020B0604030504040204" pitchFamily="34" charset="0"/>
              <a:ea typeface="Verdana" panose="020B0604030504040204" pitchFamily="34" charset="0"/>
              <a:cs typeface="Times New Roman" panose="02020603050405020304" pitchFamily="18" charset="0"/>
            </a:endParaRPr>
          </a:p>
          <a:p>
            <a:pPr marL="457200">
              <a:lnSpc>
                <a:spcPct val="115000"/>
              </a:lnSpc>
            </a:pPr>
            <a:r>
              <a:rPr lang="en-US" sz="2000" b="1"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 </a:t>
            </a:r>
            <a:endParaRPr lang="en-IN" sz="2000" b="1"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15000"/>
              </a:lnSpc>
              <a:buSzPts val="1000"/>
              <a:buFont typeface="Symbol" pitchFamily="2" charset="2"/>
              <a:buChar char=""/>
              <a:tabLst>
                <a:tab pos="171450" algn="l"/>
              </a:tabLst>
            </a:pPr>
            <a:r>
              <a:rPr lang="en-US" sz="2000" b="1"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Management shall be obligated to respond to  inquiries and recommendations, formal and informal, in a timely and diligent manner.</a:t>
            </a:r>
            <a:endParaRPr lang="en-IN" sz="2000" b="1" dirty="0">
              <a:effectLst/>
              <a:latin typeface="Verdana" panose="020B0604030504040204" pitchFamily="34" charset="0"/>
              <a:ea typeface="Verdana" panose="020B0604030504040204" pitchFamily="34" charset="0"/>
              <a:cs typeface="Times New Roman" panose="02020603050405020304" pitchFamily="18" charset="0"/>
            </a:endParaRPr>
          </a:p>
          <a:p>
            <a:pPr marL="457200">
              <a:lnSpc>
                <a:spcPct val="115000"/>
              </a:lnSpc>
            </a:pPr>
            <a:r>
              <a:rPr lang="en-US" sz="2000" b="1"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 </a:t>
            </a:r>
            <a:endParaRPr lang="en-IN" sz="2000" b="1"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15000"/>
              </a:lnSpc>
              <a:buSzPts val="1000"/>
              <a:buFont typeface="Symbol" pitchFamily="2" charset="2"/>
              <a:buChar char=""/>
              <a:tabLst>
                <a:tab pos="171450" algn="l"/>
              </a:tabLst>
            </a:pPr>
            <a:r>
              <a:rPr lang="en-US" sz="2000" b="1"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 Management will provide periodic update on the implementation of action plan , which will be presented to the Audit Committee (including MAC) and  Review Committee.</a:t>
            </a:r>
            <a:endParaRPr lang="en-IN" sz="2000" b="1" dirty="0">
              <a:effectLst/>
              <a:latin typeface="Verdana" panose="020B0604030504040204" pitchFamily="34" charset="0"/>
              <a:ea typeface="Verdana" panose="020B0604030504040204" pitchFamily="34" charset="0"/>
              <a:cs typeface="Times New Roman" panose="02020603050405020304" pitchFamily="18" charset="0"/>
            </a:endParaRPr>
          </a:p>
          <a:p>
            <a:pPr marL="457200">
              <a:lnSpc>
                <a:spcPct val="115000"/>
              </a:lnSpc>
            </a:pPr>
            <a:r>
              <a:rPr lang="en-US" sz="2000" b="1"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 </a:t>
            </a:r>
            <a:endParaRPr lang="en-IN" sz="2000" b="1"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15000"/>
              </a:lnSpc>
              <a:spcAft>
                <a:spcPts val="1000"/>
              </a:spcAft>
              <a:buSzPts val="1000"/>
              <a:buFont typeface="Symbol" pitchFamily="2" charset="2"/>
              <a:buChar char=""/>
              <a:tabLst>
                <a:tab pos="171450" algn="l"/>
              </a:tabLst>
            </a:pPr>
            <a:r>
              <a:rPr lang="en-US" sz="2000" b="1"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Management shall be responsible for inviting the concerned Business Audit Lead and Group President for the Audit Committee meetings.</a:t>
            </a:r>
            <a:endParaRPr lang="en-IN" sz="2000" b="1"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FF00D0B9-9A00-C678-07E6-F153D903213A}"/>
              </a:ext>
            </a:extLst>
          </p:cNvPr>
          <p:cNvSpPr txBox="1">
            <a:spLocks/>
          </p:cNvSpPr>
          <p:nvPr/>
        </p:nvSpPr>
        <p:spPr>
          <a:xfrm>
            <a:off x="0" y="0"/>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Audit Charter – Sample(Contd.)</a:t>
            </a:r>
          </a:p>
        </p:txBody>
      </p:sp>
    </p:spTree>
    <p:extLst>
      <p:ext uri="{BB962C8B-B14F-4D97-AF65-F5344CB8AC3E}">
        <p14:creationId xmlns:p14="http://schemas.microsoft.com/office/powerpoint/2010/main" val="1362915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206AF2D-FF3B-7FED-331F-64442CE62661}"/>
              </a:ext>
            </a:extLst>
          </p:cNvPr>
          <p:cNvSpPr txBox="1">
            <a:spLocks/>
          </p:cNvSpPr>
          <p:nvPr/>
        </p:nvSpPr>
        <p:spPr>
          <a:xfrm>
            <a:off x="0" y="0"/>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Audit Charter – Sample(Contd.)Scope and  Coverage</a:t>
            </a:r>
          </a:p>
        </p:txBody>
      </p:sp>
      <p:sp>
        <p:nvSpPr>
          <p:cNvPr id="7" name="TextBox 6">
            <a:extLst>
              <a:ext uri="{FF2B5EF4-FFF2-40B4-BE49-F238E27FC236}">
                <a16:creationId xmlns:a16="http://schemas.microsoft.com/office/drawing/2014/main" id="{42FF44E0-49F2-8589-548B-1AE081E956AF}"/>
              </a:ext>
            </a:extLst>
          </p:cNvPr>
          <p:cNvSpPr txBox="1"/>
          <p:nvPr/>
        </p:nvSpPr>
        <p:spPr>
          <a:xfrm>
            <a:off x="0" y="557561"/>
            <a:ext cx="12191998" cy="5748240"/>
          </a:xfrm>
          <a:prstGeom prst="rect">
            <a:avLst/>
          </a:prstGeom>
          <a:noFill/>
        </p:spPr>
        <p:txBody>
          <a:bodyPr wrap="square">
            <a:spAutoFit/>
          </a:bodyPr>
          <a:lstStyle/>
          <a:p>
            <a:pPr marL="342900" lvl="0" indent="-342900" algn="just">
              <a:spcBef>
                <a:spcPts val="600"/>
              </a:spcBef>
              <a:spcAft>
                <a:spcPts val="300"/>
              </a:spcAft>
              <a:buFont typeface="Arial" panose="020B0604020202020204" pitchFamily="34" charset="0"/>
              <a:buChar char="•"/>
            </a:pPr>
            <a:r>
              <a:rPr lang="en-US" sz="2000" b="1" dirty="0">
                <a:solidFill>
                  <a:srgbClr val="000000"/>
                </a:solidFill>
                <a:latin typeface="Calibri" panose="020F0502020204030204" pitchFamily="34" charset="0"/>
                <a:ea typeface="Verdana" panose="020B0604030504040204" pitchFamily="34" charset="0"/>
                <a:cs typeface="Calibri" panose="020F0502020204030204" pitchFamily="34" charset="0"/>
              </a:rPr>
              <a:t>Team </a:t>
            </a:r>
            <a:r>
              <a:rPr lang="en-US" sz="2000" b="1"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shall have uninhibited and complete access to all records, data, information, documents, systems and personnel for discharging its audit duties / objectives.</a:t>
            </a:r>
            <a:endParaRPr lang="en-IN" sz="2000" b="1"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15000"/>
              </a:lnSpc>
              <a:buSzPts val="1000"/>
              <a:buFont typeface="Symbol" pitchFamily="2" charset="2"/>
              <a:buChar char=""/>
              <a:tabLst>
                <a:tab pos="171450" algn="l"/>
              </a:tabLst>
            </a:pPr>
            <a:r>
              <a:rPr lang="en-US" sz="2000" b="1" dirty="0">
                <a:solidFill>
                  <a:srgbClr val="000000"/>
                </a:solidFill>
                <a:latin typeface="Calibri" panose="020F0502020204030204" pitchFamily="34" charset="0"/>
                <a:ea typeface="Verdana" panose="020B0604030504040204" pitchFamily="34" charset="0"/>
                <a:cs typeface="Calibri" panose="020F0502020204030204" pitchFamily="34" charset="0"/>
              </a:rPr>
              <a:t>Assurance</a:t>
            </a:r>
            <a:r>
              <a:rPr lang="en-US" sz="2000" b="1"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 shall have audit documentation tool to preserve the documents, records, information, etc. that were collected to support the reported conclusions and observations.    </a:t>
            </a:r>
            <a:endParaRPr lang="en-IN" sz="2000" b="1"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15000"/>
              </a:lnSpc>
              <a:spcAft>
                <a:spcPts val="1000"/>
              </a:spcAft>
              <a:buSzPts val="1000"/>
              <a:buFont typeface="Symbol" pitchFamily="2" charset="2"/>
              <a:buChar char=""/>
              <a:tabLst>
                <a:tab pos="171450" algn="l"/>
              </a:tabLst>
            </a:pPr>
            <a:r>
              <a:rPr lang="en-US" sz="2000" b="1"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Team shall be independent of the Management of entities audited and will have reporting line to the Audit Committee of each of these companies.</a:t>
            </a:r>
            <a:endParaRPr lang="en-IN" sz="2000" b="1"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15000"/>
              </a:lnSpc>
              <a:spcAft>
                <a:spcPts val="1000"/>
              </a:spcAft>
              <a:buSzPts val="1000"/>
              <a:buFont typeface="Symbol" pitchFamily="2" charset="2"/>
              <a:buChar char=""/>
              <a:tabLst>
                <a:tab pos="457200" algn="l"/>
              </a:tabLst>
            </a:pPr>
            <a:r>
              <a:rPr lang="en-US" sz="2000" b="1" dirty="0">
                <a:latin typeface="Calibri" panose="020F0502020204030204" pitchFamily="34" charset="0"/>
                <a:ea typeface="Verdana" panose="020B0604030504040204" pitchFamily="34" charset="0"/>
                <a:cs typeface="Calibri" panose="020F0502020204030204" pitchFamily="34" charset="0"/>
              </a:rPr>
              <a:t>Team</a:t>
            </a:r>
            <a:r>
              <a:rPr lang="en-US" sz="2000" b="1" dirty="0">
                <a:effectLst/>
                <a:latin typeface="Calibri" panose="020F0502020204030204" pitchFamily="34" charset="0"/>
                <a:ea typeface="Verdana" panose="020B0604030504040204" pitchFamily="34" charset="0"/>
                <a:cs typeface="Calibri" panose="020F0502020204030204" pitchFamily="34" charset="0"/>
              </a:rPr>
              <a:t> will work closely with Management to identify and assess risk and control, which will assist them in the effective discharge of their responsibilities, while maintaining their independence.</a:t>
            </a:r>
            <a:endParaRPr lang="en-IN" sz="2000" b="1"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15000"/>
              </a:lnSpc>
              <a:spcAft>
                <a:spcPts val="1000"/>
              </a:spcAft>
              <a:buSzPts val="1000"/>
              <a:buFont typeface="Symbol" pitchFamily="2" charset="2"/>
              <a:buChar char=""/>
              <a:tabLst>
                <a:tab pos="457200" algn="l"/>
              </a:tabLst>
            </a:pPr>
            <a:r>
              <a:rPr lang="en-US" sz="2000" b="1" dirty="0">
                <a:latin typeface="Calibri" panose="020F0502020204030204" pitchFamily="34" charset="0"/>
                <a:ea typeface="Verdana" panose="020B0604030504040204" pitchFamily="34" charset="0"/>
                <a:cs typeface="Calibri" panose="020F0502020204030204" pitchFamily="34" charset="0"/>
              </a:rPr>
              <a:t>Team </a:t>
            </a:r>
            <a:r>
              <a:rPr lang="en-US" sz="2000" b="1" dirty="0">
                <a:effectLst/>
                <a:latin typeface="Calibri" panose="020F0502020204030204" pitchFamily="34" charset="0"/>
                <a:ea typeface="Verdana" panose="020B0604030504040204" pitchFamily="34" charset="0"/>
                <a:cs typeface="Calibri" panose="020F0502020204030204" pitchFamily="34" charset="0"/>
              </a:rPr>
              <a:t>may time-to-time advise Management on existing and evolving corporate governance, risk management and compliance practices prevalent and may suit to the organization.  Team shall not serve as a substitute for management control, since an adequate internal control structure should not necessitate the performance of any audit. </a:t>
            </a:r>
            <a:endParaRPr lang="en-IN" sz="2000" b="1"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15000"/>
              </a:lnSpc>
              <a:buSzPts val="1000"/>
              <a:buFont typeface="Symbol" pitchFamily="2" charset="2"/>
              <a:buChar char=""/>
              <a:tabLst>
                <a:tab pos="171450" algn="l"/>
              </a:tabLst>
            </a:pPr>
            <a:r>
              <a:rPr lang="en-US" sz="2000" b="1" dirty="0">
                <a:latin typeface="Calibri" panose="020F0502020204030204" pitchFamily="34" charset="0"/>
                <a:ea typeface="Verdana" panose="020B0604030504040204" pitchFamily="34" charset="0"/>
                <a:cs typeface="Calibri" panose="020F0502020204030204" pitchFamily="34" charset="0"/>
              </a:rPr>
              <a:t>Team </a:t>
            </a:r>
            <a:r>
              <a:rPr lang="en-US" sz="2000" b="1" dirty="0">
                <a:effectLst/>
                <a:latin typeface="Calibri" panose="020F0502020204030204" pitchFamily="34" charset="0"/>
                <a:ea typeface="Verdana" panose="020B0604030504040204" pitchFamily="34" charset="0"/>
                <a:cs typeface="Calibri" panose="020F0502020204030204" pitchFamily="34" charset="0"/>
              </a:rPr>
              <a:t>will not review areas where they were responsible for the design or implantation of a process or system.</a:t>
            </a:r>
            <a:endParaRPr lang="en-IN" sz="2000" b="1" dirty="0">
              <a:effectLst/>
              <a:latin typeface="Verdana" panose="020B0604030504040204" pitchFamily="34" charset="0"/>
              <a:ea typeface="Verdana" panose="020B0604030504040204" pitchFamily="34" charset="0"/>
              <a:cs typeface="Times New Roman" panose="02020603050405020304" pitchFamily="18" charset="0"/>
            </a:endParaRPr>
          </a:p>
          <a:p>
            <a:pPr marL="445770" algn="just">
              <a:lnSpc>
                <a:spcPct val="115000"/>
              </a:lnSpc>
              <a:spcAft>
                <a:spcPts val="1000"/>
              </a:spcAft>
            </a:pPr>
            <a:r>
              <a:rPr lang="en-US" sz="18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 </a:t>
            </a:r>
            <a:endParaRPr lang="en-IN" sz="1800" dirty="0">
              <a:effectLst/>
              <a:latin typeface="Verdana" panose="020B0604030504040204" pitchFamily="34" charset="0"/>
              <a:ea typeface="Verdana" panose="020B0604030504040204" pitchFamily="34" charset="0"/>
              <a:cs typeface="Times New Roman" panose="02020603050405020304" pitchFamily="18" charset="0"/>
            </a:endParaRPr>
          </a:p>
          <a:p>
            <a:pPr marR="67945" algn="l">
              <a:spcAft>
                <a:spcPts val="0"/>
              </a:spcAft>
            </a:pPr>
            <a:r>
              <a:rPr lang="en-GB" sz="1800" dirty="0">
                <a:effectLst/>
                <a:latin typeface="Calibri" panose="020F0502020204030204" pitchFamily="34" charset="0"/>
                <a:ea typeface="Times New Roman" panose="02020603050405020304" pitchFamily="18" charset="0"/>
                <a:cs typeface="Calibri" panose="020F0502020204030204" pitchFamily="34" charset="0"/>
              </a:rPr>
              <a:t> </a:t>
            </a:r>
            <a:endParaRPr lang="en-IN" sz="800" dirty="0">
              <a:effectLst/>
              <a:latin typeface="Univers 55"/>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8386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681CBC4-0DFD-D72A-E700-DE0376E54B37}"/>
              </a:ext>
            </a:extLst>
          </p:cNvPr>
          <p:cNvSpPr txBox="1"/>
          <p:nvPr/>
        </p:nvSpPr>
        <p:spPr>
          <a:xfrm>
            <a:off x="0" y="557562"/>
            <a:ext cx="12192000" cy="1791837"/>
          </a:xfrm>
          <a:prstGeom prst="rect">
            <a:avLst/>
          </a:prstGeom>
          <a:noFill/>
        </p:spPr>
        <p:txBody>
          <a:bodyPr wrap="square">
            <a:spAutoFit/>
          </a:bodyPr>
          <a:lstStyle/>
          <a:p>
            <a:pPr marL="342900" lvl="0" indent="-342900" algn="just">
              <a:lnSpc>
                <a:spcPct val="115000"/>
              </a:lnSpc>
              <a:spcAft>
                <a:spcPts val="1000"/>
              </a:spcAft>
              <a:buSzPts val="1000"/>
              <a:buFont typeface="Symbol" pitchFamily="2" charset="2"/>
              <a:buChar char=""/>
              <a:tabLst>
                <a:tab pos="171450" algn="l"/>
              </a:tabLst>
            </a:pPr>
            <a:r>
              <a:rPr lang="en-US" sz="1800" b="1" dirty="0">
                <a:effectLst/>
                <a:latin typeface="Calibri" panose="020F0502020204030204" pitchFamily="34" charset="0"/>
                <a:ea typeface="Verdana" panose="020B0604030504040204" pitchFamily="34" charset="0"/>
                <a:cs typeface="Calibri" panose="020F0502020204030204" pitchFamily="34" charset="0"/>
              </a:rPr>
              <a:t>Team shall not assume organizational responsibilities or authority outside the department, and not perform management functions, procedures, reviews or render organizational decisions.  Similarly, the Internal Audit Department shall not in any way utilize its resources to relieve or subsidize other persons or functions in the Company</a:t>
            </a:r>
            <a:r>
              <a:rPr lang="en-US" sz="1800" b="1" dirty="0">
                <a:latin typeface="Calibri" panose="020F0502020204030204" pitchFamily="34" charset="0"/>
                <a:ea typeface="Verdana" panose="020B0604030504040204" pitchFamily="34" charset="0"/>
                <a:cs typeface="Calibri" panose="020F0502020204030204" pitchFamily="34" charset="0"/>
              </a:rPr>
              <a:t>.</a:t>
            </a:r>
            <a:endParaRPr lang="en-IN" sz="1800" b="1"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15000"/>
              </a:lnSpc>
              <a:spcAft>
                <a:spcPts val="1000"/>
              </a:spcAft>
              <a:buSzPts val="1000"/>
              <a:buFont typeface="Symbol" pitchFamily="2" charset="2"/>
              <a:buChar char=""/>
              <a:tabLst>
                <a:tab pos="457200" algn="l"/>
              </a:tabLst>
            </a:pPr>
            <a:r>
              <a:rPr lang="en-US" b="1" dirty="0">
                <a:latin typeface="Calibri" panose="020F0502020204030204" pitchFamily="34" charset="0"/>
                <a:ea typeface="Verdana" panose="020B0604030504040204" pitchFamily="34" charset="0"/>
                <a:cs typeface="Calibri" panose="020F0502020204030204" pitchFamily="34" charset="0"/>
              </a:rPr>
              <a:t>Team </a:t>
            </a:r>
            <a:r>
              <a:rPr lang="en-US" sz="1800" b="1" dirty="0">
                <a:effectLst/>
                <a:latin typeface="Calibri" panose="020F0502020204030204" pitchFamily="34" charset="0"/>
                <a:ea typeface="Verdana" panose="020B0604030504040204" pitchFamily="34" charset="0"/>
                <a:cs typeface="Calibri" panose="020F0502020204030204" pitchFamily="34" charset="0"/>
              </a:rPr>
              <a:t>will keep abreast of relevant best practices and new developments affecting their work, and in matters affecting the organizations audited.</a:t>
            </a:r>
            <a:endParaRPr lang="en-IN" sz="1800" b="1"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04B2B2B1-74B1-D69B-2EB3-1F5CFD506F34}"/>
              </a:ext>
            </a:extLst>
          </p:cNvPr>
          <p:cNvSpPr txBox="1">
            <a:spLocks/>
          </p:cNvSpPr>
          <p:nvPr/>
        </p:nvSpPr>
        <p:spPr>
          <a:xfrm>
            <a:off x="0" y="0"/>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Audit Charter – Sample(Contd.)Scope and  Coverage</a:t>
            </a:r>
          </a:p>
        </p:txBody>
      </p:sp>
    </p:spTree>
    <p:extLst>
      <p:ext uri="{BB962C8B-B14F-4D97-AF65-F5344CB8AC3E}">
        <p14:creationId xmlns:p14="http://schemas.microsoft.com/office/powerpoint/2010/main" val="3140106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04B3177-AD7E-2818-7B92-5C7FDAF660C6}"/>
              </a:ext>
            </a:extLst>
          </p:cNvPr>
          <p:cNvSpPr txBox="1">
            <a:spLocks/>
          </p:cNvSpPr>
          <p:nvPr/>
        </p:nvSpPr>
        <p:spPr>
          <a:xfrm>
            <a:off x="0" y="0"/>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Audit Charter – Sample(Contd.)</a:t>
            </a:r>
          </a:p>
        </p:txBody>
      </p:sp>
      <p:graphicFrame>
        <p:nvGraphicFramePr>
          <p:cNvPr id="6" name="Diagram 5">
            <a:extLst>
              <a:ext uri="{FF2B5EF4-FFF2-40B4-BE49-F238E27FC236}">
                <a16:creationId xmlns:a16="http://schemas.microsoft.com/office/drawing/2014/main" id="{FFC69464-64AD-50FE-DDAD-6EA88892D754}"/>
              </a:ext>
            </a:extLst>
          </p:cNvPr>
          <p:cNvGraphicFramePr/>
          <p:nvPr/>
        </p:nvGraphicFramePr>
        <p:xfrm>
          <a:off x="3155795" y="1223010"/>
          <a:ext cx="7883912" cy="44119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A944D727-3FD4-BB75-F2C3-3F80B1F44CD0}"/>
              </a:ext>
            </a:extLst>
          </p:cNvPr>
          <p:cNvSpPr txBox="1"/>
          <p:nvPr/>
        </p:nvSpPr>
        <p:spPr>
          <a:xfrm>
            <a:off x="0" y="557562"/>
            <a:ext cx="9149575" cy="523220"/>
          </a:xfrm>
          <a:prstGeom prst="rect">
            <a:avLst/>
          </a:prstGeom>
          <a:noFill/>
          <a:ln>
            <a:solidFill>
              <a:schemeClr val="accent1"/>
            </a:solidFill>
          </a:ln>
        </p:spPr>
        <p:txBody>
          <a:bodyPr wrap="square">
            <a:spAutoFit/>
          </a:bodyPr>
          <a:lstStyle/>
          <a:p>
            <a:r>
              <a:rPr lang="en-US" sz="2800" b="1" dirty="0">
                <a:solidFill>
                  <a:schemeClr val="accent2"/>
                </a:solidFill>
                <a:effectLst/>
                <a:highlight>
                  <a:srgbClr val="C0C0C0"/>
                </a:highlight>
                <a:latin typeface="Calibri" panose="020F0502020204030204" pitchFamily="34" charset="0"/>
                <a:ea typeface="Verdana" panose="020B0604030504040204" pitchFamily="34" charset="0"/>
                <a:cs typeface="Calibri" panose="020F0502020204030204" pitchFamily="34" charset="0"/>
              </a:rPr>
              <a:t>Operations by Assurance Team</a:t>
            </a:r>
            <a:r>
              <a:rPr lang="en-IN" dirty="0">
                <a:effectLst/>
              </a:rPr>
              <a:t> </a:t>
            </a:r>
            <a:endParaRPr lang="en-US" dirty="0"/>
          </a:p>
        </p:txBody>
      </p:sp>
    </p:spTree>
    <p:extLst>
      <p:ext uri="{BB962C8B-B14F-4D97-AF65-F5344CB8AC3E}">
        <p14:creationId xmlns:p14="http://schemas.microsoft.com/office/powerpoint/2010/main" val="1902816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4D3882A-7C53-A10E-193F-11E1BC0C891D}"/>
              </a:ext>
            </a:extLst>
          </p:cNvPr>
          <p:cNvSpPr txBox="1">
            <a:spLocks/>
          </p:cNvSpPr>
          <p:nvPr/>
        </p:nvSpPr>
        <p:spPr>
          <a:xfrm>
            <a:off x="0" y="0"/>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Audit Charter – Sample(Contd.)</a:t>
            </a:r>
          </a:p>
        </p:txBody>
      </p:sp>
      <p:pic>
        <p:nvPicPr>
          <p:cNvPr id="13313" name="Picture 1">
            <a:extLst>
              <a:ext uri="{FF2B5EF4-FFF2-40B4-BE49-F238E27FC236}">
                <a16:creationId xmlns:a16="http://schemas.microsoft.com/office/drawing/2014/main" id="{FF4622A6-7CCF-3E98-796B-7FEF80AA21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009" y="1137425"/>
            <a:ext cx="10494615" cy="400328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0733210-0B9E-B990-9A57-09F9304D666F}"/>
              </a:ext>
            </a:extLst>
          </p:cNvPr>
          <p:cNvSpPr txBox="1"/>
          <p:nvPr/>
        </p:nvSpPr>
        <p:spPr>
          <a:xfrm>
            <a:off x="0" y="568715"/>
            <a:ext cx="12191997" cy="1697644"/>
          </a:xfrm>
          <a:prstGeom prst="rect">
            <a:avLst/>
          </a:prstGeom>
          <a:noFill/>
        </p:spPr>
        <p:txBody>
          <a:bodyPr wrap="square">
            <a:spAutoFit/>
          </a:bodyPr>
          <a:lstStyle/>
          <a:p>
            <a:r>
              <a:rPr lang="en-US" sz="2000" dirty="0">
                <a:effectLst/>
                <a:ea typeface="Verdana" panose="020B0604030504040204" pitchFamily="34" charset="0"/>
                <a:cs typeface="Calibri" panose="020F0502020204030204" pitchFamily="34" charset="0"/>
              </a:rPr>
              <a:t>The Team  will perform a detailed Risk Assessment as a part of the Audit Planning process. </a:t>
            </a:r>
            <a:r>
              <a:rPr lang="en-IN" sz="2000" dirty="0"/>
              <a:t> </a:t>
            </a:r>
            <a:r>
              <a:rPr lang="en-US" sz="2000" dirty="0">
                <a:effectLst/>
                <a:ea typeface="Verdana" panose="020B0604030504040204" pitchFamily="34" charset="0"/>
                <a:cs typeface="Calibri" panose="020F0502020204030204" pitchFamily="34" charset="0"/>
              </a:rPr>
              <a:t> </a:t>
            </a:r>
            <a:endParaRPr lang="en-IN" sz="2000" dirty="0">
              <a:effectLst/>
              <a:ea typeface="Verdana" panose="020B0604030504040204" pitchFamily="34" charset="0"/>
              <a:cs typeface="Times New Roman" panose="02020603050405020304" pitchFamily="18" charset="0"/>
            </a:endParaRPr>
          </a:p>
          <a:p>
            <a:pPr marL="365760" algn="just">
              <a:lnSpc>
                <a:spcPct val="115000"/>
              </a:lnSpc>
              <a:spcAft>
                <a:spcPts val="1000"/>
              </a:spcAft>
            </a:pPr>
            <a:r>
              <a:rPr lang="en-US" sz="2000" dirty="0">
                <a:effectLst/>
                <a:ea typeface="Verdana" panose="020B0604030504040204" pitchFamily="34" charset="0"/>
                <a:cs typeface="Calibri" panose="020F0502020204030204" pitchFamily="34" charset="0"/>
              </a:rPr>
              <a:t>. </a:t>
            </a:r>
            <a:endParaRPr lang="en-IN" sz="2000" dirty="0">
              <a:effectLst/>
              <a:ea typeface="Verdana" panose="020B0604030504040204" pitchFamily="34" charset="0"/>
              <a:cs typeface="Times New Roman" panose="02020603050405020304" pitchFamily="18" charset="0"/>
            </a:endParaRPr>
          </a:p>
          <a:p>
            <a:pPr marL="365760" algn="just">
              <a:lnSpc>
                <a:spcPct val="115000"/>
              </a:lnSpc>
              <a:spcAft>
                <a:spcPts val="1000"/>
              </a:spcAft>
            </a:pPr>
            <a:endParaRPr lang="en-IN" sz="2000" dirty="0">
              <a:effectLst/>
              <a:ea typeface="Verdana" panose="020B0604030504040204" pitchFamily="34" charset="0"/>
              <a:cs typeface="Times New Roman" panose="02020603050405020304" pitchFamily="18" charset="0"/>
            </a:endParaRPr>
          </a:p>
          <a:p>
            <a:pPr algn="just">
              <a:lnSpc>
                <a:spcPct val="115000"/>
              </a:lnSpc>
              <a:spcAft>
                <a:spcPts val="1000"/>
              </a:spcAft>
            </a:pPr>
            <a:r>
              <a:rPr lang="en-US" sz="2000" dirty="0">
                <a:effectLst/>
                <a:ea typeface="Verdana" panose="020B0604030504040204" pitchFamily="34" charset="0"/>
                <a:cs typeface="Calibri" panose="020F0502020204030204" pitchFamily="34" charset="0"/>
              </a:rPr>
              <a:t> </a:t>
            </a:r>
            <a:endParaRPr lang="en-IN" sz="2000" dirty="0">
              <a:effectLst/>
              <a:ea typeface="Verdana" panose="020B060403050404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BC2F887-2EB2-B460-82DC-11BA689930E6}"/>
              </a:ext>
            </a:extLst>
          </p:cNvPr>
          <p:cNvSpPr txBox="1"/>
          <p:nvPr/>
        </p:nvSpPr>
        <p:spPr>
          <a:xfrm>
            <a:off x="0" y="5140713"/>
            <a:ext cx="14943561" cy="2031325"/>
          </a:xfrm>
          <a:prstGeom prst="rect">
            <a:avLst/>
          </a:prstGeom>
          <a:noFill/>
        </p:spPr>
        <p:txBody>
          <a:bodyPr wrap="square" rtlCol="0">
            <a:spAutoFit/>
          </a:bodyPr>
          <a:lstStyle/>
          <a:p>
            <a:endParaRPr lang="en-US" dirty="0"/>
          </a:p>
          <a:p>
            <a:r>
              <a:rPr lang="en-US" dirty="0"/>
              <a:t>Assurance Team’s role in terms of Risk Management are:</a:t>
            </a:r>
            <a:endParaRPr lang="en-IN" dirty="0"/>
          </a:p>
          <a:p>
            <a:pPr lvl="0" algn="just"/>
            <a:r>
              <a:rPr lang="en-US" dirty="0"/>
              <a:t>Giving reasonable assurance on the correctness of risk evaluation; Review the process of tracking and communicating risks;</a:t>
            </a:r>
            <a:endParaRPr lang="en-IN" dirty="0"/>
          </a:p>
          <a:p>
            <a:pPr lvl="0"/>
            <a:r>
              <a:rPr lang="en-US" dirty="0"/>
              <a:t>Reviewing the process of treating key risks by the Management; Participating in discussions and advising on risk management </a:t>
            </a:r>
          </a:p>
          <a:p>
            <a:pPr lvl="0"/>
            <a:r>
              <a:rPr lang="en-US" dirty="0"/>
              <a:t>matters, but not discharging any duties or functions of risk management</a:t>
            </a:r>
            <a:endParaRPr lang="en-IN" dirty="0"/>
          </a:p>
          <a:p>
            <a:endParaRPr lang="en-US" dirty="0"/>
          </a:p>
          <a:p>
            <a:pPr lvl="0"/>
            <a:endParaRPr lang="en-IN" dirty="0"/>
          </a:p>
        </p:txBody>
      </p:sp>
    </p:spTree>
    <p:extLst>
      <p:ext uri="{BB962C8B-B14F-4D97-AF65-F5344CB8AC3E}">
        <p14:creationId xmlns:p14="http://schemas.microsoft.com/office/powerpoint/2010/main" val="471273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28704E3F-D1C8-CEDC-01B9-6C49B7E88A05}"/>
              </a:ext>
            </a:extLst>
          </p:cNvPr>
          <p:cNvSpPr>
            <a:spLocks noChangeArrowheads="1"/>
          </p:cNvSpPr>
          <p:nvPr/>
        </p:nvSpPr>
        <p:spPr bwMode="auto">
          <a:xfrm>
            <a:off x="33052" y="-3095873"/>
            <a:ext cx="12191999" cy="10710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1"/>
            <a:endParaRPr lang="en-US" b="1" dirty="0"/>
          </a:p>
          <a:p>
            <a:pPr lvl="1"/>
            <a:endParaRPr lang="en-US" b="1" dirty="0"/>
          </a:p>
          <a:p>
            <a:pPr lvl="1"/>
            <a:endParaRPr lang="en-US" b="1" dirty="0"/>
          </a:p>
          <a:p>
            <a:pPr lvl="1"/>
            <a:endParaRPr lang="en-US" b="1" dirty="0"/>
          </a:p>
          <a:p>
            <a:pPr lvl="1"/>
            <a:endParaRPr lang="en-US" b="1" dirty="0"/>
          </a:p>
          <a:p>
            <a:pPr lvl="1"/>
            <a:endParaRPr lang="en-US" b="1" dirty="0"/>
          </a:p>
          <a:p>
            <a:pPr lvl="1"/>
            <a:endParaRPr lang="en-US" b="1" dirty="0"/>
          </a:p>
          <a:p>
            <a:pPr lvl="1"/>
            <a:endParaRPr lang="en-US" b="1" dirty="0"/>
          </a:p>
          <a:p>
            <a:pPr lvl="1"/>
            <a:endParaRPr lang="en-US" b="1" dirty="0"/>
          </a:p>
          <a:p>
            <a:pPr lvl="1"/>
            <a:endParaRPr lang="en-US" b="1" dirty="0"/>
          </a:p>
          <a:p>
            <a:pPr lvl="1"/>
            <a:endParaRPr lang="en-US" b="1" dirty="0"/>
          </a:p>
          <a:p>
            <a:pPr lvl="1"/>
            <a:endParaRPr lang="en-US" b="1" dirty="0"/>
          </a:p>
          <a:p>
            <a:pPr lvl="1"/>
            <a:r>
              <a:rPr lang="en-US" b="1" dirty="0"/>
              <a:t>Fraud and Forensic Management</a:t>
            </a:r>
            <a:endParaRPr lang="en-US" dirty="0"/>
          </a:p>
          <a:p>
            <a:endParaRPr lang="en-US" dirty="0"/>
          </a:p>
          <a:p>
            <a:r>
              <a:rPr lang="en-US" sz="2400" dirty="0"/>
              <a:t>Identification and reporting of fraud during the course of audit reviews will be done and the team will deploy the resources (internal or external) with requisite skillsets to conduct review of suspicious or fraudulent transactions either </a:t>
            </a:r>
            <a:r>
              <a:rPr lang="en-US" sz="2400" dirty="0" err="1"/>
              <a:t>suo</a:t>
            </a:r>
            <a:r>
              <a:rPr lang="en-US" sz="2400" dirty="0"/>
              <a:t> moto or on formal request from Management or an empowered Committee.</a:t>
            </a:r>
            <a:endParaRPr lang="en-IN" sz="2400" dirty="0"/>
          </a:p>
          <a:p>
            <a:r>
              <a:rPr lang="en-US" sz="2400" dirty="0"/>
              <a:t>Assurance team will review and evaluate the fraud management framework established by Management of each group companies.</a:t>
            </a:r>
            <a:endParaRPr lang="en-IN" sz="2400" dirty="0"/>
          </a:p>
          <a:p>
            <a:r>
              <a:rPr lang="en-US" sz="2400" dirty="0"/>
              <a:t>A graphical representation of Team’s involvement in fraud control is given below:</a:t>
            </a:r>
          </a:p>
          <a:p>
            <a:endParaRPr lang="en-US" dirty="0"/>
          </a:p>
          <a:p>
            <a:endParaRPr lang="en-US" dirty="0"/>
          </a:p>
          <a:p>
            <a:endParaRPr lang="en-IN" dirty="0"/>
          </a:p>
          <a:p>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IN" dirty="0"/>
          </a:p>
        </p:txBody>
      </p:sp>
      <p:sp>
        <p:nvSpPr>
          <p:cNvPr id="9" name="Rectangle 6">
            <a:extLst>
              <a:ext uri="{FF2B5EF4-FFF2-40B4-BE49-F238E27FC236}">
                <a16:creationId xmlns:a16="http://schemas.microsoft.com/office/drawing/2014/main" id="{2691FDA0-C95E-6463-2F92-E390CAC81328}"/>
              </a:ext>
            </a:extLst>
          </p:cNvPr>
          <p:cNvSpPr>
            <a:spLocks noChangeArrowheads="1"/>
          </p:cNvSpPr>
          <p:nvPr/>
        </p:nvSpPr>
        <p:spPr bwMode="auto">
          <a:xfrm flipV="1">
            <a:off x="1709852" y="2259428"/>
            <a:ext cx="10482147"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543550" algn="l"/>
              </a:tabLst>
              <a:defRPr>
                <a:solidFill>
                  <a:schemeClr val="tx1"/>
                </a:solidFill>
                <a:latin typeface="Arial" panose="020B0604020202020204" pitchFamily="34" charset="0"/>
              </a:defRPr>
            </a:lvl1pPr>
            <a:lvl2pPr eaLnBrk="0" fontAlgn="base" hangingPunct="0">
              <a:spcBef>
                <a:spcPct val="0"/>
              </a:spcBef>
              <a:spcAft>
                <a:spcPct val="0"/>
              </a:spcAft>
              <a:tabLst>
                <a:tab pos="5543550" algn="l"/>
              </a:tabLst>
              <a:defRPr>
                <a:solidFill>
                  <a:schemeClr val="tx1"/>
                </a:solidFill>
                <a:latin typeface="Arial" panose="020B0604020202020204" pitchFamily="34" charset="0"/>
              </a:defRPr>
            </a:lvl2pPr>
            <a:lvl3pPr eaLnBrk="0" fontAlgn="base" hangingPunct="0">
              <a:spcBef>
                <a:spcPct val="0"/>
              </a:spcBef>
              <a:spcAft>
                <a:spcPct val="0"/>
              </a:spcAft>
              <a:tabLst>
                <a:tab pos="5543550" algn="l"/>
              </a:tabLst>
              <a:defRPr>
                <a:solidFill>
                  <a:schemeClr val="tx1"/>
                </a:solidFill>
                <a:latin typeface="Arial" panose="020B0604020202020204" pitchFamily="34" charset="0"/>
              </a:defRPr>
            </a:lvl3pPr>
            <a:lvl4pPr eaLnBrk="0" fontAlgn="base" hangingPunct="0">
              <a:spcBef>
                <a:spcPct val="0"/>
              </a:spcBef>
              <a:spcAft>
                <a:spcPct val="0"/>
              </a:spcAft>
              <a:tabLst>
                <a:tab pos="5543550" algn="l"/>
              </a:tabLst>
              <a:defRPr>
                <a:solidFill>
                  <a:schemeClr val="tx1"/>
                </a:solidFill>
                <a:latin typeface="Arial" panose="020B0604020202020204" pitchFamily="34" charset="0"/>
              </a:defRPr>
            </a:lvl4pPr>
            <a:lvl5pPr eaLnBrk="0" fontAlgn="base" hangingPunct="0">
              <a:spcBef>
                <a:spcPct val="0"/>
              </a:spcBef>
              <a:spcAft>
                <a:spcPct val="0"/>
              </a:spcAft>
              <a:tabLst>
                <a:tab pos="5543550" algn="l"/>
              </a:tabLst>
              <a:defRPr>
                <a:solidFill>
                  <a:schemeClr val="tx1"/>
                </a:solidFill>
                <a:latin typeface="Arial" panose="020B0604020202020204" pitchFamily="34" charset="0"/>
              </a:defRPr>
            </a:lvl5pPr>
            <a:lvl6pPr eaLnBrk="0" fontAlgn="base" hangingPunct="0">
              <a:spcBef>
                <a:spcPct val="0"/>
              </a:spcBef>
              <a:spcAft>
                <a:spcPct val="0"/>
              </a:spcAft>
              <a:tabLst>
                <a:tab pos="5543550" algn="l"/>
              </a:tabLst>
              <a:defRPr>
                <a:solidFill>
                  <a:schemeClr val="tx1"/>
                </a:solidFill>
                <a:latin typeface="Arial" panose="020B0604020202020204" pitchFamily="34" charset="0"/>
              </a:defRPr>
            </a:lvl6pPr>
            <a:lvl7pPr eaLnBrk="0" fontAlgn="base" hangingPunct="0">
              <a:spcBef>
                <a:spcPct val="0"/>
              </a:spcBef>
              <a:spcAft>
                <a:spcPct val="0"/>
              </a:spcAft>
              <a:tabLst>
                <a:tab pos="5543550" algn="l"/>
              </a:tabLst>
              <a:defRPr>
                <a:solidFill>
                  <a:schemeClr val="tx1"/>
                </a:solidFill>
                <a:latin typeface="Arial" panose="020B0604020202020204" pitchFamily="34" charset="0"/>
              </a:defRPr>
            </a:lvl7pPr>
            <a:lvl8pPr eaLnBrk="0" fontAlgn="base" hangingPunct="0">
              <a:spcBef>
                <a:spcPct val="0"/>
              </a:spcBef>
              <a:spcAft>
                <a:spcPct val="0"/>
              </a:spcAft>
              <a:tabLst>
                <a:tab pos="5543550" algn="l"/>
              </a:tabLst>
              <a:defRPr>
                <a:solidFill>
                  <a:schemeClr val="tx1"/>
                </a:solidFill>
                <a:latin typeface="Arial" panose="020B0604020202020204" pitchFamily="34" charset="0"/>
              </a:defRPr>
            </a:lvl8pPr>
            <a:lvl9pPr eaLnBrk="0" fontAlgn="base" hangingPunct="0">
              <a:spcBef>
                <a:spcPct val="0"/>
              </a:spcBef>
              <a:spcAft>
                <a:spcPct val="0"/>
              </a:spcAft>
              <a:tabLst>
                <a:tab pos="55435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543550" algn="l"/>
              </a:tabLst>
            </a:pPr>
            <a:endParaRPr kumimoji="0" lang="en-US" altLang="en-US" sz="1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543550" algn="l"/>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543550" algn="l"/>
              </a:tabLst>
            </a:pPr>
            <a:r>
              <a:rPr kumimoji="0" lang="en-US" altLang="en-US" sz="11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Calibri" panose="020F0502020204030204" pitchFamily="34" charset="0"/>
              </a:rPr>
              <a:t> </a:t>
            </a:r>
            <a:br>
              <a:rPr kumimoji="0" lang="en-US" altLang="en-US" sz="11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Calibri" panose="020F0502020204030204" pitchFamily="34" charset="0"/>
              </a:rPr>
            </a:br>
            <a:endParaRPr kumimoji="0" lang="en-US" altLang="en-US" sz="1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543550" algn="l"/>
              </a:tabLst>
            </a:pPr>
            <a:r>
              <a:rPr kumimoji="0" lang="en-US" altLang="en-US" sz="1100" b="0" i="0" u="none" strike="noStrike" cap="none" normalizeH="0" baseline="0">
                <a:ln>
                  <a:noFill/>
                </a:ln>
                <a:solidFill>
                  <a:schemeClr val="tx1"/>
                </a:solidFill>
                <a:effectLst/>
                <a:latin typeface="Arial" panose="020B0604020202020204" pitchFamily="34" charset="0"/>
                <a:ea typeface="Verdana" panose="020B0604030504040204" pitchFamily="34" charset="0"/>
                <a:cs typeface="Calibri" panose="020F0502020204030204" pitchFamily="34" charset="0"/>
              </a:rPr>
              <a:t>A</a:t>
            </a:r>
            <a:r>
              <a:rPr kumimoji="0" lang="en-US" altLang="en-US" sz="1000" b="0"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itle 1">
            <a:extLst>
              <a:ext uri="{FF2B5EF4-FFF2-40B4-BE49-F238E27FC236}">
                <a16:creationId xmlns:a16="http://schemas.microsoft.com/office/drawing/2014/main" id="{373E78AE-294F-E36B-8584-FDE8875287D2}"/>
              </a:ext>
            </a:extLst>
          </p:cNvPr>
          <p:cNvSpPr txBox="1">
            <a:spLocks/>
          </p:cNvSpPr>
          <p:nvPr/>
        </p:nvSpPr>
        <p:spPr>
          <a:xfrm>
            <a:off x="0" y="0"/>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Audit Charter – Sample(Contd.)</a:t>
            </a:r>
          </a:p>
        </p:txBody>
      </p:sp>
      <p:graphicFrame>
        <p:nvGraphicFramePr>
          <p:cNvPr id="6" name="Diagram 5">
            <a:extLst>
              <a:ext uri="{FF2B5EF4-FFF2-40B4-BE49-F238E27FC236}">
                <a16:creationId xmlns:a16="http://schemas.microsoft.com/office/drawing/2014/main" id="{DA7EAEEE-201A-F816-483A-2D2070745173}"/>
              </a:ext>
            </a:extLst>
          </p:cNvPr>
          <p:cNvGraphicFramePr/>
          <p:nvPr>
            <p:extLst>
              <p:ext uri="{D42A27DB-BD31-4B8C-83A1-F6EECF244321}">
                <p14:modId xmlns:p14="http://schemas.microsoft.com/office/powerpoint/2010/main" val="3389831979"/>
              </p:ext>
            </p:extLst>
          </p:nvPr>
        </p:nvGraphicFramePr>
        <p:xfrm>
          <a:off x="3371160" y="3429000"/>
          <a:ext cx="5468039" cy="13963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ounded Rectangle 6">
            <a:extLst>
              <a:ext uri="{FF2B5EF4-FFF2-40B4-BE49-F238E27FC236}">
                <a16:creationId xmlns:a16="http://schemas.microsoft.com/office/drawing/2014/main" id="{C3E949D7-A330-9D4C-D2BB-969A4DD44114}"/>
              </a:ext>
            </a:extLst>
          </p:cNvPr>
          <p:cNvSpPr/>
          <p:nvPr/>
        </p:nvSpPr>
        <p:spPr>
          <a:xfrm>
            <a:off x="3347719" y="4946572"/>
            <a:ext cx="5496560" cy="1729649"/>
          </a:xfrm>
          <a:prstGeom prst="roundRect">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342900" lvl="0" indent="-342900" algn="just">
              <a:lnSpc>
                <a:spcPct val="115000"/>
              </a:lnSpc>
              <a:buFont typeface="Wingdings" pitchFamily="2" charset="2"/>
              <a:buChar char=""/>
            </a:pPr>
            <a:r>
              <a:rPr lang="en-US" sz="2000" dirty="0">
                <a:effectLst/>
                <a:ea typeface="Verdana" panose="020B0604030504040204" pitchFamily="34" charset="0"/>
                <a:cs typeface="Times New Roman" panose="02020603050405020304" pitchFamily="18" charset="0"/>
              </a:rPr>
              <a:t>Fraud risk assessment</a:t>
            </a:r>
            <a:endParaRPr lang="en-IN" sz="2000" dirty="0">
              <a:effectLst/>
              <a:ea typeface="Verdana" panose="020B0604030504040204" pitchFamily="34" charset="0"/>
              <a:cs typeface="Times New Roman" panose="02020603050405020304" pitchFamily="18" charset="0"/>
            </a:endParaRPr>
          </a:p>
          <a:p>
            <a:pPr marL="342900" lvl="0" indent="-342900" algn="just">
              <a:lnSpc>
                <a:spcPct val="115000"/>
              </a:lnSpc>
              <a:buFont typeface="Wingdings" pitchFamily="2" charset="2"/>
              <a:buChar char=""/>
            </a:pPr>
            <a:r>
              <a:rPr lang="en-US" sz="2000" dirty="0">
                <a:effectLst/>
                <a:ea typeface="Verdana" panose="020B0604030504040204" pitchFamily="34" charset="0"/>
                <a:cs typeface="Times New Roman" panose="02020603050405020304" pitchFamily="18" charset="0"/>
              </a:rPr>
              <a:t>Suspicious transactions analysis</a:t>
            </a:r>
            <a:endParaRPr lang="en-IN" sz="2000" dirty="0">
              <a:effectLst/>
              <a:ea typeface="Verdana" panose="020B0604030504040204" pitchFamily="34" charset="0"/>
              <a:cs typeface="Times New Roman" panose="02020603050405020304" pitchFamily="18" charset="0"/>
            </a:endParaRPr>
          </a:p>
          <a:p>
            <a:pPr marL="342900" lvl="0" indent="-342900" algn="just">
              <a:lnSpc>
                <a:spcPct val="115000"/>
              </a:lnSpc>
              <a:buFont typeface="Wingdings" pitchFamily="2" charset="2"/>
              <a:buChar char=""/>
            </a:pPr>
            <a:r>
              <a:rPr lang="en-US" sz="2000" dirty="0">
                <a:effectLst/>
                <a:ea typeface="Verdana" panose="020B0604030504040204" pitchFamily="34" charset="0"/>
                <a:cs typeface="Times New Roman" panose="02020603050405020304" pitchFamily="18" charset="0"/>
              </a:rPr>
              <a:t>Field investigations</a:t>
            </a:r>
            <a:endParaRPr lang="en-IN" sz="2000" dirty="0">
              <a:effectLst/>
              <a:ea typeface="Verdana" panose="020B0604030504040204" pitchFamily="34" charset="0"/>
              <a:cs typeface="Times New Roman" panose="02020603050405020304" pitchFamily="18" charset="0"/>
            </a:endParaRPr>
          </a:p>
          <a:p>
            <a:pPr marL="342900" lvl="0" indent="-342900" algn="just">
              <a:lnSpc>
                <a:spcPct val="115000"/>
              </a:lnSpc>
              <a:spcAft>
                <a:spcPts val="1000"/>
              </a:spcAft>
              <a:buFont typeface="Wingdings" pitchFamily="2" charset="2"/>
              <a:buChar char=""/>
            </a:pPr>
            <a:r>
              <a:rPr lang="en-US" sz="2000" dirty="0">
                <a:effectLst/>
                <a:ea typeface="Verdana" panose="020B0604030504040204" pitchFamily="34" charset="0"/>
                <a:cs typeface="Times New Roman" panose="02020603050405020304" pitchFamily="18" charset="0"/>
              </a:rPr>
              <a:t>Computer forensics</a:t>
            </a:r>
            <a:endParaRPr lang="en-IN" sz="2000" dirty="0">
              <a:effectLst/>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40203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864A6AF-105D-CACD-DA9E-E91ABD7D81C1}"/>
              </a:ext>
            </a:extLst>
          </p:cNvPr>
          <p:cNvSpPr txBox="1"/>
          <p:nvPr/>
        </p:nvSpPr>
        <p:spPr>
          <a:xfrm>
            <a:off x="0" y="594911"/>
            <a:ext cx="12192000" cy="6111673"/>
          </a:xfrm>
          <a:prstGeom prst="rect">
            <a:avLst/>
          </a:prstGeom>
          <a:noFill/>
        </p:spPr>
        <p:txBody>
          <a:bodyPr wrap="square">
            <a:spAutoFit/>
          </a:bodyPr>
          <a:lstStyle/>
          <a:p>
            <a:pPr lvl="0">
              <a:spcBef>
                <a:spcPts val="600"/>
              </a:spcBef>
              <a:spcAft>
                <a:spcPts val="300"/>
              </a:spcAft>
            </a:pPr>
            <a:r>
              <a:rPr lang="en-GB" sz="2000" b="1" kern="1400" dirty="0">
                <a:effectLst/>
                <a:ea typeface="Times New Roman" panose="02020603050405020304" pitchFamily="18" charset="0"/>
                <a:cs typeface="Calibri" panose="020F0502020204030204" pitchFamily="34" charset="0"/>
              </a:rPr>
              <a:t>Audit Committee Meetings</a:t>
            </a:r>
            <a:endParaRPr lang="en-IN" sz="2000" b="1" kern="1400" dirty="0">
              <a:effectLst/>
              <a:ea typeface="Times New Roman" panose="02020603050405020304" pitchFamily="18" charset="0"/>
              <a:cs typeface="Times New Roman" panose="02020603050405020304" pitchFamily="18" charset="0"/>
            </a:endParaRPr>
          </a:p>
          <a:p>
            <a:pPr marL="342900" lvl="0" indent="-342900" algn="just">
              <a:lnSpc>
                <a:spcPct val="115000"/>
              </a:lnSpc>
              <a:buFont typeface="Symbol" pitchFamily="2" charset="2"/>
              <a:buChar char=""/>
              <a:tabLst>
                <a:tab pos="171450" algn="l"/>
              </a:tabLst>
            </a:pPr>
            <a:r>
              <a:rPr lang="en-US" sz="2000" dirty="0">
                <a:effectLst/>
                <a:ea typeface="Verdana" panose="020B0604030504040204" pitchFamily="34" charset="0"/>
                <a:cs typeface="Calibri" panose="020F0502020204030204" pitchFamily="34" charset="0"/>
              </a:rPr>
              <a:t>Audit Committee can be either:</a:t>
            </a:r>
            <a:endParaRPr lang="en-IN" sz="2000" dirty="0">
              <a:effectLst/>
              <a:ea typeface="Verdana" panose="020B0604030504040204" pitchFamily="34" charset="0"/>
              <a:cs typeface="Times New Roman" panose="02020603050405020304" pitchFamily="18" charset="0"/>
            </a:endParaRPr>
          </a:p>
          <a:p>
            <a:pPr marL="742950" lvl="1" indent="-285750" algn="just">
              <a:lnSpc>
                <a:spcPct val="115000"/>
              </a:lnSpc>
              <a:buFont typeface="Wingdings" pitchFamily="2" charset="2"/>
              <a:buChar char=""/>
            </a:pPr>
            <a:r>
              <a:rPr lang="en-US" sz="2000" dirty="0">
                <a:effectLst/>
                <a:ea typeface="Verdana" panose="020B0604030504040204" pitchFamily="34" charset="0"/>
                <a:cs typeface="Calibri" panose="020F0502020204030204" pitchFamily="34" charset="0"/>
              </a:rPr>
              <a:t>Management Audit Committee; and</a:t>
            </a:r>
            <a:endParaRPr lang="en-IN" sz="2000" dirty="0">
              <a:effectLst/>
              <a:ea typeface="Verdana" panose="020B0604030504040204" pitchFamily="34" charset="0"/>
              <a:cs typeface="Times New Roman" panose="02020603050405020304" pitchFamily="18" charset="0"/>
            </a:endParaRPr>
          </a:p>
          <a:p>
            <a:pPr marL="742950" lvl="1" indent="-285750" algn="just">
              <a:lnSpc>
                <a:spcPct val="115000"/>
              </a:lnSpc>
              <a:buFont typeface="Wingdings" pitchFamily="2" charset="2"/>
              <a:buChar char=""/>
            </a:pPr>
            <a:r>
              <a:rPr lang="en-US" sz="2000" dirty="0">
                <a:effectLst/>
                <a:ea typeface="Verdana" panose="020B0604030504040204" pitchFamily="34" charset="0"/>
                <a:cs typeface="Calibri" panose="020F0502020204030204" pitchFamily="34" charset="0"/>
              </a:rPr>
              <a:t>Board Audit Committee.</a:t>
            </a:r>
            <a:endParaRPr lang="en-IN" sz="2000" dirty="0">
              <a:ea typeface="Verdana" panose="020B0604030504040204" pitchFamily="34" charset="0"/>
              <a:cs typeface="Times New Roman" panose="02020603050405020304" pitchFamily="18" charset="0"/>
            </a:endParaRPr>
          </a:p>
          <a:p>
            <a:pPr marL="628650" algn="just">
              <a:lnSpc>
                <a:spcPct val="115000"/>
              </a:lnSpc>
              <a:spcAft>
                <a:spcPts val="1000"/>
              </a:spcAft>
            </a:pPr>
            <a:r>
              <a:rPr lang="en-US" sz="2000" b="1" dirty="0">
                <a:solidFill>
                  <a:srgbClr val="F07F09"/>
                </a:solidFill>
                <a:effectLst/>
                <a:ea typeface="Times New Roman" panose="02020603050405020304" pitchFamily="18" charset="0"/>
                <a:cs typeface="Calibri" panose="020F0502020204030204" pitchFamily="34" charset="0"/>
              </a:rPr>
              <a:t>Management Audit Committee meeting</a:t>
            </a:r>
            <a:endParaRPr lang="en-IN" sz="2000" dirty="0">
              <a:effectLst/>
              <a:ea typeface="Verdana" panose="020B0604030504040204" pitchFamily="34" charset="0"/>
              <a:cs typeface="Times New Roman" panose="02020603050405020304" pitchFamily="18" charset="0"/>
            </a:endParaRPr>
          </a:p>
          <a:p>
            <a:pPr marL="342900" lvl="0" indent="-342900" algn="just">
              <a:lnSpc>
                <a:spcPct val="115000"/>
              </a:lnSpc>
              <a:spcAft>
                <a:spcPts val="1000"/>
              </a:spcAft>
              <a:buFont typeface="Symbol" pitchFamily="2" charset="2"/>
              <a:buChar char=""/>
              <a:tabLst>
                <a:tab pos="171450" algn="l"/>
              </a:tabLst>
            </a:pPr>
            <a:r>
              <a:rPr lang="en-US" sz="2000" dirty="0">
                <a:effectLst/>
                <a:ea typeface="Verdana" panose="020B0604030504040204" pitchFamily="34" charset="0"/>
                <a:cs typeface="Calibri" panose="020F0502020204030204" pitchFamily="34" charset="0"/>
              </a:rPr>
              <a:t>A MAC meeting is held prior to the AC for discussion with company’s Management on key issues to be presented to the Board Audit Committee.  A MAC meeting, therefore, has to be held quarterly.</a:t>
            </a:r>
            <a:endParaRPr lang="en-IN" sz="2000" dirty="0">
              <a:effectLst/>
              <a:ea typeface="Verdana" panose="020B0604030504040204" pitchFamily="34" charset="0"/>
              <a:cs typeface="Times New Roman" panose="02020603050405020304" pitchFamily="18" charset="0"/>
            </a:endParaRPr>
          </a:p>
          <a:p>
            <a:pPr marL="457200" algn="just">
              <a:lnSpc>
                <a:spcPct val="115000"/>
              </a:lnSpc>
              <a:spcAft>
                <a:spcPts val="1000"/>
              </a:spcAft>
            </a:pPr>
            <a:r>
              <a:rPr lang="en-US" sz="2000" b="1" dirty="0">
                <a:effectLst/>
                <a:ea typeface="Verdana" panose="020B0604030504040204" pitchFamily="34" charset="0"/>
                <a:cs typeface="Calibri" panose="020F0502020204030204" pitchFamily="34" charset="0"/>
              </a:rPr>
              <a:t>Note:  </a:t>
            </a:r>
            <a:r>
              <a:rPr lang="en-US" sz="2000" dirty="0">
                <a:effectLst/>
                <a:ea typeface="Verdana" panose="020B0604030504040204" pitchFamily="34" charset="0"/>
                <a:cs typeface="Calibri" panose="020F0502020204030204" pitchFamily="34" charset="0"/>
              </a:rPr>
              <a:t>In certain businesses, MAC meetings are not held and the reports are directly discussed in the Board Audit Committee meetings.</a:t>
            </a:r>
            <a:endParaRPr lang="en-IN" sz="2000" dirty="0">
              <a:effectLst/>
              <a:ea typeface="Verdana" panose="020B0604030504040204" pitchFamily="34" charset="0"/>
              <a:cs typeface="Times New Roman" panose="02020603050405020304" pitchFamily="18" charset="0"/>
            </a:endParaRPr>
          </a:p>
          <a:p>
            <a:pPr marL="342900" lvl="0" indent="-342900" algn="just">
              <a:lnSpc>
                <a:spcPct val="115000"/>
              </a:lnSpc>
              <a:buFont typeface="Symbol" pitchFamily="2" charset="2"/>
              <a:buChar char=""/>
              <a:tabLst>
                <a:tab pos="171450" algn="l"/>
              </a:tabLst>
            </a:pPr>
            <a:r>
              <a:rPr lang="en-US" sz="2000" dirty="0">
                <a:effectLst/>
                <a:ea typeface="Verdana" panose="020B0604030504040204" pitchFamily="34" charset="0"/>
                <a:cs typeface="Calibri" panose="020F0502020204030204" pitchFamily="34" charset="0"/>
              </a:rPr>
              <a:t>MAC also serves as a forum for the company’s Management to provide their explanation or clarification on the audit observations that are being presented.</a:t>
            </a:r>
            <a:endParaRPr lang="en-IN" sz="2000" dirty="0">
              <a:effectLst/>
              <a:ea typeface="Verdana" panose="020B0604030504040204" pitchFamily="34" charset="0"/>
              <a:cs typeface="Times New Roman" panose="02020603050405020304" pitchFamily="18" charset="0"/>
            </a:endParaRPr>
          </a:p>
          <a:p>
            <a:pPr marL="342900" lvl="0" indent="-342900" algn="just">
              <a:lnSpc>
                <a:spcPct val="115000"/>
              </a:lnSpc>
              <a:buFont typeface="Symbol" pitchFamily="2" charset="2"/>
              <a:buChar char=""/>
              <a:tabLst>
                <a:tab pos="171450" algn="l"/>
              </a:tabLst>
            </a:pPr>
            <a:r>
              <a:rPr lang="en-US" sz="2000" dirty="0">
                <a:effectLst/>
                <a:ea typeface="Verdana" panose="020B0604030504040204" pitchFamily="34" charset="0"/>
                <a:cs typeface="Calibri" panose="020F0502020204030204" pitchFamily="34" charset="0"/>
              </a:rPr>
              <a:t>A MAC can provide guidance to the audit team on any additional work to be performed or to overcome any issues or hassle while conducting the audit.</a:t>
            </a:r>
            <a:endParaRPr lang="en-IN" sz="2000" dirty="0">
              <a:effectLst/>
              <a:ea typeface="Verdana" panose="020B0604030504040204" pitchFamily="34" charset="0"/>
              <a:cs typeface="Times New Roman" panose="02020603050405020304" pitchFamily="18" charset="0"/>
            </a:endParaRPr>
          </a:p>
          <a:p>
            <a:pPr marL="342900" lvl="0" indent="-342900" algn="just">
              <a:lnSpc>
                <a:spcPct val="115000"/>
              </a:lnSpc>
              <a:buFont typeface="Symbol" pitchFamily="2" charset="2"/>
              <a:buChar char=""/>
              <a:tabLst>
                <a:tab pos="171450" algn="l"/>
              </a:tabLst>
            </a:pPr>
            <a:r>
              <a:rPr lang="en-US" sz="2000" dirty="0">
                <a:effectLst/>
                <a:ea typeface="Verdana" panose="020B0604030504040204" pitchFamily="34" charset="0"/>
                <a:cs typeface="Calibri" panose="020F0502020204030204" pitchFamily="34" charset="0"/>
              </a:rPr>
              <a:t>MAC meetings will be attended by the Business Audit Lead and Group President.  In addition, any team member may attend the meeting with approval from Group President.</a:t>
            </a:r>
            <a:endParaRPr lang="en-IN" sz="2000" dirty="0">
              <a:effectLst/>
              <a:ea typeface="Verdana" panose="020B0604030504040204" pitchFamily="34" charset="0"/>
              <a:cs typeface="Times New Roman" panose="02020603050405020304" pitchFamily="18" charset="0"/>
            </a:endParaRPr>
          </a:p>
          <a:p>
            <a:pPr marL="457200">
              <a:lnSpc>
                <a:spcPct val="115000"/>
              </a:lnSpc>
              <a:spcAft>
                <a:spcPts val="1000"/>
              </a:spcAft>
            </a:pPr>
            <a:r>
              <a:rPr lang="en-US" sz="2000" dirty="0">
                <a:effectLst/>
                <a:ea typeface="Verdana" panose="020B0604030504040204" pitchFamily="34" charset="0"/>
                <a:cs typeface="Calibri" panose="020F0502020204030204" pitchFamily="34" charset="0"/>
              </a:rPr>
              <a:t> </a:t>
            </a:r>
            <a:endParaRPr lang="en-IN" sz="2000" dirty="0">
              <a:ea typeface="Verdana" panose="020B0604030504040204" pitchFamily="34" charset="0"/>
              <a:cs typeface="Times New Roman" panose="02020603050405020304" pitchFamily="18" charset="0"/>
            </a:endParaRPr>
          </a:p>
        </p:txBody>
      </p:sp>
      <p:sp>
        <p:nvSpPr>
          <p:cNvPr id="6" name="Title 1">
            <a:extLst>
              <a:ext uri="{FF2B5EF4-FFF2-40B4-BE49-F238E27FC236}">
                <a16:creationId xmlns:a16="http://schemas.microsoft.com/office/drawing/2014/main" id="{3E6BCD1E-A50A-EE52-D606-EEFBB80AB93D}"/>
              </a:ext>
            </a:extLst>
          </p:cNvPr>
          <p:cNvSpPr txBox="1">
            <a:spLocks/>
          </p:cNvSpPr>
          <p:nvPr/>
        </p:nvSpPr>
        <p:spPr>
          <a:xfrm>
            <a:off x="0" y="0"/>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Audit Charter – Sample(Contd.)</a:t>
            </a:r>
          </a:p>
        </p:txBody>
      </p:sp>
    </p:spTree>
    <p:extLst>
      <p:ext uri="{BB962C8B-B14F-4D97-AF65-F5344CB8AC3E}">
        <p14:creationId xmlns:p14="http://schemas.microsoft.com/office/powerpoint/2010/main" val="3201404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6EF498B-61FC-EFCA-7699-950A4E74A0B0}"/>
              </a:ext>
            </a:extLst>
          </p:cNvPr>
          <p:cNvSpPr txBox="1"/>
          <p:nvPr/>
        </p:nvSpPr>
        <p:spPr>
          <a:xfrm>
            <a:off x="-1" y="557562"/>
            <a:ext cx="12191997" cy="4867679"/>
          </a:xfrm>
          <a:prstGeom prst="rect">
            <a:avLst/>
          </a:prstGeom>
          <a:noFill/>
        </p:spPr>
        <p:txBody>
          <a:bodyPr wrap="square">
            <a:spAutoFit/>
          </a:bodyPr>
          <a:lstStyle/>
          <a:p>
            <a:pPr marL="457200">
              <a:lnSpc>
                <a:spcPct val="115000"/>
              </a:lnSpc>
              <a:spcAft>
                <a:spcPts val="1000"/>
              </a:spcAft>
            </a:pPr>
            <a:r>
              <a:rPr lang="en-US" sz="2400" b="1" dirty="0">
                <a:solidFill>
                  <a:srgbClr val="F07F09"/>
                </a:solidFill>
                <a:effectLst/>
                <a:ea typeface="Times New Roman" panose="02020603050405020304" pitchFamily="18" charset="0"/>
                <a:cs typeface="Calibri" panose="020F0502020204030204" pitchFamily="34" charset="0"/>
              </a:rPr>
              <a:t>Board Audit Committee (AC) meeting</a:t>
            </a:r>
            <a:endParaRPr lang="en-IN" sz="2400" b="1" dirty="0">
              <a:solidFill>
                <a:srgbClr val="F07F09"/>
              </a:solidFill>
              <a:effectLst/>
              <a:ea typeface="Times New Roman" panose="02020603050405020304" pitchFamily="18" charset="0"/>
              <a:cs typeface="Times New Roman" panose="02020603050405020304" pitchFamily="18" charset="0"/>
            </a:endParaRPr>
          </a:p>
          <a:p>
            <a:pPr marL="342900" lvl="0" indent="-342900" algn="just">
              <a:lnSpc>
                <a:spcPct val="115000"/>
              </a:lnSpc>
              <a:buFont typeface="Symbol" pitchFamily="2" charset="2"/>
              <a:buChar char=""/>
              <a:tabLst>
                <a:tab pos="171450" algn="l"/>
              </a:tabLst>
            </a:pPr>
            <a:r>
              <a:rPr lang="en-US" sz="2400" dirty="0">
                <a:effectLst/>
                <a:ea typeface="Verdana" panose="020B0604030504040204" pitchFamily="34" charset="0"/>
                <a:cs typeface="Calibri" panose="020F0502020204030204" pitchFamily="34" charset="0"/>
              </a:rPr>
              <a:t>Review of internal audit and internal controls is one of the agenda items during the AC meeting.</a:t>
            </a:r>
            <a:endParaRPr lang="en-IN" sz="2400" dirty="0">
              <a:effectLst/>
              <a:ea typeface="Verdana" panose="020B0604030504040204" pitchFamily="34" charset="0"/>
              <a:cs typeface="Times New Roman" panose="02020603050405020304" pitchFamily="18" charset="0"/>
            </a:endParaRPr>
          </a:p>
          <a:p>
            <a:pPr marL="457200" algn="just">
              <a:lnSpc>
                <a:spcPct val="115000"/>
              </a:lnSpc>
            </a:pPr>
            <a:r>
              <a:rPr lang="en-US" sz="2400" dirty="0">
                <a:effectLst/>
                <a:ea typeface="Verdana" panose="020B0604030504040204" pitchFamily="34" charset="0"/>
                <a:cs typeface="Calibri" panose="020F0502020204030204" pitchFamily="34" charset="0"/>
              </a:rPr>
              <a:t> </a:t>
            </a:r>
            <a:endParaRPr lang="en-IN" sz="2400" dirty="0">
              <a:effectLst/>
              <a:ea typeface="Verdana" panose="020B0604030504040204" pitchFamily="34" charset="0"/>
              <a:cs typeface="Times New Roman" panose="02020603050405020304" pitchFamily="18" charset="0"/>
            </a:endParaRPr>
          </a:p>
          <a:p>
            <a:pPr marL="342900" lvl="0" indent="-342900" algn="just">
              <a:lnSpc>
                <a:spcPct val="115000"/>
              </a:lnSpc>
              <a:buFont typeface="Symbol" pitchFamily="2" charset="2"/>
              <a:buChar char=""/>
              <a:tabLst>
                <a:tab pos="171450" algn="l"/>
              </a:tabLst>
            </a:pPr>
            <a:r>
              <a:rPr lang="en-US" sz="2400" dirty="0">
                <a:effectLst/>
                <a:ea typeface="Verdana" panose="020B0604030504040204" pitchFamily="34" charset="0"/>
                <a:cs typeface="Calibri" panose="020F0502020204030204" pitchFamily="34" charset="0"/>
              </a:rPr>
              <a:t>Board Audit Committee meeting will be convened by the concerned business at least once in a quarter for which the Assurance team will be invited.</a:t>
            </a:r>
            <a:endParaRPr lang="en-IN" sz="2400" dirty="0">
              <a:effectLst/>
              <a:ea typeface="Verdana" panose="020B0604030504040204" pitchFamily="34" charset="0"/>
              <a:cs typeface="Times New Roman" panose="02020603050405020304" pitchFamily="18" charset="0"/>
            </a:endParaRPr>
          </a:p>
          <a:p>
            <a:pPr marL="457200">
              <a:lnSpc>
                <a:spcPct val="115000"/>
              </a:lnSpc>
            </a:pPr>
            <a:r>
              <a:rPr lang="en-US" sz="2400" dirty="0">
                <a:effectLst/>
                <a:ea typeface="Verdana" panose="020B0604030504040204" pitchFamily="34" charset="0"/>
                <a:cs typeface="Calibri" panose="020F0502020204030204" pitchFamily="34" charset="0"/>
              </a:rPr>
              <a:t> </a:t>
            </a:r>
            <a:endParaRPr lang="en-IN" sz="2400" dirty="0">
              <a:effectLst/>
              <a:ea typeface="Verdana" panose="020B0604030504040204" pitchFamily="34" charset="0"/>
              <a:cs typeface="Times New Roman" panose="02020603050405020304" pitchFamily="18" charset="0"/>
            </a:endParaRPr>
          </a:p>
          <a:p>
            <a:pPr marL="342900" lvl="0" indent="-342900" algn="just">
              <a:lnSpc>
                <a:spcPct val="115000"/>
              </a:lnSpc>
              <a:buFont typeface="Symbol" pitchFamily="2" charset="2"/>
              <a:buChar char=""/>
              <a:tabLst>
                <a:tab pos="171450" algn="l"/>
              </a:tabLst>
            </a:pPr>
            <a:r>
              <a:rPr lang="en-US" sz="2400" dirty="0">
                <a:effectLst/>
                <a:ea typeface="Verdana" panose="020B0604030504040204" pitchFamily="34" charset="0"/>
                <a:cs typeface="Calibri" panose="020F0502020204030204" pitchFamily="34" charset="0"/>
              </a:rPr>
              <a:t>Assurance will be represented at least by the Business Audit Lead and Group President.</a:t>
            </a:r>
            <a:endParaRPr lang="en-IN" sz="2400" dirty="0">
              <a:effectLst/>
              <a:ea typeface="Verdana" panose="020B0604030504040204" pitchFamily="34" charset="0"/>
              <a:cs typeface="Times New Roman" panose="02020603050405020304" pitchFamily="18" charset="0"/>
            </a:endParaRPr>
          </a:p>
          <a:p>
            <a:pPr marL="457200">
              <a:lnSpc>
                <a:spcPct val="115000"/>
              </a:lnSpc>
            </a:pPr>
            <a:r>
              <a:rPr lang="en-US" sz="2400" dirty="0">
                <a:effectLst/>
                <a:ea typeface="Verdana" panose="020B0604030504040204" pitchFamily="34" charset="0"/>
                <a:cs typeface="Calibri" panose="020F0502020204030204" pitchFamily="34" charset="0"/>
              </a:rPr>
              <a:t> </a:t>
            </a:r>
            <a:endParaRPr lang="en-IN" sz="2400" dirty="0">
              <a:effectLst/>
              <a:ea typeface="Verdana" panose="020B0604030504040204" pitchFamily="34" charset="0"/>
              <a:cs typeface="Times New Roman" panose="02020603050405020304" pitchFamily="18" charset="0"/>
            </a:endParaRPr>
          </a:p>
          <a:p>
            <a:pPr marL="342900" lvl="0" indent="-342900" algn="just">
              <a:lnSpc>
                <a:spcPct val="115000"/>
              </a:lnSpc>
              <a:spcAft>
                <a:spcPts val="1000"/>
              </a:spcAft>
              <a:buFont typeface="Symbol" pitchFamily="2" charset="2"/>
              <a:buChar char=""/>
              <a:tabLst>
                <a:tab pos="171450" algn="l"/>
              </a:tabLst>
            </a:pPr>
            <a:r>
              <a:rPr lang="en-US" sz="2400" dirty="0">
                <a:effectLst/>
                <a:ea typeface="Verdana" panose="020B0604030504040204" pitchFamily="34" charset="0"/>
                <a:cs typeface="Calibri" panose="020F0502020204030204" pitchFamily="34" charset="0"/>
              </a:rPr>
              <a:t>A summary of key observations and other audit related matters will be presented to the Audit Committee.</a:t>
            </a:r>
            <a:endParaRPr lang="en-IN" sz="2400" dirty="0">
              <a:effectLst/>
              <a:ea typeface="Verdana" panose="020B0604030504040204" pitchFamily="34" charset="0"/>
              <a:cs typeface="Times New Roman" panose="02020603050405020304" pitchFamily="18" charset="0"/>
            </a:endParaRPr>
          </a:p>
        </p:txBody>
      </p:sp>
      <p:sp>
        <p:nvSpPr>
          <p:cNvPr id="11" name="Title 1">
            <a:extLst>
              <a:ext uri="{FF2B5EF4-FFF2-40B4-BE49-F238E27FC236}">
                <a16:creationId xmlns:a16="http://schemas.microsoft.com/office/drawing/2014/main" id="{0AD3425F-D807-E77D-74DC-D2118D207E0C}"/>
              </a:ext>
            </a:extLst>
          </p:cNvPr>
          <p:cNvSpPr txBox="1">
            <a:spLocks/>
          </p:cNvSpPr>
          <p:nvPr/>
        </p:nvSpPr>
        <p:spPr>
          <a:xfrm>
            <a:off x="0" y="0"/>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Audit Charter – Sample(Contd.)</a:t>
            </a:r>
          </a:p>
        </p:txBody>
      </p:sp>
    </p:spTree>
    <p:extLst>
      <p:ext uri="{BB962C8B-B14F-4D97-AF65-F5344CB8AC3E}">
        <p14:creationId xmlns:p14="http://schemas.microsoft.com/office/powerpoint/2010/main" val="1791347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808F9EA-8824-4460-652E-656C81BC4ABE}"/>
              </a:ext>
            </a:extLst>
          </p:cNvPr>
          <p:cNvSpPr txBox="1"/>
          <p:nvPr/>
        </p:nvSpPr>
        <p:spPr>
          <a:xfrm>
            <a:off x="0" y="672028"/>
            <a:ext cx="12192000" cy="5858591"/>
          </a:xfrm>
          <a:prstGeom prst="rect">
            <a:avLst/>
          </a:prstGeom>
          <a:noFill/>
        </p:spPr>
        <p:txBody>
          <a:bodyPr wrap="square">
            <a:spAutoFit/>
          </a:bodyPr>
          <a:lstStyle/>
          <a:p>
            <a:pPr lvl="0">
              <a:spcBef>
                <a:spcPts val="600"/>
              </a:spcBef>
              <a:spcAft>
                <a:spcPts val="300"/>
              </a:spcAft>
            </a:pPr>
            <a:r>
              <a:rPr lang="en-GB" sz="2400" b="1" kern="1400" dirty="0">
                <a:solidFill>
                  <a:schemeClr val="accent2"/>
                </a:solidFill>
                <a:effectLst/>
                <a:latin typeface="Calibri" panose="020F0502020204030204" pitchFamily="34" charset="0"/>
                <a:ea typeface="Times New Roman" panose="02020603050405020304" pitchFamily="18" charset="0"/>
                <a:cs typeface="Calibri" panose="020F0502020204030204" pitchFamily="34" charset="0"/>
              </a:rPr>
              <a:t>Review Committee</a:t>
            </a:r>
            <a:endParaRPr lang="en-IN" sz="2400" b="1" kern="1400" dirty="0">
              <a:solidFill>
                <a:schemeClr val="accent2"/>
              </a:solidFill>
              <a:effectLst/>
              <a:latin typeface="Univers" panose="020B0503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Symbol" pitchFamily="2" charset="2"/>
              <a:buChar char=""/>
              <a:tabLst>
                <a:tab pos="171450" algn="l"/>
              </a:tabLst>
            </a:pPr>
            <a:r>
              <a:rPr lang="en-US" sz="2200" dirty="0">
                <a:effectLst/>
                <a:latin typeface="Calibri" panose="020F0502020204030204" pitchFamily="34" charset="0"/>
                <a:ea typeface="Verdana" panose="020B0604030504040204" pitchFamily="34" charset="0"/>
                <a:cs typeface="Calibri" panose="020F0502020204030204" pitchFamily="34" charset="0"/>
              </a:rPr>
              <a:t>Functional review of the performance for each month is carried out by the  Review Committee.</a:t>
            </a:r>
            <a:endParaRPr lang="en-IN" sz="2200" dirty="0">
              <a:effectLst/>
              <a:latin typeface="Verdana" panose="020B0604030504040204" pitchFamily="34" charset="0"/>
              <a:ea typeface="Verdana" panose="020B0604030504040204" pitchFamily="34" charset="0"/>
              <a:cs typeface="Times New Roman" panose="02020603050405020304" pitchFamily="18" charset="0"/>
            </a:endParaRPr>
          </a:p>
          <a:p>
            <a:pPr marL="457200" algn="just">
              <a:lnSpc>
                <a:spcPct val="115000"/>
              </a:lnSpc>
            </a:pPr>
            <a:r>
              <a:rPr lang="en-US" sz="2200" dirty="0">
                <a:effectLst/>
                <a:latin typeface="Calibri" panose="020F0502020204030204" pitchFamily="34" charset="0"/>
                <a:ea typeface="Verdana" panose="020B0604030504040204" pitchFamily="34" charset="0"/>
                <a:cs typeface="Calibri" panose="020F0502020204030204" pitchFamily="34" charset="0"/>
              </a:rPr>
              <a:t> </a:t>
            </a:r>
            <a:endParaRPr lang="en-IN" sz="22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15000"/>
              </a:lnSpc>
              <a:buFont typeface="Symbol" pitchFamily="2" charset="2"/>
              <a:buChar char=""/>
              <a:tabLst>
                <a:tab pos="171450" algn="l"/>
              </a:tabLst>
            </a:pPr>
            <a:r>
              <a:rPr lang="en-US" sz="2200" dirty="0">
                <a:effectLst/>
                <a:latin typeface="Calibri" panose="020F0502020204030204" pitchFamily="34" charset="0"/>
                <a:ea typeface="Verdana" panose="020B0604030504040204" pitchFamily="34" charset="0"/>
                <a:cs typeface="Calibri" panose="020F0502020204030204" pitchFamily="34" charset="0"/>
              </a:rPr>
              <a:t>Review Committee provides guidance for handling any matters that has reached an impasse or can ask for special reviews to be conducted or can seek additional information on matters reported.</a:t>
            </a:r>
            <a:endParaRPr lang="en-IN" sz="2200" dirty="0">
              <a:effectLst/>
              <a:latin typeface="Verdana" panose="020B0604030504040204" pitchFamily="34" charset="0"/>
              <a:ea typeface="Verdana" panose="020B0604030504040204" pitchFamily="34" charset="0"/>
              <a:cs typeface="Times New Roman" panose="02020603050405020304" pitchFamily="18" charset="0"/>
            </a:endParaRPr>
          </a:p>
          <a:p>
            <a:pPr marL="457200">
              <a:lnSpc>
                <a:spcPct val="115000"/>
              </a:lnSpc>
            </a:pPr>
            <a:r>
              <a:rPr lang="en-US" sz="2200" dirty="0">
                <a:effectLst/>
                <a:latin typeface="Calibri" panose="020F0502020204030204" pitchFamily="34" charset="0"/>
                <a:ea typeface="Verdana" panose="020B0604030504040204" pitchFamily="34" charset="0"/>
                <a:cs typeface="Calibri" panose="020F0502020204030204" pitchFamily="34" charset="0"/>
              </a:rPr>
              <a:t> </a:t>
            </a:r>
            <a:endParaRPr lang="en-IN" sz="22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15000"/>
              </a:lnSpc>
              <a:buFont typeface="Symbol" pitchFamily="2" charset="2"/>
              <a:buChar char=""/>
              <a:tabLst>
                <a:tab pos="171450" algn="l"/>
              </a:tabLst>
            </a:pPr>
            <a:r>
              <a:rPr lang="en-US" sz="2200" dirty="0">
                <a:effectLst/>
                <a:latin typeface="Calibri" panose="020F0502020204030204" pitchFamily="34" charset="0"/>
                <a:ea typeface="Verdana" panose="020B0604030504040204" pitchFamily="34" charset="0"/>
                <a:cs typeface="Calibri" panose="020F0502020204030204" pitchFamily="34" charset="0"/>
              </a:rPr>
              <a:t>Review Committee can co-opt or through Group President invite any additional member, if it deems necessary.</a:t>
            </a:r>
            <a:endParaRPr lang="en-IN" sz="2200" dirty="0">
              <a:effectLst/>
              <a:latin typeface="Verdana" panose="020B0604030504040204" pitchFamily="34" charset="0"/>
              <a:ea typeface="Verdana" panose="020B0604030504040204" pitchFamily="34" charset="0"/>
              <a:cs typeface="Times New Roman" panose="02020603050405020304" pitchFamily="18" charset="0"/>
            </a:endParaRPr>
          </a:p>
          <a:p>
            <a:pPr marL="457200">
              <a:lnSpc>
                <a:spcPct val="115000"/>
              </a:lnSpc>
            </a:pPr>
            <a:r>
              <a:rPr lang="en-US" sz="2200" dirty="0">
                <a:effectLst/>
                <a:latin typeface="Calibri" panose="020F0502020204030204" pitchFamily="34" charset="0"/>
                <a:ea typeface="Verdana" panose="020B0604030504040204" pitchFamily="34" charset="0"/>
                <a:cs typeface="Calibri" panose="020F0502020204030204" pitchFamily="34" charset="0"/>
              </a:rPr>
              <a:t> </a:t>
            </a:r>
            <a:endParaRPr lang="en-IN" sz="22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15000"/>
              </a:lnSpc>
              <a:buFont typeface="Symbol" pitchFamily="2" charset="2"/>
              <a:buChar char=""/>
              <a:tabLst>
                <a:tab pos="171450" algn="l"/>
              </a:tabLst>
            </a:pPr>
            <a:r>
              <a:rPr lang="en-US" sz="2200" dirty="0">
                <a:effectLst/>
                <a:latin typeface="Calibri" panose="020F0502020204030204" pitchFamily="34" charset="0"/>
                <a:ea typeface="Verdana" panose="020B0604030504040204" pitchFamily="34" charset="0"/>
                <a:cs typeface="Calibri" panose="020F0502020204030204" pitchFamily="34" charset="0"/>
              </a:rPr>
              <a:t>Monthly operations report is submitted to the Review Committee members, which is discussed during the monthly meeting.</a:t>
            </a:r>
            <a:endParaRPr lang="en-IN" sz="2200" dirty="0">
              <a:effectLst/>
              <a:latin typeface="Verdana" panose="020B0604030504040204" pitchFamily="34" charset="0"/>
              <a:ea typeface="Verdana" panose="020B0604030504040204" pitchFamily="34" charset="0"/>
              <a:cs typeface="Times New Roman" panose="02020603050405020304" pitchFamily="18" charset="0"/>
            </a:endParaRPr>
          </a:p>
          <a:p>
            <a:pPr marL="457200">
              <a:lnSpc>
                <a:spcPct val="115000"/>
              </a:lnSpc>
            </a:pPr>
            <a:r>
              <a:rPr lang="en-US" sz="2200" dirty="0">
                <a:effectLst/>
                <a:latin typeface="Calibri" panose="020F0502020204030204" pitchFamily="34" charset="0"/>
                <a:ea typeface="Verdana" panose="020B0604030504040204" pitchFamily="34" charset="0"/>
                <a:cs typeface="Calibri" panose="020F0502020204030204" pitchFamily="34" charset="0"/>
              </a:rPr>
              <a:t> </a:t>
            </a:r>
            <a:endParaRPr lang="en-IN" sz="22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15000"/>
              </a:lnSpc>
              <a:buFont typeface="Symbol" pitchFamily="2" charset="2"/>
              <a:buChar char=""/>
              <a:tabLst>
                <a:tab pos="171450" algn="l"/>
              </a:tabLst>
            </a:pPr>
            <a:r>
              <a:rPr lang="en-US" sz="2200" dirty="0">
                <a:effectLst/>
                <a:latin typeface="Calibri" panose="020F0502020204030204" pitchFamily="34" charset="0"/>
                <a:ea typeface="Verdana" panose="020B0604030504040204" pitchFamily="34" charset="0"/>
                <a:cs typeface="Calibri" panose="020F0502020204030204" pitchFamily="34" charset="0"/>
              </a:rPr>
              <a:t>Minutes of Review Committee meeting is circulated along with the actionable, the status of which is to be reported in the ensuring meeting.</a:t>
            </a:r>
            <a:endParaRPr lang="en-IN" sz="2200" dirty="0">
              <a:effectLst/>
              <a:latin typeface="Verdana" panose="020B0604030504040204" pitchFamily="34" charset="0"/>
              <a:ea typeface="Verdana" panose="020B0604030504040204" pitchFamily="34" charset="0"/>
              <a:cs typeface="Times New Roman" panose="02020603050405020304" pitchFamily="18" charset="0"/>
            </a:endParaRPr>
          </a:p>
          <a:p>
            <a:pPr marL="457200" algn="just">
              <a:lnSpc>
                <a:spcPct val="115000"/>
              </a:lnSpc>
              <a:spcAft>
                <a:spcPts val="1000"/>
              </a:spcAft>
            </a:pPr>
            <a:r>
              <a:rPr lang="en-US" sz="1800" dirty="0">
                <a:effectLst/>
                <a:latin typeface="Calibri" panose="020F0502020204030204" pitchFamily="34" charset="0"/>
                <a:ea typeface="Verdana" panose="020B0604030504040204" pitchFamily="34" charset="0"/>
                <a:cs typeface="Calibri" panose="020F0502020204030204" pitchFamily="34" charset="0"/>
              </a:rPr>
              <a:t> </a:t>
            </a:r>
            <a:endParaRPr lang="en-IN" sz="18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A803F190-DDFC-7F2C-7147-14CD4BCA202C}"/>
              </a:ext>
            </a:extLst>
          </p:cNvPr>
          <p:cNvSpPr txBox="1">
            <a:spLocks/>
          </p:cNvSpPr>
          <p:nvPr/>
        </p:nvSpPr>
        <p:spPr>
          <a:xfrm>
            <a:off x="0" y="0"/>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Audit Charter – Sample(Contd.)</a:t>
            </a:r>
          </a:p>
        </p:txBody>
      </p:sp>
    </p:spTree>
    <p:extLst>
      <p:ext uri="{BB962C8B-B14F-4D97-AF65-F5344CB8AC3E}">
        <p14:creationId xmlns:p14="http://schemas.microsoft.com/office/powerpoint/2010/main" val="2129778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C7248D-60C7-411B-BFB0-1A987801134E}" type="slidenum">
              <a:rPr lang="en-IN" smtClean="0"/>
              <a:t>2</a:t>
            </a:fld>
            <a:endParaRPr lang="en-IN"/>
          </a:p>
        </p:txBody>
      </p:sp>
      <p:sp>
        <p:nvSpPr>
          <p:cNvPr id="6" name="Title 1"/>
          <p:cNvSpPr txBox="1">
            <a:spLocks/>
          </p:cNvSpPr>
          <p:nvPr/>
        </p:nvSpPr>
        <p:spPr>
          <a:xfrm>
            <a:off x="0" y="-1"/>
            <a:ext cx="12191998" cy="778355"/>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a:t>
            </a:r>
          </a:p>
        </p:txBody>
      </p:sp>
      <p:sp>
        <p:nvSpPr>
          <p:cNvPr id="7" name="Rectangle 6"/>
          <p:cNvSpPr/>
          <p:nvPr/>
        </p:nvSpPr>
        <p:spPr>
          <a:xfrm>
            <a:off x="40943" y="0"/>
            <a:ext cx="8228330" cy="646331"/>
          </a:xfrm>
          <a:prstGeom prst="rect">
            <a:avLst/>
          </a:prstGeom>
        </p:spPr>
        <p:txBody>
          <a:bodyPr wrap="square">
            <a:spAutoFit/>
          </a:bodyPr>
          <a:lstStyle/>
          <a:p>
            <a:pPr algn="just"/>
            <a:r>
              <a:rPr lang="en-US" sz="3600" dirty="0">
                <a:latin typeface="Calibri" panose="020F0502020204030204" pitchFamily="34" charset="0"/>
                <a:cs typeface="Calibri" panose="020F0502020204030204" pitchFamily="34" charset="0"/>
              </a:rPr>
              <a:t>Agenda </a:t>
            </a:r>
          </a:p>
        </p:txBody>
      </p:sp>
      <p:sp>
        <p:nvSpPr>
          <p:cNvPr id="2" name="Rectangle 1"/>
          <p:cNvSpPr/>
          <p:nvPr/>
        </p:nvSpPr>
        <p:spPr>
          <a:xfrm>
            <a:off x="40943" y="778354"/>
            <a:ext cx="12151057" cy="2677656"/>
          </a:xfrm>
          <a:prstGeom prst="rect">
            <a:avLst/>
          </a:prstGeom>
        </p:spPr>
        <p:txBody>
          <a:bodyPr wrap="square">
            <a:spAutoFit/>
          </a:bodyPr>
          <a:lstStyle/>
          <a:p>
            <a:pPr marL="285750" indent="-285750">
              <a:buFont typeface="Wingdings" panose="05000000000000000000" pitchFamily="2" charset="2"/>
              <a:buChar char="q"/>
            </a:pPr>
            <a:r>
              <a:rPr lang="en-US" sz="2800" dirty="0">
                <a:cs typeface="Calibri" panose="020F0502020204030204" pitchFamily="34" charset="0"/>
              </a:rPr>
              <a:t>Case Study , IA Charter</a:t>
            </a:r>
          </a:p>
          <a:p>
            <a:pPr marL="285750" indent="-285750">
              <a:buFont typeface="Wingdings" panose="05000000000000000000" pitchFamily="2" charset="2"/>
              <a:buChar char="q"/>
            </a:pPr>
            <a:r>
              <a:rPr lang="en-US" sz="2800" dirty="0">
                <a:cs typeface="Calibri" panose="020F0502020204030204" pitchFamily="34" charset="0"/>
              </a:rPr>
              <a:t>Role of Internal Auditor as Management Member</a:t>
            </a:r>
          </a:p>
          <a:p>
            <a:pPr marL="285750" indent="-285750">
              <a:buFont typeface="Wingdings" panose="05000000000000000000" pitchFamily="2" charset="2"/>
              <a:buChar char="q"/>
            </a:pPr>
            <a:r>
              <a:rPr lang="en-US" sz="2800" dirty="0">
                <a:cs typeface="Calibri" panose="020F0502020204030204" pitchFamily="34" charset="0"/>
              </a:rPr>
              <a:t>Role of Cost. Accountant as an Internal Auditor</a:t>
            </a:r>
          </a:p>
          <a:p>
            <a:pPr marL="285750" indent="-285750">
              <a:buFont typeface="Wingdings" panose="05000000000000000000" pitchFamily="2" charset="2"/>
              <a:buChar char="q"/>
            </a:pPr>
            <a:r>
              <a:rPr lang="en-US" sz="2800" dirty="0">
                <a:cs typeface="Calibri" panose="020F0502020204030204" pitchFamily="34" charset="0"/>
              </a:rPr>
              <a:t>Interpersonal and Communication skills</a:t>
            </a:r>
          </a:p>
          <a:p>
            <a:pPr marL="285750" indent="-285750">
              <a:buFont typeface="Wingdings" panose="05000000000000000000" pitchFamily="2" charset="2"/>
              <a:buChar char="q"/>
            </a:pPr>
            <a:r>
              <a:rPr lang="en-US" sz="2800" dirty="0">
                <a:cs typeface="Calibri" panose="020F0502020204030204" pitchFamily="34" charset="0"/>
              </a:rPr>
              <a:t>Process of Mapping, Flow Charting</a:t>
            </a:r>
          </a:p>
          <a:p>
            <a:pPr marL="285750" indent="-285750">
              <a:buFont typeface="Wingdings" panose="05000000000000000000" pitchFamily="2" charset="2"/>
              <a:buChar char="q"/>
            </a:pPr>
            <a:r>
              <a:rPr lang="en-IN" sz="2800" dirty="0"/>
              <a:t>CSA ( Control Self Assessment)</a:t>
            </a:r>
          </a:p>
        </p:txBody>
      </p:sp>
    </p:spTree>
    <p:extLst>
      <p:ext uri="{BB962C8B-B14F-4D97-AF65-F5344CB8AC3E}">
        <p14:creationId xmlns:p14="http://schemas.microsoft.com/office/powerpoint/2010/main" val="213491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26659C9-5F14-51A6-1604-680DADA4068A}"/>
              </a:ext>
            </a:extLst>
          </p:cNvPr>
          <p:cNvSpPr txBox="1"/>
          <p:nvPr/>
        </p:nvSpPr>
        <p:spPr>
          <a:xfrm>
            <a:off x="0" y="506777"/>
            <a:ext cx="12192000" cy="6029984"/>
          </a:xfrm>
          <a:prstGeom prst="rect">
            <a:avLst/>
          </a:prstGeom>
          <a:noFill/>
        </p:spPr>
        <p:txBody>
          <a:bodyPr wrap="square">
            <a:spAutoFit/>
          </a:bodyPr>
          <a:lstStyle/>
          <a:p>
            <a:pPr lvl="0">
              <a:spcBef>
                <a:spcPts val="600"/>
              </a:spcBef>
              <a:spcAft>
                <a:spcPts val="300"/>
              </a:spcAft>
            </a:pPr>
            <a:r>
              <a:rPr lang="en-GB" sz="2800" b="1" kern="1400" dirty="0">
                <a:effectLst/>
                <a:latin typeface="Calibri" panose="020F0502020204030204" pitchFamily="34" charset="0"/>
                <a:ea typeface="Times New Roman" panose="02020603050405020304" pitchFamily="18" charset="0"/>
                <a:cs typeface="Calibri" panose="020F0502020204030204" pitchFamily="34" charset="0"/>
              </a:rPr>
              <a:t>Approvals, Acceptance and Amendments</a:t>
            </a:r>
            <a:endParaRPr lang="en-IN" sz="2800" b="1" kern="1400" dirty="0">
              <a:effectLst/>
              <a:latin typeface="Univers" panose="020B0503020202020204" pitchFamily="34" charset="0"/>
              <a:ea typeface="Times New Roman" panose="02020603050405020304" pitchFamily="18" charset="0"/>
              <a:cs typeface="Times New Roman" panose="02020603050405020304" pitchFamily="18" charset="0"/>
            </a:endParaRPr>
          </a:p>
          <a:p>
            <a:pPr marL="274320">
              <a:spcBef>
                <a:spcPts val="600"/>
              </a:spcBef>
              <a:spcAft>
                <a:spcPts val="600"/>
              </a:spcAft>
            </a:pPr>
            <a:r>
              <a:rPr lang="en-US" sz="18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The signatures below signify approval of the GACC Review Committee and acceptance by Group President-GACC.</a:t>
            </a:r>
            <a:endParaRPr lang="en-IN" sz="2800" dirty="0">
              <a:solidFill>
                <a:srgbClr val="000000"/>
              </a:solidFill>
              <a:effectLst/>
              <a:latin typeface="Times New Roman" panose="02020603050405020304" pitchFamily="18" charset="0"/>
              <a:ea typeface="Verdana" panose="020B0604030504040204" pitchFamily="34" charset="0"/>
            </a:endParaRPr>
          </a:p>
          <a:p>
            <a:pPr>
              <a:spcBef>
                <a:spcPts val="600"/>
              </a:spcBef>
              <a:spcAft>
                <a:spcPts val="600"/>
              </a:spcAft>
            </a:pPr>
            <a:r>
              <a:rPr lang="en-US" sz="18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Signature ____________________________________ Date ________________ </a:t>
            </a:r>
            <a:endParaRPr lang="en-IN" sz="2800" dirty="0">
              <a:solidFill>
                <a:srgbClr val="000000"/>
              </a:solidFill>
              <a:effectLst/>
              <a:latin typeface="Times New Roman" panose="02020603050405020304" pitchFamily="18" charset="0"/>
              <a:ea typeface="Verdana" panose="020B0604030504040204" pitchFamily="34" charset="0"/>
            </a:endParaRPr>
          </a:p>
          <a:p>
            <a:r>
              <a:rPr lang="en-US" sz="18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 </a:t>
            </a:r>
            <a:endParaRPr lang="en-IN" sz="2800" dirty="0">
              <a:solidFill>
                <a:srgbClr val="000000"/>
              </a:solidFill>
              <a:effectLst/>
              <a:latin typeface="Times New Roman" panose="02020603050405020304" pitchFamily="18" charset="0"/>
              <a:ea typeface="Verdana" panose="020B0604030504040204" pitchFamily="34" charset="0"/>
            </a:endParaRPr>
          </a:p>
          <a:p>
            <a:pPr>
              <a:spcAft>
                <a:spcPts val="600"/>
              </a:spcAft>
            </a:pPr>
            <a:r>
              <a:rPr lang="en-US" sz="14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Member- Review Committee</a:t>
            </a:r>
            <a:endParaRPr lang="en-IN" sz="2800" dirty="0">
              <a:solidFill>
                <a:srgbClr val="000000"/>
              </a:solidFill>
              <a:effectLst/>
              <a:latin typeface="Times New Roman" panose="02020603050405020304" pitchFamily="18" charset="0"/>
              <a:ea typeface="Verdana" panose="020B0604030504040204" pitchFamily="34" charset="0"/>
            </a:endParaRPr>
          </a:p>
          <a:p>
            <a:pPr>
              <a:spcAft>
                <a:spcPts val="600"/>
              </a:spcAft>
            </a:pPr>
            <a:r>
              <a:rPr lang="en-US" sz="18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 </a:t>
            </a:r>
            <a:endParaRPr lang="en-IN" sz="2800" dirty="0">
              <a:solidFill>
                <a:srgbClr val="000000"/>
              </a:solidFill>
              <a:effectLst/>
              <a:latin typeface="Times New Roman" panose="02020603050405020304" pitchFamily="18" charset="0"/>
              <a:ea typeface="Verdana" panose="020B0604030504040204" pitchFamily="34" charset="0"/>
            </a:endParaRPr>
          </a:p>
          <a:p>
            <a:pPr>
              <a:spcAft>
                <a:spcPts val="600"/>
              </a:spcAft>
            </a:pPr>
            <a:r>
              <a:rPr lang="en-US" sz="18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Signature ____________________________________ Date ________________ </a:t>
            </a:r>
            <a:endParaRPr lang="en-IN" sz="2800" dirty="0">
              <a:solidFill>
                <a:srgbClr val="000000"/>
              </a:solidFill>
              <a:effectLst/>
              <a:latin typeface="Times New Roman" panose="02020603050405020304" pitchFamily="18" charset="0"/>
              <a:ea typeface="Verdana" panose="020B0604030504040204" pitchFamily="34" charset="0"/>
            </a:endParaRPr>
          </a:p>
          <a:p>
            <a:r>
              <a:rPr lang="en-US" sz="18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 </a:t>
            </a:r>
            <a:endParaRPr lang="en-IN" sz="2800" dirty="0">
              <a:solidFill>
                <a:srgbClr val="000000"/>
              </a:solidFill>
              <a:effectLst/>
              <a:latin typeface="Times New Roman" panose="02020603050405020304" pitchFamily="18" charset="0"/>
              <a:ea typeface="Verdana" panose="020B0604030504040204" pitchFamily="34" charset="0"/>
            </a:endParaRPr>
          </a:p>
          <a:p>
            <a:pPr>
              <a:spcAft>
                <a:spcPts val="600"/>
              </a:spcAft>
            </a:pPr>
            <a:r>
              <a:rPr lang="en-US" sz="14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Member- Review Committee </a:t>
            </a:r>
            <a:endParaRPr lang="en-IN" sz="2800" dirty="0">
              <a:solidFill>
                <a:srgbClr val="000000"/>
              </a:solidFill>
              <a:effectLst/>
              <a:latin typeface="Times New Roman" panose="02020603050405020304" pitchFamily="18" charset="0"/>
              <a:ea typeface="Verdana" panose="020B0604030504040204" pitchFamily="34" charset="0"/>
            </a:endParaRPr>
          </a:p>
          <a:p>
            <a:pPr>
              <a:spcAft>
                <a:spcPts val="600"/>
              </a:spcAft>
            </a:pPr>
            <a:r>
              <a:rPr lang="en-US" sz="18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   </a:t>
            </a:r>
            <a:endParaRPr lang="en-IN" sz="2800" dirty="0">
              <a:solidFill>
                <a:srgbClr val="000000"/>
              </a:solidFill>
              <a:effectLst/>
              <a:latin typeface="Times New Roman" panose="02020603050405020304" pitchFamily="18" charset="0"/>
              <a:ea typeface="Verdana" panose="020B0604030504040204" pitchFamily="34" charset="0"/>
            </a:endParaRPr>
          </a:p>
          <a:p>
            <a:pPr>
              <a:spcAft>
                <a:spcPts val="600"/>
              </a:spcAft>
            </a:pPr>
            <a:r>
              <a:rPr lang="en-US" sz="18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Signature ____________________________________ Date ________________ </a:t>
            </a:r>
            <a:endParaRPr lang="en-IN" sz="2800" dirty="0">
              <a:solidFill>
                <a:srgbClr val="000000"/>
              </a:solidFill>
              <a:effectLst/>
              <a:latin typeface="Times New Roman" panose="02020603050405020304" pitchFamily="18" charset="0"/>
              <a:ea typeface="Verdana" panose="020B0604030504040204" pitchFamily="34" charset="0"/>
            </a:endParaRPr>
          </a:p>
          <a:p>
            <a:r>
              <a:rPr lang="en-US" sz="18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 </a:t>
            </a:r>
            <a:endParaRPr lang="en-IN" sz="2800" dirty="0">
              <a:solidFill>
                <a:srgbClr val="000000"/>
              </a:solidFill>
              <a:effectLst/>
              <a:latin typeface="Times New Roman" panose="02020603050405020304" pitchFamily="18" charset="0"/>
              <a:ea typeface="Verdana" panose="020B0604030504040204" pitchFamily="34" charset="0"/>
            </a:endParaRPr>
          </a:p>
          <a:p>
            <a:pPr>
              <a:spcAft>
                <a:spcPts val="600"/>
              </a:spcAft>
            </a:pPr>
            <a:r>
              <a:rPr lang="en-US" sz="14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Group President</a:t>
            </a:r>
            <a:endParaRPr lang="en-IN" sz="2400" dirty="0">
              <a:effectLst/>
              <a:latin typeface="Verdana" panose="020B0604030504040204" pitchFamily="34" charset="0"/>
              <a:ea typeface="Verdana" panose="020B0604030504040204" pitchFamily="34" charset="0"/>
              <a:cs typeface="Times New Roman" panose="02020603050405020304" pitchFamily="18" charset="0"/>
            </a:endParaRPr>
          </a:p>
          <a:p>
            <a:pPr>
              <a:spcBef>
                <a:spcPts val="1200"/>
              </a:spcBef>
              <a:spcAft>
                <a:spcPts val="600"/>
              </a:spcAft>
            </a:pPr>
            <a:r>
              <a:rPr lang="en-US" sz="2800" b="1"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Amendments </a:t>
            </a:r>
            <a:endParaRPr lang="en-IN" sz="2800" dirty="0">
              <a:solidFill>
                <a:srgbClr val="000000"/>
              </a:solidFill>
              <a:effectLst/>
              <a:latin typeface="Times New Roman" panose="02020603050405020304" pitchFamily="18" charset="0"/>
              <a:ea typeface="Verdana" panose="020B0604030504040204" pitchFamily="34" charset="0"/>
            </a:endParaRPr>
          </a:p>
          <a:p>
            <a:pPr>
              <a:lnSpc>
                <a:spcPct val="115000"/>
              </a:lnSpc>
              <a:spcAft>
                <a:spcPts val="1000"/>
              </a:spcAft>
            </a:pPr>
            <a:r>
              <a:rPr lang="en-US" sz="2400" dirty="0">
                <a:effectLst/>
                <a:latin typeface="Calibri" panose="020F0502020204030204" pitchFamily="34" charset="0"/>
                <a:ea typeface="Verdana" panose="020B0604030504040204" pitchFamily="34" charset="0"/>
                <a:cs typeface="Calibri" panose="020F0502020204030204" pitchFamily="34" charset="0"/>
              </a:rPr>
              <a:t>Amendments shall be signed by persons consistent with those authorizing this original Charter to be effective. </a:t>
            </a:r>
            <a:endParaRPr lang="en-IN" sz="24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11" name="Title 1">
            <a:extLst>
              <a:ext uri="{FF2B5EF4-FFF2-40B4-BE49-F238E27FC236}">
                <a16:creationId xmlns:a16="http://schemas.microsoft.com/office/drawing/2014/main" id="{FBDD3B4C-3E48-FB14-564D-53A87D8FD08C}"/>
              </a:ext>
            </a:extLst>
          </p:cNvPr>
          <p:cNvSpPr txBox="1">
            <a:spLocks/>
          </p:cNvSpPr>
          <p:nvPr/>
        </p:nvSpPr>
        <p:spPr>
          <a:xfrm>
            <a:off x="0" y="0"/>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Audit Charter – Sample(Contd.)</a:t>
            </a:r>
          </a:p>
        </p:txBody>
      </p:sp>
    </p:spTree>
    <p:extLst>
      <p:ext uri="{BB962C8B-B14F-4D97-AF65-F5344CB8AC3E}">
        <p14:creationId xmlns:p14="http://schemas.microsoft.com/office/powerpoint/2010/main" val="1147100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C991FFB-8D10-31A1-8981-F28D73989694}"/>
              </a:ext>
            </a:extLst>
          </p:cNvPr>
          <p:cNvSpPr txBox="1">
            <a:spLocks/>
          </p:cNvSpPr>
          <p:nvPr/>
        </p:nvSpPr>
        <p:spPr>
          <a:xfrm>
            <a:off x="0" y="0"/>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Role of Internal Auditor as Management Member</a:t>
            </a:r>
          </a:p>
        </p:txBody>
      </p:sp>
      <p:sp>
        <p:nvSpPr>
          <p:cNvPr id="7" name="TextBox 6">
            <a:extLst>
              <a:ext uri="{FF2B5EF4-FFF2-40B4-BE49-F238E27FC236}">
                <a16:creationId xmlns:a16="http://schemas.microsoft.com/office/drawing/2014/main" id="{49610A12-C7CE-0BD8-FE7D-0B326B61C890}"/>
              </a:ext>
            </a:extLst>
          </p:cNvPr>
          <p:cNvSpPr txBox="1"/>
          <p:nvPr/>
        </p:nvSpPr>
        <p:spPr>
          <a:xfrm>
            <a:off x="0" y="557562"/>
            <a:ext cx="12191996" cy="6494085"/>
          </a:xfrm>
          <a:prstGeom prst="rect">
            <a:avLst/>
          </a:prstGeom>
          <a:noFill/>
        </p:spPr>
        <p:txBody>
          <a:bodyPr wrap="square">
            <a:spAutoFit/>
          </a:bodyPr>
          <a:lstStyle/>
          <a:p>
            <a:pPr marL="342900" lvl="0" indent="-342900" algn="just">
              <a:buFont typeface="Wingdings 2" pitchFamily="2" charset="2"/>
              <a:buChar char=""/>
              <a:tabLst>
                <a:tab pos="457200" algn="l"/>
              </a:tabLst>
            </a:pPr>
            <a:r>
              <a:rPr lang="en-IN" sz="2000" dirty="0">
                <a:ea typeface="Times New Roman" panose="02020603050405020304" pitchFamily="18" charset="0"/>
              </a:rPr>
              <a:t>Internal Auditor can be an employee of the entity/Organization designated for performing Internal Audit.</a:t>
            </a:r>
          </a:p>
          <a:p>
            <a:pPr marL="342900" lvl="0" indent="-342900" algn="just">
              <a:buFont typeface="Wingdings 2" pitchFamily="2" charset="2"/>
              <a:buChar char=""/>
              <a:tabLst>
                <a:tab pos="457200" algn="l"/>
              </a:tabLst>
            </a:pPr>
            <a:endParaRPr lang="en-IN" sz="2000" dirty="0">
              <a:effectLst/>
              <a:ea typeface="Times New Roman" panose="02020603050405020304" pitchFamily="18" charset="0"/>
            </a:endParaRPr>
          </a:p>
          <a:p>
            <a:pPr marL="342900" lvl="0" indent="-342900" algn="just">
              <a:buFont typeface="Wingdings 2" pitchFamily="2" charset="2"/>
              <a:buChar char=""/>
              <a:tabLst>
                <a:tab pos="457200" algn="l"/>
              </a:tabLst>
            </a:pPr>
            <a:r>
              <a:rPr lang="en-IN" sz="2000" dirty="0">
                <a:ea typeface="Times New Roman" panose="02020603050405020304" pitchFamily="18" charset="0"/>
              </a:rPr>
              <a:t>Firms and Consultants can also be appointed to perform the function of Internal Auditor.</a:t>
            </a:r>
          </a:p>
          <a:p>
            <a:pPr marL="342900" lvl="0" indent="-342900" algn="just">
              <a:buFont typeface="Wingdings 2" pitchFamily="2" charset="2"/>
              <a:buChar char=""/>
              <a:tabLst>
                <a:tab pos="457200" algn="l"/>
              </a:tabLst>
            </a:pPr>
            <a:endParaRPr lang="en-IN" sz="2000" dirty="0">
              <a:effectLst/>
              <a:ea typeface="Times New Roman" panose="02020603050405020304" pitchFamily="18" charset="0"/>
            </a:endParaRPr>
          </a:p>
          <a:p>
            <a:pPr marL="342900" lvl="0" indent="-342900" algn="just">
              <a:buFont typeface="Wingdings 2" pitchFamily="2" charset="2"/>
              <a:buChar char=""/>
              <a:tabLst>
                <a:tab pos="457200" algn="l"/>
              </a:tabLst>
            </a:pPr>
            <a:r>
              <a:rPr lang="en-US" sz="2000" dirty="0">
                <a:effectLst/>
                <a:ea typeface="Times New Roman" panose="02020603050405020304" pitchFamily="18" charset="0"/>
              </a:rPr>
              <a:t>Persons can also be hired on Contractual basis to conduct Internal Audit ( IA).</a:t>
            </a:r>
          </a:p>
          <a:p>
            <a:pPr marL="342900" lvl="0" indent="-342900" algn="just">
              <a:buFont typeface="Wingdings 2" pitchFamily="2" charset="2"/>
              <a:buChar char=""/>
              <a:tabLst>
                <a:tab pos="457200" algn="l"/>
              </a:tabLst>
            </a:pPr>
            <a:endParaRPr lang="en-US" sz="2000" dirty="0">
              <a:ea typeface="Times New Roman" panose="02020603050405020304" pitchFamily="18" charset="0"/>
            </a:endParaRPr>
          </a:p>
          <a:p>
            <a:pPr marL="342900" lvl="0" indent="-342900" algn="just">
              <a:buFont typeface="Wingdings 2" pitchFamily="2" charset="2"/>
              <a:buChar char=""/>
              <a:tabLst>
                <a:tab pos="457200" algn="l"/>
              </a:tabLst>
            </a:pPr>
            <a:r>
              <a:rPr lang="en-US" sz="2000" dirty="0">
                <a:effectLst/>
                <a:ea typeface="Times New Roman" panose="02020603050405020304" pitchFamily="18" charset="0"/>
              </a:rPr>
              <a:t>Reporting relationship for the employee internal auditor can be as per Organizational hierarchy.</a:t>
            </a:r>
          </a:p>
          <a:p>
            <a:pPr marL="342900" lvl="0" indent="-342900" algn="just">
              <a:buFont typeface="Wingdings 2" pitchFamily="2" charset="2"/>
              <a:buChar char=""/>
              <a:tabLst>
                <a:tab pos="457200" algn="l"/>
              </a:tabLst>
            </a:pPr>
            <a:endParaRPr lang="en-US" sz="2000" dirty="0">
              <a:effectLst/>
              <a:ea typeface="Times New Roman" panose="02020603050405020304" pitchFamily="18" charset="0"/>
            </a:endParaRPr>
          </a:p>
          <a:p>
            <a:pPr marL="342900" lvl="0" indent="-342900" algn="just">
              <a:buFont typeface="Wingdings 2" pitchFamily="2" charset="2"/>
              <a:buChar char=""/>
              <a:tabLst>
                <a:tab pos="457200" algn="l"/>
              </a:tabLst>
            </a:pPr>
            <a:r>
              <a:rPr lang="en-US" sz="2000" dirty="0">
                <a:effectLst/>
                <a:ea typeface="Times New Roman" panose="02020603050405020304" pitchFamily="18" charset="0"/>
              </a:rPr>
              <a:t>The employee internal auditor is accountable to Audit Committee (AC).</a:t>
            </a:r>
          </a:p>
          <a:p>
            <a:pPr marL="342900" lvl="0" indent="-342900" algn="just">
              <a:buFont typeface="Wingdings 2" pitchFamily="2" charset="2"/>
              <a:buChar char=""/>
              <a:tabLst>
                <a:tab pos="457200" algn="l"/>
              </a:tabLst>
            </a:pPr>
            <a:endParaRPr lang="en-US" sz="2000" dirty="0">
              <a:ea typeface="Times New Roman" panose="02020603050405020304" pitchFamily="18" charset="0"/>
            </a:endParaRPr>
          </a:p>
          <a:p>
            <a:pPr marL="342900" lvl="0" indent="-342900" algn="just">
              <a:buFont typeface="Wingdings 2" pitchFamily="2" charset="2"/>
              <a:buChar char=""/>
              <a:tabLst>
                <a:tab pos="457200" algn="l"/>
              </a:tabLst>
            </a:pPr>
            <a:r>
              <a:rPr lang="en-US" sz="2000" dirty="0">
                <a:effectLst/>
                <a:ea typeface="Times New Roman" panose="02020603050405020304" pitchFamily="18" charset="0"/>
              </a:rPr>
              <a:t>Independency is a challenge while serving the entity and reporting to AC</a:t>
            </a:r>
          </a:p>
          <a:p>
            <a:pPr marL="342900" lvl="0" indent="-342900" algn="just">
              <a:buFont typeface="Wingdings 2" pitchFamily="2" charset="2"/>
              <a:buChar char=""/>
              <a:tabLst>
                <a:tab pos="457200" algn="l"/>
              </a:tabLst>
            </a:pPr>
            <a:endParaRPr lang="en-US" sz="2000" dirty="0">
              <a:ea typeface="Times New Roman" panose="02020603050405020304" pitchFamily="18" charset="0"/>
            </a:endParaRPr>
          </a:p>
          <a:p>
            <a:pPr marL="342900" lvl="0" indent="-342900" algn="just">
              <a:buFont typeface="Wingdings 2" pitchFamily="2" charset="2"/>
              <a:buChar char=""/>
              <a:tabLst>
                <a:tab pos="457200" algn="l"/>
              </a:tabLst>
            </a:pPr>
            <a:r>
              <a:rPr lang="en-US" sz="2000" dirty="0">
                <a:effectLst/>
                <a:ea typeface="Times New Roman" panose="02020603050405020304" pitchFamily="18" charset="0"/>
              </a:rPr>
              <a:t>A clear job profile for the internal audit role need to be in place for the IA Team.</a:t>
            </a:r>
          </a:p>
          <a:p>
            <a:pPr marL="342900" lvl="0" indent="-342900" algn="just">
              <a:buFont typeface="Wingdings 2" pitchFamily="2" charset="2"/>
              <a:buChar char=""/>
              <a:tabLst>
                <a:tab pos="457200" algn="l"/>
              </a:tabLst>
            </a:pPr>
            <a:endParaRPr lang="en-US" sz="2000" dirty="0">
              <a:effectLst/>
              <a:ea typeface="Times New Roman" panose="02020603050405020304" pitchFamily="18" charset="0"/>
            </a:endParaRPr>
          </a:p>
          <a:p>
            <a:pPr marL="342900" lvl="0" indent="-342900" algn="just">
              <a:buFont typeface="Wingdings 2" pitchFamily="2" charset="2"/>
              <a:buChar char=""/>
              <a:tabLst>
                <a:tab pos="457200" algn="l"/>
              </a:tabLst>
            </a:pPr>
            <a:r>
              <a:rPr lang="en-US" sz="2000" dirty="0">
                <a:effectLst/>
                <a:ea typeface="Times New Roman" panose="02020603050405020304" pitchFamily="18" charset="0"/>
              </a:rPr>
              <a:t>Multiple tasks of the appointing entity having conflict of interest as internal auditor should not be taken up. </a:t>
            </a:r>
          </a:p>
          <a:p>
            <a:pPr marL="342900" lvl="0" indent="-342900" algn="just">
              <a:buFont typeface="Wingdings 2" pitchFamily="2" charset="2"/>
              <a:buChar char=""/>
              <a:tabLst>
                <a:tab pos="457200" algn="l"/>
              </a:tabLst>
            </a:pPr>
            <a:endParaRPr lang="en-US" sz="2000" dirty="0">
              <a:ea typeface="Times New Roman" panose="02020603050405020304" pitchFamily="18" charset="0"/>
            </a:endParaRPr>
          </a:p>
          <a:p>
            <a:pPr marL="342900" lvl="0" indent="-342900" algn="just">
              <a:buFont typeface="Wingdings 2" pitchFamily="2" charset="2"/>
              <a:buChar char=""/>
              <a:tabLst>
                <a:tab pos="457200" algn="l"/>
              </a:tabLst>
            </a:pPr>
            <a:r>
              <a:rPr lang="en-US" sz="2000" dirty="0">
                <a:effectLst/>
                <a:ea typeface="Times New Roman" panose="02020603050405020304" pitchFamily="18" charset="0"/>
              </a:rPr>
              <a:t>Should not take part in management decisions, however, can guide the decision making process.</a:t>
            </a:r>
          </a:p>
          <a:p>
            <a:pPr marL="342900" lvl="0" indent="-342900" algn="just">
              <a:buFont typeface="Wingdings 2" pitchFamily="2" charset="2"/>
              <a:buChar char=""/>
              <a:tabLst>
                <a:tab pos="457200" algn="l"/>
              </a:tabLst>
            </a:pPr>
            <a:endParaRPr lang="en-US" sz="2000" dirty="0">
              <a:effectLst/>
              <a:ea typeface="Times New Roman" panose="02020603050405020304" pitchFamily="18" charset="0"/>
            </a:endParaRPr>
          </a:p>
          <a:p>
            <a:pPr marL="342900" lvl="0" indent="-342900" algn="just">
              <a:buFont typeface="Wingdings 2" pitchFamily="2" charset="2"/>
              <a:buChar char=""/>
              <a:tabLst>
                <a:tab pos="457200" algn="l"/>
              </a:tabLst>
            </a:pPr>
            <a:r>
              <a:rPr lang="en-US" sz="2000" dirty="0">
                <a:effectLst/>
                <a:ea typeface="Times New Roman" panose="02020603050405020304" pitchFamily="18" charset="0"/>
              </a:rPr>
              <a:t>Eyes and Ears of Management, developing foresight of Audit Committee.</a:t>
            </a:r>
            <a:endParaRPr lang="en-US" dirty="0">
              <a:ea typeface="Times New Roman" panose="02020603050405020304" pitchFamily="18" charset="0"/>
            </a:endParaRPr>
          </a:p>
          <a:p>
            <a:pPr marL="342900" lvl="0" indent="-342900" algn="just">
              <a:buFont typeface="Wingdings 2" pitchFamily="2" charset="2"/>
              <a:buChar char=""/>
              <a:tabLst>
                <a:tab pos="457200" algn="l"/>
              </a:tabLst>
            </a:pPr>
            <a:endParaRPr lang="en-US" sz="1800" dirty="0">
              <a:effectLst/>
              <a:ea typeface="Times New Roman" panose="02020603050405020304" pitchFamily="18" charset="0"/>
            </a:endParaRPr>
          </a:p>
          <a:p>
            <a:pPr marL="342900" lvl="0" indent="-342900" algn="just">
              <a:buFont typeface="Wingdings 2" pitchFamily="2" charset="2"/>
              <a:buChar char=""/>
              <a:tabLst>
                <a:tab pos="457200" algn="l"/>
              </a:tabLst>
            </a:pPr>
            <a:endParaRPr lang="en-US" dirty="0">
              <a:ea typeface="Times New Roman" panose="02020603050405020304" pitchFamily="18" charset="0"/>
            </a:endParaRPr>
          </a:p>
        </p:txBody>
      </p:sp>
    </p:spTree>
    <p:extLst>
      <p:ext uri="{BB962C8B-B14F-4D97-AF65-F5344CB8AC3E}">
        <p14:creationId xmlns:p14="http://schemas.microsoft.com/office/powerpoint/2010/main" val="2777682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A858A3-DEB3-C53F-82F2-992AF0896CAA}"/>
              </a:ext>
            </a:extLst>
          </p:cNvPr>
          <p:cNvSpPr txBox="1">
            <a:spLocks/>
          </p:cNvSpPr>
          <p:nvPr/>
        </p:nvSpPr>
        <p:spPr>
          <a:xfrm>
            <a:off x="0" y="0"/>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Role of Cost Accountant as Internal Auditor </a:t>
            </a:r>
          </a:p>
        </p:txBody>
      </p:sp>
      <p:sp>
        <p:nvSpPr>
          <p:cNvPr id="4" name="TextBox 3">
            <a:extLst>
              <a:ext uri="{FF2B5EF4-FFF2-40B4-BE49-F238E27FC236}">
                <a16:creationId xmlns:a16="http://schemas.microsoft.com/office/drawing/2014/main" id="{296782DB-E948-E8D1-3E51-50C8C3398684}"/>
              </a:ext>
            </a:extLst>
          </p:cNvPr>
          <p:cNvSpPr txBox="1"/>
          <p:nvPr/>
        </p:nvSpPr>
        <p:spPr>
          <a:xfrm>
            <a:off x="0" y="557563"/>
            <a:ext cx="12191998" cy="2954655"/>
          </a:xfrm>
          <a:prstGeom prst="rect">
            <a:avLst/>
          </a:prstGeom>
          <a:noFill/>
        </p:spPr>
        <p:txBody>
          <a:bodyPr wrap="square">
            <a:spAutoFit/>
          </a:bodyPr>
          <a:lstStyle/>
          <a:p>
            <a:pPr marL="285750" indent="-285750" algn="just">
              <a:buFont typeface="Wingdings" pitchFamily="2" charset="2"/>
              <a:buChar char="Ø"/>
            </a:pPr>
            <a:r>
              <a:rPr lang="en-US" sz="2400" b="1" dirty="0">
                <a:effectLst/>
                <a:ea typeface="Calibri" panose="020F0502020204030204" pitchFamily="34" charset="0"/>
                <a:cs typeface="Times New Roman" panose="02020603050405020304" pitchFamily="18" charset="0"/>
              </a:rPr>
              <a:t>Companies Act 2013 u/s 138(1), specifically provides an opportunity </a:t>
            </a:r>
            <a:r>
              <a:rPr lang="en-US" sz="2400" b="1" dirty="0">
                <a:ea typeface="Calibri" panose="020F0502020204030204" pitchFamily="34" charset="0"/>
                <a:cs typeface="Times New Roman" panose="02020603050405020304" pitchFamily="18" charset="0"/>
              </a:rPr>
              <a:t>to Cost Accountants/Firm of Cost Accountants , who can function as an Internal Auditor , if otherwise not been found disqualified. </a:t>
            </a:r>
          </a:p>
          <a:p>
            <a:pPr marL="285750" indent="-285750" algn="just">
              <a:buFont typeface="Wingdings" pitchFamily="2" charset="2"/>
              <a:buChar char="Ø"/>
            </a:pPr>
            <a:endParaRPr lang="en-US" sz="2400" b="1" dirty="0">
              <a:ea typeface="Calibri" panose="020F0502020204030204" pitchFamily="34" charset="0"/>
              <a:cs typeface="Times New Roman" panose="02020603050405020304" pitchFamily="18" charset="0"/>
            </a:endParaRPr>
          </a:p>
          <a:p>
            <a:pPr marL="285750" indent="-285750" algn="just">
              <a:buFont typeface="Wingdings" pitchFamily="2" charset="2"/>
              <a:buChar char="Ø"/>
            </a:pPr>
            <a:r>
              <a:rPr lang="en-IN" sz="2400" b="1" dirty="0"/>
              <a:t> The Cost Auditor is supposed to comment on adequacy of Internal Audit under Cost Accounting Record Rules 1968, hence he can not be appointed as Internal Auditor for the said period.</a:t>
            </a:r>
            <a:endParaRPr lang="en-US" sz="2400" b="1" dirty="0">
              <a:ea typeface="Calibri" panose="020F0502020204030204" pitchFamily="34" charset="0"/>
              <a:cs typeface="Times New Roman" panose="02020603050405020304" pitchFamily="18" charset="0"/>
            </a:endParaRPr>
          </a:p>
          <a:p>
            <a:pPr marL="285750" indent="-285750">
              <a:buFont typeface="Wingdings" pitchFamily="2" charset="2"/>
              <a:buChar char="Ø"/>
            </a:pPr>
            <a:endParaRPr lang="en-US" dirty="0"/>
          </a:p>
        </p:txBody>
      </p:sp>
    </p:spTree>
    <p:extLst>
      <p:ext uri="{BB962C8B-B14F-4D97-AF65-F5344CB8AC3E}">
        <p14:creationId xmlns:p14="http://schemas.microsoft.com/office/powerpoint/2010/main" val="1880337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E08D310-3759-29AD-22C7-C9A3D4572D74}"/>
              </a:ext>
            </a:extLst>
          </p:cNvPr>
          <p:cNvSpPr txBox="1">
            <a:spLocks/>
          </p:cNvSpPr>
          <p:nvPr/>
        </p:nvSpPr>
        <p:spPr>
          <a:xfrm>
            <a:off x="0" y="0"/>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Mock Discussion :Win the Heart</a:t>
            </a:r>
          </a:p>
        </p:txBody>
      </p:sp>
      <p:sp>
        <p:nvSpPr>
          <p:cNvPr id="7" name="TextBox 6">
            <a:extLst>
              <a:ext uri="{FF2B5EF4-FFF2-40B4-BE49-F238E27FC236}">
                <a16:creationId xmlns:a16="http://schemas.microsoft.com/office/drawing/2014/main" id="{7E021531-8C23-2320-D39A-4D5C7D29FE86}"/>
              </a:ext>
            </a:extLst>
          </p:cNvPr>
          <p:cNvSpPr txBox="1"/>
          <p:nvPr/>
        </p:nvSpPr>
        <p:spPr>
          <a:xfrm>
            <a:off x="-1" y="557562"/>
            <a:ext cx="12191997" cy="5940088"/>
          </a:xfrm>
          <a:prstGeom prst="rect">
            <a:avLst/>
          </a:prstGeom>
          <a:noFill/>
        </p:spPr>
        <p:txBody>
          <a:bodyPr wrap="square">
            <a:spAutoFit/>
          </a:bodyPr>
          <a:lstStyle/>
          <a:p>
            <a:r>
              <a:rPr lang="en-US" sz="2000" dirty="0">
                <a:effectLst/>
                <a:ea typeface="Times New Roman" panose="02020603050405020304" pitchFamily="18" charset="0"/>
              </a:rPr>
              <a:t>“We are going to discuss with you the report on inventory management, the areas which we have covered are-------“</a:t>
            </a:r>
            <a:endParaRPr lang="en-IN" sz="2000" dirty="0">
              <a:effectLst/>
              <a:ea typeface="Times New Roman" panose="02020603050405020304" pitchFamily="18" charset="0"/>
            </a:endParaRPr>
          </a:p>
          <a:p>
            <a:endParaRPr lang="en-US" sz="2000" b="1" dirty="0">
              <a:effectLst/>
              <a:ea typeface="Times New Roman" panose="02020603050405020304" pitchFamily="18" charset="0"/>
            </a:endParaRPr>
          </a:p>
          <a:p>
            <a:r>
              <a:rPr lang="en-US" sz="2000" b="1" dirty="0">
                <a:effectLst/>
                <a:ea typeface="Times New Roman" panose="02020603050405020304" pitchFamily="18" charset="0"/>
              </a:rPr>
              <a:t>Basic Guidelines</a:t>
            </a:r>
            <a:endParaRPr lang="en-IN" sz="2000" dirty="0">
              <a:effectLst/>
              <a:ea typeface="Times New Roman" panose="02020603050405020304" pitchFamily="18" charset="0"/>
            </a:endParaRPr>
          </a:p>
          <a:p>
            <a:pPr marL="342900" lvl="0" indent="-342900" algn="just">
              <a:buFont typeface="Wingdings 2" pitchFamily="2" charset="2"/>
              <a:buChar char=""/>
              <a:tabLst>
                <a:tab pos="457200" algn="l"/>
              </a:tabLst>
            </a:pPr>
            <a:r>
              <a:rPr lang="en-US" sz="2000" dirty="0">
                <a:effectLst/>
                <a:ea typeface="Times New Roman" panose="02020603050405020304" pitchFamily="18" charset="0"/>
              </a:rPr>
              <a:t>Organize and develop your discussion logically. Follow the sequence. E.g. if you are discussing an audit observation;</a:t>
            </a:r>
            <a:endParaRPr lang="en-IN" sz="2000" dirty="0">
              <a:effectLst/>
              <a:ea typeface="Times New Roman" panose="02020603050405020304" pitchFamily="18" charset="0"/>
            </a:endParaRPr>
          </a:p>
          <a:p>
            <a:pPr marL="742950" lvl="1" indent="-285750">
              <a:buFont typeface="Wingdings" pitchFamily="2" charset="2"/>
              <a:buChar char=""/>
              <a:tabLst>
                <a:tab pos="914400" algn="l"/>
              </a:tabLst>
            </a:pPr>
            <a:r>
              <a:rPr lang="en-US" sz="2000" dirty="0">
                <a:effectLst/>
                <a:ea typeface="Times New Roman" panose="02020603050405020304" pitchFamily="18" charset="0"/>
              </a:rPr>
              <a:t>Present what is happening and what is wrong</a:t>
            </a:r>
            <a:endParaRPr lang="en-IN" sz="2000" dirty="0">
              <a:effectLst/>
              <a:ea typeface="Times New Roman" panose="02020603050405020304" pitchFamily="18" charset="0"/>
            </a:endParaRPr>
          </a:p>
          <a:p>
            <a:pPr marL="742950" lvl="1" indent="-285750">
              <a:buFont typeface="Wingdings" pitchFamily="2" charset="2"/>
              <a:buChar char=""/>
              <a:tabLst>
                <a:tab pos="914400" algn="l"/>
              </a:tabLst>
            </a:pPr>
            <a:r>
              <a:rPr lang="en-US" sz="2000" dirty="0">
                <a:effectLst/>
                <a:ea typeface="Times New Roman" panose="02020603050405020304" pitchFamily="18" charset="0"/>
              </a:rPr>
              <a:t>Reason behind the same  </a:t>
            </a:r>
            <a:endParaRPr lang="en-IN" sz="2000" dirty="0">
              <a:effectLst/>
              <a:ea typeface="Times New Roman" panose="02020603050405020304" pitchFamily="18" charset="0"/>
            </a:endParaRPr>
          </a:p>
          <a:p>
            <a:pPr marL="742950" lvl="1" indent="-285750">
              <a:buFont typeface="Wingdings" pitchFamily="2" charset="2"/>
              <a:buChar char=""/>
              <a:tabLst>
                <a:tab pos="914400" algn="l"/>
              </a:tabLst>
            </a:pPr>
            <a:r>
              <a:rPr lang="en-US" sz="2000" dirty="0">
                <a:effectLst/>
                <a:ea typeface="Times New Roman" panose="02020603050405020304" pitchFamily="18" charset="0"/>
              </a:rPr>
              <a:t>Suggest corrective measure to rectify the same</a:t>
            </a:r>
            <a:endParaRPr lang="en-IN" sz="2000" dirty="0">
              <a:effectLst/>
              <a:ea typeface="Times New Roman" panose="02020603050405020304" pitchFamily="18" charset="0"/>
            </a:endParaRPr>
          </a:p>
          <a:p>
            <a:pPr marL="742950" lvl="1" indent="-285750">
              <a:buFont typeface="Wingdings" pitchFamily="2" charset="2"/>
              <a:buChar char=""/>
              <a:tabLst>
                <a:tab pos="914400" algn="l"/>
              </a:tabLst>
            </a:pPr>
            <a:r>
              <a:rPr lang="en-US" sz="2000" dirty="0">
                <a:effectLst/>
                <a:ea typeface="Times New Roman" panose="02020603050405020304" pitchFamily="18" charset="0"/>
              </a:rPr>
              <a:t>Appeal for action (evoke desired results)</a:t>
            </a:r>
            <a:endParaRPr lang="en-IN" sz="2000" dirty="0">
              <a:effectLst/>
              <a:ea typeface="Times New Roman" panose="02020603050405020304" pitchFamily="18" charset="0"/>
            </a:endParaRPr>
          </a:p>
          <a:p>
            <a:pPr marL="342900" lvl="0" indent="-342900">
              <a:buFont typeface="Wingdings 2" pitchFamily="2" charset="2"/>
              <a:buChar char=""/>
              <a:tabLst>
                <a:tab pos="457200" algn="l"/>
              </a:tabLst>
            </a:pPr>
            <a:r>
              <a:rPr lang="en-US" sz="2000" dirty="0">
                <a:effectLst/>
                <a:ea typeface="Times New Roman" panose="02020603050405020304" pitchFamily="18" charset="0"/>
              </a:rPr>
              <a:t>Support your points with logical and relevant (facts, statistics, examples, analysis etc.).  Do enough home work.</a:t>
            </a:r>
            <a:endParaRPr lang="en-IN" sz="2000" dirty="0">
              <a:effectLst/>
              <a:ea typeface="Times New Roman" panose="02020603050405020304" pitchFamily="18" charset="0"/>
            </a:endParaRPr>
          </a:p>
          <a:p>
            <a:pPr marL="342900" lvl="0" indent="-342900">
              <a:buFont typeface="Wingdings 2" pitchFamily="2" charset="2"/>
              <a:buChar char=""/>
              <a:tabLst>
                <a:tab pos="457200" algn="l"/>
              </a:tabLst>
            </a:pPr>
            <a:r>
              <a:rPr lang="en-US" sz="2000" dirty="0">
                <a:effectLst/>
                <a:ea typeface="Times New Roman" panose="02020603050405020304" pitchFamily="18" charset="0"/>
              </a:rPr>
              <a:t>Don’t get drawn into an argument with auditee in course of discussion.</a:t>
            </a:r>
            <a:endParaRPr lang="en-IN" sz="2000" dirty="0">
              <a:effectLst/>
              <a:ea typeface="Times New Roman" panose="02020603050405020304" pitchFamily="18" charset="0"/>
            </a:endParaRPr>
          </a:p>
          <a:p>
            <a:pPr marL="342900" lvl="0" indent="-342900">
              <a:buFont typeface="Wingdings 2" pitchFamily="2" charset="2"/>
              <a:buChar char=""/>
              <a:tabLst>
                <a:tab pos="457200" algn="l"/>
              </a:tabLst>
            </a:pPr>
            <a:r>
              <a:rPr lang="en-US" sz="2000" dirty="0">
                <a:effectLst/>
                <a:ea typeface="Times New Roman" panose="02020603050405020304" pitchFamily="18" charset="0"/>
              </a:rPr>
              <a:t>Be courteous all throughout the discussion.</a:t>
            </a:r>
            <a:endParaRPr lang="en-IN" sz="2000" dirty="0">
              <a:effectLst/>
              <a:ea typeface="Times New Roman" panose="02020603050405020304" pitchFamily="18" charset="0"/>
            </a:endParaRPr>
          </a:p>
          <a:p>
            <a:pPr marL="342900" lvl="0" indent="-342900">
              <a:buFont typeface="Wingdings 2" pitchFamily="2" charset="2"/>
              <a:buChar char=""/>
              <a:tabLst>
                <a:tab pos="457200" algn="l"/>
              </a:tabLst>
            </a:pPr>
            <a:r>
              <a:rPr lang="en-US" sz="2000" dirty="0">
                <a:effectLst/>
                <a:ea typeface="Times New Roman" panose="02020603050405020304" pitchFamily="18" charset="0"/>
              </a:rPr>
              <a:t>Don’t allow auditee to divert the subject, keep a tab on the subject matter.</a:t>
            </a:r>
            <a:endParaRPr lang="en-IN" sz="2000" dirty="0">
              <a:effectLst/>
              <a:ea typeface="Times New Roman" panose="02020603050405020304" pitchFamily="18" charset="0"/>
            </a:endParaRPr>
          </a:p>
          <a:p>
            <a:pPr marL="342900" lvl="0" indent="-342900">
              <a:buFont typeface="Wingdings 2" pitchFamily="2" charset="2"/>
              <a:buChar char=""/>
              <a:tabLst>
                <a:tab pos="457200" algn="l"/>
              </a:tabLst>
            </a:pPr>
            <a:r>
              <a:rPr lang="en-US" sz="2000" dirty="0">
                <a:effectLst/>
                <a:ea typeface="Times New Roman" panose="02020603050405020304" pitchFamily="18" charset="0"/>
              </a:rPr>
              <a:t>Try to sale your point/observation and win his confidence.</a:t>
            </a:r>
            <a:endParaRPr lang="en-IN" sz="2000" dirty="0">
              <a:effectLst/>
              <a:ea typeface="Times New Roman" panose="02020603050405020304" pitchFamily="18" charset="0"/>
            </a:endParaRPr>
          </a:p>
          <a:p>
            <a:pPr marL="342900" lvl="0" indent="-342900">
              <a:buFont typeface="Wingdings 2" pitchFamily="2" charset="2"/>
              <a:buChar char=""/>
              <a:tabLst>
                <a:tab pos="457200" algn="l"/>
              </a:tabLst>
            </a:pPr>
            <a:r>
              <a:rPr lang="en-US" sz="2000" dirty="0">
                <a:effectLst/>
                <a:ea typeface="Times New Roman" panose="02020603050405020304" pitchFamily="18" charset="0"/>
              </a:rPr>
              <a:t>Try to be within time schedule.</a:t>
            </a:r>
            <a:endParaRPr lang="en-IN" sz="2000" dirty="0">
              <a:effectLst/>
              <a:ea typeface="Times New Roman" panose="02020603050405020304" pitchFamily="18" charset="0"/>
            </a:endParaRPr>
          </a:p>
          <a:p>
            <a:pPr marL="342900" lvl="0" indent="-342900">
              <a:buFont typeface="Wingdings 2" pitchFamily="2" charset="2"/>
              <a:buChar char=""/>
              <a:tabLst>
                <a:tab pos="457200" algn="l"/>
              </a:tabLst>
            </a:pPr>
            <a:r>
              <a:rPr lang="en-US" sz="2000" dirty="0">
                <a:effectLst/>
                <a:ea typeface="Times New Roman" panose="02020603050405020304" pitchFamily="18" charset="0"/>
              </a:rPr>
              <a:t>Accept auditee’s view ,if it’s logical </a:t>
            </a:r>
            <a:endParaRPr lang="en-IN" sz="2000" dirty="0">
              <a:effectLst/>
              <a:ea typeface="Times New Roman" panose="02020603050405020304" pitchFamily="18" charset="0"/>
            </a:endParaRPr>
          </a:p>
          <a:p>
            <a:pPr marL="457200"/>
            <a:r>
              <a:rPr lang="en-US" sz="2000" dirty="0">
                <a:effectLst/>
                <a:ea typeface="Times New Roman" panose="02020603050405020304" pitchFamily="18" charset="0"/>
              </a:rPr>
              <a:t> </a:t>
            </a:r>
            <a:endParaRPr lang="en-IN" sz="2000" dirty="0">
              <a:effectLst/>
              <a:ea typeface="Times New Roman" panose="02020603050405020304" pitchFamily="18" charset="0"/>
            </a:endParaRPr>
          </a:p>
          <a:p>
            <a:r>
              <a:rPr lang="en-US" sz="2000" dirty="0">
                <a:effectLst/>
                <a:ea typeface="Times New Roman" panose="02020603050405020304" pitchFamily="18" charset="0"/>
              </a:rPr>
              <a:t> </a:t>
            </a:r>
            <a:endParaRPr lang="en-IN" sz="2000" dirty="0">
              <a:effectLst/>
              <a:ea typeface="Times New Roman" panose="02020603050405020304" pitchFamily="18" charset="0"/>
            </a:endParaRPr>
          </a:p>
          <a:p>
            <a:r>
              <a:rPr lang="en-US" sz="2000" dirty="0">
                <a:effectLst/>
                <a:ea typeface="Times New Roman" panose="02020603050405020304" pitchFamily="18" charset="0"/>
              </a:rPr>
              <a:t>Thank the auditee for giving his </a:t>
            </a:r>
            <a:r>
              <a:rPr lang="en-US" sz="2000" b="1" u="sng" dirty="0">
                <a:effectLst/>
                <a:ea typeface="Times New Roman" panose="02020603050405020304" pitchFamily="18" charset="0"/>
              </a:rPr>
              <a:t>Valuable</a:t>
            </a:r>
            <a:r>
              <a:rPr lang="en-US" sz="2000" dirty="0">
                <a:effectLst/>
                <a:ea typeface="Times New Roman" panose="02020603050405020304" pitchFamily="18" charset="0"/>
              </a:rPr>
              <a:t> time.</a:t>
            </a:r>
            <a:endParaRPr lang="en-IN" sz="2000" dirty="0">
              <a:effectLst/>
              <a:ea typeface="Times New Roman" panose="02020603050405020304" pitchFamily="18" charset="0"/>
            </a:endParaRPr>
          </a:p>
        </p:txBody>
      </p:sp>
    </p:spTree>
    <p:extLst>
      <p:ext uri="{BB962C8B-B14F-4D97-AF65-F5344CB8AC3E}">
        <p14:creationId xmlns:p14="http://schemas.microsoft.com/office/powerpoint/2010/main" val="846787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875120E-EAA7-312D-27AB-E976532254B4}"/>
              </a:ext>
            </a:extLst>
          </p:cNvPr>
          <p:cNvSpPr txBox="1">
            <a:spLocks/>
          </p:cNvSpPr>
          <p:nvPr/>
        </p:nvSpPr>
        <p:spPr>
          <a:xfrm>
            <a:off x="0" y="0"/>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Mock Discussion :Win the Heart ( Contd.)</a:t>
            </a:r>
          </a:p>
        </p:txBody>
      </p:sp>
      <p:sp>
        <p:nvSpPr>
          <p:cNvPr id="8" name="TextBox 7">
            <a:extLst>
              <a:ext uri="{FF2B5EF4-FFF2-40B4-BE49-F238E27FC236}">
                <a16:creationId xmlns:a16="http://schemas.microsoft.com/office/drawing/2014/main" id="{8B0CE783-7DC2-FFFB-83D3-79FFC4765647}"/>
              </a:ext>
            </a:extLst>
          </p:cNvPr>
          <p:cNvSpPr txBox="1"/>
          <p:nvPr/>
        </p:nvSpPr>
        <p:spPr>
          <a:xfrm>
            <a:off x="-1" y="557561"/>
            <a:ext cx="12107538" cy="6247864"/>
          </a:xfrm>
          <a:prstGeom prst="rect">
            <a:avLst/>
          </a:prstGeom>
          <a:noFill/>
        </p:spPr>
        <p:txBody>
          <a:bodyPr wrap="square">
            <a:spAutoFit/>
          </a:bodyPr>
          <a:lstStyle/>
          <a:p>
            <a:r>
              <a:rPr lang="en-US" sz="2000" dirty="0">
                <a:effectLst/>
                <a:ea typeface="Times New Roman" panose="02020603050405020304" pitchFamily="18" charset="0"/>
              </a:rPr>
              <a:t>Auditee – “We appreciate your recommendations but you should also appreciate our limitations. We do not have sufficient storage facility to stock materials properly.”</a:t>
            </a:r>
            <a:endParaRPr lang="en-IN" sz="2000" dirty="0">
              <a:effectLst/>
              <a:ea typeface="Times New Roman" panose="02020603050405020304" pitchFamily="18" charset="0"/>
            </a:endParaRPr>
          </a:p>
          <a:p>
            <a:pPr algn="just"/>
            <a:r>
              <a:rPr lang="en-US" sz="2000" dirty="0">
                <a:effectLst/>
                <a:ea typeface="Times New Roman" panose="02020603050405020304" pitchFamily="18" charset="0"/>
              </a:rPr>
              <a:t> </a:t>
            </a:r>
            <a:endParaRPr lang="en-IN" sz="2000" dirty="0">
              <a:effectLst/>
              <a:ea typeface="Times New Roman" panose="02020603050405020304" pitchFamily="18" charset="0"/>
            </a:endParaRPr>
          </a:p>
          <a:p>
            <a:pPr algn="just"/>
            <a:r>
              <a:rPr lang="en-US" sz="2000" dirty="0">
                <a:effectLst/>
                <a:ea typeface="Times New Roman" panose="02020603050405020304" pitchFamily="18" charset="0"/>
              </a:rPr>
              <a:t>You – “That’s right, but you see how much production loss the company is incurring due to non-availability of material in time? This need to be controlled” </a:t>
            </a:r>
            <a:endParaRPr lang="en-IN" sz="2000" dirty="0">
              <a:effectLst/>
              <a:ea typeface="Times New Roman" panose="02020603050405020304" pitchFamily="18" charset="0"/>
            </a:endParaRPr>
          </a:p>
          <a:p>
            <a:pPr algn="just"/>
            <a:r>
              <a:rPr lang="en-US" sz="2000" dirty="0">
                <a:effectLst/>
                <a:ea typeface="Times New Roman" panose="02020603050405020304" pitchFamily="18" charset="0"/>
              </a:rPr>
              <a:t> </a:t>
            </a:r>
            <a:endParaRPr lang="en-IN" sz="2000" dirty="0">
              <a:effectLst/>
              <a:ea typeface="Times New Roman" panose="02020603050405020304" pitchFamily="18" charset="0"/>
            </a:endParaRPr>
          </a:p>
          <a:p>
            <a:r>
              <a:rPr lang="en-US" sz="2000" dirty="0">
                <a:effectLst/>
                <a:ea typeface="Times New Roman" panose="02020603050405020304" pitchFamily="18" charset="0"/>
              </a:rPr>
              <a:t>Auditee – “I have no clue as to how do I achieve this with limited resources and Capex sanction?”</a:t>
            </a:r>
            <a:endParaRPr lang="en-IN" sz="2000" dirty="0">
              <a:effectLst/>
              <a:ea typeface="Times New Roman" panose="02020603050405020304" pitchFamily="18" charset="0"/>
            </a:endParaRPr>
          </a:p>
          <a:p>
            <a:r>
              <a:rPr lang="en-US" sz="2000" dirty="0">
                <a:effectLst/>
                <a:ea typeface="Times New Roman" panose="02020603050405020304" pitchFamily="18" charset="0"/>
              </a:rPr>
              <a:t> </a:t>
            </a:r>
            <a:endParaRPr lang="en-IN" sz="2000" dirty="0">
              <a:effectLst/>
              <a:ea typeface="Times New Roman" panose="02020603050405020304" pitchFamily="18" charset="0"/>
            </a:endParaRPr>
          </a:p>
          <a:p>
            <a:r>
              <a:rPr lang="en-US" sz="2000" dirty="0">
                <a:effectLst/>
                <a:ea typeface="Times New Roman" panose="02020603050405020304" pitchFamily="18" charset="0"/>
              </a:rPr>
              <a:t>You – (Staring at him blankly!)</a:t>
            </a:r>
            <a:endParaRPr lang="en-IN" sz="2000" dirty="0">
              <a:effectLst/>
              <a:ea typeface="Times New Roman" panose="02020603050405020304" pitchFamily="18" charset="0"/>
            </a:endParaRPr>
          </a:p>
          <a:p>
            <a:r>
              <a:rPr lang="en-US" sz="2000" dirty="0">
                <a:effectLst/>
                <a:ea typeface="Times New Roman" panose="02020603050405020304" pitchFamily="18" charset="0"/>
              </a:rPr>
              <a:t> </a:t>
            </a:r>
            <a:endParaRPr lang="en-IN" sz="2000" dirty="0">
              <a:effectLst/>
              <a:ea typeface="Times New Roman" panose="02020603050405020304" pitchFamily="18" charset="0"/>
            </a:endParaRPr>
          </a:p>
          <a:p>
            <a:r>
              <a:rPr lang="en-US" sz="2000" dirty="0">
                <a:effectLst/>
                <a:ea typeface="Times New Roman" panose="02020603050405020304" pitchFamily="18" charset="0"/>
              </a:rPr>
              <a:t>Auditee – “I am not sure whether I will be able to enforce your recommendation for additional space/storage”</a:t>
            </a:r>
            <a:endParaRPr lang="en-IN" sz="2000" dirty="0">
              <a:effectLst/>
              <a:ea typeface="Times New Roman" panose="02020603050405020304" pitchFamily="18" charset="0"/>
            </a:endParaRPr>
          </a:p>
          <a:p>
            <a:r>
              <a:rPr lang="en-US" sz="2000" dirty="0">
                <a:effectLst/>
                <a:ea typeface="Times New Roman" panose="02020603050405020304" pitchFamily="18" charset="0"/>
              </a:rPr>
              <a:t> </a:t>
            </a:r>
            <a:endParaRPr lang="en-IN" sz="2000" dirty="0">
              <a:effectLst/>
              <a:ea typeface="Times New Roman" panose="02020603050405020304" pitchFamily="18" charset="0"/>
            </a:endParaRPr>
          </a:p>
          <a:p>
            <a:r>
              <a:rPr lang="en-US" sz="2000" dirty="0">
                <a:effectLst/>
                <a:ea typeface="Times New Roman" panose="02020603050405020304" pitchFamily="18" charset="0"/>
              </a:rPr>
              <a:t>You – “You must work on some solution.”</a:t>
            </a:r>
            <a:endParaRPr lang="en-IN" sz="2000" dirty="0">
              <a:effectLst/>
              <a:ea typeface="Times New Roman" panose="02020603050405020304" pitchFamily="18" charset="0"/>
            </a:endParaRPr>
          </a:p>
          <a:p>
            <a:r>
              <a:rPr lang="en-US" sz="2000" dirty="0">
                <a:effectLst/>
                <a:ea typeface="Times New Roman" panose="02020603050405020304" pitchFamily="18" charset="0"/>
              </a:rPr>
              <a:t> </a:t>
            </a:r>
            <a:endParaRPr lang="en-IN" sz="2000" dirty="0">
              <a:effectLst/>
              <a:ea typeface="Times New Roman" panose="02020603050405020304" pitchFamily="18" charset="0"/>
            </a:endParaRPr>
          </a:p>
          <a:p>
            <a:pPr algn="just"/>
            <a:r>
              <a:rPr lang="en-US" sz="2000" dirty="0">
                <a:effectLst/>
                <a:ea typeface="Times New Roman" panose="02020603050405020304" pitchFamily="18" charset="0"/>
              </a:rPr>
              <a:t>Auditee – We appreciate your recommendations but you should also appreciate our limitations. We can’t pay demurrage when a vessel accepted under compulsion.</a:t>
            </a:r>
            <a:endParaRPr lang="en-IN" sz="2000" dirty="0">
              <a:effectLst/>
              <a:ea typeface="Times New Roman" panose="02020603050405020304" pitchFamily="18" charset="0"/>
            </a:endParaRPr>
          </a:p>
          <a:p>
            <a:pPr algn="just"/>
            <a:r>
              <a:rPr lang="en-US" sz="2000" dirty="0">
                <a:effectLst/>
                <a:ea typeface="Times New Roman" panose="02020603050405020304" pitchFamily="18" charset="0"/>
              </a:rPr>
              <a:t> </a:t>
            </a:r>
            <a:endParaRPr lang="en-IN" sz="2000" dirty="0">
              <a:effectLst/>
              <a:ea typeface="Times New Roman" panose="02020603050405020304" pitchFamily="18" charset="0"/>
            </a:endParaRPr>
          </a:p>
          <a:p>
            <a:pPr algn="just"/>
            <a:r>
              <a:rPr lang="en-US" sz="2000" dirty="0">
                <a:effectLst/>
                <a:ea typeface="Times New Roman" panose="02020603050405020304" pitchFamily="18" charset="0"/>
              </a:rPr>
              <a:t>You – Yeah, Sir, in fact we did consider this before putting this recommendation! We were wondering what stopped you from making a proper chartering schedule with stock-out planning for so long!</a:t>
            </a:r>
            <a:endParaRPr lang="en-IN" sz="2000" dirty="0">
              <a:effectLst/>
              <a:ea typeface="Times New Roman" panose="02020603050405020304" pitchFamily="18" charset="0"/>
            </a:endParaRPr>
          </a:p>
          <a:p>
            <a:r>
              <a:rPr lang="en-US" sz="2000" dirty="0">
                <a:effectLst/>
                <a:ea typeface="Times New Roman" panose="02020603050405020304" pitchFamily="18" charset="0"/>
              </a:rPr>
              <a:t>Auditee – Exactly, (gets excited). Even my supervisor/store keepers could not help me in this?</a:t>
            </a:r>
            <a:endParaRPr lang="en-IN" sz="2000" dirty="0">
              <a:effectLst/>
              <a:ea typeface="Times New Roman" panose="02020603050405020304" pitchFamily="18" charset="0"/>
            </a:endParaRPr>
          </a:p>
        </p:txBody>
      </p:sp>
    </p:spTree>
    <p:extLst>
      <p:ext uri="{BB962C8B-B14F-4D97-AF65-F5344CB8AC3E}">
        <p14:creationId xmlns:p14="http://schemas.microsoft.com/office/powerpoint/2010/main" val="2575044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D92729E-7A59-2D4C-5534-D2571A4F364B}"/>
              </a:ext>
            </a:extLst>
          </p:cNvPr>
          <p:cNvSpPr txBox="1">
            <a:spLocks/>
          </p:cNvSpPr>
          <p:nvPr/>
        </p:nvSpPr>
        <p:spPr>
          <a:xfrm>
            <a:off x="0" y="0"/>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Mock Discussion :Win the Heart ( Contd.)</a:t>
            </a:r>
          </a:p>
        </p:txBody>
      </p:sp>
      <p:sp>
        <p:nvSpPr>
          <p:cNvPr id="7" name="TextBox 6">
            <a:extLst>
              <a:ext uri="{FF2B5EF4-FFF2-40B4-BE49-F238E27FC236}">
                <a16:creationId xmlns:a16="http://schemas.microsoft.com/office/drawing/2014/main" id="{C5BEFCC0-CEEB-1B22-6F2F-A5E14D77EB47}"/>
              </a:ext>
            </a:extLst>
          </p:cNvPr>
          <p:cNvSpPr txBox="1"/>
          <p:nvPr/>
        </p:nvSpPr>
        <p:spPr>
          <a:xfrm>
            <a:off x="0" y="557562"/>
            <a:ext cx="12191997" cy="6370975"/>
          </a:xfrm>
          <a:prstGeom prst="rect">
            <a:avLst/>
          </a:prstGeom>
          <a:noFill/>
        </p:spPr>
        <p:txBody>
          <a:bodyPr wrap="square">
            <a:spAutoFit/>
          </a:bodyPr>
          <a:lstStyle/>
          <a:p>
            <a:r>
              <a:rPr lang="en-US" sz="2400" dirty="0">
                <a:effectLst/>
                <a:ea typeface="Times New Roman" panose="02020603050405020304" pitchFamily="18" charset="0"/>
              </a:rPr>
              <a:t>You – We understand sir! We were also concerned about volume of production which ‘We’ are losing.</a:t>
            </a:r>
            <a:endParaRPr lang="en-IN" sz="2400" dirty="0">
              <a:effectLst/>
              <a:ea typeface="Times New Roman" panose="02020603050405020304" pitchFamily="18" charset="0"/>
            </a:endParaRPr>
          </a:p>
          <a:p>
            <a:r>
              <a:rPr lang="en-US" sz="2400" dirty="0">
                <a:effectLst/>
                <a:ea typeface="Times New Roman" panose="02020603050405020304" pitchFamily="18" charset="0"/>
              </a:rPr>
              <a:t> </a:t>
            </a:r>
            <a:endParaRPr lang="en-IN" sz="2400" dirty="0">
              <a:effectLst/>
              <a:ea typeface="Times New Roman" panose="02020603050405020304" pitchFamily="18" charset="0"/>
            </a:endParaRPr>
          </a:p>
          <a:p>
            <a:r>
              <a:rPr lang="en-US" sz="2400" dirty="0">
                <a:effectLst/>
                <a:ea typeface="Times New Roman" panose="02020603050405020304" pitchFamily="18" charset="0"/>
              </a:rPr>
              <a:t>Auditee – I am not sure whether I can achieve this, may be I will try to convey this to the Inventory Management Team in small group meetings!</a:t>
            </a:r>
            <a:endParaRPr lang="en-IN" sz="2400" dirty="0">
              <a:effectLst/>
              <a:ea typeface="Times New Roman" panose="02020603050405020304" pitchFamily="18" charset="0"/>
            </a:endParaRPr>
          </a:p>
          <a:p>
            <a:r>
              <a:rPr lang="en-US" sz="2400" dirty="0">
                <a:effectLst/>
                <a:ea typeface="Times New Roman" panose="02020603050405020304" pitchFamily="18" charset="0"/>
              </a:rPr>
              <a:t> </a:t>
            </a:r>
            <a:endParaRPr lang="en-IN" sz="2400" dirty="0">
              <a:effectLst/>
              <a:ea typeface="Times New Roman" panose="02020603050405020304" pitchFamily="18" charset="0"/>
            </a:endParaRPr>
          </a:p>
          <a:p>
            <a:r>
              <a:rPr lang="en-US" sz="2400" dirty="0">
                <a:effectLst/>
                <a:ea typeface="Times New Roman" panose="02020603050405020304" pitchFamily="18" charset="0"/>
              </a:rPr>
              <a:t>You – Sure, this will definitely help you to convey ‘YOUR’ ideas to them in positive manner.</a:t>
            </a:r>
            <a:endParaRPr lang="en-IN" sz="2400" dirty="0">
              <a:effectLst/>
              <a:ea typeface="Times New Roman" panose="02020603050405020304" pitchFamily="18" charset="0"/>
            </a:endParaRPr>
          </a:p>
          <a:p>
            <a:r>
              <a:rPr lang="en-US" sz="2400" dirty="0">
                <a:effectLst/>
                <a:ea typeface="Times New Roman" panose="02020603050405020304" pitchFamily="18" charset="0"/>
              </a:rPr>
              <a:t> </a:t>
            </a:r>
            <a:endParaRPr lang="en-IN" sz="2400" dirty="0">
              <a:effectLst/>
              <a:ea typeface="Times New Roman" panose="02020603050405020304" pitchFamily="18" charset="0"/>
            </a:endParaRPr>
          </a:p>
          <a:p>
            <a:r>
              <a:rPr lang="en-US" sz="2400" dirty="0">
                <a:effectLst/>
                <a:ea typeface="Times New Roman" panose="02020603050405020304" pitchFamily="18" charset="0"/>
              </a:rPr>
              <a:t>Auditee – Let’s see, I will plan something next week. Also ask for a enhanced capex budget sanction.</a:t>
            </a:r>
            <a:endParaRPr lang="en-IN" sz="2400" dirty="0">
              <a:effectLst/>
              <a:ea typeface="Times New Roman" panose="02020603050405020304" pitchFamily="18" charset="0"/>
            </a:endParaRPr>
          </a:p>
          <a:p>
            <a:r>
              <a:rPr lang="en-US" sz="2400" dirty="0">
                <a:effectLst/>
                <a:ea typeface="Times New Roman" panose="02020603050405020304" pitchFamily="18" charset="0"/>
              </a:rPr>
              <a:t> </a:t>
            </a:r>
            <a:endParaRPr lang="en-IN" sz="2400" dirty="0">
              <a:effectLst/>
              <a:ea typeface="Times New Roman" panose="02020603050405020304" pitchFamily="18" charset="0"/>
            </a:endParaRPr>
          </a:p>
          <a:p>
            <a:r>
              <a:rPr lang="en-US" sz="2400" dirty="0">
                <a:effectLst/>
                <a:ea typeface="Times New Roman" panose="02020603050405020304" pitchFamily="18" charset="0"/>
              </a:rPr>
              <a:t>You – Sure, sir, do let us know if you need our help!</a:t>
            </a:r>
            <a:endParaRPr lang="en-IN" sz="2400" dirty="0">
              <a:effectLst/>
              <a:ea typeface="Times New Roman" panose="02020603050405020304" pitchFamily="18" charset="0"/>
            </a:endParaRPr>
          </a:p>
          <a:p>
            <a:r>
              <a:rPr lang="en-US" sz="2400" dirty="0">
                <a:effectLst/>
                <a:ea typeface="Times New Roman" panose="02020603050405020304" pitchFamily="18" charset="0"/>
              </a:rPr>
              <a:t> </a:t>
            </a:r>
            <a:endParaRPr lang="en-IN" sz="2400" dirty="0">
              <a:effectLst/>
              <a:ea typeface="Times New Roman" panose="02020603050405020304" pitchFamily="18" charset="0"/>
            </a:endParaRPr>
          </a:p>
          <a:p>
            <a:r>
              <a:rPr lang="en-US" sz="2400" dirty="0">
                <a:effectLst/>
                <a:ea typeface="Times New Roman" panose="02020603050405020304" pitchFamily="18" charset="0"/>
              </a:rPr>
              <a:t>Auditee – Sure , thank you very much. </a:t>
            </a:r>
            <a:endParaRPr lang="en-IN" sz="2400" dirty="0">
              <a:effectLst/>
              <a:ea typeface="Times New Roman" panose="02020603050405020304" pitchFamily="18" charset="0"/>
            </a:endParaRPr>
          </a:p>
          <a:p>
            <a:r>
              <a:rPr lang="en-US" sz="2400" dirty="0">
                <a:effectLst/>
                <a:ea typeface="Times New Roman" panose="02020603050405020304" pitchFamily="18" charset="0"/>
              </a:rPr>
              <a:t> </a:t>
            </a:r>
            <a:endParaRPr lang="en-IN" sz="2400" dirty="0">
              <a:effectLst/>
              <a:ea typeface="Times New Roman" panose="02020603050405020304" pitchFamily="18" charset="0"/>
            </a:endParaRPr>
          </a:p>
          <a:p>
            <a:r>
              <a:rPr lang="en-US" sz="2400" dirty="0">
                <a:effectLst/>
                <a:ea typeface="Times New Roman" panose="02020603050405020304" pitchFamily="18" charset="0"/>
              </a:rPr>
              <a:t>More such areas/ Report in entirety can be discussed at workshop with playing different roles by the Team.</a:t>
            </a:r>
            <a:endParaRPr lang="en-IN" sz="2400" dirty="0">
              <a:effectLst/>
              <a:ea typeface="Times New Roman" panose="02020603050405020304" pitchFamily="18" charset="0"/>
            </a:endParaRPr>
          </a:p>
        </p:txBody>
      </p:sp>
    </p:spTree>
    <p:extLst>
      <p:ext uri="{BB962C8B-B14F-4D97-AF65-F5344CB8AC3E}">
        <p14:creationId xmlns:p14="http://schemas.microsoft.com/office/powerpoint/2010/main" val="2194851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EFC7F1F-0BD5-4765-BB35-1CC8B7AFA950}"/>
              </a:ext>
            </a:extLst>
          </p:cNvPr>
          <p:cNvSpPr txBox="1">
            <a:spLocks/>
          </p:cNvSpPr>
          <p:nvPr/>
        </p:nvSpPr>
        <p:spPr>
          <a:xfrm>
            <a:off x="0" y="-11017"/>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Process Flow – Cement Manufacturing</a:t>
            </a:r>
          </a:p>
        </p:txBody>
      </p:sp>
      <p:pic>
        <p:nvPicPr>
          <p:cNvPr id="1026" name="Picture 2">
            <a:extLst>
              <a:ext uri="{FF2B5EF4-FFF2-40B4-BE49-F238E27FC236}">
                <a16:creationId xmlns:a16="http://schemas.microsoft.com/office/drawing/2014/main" id="{9363A92B-AACE-0F27-5B68-0783930D99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396"/>
          <a:stretch/>
        </p:blipFill>
        <p:spPr bwMode="auto">
          <a:xfrm>
            <a:off x="2" y="546545"/>
            <a:ext cx="12191998" cy="6311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112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image2.png">
            <a:extLst>
              <a:ext uri="{FF2B5EF4-FFF2-40B4-BE49-F238E27FC236}">
                <a16:creationId xmlns:a16="http://schemas.microsoft.com/office/drawing/2014/main" id="{84CE5014-EBC1-F037-B974-B9CCF6A748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405" y="548421"/>
            <a:ext cx="6523463" cy="498445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a:extLst>
              <a:ext uri="{FF2B5EF4-FFF2-40B4-BE49-F238E27FC236}">
                <a16:creationId xmlns:a16="http://schemas.microsoft.com/office/drawing/2014/main" id="{8C3AA1E4-943E-4F37-5C6C-211909F21CF0}"/>
              </a:ext>
            </a:extLst>
          </p:cNvPr>
          <p:cNvSpPr>
            <a:spLocks noChangeArrowheads="1"/>
          </p:cNvSpPr>
          <p:nvPr/>
        </p:nvSpPr>
        <p:spPr bwMode="auto">
          <a:xfrm>
            <a:off x="3311525" y="0"/>
            <a:ext cx="9525" cy="1062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8">
            <a:extLst>
              <a:ext uri="{FF2B5EF4-FFF2-40B4-BE49-F238E27FC236}">
                <a16:creationId xmlns:a16="http://schemas.microsoft.com/office/drawing/2014/main" id="{9A62E724-61E0-5BA1-3A3E-BEF50C2C9FC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90231" tIns="63480" rIns="1301340" bIns="0" numCol="1" anchor="ctr" anchorCtr="0" compatLnSpc="1">
            <a:prstTxWarp prst="textNoShape">
              <a:avLst/>
            </a:prstTxWarp>
            <a:spAutoFit/>
          </a:bodyPr>
          <a:lstStyle/>
          <a:p>
            <a:endParaRPr lang="en-US"/>
          </a:p>
        </p:txBody>
      </p:sp>
      <p:sp>
        <p:nvSpPr>
          <p:cNvPr id="9" name="Rectangle 10">
            <a:extLst>
              <a:ext uri="{FF2B5EF4-FFF2-40B4-BE49-F238E27FC236}">
                <a16:creationId xmlns:a16="http://schemas.microsoft.com/office/drawing/2014/main" id="{1F3C95FC-2347-F13E-94B1-FEC534972DC3}"/>
              </a:ext>
            </a:extLst>
          </p:cNvPr>
          <p:cNvSpPr>
            <a:spLocks noChangeArrowheads="1"/>
          </p:cNvSpPr>
          <p:nvPr/>
        </p:nvSpPr>
        <p:spPr bwMode="auto">
          <a:xfrm>
            <a:off x="622300" y="4603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a:ln>
                  <a:noFill/>
                </a:ln>
                <a:solidFill>
                  <a:schemeClr val="tx1"/>
                </a:solidFill>
                <a:effectLst/>
                <a:latin typeface="Arial" panose="020B0604020202020204" pitchFamily="34" charset="0"/>
                <a:ea typeface="Trebuchet MS" panose="020B0703020202090204" pitchFamily="34" charset="0"/>
                <a:cs typeface="Trebuchet MS" panose="020B070302020209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itle 1">
            <a:extLst>
              <a:ext uri="{FF2B5EF4-FFF2-40B4-BE49-F238E27FC236}">
                <a16:creationId xmlns:a16="http://schemas.microsoft.com/office/drawing/2014/main" id="{1590C14C-E9F4-47EB-895B-8EB7F072CBDC}"/>
              </a:ext>
            </a:extLst>
          </p:cNvPr>
          <p:cNvSpPr txBox="1">
            <a:spLocks/>
          </p:cNvSpPr>
          <p:nvPr/>
        </p:nvSpPr>
        <p:spPr>
          <a:xfrm>
            <a:off x="0" y="-11017"/>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Process Flow – Cement Manufacturing</a:t>
            </a:r>
          </a:p>
        </p:txBody>
      </p:sp>
    </p:spTree>
    <p:extLst>
      <p:ext uri="{BB962C8B-B14F-4D97-AF65-F5344CB8AC3E}">
        <p14:creationId xmlns:p14="http://schemas.microsoft.com/office/powerpoint/2010/main" val="33819196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B845B9E-AF90-34C1-5C7B-3F7FF08D3B49}"/>
              </a:ext>
            </a:extLst>
          </p:cNvPr>
          <p:cNvSpPr txBox="1">
            <a:spLocks/>
          </p:cNvSpPr>
          <p:nvPr/>
        </p:nvSpPr>
        <p:spPr>
          <a:xfrm>
            <a:off x="0" y="0"/>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a:t>
            </a:r>
          </a:p>
        </p:txBody>
      </p:sp>
      <p:sp>
        <p:nvSpPr>
          <p:cNvPr id="6" name="TextBox 5">
            <a:extLst>
              <a:ext uri="{FF2B5EF4-FFF2-40B4-BE49-F238E27FC236}">
                <a16:creationId xmlns:a16="http://schemas.microsoft.com/office/drawing/2014/main" id="{88A382BF-EA95-FADB-0266-3CAB86B467DC}"/>
              </a:ext>
            </a:extLst>
          </p:cNvPr>
          <p:cNvSpPr txBox="1"/>
          <p:nvPr/>
        </p:nvSpPr>
        <p:spPr>
          <a:xfrm>
            <a:off x="0" y="557562"/>
            <a:ext cx="12191998" cy="6660798"/>
          </a:xfrm>
          <a:prstGeom prst="rect">
            <a:avLst/>
          </a:prstGeom>
          <a:noFill/>
        </p:spPr>
        <p:txBody>
          <a:bodyPr wrap="square">
            <a:spAutoFit/>
          </a:bodyPr>
          <a:lstStyle/>
          <a:p>
            <a:pPr marL="165100" marR="26035" algn="just">
              <a:spcBef>
                <a:spcPts val="500"/>
              </a:spcBef>
              <a:spcAft>
                <a:spcPts val="0"/>
              </a:spcAft>
            </a:pPr>
            <a:r>
              <a:rPr lang="en-US" sz="2400" dirty="0">
                <a:effectLst/>
                <a:ea typeface="Trebuchet MS" panose="020B0703020202090204" pitchFamily="34" charset="0"/>
                <a:cs typeface="Trebuchet MS" panose="020B0703020202090204" pitchFamily="34" charset="0"/>
              </a:rPr>
              <a:t>The most common raw materials used for</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cement production are limestone, chalk</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and</a:t>
            </a:r>
            <a:r>
              <a:rPr lang="en-US" sz="2400" spc="240"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clay.</a:t>
            </a:r>
            <a:r>
              <a:rPr lang="en-US" sz="2400" spc="250"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The</a:t>
            </a:r>
            <a:r>
              <a:rPr lang="en-US" sz="2400" spc="240"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major</a:t>
            </a:r>
            <a:r>
              <a:rPr lang="en-US" sz="2400" spc="240"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component</a:t>
            </a:r>
            <a:r>
              <a:rPr lang="en-US" sz="2400" spc="250"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of</a:t>
            </a:r>
            <a:r>
              <a:rPr lang="en-US" sz="2400" spc="240"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the</a:t>
            </a:r>
            <a:r>
              <a:rPr lang="en-US" sz="2400" spc="-25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raw materials, the limestone or chalk, is</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usually extracted from a quarry adjacent</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to or very close to the Plant. Limestone</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provides the required calcium oxide and</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some</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of</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the</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other</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oxides,</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while</a:t>
            </a:r>
            <a:r>
              <a:rPr lang="en-US" sz="2400" spc="270"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clay,</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shale and other materials provide most of</a:t>
            </a:r>
            <a:r>
              <a:rPr lang="en-US" sz="2400" spc="-260"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the</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silicon,</a:t>
            </a:r>
            <a:r>
              <a:rPr lang="en-US" sz="2400" spc="5" dirty="0">
                <a:effectLst/>
                <a:ea typeface="Trebuchet MS" panose="020B0703020202090204" pitchFamily="34" charset="0"/>
                <a:cs typeface="Trebuchet MS" panose="020B0703020202090204" pitchFamily="34" charset="0"/>
              </a:rPr>
              <a:t> </a:t>
            </a:r>
            <a:r>
              <a:rPr lang="en-US" sz="2400" dirty="0" err="1">
                <a:effectLst/>
                <a:ea typeface="Trebuchet MS" panose="020B0703020202090204" pitchFamily="34" charset="0"/>
                <a:cs typeface="Trebuchet MS" panose="020B0703020202090204" pitchFamily="34" charset="0"/>
              </a:rPr>
              <a:t>aluminium</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and</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iron</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oxides</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required for the manufacture of Portland</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cement.</a:t>
            </a:r>
            <a:endParaRPr lang="en-IN" sz="2400" dirty="0">
              <a:effectLst/>
              <a:ea typeface="Trebuchet MS" panose="020B0703020202090204" pitchFamily="34" charset="0"/>
              <a:cs typeface="Trebuchet MS" panose="020B0703020202090204" pitchFamily="34" charset="0"/>
            </a:endParaRPr>
          </a:p>
          <a:p>
            <a:pPr marL="622300"/>
            <a:r>
              <a:rPr lang="en-US" sz="2400" dirty="0">
                <a:effectLst/>
                <a:ea typeface="Trebuchet MS" panose="020B0703020202090204" pitchFamily="34" charset="0"/>
                <a:cs typeface="Trebuchet MS" panose="020B0703020202090204" pitchFamily="34" charset="0"/>
              </a:rPr>
              <a:t> </a:t>
            </a:r>
            <a:endParaRPr lang="en-IN" sz="2400" dirty="0">
              <a:effectLst/>
              <a:ea typeface="Trebuchet MS" panose="020B0703020202090204" pitchFamily="34" charset="0"/>
              <a:cs typeface="Trebuchet MS" panose="020B0703020202090204" pitchFamily="34" charset="0"/>
            </a:endParaRPr>
          </a:p>
          <a:p>
            <a:pPr marL="165100" marR="24130" algn="just">
              <a:spcAft>
                <a:spcPts val="0"/>
              </a:spcAft>
            </a:pPr>
            <a:r>
              <a:rPr lang="en-US" sz="2400" dirty="0">
                <a:effectLst/>
                <a:ea typeface="Trebuchet MS" panose="020B0703020202090204" pitchFamily="34" charset="0"/>
                <a:cs typeface="Trebuchet MS" panose="020B0703020202090204" pitchFamily="34" charset="0"/>
              </a:rPr>
              <a:t>The</a:t>
            </a:r>
            <a:r>
              <a:rPr lang="en-US" sz="2400" spc="14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quarried</a:t>
            </a:r>
            <a:r>
              <a:rPr lang="en-US" sz="2400" spc="150"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material</a:t>
            </a:r>
            <a:r>
              <a:rPr lang="en-US" sz="2400" spc="15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is</a:t>
            </a:r>
            <a:r>
              <a:rPr lang="en-US" sz="2400" spc="15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reduced</a:t>
            </a:r>
            <a:r>
              <a:rPr lang="en-US" sz="2400" spc="150"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in</a:t>
            </a:r>
            <a:r>
              <a:rPr lang="en-US" sz="2400" spc="14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size</a:t>
            </a:r>
            <a:r>
              <a:rPr lang="en-US" sz="2400" spc="-260"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by</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processing</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through</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a</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series</a:t>
            </a:r>
            <a:r>
              <a:rPr lang="en-US" sz="2400" spc="27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of</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crushers. Normally primary size reduction</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is</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accomplished</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by</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a</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jaw</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or</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gyratory</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crusher, and followed by secondary size</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reduction with a roller or hammer mill.</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The</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crushed</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material</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is</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screened</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and</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stones are returned. More than 1.5 Mt. of</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raw materials are required to produce 1</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(one)</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Mt. of</a:t>
            </a:r>
            <a:r>
              <a:rPr lang="en-US" sz="2400" spc="-10"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Portland</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cement.</a:t>
            </a:r>
            <a:endParaRPr lang="en-IN" sz="2400" dirty="0">
              <a:effectLst/>
              <a:ea typeface="Trebuchet MS" panose="020B0703020202090204" pitchFamily="34" charset="0"/>
              <a:cs typeface="Trebuchet MS" panose="020B0703020202090204" pitchFamily="34" charset="0"/>
            </a:endParaRPr>
          </a:p>
          <a:p>
            <a:pPr marL="622300">
              <a:spcBef>
                <a:spcPts val="5"/>
              </a:spcBef>
              <a:spcAft>
                <a:spcPts val="0"/>
              </a:spcAft>
            </a:pPr>
            <a:r>
              <a:rPr lang="en-US" sz="2400" dirty="0">
                <a:effectLst/>
                <a:ea typeface="Trebuchet MS" panose="020B0703020202090204" pitchFamily="34" charset="0"/>
                <a:cs typeface="Trebuchet MS" panose="020B0703020202090204" pitchFamily="34" charset="0"/>
              </a:rPr>
              <a:t> </a:t>
            </a:r>
            <a:endParaRPr lang="en-IN" sz="2400" dirty="0">
              <a:effectLst/>
              <a:ea typeface="Trebuchet MS" panose="020B0703020202090204" pitchFamily="34" charset="0"/>
              <a:cs typeface="Trebuchet MS" panose="020B0703020202090204" pitchFamily="34" charset="0"/>
            </a:endParaRPr>
          </a:p>
          <a:p>
            <a:pPr marL="165100" marR="25400" algn="just">
              <a:spcAft>
                <a:spcPts val="0"/>
              </a:spcAft>
            </a:pPr>
            <a:r>
              <a:rPr lang="en-US" sz="2400" dirty="0">
                <a:effectLst/>
                <a:ea typeface="Trebuchet MS" panose="020B0703020202090204" pitchFamily="34" charset="0"/>
                <a:cs typeface="Trebuchet MS" panose="020B0703020202090204" pitchFamily="34" charset="0"/>
              </a:rPr>
              <a:t>Clinker is produced through a controlled</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high-temperature</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burn</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in</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a</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kiln</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of</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a</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measured</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blend</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of</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calcareous</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rocks</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(usually</a:t>
            </a:r>
            <a:r>
              <a:rPr lang="en-US" sz="2400" spc="180"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limestone)</a:t>
            </a:r>
            <a:r>
              <a:rPr lang="en-US" sz="2400" spc="18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and</a:t>
            </a:r>
            <a:r>
              <a:rPr lang="en-US" sz="2400" spc="180"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lesser</a:t>
            </a:r>
            <a:r>
              <a:rPr lang="en-US" sz="2400" spc="180"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quantities</a:t>
            </a:r>
            <a:r>
              <a:rPr lang="en-US" sz="2400" spc="-260"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of</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siliceous,</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aluminous,</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and</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ferrous</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materials.</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The</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Kiln</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feed</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blend</a:t>
            </a:r>
            <a:r>
              <a:rPr lang="en-US" sz="2400" spc="270"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(also</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called raw meal or raw mix) is adjusted</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depending</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on</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the</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chemical</a:t>
            </a:r>
            <a:r>
              <a:rPr lang="en-US" sz="2400" spc="270"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composition</a:t>
            </a:r>
            <a:r>
              <a:rPr lang="en-US" sz="2400" spc="-260"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of</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the</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raw</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materials</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and</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the</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type</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of</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cement desired.</a:t>
            </a:r>
            <a:endParaRPr lang="en-IN" sz="2400" dirty="0">
              <a:effectLst/>
              <a:ea typeface="Trebuchet MS" panose="020B0703020202090204" pitchFamily="34" charset="0"/>
              <a:cs typeface="Trebuchet MS" panose="020B0703020202090204" pitchFamily="34" charset="0"/>
            </a:endParaRPr>
          </a:p>
          <a:p>
            <a:pPr marL="622300"/>
            <a:r>
              <a:rPr lang="en-US" sz="2400" dirty="0">
                <a:effectLst/>
                <a:ea typeface="Trebuchet MS" panose="020B0703020202090204" pitchFamily="34" charset="0"/>
                <a:cs typeface="Trebuchet MS" panose="020B0703020202090204" pitchFamily="34" charset="0"/>
              </a:rPr>
              <a:t> </a:t>
            </a:r>
            <a:endParaRPr lang="en-IN" sz="2400" dirty="0">
              <a:effectLst/>
              <a:ea typeface="Trebuchet MS" panose="020B0703020202090204" pitchFamily="34" charset="0"/>
              <a:cs typeface="Trebuchet MS" panose="020B0703020202090204" pitchFamily="34" charset="0"/>
            </a:endParaRPr>
          </a:p>
          <a:p>
            <a:pPr marL="622300">
              <a:spcBef>
                <a:spcPts val="50"/>
              </a:spcBef>
              <a:spcAft>
                <a:spcPts val="0"/>
              </a:spcAft>
            </a:pPr>
            <a:r>
              <a:rPr lang="en-US" sz="1800" dirty="0">
                <a:effectLst/>
                <a:latin typeface="Trebuchet MS" panose="020B0703020202090204" pitchFamily="34" charset="0"/>
                <a:ea typeface="Trebuchet MS" panose="020B0703020202090204" pitchFamily="34" charset="0"/>
                <a:cs typeface="Trebuchet MS" panose="020B0703020202090204" pitchFamily="34" charset="0"/>
              </a:rPr>
              <a:t> </a:t>
            </a:r>
            <a:endParaRPr lang="en-IN" sz="1800" dirty="0">
              <a:effectLst/>
              <a:latin typeface="Trebuchet MS" panose="020B0703020202090204" pitchFamily="34" charset="0"/>
              <a:ea typeface="Trebuchet MS" panose="020B0703020202090204" pitchFamily="34" charset="0"/>
              <a:cs typeface="Trebuchet MS" panose="020B0703020202090204" pitchFamily="34" charset="0"/>
            </a:endParaRPr>
          </a:p>
        </p:txBody>
      </p:sp>
      <p:sp>
        <p:nvSpPr>
          <p:cNvPr id="7" name="Title 1">
            <a:extLst>
              <a:ext uri="{FF2B5EF4-FFF2-40B4-BE49-F238E27FC236}">
                <a16:creationId xmlns:a16="http://schemas.microsoft.com/office/drawing/2014/main" id="{03BCBA34-76C6-3ED7-506D-364A981C62A0}"/>
              </a:ext>
            </a:extLst>
          </p:cNvPr>
          <p:cNvSpPr txBox="1">
            <a:spLocks/>
          </p:cNvSpPr>
          <p:nvPr/>
        </p:nvSpPr>
        <p:spPr>
          <a:xfrm>
            <a:off x="0" y="-11017"/>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Process Flow – Cement Manufacturing</a:t>
            </a:r>
          </a:p>
        </p:txBody>
      </p:sp>
    </p:spTree>
    <p:extLst>
      <p:ext uri="{BB962C8B-B14F-4D97-AF65-F5344CB8AC3E}">
        <p14:creationId xmlns:p14="http://schemas.microsoft.com/office/powerpoint/2010/main" val="34248927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072B193-D552-0335-3416-1D9363999E2F}"/>
              </a:ext>
            </a:extLst>
          </p:cNvPr>
          <p:cNvSpPr txBox="1">
            <a:spLocks/>
          </p:cNvSpPr>
          <p:nvPr/>
        </p:nvSpPr>
        <p:spPr>
          <a:xfrm>
            <a:off x="0" y="-11017"/>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Process Flow – Cement Manufacturing</a:t>
            </a:r>
          </a:p>
        </p:txBody>
      </p:sp>
      <p:sp>
        <p:nvSpPr>
          <p:cNvPr id="5" name="TextBox 4">
            <a:extLst>
              <a:ext uri="{FF2B5EF4-FFF2-40B4-BE49-F238E27FC236}">
                <a16:creationId xmlns:a16="http://schemas.microsoft.com/office/drawing/2014/main" id="{2689191B-C2C9-E10D-E995-8306178AAC60}"/>
              </a:ext>
            </a:extLst>
          </p:cNvPr>
          <p:cNvSpPr txBox="1"/>
          <p:nvPr/>
        </p:nvSpPr>
        <p:spPr>
          <a:xfrm>
            <a:off x="0" y="546545"/>
            <a:ext cx="12191998" cy="5509200"/>
          </a:xfrm>
          <a:prstGeom prst="rect">
            <a:avLst/>
          </a:prstGeom>
          <a:noFill/>
        </p:spPr>
        <p:txBody>
          <a:bodyPr wrap="square">
            <a:spAutoFit/>
          </a:bodyPr>
          <a:lstStyle/>
          <a:p>
            <a:pPr marL="165100" marR="26670" algn="just"/>
            <a:r>
              <a:rPr lang="en-US" sz="2400" dirty="0">
                <a:effectLst/>
                <a:latin typeface="Trebuchet MS" panose="020B0703020202090204" pitchFamily="34" charset="0"/>
                <a:ea typeface="Trebuchet MS" panose="020B0703020202090204" pitchFamily="34" charset="0"/>
                <a:cs typeface="Trebuchet MS" panose="020B0703020202090204" pitchFamily="34" charset="0"/>
              </a:rPr>
              <a:t>Clinker is produced by pyro processing in</a:t>
            </a:r>
            <a:r>
              <a:rPr lang="en-US" sz="2400" spc="5" dirty="0">
                <a:effectLst/>
                <a:latin typeface="Trebuchet MS" panose="020B0703020202090204" pitchFamily="34" charset="0"/>
                <a:ea typeface="Trebuchet MS" panose="020B0703020202090204" pitchFamily="34" charset="0"/>
                <a:cs typeface="Trebuchet MS" panose="020B0703020202090204" pitchFamily="34" charset="0"/>
              </a:rPr>
              <a:t> </a:t>
            </a:r>
            <a:r>
              <a:rPr lang="en-US" sz="2400" dirty="0">
                <a:effectLst/>
                <a:latin typeface="Trebuchet MS" panose="020B0703020202090204" pitchFamily="34" charset="0"/>
                <a:ea typeface="Trebuchet MS" panose="020B0703020202090204" pitchFamily="34" charset="0"/>
                <a:cs typeface="Trebuchet MS" panose="020B0703020202090204" pitchFamily="34" charset="0"/>
              </a:rPr>
              <a:t>large kilns. These kiln systems evaporate</a:t>
            </a:r>
            <a:r>
              <a:rPr lang="en-US" sz="2400" spc="5" dirty="0">
                <a:effectLst/>
                <a:latin typeface="Trebuchet MS" panose="020B0703020202090204" pitchFamily="34" charset="0"/>
                <a:ea typeface="Trebuchet MS" panose="020B0703020202090204" pitchFamily="34" charset="0"/>
                <a:cs typeface="Trebuchet MS" panose="020B0703020202090204" pitchFamily="34" charset="0"/>
              </a:rPr>
              <a:t> </a:t>
            </a:r>
            <a:r>
              <a:rPr lang="en-US" sz="2400" dirty="0">
                <a:effectLst/>
                <a:latin typeface="Trebuchet MS" panose="020B0703020202090204" pitchFamily="34" charset="0"/>
                <a:ea typeface="Trebuchet MS" panose="020B0703020202090204" pitchFamily="34" charset="0"/>
                <a:cs typeface="Trebuchet MS" panose="020B0703020202090204" pitchFamily="34" charset="0"/>
              </a:rPr>
              <a:t>the</a:t>
            </a:r>
            <a:r>
              <a:rPr lang="en-US" sz="2400" spc="140" dirty="0">
                <a:effectLst/>
                <a:latin typeface="Trebuchet MS" panose="020B0703020202090204" pitchFamily="34" charset="0"/>
                <a:ea typeface="Trebuchet MS" panose="020B0703020202090204" pitchFamily="34" charset="0"/>
                <a:cs typeface="Trebuchet MS" panose="020B0703020202090204" pitchFamily="34" charset="0"/>
              </a:rPr>
              <a:t> </a:t>
            </a:r>
            <a:r>
              <a:rPr lang="en-US" sz="2400" dirty="0">
                <a:effectLst/>
                <a:latin typeface="Trebuchet MS" panose="020B0703020202090204" pitchFamily="34" charset="0"/>
                <a:ea typeface="Trebuchet MS" panose="020B0703020202090204" pitchFamily="34" charset="0"/>
                <a:cs typeface="Trebuchet MS" panose="020B0703020202090204" pitchFamily="34" charset="0"/>
              </a:rPr>
              <a:t>inherent</a:t>
            </a:r>
            <a:r>
              <a:rPr lang="en-US" sz="2400" spc="145" dirty="0">
                <a:effectLst/>
                <a:latin typeface="Trebuchet MS" panose="020B0703020202090204" pitchFamily="34" charset="0"/>
                <a:ea typeface="Trebuchet MS" panose="020B0703020202090204" pitchFamily="34" charset="0"/>
                <a:cs typeface="Trebuchet MS" panose="020B0703020202090204" pitchFamily="34" charset="0"/>
              </a:rPr>
              <a:t> </a:t>
            </a:r>
            <a:r>
              <a:rPr lang="en-US" sz="2400" dirty="0">
                <a:effectLst/>
                <a:latin typeface="Trebuchet MS" panose="020B0703020202090204" pitchFamily="34" charset="0"/>
                <a:ea typeface="Trebuchet MS" panose="020B0703020202090204" pitchFamily="34" charset="0"/>
                <a:cs typeface="Trebuchet MS" panose="020B0703020202090204" pitchFamily="34" charset="0"/>
              </a:rPr>
              <a:t>water</a:t>
            </a:r>
            <a:r>
              <a:rPr lang="en-US" sz="2400" spc="140" dirty="0">
                <a:effectLst/>
                <a:latin typeface="Trebuchet MS" panose="020B0703020202090204" pitchFamily="34" charset="0"/>
                <a:ea typeface="Trebuchet MS" panose="020B0703020202090204" pitchFamily="34" charset="0"/>
                <a:cs typeface="Trebuchet MS" panose="020B0703020202090204" pitchFamily="34" charset="0"/>
              </a:rPr>
              <a:t> </a:t>
            </a:r>
            <a:r>
              <a:rPr lang="en-US" sz="2400" dirty="0">
                <a:effectLst/>
                <a:latin typeface="Trebuchet MS" panose="020B0703020202090204" pitchFamily="34" charset="0"/>
                <a:ea typeface="Trebuchet MS" panose="020B0703020202090204" pitchFamily="34" charset="0"/>
                <a:cs typeface="Trebuchet MS" panose="020B0703020202090204" pitchFamily="34" charset="0"/>
              </a:rPr>
              <a:t>in</a:t>
            </a:r>
            <a:r>
              <a:rPr lang="en-US" sz="2400" spc="125" dirty="0">
                <a:effectLst/>
                <a:latin typeface="Trebuchet MS" panose="020B0703020202090204" pitchFamily="34" charset="0"/>
                <a:ea typeface="Trebuchet MS" panose="020B0703020202090204" pitchFamily="34" charset="0"/>
                <a:cs typeface="Trebuchet MS" panose="020B0703020202090204" pitchFamily="34" charset="0"/>
              </a:rPr>
              <a:t> </a:t>
            </a:r>
            <a:r>
              <a:rPr lang="en-US" sz="2400" dirty="0">
                <a:effectLst/>
                <a:latin typeface="Trebuchet MS" panose="020B0703020202090204" pitchFamily="34" charset="0"/>
                <a:ea typeface="Trebuchet MS" panose="020B0703020202090204" pitchFamily="34" charset="0"/>
                <a:cs typeface="Trebuchet MS" panose="020B0703020202090204" pitchFamily="34" charset="0"/>
              </a:rPr>
              <a:t>the</a:t>
            </a:r>
            <a:r>
              <a:rPr lang="en-US" sz="2400" spc="130" dirty="0">
                <a:effectLst/>
                <a:latin typeface="Trebuchet MS" panose="020B0703020202090204" pitchFamily="34" charset="0"/>
                <a:ea typeface="Trebuchet MS" panose="020B0703020202090204" pitchFamily="34" charset="0"/>
                <a:cs typeface="Trebuchet MS" panose="020B0703020202090204" pitchFamily="34" charset="0"/>
              </a:rPr>
              <a:t> </a:t>
            </a:r>
            <a:r>
              <a:rPr lang="en-US" sz="2400" dirty="0">
                <a:effectLst/>
                <a:latin typeface="Trebuchet MS" panose="020B0703020202090204" pitchFamily="34" charset="0"/>
                <a:ea typeface="Trebuchet MS" panose="020B0703020202090204" pitchFamily="34" charset="0"/>
                <a:cs typeface="Trebuchet MS" panose="020B0703020202090204" pitchFamily="34" charset="0"/>
              </a:rPr>
              <a:t>raw</a:t>
            </a:r>
            <a:r>
              <a:rPr lang="en-US" sz="2400" spc="140" dirty="0">
                <a:effectLst/>
                <a:latin typeface="Trebuchet MS" panose="020B0703020202090204" pitchFamily="34" charset="0"/>
                <a:ea typeface="Trebuchet MS" panose="020B0703020202090204" pitchFamily="34" charset="0"/>
                <a:cs typeface="Trebuchet MS" panose="020B0703020202090204" pitchFamily="34" charset="0"/>
              </a:rPr>
              <a:t> </a:t>
            </a:r>
            <a:r>
              <a:rPr lang="en-US" sz="2400" dirty="0">
                <a:effectLst/>
                <a:latin typeface="Trebuchet MS" panose="020B0703020202090204" pitchFamily="34" charset="0"/>
                <a:ea typeface="Trebuchet MS" panose="020B0703020202090204" pitchFamily="34" charset="0"/>
                <a:cs typeface="Trebuchet MS" panose="020B0703020202090204" pitchFamily="34" charset="0"/>
              </a:rPr>
              <a:t>meal,</a:t>
            </a:r>
            <a:r>
              <a:rPr lang="en-US" sz="2400" dirty="0"/>
              <a:t> after cooling the </a:t>
            </a:r>
            <a:r>
              <a:rPr lang="en-US" sz="2400" dirty="0" err="1"/>
              <a:t>cinker</a:t>
            </a:r>
            <a:r>
              <a:rPr lang="en-US" sz="2400" dirty="0"/>
              <a:t> can be stored in the clinker silos, bins, or outside. The material handling equipment used to transport clinker from the clinker coolers to storage and then to the finish mill is similar to that used to transport raw materials (e.g. belt conveyors, deep bucket conveyors, and bucket elevators). Where the lime stone sourcing is not possible, the manufacturers transports Clinker through Trucks/Rail Wagons to grinding units for cement production. To produce powdered cement, the nodules of cement clinker are ground to the consistency of face powder. Grinding of cement clinker, together with additions (3-5% gypsum to control the setting properties of the cement) can be done in Ball Mills, Ball Mills in combination with roller presses, roller mills, or roller presses. Coarse material is separated in a classifier that is re-circulated and returned to the mill for additional grinding to ensure a uniform surface area of the final product.</a:t>
            </a:r>
            <a:endParaRPr lang="en-IN" sz="2400" dirty="0"/>
          </a:p>
          <a:p>
            <a:pPr marL="165100" marR="26670" algn="just">
              <a:spcAft>
                <a:spcPts val="0"/>
              </a:spcAft>
            </a:pPr>
            <a:endParaRPr lang="en-IN" sz="1800" dirty="0">
              <a:effectLst/>
              <a:latin typeface="Trebuchet MS" panose="020B0703020202090204" pitchFamily="34" charset="0"/>
              <a:ea typeface="Trebuchet MS" panose="020B0703020202090204" pitchFamily="34" charset="0"/>
              <a:cs typeface="Trebuchet MS" panose="020B0703020202090204" pitchFamily="34" charset="0"/>
            </a:endParaRPr>
          </a:p>
          <a:p>
            <a:br>
              <a:rPr lang="en-US" sz="2800" dirty="0">
                <a:effectLst/>
                <a:latin typeface="Trebuchet MS" panose="020B0703020202090204" pitchFamily="34" charset="0"/>
                <a:ea typeface="Trebuchet MS" panose="020B0703020202090204" pitchFamily="34" charset="0"/>
                <a:cs typeface="Trebuchet MS" panose="020B0703020202090204" pitchFamily="34" charset="0"/>
              </a:rPr>
            </a:br>
            <a:endParaRPr lang="en-US" dirty="0"/>
          </a:p>
        </p:txBody>
      </p:sp>
    </p:spTree>
    <p:extLst>
      <p:ext uri="{BB962C8B-B14F-4D97-AF65-F5344CB8AC3E}">
        <p14:creationId xmlns:p14="http://schemas.microsoft.com/office/powerpoint/2010/main" val="1253512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12146507" cy="736979"/>
          </a:xfrm>
          <a:prstGeom prst="rect">
            <a:avLst/>
          </a:prstGeom>
          <a:solidFill>
            <a:schemeClr val="accent1">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sz="3200" dirty="0">
                <a:latin typeface="Calibri" panose="020F0502020204030204" pitchFamily="34" charset="0"/>
                <a:cs typeface="Calibri" panose="020F0502020204030204" pitchFamily="34" charset="0"/>
              </a:rPr>
              <a:t>Internal Audit Charter --Contents</a:t>
            </a:r>
            <a:endParaRPr lang="en-US" altLang="en-US" sz="3200" dirty="0">
              <a:solidFill>
                <a:schemeClr val="accent1"/>
              </a:solidFill>
              <a:latin typeface="Times New Roman" pitchFamily="18" charset="0"/>
              <a:cs typeface="Times New Roman" pitchFamily="18" charset="0"/>
            </a:endParaRPr>
          </a:p>
        </p:txBody>
      </p:sp>
      <p:sp>
        <p:nvSpPr>
          <p:cNvPr id="2" name="Rectangle 1"/>
          <p:cNvSpPr/>
          <p:nvPr/>
        </p:nvSpPr>
        <p:spPr>
          <a:xfrm>
            <a:off x="-1" y="778353"/>
            <a:ext cx="12191997" cy="6801862"/>
          </a:xfrm>
          <a:prstGeom prst="rect">
            <a:avLst/>
          </a:prstGeom>
        </p:spPr>
        <p:txBody>
          <a:bodyPr wrap="square">
            <a:spAutoFit/>
          </a:bodyPr>
          <a:lstStyle/>
          <a:p>
            <a:pPr>
              <a:buFont typeface="Arial" panose="020B0604020202020204" pitchFamily="34" charset="0"/>
              <a:buChar char="•"/>
            </a:pPr>
            <a:r>
              <a:rPr lang="en-US" sz="4000" dirty="0">
                <a:solidFill>
                  <a:srgbClr val="222222"/>
                </a:solidFill>
                <a:latin typeface="Arial" panose="020B0604020202020204" pitchFamily="34" charset="0"/>
              </a:rPr>
              <a:t>Mission and Purpose</a:t>
            </a:r>
          </a:p>
          <a:p>
            <a:pPr>
              <a:buFont typeface="Arial" panose="020B0604020202020204" pitchFamily="34" charset="0"/>
              <a:buChar char="•"/>
            </a:pPr>
            <a:r>
              <a:rPr lang="en-US" sz="4000" dirty="0">
                <a:solidFill>
                  <a:srgbClr val="222222"/>
                </a:solidFill>
                <a:latin typeface="Arial" panose="020B0604020202020204" pitchFamily="34" charset="0"/>
              </a:rPr>
              <a:t>Responsibilities of Management</a:t>
            </a:r>
          </a:p>
          <a:p>
            <a:pPr>
              <a:buFont typeface="Arial" panose="020B0604020202020204" pitchFamily="34" charset="0"/>
              <a:buChar char="•"/>
            </a:pPr>
            <a:r>
              <a:rPr lang="en-US" sz="4000" dirty="0">
                <a:solidFill>
                  <a:srgbClr val="222222"/>
                </a:solidFill>
                <a:latin typeface="Arial" panose="020B0604020202020204" pitchFamily="34" charset="0"/>
              </a:rPr>
              <a:t>Scope of Internal Audit function</a:t>
            </a:r>
          </a:p>
          <a:p>
            <a:pPr>
              <a:buFont typeface="Arial" panose="020B0604020202020204" pitchFamily="34" charset="0"/>
              <a:buChar char="•"/>
            </a:pPr>
            <a:r>
              <a:rPr lang="en-US" sz="4000" dirty="0">
                <a:solidFill>
                  <a:srgbClr val="222222"/>
                </a:solidFill>
                <a:latin typeface="Arial" panose="020B0604020202020204" pitchFamily="34" charset="0"/>
              </a:rPr>
              <a:t>Internal audit’s purpose within the organization</a:t>
            </a:r>
          </a:p>
          <a:p>
            <a:pPr>
              <a:buFont typeface="Arial" panose="020B0604020202020204" pitchFamily="34" charset="0"/>
              <a:buChar char="•"/>
            </a:pPr>
            <a:r>
              <a:rPr lang="en-US" sz="4000" dirty="0">
                <a:solidFill>
                  <a:srgbClr val="222222"/>
                </a:solidFill>
                <a:latin typeface="Arial" panose="020B0604020202020204" pitchFamily="34" charset="0"/>
              </a:rPr>
              <a:t>Internal audit’s authority</a:t>
            </a:r>
          </a:p>
          <a:p>
            <a:pPr>
              <a:buFont typeface="Arial" panose="020B0604020202020204" pitchFamily="34" charset="0"/>
              <a:buChar char="•"/>
            </a:pPr>
            <a:r>
              <a:rPr lang="en-US" sz="4000" dirty="0">
                <a:solidFill>
                  <a:srgbClr val="222222"/>
                </a:solidFill>
                <a:latin typeface="Arial" panose="020B0604020202020204" pitchFamily="34" charset="0"/>
              </a:rPr>
              <a:t>Internal audit’s responsibility</a:t>
            </a:r>
          </a:p>
          <a:p>
            <a:pPr>
              <a:buFont typeface="Arial" panose="020B0604020202020204" pitchFamily="34" charset="0"/>
              <a:buChar char="•"/>
            </a:pPr>
            <a:r>
              <a:rPr lang="en-US" sz="4000" dirty="0">
                <a:solidFill>
                  <a:srgbClr val="222222"/>
                </a:solidFill>
                <a:latin typeface="Arial" panose="020B0604020202020204" pitchFamily="34" charset="0"/>
              </a:rPr>
              <a:t>Internal audit’s position within the organization</a:t>
            </a:r>
          </a:p>
          <a:p>
            <a:pPr>
              <a:buFont typeface="Arial" panose="020B0604020202020204" pitchFamily="34" charset="0"/>
              <a:buChar char="•"/>
            </a:pPr>
            <a:r>
              <a:rPr lang="en-US" sz="4000" dirty="0">
                <a:solidFill>
                  <a:srgbClr val="222222"/>
                </a:solidFill>
                <a:latin typeface="Arial" panose="020B0604020202020204" pitchFamily="34" charset="0"/>
              </a:rPr>
              <a:t>Reporting</a:t>
            </a:r>
          </a:p>
          <a:p>
            <a:pPr>
              <a:buFont typeface="Arial" panose="020B0604020202020204" pitchFamily="34" charset="0"/>
              <a:buChar char="•"/>
            </a:pPr>
            <a:r>
              <a:rPr lang="en-US" sz="4000" dirty="0">
                <a:solidFill>
                  <a:srgbClr val="222222"/>
                </a:solidFill>
                <a:latin typeface="Arial" panose="020B0604020202020204" pitchFamily="34" charset="0"/>
              </a:rPr>
              <a:t>Relationship with external auditor</a:t>
            </a:r>
          </a:p>
          <a:p>
            <a:endParaRPr lang="en-US" sz="4000" dirty="0">
              <a:solidFill>
                <a:srgbClr val="222222"/>
              </a:solidFill>
              <a:latin typeface="Arial" panose="020B0604020202020204" pitchFamily="34" charset="0"/>
            </a:endParaRPr>
          </a:p>
          <a:p>
            <a:br>
              <a:rPr lang="en-US" dirty="0"/>
            </a:br>
            <a:endParaRPr lang="en-IN" dirty="0"/>
          </a:p>
        </p:txBody>
      </p:sp>
    </p:spTree>
    <p:extLst>
      <p:ext uri="{BB962C8B-B14F-4D97-AF65-F5344CB8AC3E}">
        <p14:creationId xmlns:p14="http://schemas.microsoft.com/office/powerpoint/2010/main" val="32552479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lowchart example">
            <a:extLst>
              <a:ext uri="{FF2B5EF4-FFF2-40B4-BE49-F238E27FC236}">
                <a16:creationId xmlns:a16="http://schemas.microsoft.com/office/drawing/2014/main" id="{37202106-4C48-6140-E44F-B1222B9F75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6545"/>
            <a:ext cx="12191998" cy="631145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D9CBEE01-7E13-971A-1A7C-95BDCEB9A1FC}"/>
              </a:ext>
            </a:extLst>
          </p:cNvPr>
          <p:cNvSpPr txBox="1">
            <a:spLocks/>
          </p:cNvSpPr>
          <p:nvPr/>
        </p:nvSpPr>
        <p:spPr>
          <a:xfrm>
            <a:off x="0" y="-11017"/>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Flow Chart</a:t>
            </a:r>
          </a:p>
        </p:txBody>
      </p:sp>
    </p:spTree>
    <p:extLst>
      <p:ext uri="{BB962C8B-B14F-4D97-AF65-F5344CB8AC3E}">
        <p14:creationId xmlns:p14="http://schemas.microsoft.com/office/powerpoint/2010/main" val="37035264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4C2EABB-A6D6-8827-1161-47CE466F0AE9}"/>
              </a:ext>
            </a:extLst>
          </p:cNvPr>
          <p:cNvSpPr txBox="1"/>
          <p:nvPr/>
        </p:nvSpPr>
        <p:spPr>
          <a:xfrm>
            <a:off x="0" y="546546"/>
            <a:ext cx="12191998" cy="5926751"/>
          </a:xfrm>
          <a:prstGeom prst="rect">
            <a:avLst/>
          </a:prstGeom>
          <a:noFill/>
        </p:spPr>
        <p:txBody>
          <a:bodyPr wrap="square">
            <a:spAutoFit/>
          </a:bodyPr>
          <a:lstStyle/>
          <a:p>
            <a:pPr algn="just">
              <a:lnSpc>
                <a:spcPct val="115000"/>
              </a:lnSpc>
              <a:spcAft>
                <a:spcPts val="1000"/>
              </a:spcAft>
              <a:tabLst>
                <a:tab pos="810895" algn="l"/>
              </a:tabLst>
            </a:pPr>
            <a:r>
              <a:rPr lang="en-IN" sz="2400" dirty="0">
                <a:solidFill>
                  <a:srgbClr val="000000"/>
                </a:solidFill>
                <a:effectLst/>
                <a:latin typeface="Calibri" panose="020F0502020204030204" pitchFamily="34" charset="0"/>
                <a:ea typeface="Times New Roman" panose="02020603050405020304" pitchFamily="18" charset="0"/>
                <a:cs typeface="Helvetica" pitchFamily="2" charset="0"/>
              </a:rPr>
              <a:t>Internal auditors normally consider operations as a whole with respect to the</a:t>
            </a:r>
            <a:r>
              <a:rPr lang="en-IN" sz="2400" b="1" dirty="0">
                <a:solidFill>
                  <a:srgbClr val="000000"/>
                </a:solidFill>
                <a:effectLst/>
                <a:latin typeface="Calibri" panose="020F0502020204030204" pitchFamily="34" charset="0"/>
                <a:ea typeface="Times New Roman" panose="02020603050405020304" pitchFamily="18" charset="0"/>
                <a:cs typeface="Helvetica" pitchFamily="2" charset="0"/>
              </a:rPr>
              <a:t> five key internal control objectives</a:t>
            </a:r>
            <a:r>
              <a:rPr lang="en-IN" sz="2400" dirty="0">
                <a:solidFill>
                  <a:srgbClr val="000000"/>
                </a:solidFill>
                <a:effectLst/>
                <a:latin typeface="Calibri" panose="020F0502020204030204" pitchFamily="34" charset="0"/>
                <a:ea typeface="Times New Roman" panose="02020603050405020304" pitchFamily="18" charset="0"/>
                <a:cs typeface="Helvetica" pitchFamily="2" charset="0"/>
              </a:rPr>
              <a:t>. The IIA's (Institute of Internal Auditor) </a:t>
            </a:r>
            <a:r>
              <a:rPr lang="en-IN" sz="2400" i="1" dirty="0">
                <a:solidFill>
                  <a:srgbClr val="000000"/>
                </a:solidFill>
                <a:effectLst/>
                <a:latin typeface="Calibri" panose="020F0502020204030204" pitchFamily="34" charset="0"/>
                <a:ea typeface="Times New Roman" panose="02020603050405020304" pitchFamily="18" charset="0"/>
                <a:cs typeface="Helvetica" pitchFamily="2" charset="0"/>
              </a:rPr>
              <a:t>Standards of Professional Practice </a:t>
            </a:r>
            <a:r>
              <a:rPr lang="en-IN" sz="2400" dirty="0">
                <a:solidFill>
                  <a:srgbClr val="000000"/>
                </a:solidFill>
                <a:effectLst/>
                <a:latin typeface="Calibri" panose="020F0502020204030204" pitchFamily="34" charset="0"/>
                <a:ea typeface="Times New Roman" panose="02020603050405020304" pitchFamily="18" charset="0"/>
                <a:cs typeface="Helvetica" pitchFamily="2" charset="0"/>
              </a:rPr>
              <a:t>outlines </a:t>
            </a:r>
            <a:r>
              <a:rPr lang="en-IN" sz="2400" b="1" dirty="0">
                <a:solidFill>
                  <a:srgbClr val="000000"/>
                </a:solidFill>
                <a:effectLst/>
                <a:latin typeface="Calibri" panose="020F0502020204030204" pitchFamily="34" charset="0"/>
                <a:ea typeface="Times New Roman" panose="02020603050405020304" pitchFamily="18" charset="0"/>
                <a:cs typeface="Helvetica" pitchFamily="2" charset="0"/>
              </a:rPr>
              <a:t>five key objectives for an entity's system of internal control</a:t>
            </a:r>
            <a:r>
              <a:rPr lang="en-IN" sz="2400" dirty="0">
                <a:solidFill>
                  <a:srgbClr val="000000"/>
                </a:solidFill>
                <a:effectLst/>
                <a:latin typeface="Calibri" panose="020F0502020204030204" pitchFamily="34" charset="0"/>
                <a:ea typeface="Times New Roman" panose="02020603050405020304" pitchFamily="18" charset="0"/>
                <a:cs typeface="Helvetica" pitchFamily="2" charset="0"/>
              </a:rPr>
              <a:t>: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itchFamily="2" charset="2"/>
              <a:buChar char="v"/>
            </a:pPr>
            <a:r>
              <a:rPr lang="en-IN" sz="2400" b="1" dirty="0">
                <a:effectLst/>
                <a:latin typeface="Calibri" panose="020F0502020204030204" pitchFamily="34" charset="0"/>
                <a:ea typeface="Calibri" panose="020F0502020204030204" pitchFamily="34" charset="0"/>
                <a:cs typeface="Times New Roman" panose="02020603050405020304" pitchFamily="18" charset="0"/>
              </a:rPr>
              <a:t>Compliance with policies, plans, procedures, laws and regulations;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IN" sz="2400" b="1" dirty="0">
                <a:effectLst/>
                <a:latin typeface="Calibri" panose="020F0502020204030204" pitchFamily="34" charset="0"/>
                <a:ea typeface="Calibri" panose="020F0502020204030204" pitchFamily="34" charset="0"/>
                <a:cs typeface="Times New Roman" panose="02020603050405020304" pitchFamily="18" charset="0"/>
              </a:rPr>
              <a:t>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itchFamily="2" charset="2"/>
              <a:buChar char="v"/>
            </a:pPr>
            <a:r>
              <a:rPr lang="en-IN" sz="2400" b="1" dirty="0">
                <a:effectLst/>
                <a:latin typeface="Calibri" panose="020F0502020204030204" pitchFamily="34" charset="0"/>
                <a:ea typeface="Calibri" panose="020F0502020204030204" pitchFamily="34" charset="0"/>
                <a:cs typeface="Times New Roman" panose="02020603050405020304" pitchFamily="18" charset="0"/>
              </a:rPr>
              <a:t>Accomplishment of established objectives and goals for operations or programs ,not just the financial aspects;</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IN" sz="2400" b="1" dirty="0">
                <a:effectLst/>
                <a:latin typeface="Calibri" panose="020F0502020204030204" pitchFamily="34" charset="0"/>
                <a:ea typeface="Calibri" panose="020F0502020204030204" pitchFamily="34" charset="0"/>
                <a:cs typeface="Times New Roman" panose="02020603050405020304" pitchFamily="18" charset="0"/>
              </a:rPr>
              <a:t>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itchFamily="2" charset="2"/>
              <a:buChar char="v"/>
            </a:pPr>
            <a:r>
              <a:rPr lang="en-IN" sz="2400" b="1" dirty="0">
                <a:effectLst/>
                <a:latin typeface="Calibri" panose="020F0502020204030204" pitchFamily="34" charset="0"/>
                <a:ea typeface="Calibri" panose="020F0502020204030204" pitchFamily="34" charset="0"/>
                <a:cs typeface="Times New Roman" panose="02020603050405020304" pitchFamily="18" charset="0"/>
              </a:rPr>
              <a:t>Reliability and integrity of information;</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IN" sz="2400" b="1" dirty="0">
                <a:effectLst/>
                <a:latin typeface="Calibri" panose="020F0502020204030204" pitchFamily="34" charset="0"/>
                <a:ea typeface="Calibri" panose="020F0502020204030204" pitchFamily="34" charset="0"/>
                <a:cs typeface="Times New Roman" panose="02020603050405020304" pitchFamily="18" charset="0"/>
              </a:rPr>
              <a:t>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itchFamily="2" charset="2"/>
              <a:buChar char="v"/>
            </a:pPr>
            <a:r>
              <a:rPr lang="en-IN" sz="2400" b="1" dirty="0">
                <a:effectLst/>
                <a:latin typeface="Calibri" panose="020F0502020204030204" pitchFamily="34" charset="0"/>
                <a:ea typeface="Calibri" panose="020F0502020204030204" pitchFamily="34" charset="0"/>
                <a:cs typeface="Times New Roman" panose="02020603050405020304" pitchFamily="18" charset="0"/>
              </a:rPr>
              <a:t>Economical and efficient use of resources;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IN" sz="2400" b="1" dirty="0">
                <a:effectLst/>
                <a:latin typeface="Calibri" panose="020F0502020204030204" pitchFamily="34" charset="0"/>
                <a:ea typeface="Calibri" panose="020F0502020204030204" pitchFamily="34" charset="0"/>
                <a:cs typeface="Times New Roman" panose="02020603050405020304" pitchFamily="18" charset="0"/>
              </a:rPr>
              <a:t>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itchFamily="2" charset="2"/>
              <a:buChar char="v"/>
            </a:pPr>
            <a:r>
              <a:rPr lang="en-IN" sz="2400" b="1" dirty="0">
                <a:effectLst/>
                <a:latin typeface="Calibri" panose="020F0502020204030204" pitchFamily="34" charset="0"/>
                <a:ea typeface="Calibri" panose="020F0502020204030204" pitchFamily="34" charset="0"/>
                <a:cs typeface="Times New Roman" panose="02020603050405020304" pitchFamily="18" charset="0"/>
              </a:rPr>
              <a:t>Safeguarding of assets;</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r>
              <a:rPr lang="en-IN" sz="2400" b="1" dirty="0">
                <a:effectLst/>
                <a:latin typeface="Calibri" panose="020F0502020204030204" pitchFamily="34" charset="0"/>
                <a:ea typeface="Calibri" panose="020F0502020204030204" pitchFamily="34" charset="0"/>
                <a:cs typeface="Times New Roman" panose="02020603050405020304" pitchFamily="18" charset="0"/>
              </a:rPr>
              <a:t>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r>
              <a:rPr lang="en-IN" sz="2400" b="1" dirty="0">
                <a:effectLst/>
                <a:latin typeface="Calibri" panose="020F0502020204030204" pitchFamily="34" charset="0"/>
                <a:ea typeface="Calibri" panose="020F0502020204030204" pitchFamily="34" charset="0"/>
                <a:cs typeface="Times New Roman" panose="02020603050405020304" pitchFamily="18" charset="0"/>
              </a:rPr>
              <a:t>These are collectively coined as “CARES”.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EA7CC035-518E-B4EB-70EE-42E7321ACED7}"/>
              </a:ext>
            </a:extLst>
          </p:cNvPr>
          <p:cNvSpPr txBox="1">
            <a:spLocks/>
          </p:cNvSpPr>
          <p:nvPr/>
        </p:nvSpPr>
        <p:spPr>
          <a:xfrm>
            <a:off x="0" y="-11017"/>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Control Self Assessment</a:t>
            </a:r>
          </a:p>
        </p:txBody>
      </p:sp>
    </p:spTree>
    <p:extLst>
      <p:ext uri="{BB962C8B-B14F-4D97-AF65-F5344CB8AC3E}">
        <p14:creationId xmlns:p14="http://schemas.microsoft.com/office/powerpoint/2010/main" val="1462691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D6D005F-C94A-D30E-C6F6-5E4D0E106FC2}"/>
              </a:ext>
            </a:extLst>
          </p:cNvPr>
          <p:cNvSpPr txBox="1"/>
          <p:nvPr/>
        </p:nvSpPr>
        <p:spPr>
          <a:xfrm>
            <a:off x="0" y="546545"/>
            <a:ext cx="12191998" cy="6216830"/>
          </a:xfrm>
          <a:prstGeom prst="rect">
            <a:avLst/>
          </a:prstGeom>
          <a:noFill/>
        </p:spPr>
        <p:txBody>
          <a:bodyPr wrap="square">
            <a:spAutoFit/>
          </a:bodyPr>
          <a:lstStyle/>
          <a:p>
            <a:pPr algn="just">
              <a:lnSpc>
                <a:spcPct val="115000"/>
              </a:lnSpc>
              <a:spcAft>
                <a:spcPts val="1000"/>
              </a:spcAft>
            </a:pPr>
            <a:r>
              <a:rPr lang="en-IN" sz="2200" dirty="0">
                <a:solidFill>
                  <a:srgbClr val="000000"/>
                </a:solidFill>
                <a:effectLst/>
                <a:latin typeface="Calibri" panose="020F0502020204030204" pitchFamily="34" charset="0"/>
                <a:ea typeface="Calibri" panose="020F0502020204030204" pitchFamily="34" charset="0"/>
                <a:cs typeface="Minion-Regular"/>
              </a:rPr>
              <a:t>The most pertinent way to accomplish ‘control effectiveness assessment’ is to implement ‘self-assessment of Control’ program as part of the Company’s ongoing evaluations within its monitoring activities. Self- Assessment of Controls is a sustainable process whereby management periodically authenticates the operational effectiveness of the company’s key controls vs. relying on internal or external auditors to make such an assessment. Self – Assessment steers management responsibility and augments confidence in management’s appraisal of the effectiveness of their internal control system. Applied technology solutions are available for comparing transaction details against predetermined thresholds, monitoring for trends and patterns, and assessing automated performance indicators and matrices. </a:t>
            </a:r>
            <a:r>
              <a:rPr lang="en-IN" sz="22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 ‘Self’-assessment refers to the involvement of management and operating staff in the assessment process. Propagating a framework named </a:t>
            </a:r>
            <a:r>
              <a:rPr lang="en-IN" sz="2200" b="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‘OPTION’</a:t>
            </a:r>
            <a:r>
              <a:rPr lang="en-IN" sz="22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 where </a:t>
            </a:r>
            <a:endParaRPr lang="en-IN"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romanUcPeriod"/>
            </a:pPr>
            <a:r>
              <a:rPr lang="en-IN" sz="2000" b="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O- Objective Setting</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romanUcPeriod"/>
            </a:pPr>
            <a:r>
              <a:rPr lang="en-IN" sz="2000" b="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P – Process and related Risk defining</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romanUcPeriod"/>
            </a:pPr>
            <a:r>
              <a:rPr lang="en-IN" sz="2000" b="1"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T- Test for results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romanUcPeriod"/>
            </a:pPr>
            <a:r>
              <a:rPr lang="en-IN" sz="2000" b="1"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I- Initiate required activity</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romanUcPeriod"/>
            </a:pPr>
            <a:r>
              <a:rPr lang="en-IN" sz="2000" b="1"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O- Operate and replicate</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romanUcPeriod"/>
            </a:pPr>
            <a:r>
              <a:rPr lang="en-IN" sz="2000" b="1"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N- No or low risk outcome</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E7D21BFE-96F4-C244-2A3C-A627378B0CF2}"/>
              </a:ext>
            </a:extLst>
          </p:cNvPr>
          <p:cNvSpPr txBox="1">
            <a:spLocks/>
          </p:cNvSpPr>
          <p:nvPr/>
        </p:nvSpPr>
        <p:spPr>
          <a:xfrm>
            <a:off x="0" y="-11017"/>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Control Self Assessment (Contd.)</a:t>
            </a:r>
          </a:p>
        </p:txBody>
      </p:sp>
    </p:spTree>
    <p:extLst>
      <p:ext uri="{BB962C8B-B14F-4D97-AF65-F5344CB8AC3E}">
        <p14:creationId xmlns:p14="http://schemas.microsoft.com/office/powerpoint/2010/main" val="39392341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97503CDC-1BA1-A8C9-5EFB-1B8B50F5F25B}"/>
              </a:ext>
            </a:extLst>
          </p:cNvPr>
          <p:cNvGraphicFramePr>
            <a:graphicFrameLocks noGrp="1"/>
          </p:cNvGraphicFramePr>
          <p:nvPr/>
        </p:nvGraphicFramePr>
        <p:xfrm>
          <a:off x="3119755" y="2547779"/>
          <a:ext cx="5952490" cy="2907030"/>
        </p:xfrm>
        <a:graphic>
          <a:graphicData uri="http://schemas.openxmlformats.org/drawingml/2006/table">
            <a:tbl>
              <a:tblPr>
                <a:tableStyleId>{5C22544A-7EE6-4342-B048-85BDC9FD1C3A}</a:tableStyleId>
              </a:tblPr>
              <a:tblGrid>
                <a:gridCol w="5952490">
                  <a:extLst>
                    <a:ext uri="{9D8B030D-6E8A-4147-A177-3AD203B41FA5}">
                      <a16:colId xmlns:a16="http://schemas.microsoft.com/office/drawing/2014/main" val="2033794951"/>
                    </a:ext>
                  </a:extLst>
                </a:gridCol>
              </a:tblGrid>
              <a:tr h="2907030">
                <a:tc>
                  <a:txBody>
                    <a:bodyPr/>
                    <a:lstStyle/>
                    <a:p>
                      <a:pPr algn="just">
                        <a:lnSpc>
                          <a:spcPct val="115000"/>
                        </a:lnSpc>
                        <a:spcAft>
                          <a:spcPts val="1000"/>
                        </a:spcAft>
                      </a:pPr>
                      <a:endParaRPr lang="en-US" sz="10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70021190"/>
                  </a:ext>
                </a:extLst>
              </a:tr>
            </a:tbl>
          </a:graphicData>
        </a:graphic>
      </p:graphicFrame>
      <p:graphicFrame>
        <p:nvGraphicFramePr>
          <p:cNvPr id="6" name="Object 5">
            <a:extLst>
              <a:ext uri="{FF2B5EF4-FFF2-40B4-BE49-F238E27FC236}">
                <a16:creationId xmlns:a16="http://schemas.microsoft.com/office/drawing/2014/main" id="{33D8B86B-7248-DC48-C17F-A0CA6EF127A7}"/>
              </a:ext>
            </a:extLst>
          </p:cNvPr>
          <p:cNvGraphicFramePr>
            <a:graphicFrameLocks noChangeAspect="1"/>
          </p:cNvGraphicFramePr>
          <p:nvPr>
            <p:extLst>
              <p:ext uri="{D42A27DB-BD31-4B8C-83A1-F6EECF244321}">
                <p14:modId xmlns:p14="http://schemas.microsoft.com/office/powerpoint/2010/main" val="1132553881"/>
              </p:ext>
            </p:extLst>
          </p:nvPr>
        </p:nvGraphicFramePr>
        <p:xfrm>
          <a:off x="323385" y="712540"/>
          <a:ext cx="11329639" cy="4819898"/>
        </p:xfrm>
        <a:graphic>
          <a:graphicData uri="http://schemas.openxmlformats.org/presentationml/2006/ole">
            <mc:AlternateContent xmlns:mc="http://schemas.openxmlformats.org/markup-compatibility/2006">
              <mc:Choice xmlns:v="urn:schemas-microsoft-com:vml" Requires="v">
                <p:oleObj r:id="rId2" imgW="3987800" imgH="2997200" progId="PowerPoint.Slide.12">
                  <p:embed/>
                </p:oleObj>
              </mc:Choice>
              <mc:Fallback>
                <p:oleObj r:id="rId2" imgW="3987800" imgH="2997200" progId="PowerPoint.Slide.12">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385" y="712540"/>
                        <a:ext cx="11329639" cy="4819898"/>
                      </a:xfrm>
                      <a:prstGeom prst="rect">
                        <a:avLst/>
                      </a:prstGeom>
                      <a:noFill/>
                    </p:spPr>
                  </p:pic>
                </p:oleObj>
              </mc:Fallback>
            </mc:AlternateContent>
          </a:graphicData>
        </a:graphic>
      </p:graphicFrame>
      <p:sp>
        <p:nvSpPr>
          <p:cNvPr id="7" name="Title 1">
            <a:extLst>
              <a:ext uri="{FF2B5EF4-FFF2-40B4-BE49-F238E27FC236}">
                <a16:creationId xmlns:a16="http://schemas.microsoft.com/office/drawing/2014/main" id="{BDFF0C28-1A4D-D3AF-BCC0-EBCA0BCA87C8}"/>
              </a:ext>
            </a:extLst>
          </p:cNvPr>
          <p:cNvSpPr txBox="1">
            <a:spLocks/>
          </p:cNvSpPr>
          <p:nvPr/>
        </p:nvSpPr>
        <p:spPr>
          <a:xfrm>
            <a:off x="0" y="-11017"/>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Control Self Assessment (Contd.)</a:t>
            </a:r>
          </a:p>
        </p:txBody>
      </p:sp>
    </p:spTree>
    <p:extLst>
      <p:ext uri="{BB962C8B-B14F-4D97-AF65-F5344CB8AC3E}">
        <p14:creationId xmlns:p14="http://schemas.microsoft.com/office/powerpoint/2010/main" val="21804176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3F93B8B-ABAA-9608-5776-EBFE803D4ADF}"/>
              </a:ext>
            </a:extLst>
          </p:cNvPr>
          <p:cNvGraphicFramePr>
            <a:graphicFrameLocks noGrp="1"/>
          </p:cNvGraphicFramePr>
          <p:nvPr>
            <p:extLst>
              <p:ext uri="{D42A27DB-BD31-4B8C-83A1-F6EECF244321}">
                <p14:modId xmlns:p14="http://schemas.microsoft.com/office/powerpoint/2010/main" val="4207831431"/>
              </p:ext>
            </p:extLst>
          </p:nvPr>
        </p:nvGraphicFramePr>
        <p:xfrm>
          <a:off x="0" y="2397512"/>
          <a:ext cx="12191998" cy="6989748"/>
        </p:xfrm>
        <a:graphic>
          <a:graphicData uri="http://schemas.openxmlformats.org/drawingml/2006/table">
            <a:tbl>
              <a:tblPr firstRow="1" firstCol="1" bandRow="1">
                <a:tableStyleId>{5C22544A-7EE6-4342-B048-85BDC9FD1C3A}</a:tableStyleId>
              </a:tblPr>
              <a:tblGrid>
                <a:gridCol w="1027686">
                  <a:extLst>
                    <a:ext uri="{9D8B030D-6E8A-4147-A177-3AD203B41FA5}">
                      <a16:colId xmlns:a16="http://schemas.microsoft.com/office/drawing/2014/main" val="3554018210"/>
                    </a:ext>
                  </a:extLst>
                </a:gridCol>
                <a:gridCol w="3844189">
                  <a:extLst>
                    <a:ext uri="{9D8B030D-6E8A-4147-A177-3AD203B41FA5}">
                      <a16:colId xmlns:a16="http://schemas.microsoft.com/office/drawing/2014/main" val="981566457"/>
                    </a:ext>
                  </a:extLst>
                </a:gridCol>
                <a:gridCol w="758990">
                  <a:extLst>
                    <a:ext uri="{9D8B030D-6E8A-4147-A177-3AD203B41FA5}">
                      <a16:colId xmlns:a16="http://schemas.microsoft.com/office/drawing/2014/main" val="2201277183"/>
                    </a:ext>
                  </a:extLst>
                </a:gridCol>
                <a:gridCol w="1113327">
                  <a:extLst>
                    <a:ext uri="{9D8B030D-6E8A-4147-A177-3AD203B41FA5}">
                      <a16:colId xmlns:a16="http://schemas.microsoft.com/office/drawing/2014/main" val="1413472933"/>
                    </a:ext>
                  </a:extLst>
                </a:gridCol>
                <a:gridCol w="1027686">
                  <a:extLst>
                    <a:ext uri="{9D8B030D-6E8A-4147-A177-3AD203B41FA5}">
                      <a16:colId xmlns:a16="http://schemas.microsoft.com/office/drawing/2014/main" val="998574577"/>
                    </a:ext>
                  </a:extLst>
                </a:gridCol>
                <a:gridCol w="1348838">
                  <a:extLst>
                    <a:ext uri="{9D8B030D-6E8A-4147-A177-3AD203B41FA5}">
                      <a16:colId xmlns:a16="http://schemas.microsoft.com/office/drawing/2014/main" val="1873729883"/>
                    </a:ext>
                  </a:extLst>
                </a:gridCol>
                <a:gridCol w="758990">
                  <a:extLst>
                    <a:ext uri="{9D8B030D-6E8A-4147-A177-3AD203B41FA5}">
                      <a16:colId xmlns:a16="http://schemas.microsoft.com/office/drawing/2014/main" val="1991175850"/>
                    </a:ext>
                  </a:extLst>
                </a:gridCol>
                <a:gridCol w="911001">
                  <a:extLst>
                    <a:ext uri="{9D8B030D-6E8A-4147-A177-3AD203B41FA5}">
                      <a16:colId xmlns:a16="http://schemas.microsoft.com/office/drawing/2014/main" val="782302525"/>
                    </a:ext>
                  </a:extLst>
                </a:gridCol>
                <a:gridCol w="757917">
                  <a:extLst>
                    <a:ext uri="{9D8B030D-6E8A-4147-A177-3AD203B41FA5}">
                      <a16:colId xmlns:a16="http://schemas.microsoft.com/office/drawing/2014/main" val="3233279428"/>
                    </a:ext>
                  </a:extLst>
                </a:gridCol>
                <a:gridCol w="643374">
                  <a:extLst>
                    <a:ext uri="{9D8B030D-6E8A-4147-A177-3AD203B41FA5}">
                      <a16:colId xmlns:a16="http://schemas.microsoft.com/office/drawing/2014/main" val="2344394028"/>
                    </a:ext>
                  </a:extLst>
                </a:gridCol>
              </a:tblGrid>
              <a:tr h="231996">
                <a:tc gridSpan="2">
                  <a:txBody>
                    <a:bodyPr/>
                    <a:lstStyle/>
                    <a:p>
                      <a:pPr>
                        <a:lnSpc>
                          <a:spcPct val="115000"/>
                        </a:lnSpc>
                        <a:spcAft>
                          <a:spcPts val="1000"/>
                        </a:spcAft>
                      </a:pPr>
                      <a:r>
                        <a:rPr lang="en-IN" sz="1400" b="1" u="sng" dirty="0">
                          <a:effectLst/>
                        </a:rPr>
                        <a:t>Self-Assessment Questionnaire</a:t>
                      </a:r>
                      <a:endParaRPr lang="en-IN"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hMerge="1">
                  <a:txBody>
                    <a:bodyPr/>
                    <a:lstStyle/>
                    <a:p>
                      <a:endParaRPr lang="en-US"/>
                    </a:p>
                  </a:txBody>
                  <a:tcPr/>
                </a:tc>
                <a:tc>
                  <a:txBody>
                    <a:bodyPr/>
                    <a:lstStyle/>
                    <a:p>
                      <a:pPr>
                        <a:lnSpc>
                          <a:spcPct val="115000"/>
                        </a:lnSpc>
                      </a:pPr>
                      <a:endParaRPr lang="en-IN" sz="1400" b="1">
                        <a:effectLst/>
                        <a:latin typeface="Calibri" panose="020F0502020204030204" pitchFamily="34" charset="0"/>
                      </a:endParaRPr>
                    </a:p>
                  </a:txBody>
                  <a:tcPr marL="60513" marR="60513" marT="0" marB="0" anchor="b"/>
                </a:tc>
                <a:tc>
                  <a:txBody>
                    <a:bodyPr/>
                    <a:lstStyle/>
                    <a:p>
                      <a:pPr>
                        <a:lnSpc>
                          <a:spcPct val="115000"/>
                        </a:lnSpc>
                      </a:pPr>
                      <a:endParaRPr lang="en-IN" sz="1400" b="1">
                        <a:effectLst/>
                        <a:latin typeface="Calibri" panose="020F0502020204030204" pitchFamily="34" charset="0"/>
                      </a:endParaRPr>
                    </a:p>
                  </a:txBody>
                  <a:tcPr marL="60513" marR="60513" marT="0" marB="0" anchor="b"/>
                </a:tc>
                <a:tc>
                  <a:txBody>
                    <a:bodyPr/>
                    <a:lstStyle/>
                    <a:p>
                      <a:pPr>
                        <a:lnSpc>
                          <a:spcPct val="115000"/>
                        </a:lnSpc>
                      </a:pPr>
                      <a:endParaRPr lang="en-IN" sz="1400" b="1">
                        <a:effectLst/>
                        <a:latin typeface="Calibri" panose="020F0502020204030204" pitchFamily="34" charset="0"/>
                      </a:endParaRPr>
                    </a:p>
                  </a:txBody>
                  <a:tcPr marL="60513" marR="60513" marT="0" marB="0" anchor="b"/>
                </a:tc>
                <a:tc>
                  <a:txBody>
                    <a:bodyPr/>
                    <a:lstStyle/>
                    <a:p>
                      <a:pPr>
                        <a:lnSpc>
                          <a:spcPct val="115000"/>
                        </a:lnSpc>
                      </a:pPr>
                      <a:endParaRPr lang="en-IN" sz="1400" b="1">
                        <a:effectLst/>
                        <a:latin typeface="Calibri" panose="020F0502020204030204" pitchFamily="34" charset="0"/>
                      </a:endParaRPr>
                    </a:p>
                  </a:txBody>
                  <a:tcPr marL="60513" marR="60513" marT="0" marB="0" anchor="b"/>
                </a:tc>
                <a:tc>
                  <a:txBody>
                    <a:bodyPr/>
                    <a:lstStyle/>
                    <a:p>
                      <a:pPr>
                        <a:lnSpc>
                          <a:spcPct val="115000"/>
                        </a:lnSpc>
                      </a:pPr>
                      <a:endParaRPr lang="en-IN" sz="1400" b="1">
                        <a:effectLst/>
                        <a:latin typeface="Calibri" panose="020F0502020204030204" pitchFamily="34" charset="0"/>
                      </a:endParaRPr>
                    </a:p>
                  </a:txBody>
                  <a:tcPr marL="60513" marR="60513" marT="0" marB="0" anchor="b"/>
                </a:tc>
                <a:tc>
                  <a:txBody>
                    <a:bodyPr/>
                    <a:lstStyle/>
                    <a:p>
                      <a:pPr>
                        <a:lnSpc>
                          <a:spcPct val="115000"/>
                        </a:lnSpc>
                      </a:pPr>
                      <a:endParaRPr lang="en-IN" sz="1400" b="1">
                        <a:effectLst/>
                        <a:latin typeface="Calibri" panose="020F0502020204030204" pitchFamily="34" charset="0"/>
                      </a:endParaRPr>
                    </a:p>
                  </a:txBody>
                  <a:tcPr marL="60513" marR="60513" marT="0" marB="0" anchor="b"/>
                </a:tc>
                <a:tc>
                  <a:txBody>
                    <a:bodyPr/>
                    <a:lstStyle/>
                    <a:p>
                      <a:pPr>
                        <a:lnSpc>
                          <a:spcPct val="115000"/>
                        </a:lnSpc>
                      </a:pPr>
                      <a:endParaRPr lang="en-IN" sz="1400" b="1">
                        <a:effectLst/>
                        <a:latin typeface="Calibri" panose="020F0502020204030204" pitchFamily="34" charset="0"/>
                      </a:endParaRPr>
                    </a:p>
                  </a:txBody>
                  <a:tcPr marL="60513" marR="60513" marT="0" marB="0" anchor="b"/>
                </a:tc>
                <a:tc>
                  <a:txBody>
                    <a:bodyPr/>
                    <a:lstStyle/>
                    <a:p>
                      <a:pPr>
                        <a:lnSpc>
                          <a:spcPct val="115000"/>
                        </a:lnSpc>
                      </a:pPr>
                      <a:endParaRPr lang="en-IN" sz="1400" b="1">
                        <a:effectLst/>
                        <a:latin typeface="Calibri" panose="020F0502020204030204" pitchFamily="34" charset="0"/>
                      </a:endParaRPr>
                    </a:p>
                  </a:txBody>
                  <a:tcPr marL="60513" marR="60513" marT="0" marB="0" anchor="b"/>
                </a:tc>
                <a:extLst>
                  <a:ext uri="{0D108BD9-81ED-4DB2-BD59-A6C34878D82A}">
                    <a16:rowId xmlns:a16="http://schemas.microsoft.com/office/drawing/2014/main" val="3072121863"/>
                  </a:ext>
                </a:extLst>
              </a:tr>
              <a:tr h="1218172">
                <a:tc>
                  <a:txBody>
                    <a:bodyPr/>
                    <a:lstStyle/>
                    <a:p>
                      <a:pPr algn="ctr">
                        <a:lnSpc>
                          <a:spcPct val="115000"/>
                        </a:lnSpc>
                        <a:spcAft>
                          <a:spcPts val="1000"/>
                        </a:spcAft>
                      </a:pPr>
                      <a:r>
                        <a:rPr lang="en-IN" sz="1400">
                          <a:effectLst/>
                        </a:rPr>
                        <a:t>Sr. No</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ctr">
                        <a:lnSpc>
                          <a:spcPct val="115000"/>
                        </a:lnSpc>
                        <a:spcAft>
                          <a:spcPts val="1000"/>
                        </a:spcAft>
                      </a:pPr>
                      <a:r>
                        <a:rPr lang="en-IN" sz="1400" b="1" dirty="0">
                          <a:effectLst/>
                        </a:rPr>
                        <a:t>Self-Assessment of Control</a:t>
                      </a:r>
                      <a:endParaRPr lang="en-IN"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ctr">
                        <a:lnSpc>
                          <a:spcPct val="115000"/>
                        </a:lnSpc>
                        <a:spcAft>
                          <a:spcPts val="1000"/>
                        </a:spcAft>
                      </a:pPr>
                      <a:r>
                        <a:rPr lang="en-IN" sz="1400" b="1" dirty="0">
                          <a:effectLst/>
                        </a:rPr>
                        <a:t>Wt.</a:t>
                      </a:r>
                      <a:endParaRPr lang="en-IN"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ctr">
                        <a:lnSpc>
                          <a:spcPct val="115000"/>
                        </a:lnSpc>
                        <a:spcAft>
                          <a:spcPts val="1000"/>
                        </a:spcAft>
                      </a:pPr>
                      <a:r>
                        <a:rPr lang="en-IN" sz="1400" b="1" dirty="0">
                          <a:effectLst/>
                        </a:rPr>
                        <a:t>Maker</a:t>
                      </a:r>
                      <a:endParaRPr lang="en-IN"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ctr">
                        <a:lnSpc>
                          <a:spcPct val="115000"/>
                        </a:lnSpc>
                        <a:spcAft>
                          <a:spcPts val="1000"/>
                        </a:spcAft>
                      </a:pPr>
                      <a:r>
                        <a:rPr lang="en-IN" sz="1400" b="1" dirty="0">
                          <a:effectLst/>
                        </a:rPr>
                        <a:t>Checker</a:t>
                      </a:r>
                      <a:endParaRPr lang="en-IN"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ctr">
                        <a:lnSpc>
                          <a:spcPct val="115000"/>
                        </a:lnSpc>
                        <a:spcAft>
                          <a:spcPts val="1000"/>
                        </a:spcAft>
                      </a:pPr>
                      <a:r>
                        <a:rPr lang="en-IN" sz="1400" b="1" dirty="0">
                          <a:effectLst/>
                        </a:rPr>
                        <a:t>Approver</a:t>
                      </a:r>
                      <a:endParaRPr lang="en-IN"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ctr">
                        <a:lnSpc>
                          <a:spcPct val="115000"/>
                        </a:lnSpc>
                        <a:spcAft>
                          <a:spcPts val="1000"/>
                        </a:spcAft>
                      </a:pPr>
                      <a:r>
                        <a:rPr lang="en-IN" sz="1400" b="1" dirty="0">
                          <a:effectLst/>
                        </a:rPr>
                        <a:t> Score Scale</a:t>
                      </a:r>
                      <a:endParaRPr lang="en-IN"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ctr">
                        <a:lnSpc>
                          <a:spcPct val="115000"/>
                        </a:lnSpc>
                        <a:spcAft>
                          <a:spcPts val="1000"/>
                        </a:spcAft>
                      </a:pPr>
                      <a:r>
                        <a:rPr lang="en-IN" sz="1400" b="1" dirty="0">
                          <a:effectLst/>
                        </a:rPr>
                        <a:t>Max Score =</a:t>
                      </a:r>
                      <a:r>
                        <a:rPr lang="en-IN" sz="1400" b="1" dirty="0" err="1">
                          <a:effectLst/>
                        </a:rPr>
                        <a:t>Wt</a:t>
                      </a:r>
                      <a:r>
                        <a:rPr lang="en-IN" sz="1400" b="1" dirty="0">
                          <a:effectLst/>
                        </a:rPr>
                        <a:t>* Score Scale</a:t>
                      </a:r>
                      <a:endParaRPr lang="en-IN"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ctr">
                        <a:lnSpc>
                          <a:spcPct val="115000"/>
                        </a:lnSpc>
                        <a:spcAft>
                          <a:spcPts val="1000"/>
                        </a:spcAft>
                      </a:pPr>
                      <a:r>
                        <a:rPr lang="en-IN" sz="1400" b="1" dirty="0">
                          <a:effectLst/>
                        </a:rPr>
                        <a:t>Actual Score = Wt. x Test Result</a:t>
                      </a:r>
                      <a:endParaRPr lang="en-IN"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ctr">
                        <a:lnSpc>
                          <a:spcPct val="115000"/>
                        </a:lnSpc>
                        <a:spcAft>
                          <a:spcPts val="1000"/>
                        </a:spcAft>
                      </a:pPr>
                      <a:r>
                        <a:rPr lang="en-IN" sz="1400" b="1" dirty="0">
                          <a:effectLst/>
                        </a:rPr>
                        <a:t>Risk Grade</a:t>
                      </a:r>
                      <a:endParaRPr lang="en-IN"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extLst>
                  <a:ext uri="{0D108BD9-81ED-4DB2-BD59-A6C34878D82A}">
                    <a16:rowId xmlns:a16="http://schemas.microsoft.com/office/drawing/2014/main" val="2270812137"/>
                  </a:ext>
                </a:extLst>
              </a:tr>
              <a:tr h="231996">
                <a:tc gridSpan="10">
                  <a:txBody>
                    <a:bodyPr/>
                    <a:lstStyle/>
                    <a:p>
                      <a:pPr>
                        <a:lnSpc>
                          <a:spcPct val="115000"/>
                        </a:lnSpc>
                        <a:spcAft>
                          <a:spcPts val="1000"/>
                        </a:spcAft>
                      </a:pPr>
                      <a:r>
                        <a:rPr lang="en-IN" sz="1400" dirty="0">
                          <a:effectLst/>
                        </a:rPr>
                        <a:t>Capex Approval and Monitoring</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41920943"/>
                  </a:ext>
                </a:extLst>
              </a:tr>
              <a:tr h="1218172">
                <a:tc>
                  <a:txBody>
                    <a:bodyPr/>
                    <a:lstStyle/>
                    <a:p>
                      <a:pPr algn="ctr">
                        <a:lnSpc>
                          <a:spcPct val="115000"/>
                        </a:lnSpc>
                        <a:spcAft>
                          <a:spcPts val="1000"/>
                        </a:spcAft>
                      </a:pPr>
                      <a:r>
                        <a:rPr lang="en-IN" sz="1400">
                          <a:effectLst/>
                        </a:rPr>
                        <a:t>1</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nSpc>
                          <a:spcPct val="115000"/>
                        </a:lnSpc>
                        <a:spcAft>
                          <a:spcPts val="1000"/>
                        </a:spcAft>
                      </a:pPr>
                      <a:r>
                        <a:rPr lang="en-IN" sz="1400" dirty="0">
                          <a:effectLst/>
                        </a:rPr>
                        <a:t>Whether there is exists detailed Capital Expenditure policy highlighting the procedures to be followed for estimation of CAPEX &amp; pre-defined authority for sanction of the capital expenditure budget with value limits?</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3</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896</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567</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9101</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3</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9</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6</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nSpc>
                          <a:spcPct val="115000"/>
                        </a:lnSpc>
                        <a:spcAft>
                          <a:spcPts val="1000"/>
                        </a:spcAft>
                      </a:pPr>
                      <a:r>
                        <a:rPr lang="en-IN" sz="1400">
                          <a:effectLst/>
                        </a:rPr>
                        <a:t> </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extLst>
                  <a:ext uri="{0D108BD9-81ED-4DB2-BD59-A6C34878D82A}">
                    <a16:rowId xmlns:a16="http://schemas.microsoft.com/office/drawing/2014/main" val="2217228488"/>
                  </a:ext>
                </a:extLst>
              </a:tr>
              <a:tr h="231996">
                <a:tc>
                  <a:txBody>
                    <a:bodyPr/>
                    <a:lstStyle/>
                    <a:p>
                      <a:pPr algn="ctr">
                        <a:lnSpc>
                          <a:spcPct val="115000"/>
                        </a:lnSpc>
                        <a:spcAft>
                          <a:spcPts val="1000"/>
                        </a:spcAft>
                      </a:pPr>
                      <a:r>
                        <a:rPr lang="en-IN" sz="1400">
                          <a:effectLst/>
                        </a:rPr>
                        <a:t>2</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nSpc>
                          <a:spcPct val="115000"/>
                        </a:lnSpc>
                        <a:spcAft>
                          <a:spcPts val="1000"/>
                        </a:spcAft>
                      </a:pPr>
                      <a:r>
                        <a:rPr lang="en-IN" sz="1400" dirty="0">
                          <a:effectLst/>
                        </a:rPr>
                        <a:t>All CAPEX proposals are approved as per DOA?</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3</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896</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567</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9101</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2</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6</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6</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nSpc>
                          <a:spcPct val="115000"/>
                        </a:lnSpc>
                        <a:spcAft>
                          <a:spcPts val="1000"/>
                        </a:spcAft>
                      </a:pPr>
                      <a:r>
                        <a:rPr lang="en-IN" sz="1400">
                          <a:effectLst/>
                        </a:rPr>
                        <a:t> </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extLst>
                  <a:ext uri="{0D108BD9-81ED-4DB2-BD59-A6C34878D82A}">
                    <a16:rowId xmlns:a16="http://schemas.microsoft.com/office/drawing/2014/main" val="2175713451"/>
                  </a:ext>
                </a:extLst>
              </a:tr>
              <a:tr h="725084">
                <a:tc>
                  <a:txBody>
                    <a:bodyPr/>
                    <a:lstStyle/>
                    <a:p>
                      <a:pPr algn="ctr">
                        <a:lnSpc>
                          <a:spcPct val="115000"/>
                        </a:lnSpc>
                        <a:spcAft>
                          <a:spcPts val="1000"/>
                        </a:spcAft>
                      </a:pPr>
                      <a:r>
                        <a:rPr lang="en-IN" sz="1400">
                          <a:effectLst/>
                        </a:rPr>
                        <a:t>3</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nSpc>
                          <a:spcPct val="115000"/>
                        </a:lnSpc>
                        <a:spcAft>
                          <a:spcPts val="1000"/>
                        </a:spcAft>
                      </a:pPr>
                      <a:r>
                        <a:rPr lang="en-IN" sz="1400" dirty="0">
                          <a:effectLst/>
                        </a:rPr>
                        <a:t>Whether separate CAPEX proposals for assets to be replaced are put specifying the need to replace the asset?</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2</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896</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567</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9101</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2</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4</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4</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nSpc>
                          <a:spcPct val="115000"/>
                        </a:lnSpc>
                        <a:spcAft>
                          <a:spcPts val="1000"/>
                        </a:spcAft>
                      </a:pPr>
                      <a:r>
                        <a:rPr lang="en-IN" sz="1400">
                          <a:effectLst/>
                        </a:rPr>
                        <a:t> </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extLst>
                  <a:ext uri="{0D108BD9-81ED-4DB2-BD59-A6C34878D82A}">
                    <a16:rowId xmlns:a16="http://schemas.microsoft.com/office/drawing/2014/main" val="2496639020"/>
                  </a:ext>
                </a:extLst>
              </a:tr>
              <a:tr h="478540">
                <a:tc>
                  <a:txBody>
                    <a:bodyPr/>
                    <a:lstStyle/>
                    <a:p>
                      <a:pPr algn="ctr">
                        <a:lnSpc>
                          <a:spcPct val="115000"/>
                        </a:lnSpc>
                        <a:spcAft>
                          <a:spcPts val="1000"/>
                        </a:spcAft>
                      </a:pPr>
                      <a:r>
                        <a:rPr lang="en-IN" sz="1400">
                          <a:effectLst/>
                        </a:rPr>
                        <a:t>4</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nSpc>
                          <a:spcPct val="115000"/>
                        </a:lnSpc>
                        <a:spcAft>
                          <a:spcPts val="1000"/>
                        </a:spcAft>
                      </a:pPr>
                      <a:r>
                        <a:rPr lang="en-IN" sz="1400" dirty="0">
                          <a:effectLst/>
                        </a:rPr>
                        <a:t>Whether a Bill of Material is prepared for all assets to be constructed in SAP PS module?</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2</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896</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567</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9101</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3</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6</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4</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nSpc>
                          <a:spcPct val="115000"/>
                        </a:lnSpc>
                        <a:spcAft>
                          <a:spcPts val="1000"/>
                        </a:spcAft>
                      </a:pPr>
                      <a:r>
                        <a:rPr lang="en-IN" sz="1400">
                          <a:effectLst/>
                        </a:rPr>
                        <a:t> </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extLst>
                  <a:ext uri="{0D108BD9-81ED-4DB2-BD59-A6C34878D82A}">
                    <a16:rowId xmlns:a16="http://schemas.microsoft.com/office/drawing/2014/main" val="2708857719"/>
                  </a:ext>
                </a:extLst>
              </a:tr>
              <a:tr h="725084">
                <a:tc>
                  <a:txBody>
                    <a:bodyPr/>
                    <a:lstStyle/>
                    <a:p>
                      <a:pPr algn="ctr">
                        <a:lnSpc>
                          <a:spcPct val="115000"/>
                        </a:lnSpc>
                        <a:spcAft>
                          <a:spcPts val="1000"/>
                        </a:spcAft>
                      </a:pPr>
                      <a:r>
                        <a:rPr lang="en-IN" sz="1400">
                          <a:effectLst/>
                        </a:rPr>
                        <a:t>5</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nSpc>
                          <a:spcPct val="115000"/>
                        </a:lnSpc>
                        <a:spcAft>
                          <a:spcPts val="1000"/>
                        </a:spcAft>
                      </a:pPr>
                      <a:r>
                        <a:rPr lang="en-IN" sz="1400" dirty="0">
                          <a:effectLst/>
                        </a:rPr>
                        <a:t>Whether the sanctioned budget for each material item as per BOM is uploaded in SAP under the specific WBS no.?</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3</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896</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567</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9101</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3</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9</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6</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nSpc>
                          <a:spcPct val="115000"/>
                        </a:lnSpc>
                        <a:spcAft>
                          <a:spcPts val="1000"/>
                        </a:spcAft>
                      </a:pPr>
                      <a:r>
                        <a:rPr lang="en-IN" sz="1400">
                          <a:effectLst/>
                        </a:rPr>
                        <a:t> </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extLst>
                  <a:ext uri="{0D108BD9-81ED-4DB2-BD59-A6C34878D82A}">
                    <a16:rowId xmlns:a16="http://schemas.microsoft.com/office/drawing/2014/main" val="3402661068"/>
                  </a:ext>
                </a:extLst>
              </a:tr>
              <a:tr h="725084">
                <a:tc>
                  <a:txBody>
                    <a:bodyPr/>
                    <a:lstStyle/>
                    <a:p>
                      <a:pPr algn="ctr">
                        <a:lnSpc>
                          <a:spcPct val="115000"/>
                        </a:lnSpc>
                        <a:spcAft>
                          <a:spcPts val="1000"/>
                        </a:spcAft>
                      </a:pPr>
                      <a:r>
                        <a:rPr lang="en-IN" sz="1400">
                          <a:effectLst/>
                        </a:rPr>
                        <a:t>6</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nSpc>
                          <a:spcPct val="115000"/>
                        </a:lnSpc>
                        <a:spcAft>
                          <a:spcPts val="1000"/>
                        </a:spcAft>
                      </a:pPr>
                      <a:r>
                        <a:rPr lang="en-IN" sz="1400" dirty="0">
                          <a:effectLst/>
                        </a:rPr>
                        <a:t>Whether the sanctioned budget for each project is uploaded in SAP under the specific WBS no. and specific cost element?</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3</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896</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567</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9101</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3</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9</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9</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nSpc>
                          <a:spcPct val="115000"/>
                        </a:lnSpc>
                        <a:spcAft>
                          <a:spcPts val="1000"/>
                        </a:spcAft>
                      </a:pPr>
                      <a:r>
                        <a:rPr lang="en-IN" sz="1400">
                          <a:effectLst/>
                        </a:rPr>
                        <a:t> </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extLst>
                  <a:ext uri="{0D108BD9-81ED-4DB2-BD59-A6C34878D82A}">
                    <a16:rowId xmlns:a16="http://schemas.microsoft.com/office/drawing/2014/main" val="3539905494"/>
                  </a:ext>
                </a:extLst>
              </a:tr>
              <a:tr h="478540">
                <a:tc>
                  <a:txBody>
                    <a:bodyPr/>
                    <a:lstStyle/>
                    <a:p>
                      <a:pPr algn="ctr">
                        <a:lnSpc>
                          <a:spcPct val="115000"/>
                        </a:lnSpc>
                        <a:spcAft>
                          <a:spcPts val="1000"/>
                        </a:spcAft>
                      </a:pPr>
                      <a:r>
                        <a:rPr lang="en-IN" sz="1400">
                          <a:effectLst/>
                        </a:rPr>
                        <a:t>7</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nSpc>
                          <a:spcPct val="115000"/>
                        </a:lnSpc>
                        <a:spcAft>
                          <a:spcPts val="1000"/>
                        </a:spcAft>
                      </a:pPr>
                      <a:r>
                        <a:rPr lang="en-IN" sz="1400" dirty="0">
                          <a:effectLst/>
                        </a:rPr>
                        <a:t>Whether separate PRs/POs/SOs are generated for the Capital Items with attached WBS No.?</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2</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896</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567</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9101</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2</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4</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2</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nSpc>
                          <a:spcPct val="115000"/>
                        </a:lnSpc>
                        <a:spcAft>
                          <a:spcPts val="1000"/>
                        </a:spcAft>
                      </a:pPr>
                      <a:r>
                        <a:rPr lang="en-IN" sz="1400">
                          <a:effectLst/>
                        </a:rPr>
                        <a:t> </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extLst>
                  <a:ext uri="{0D108BD9-81ED-4DB2-BD59-A6C34878D82A}">
                    <a16:rowId xmlns:a16="http://schemas.microsoft.com/office/drawing/2014/main" val="2735058648"/>
                  </a:ext>
                </a:extLst>
              </a:tr>
              <a:tr h="725084">
                <a:tc>
                  <a:txBody>
                    <a:bodyPr/>
                    <a:lstStyle/>
                    <a:p>
                      <a:pPr algn="ctr">
                        <a:lnSpc>
                          <a:spcPct val="115000"/>
                        </a:lnSpc>
                        <a:spcAft>
                          <a:spcPts val="1000"/>
                        </a:spcAft>
                      </a:pPr>
                      <a:r>
                        <a:rPr lang="en-IN" sz="1400">
                          <a:effectLst/>
                        </a:rPr>
                        <a:t>8</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nSpc>
                          <a:spcPct val="115000"/>
                        </a:lnSpc>
                        <a:spcAft>
                          <a:spcPts val="1000"/>
                        </a:spcAft>
                      </a:pPr>
                      <a:r>
                        <a:rPr lang="en-IN" sz="1400" dirty="0">
                          <a:effectLst/>
                        </a:rPr>
                        <a:t>Whether all PRs generated for Capital Material contain the technical specification Sheet required for the asset/item?</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dirty="0">
                          <a:effectLst/>
                        </a:rPr>
                        <a:t>2</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dirty="0">
                          <a:effectLst/>
                        </a:rPr>
                        <a:t>896</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dirty="0">
                          <a:effectLst/>
                        </a:rPr>
                        <a:t>567</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dirty="0">
                          <a:effectLst/>
                        </a:rPr>
                        <a:t>9101</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dirty="0">
                          <a:effectLst/>
                        </a:rPr>
                        <a:t>3</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dirty="0">
                          <a:effectLst/>
                        </a:rPr>
                        <a:t>6</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dirty="0">
                          <a:effectLst/>
                        </a:rPr>
                        <a:t>6</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nSpc>
                          <a:spcPct val="115000"/>
                        </a:lnSpc>
                        <a:spcAft>
                          <a:spcPts val="1000"/>
                        </a:spcAft>
                      </a:pPr>
                      <a:r>
                        <a:rPr lang="en-IN" sz="1400" dirty="0">
                          <a:effectLst/>
                        </a:rPr>
                        <a:t> </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extLst>
                  <a:ext uri="{0D108BD9-81ED-4DB2-BD59-A6C34878D82A}">
                    <a16:rowId xmlns:a16="http://schemas.microsoft.com/office/drawing/2014/main" val="2574040387"/>
                  </a:ext>
                </a:extLst>
              </a:tr>
            </a:tbl>
          </a:graphicData>
        </a:graphic>
      </p:graphicFrame>
      <p:sp>
        <p:nvSpPr>
          <p:cNvPr id="6" name="Rectangle 1">
            <a:extLst>
              <a:ext uri="{FF2B5EF4-FFF2-40B4-BE49-F238E27FC236}">
                <a16:creationId xmlns:a16="http://schemas.microsoft.com/office/drawing/2014/main" id="{1AA88602-3ECF-6B6F-F092-4F978C00C49B}"/>
              </a:ext>
            </a:extLst>
          </p:cNvPr>
          <p:cNvSpPr>
            <a:spLocks noChangeArrowheads="1"/>
          </p:cNvSpPr>
          <p:nvPr/>
        </p:nvSpPr>
        <p:spPr bwMode="auto">
          <a:xfrm>
            <a:off x="0" y="460796"/>
            <a:ext cx="12191999"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n-US" altLang="en-US" b="1" u="sng" dirty="0">
              <a:solidFill>
                <a:srgbClr val="282828"/>
              </a:solidFill>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sng" strike="noStrike" cap="none" normalizeH="0" baseline="0" dirty="0">
                <a:ln>
                  <a:noFill/>
                </a:ln>
                <a:solidFill>
                  <a:srgbClr val="282828"/>
                </a:solidFill>
                <a:effectLst/>
                <a:latin typeface="Calibri" panose="020F0502020204030204" pitchFamily="34" charset="0"/>
                <a:ea typeface="Times New Roman" panose="02020603050405020304" pitchFamily="18" charset="0"/>
                <a:cs typeface="Times New Roman" panose="02020603050405020304" pitchFamily="18" charset="0"/>
              </a:rPr>
              <a:t>Measuring Effectiveness (Case Study)</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282828"/>
                </a:solidFill>
                <a:effectLst/>
                <a:latin typeface="Calibri" panose="020F0502020204030204" pitchFamily="34" charset="0"/>
                <a:ea typeface="Times New Roman" panose="02020603050405020304" pitchFamily="18" charset="0"/>
                <a:cs typeface="Times New Roman" panose="02020603050405020304" pitchFamily="18" charset="0"/>
              </a:rPr>
              <a:t>For updating and measuring the effectiveness of Control in any of the Business Process/Sub-process/Activity a questionnaire with pre-agreed scoring  ( 3 = Existence of adequate control ; 2 =  Major controls in place ; 1= Partial control ; 0 = Absence of control) methodology need to be in place.  Weightage in scale of 3 (3 = High;2= Medium; 1=/low) need to be used as multiplication factor to arrive at the actual score. One such example in the Sub-process viz. “Fixed Asset” given hereunder</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itle 1">
            <a:extLst>
              <a:ext uri="{FF2B5EF4-FFF2-40B4-BE49-F238E27FC236}">
                <a16:creationId xmlns:a16="http://schemas.microsoft.com/office/drawing/2014/main" id="{0146EE74-15D9-06AF-CD24-B07B0C6F2337}"/>
              </a:ext>
            </a:extLst>
          </p:cNvPr>
          <p:cNvSpPr txBox="1">
            <a:spLocks/>
          </p:cNvSpPr>
          <p:nvPr/>
        </p:nvSpPr>
        <p:spPr>
          <a:xfrm>
            <a:off x="0" y="-11017"/>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Control Self Assessment (Contd.)</a:t>
            </a:r>
          </a:p>
        </p:txBody>
      </p:sp>
    </p:spTree>
    <p:extLst>
      <p:ext uri="{BB962C8B-B14F-4D97-AF65-F5344CB8AC3E}">
        <p14:creationId xmlns:p14="http://schemas.microsoft.com/office/powerpoint/2010/main" val="40383224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A6D988D8-CA83-36CA-C28A-8E014199FDDA}"/>
              </a:ext>
            </a:extLst>
          </p:cNvPr>
          <p:cNvGraphicFramePr>
            <a:graphicFrameLocks noGrp="1"/>
          </p:cNvGraphicFramePr>
          <p:nvPr>
            <p:extLst>
              <p:ext uri="{D42A27DB-BD31-4B8C-83A1-F6EECF244321}">
                <p14:modId xmlns:p14="http://schemas.microsoft.com/office/powerpoint/2010/main" val="174398766"/>
              </p:ext>
            </p:extLst>
          </p:nvPr>
        </p:nvGraphicFramePr>
        <p:xfrm>
          <a:off x="0" y="546545"/>
          <a:ext cx="12191997" cy="6444685"/>
        </p:xfrm>
        <a:graphic>
          <a:graphicData uri="http://schemas.openxmlformats.org/drawingml/2006/table">
            <a:tbl>
              <a:tblPr firstRow="1" firstCol="1" bandRow="1">
                <a:tableStyleId>{5C22544A-7EE6-4342-B048-85BDC9FD1C3A}</a:tableStyleId>
              </a:tblPr>
              <a:tblGrid>
                <a:gridCol w="1027686">
                  <a:extLst>
                    <a:ext uri="{9D8B030D-6E8A-4147-A177-3AD203B41FA5}">
                      <a16:colId xmlns:a16="http://schemas.microsoft.com/office/drawing/2014/main" val="4569473"/>
                    </a:ext>
                  </a:extLst>
                </a:gridCol>
                <a:gridCol w="4688818">
                  <a:extLst>
                    <a:ext uri="{9D8B030D-6E8A-4147-A177-3AD203B41FA5}">
                      <a16:colId xmlns:a16="http://schemas.microsoft.com/office/drawing/2014/main" val="3635981939"/>
                    </a:ext>
                  </a:extLst>
                </a:gridCol>
                <a:gridCol w="1027686">
                  <a:extLst>
                    <a:ext uri="{9D8B030D-6E8A-4147-A177-3AD203B41FA5}">
                      <a16:colId xmlns:a16="http://schemas.microsoft.com/office/drawing/2014/main" val="2756686206"/>
                    </a:ext>
                  </a:extLst>
                </a:gridCol>
                <a:gridCol w="1027686">
                  <a:extLst>
                    <a:ext uri="{9D8B030D-6E8A-4147-A177-3AD203B41FA5}">
                      <a16:colId xmlns:a16="http://schemas.microsoft.com/office/drawing/2014/main" val="706386708"/>
                    </a:ext>
                  </a:extLst>
                </a:gridCol>
                <a:gridCol w="492433">
                  <a:extLst>
                    <a:ext uri="{9D8B030D-6E8A-4147-A177-3AD203B41FA5}">
                      <a16:colId xmlns:a16="http://schemas.microsoft.com/office/drawing/2014/main" val="1054493748"/>
                    </a:ext>
                  </a:extLst>
                </a:gridCol>
                <a:gridCol w="856406">
                  <a:extLst>
                    <a:ext uri="{9D8B030D-6E8A-4147-A177-3AD203B41FA5}">
                      <a16:colId xmlns:a16="http://schemas.microsoft.com/office/drawing/2014/main" val="1053679665"/>
                    </a:ext>
                  </a:extLst>
                </a:gridCol>
                <a:gridCol w="911000">
                  <a:extLst>
                    <a:ext uri="{9D8B030D-6E8A-4147-A177-3AD203B41FA5}">
                      <a16:colId xmlns:a16="http://schemas.microsoft.com/office/drawing/2014/main" val="2083494342"/>
                    </a:ext>
                  </a:extLst>
                </a:gridCol>
                <a:gridCol w="936694">
                  <a:extLst>
                    <a:ext uri="{9D8B030D-6E8A-4147-A177-3AD203B41FA5}">
                      <a16:colId xmlns:a16="http://schemas.microsoft.com/office/drawing/2014/main" val="2932994227"/>
                    </a:ext>
                  </a:extLst>
                </a:gridCol>
                <a:gridCol w="884238">
                  <a:extLst>
                    <a:ext uri="{9D8B030D-6E8A-4147-A177-3AD203B41FA5}">
                      <a16:colId xmlns:a16="http://schemas.microsoft.com/office/drawing/2014/main" val="2189696559"/>
                    </a:ext>
                  </a:extLst>
                </a:gridCol>
                <a:gridCol w="339350">
                  <a:extLst>
                    <a:ext uri="{9D8B030D-6E8A-4147-A177-3AD203B41FA5}">
                      <a16:colId xmlns:a16="http://schemas.microsoft.com/office/drawing/2014/main" val="1963564998"/>
                    </a:ext>
                  </a:extLst>
                </a:gridCol>
              </a:tblGrid>
              <a:tr h="562045">
                <a:tc gridSpan="10">
                  <a:txBody>
                    <a:bodyPr/>
                    <a:lstStyle/>
                    <a:p>
                      <a:pPr>
                        <a:lnSpc>
                          <a:spcPct val="115000"/>
                        </a:lnSpc>
                        <a:spcAft>
                          <a:spcPts val="1000"/>
                        </a:spcAft>
                      </a:pPr>
                      <a:r>
                        <a:rPr lang="en-IN" sz="1800">
                          <a:effectLst/>
                        </a:rPr>
                        <a:t>Requisitioning, Ordering ,Receipt of Assets</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24179237"/>
                  </a:ext>
                </a:extLst>
              </a:tr>
              <a:tr h="1215171">
                <a:tc>
                  <a:txBody>
                    <a:bodyPr/>
                    <a:lstStyle/>
                    <a:p>
                      <a:pPr algn="ctr">
                        <a:lnSpc>
                          <a:spcPct val="115000"/>
                        </a:lnSpc>
                        <a:spcAft>
                          <a:spcPts val="1000"/>
                        </a:spcAft>
                      </a:pPr>
                      <a:r>
                        <a:rPr lang="en-IN" sz="1800">
                          <a:effectLst/>
                        </a:rPr>
                        <a:t>9</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1800" dirty="0">
                          <a:effectLst/>
                        </a:rPr>
                        <a:t>Whether SAP allows to raise Purchase Requisitions or Purchase Orders or Service Orders only up to the amount of budget available?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2</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896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567</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9101</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3</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8</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8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01155334"/>
                  </a:ext>
                </a:extLst>
              </a:tr>
              <a:tr h="906848">
                <a:tc>
                  <a:txBody>
                    <a:bodyPr/>
                    <a:lstStyle/>
                    <a:p>
                      <a:pPr algn="ctr">
                        <a:lnSpc>
                          <a:spcPct val="115000"/>
                        </a:lnSpc>
                        <a:spcAft>
                          <a:spcPts val="1000"/>
                        </a:spcAft>
                      </a:pPr>
                      <a:r>
                        <a:rPr lang="en-IN" sz="1800">
                          <a:effectLst/>
                        </a:rPr>
                        <a:t>10</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1800">
                          <a:effectLst/>
                        </a:rPr>
                        <a:t>Whether expenses charged to WBS are settled periodically to charge them to relevant Asset Under Construction (AUC) A/c? </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3</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896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567</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9101</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3</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9</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4</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8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82806159"/>
                  </a:ext>
                </a:extLst>
              </a:tr>
              <a:tr h="906848">
                <a:tc>
                  <a:txBody>
                    <a:bodyPr/>
                    <a:lstStyle/>
                    <a:p>
                      <a:pPr algn="ctr">
                        <a:lnSpc>
                          <a:spcPct val="115000"/>
                        </a:lnSpc>
                        <a:spcAft>
                          <a:spcPts val="1000"/>
                        </a:spcAft>
                      </a:pPr>
                      <a:r>
                        <a:rPr lang="en-IN" sz="1800">
                          <a:effectLst/>
                        </a:rPr>
                        <a:t>11</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1800">
                          <a:effectLst/>
                        </a:rPr>
                        <a:t>Whether the AUC accounts are Capitalised as Fixed Assets on receipt of Project completion Certificate?</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3</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896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567</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9101</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3</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9</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9</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8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94017046"/>
                  </a:ext>
                </a:extLst>
              </a:tr>
              <a:tr h="906848">
                <a:tc>
                  <a:txBody>
                    <a:bodyPr/>
                    <a:lstStyle/>
                    <a:p>
                      <a:pPr algn="ctr">
                        <a:lnSpc>
                          <a:spcPct val="115000"/>
                        </a:lnSpc>
                        <a:spcAft>
                          <a:spcPts val="1000"/>
                        </a:spcAft>
                      </a:pPr>
                      <a:r>
                        <a:rPr lang="en-IN" sz="1800">
                          <a:effectLst/>
                        </a:rPr>
                        <a:t>12</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1800">
                          <a:effectLst/>
                        </a:rPr>
                        <a:t>Whether Fixed Assets are properly classified (while capitalising) as per the provisions of the Companies Act?</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3</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896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567</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9101</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3</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9</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8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1978407"/>
                  </a:ext>
                </a:extLst>
              </a:tr>
              <a:tr h="906848">
                <a:tc>
                  <a:txBody>
                    <a:bodyPr/>
                    <a:lstStyle/>
                    <a:p>
                      <a:pPr algn="ctr">
                        <a:lnSpc>
                          <a:spcPct val="115000"/>
                        </a:lnSpc>
                        <a:spcAft>
                          <a:spcPts val="1000"/>
                        </a:spcAft>
                      </a:pPr>
                      <a:r>
                        <a:rPr lang="en-IN" sz="1800">
                          <a:effectLst/>
                        </a:rPr>
                        <a:t>13</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1800">
                          <a:effectLst/>
                        </a:rPr>
                        <a:t>Whether it is ensured that CENVAT and VAT on the cost of assets are not included within the capitalization cost?</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3</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896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567</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9101</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3</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9</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9</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8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71992184"/>
                  </a:ext>
                </a:extLst>
              </a:tr>
              <a:tr h="906848">
                <a:tc>
                  <a:txBody>
                    <a:bodyPr/>
                    <a:lstStyle/>
                    <a:p>
                      <a:pPr algn="ctr">
                        <a:lnSpc>
                          <a:spcPct val="115000"/>
                        </a:lnSpc>
                        <a:spcAft>
                          <a:spcPts val="1000"/>
                        </a:spcAft>
                      </a:pPr>
                      <a:r>
                        <a:rPr lang="en-IN" sz="1800">
                          <a:effectLst/>
                        </a:rPr>
                        <a:t>14</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1800">
                          <a:effectLst/>
                        </a:rPr>
                        <a:t>Whether ageing analysis of all AUC are done periodically and reasons for long pending non-completions are found out?</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2</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896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567</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9101</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2</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4</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dirty="0">
                          <a:effectLst/>
                        </a:rPr>
                        <a:t>0</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800" dirty="0">
                          <a:effectLst/>
                        </a:rPr>
                        <a:t> </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53907126"/>
                  </a:ext>
                </a:extLst>
              </a:tr>
            </a:tbl>
          </a:graphicData>
        </a:graphic>
      </p:graphicFrame>
      <p:sp>
        <p:nvSpPr>
          <p:cNvPr id="6" name="Title 1">
            <a:extLst>
              <a:ext uri="{FF2B5EF4-FFF2-40B4-BE49-F238E27FC236}">
                <a16:creationId xmlns:a16="http://schemas.microsoft.com/office/drawing/2014/main" id="{1ED2E368-2BBD-ED0E-9E9E-768C0EF0DB0A}"/>
              </a:ext>
            </a:extLst>
          </p:cNvPr>
          <p:cNvSpPr txBox="1">
            <a:spLocks/>
          </p:cNvSpPr>
          <p:nvPr/>
        </p:nvSpPr>
        <p:spPr>
          <a:xfrm>
            <a:off x="0" y="-11017"/>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Control Self Assessment (Contd.)</a:t>
            </a:r>
          </a:p>
        </p:txBody>
      </p:sp>
    </p:spTree>
    <p:extLst>
      <p:ext uri="{BB962C8B-B14F-4D97-AF65-F5344CB8AC3E}">
        <p14:creationId xmlns:p14="http://schemas.microsoft.com/office/powerpoint/2010/main" val="29293377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DDB57E0-39DB-79FB-60E2-D6EE0F7F8774}"/>
              </a:ext>
            </a:extLst>
          </p:cNvPr>
          <p:cNvGraphicFramePr>
            <a:graphicFrameLocks noGrp="1"/>
          </p:cNvGraphicFramePr>
          <p:nvPr>
            <p:extLst>
              <p:ext uri="{D42A27DB-BD31-4B8C-83A1-F6EECF244321}">
                <p14:modId xmlns:p14="http://schemas.microsoft.com/office/powerpoint/2010/main" val="2995534357"/>
              </p:ext>
            </p:extLst>
          </p:nvPr>
        </p:nvGraphicFramePr>
        <p:xfrm>
          <a:off x="0" y="267764"/>
          <a:ext cx="12191998" cy="6913621"/>
        </p:xfrm>
        <a:graphic>
          <a:graphicData uri="http://schemas.openxmlformats.org/drawingml/2006/table">
            <a:tbl>
              <a:tblPr firstRow="1" firstCol="1" bandRow="1">
                <a:tableStyleId>{5C22544A-7EE6-4342-B048-85BDC9FD1C3A}</a:tableStyleId>
              </a:tblPr>
              <a:tblGrid>
                <a:gridCol w="1027686">
                  <a:extLst>
                    <a:ext uri="{9D8B030D-6E8A-4147-A177-3AD203B41FA5}">
                      <a16:colId xmlns:a16="http://schemas.microsoft.com/office/drawing/2014/main" val="3959040096"/>
                    </a:ext>
                  </a:extLst>
                </a:gridCol>
                <a:gridCol w="4688820">
                  <a:extLst>
                    <a:ext uri="{9D8B030D-6E8A-4147-A177-3AD203B41FA5}">
                      <a16:colId xmlns:a16="http://schemas.microsoft.com/office/drawing/2014/main" val="1725167760"/>
                    </a:ext>
                  </a:extLst>
                </a:gridCol>
                <a:gridCol w="1027686">
                  <a:extLst>
                    <a:ext uri="{9D8B030D-6E8A-4147-A177-3AD203B41FA5}">
                      <a16:colId xmlns:a16="http://schemas.microsoft.com/office/drawing/2014/main" val="3407604367"/>
                    </a:ext>
                  </a:extLst>
                </a:gridCol>
                <a:gridCol w="1027686">
                  <a:extLst>
                    <a:ext uri="{9D8B030D-6E8A-4147-A177-3AD203B41FA5}">
                      <a16:colId xmlns:a16="http://schemas.microsoft.com/office/drawing/2014/main" val="3038054737"/>
                    </a:ext>
                  </a:extLst>
                </a:gridCol>
                <a:gridCol w="691898">
                  <a:extLst>
                    <a:ext uri="{9D8B030D-6E8A-4147-A177-3AD203B41FA5}">
                      <a16:colId xmlns:a16="http://schemas.microsoft.com/office/drawing/2014/main" val="1751882896"/>
                    </a:ext>
                  </a:extLst>
                </a:gridCol>
                <a:gridCol w="656940">
                  <a:extLst>
                    <a:ext uri="{9D8B030D-6E8A-4147-A177-3AD203B41FA5}">
                      <a16:colId xmlns:a16="http://schemas.microsoft.com/office/drawing/2014/main" val="3656504833"/>
                    </a:ext>
                  </a:extLst>
                </a:gridCol>
                <a:gridCol w="911000">
                  <a:extLst>
                    <a:ext uri="{9D8B030D-6E8A-4147-A177-3AD203B41FA5}">
                      <a16:colId xmlns:a16="http://schemas.microsoft.com/office/drawing/2014/main" val="565686388"/>
                    </a:ext>
                  </a:extLst>
                </a:gridCol>
                <a:gridCol w="936694">
                  <a:extLst>
                    <a:ext uri="{9D8B030D-6E8A-4147-A177-3AD203B41FA5}">
                      <a16:colId xmlns:a16="http://schemas.microsoft.com/office/drawing/2014/main" val="3900129955"/>
                    </a:ext>
                  </a:extLst>
                </a:gridCol>
                <a:gridCol w="884239">
                  <a:extLst>
                    <a:ext uri="{9D8B030D-6E8A-4147-A177-3AD203B41FA5}">
                      <a16:colId xmlns:a16="http://schemas.microsoft.com/office/drawing/2014/main" val="2607398763"/>
                    </a:ext>
                  </a:extLst>
                </a:gridCol>
                <a:gridCol w="339349">
                  <a:extLst>
                    <a:ext uri="{9D8B030D-6E8A-4147-A177-3AD203B41FA5}">
                      <a16:colId xmlns:a16="http://schemas.microsoft.com/office/drawing/2014/main" val="3485491492"/>
                    </a:ext>
                  </a:extLst>
                </a:gridCol>
              </a:tblGrid>
              <a:tr h="725146">
                <a:tc gridSpan="10">
                  <a:txBody>
                    <a:bodyPr/>
                    <a:lstStyle/>
                    <a:p>
                      <a:pPr>
                        <a:lnSpc>
                          <a:spcPct val="115000"/>
                        </a:lnSpc>
                        <a:spcAft>
                          <a:spcPts val="1000"/>
                        </a:spcAft>
                      </a:pPr>
                      <a:endParaRPr lang="en-IN" sz="1800" dirty="0">
                        <a:effectLst/>
                      </a:endParaRPr>
                    </a:p>
                    <a:p>
                      <a:pPr>
                        <a:lnSpc>
                          <a:spcPct val="115000"/>
                        </a:lnSpc>
                        <a:spcAft>
                          <a:spcPts val="1000"/>
                        </a:spcAft>
                      </a:pPr>
                      <a:r>
                        <a:rPr lang="en-IN" sz="1800" dirty="0">
                          <a:effectLst/>
                        </a:rPr>
                        <a:t>Asset identification and Verification</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06300344"/>
                  </a:ext>
                </a:extLst>
              </a:tr>
              <a:tr h="600593">
                <a:tc>
                  <a:txBody>
                    <a:bodyPr/>
                    <a:lstStyle/>
                    <a:p>
                      <a:pPr algn="ctr">
                        <a:lnSpc>
                          <a:spcPct val="115000"/>
                        </a:lnSpc>
                        <a:spcAft>
                          <a:spcPts val="1000"/>
                        </a:spcAft>
                      </a:pPr>
                      <a:r>
                        <a:rPr lang="en-IN" sz="2000" dirty="0">
                          <a:effectLst/>
                        </a:rPr>
                        <a:t>15</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just">
                        <a:lnSpc>
                          <a:spcPct val="115000"/>
                        </a:lnSpc>
                        <a:spcAft>
                          <a:spcPts val="1000"/>
                        </a:spcAft>
                      </a:pPr>
                      <a:r>
                        <a:rPr lang="en-IN" sz="1800" dirty="0">
                          <a:effectLst/>
                        </a:rPr>
                        <a:t>Whether physical verification is done on project completion to identify surplus materials?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dirty="0">
                          <a:effectLst/>
                        </a:rPr>
                        <a:t>896</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567</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9101</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9</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2</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nSpc>
                          <a:spcPct val="115000"/>
                        </a:lnSpc>
                        <a:spcAft>
                          <a:spcPts val="1000"/>
                        </a:spcAft>
                      </a:pPr>
                      <a:r>
                        <a:rPr lang="en-IN" sz="2000">
                          <a:effectLst/>
                        </a:rPr>
                        <a:t>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extLst>
                  <a:ext uri="{0D108BD9-81ED-4DB2-BD59-A6C34878D82A}">
                    <a16:rowId xmlns:a16="http://schemas.microsoft.com/office/drawing/2014/main" val="1241567239"/>
                  </a:ext>
                </a:extLst>
              </a:tr>
              <a:tr h="666625">
                <a:tc>
                  <a:txBody>
                    <a:bodyPr/>
                    <a:lstStyle/>
                    <a:p>
                      <a:pPr algn="ctr">
                        <a:lnSpc>
                          <a:spcPct val="115000"/>
                        </a:lnSpc>
                        <a:spcAft>
                          <a:spcPts val="1000"/>
                        </a:spcAft>
                      </a:pPr>
                      <a:r>
                        <a:rPr lang="en-IN" sz="2000" dirty="0">
                          <a:effectLst/>
                        </a:rPr>
                        <a:t>16</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just">
                        <a:lnSpc>
                          <a:spcPct val="115000"/>
                        </a:lnSpc>
                        <a:spcAft>
                          <a:spcPts val="1000"/>
                        </a:spcAft>
                      </a:pPr>
                      <a:r>
                        <a:rPr lang="en-IN" sz="1800" dirty="0">
                          <a:effectLst/>
                        </a:rPr>
                        <a:t>Whether a unique identification no. is given to  assets and sub-units during at  Capitalisation?</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896</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567</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9101</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9</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9</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nSpc>
                          <a:spcPct val="115000"/>
                        </a:lnSpc>
                        <a:spcAft>
                          <a:spcPts val="1000"/>
                        </a:spcAft>
                      </a:pPr>
                      <a:r>
                        <a:rPr lang="en-IN" sz="2000">
                          <a:effectLst/>
                        </a:rPr>
                        <a:t>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extLst>
                  <a:ext uri="{0D108BD9-81ED-4DB2-BD59-A6C34878D82A}">
                    <a16:rowId xmlns:a16="http://schemas.microsoft.com/office/drawing/2014/main" val="1343931972"/>
                  </a:ext>
                </a:extLst>
              </a:tr>
              <a:tr h="600593">
                <a:tc>
                  <a:txBody>
                    <a:bodyPr/>
                    <a:lstStyle/>
                    <a:p>
                      <a:pPr algn="ctr">
                        <a:lnSpc>
                          <a:spcPct val="115000"/>
                        </a:lnSpc>
                        <a:spcAft>
                          <a:spcPts val="1000"/>
                        </a:spcAft>
                      </a:pPr>
                      <a:r>
                        <a:rPr lang="en-IN" sz="2000" dirty="0">
                          <a:effectLst/>
                        </a:rPr>
                        <a:t>17</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just">
                        <a:lnSpc>
                          <a:spcPct val="115000"/>
                        </a:lnSpc>
                        <a:spcAft>
                          <a:spcPts val="1000"/>
                        </a:spcAft>
                      </a:pPr>
                      <a:r>
                        <a:rPr lang="en-IN" sz="1800" dirty="0">
                          <a:effectLst/>
                        </a:rPr>
                        <a:t>Whether Fixed Asset Register being updated for all fixed assets constructed/purchased?</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896</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567</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9101</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9</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6</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nSpc>
                          <a:spcPct val="115000"/>
                        </a:lnSpc>
                        <a:spcAft>
                          <a:spcPts val="1000"/>
                        </a:spcAft>
                      </a:pPr>
                      <a:r>
                        <a:rPr lang="en-IN" sz="2000">
                          <a:effectLst/>
                        </a:rPr>
                        <a:t>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extLst>
                  <a:ext uri="{0D108BD9-81ED-4DB2-BD59-A6C34878D82A}">
                    <a16:rowId xmlns:a16="http://schemas.microsoft.com/office/drawing/2014/main" val="128781603"/>
                  </a:ext>
                </a:extLst>
              </a:tr>
              <a:tr h="600593">
                <a:tc>
                  <a:txBody>
                    <a:bodyPr/>
                    <a:lstStyle/>
                    <a:p>
                      <a:pPr algn="ctr">
                        <a:lnSpc>
                          <a:spcPct val="115000"/>
                        </a:lnSpc>
                        <a:spcAft>
                          <a:spcPts val="1000"/>
                        </a:spcAft>
                      </a:pPr>
                      <a:r>
                        <a:rPr lang="en-IN" sz="2000" dirty="0">
                          <a:effectLst/>
                        </a:rPr>
                        <a:t>18</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just">
                        <a:lnSpc>
                          <a:spcPct val="115000"/>
                        </a:lnSpc>
                        <a:spcAft>
                          <a:spcPts val="1000"/>
                        </a:spcAft>
                      </a:pPr>
                      <a:r>
                        <a:rPr lang="en-IN" sz="1800" dirty="0">
                          <a:effectLst/>
                        </a:rPr>
                        <a:t>Whether the unique asset no. of the asset has been attached and displayed  on the asset?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896</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567</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9101</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9</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6</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nSpc>
                          <a:spcPct val="115000"/>
                        </a:lnSpc>
                        <a:spcAft>
                          <a:spcPts val="1000"/>
                        </a:spcAft>
                      </a:pPr>
                      <a:r>
                        <a:rPr lang="en-IN" sz="2000">
                          <a:effectLst/>
                        </a:rPr>
                        <a:t>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extLst>
                  <a:ext uri="{0D108BD9-81ED-4DB2-BD59-A6C34878D82A}">
                    <a16:rowId xmlns:a16="http://schemas.microsoft.com/office/drawing/2014/main" val="3206027306"/>
                  </a:ext>
                </a:extLst>
              </a:tr>
              <a:tr h="600593">
                <a:tc>
                  <a:txBody>
                    <a:bodyPr/>
                    <a:lstStyle/>
                    <a:p>
                      <a:pPr algn="ctr">
                        <a:lnSpc>
                          <a:spcPct val="115000"/>
                        </a:lnSpc>
                        <a:spcAft>
                          <a:spcPts val="1000"/>
                        </a:spcAft>
                      </a:pPr>
                      <a:r>
                        <a:rPr lang="en-IN" sz="2000" dirty="0">
                          <a:effectLst/>
                        </a:rPr>
                        <a:t>19</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just">
                        <a:lnSpc>
                          <a:spcPct val="115000"/>
                        </a:lnSpc>
                        <a:spcAft>
                          <a:spcPts val="1000"/>
                        </a:spcAft>
                      </a:pPr>
                      <a:r>
                        <a:rPr lang="en-IN" sz="1800" dirty="0">
                          <a:effectLst/>
                        </a:rPr>
                        <a:t>Whether Physical Verification of Fixed Assets is being carried out at regular intervals?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896</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567</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9101</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9</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6</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nSpc>
                          <a:spcPct val="115000"/>
                        </a:lnSpc>
                        <a:spcAft>
                          <a:spcPts val="1000"/>
                        </a:spcAft>
                      </a:pPr>
                      <a:r>
                        <a:rPr lang="en-IN" sz="2000">
                          <a:effectLst/>
                        </a:rPr>
                        <a:t>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extLst>
                  <a:ext uri="{0D108BD9-81ED-4DB2-BD59-A6C34878D82A}">
                    <a16:rowId xmlns:a16="http://schemas.microsoft.com/office/drawing/2014/main" val="1243507034"/>
                  </a:ext>
                </a:extLst>
              </a:tr>
              <a:tr h="909982">
                <a:tc>
                  <a:txBody>
                    <a:bodyPr/>
                    <a:lstStyle/>
                    <a:p>
                      <a:pPr algn="ctr">
                        <a:lnSpc>
                          <a:spcPct val="115000"/>
                        </a:lnSpc>
                        <a:spcAft>
                          <a:spcPts val="1000"/>
                        </a:spcAft>
                      </a:pPr>
                      <a:r>
                        <a:rPr lang="en-IN" sz="2000" dirty="0">
                          <a:effectLst/>
                        </a:rPr>
                        <a:t>20</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just">
                        <a:lnSpc>
                          <a:spcPct val="115000"/>
                        </a:lnSpc>
                        <a:spcAft>
                          <a:spcPts val="1000"/>
                        </a:spcAft>
                      </a:pPr>
                      <a:r>
                        <a:rPr lang="en-IN" sz="1800" dirty="0">
                          <a:effectLst/>
                        </a:rPr>
                        <a:t>Whether all discrepancies noticed during physical verification are adjusted only after taking approval of higher authorities?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896</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567</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9101</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9</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nSpc>
                          <a:spcPct val="115000"/>
                        </a:lnSpc>
                        <a:spcAft>
                          <a:spcPts val="1000"/>
                        </a:spcAft>
                      </a:pPr>
                      <a:r>
                        <a:rPr lang="en-IN" sz="2000">
                          <a:effectLst/>
                        </a:rPr>
                        <a:t>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extLst>
                  <a:ext uri="{0D108BD9-81ED-4DB2-BD59-A6C34878D82A}">
                    <a16:rowId xmlns:a16="http://schemas.microsoft.com/office/drawing/2014/main" val="4215583143"/>
                  </a:ext>
                </a:extLst>
              </a:tr>
              <a:tr h="600593">
                <a:tc>
                  <a:txBody>
                    <a:bodyPr/>
                    <a:lstStyle/>
                    <a:p>
                      <a:pPr algn="ctr">
                        <a:lnSpc>
                          <a:spcPct val="115000"/>
                        </a:lnSpc>
                        <a:spcAft>
                          <a:spcPts val="1000"/>
                        </a:spcAft>
                      </a:pPr>
                      <a:r>
                        <a:rPr lang="en-IN" sz="2000" dirty="0">
                          <a:effectLst/>
                        </a:rPr>
                        <a:t>21</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just">
                        <a:lnSpc>
                          <a:spcPct val="115000"/>
                        </a:lnSpc>
                        <a:spcAft>
                          <a:spcPts val="1000"/>
                        </a:spcAft>
                      </a:pPr>
                      <a:r>
                        <a:rPr lang="en-IN" sz="1800" dirty="0">
                          <a:effectLst/>
                        </a:rPr>
                        <a:t>Whether the surplus items are added as Fixed Asset at nominal value in the books of Account?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896</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567</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9101</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9</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6</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nSpc>
                          <a:spcPct val="115000"/>
                        </a:lnSpc>
                        <a:spcAft>
                          <a:spcPts val="1000"/>
                        </a:spcAft>
                      </a:pPr>
                      <a:r>
                        <a:rPr lang="en-IN" sz="2000">
                          <a:effectLst/>
                        </a:rPr>
                        <a:t>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extLst>
                  <a:ext uri="{0D108BD9-81ED-4DB2-BD59-A6C34878D82A}">
                    <a16:rowId xmlns:a16="http://schemas.microsoft.com/office/drawing/2014/main" val="956201433"/>
                  </a:ext>
                </a:extLst>
              </a:tr>
              <a:tr h="1517770">
                <a:tc>
                  <a:txBody>
                    <a:bodyPr/>
                    <a:lstStyle/>
                    <a:p>
                      <a:pPr algn="ctr">
                        <a:lnSpc>
                          <a:spcPct val="115000"/>
                        </a:lnSpc>
                        <a:spcAft>
                          <a:spcPts val="1000"/>
                        </a:spcAft>
                      </a:pPr>
                      <a:r>
                        <a:rPr lang="en-IN" sz="2000" dirty="0">
                          <a:effectLst/>
                        </a:rPr>
                        <a:t>22</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just">
                        <a:lnSpc>
                          <a:spcPct val="115000"/>
                        </a:lnSpc>
                        <a:spcAft>
                          <a:spcPts val="1000"/>
                        </a:spcAft>
                      </a:pPr>
                      <a:r>
                        <a:rPr lang="en-IN" sz="1800" dirty="0">
                          <a:effectLst/>
                        </a:rPr>
                        <a:t>Whether movement/transfer (within the plant or  to other locations) are done ‘</a:t>
                      </a:r>
                      <a:r>
                        <a:rPr lang="en-IN" sz="1800" dirty="0" err="1">
                          <a:effectLst/>
                        </a:rPr>
                        <a:t>gh</a:t>
                      </a:r>
                      <a:r>
                        <a:rPr lang="en-IN" sz="1800" dirty="0">
                          <a:effectLst/>
                        </a:rPr>
                        <a:t> a std. form signed both by the transferor &amp; transferee dept. / under an intimation to Accounts Dept.?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dirty="0">
                          <a:effectLst/>
                        </a:rPr>
                        <a:t>3</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dirty="0">
                          <a:effectLst/>
                        </a:rPr>
                        <a:t>896</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dirty="0">
                          <a:effectLst/>
                        </a:rPr>
                        <a:t>567</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dirty="0">
                          <a:effectLst/>
                        </a:rPr>
                        <a:t>9101</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dirty="0">
                          <a:effectLst/>
                        </a:rPr>
                        <a:t>3</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dirty="0">
                          <a:effectLst/>
                        </a:rPr>
                        <a:t>9</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dirty="0">
                          <a:effectLst/>
                        </a:rPr>
                        <a:t>0</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nSpc>
                          <a:spcPct val="115000"/>
                        </a:lnSpc>
                        <a:spcAft>
                          <a:spcPts val="1000"/>
                        </a:spcAft>
                      </a:pPr>
                      <a:r>
                        <a:rPr lang="en-IN" sz="2000" dirty="0">
                          <a:effectLst/>
                        </a:rPr>
                        <a:t>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extLst>
                  <a:ext uri="{0D108BD9-81ED-4DB2-BD59-A6C34878D82A}">
                    <a16:rowId xmlns:a16="http://schemas.microsoft.com/office/drawing/2014/main" val="1634770663"/>
                  </a:ext>
                </a:extLst>
              </a:tr>
            </a:tbl>
          </a:graphicData>
        </a:graphic>
      </p:graphicFrame>
      <p:sp>
        <p:nvSpPr>
          <p:cNvPr id="6" name="Title 1">
            <a:extLst>
              <a:ext uri="{FF2B5EF4-FFF2-40B4-BE49-F238E27FC236}">
                <a16:creationId xmlns:a16="http://schemas.microsoft.com/office/drawing/2014/main" id="{A2B7FC68-09A9-CB2A-975E-0E88699D3BEB}"/>
              </a:ext>
            </a:extLst>
          </p:cNvPr>
          <p:cNvSpPr txBox="1">
            <a:spLocks/>
          </p:cNvSpPr>
          <p:nvPr/>
        </p:nvSpPr>
        <p:spPr>
          <a:xfrm>
            <a:off x="0" y="-11017"/>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Control Self Assessment (Contd.)</a:t>
            </a:r>
          </a:p>
        </p:txBody>
      </p:sp>
    </p:spTree>
    <p:extLst>
      <p:ext uri="{BB962C8B-B14F-4D97-AF65-F5344CB8AC3E}">
        <p14:creationId xmlns:p14="http://schemas.microsoft.com/office/powerpoint/2010/main" val="25673989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798DD46-525B-9527-B977-16D09AD906DD}"/>
              </a:ext>
            </a:extLst>
          </p:cNvPr>
          <p:cNvSpPr txBox="1">
            <a:spLocks/>
          </p:cNvSpPr>
          <p:nvPr/>
        </p:nvSpPr>
        <p:spPr>
          <a:xfrm>
            <a:off x="0" y="-11017"/>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Control Self Assessment (Contd.)</a:t>
            </a:r>
          </a:p>
        </p:txBody>
      </p:sp>
      <p:graphicFrame>
        <p:nvGraphicFramePr>
          <p:cNvPr id="6" name="Table 5">
            <a:extLst>
              <a:ext uri="{FF2B5EF4-FFF2-40B4-BE49-F238E27FC236}">
                <a16:creationId xmlns:a16="http://schemas.microsoft.com/office/drawing/2014/main" id="{AE727575-C1EF-1B3C-9C08-5FF78CF10762}"/>
              </a:ext>
            </a:extLst>
          </p:cNvPr>
          <p:cNvGraphicFramePr>
            <a:graphicFrameLocks noGrp="1"/>
          </p:cNvGraphicFramePr>
          <p:nvPr>
            <p:extLst>
              <p:ext uri="{D42A27DB-BD31-4B8C-83A1-F6EECF244321}">
                <p14:modId xmlns:p14="http://schemas.microsoft.com/office/powerpoint/2010/main" val="323767933"/>
              </p:ext>
            </p:extLst>
          </p:nvPr>
        </p:nvGraphicFramePr>
        <p:xfrm>
          <a:off x="0" y="546546"/>
          <a:ext cx="12110225" cy="6293109"/>
        </p:xfrm>
        <a:graphic>
          <a:graphicData uri="http://schemas.openxmlformats.org/drawingml/2006/table">
            <a:tbl>
              <a:tblPr firstRow="1" firstCol="1" bandRow="1">
                <a:tableStyleId>{5C22544A-7EE6-4342-B048-85BDC9FD1C3A}</a:tableStyleId>
              </a:tblPr>
              <a:tblGrid>
                <a:gridCol w="1020793">
                  <a:extLst>
                    <a:ext uri="{9D8B030D-6E8A-4147-A177-3AD203B41FA5}">
                      <a16:colId xmlns:a16="http://schemas.microsoft.com/office/drawing/2014/main" val="1442107280"/>
                    </a:ext>
                  </a:extLst>
                </a:gridCol>
                <a:gridCol w="4657369">
                  <a:extLst>
                    <a:ext uri="{9D8B030D-6E8A-4147-A177-3AD203B41FA5}">
                      <a16:colId xmlns:a16="http://schemas.microsoft.com/office/drawing/2014/main" val="2145523558"/>
                    </a:ext>
                  </a:extLst>
                </a:gridCol>
                <a:gridCol w="1020793">
                  <a:extLst>
                    <a:ext uri="{9D8B030D-6E8A-4147-A177-3AD203B41FA5}">
                      <a16:colId xmlns:a16="http://schemas.microsoft.com/office/drawing/2014/main" val="2274710353"/>
                    </a:ext>
                  </a:extLst>
                </a:gridCol>
                <a:gridCol w="1020793">
                  <a:extLst>
                    <a:ext uri="{9D8B030D-6E8A-4147-A177-3AD203B41FA5}">
                      <a16:colId xmlns:a16="http://schemas.microsoft.com/office/drawing/2014/main" val="3407457999"/>
                    </a:ext>
                  </a:extLst>
                </a:gridCol>
                <a:gridCol w="489130">
                  <a:extLst>
                    <a:ext uri="{9D8B030D-6E8A-4147-A177-3AD203B41FA5}">
                      <a16:colId xmlns:a16="http://schemas.microsoft.com/office/drawing/2014/main" val="2566504537"/>
                    </a:ext>
                  </a:extLst>
                </a:gridCol>
                <a:gridCol w="850662">
                  <a:extLst>
                    <a:ext uri="{9D8B030D-6E8A-4147-A177-3AD203B41FA5}">
                      <a16:colId xmlns:a16="http://schemas.microsoft.com/office/drawing/2014/main" val="984657492"/>
                    </a:ext>
                  </a:extLst>
                </a:gridCol>
                <a:gridCol w="904891">
                  <a:extLst>
                    <a:ext uri="{9D8B030D-6E8A-4147-A177-3AD203B41FA5}">
                      <a16:colId xmlns:a16="http://schemas.microsoft.com/office/drawing/2014/main" val="307195143"/>
                    </a:ext>
                  </a:extLst>
                </a:gridCol>
                <a:gridCol w="930412">
                  <a:extLst>
                    <a:ext uri="{9D8B030D-6E8A-4147-A177-3AD203B41FA5}">
                      <a16:colId xmlns:a16="http://schemas.microsoft.com/office/drawing/2014/main" val="249327636"/>
                    </a:ext>
                  </a:extLst>
                </a:gridCol>
                <a:gridCol w="878308">
                  <a:extLst>
                    <a:ext uri="{9D8B030D-6E8A-4147-A177-3AD203B41FA5}">
                      <a16:colId xmlns:a16="http://schemas.microsoft.com/office/drawing/2014/main" val="3412099947"/>
                    </a:ext>
                  </a:extLst>
                </a:gridCol>
                <a:gridCol w="337074">
                  <a:extLst>
                    <a:ext uri="{9D8B030D-6E8A-4147-A177-3AD203B41FA5}">
                      <a16:colId xmlns:a16="http://schemas.microsoft.com/office/drawing/2014/main" val="596814465"/>
                    </a:ext>
                  </a:extLst>
                </a:gridCol>
              </a:tblGrid>
              <a:tr h="598175">
                <a:tc>
                  <a:txBody>
                    <a:bodyPr/>
                    <a:lstStyle/>
                    <a:p>
                      <a:pPr algn="ctr">
                        <a:lnSpc>
                          <a:spcPct val="115000"/>
                        </a:lnSpc>
                        <a:spcAft>
                          <a:spcPts val="1000"/>
                        </a:spcAft>
                      </a:pPr>
                      <a:r>
                        <a:rPr lang="en-IN" sz="1800" dirty="0">
                          <a:effectLst/>
                        </a:rPr>
                        <a:t>23</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1800">
                          <a:effectLst/>
                        </a:rPr>
                        <a:t>Whether FAR is updated after receiving approved Asset Transfer Note?</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3</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896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567</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9101</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2</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0</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1800">
                          <a:effectLst/>
                        </a:rPr>
                        <a:t> </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77720325"/>
                  </a:ext>
                </a:extLst>
              </a:tr>
              <a:tr h="906318">
                <a:tc>
                  <a:txBody>
                    <a:bodyPr/>
                    <a:lstStyle/>
                    <a:p>
                      <a:pPr algn="ctr">
                        <a:lnSpc>
                          <a:spcPct val="115000"/>
                        </a:lnSpc>
                        <a:spcAft>
                          <a:spcPts val="1000"/>
                        </a:spcAft>
                      </a:pPr>
                      <a:r>
                        <a:rPr lang="en-IN" sz="1800" dirty="0">
                          <a:effectLst/>
                        </a:rPr>
                        <a:t>24</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1800">
                          <a:effectLst/>
                        </a:rPr>
                        <a:t>Whether transfer from one plant location to another is approved by defined approving authority?</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3</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896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567</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9101</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2</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0</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1800">
                          <a:effectLst/>
                        </a:rPr>
                        <a:t> </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41243088"/>
                  </a:ext>
                </a:extLst>
              </a:tr>
              <a:tr h="744479">
                <a:tc>
                  <a:txBody>
                    <a:bodyPr/>
                    <a:lstStyle/>
                    <a:p>
                      <a:pPr algn="ctr">
                        <a:lnSpc>
                          <a:spcPct val="115000"/>
                        </a:lnSpc>
                        <a:spcAft>
                          <a:spcPts val="1000"/>
                        </a:spcAft>
                      </a:pPr>
                      <a:r>
                        <a:rPr lang="en-IN" sz="1800" dirty="0">
                          <a:effectLst/>
                        </a:rPr>
                        <a:t>25</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1800">
                          <a:effectLst/>
                        </a:rPr>
                        <a:t>Whether proper steps have been taken to ensure physical security of assets?</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2</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896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567</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9101</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3</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1800">
                          <a:effectLst/>
                        </a:rPr>
                        <a:t> </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93766557"/>
                  </a:ext>
                </a:extLst>
              </a:tr>
              <a:tr h="611536">
                <a:tc>
                  <a:txBody>
                    <a:bodyPr/>
                    <a:lstStyle/>
                    <a:p>
                      <a:pPr algn="ctr">
                        <a:lnSpc>
                          <a:spcPct val="115000"/>
                        </a:lnSpc>
                        <a:spcAft>
                          <a:spcPts val="1000"/>
                        </a:spcAft>
                      </a:pPr>
                      <a:r>
                        <a:rPr lang="en-IN" sz="1800" dirty="0">
                          <a:effectLst/>
                        </a:rPr>
                        <a:t>26</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1800">
                          <a:effectLst/>
                        </a:rPr>
                        <a:t>Whether adequate steps are being taken in case of theft/encroachment of Assets?</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2</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896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567</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9101</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3</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1800">
                          <a:effectLst/>
                        </a:rPr>
                        <a:t> </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62240799"/>
                  </a:ext>
                </a:extLst>
              </a:tr>
              <a:tr h="906318">
                <a:tc>
                  <a:txBody>
                    <a:bodyPr/>
                    <a:lstStyle/>
                    <a:p>
                      <a:pPr algn="ctr">
                        <a:lnSpc>
                          <a:spcPct val="115000"/>
                        </a:lnSpc>
                        <a:spcAft>
                          <a:spcPts val="1000"/>
                        </a:spcAft>
                      </a:pPr>
                      <a:r>
                        <a:rPr lang="en-IN" sz="1800" dirty="0">
                          <a:effectLst/>
                        </a:rPr>
                        <a:t>27</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1800">
                          <a:effectLst/>
                        </a:rPr>
                        <a:t>Whether assets are allowed to be taken out only on the basis of valid gate passes issued by appropriate authorities?</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3</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896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567</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9101</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3</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9</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9</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1800">
                          <a:effectLst/>
                        </a:rPr>
                        <a:t> </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92822179"/>
                  </a:ext>
                </a:extLst>
              </a:tr>
              <a:tr h="906318">
                <a:tc>
                  <a:txBody>
                    <a:bodyPr/>
                    <a:lstStyle/>
                    <a:p>
                      <a:pPr algn="ctr">
                        <a:lnSpc>
                          <a:spcPct val="115000"/>
                        </a:lnSpc>
                        <a:spcAft>
                          <a:spcPts val="1000"/>
                        </a:spcAft>
                      </a:pPr>
                      <a:r>
                        <a:rPr lang="en-IN" sz="1800" dirty="0">
                          <a:effectLst/>
                        </a:rPr>
                        <a:t>28</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1800">
                          <a:effectLst/>
                        </a:rPr>
                        <a:t>Whether there is a regular process of identification of idle or non-performing Assets by Departments?</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3</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896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567</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9101</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3</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9</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1800">
                          <a:effectLst/>
                        </a:rPr>
                        <a:t> </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9267921"/>
                  </a:ext>
                </a:extLst>
              </a:tr>
              <a:tr h="598175">
                <a:tc>
                  <a:txBody>
                    <a:bodyPr/>
                    <a:lstStyle/>
                    <a:p>
                      <a:pPr algn="ctr">
                        <a:lnSpc>
                          <a:spcPct val="115000"/>
                        </a:lnSpc>
                        <a:spcAft>
                          <a:spcPts val="1000"/>
                        </a:spcAft>
                      </a:pPr>
                      <a:r>
                        <a:rPr lang="en-IN" sz="1800" dirty="0">
                          <a:effectLst/>
                        </a:rPr>
                        <a:t>29</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1800">
                          <a:effectLst/>
                        </a:rPr>
                        <a:t>Whether identified NPAs are sent to Technology Officer to check the genuineness of NPA claim?</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3</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896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567</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9101</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3</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9</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0</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1800">
                          <a:effectLst/>
                        </a:rPr>
                        <a:t> </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8496704"/>
                  </a:ext>
                </a:extLst>
              </a:tr>
              <a:tr h="906318">
                <a:tc>
                  <a:txBody>
                    <a:bodyPr/>
                    <a:lstStyle/>
                    <a:p>
                      <a:pPr algn="ctr">
                        <a:lnSpc>
                          <a:spcPct val="115000"/>
                        </a:lnSpc>
                        <a:spcAft>
                          <a:spcPts val="1000"/>
                        </a:spcAft>
                      </a:pPr>
                      <a:r>
                        <a:rPr lang="en-IN" sz="1800" dirty="0">
                          <a:effectLst/>
                        </a:rPr>
                        <a:t>30</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1800" dirty="0">
                          <a:effectLst/>
                        </a:rPr>
                        <a:t>Whether NPA list got approved as per DOA before the identified NPAs are transferred to stores for disposal?</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dirty="0">
                          <a:effectLst/>
                        </a:rPr>
                        <a:t>3</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dirty="0">
                          <a:effectLst/>
                        </a:rPr>
                        <a:t>896</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dirty="0">
                          <a:effectLst/>
                        </a:rPr>
                        <a:t>567</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dirty="0">
                          <a:effectLst/>
                        </a:rPr>
                        <a:t>9101</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dirty="0">
                          <a:effectLst/>
                        </a:rPr>
                        <a:t>3</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dirty="0">
                          <a:effectLst/>
                        </a:rPr>
                        <a:t>9</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dirty="0">
                          <a:effectLst/>
                        </a:rPr>
                        <a:t>6</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1800" dirty="0">
                          <a:effectLst/>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22687726"/>
                  </a:ext>
                </a:extLst>
              </a:tr>
            </a:tbl>
          </a:graphicData>
        </a:graphic>
      </p:graphicFrame>
    </p:spTree>
    <p:extLst>
      <p:ext uri="{BB962C8B-B14F-4D97-AF65-F5344CB8AC3E}">
        <p14:creationId xmlns:p14="http://schemas.microsoft.com/office/powerpoint/2010/main" val="36496384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772D4C6-45A1-A394-E944-694E1B160EB4}"/>
              </a:ext>
            </a:extLst>
          </p:cNvPr>
          <p:cNvSpPr txBox="1">
            <a:spLocks/>
          </p:cNvSpPr>
          <p:nvPr/>
        </p:nvSpPr>
        <p:spPr>
          <a:xfrm>
            <a:off x="0" y="-11017"/>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Control Self Assessment (Contd.)</a:t>
            </a:r>
          </a:p>
        </p:txBody>
      </p:sp>
      <p:graphicFrame>
        <p:nvGraphicFramePr>
          <p:cNvPr id="7" name="Table 6">
            <a:extLst>
              <a:ext uri="{FF2B5EF4-FFF2-40B4-BE49-F238E27FC236}">
                <a16:creationId xmlns:a16="http://schemas.microsoft.com/office/drawing/2014/main" id="{AE001B17-73A7-CFC8-6079-C1A10A3EEFCC}"/>
              </a:ext>
            </a:extLst>
          </p:cNvPr>
          <p:cNvGraphicFramePr>
            <a:graphicFrameLocks noGrp="1"/>
          </p:cNvGraphicFramePr>
          <p:nvPr>
            <p:extLst>
              <p:ext uri="{D42A27DB-BD31-4B8C-83A1-F6EECF244321}">
                <p14:modId xmlns:p14="http://schemas.microsoft.com/office/powerpoint/2010/main" val="1101377801"/>
              </p:ext>
            </p:extLst>
          </p:nvPr>
        </p:nvGraphicFramePr>
        <p:xfrm>
          <a:off x="0" y="546546"/>
          <a:ext cx="12191998" cy="4834992"/>
        </p:xfrm>
        <a:graphic>
          <a:graphicData uri="http://schemas.openxmlformats.org/drawingml/2006/table">
            <a:tbl>
              <a:tblPr firstRow="1" firstCol="1" bandRow="1">
                <a:tableStyleId>{5C22544A-7EE6-4342-B048-85BDC9FD1C3A}</a:tableStyleId>
              </a:tblPr>
              <a:tblGrid>
                <a:gridCol w="1027686">
                  <a:extLst>
                    <a:ext uri="{9D8B030D-6E8A-4147-A177-3AD203B41FA5}">
                      <a16:colId xmlns:a16="http://schemas.microsoft.com/office/drawing/2014/main" val="2694788356"/>
                    </a:ext>
                  </a:extLst>
                </a:gridCol>
                <a:gridCol w="4688818">
                  <a:extLst>
                    <a:ext uri="{9D8B030D-6E8A-4147-A177-3AD203B41FA5}">
                      <a16:colId xmlns:a16="http://schemas.microsoft.com/office/drawing/2014/main" val="1549144213"/>
                    </a:ext>
                  </a:extLst>
                </a:gridCol>
                <a:gridCol w="1027686">
                  <a:extLst>
                    <a:ext uri="{9D8B030D-6E8A-4147-A177-3AD203B41FA5}">
                      <a16:colId xmlns:a16="http://schemas.microsoft.com/office/drawing/2014/main" val="1292847521"/>
                    </a:ext>
                  </a:extLst>
                </a:gridCol>
                <a:gridCol w="1027686">
                  <a:extLst>
                    <a:ext uri="{9D8B030D-6E8A-4147-A177-3AD203B41FA5}">
                      <a16:colId xmlns:a16="http://schemas.microsoft.com/office/drawing/2014/main" val="2660298234"/>
                    </a:ext>
                  </a:extLst>
                </a:gridCol>
                <a:gridCol w="658446">
                  <a:extLst>
                    <a:ext uri="{9D8B030D-6E8A-4147-A177-3AD203B41FA5}">
                      <a16:colId xmlns:a16="http://schemas.microsoft.com/office/drawing/2014/main" val="637677103"/>
                    </a:ext>
                  </a:extLst>
                </a:gridCol>
                <a:gridCol w="690393">
                  <a:extLst>
                    <a:ext uri="{9D8B030D-6E8A-4147-A177-3AD203B41FA5}">
                      <a16:colId xmlns:a16="http://schemas.microsoft.com/office/drawing/2014/main" val="3810492200"/>
                    </a:ext>
                  </a:extLst>
                </a:gridCol>
                <a:gridCol w="911001">
                  <a:extLst>
                    <a:ext uri="{9D8B030D-6E8A-4147-A177-3AD203B41FA5}">
                      <a16:colId xmlns:a16="http://schemas.microsoft.com/office/drawing/2014/main" val="3961347183"/>
                    </a:ext>
                  </a:extLst>
                </a:gridCol>
                <a:gridCol w="936694">
                  <a:extLst>
                    <a:ext uri="{9D8B030D-6E8A-4147-A177-3AD203B41FA5}">
                      <a16:colId xmlns:a16="http://schemas.microsoft.com/office/drawing/2014/main" val="1192464835"/>
                    </a:ext>
                  </a:extLst>
                </a:gridCol>
                <a:gridCol w="884238">
                  <a:extLst>
                    <a:ext uri="{9D8B030D-6E8A-4147-A177-3AD203B41FA5}">
                      <a16:colId xmlns:a16="http://schemas.microsoft.com/office/drawing/2014/main" val="922749473"/>
                    </a:ext>
                  </a:extLst>
                </a:gridCol>
                <a:gridCol w="339350">
                  <a:extLst>
                    <a:ext uri="{9D8B030D-6E8A-4147-A177-3AD203B41FA5}">
                      <a16:colId xmlns:a16="http://schemas.microsoft.com/office/drawing/2014/main" val="3750022239"/>
                    </a:ext>
                  </a:extLst>
                </a:gridCol>
              </a:tblGrid>
              <a:tr h="980093">
                <a:tc>
                  <a:txBody>
                    <a:bodyPr/>
                    <a:lstStyle/>
                    <a:p>
                      <a:pPr algn="ctr">
                        <a:lnSpc>
                          <a:spcPct val="115000"/>
                        </a:lnSpc>
                        <a:spcAft>
                          <a:spcPts val="1000"/>
                        </a:spcAft>
                      </a:pPr>
                      <a:r>
                        <a:rPr lang="en-IN" sz="2000" dirty="0">
                          <a:effectLst/>
                        </a:rPr>
                        <a:t>31</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2000">
                          <a:effectLst/>
                        </a:rPr>
                        <a:t>Whether all assets finally approved as NPAs are transferred to Stores for disposal/discarding?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2000">
                          <a:effectLst/>
                        </a:rPr>
                        <a:t>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2000">
                          <a:effectLst/>
                        </a:rPr>
                        <a:t>896</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2000">
                          <a:effectLst/>
                        </a:rPr>
                        <a:t>567</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2000">
                          <a:effectLst/>
                        </a:rPr>
                        <a:t>9101</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2000">
                          <a:effectLst/>
                        </a:rPr>
                        <a:t>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2000">
                          <a:effectLst/>
                        </a:rPr>
                        <a:t>9</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2000">
                          <a:effectLst/>
                        </a:rPr>
                        <a:t>6</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2000">
                          <a:effectLst/>
                        </a:rPr>
                        <a:t>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39162908"/>
                  </a:ext>
                </a:extLst>
              </a:tr>
              <a:tr h="999311">
                <a:tc>
                  <a:txBody>
                    <a:bodyPr/>
                    <a:lstStyle/>
                    <a:p>
                      <a:pPr algn="ctr">
                        <a:lnSpc>
                          <a:spcPct val="115000"/>
                        </a:lnSpc>
                        <a:spcAft>
                          <a:spcPts val="1000"/>
                        </a:spcAft>
                      </a:pPr>
                      <a:r>
                        <a:rPr lang="en-IN" sz="2000" dirty="0">
                          <a:effectLst/>
                        </a:rPr>
                        <a:t>32</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2000">
                          <a:effectLst/>
                        </a:rPr>
                        <a:t>Whether all receipt of goods and Invoices are first adjusted against the advance given and are not shown as payables?</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2000">
                          <a:effectLst/>
                        </a:rPr>
                        <a:t>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2000">
                          <a:effectLst/>
                        </a:rPr>
                        <a:t>896</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2000">
                          <a:effectLst/>
                        </a:rPr>
                        <a:t>567</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2000">
                          <a:effectLst/>
                        </a:rPr>
                        <a:t>9101</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2000">
                          <a:effectLst/>
                        </a:rPr>
                        <a:t>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2000">
                          <a:effectLst/>
                        </a:rPr>
                        <a:t>9</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2000">
                          <a:effectLst/>
                        </a:rPr>
                        <a:t>9</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2000">
                          <a:effectLst/>
                        </a:rPr>
                        <a:t>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43923239"/>
                  </a:ext>
                </a:extLst>
              </a:tr>
              <a:tr h="980093">
                <a:tc>
                  <a:txBody>
                    <a:bodyPr/>
                    <a:lstStyle/>
                    <a:p>
                      <a:pPr algn="ctr">
                        <a:lnSpc>
                          <a:spcPct val="115000"/>
                        </a:lnSpc>
                        <a:spcAft>
                          <a:spcPts val="1000"/>
                        </a:spcAft>
                      </a:pPr>
                      <a:r>
                        <a:rPr lang="en-IN" sz="2000" dirty="0">
                          <a:effectLst/>
                        </a:rPr>
                        <a:t>33</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2000">
                          <a:effectLst/>
                        </a:rPr>
                        <a:t>Whether approvals of HOD, COO, MD etc. have been taken before the asset is actually dropped and written off in the Books?</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2000">
                          <a:effectLst/>
                        </a:rPr>
                        <a:t>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2000">
                          <a:effectLst/>
                        </a:rPr>
                        <a:t>896</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2000">
                          <a:effectLst/>
                        </a:rPr>
                        <a:t>567</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2000">
                          <a:effectLst/>
                        </a:rPr>
                        <a:t>9101</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2000">
                          <a:effectLst/>
                        </a:rPr>
                        <a:t>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2000">
                          <a:effectLst/>
                        </a:rPr>
                        <a:t>9</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2000">
                          <a:effectLst/>
                        </a:rPr>
                        <a:t>9</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2000">
                          <a:effectLst/>
                        </a:rPr>
                        <a:t>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96194318"/>
                  </a:ext>
                </a:extLst>
              </a:tr>
              <a:tr h="922441">
                <a:tc>
                  <a:txBody>
                    <a:bodyPr/>
                    <a:lstStyle/>
                    <a:p>
                      <a:pPr algn="ctr">
                        <a:lnSpc>
                          <a:spcPct val="115000"/>
                        </a:lnSpc>
                        <a:spcAft>
                          <a:spcPts val="1000"/>
                        </a:spcAft>
                      </a:pPr>
                      <a:r>
                        <a:rPr lang="en-IN" sz="2000" dirty="0">
                          <a:effectLst/>
                        </a:rPr>
                        <a:t>34</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2000">
                          <a:effectLst/>
                        </a:rPr>
                        <a:t>Whether projects dropped in between are expensed in a separate GL and are not capitalised?</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2000">
                          <a:effectLst/>
                        </a:rPr>
                        <a:t>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2000">
                          <a:effectLst/>
                        </a:rPr>
                        <a:t>896</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2000">
                          <a:effectLst/>
                        </a:rPr>
                        <a:t>567</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2000">
                          <a:effectLst/>
                        </a:rPr>
                        <a:t>9101</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2000">
                          <a:effectLst/>
                        </a:rPr>
                        <a:t>2</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2000">
                          <a:effectLst/>
                        </a:rPr>
                        <a:t>6</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2000">
                          <a:effectLst/>
                        </a:rPr>
                        <a:t>6</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2000">
                          <a:effectLst/>
                        </a:rPr>
                        <a:t>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01337411"/>
                  </a:ext>
                </a:extLst>
              </a:tr>
              <a:tr h="711048">
                <a:tc>
                  <a:txBody>
                    <a:bodyPr/>
                    <a:lstStyle/>
                    <a:p>
                      <a:pPr algn="ctr">
                        <a:lnSpc>
                          <a:spcPct val="115000"/>
                        </a:lnSpc>
                        <a:spcAft>
                          <a:spcPts val="1000"/>
                        </a:spcAft>
                      </a:pPr>
                      <a:r>
                        <a:rPr lang="en-IN" sz="2000" dirty="0">
                          <a:effectLst/>
                        </a:rPr>
                        <a:t>35</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2000" dirty="0">
                          <a:effectLst/>
                        </a:rPr>
                        <a:t>Whether physical verification of asset to be dropped is carried out?</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2000" dirty="0">
                          <a:effectLst/>
                        </a:rPr>
                        <a:t>3</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2000" dirty="0">
                          <a:effectLst/>
                        </a:rPr>
                        <a:t>896</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2000" dirty="0">
                          <a:effectLst/>
                        </a:rPr>
                        <a:t>567</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2000" dirty="0">
                          <a:effectLst/>
                        </a:rPr>
                        <a:t>9101</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2000" dirty="0">
                          <a:effectLst/>
                        </a:rPr>
                        <a:t>2</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2000" dirty="0">
                          <a:effectLst/>
                        </a:rPr>
                        <a:t>6</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2000" dirty="0">
                          <a:effectLst/>
                        </a:rPr>
                        <a:t>6</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2000" dirty="0">
                          <a:effectLst/>
                        </a:rPr>
                        <a:t>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53826918"/>
                  </a:ext>
                </a:extLst>
              </a:tr>
            </a:tbl>
          </a:graphicData>
        </a:graphic>
      </p:graphicFrame>
    </p:spTree>
    <p:extLst>
      <p:ext uri="{BB962C8B-B14F-4D97-AF65-F5344CB8AC3E}">
        <p14:creationId xmlns:p14="http://schemas.microsoft.com/office/powerpoint/2010/main" val="36919874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42D2C0F0-4670-544D-CF5A-1EFDF9B11231}"/>
              </a:ext>
            </a:extLst>
          </p:cNvPr>
          <p:cNvGraphicFramePr>
            <a:graphicFrameLocks noGrp="1"/>
          </p:cNvGraphicFramePr>
          <p:nvPr>
            <p:extLst>
              <p:ext uri="{D42A27DB-BD31-4B8C-83A1-F6EECF244321}">
                <p14:modId xmlns:p14="http://schemas.microsoft.com/office/powerpoint/2010/main" val="2691834969"/>
              </p:ext>
            </p:extLst>
          </p:nvPr>
        </p:nvGraphicFramePr>
        <p:xfrm>
          <a:off x="1004795" y="10760379"/>
          <a:ext cx="6681944" cy="3044123"/>
        </p:xfrm>
        <a:graphic>
          <a:graphicData uri="http://schemas.openxmlformats.org/drawingml/2006/table">
            <a:tbl>
              <a:tblPr firstRow="1" firstCol="1" bandRow="1">
                <a:tableStyleId>{5C22544A-7EE6-4342-B048-85BDC9FD1C3A}</a:tableStyleId>
              </a:tblPr>
              <a:tblGrid>
                <a:gridCol w="561266">
                  <a:extLst>
                    <a:ext uri="{9D8B030D-6E8A-4147-A177-3AD203B41FA5}">
                      <a16:colId xmlns:a16="http://schemas.microsoft.com/office/drawing/2014/main" val="3955244455"/>
                    </a:ext>
                  </a:extLst>
                </a:gridCol>
                <a:gridCol w="2560780">
                  <a:extLst>
                    <a:ext uri="{9D8B030D-6E8A-4147-A177-3AD203B41FA5}">
                      <a16:colId xmlns:a16="http://schemas.microsoft.com/office/drawing/2014/main" val="44433815"/>
                    </a:ext>
                  </a:extLst>
                </a:gridCol>
                <a:gridCol w="561266">
                  <a:extLst>
                    <a:ext uri="{9D8B030D-6E8A-4147-A177-3AD203B41FA5}">
                      <a16:colId xmlns:a16="http://schemas.microsoft.com/office/drawing/2014/main" val="3431683300"/>
                    </a:ext>
                  </a:extLst>
                </a:gridCol>
                <a:gridCol w="561266">
                  <a:extLst>
                    <a:ext uri="{9D8B030D-6E8A-4147-A177-3AD203B41FA5}">
                      <a16:colId xmlns:a16="http://schemas.microsoft.com/office/drawing/2014/main" val="2231173647"/>
                    </a:ext>
                  </a:extLst>
                </a:gridCol>
                <a:gridCol w="268941">
                  <a:extLst>
                    <a:ext uri="{9D8B030D-6E8A-4147-A177-3AD203B41FA5}">
                      <a16:colId xmlns:a16="http://schemas.microsoft.com/office/drawing/2014/main" val="435992973"/>
                    </a:ext>
                  </a:extLst>
                </a:gridCol>
                <a:gridCol w="467722">
                  <a:extLst>
                    <a:ext uri="{9D8B030D-6E8A-4147-A177-3AD203B41FA5}">
                      <a16:colId xmlns:a16="http://schemas.microsoft.com/office/drawing/2014/main" val="2027410642"/>
                    </a:ext>
                  </a:extLst>
                </a:gridCol>
                <a:gridCol w="497540">
                  <a:extLst>
                    <a:ext uri="{9D8B030D-6E8A-4147-A177-3AD203B41FA5}">
                      <a16:colId xmlns:a16="http://schemas.microsoft.com/office/drawing/2014/main" val="2785117285"/>
                    </a:ext>
                  </a:extLst>
                </a:gridCol>
                <a:gridCol w="511572">
                  <a:extLst>
                    <a:ext uri="{9D8B030D-6E8A-4147-A177-3AD203B41FA5}">
                      <a16:colId xmlns:a16="http://schemas.microsoft.com/office/drawing/2014/main" val="1721591870"/>
                    </a:ext>
                  </a:extLst>
                </a:gridCol>
                <a:gridCol w="482923">
                  <a:extLst>
                    <a:ext uri="{9D8B030D-6E8A-4147-A177-3AD203B41FA5}">
                      <a16:colId xmlns:a16="http://schemas.microsoft.com/office/drawing/2014/main" val="3647125991"/>
                    </a:ext>
                  </a:extLst>
                </a:gridCol>
                <a:gridCol w="208668">
                  <a:extLst>
                    <a:ext uri="{9D8B030D-6E8A-4147-A177-3AD203B41FA5}">
                      <a16:colId xmlns:a16="http://schemas.microsoft.com/office/drawing/2014/main" val="3677254064"/>
                    </a:ext>
                  </a:extLst>
                </a:gridCol>
              </a:tblGrid>
              <a:tr h="293399">
                <a:tc gridSpan="10">
                  <a:txBody>
                    <a:bodyPr/>
                    <a:lstStyle/>
                    <a:p>
                      <a:pPr>
                        <a:lnSpc>
                          <a:spcPct val="115000"/>
                        </a:lnSpc>
                        <a:spcAft>
                          <a:spcPts val="1000"/>
                        </a:spcAft>
                      </a:pPr>
                      <a:r>
                        <a:rPr lang="en-IN" sz="800">
                          <a:effectLst/>
                        </a:rPr>
                        <a:t>Accounting controls</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04316868"/>
                  </a:ext>
                </a:extLst>
              </a:tr>
              <a:tr h="916908">
                <a:tc>
                  <a:txBody>
                    <a:bodyPr/>
                    <a:lstStyle/>
                    <a:p>
                      <a:pPr algn="ctr">
                        <a:lnSpc>
                          <a:spcPct val="115000"/>
                        </a:lnSpc>
                        <a:spcAft>
                          <a:spcPts val="1000"/>
                        </a:spcAft>
                      </a:pPr>
                      <a:r>
                        <a:rPr lang="en-IN" sz="800">
                          <a:effectLst/>
                        </a:rPr>
                        <a:t>36</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800">
                          <a:effectLst/>
                        </a:rPr>
                        <a:t>Whether all the provisions of the Accounting Standards and disclosure requirements are complied with?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800">
                          <a:effectLst/>
                        </a:rPr>
                        <a:t>3</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800">
                          <a:effectLst/>
                        </a:rPr>
                        <a:t>896</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800">
                          <a:effectLst/>
                        </a:rPr>
                        <a:t>567</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800">
                          <a:effectLst/>
                        </a:rPr>
                        <a:t>9101</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800">
                          <a:effectLst/>
                        </a:rPr>
                        <a:t>3</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800">
                          <a:effectLst/>
                        </a:rPr>
                        <a:t>9</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800">
                          <a:effectLst/>
                        </a:rPr>
                        <a:t>9</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8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29945919"/>
                  </a:ext>
                </a:extLst>
              </a:tr>
              <a:tr h="916908">
                <a:tc>
                  <a:txBody>
                    <a:bodyPr/>
                    <a:lstStyle/>
                    <a:p>
                      <a:pPr algn="ctr">
                        <a:lnSpc>
                          <a:spcPct val="115000"/>
                        </a:lnSpc>
                        <a:spcAft>
                          <a:spcPts val="1000"/>
                        </a:spcAft>
                      </a:pPr>
                      <a:r>
                        <a:rPr lang="en-IN" sz="800">
                          <a:effectLst/>
                        </a:rPr>
                        <a:t>37</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800">
                          <a:effectLst/>
                        </a:rPr>
                        <a:t>Whether rates of Depreciation as per 'Life class' used for computation?</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800">
                          <a:effectLst/>
                        </a:rPr>
                        <a:t>3</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800">
                          <a:effectLst/>
                        </a:rPr>
                        <a:t>896</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800">
                          <a:effectLst/>
                        </a:rPr>
                        <a:t>567</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800">
                          <a:effectLst/>
                        </a:rPr>
                        <a:t>9101</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800">
                          <a:effectLst/>
                        </a:rPr>
                        <a:t>2</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800">
                          <a:effectLst/>
                        </a:rPr>
                        <a:t>6</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800">
                          <a:effectLst/>
                        </a:rPr>
                        <a:t>6</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8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80375843"/>
                  </a:ext>
                </a:extLst>
              </a:tr>
              <a:tr h="916908">
                <a:tc>
                  <a:txBody>
                    <a:bodyPr/>
                    <a:lstStyle/>
                    <a:p>
                      <a:pPr algn="ctr">
                        <a:lnSpc>
                          <a:spcPct val="115000"/>
                        </a:lnSpc>
                        <a:spcAft>
                          <a:spcPts val="1000"/>
                        </a:spcAft>
                      </a:pPr>
                      <a:r>
                        <a:rPr lang="en-IN" sz="800">
                          <a:effectLst/>
                        </a:rPr>
                        <a:t>38</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800">
                          <a:effectLst/>
                        </a:rPr>
                        <a:t>Whether depreciation computed by the system is test-checked for correctness before Accounts are Finalised?</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800">
                          <a:effectLst/>
                        </a:rPr>
                        <a:t>3</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800">
                          <a:effectLst/>
                        </a:rPr>
                        <a:t>896</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800">
                          <a:effectLst/>
                        </a:rPr>
                        <a:t>567</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800">
                          <a:effectLst/>
                        </a:rPr>
                        <a:t>9101</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800">
                          <a:effectLst/>
                        </a:rPr>
                        <a:t>3</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800">
                          <a:effectLst/>
                        </a:rPr>
                        <a:t>9</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800">
                          <a:effectLst/>
                        </a:rPr>
                        <a:t>9</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800" dirty="0">
                          <a:effectLst/>
                        </a:rPr>
                        <a:t> </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01581209"/>
                  </a:ext>
                </a:extLst>
              </a:tr>
            </a:tbl>
          </a:graphicData>
        </a:graphic>
      </p:graphicFrame>
      <p:sp>
        <p:nvSpPr>
          <p:cNvPr id="8" name="Rectangle 2">
            <a:extLst>
              <a:ext uri="{FF2B5EF4-FFF2-40B4-BE49-F238E27FC236}">
                <a16:creationId xmlns:a16="http://schemas.microsoft.com/office/drawing/2014/main" id="{B8F8154B-A240-8C69-47EA-01A908F1A066}"/>
              </a:ext>
            </a:extLst>
          </p:cNvPr>
          <p:cNvSpPr>
            <a:spLocks noChangeArrowheads="1"/>
          </p:cNvSpPr>
          <p:nvPr/>
        </p:nvSpPr>
        <p:spPr bwMode="auto">
          <a:xfrm>
            <a:off x="0" y="3856602"/>
            <a:ext cx="12192000" cy="307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Minion-Regular" charset="0"/>
              </a:rPr>
              <a:t>For the ‘Fixed Assets’ module, 38 controls with weightage scale band of 1 to 3(High =3, Medium =2 and Low=1) used to measure the existence, effectiveness and adequacy of controls. Similarly, actual score derivation based on assessment, also on a similar scale of 0 to 3 (3= Effective,2= Partially Effective,1= Existing and 0=Non-existing)used. Out of Maximum Score of 294, the function assessed at 210; which in turn measured at 71% effectiveness indicating further scope of improvement in the said area of activity. The typical nature of assessment and corrective measures provides more robustness in the process and risk management. Continuous </a:t>
            </a:r>
            <a:r>
              <a:rPr kumimoji="0" lang="en-US" altLang="en-US" sz="22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Minion-Regular" charset="0"/>
              </a:rPr>
              <a:t>updation</a:t>
            </a:r>
            <a:r>
              <a:rPr kumimoji="0" lang="en-US" altLang="en-US" sz="2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Minion-Regular" charset="0"/>
              </a:rPr>
              <a:t> of risk-scape, leads to operate only with acceptable risk and helps internal financial control (IFC) as well as internal control over financial reporting (ICFR).</a:t>
            </a:r>
            <a:endParaRPr kumimoji="0" lang="en-US" altLang="en-US" sz="2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9" name="Table 8">
            <a:extLst>
              <a:ext uri="{FF2B5EF4-FFF2-40B4-BE49-F238E27FC236}">
                <a16:creationId xmlns:a16="http://schemas.microsoft.com/office/drawing/2014/main" id="{0FF7A6C4-7593-B779-48A3-1A97FB19D4C2}"/>
              </a:ext>
            </a:extLst>
          </p:cNvPr>
          <p:cNvGraphicFramePr>
            <a:graphicFrameLocks noGrp="1"/>
          </p:cNvGraphicFramePr>
          <p:nvPr>
            <p:extLst>
              <p:ext uri="{D42A27DB-BD31-4B8C-83A1-F6EECF244321}">
                <p14:modId xmlns:p14="http://schemas.microsoft.com/office/powerpoint/2010/main" val="171756189"/>
              </p:ext>
            </p:extLst>
          </p:nvPr>
        </p:nvGraphicFramePr>
        <p:xfrm>
          <a:off x="0" y="769435"/>
          <a:ext cx="12191999" cy="2471202"/>
        </p:xfrm>
        <a:graphic>
          <a:graphicData uri="http://schemas.openxmlformats.org/drawingml/2006/table">
            <a:tbl>
              <a:tblPr firstRow="1" firstCol="1" bandRow="1">
                <a:tableStyleId>{5C22544A-7EE6-4342-B048-85BDC9FD1C3A}</a:tableStyleId>
              </a:tblPr>
              <a:tblGrid>
                <a:gridCol w="1027686">
                  <a:extLst>
                    <a:ext uri="{9D8B030D-6E8A-4147-A177-3AD203B41FA5}">
                      <a16:colId xmlns:a16="http://schemas.microsoft.com/office/drawing/2014/main" val="865484157"/>
                    </a:ext>
                  </a:extLst>
                </a:gridCol>
                <a:gridCol w="4688819">
                  <a:extLst>
                    <a:ext uri="{9D8B030D-6E8A-4147-A177-3AD203B41FA5}">
                      <a16:colId xmlns:a16="http://schemas.microsoft.com/office/drawing/2014/main" val="3108245133"/>
                    </a:ext>
                  </a:extLst>
                </a:gridCol>
                <a:gridCol w="1027686">
                  <a:extLst>
                    <a:ext uri="{9D8B030D-6E8A-4147-A177-3AD203B41FA5}">
                      <a16:colId xmlns:a16="http://schemas.microsoft.com/office/drawing/2014/main" val="3078079690"/>
                    </a:ext>
                  </a:extLst>
                </a:gridCol>
                <a:gridCol w="1027686">
                  <a:extLst>
                    <a:ext uri="{9D8B030D-6E8A-4147-A177-3AD203B41FA5}">
                      <a16:colId xmlns:a16="http://schemas.microsoft.com/office/drawing/2014/main" val="3350120867"/>
                    </a:ext>
                  </a:extLst>
                </a:gridCol>
                <a:gridCol w="636143">
                  <a:extLst>
                    <a:ext uri="{9D8B030D-6E8A-4147-A177-3AD203B41FA5}">
                      <a16:colId xmlns:a16="http://schemas.microsoft.com/office/drawing/2014/main" val="2656327028"/>
                    </a:ext>
                  </a:extLst>
                </a:gridCol>
                <a:gridCol w="712696">
                  <a:extLst>
                    <a:ext uri="{9D8B030D-6E8A-4147-A177-3AD203B41FA5}">
                      <a16:colId xmlns:a16="http://schemas.microsoft.com/office/drawing/2014/main" val="2068421998"/>
                    </a:ext>
                  </a:extLst>
                </a:gridCol>
                <a:gridCol w="911001">
                  <a:extLst>
                    <a:ext uri="{9D8B030D-6E8A-4147-A177-3AD203B41FA5}">
                      <a16:colId xmlns:a16="http://schemas.microsoft.com/office/drawing/2014/main" val="1540882335"/>
                    </a:ext>
                  </a:extLst>
                </a:gridCol>
                <a:gridCol w="936694">
                  <a:extLst>
                    <a:ext uri="{9D8B030D-6E8A-4147-A177-3AD203B41FA5}">
                      <a16:colId xmlns:a16="http://schemas.microsoft.com/office/drawing/2014/main" val="886314755"/>
                    </a:ext>
                  </a:extLst>
                </a:gridCol>
                <a:gridCol w="884238">
                  <a:extLst>
                    <a:ext uri="{9D8B030D-6E8A-4147-A177-3AD203B41FA5}">
                      <a16:colId xmlns:a16="http://schemas.microsoft.com/office/drawing/2014/main" val="3195027622"/>
                    </a:ext>
                  </a:extLst>
                </a:gridCol>
                <a:gridCol w="339350">
                  <a:extLst>
                    <a:ext uri="{9D8B030D-6E8A-4147-A177-3AD203B41FA5}">
                      <a16:colId xmlns:a16="http://schemas.microsoft.com/office/drawing/2014/main" val="3657423803"/>
                    </a:ext>
                  </a:extLst>
                </a:gridCol>
              </a:tblGrid>
              <a:tr h="375132">
                <a:tc gridSpan="10">
                  <a:txBody>
                    <a:bodyPr/>
                    <a:lstStyle/>
                    <a:p>
                      <a:pPr>
                        <a:lnSpc>
                          <a:spcPct val="115000"/>
                        </a:lnSpc>
                        <a:spcAft>
                          <a:spcPts val="1000"/>
                        </a:spcAft>
                      </a:pPr>
                      <a:r>
                        <a:rPr lang="en-IN" sz="2000" dirty="0">
                          <a:effectLst/>
                        </a:rPr>
                        <a:t>Accounting controls</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80928400"/>
                  </a:ext>
                </a:extLst>
              </a:tr>
              <a:tr h="852574">
                <a:tc>
                  <a:txBody>
                    <a:bodyPr/>
                    <a:lstStyle/>
                    <a:p>
                      <a:pPr algn="ctr">
                        <a:lnSpc>
                          <a:spcPct val="115000"/>
                        </a:lnSpc>
                        <a:spcAft>
                          <a:spcPts val="1000"/>
                        </a:spcAft>
                      </a:pPr>
                      <a:r>
                        <a:rPr lang="en-IN" sz="1600" dirty="0">
                          <a:effectLst/>
                        </a:rPr>
                        <a:t>36</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1600" dirty="0">
                          <a:effectLst/>
                        </a:rPr>
                        <a:t>Whether all the provisions of the Accounting Standards and disclosure requirements are complied with?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600">
                          <a:effectLst/>
                        </a:rPr>
                        <a:t>3</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600">
                          <a:effectLst/>
                        </a:rPr>
                        <a:t>896</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600">
                          <a:effectLst/>
                        </a:rPr>
                        <a:t>567</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600">
                          <a:effectLst/>
                        </a:rPr>
                        <a:t>9101</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600">
                          <a:effectLst/>
                        </a:rPr>
                        <a:t>3</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600">
                          <a:effectLst/>
                        </a:rPr>
                        <a:t>9</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600">
                          <a:effectLst/>
                        </a:rPr>
                        <a:t>9</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65036052"/>
                  </a:ext>
                </a:extLst>
              </a:tr>
              <a:tr h="699110">
                <a:tc>
                  <a:txBody>
                    <a:bodyPr/>
                    <a:lstStyle/>
                    <a:p>
                      <a:pPr algn="ctr">
                        <a:lnSpc>
                          <a:spcPct val="115000"/>
                        </a:lnSpc>
                        <a:spcAft>
                          <a:spcPts val="1000"/>
                        </a:spcAft>
                      </a:pPr>
                      <a:r>
                        <a:rPr lang="en-IN" sz="1600" dirty="0">
                          <a:effectLst/>
                        </a:rPr>
                        <a:t>37</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1600" dirty="0">
                          <a:effectLst/>
                        </a:rPr>
                        <a:t>Whether rates of Depreciation as per 'Life </a:t>
                      </a:r>
                      <a:r>
                        <a:rPr lang="en-IN" sz="1600" dirty="0" err="1">
                          <a:effectLst/>
                        </a:rPr>
                        <a:t>class'</a:t>
                      </a:r>
                      <a:r>
                        <a:rPr lang="en-IN" sz="1600" dirty="0">
                          <a:effectLst/>
                        </a:rPr>
                        <a:t> used for computation?</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600">
                          <a:effectLst/>
                        </a:rPr>
                        <a:t>3</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600">
                          <a:effectLst/>
                        </a:rPr>
                        <a:t>896</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600">
                          <a:effectLst/>
                        </a:rPr>
                        <a:t>567</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600">
                          <a:effectLst/>
                        </a:rPr>
                        <a:t>9101</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600">
                          <a:effectLst/>
                        </a:rPr>
                        <a:t>2</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600">
                          <a:effectLst/>
                        </a:rPr>
                        <a:t>6</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600">
                          <a:effectLst/>
                        </a:rPr>
                        <a:t>6</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26450898"/>
                  </a:ext>
                </a:extLst>
              </a:tr>
              <a:tr h="481862">
                <a:tc>
                  <a:txBody>
                    <a:bodyPr/>
                    <a:lstStyle/>
                    <a:p>
                      <a:pPr algn="ctr">
                        <a:lnSpc>
                          <a:spcPct val="115000"/>
                        </a:lnSpc>
                        <a:spcAft>
                          <a:spcPts val="1000"/>
                        </a:spcAft>
                      </a:pPr>
                      <a:r>
                        <a:rPr lang="en-IN" sz="1600" dirty="0">
                          <a:effectLst/>
                        </a:rPr>
                        <a:t>38</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1600" dirty="0">
                          <a:effectLst/>
                        </a:rPr>
                        <a:t>Whether depreciation computed by the system is test-checked for correctness before Accounts are Finalised?</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600" dirty="0">
                          <a:effectLst/>
                        </a:rPr>
                        <a:t>3</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600" dirty="0">
                          <a:effectLst/>
                        </a:rPr>
                        <a:t>896</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600" dirty="0">
                          <a:effectLst/>
                        </a:rPr>
                        <a:t>567</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600" dirty="0">
                          <a:effectLst/>
                        </a:rPr>
                        <a:t>9101</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600" dirty="0">
                          <a:effectLst/>
                        </a:rPr>
                        <a:t>3</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600" dirty="0">
                          <a:effectLst/>
                        </a:rPr>
                        <a:t>9</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600" dirty="0">
                          <a:effectLst/>
                        </a:rPr>
                        <a:t>9</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1600" dirty="0">
                          <a:effectLst/>
                        </a:rPr>
                        <a:t>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03768551"/>
                  </a:ext>
                </a:extLst>
              </a:tr>
            </a:tbl>
          </a:graphicData>
        </a:graphic>
      </p:graphicFrame>
      <p:sp>
        <p:nvSpPr>
          <p:cNvPr id="10" name="Title 1">
            <a:extLst>
              <a:ext uri="{FF2B5EF4-FFF2-40B4-BE49-F238E27FC236}">
                <a16:creationId xmlns:a16="http://schemas.microsoft.com/office/drawing/2014/main" id="{2BA0C7ED-D654-A46F-1365-5B50FFBDF5E5}"/>
              </a:ext>
            </a:extLst>
          </p:cNvPr>
          <p:cNvSpPr txBox="1">
            <a:spLocks/>
          </p:cNvSpPr>
          <p:nvPr/>
        </p:nvSpPr>
        <p:spPr>
          <a:xfrm>
            <a:off x="0" y="-11017"/>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Control Self Assessment (Contd.)</a:t>
            </a:r>
          </a:p>
        </p:txBody>
      </p:sp>
    </p:spTree>
    <p:extLst>
      <p:ext uri="{BB962C8B-B14F-4D97-AF65-F5344CB8AC3E}">
        <p14:creationId xmlns:p14="http://schemas.microsoft.com/office/powerpoint/2010/main" val="3479496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8B870ED0-513D-700C-10C5-FCDA26E783E8}"/>
              </a:ext>
            </a:extLst>
          </p:cNvPr>
          <p:cNvSpPr>
            <a:spLocks noChangeArrowheads="1"/>
          </p:cNvSpPr>
          <p:nvPr/>
        </p:nvSpPr>
        <p:spPr bwMode="auto">
          <a:xfrm>
            <a:off x="0" y="-603237"/>
            <a:ext cx="11831444" cy="7602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19100" algn="l"/>
                <a:tab pos="5937250" algn="r"/>
              </a:tabLst>
              <a:defRPr>
                <a:solidFill>
                  <a:schemeClr val="tx1"/>
                </a:solidFill>
                <a:latin typeface="Arial" panose="020B0604020202020204" pitchFamily="34" charset="0"/>
              </a:defRPr>
            </a:lvl1pPr>
            <a:lvl2pPr eaLnBrk="0" fontAlgn="base" hangingPunct="0">
              <a:spcBef>
                <a:spcPct val="0"/>
              </a:spcBef>
              <a:spcAft>
                <a:spcPct val="0"/>
              </a:spcAft>
              <a:tabLst>
                <a:tab pos="419100" algn="l"/>
                <a:tab pos="5937250" algn="r"/>
              </a:tabLst>
              <a:defRPr>
                <a:solidFill>
                  <a:schemeClr val="tx1"/>
                </a:solidFill>
                <a:latin typeface="Arial" panose="020B0604020202020204" pitchFamily="34" charset="0"/>
              </a:defRPr>
            </a:lvl2pPr>
            <a:lvl3pPr eaLnBrk="0" fontAlgn="base" hangingPunct="0">
              <a:spcBef>
                <a:spcPct val="0"/>
              </a:spcBef>
              <a:spcAft>
                <a:spcPct val="0"/>
              </a:spcAft>
              <a:tabLst>
                <a:tab pos="419100" algn="l"/>
                <a:tab pos="5937250" algn="r"/>
              </a:tabLst>
              <a:defRPr>
                <a:solidFill>
                  <a:schemeClr val="tx1"/>
                </a:solidFill>
                <a:latin typeface="Arial" panose="020B0604020202020204" pitchFamily="34" charset="0"/>
              </a:defRPr>
            </a:lvl3pPr>
            <a:lvl4pPr eaLnBrk="0" fontAlgn="base" hangingPunct="0">
              <a:spcBef>
                <a:spcPct val="0"/>
              </a:spcBef>
              <a:spcAft>
                <a:spcPct val="0"/>
              </a:spcAft>
              <a:tabLst>
                <a:tab pos="419100" algn="l"/>
                <a:tab pos="5937250" algn="r"/>
              </a:tabLst>
              <a:defRPr>
                <a:solidFill>
                  <a:schemeClr val="tx1"/>
                </a:solidFill>
                <a:latin typeface="Arial" panose="020B0604020202020204" pitchFamily="34" charset="0"/>
              </a:defRPr>
            </a:lvl4pPr>
            <a:lvl5pPr eaLnBrk="0" fontAlgn="base" hangingPunct="0">
              <a:spcBef>
                <a:spcPct val="0"/>
              </a:spcBef>
              <a:spcAft>
                <a:spcPct val="0"/>
              </a:spcAft>
              <a:tabLst>
                <a:tab pos="419100" algn="l"/>
                <a:tab pos="5937250" algn="r"/>
              </a:tabLst>
              <a:defRPr>
                <a:solidFill>
                  <a:schemeClr val="tx1"/>
                </a:solidFill>
                <a:latin typeface="Arial" panose="020B0604020202020204" pitchFamily="34" charset="0"/>
              </a:defRPr>
            </a:lvl5pPr>
            <a:lvl6pPr eaLnBrk="0" fontAlgn="base" hangingPunct="0">
              <a:spcBef>
                <a:spcPct val="0"/>
              </a:spcBef>
              <a:spcAft>
                <a:spcPct val="0"/>
              </a:spcAft>
              <a:tabLst>
                <a:tab pos="419100" algn="l"/>
                <a:tab pos="5937250" algn="r"/>
              </a:tabLst>
              <a:defRPr>
                <a:solidFill>
                  <a:schemeClr val="tx1"/>
                </a:solidFill>
                <a:latin typeface="Arial" panose="020B0604020202020204" pitchFamily="34" charset="0"/>
              </a:defRPr>
            </a:lvl6pPr>
            <a:lvl7pPr eaLnBrk="0" fontAlgn="base" hangingPunct="0">
              <a:spcBef>
                <a:spcPct val="0"/>
              </a:spcBef>
              <a:spcAft>
                <a:spcPct val="0"/>
              </a:spcAft>
              <a:tabLst>
                <a:tab pos="419100" algn="l"/>
                <a:tab pos="5937250" algn="r"/>
              </a:tabLst>
              <a:defRPr>
                <a:solidFill>
                  <a:schemeClr val="tx1"/>
                </a:solidFill>
                <a:latin typeface="Arial" panose="020B0604020202020204" pitchFamily="34" charset="0"/>
              </a:defRPr>
            </a:lvl7pPr>
            <a:lvl8pPr eaLnBrk="0" fontAlgn="base" hangingPunct="0">
              <a:spcBef>
                <a:spcPct val="0"/>
              </a:spcBef>
              <a:spcAft>
                <a:spcPct val="0"/>
              </a:spcAft>
              <a:tabLst>
                <a:tab pos="419100" algn="l"/>
                <a:tab pos="5937250" algn="r"/>
              </a:tabLst>
              <a:defRPr>
                <a:solidFill>
                  <a:schemeClr val="tx1"/>
                </a:solidFill>
                <a:latin typeface="Arial" panose="020B0604020202020204" pitchFamily="34" charset="0"/>
              </a:defRPr>
            </a:lvl8pPr>
            <a:lvl9pPr eaLnBrk="0" fontAlgn="base" hangingPunct="0">
              <a:spcBef>
                <a:spcPct val="0"/>
              </a:spcBef>
              <a:spcAft>
                <a:spcPct val="0"/>
              </a:spcAft>
              <a:tabLst>
                <a:tab pos="419100" algn="l"/>
                <a:tab pos="593725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19100" algn="l"/>
                <a:tab pos="5937250" algn="r"/>
              </a:tabLst>
            </a:pPr>
            <a:endParaRPr kumimoji="0" lang="en-US" altLang="en-US" sz="2600" b="0" i="0" u="none" strike="noStrike" cap="none" normalizeH="0" baseline="0" dirty="0">
              <a:ln>
                <a:noFill/>
              </a:ln>
              <a:solidFill>
                <a:srgbClr val="252525"/>
              </a:solidFill>
              <a:effectLst/>
              <a:latin typeface="Verdana" panose="020B060403050404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19100" algn="l"/>
                <a:tab pos="5937250" algn="r"/>
              </a:tabLst>
            </a:pPr>
            <a:endParaRPr lang="en-US" altLang="en-US" sz="2600" dirty="0">
              <a:solidFill>
                <a:srgbClr val="252525"/>
              </a:solidFill>
              <a:latin typeface="Verdana" panose="020B060403050404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19100" algn="l"/>
                <a:tab pos="5937250" algn="r"/>
              </a:tabLst>
            </a:pPr>
            <a:endParaRPr kumimoji="0" lang="en-US" altLang="en-US" sz="2600" b="0" i="0" u="none" strike="noStrike" cap="none" normalizeH="0" baseline="0" dirty="0">
              <a:ln>
                <a:noFill/>
              </a:ln>
              <a:solidFill>
                <a:srgbClr val="252525"/>
              </a:solidFill>
              <a:effectLst/>
              <a:latin typeface="Verdana" panose="020B060403050404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19100" algn="l"/>
                <a:tab pos="5937250" algn="r"/>
              </a:tabLst>
            </a:pPr>
            <a:endParaRPr lang="en-US" altLang="en-US" sz="2600" dirty="0">
              <a:solidFill>
                <a:srgbClr val="252525"/>
              </a:solidFill>
              <a:latin typeface="Verdana" panose="020B060403050404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19100" algn="l"/>
                <a:tab pos="5937250" algn="r"/>
              </a:tabLst>
            </a:pPr>
            <a:r>
              <a:rPr kumimoji="0" lang="en-US" altLang="en-US" sz="2600" b="0" i="0" u="none" strike="noStrike" cap="none" normalizeH="0" baseline="0" dirty="0">
                <a:ln>
                  <a:noFill/>
                </a:ln>
                <a:solidFill>
                  <a:srgbClr val="252525"/>
                </a:solidFill>
                <a:effectLst/>
                <a:latin typeface="Verdana" panose="020B0604030504040204" pitchFamily="34" charset="0"/>
                <a:ea typeface="Times New Roman" panose="02020603050405020304" pitchFamily="18" charset="0"/>
                <a:cs typeface="Calibri" panose="020F0502020204030204" pitchFamily="34" charset="0"/>
              </a:rPr>
              <a:t>Table of Contents</a:t>
            </a:r>
            <a:endParaRPr lang="en-US" altLang="en-US" sz="1100" dirty="0">
              <a:latin typeface="Verdana" panose="020B0604030504040204" pitchFamily="34" charset="0"/>
              <a:ea typeface="Verdana" panose="020B0604030504040204" pitchFamily="34" charset="0"/>
              <a:cs typeface="Calibri" panose="020F0502020204030204" pitchFamily="34" charset="0"/>
              <a:hlinkClick r:id="rId2"/>
            </a:endParaRPr>
          </a:p>
          <a:p>
            <a:pPr marL="0" marR="0" lvl="0" indent="0" algn="l" defTabSz="914400" rtl="0" eaLnBrk="0" fontAlgn="base" latinLnBrk="0" hangingPunct="0">
              <a:lnSpc>
                <a:spcPct val="100000"/>
              </a:lnSpc>
              <a:spcBef>
                <a:spcPct val="0"/>
              </a:spcBef>
              <a:spcAft>
                <a:spcPct val="0"/>
              </a:spcAft>
              <a:buClrTx/>
              <a:buSzTx/>
              <a:buFontTx/>
              <a:buNone/>
              <a:tabLst>
                <a:tab pos="419100" algn="l"/>
                <a:tab pos="5937250" algn="r"/>
              </a:tabLst>
            </a:pPr>
            <a:endParaRPr kumimoji="0" lang="en-US" altLang="en-US" sz="2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419100" algn="l"/>
                <a:tab pos="5937250" algn="r"/>
              </a:tabLst>
            </a:pPr>
            <a:r>
              <a:rPr kumimoji="0" lang="en-US" altLang="en-US" sz="2000" b="0" i="0" u="none" strike="noStrike" cap="none" normalizeH="0" baseline="0" dirty="0">
                <a:ln>
                  <a:noFill/>
                </a:ln>
                <a:solidFill>
                  <a:schemeClr val="tx1"/>
                </a:solidFill>
                <a:effectLst/>
                <a:latin typeface="+mn-lt"/>
                <a:ea typeface="Verdana" panose="020B0604030504040204" pitchFamily="34" charset="0"/>
                <a:cs typeface="Calibri" panose="020F0502020204030204" pitchFamily="34" charset="0"/>
                <a:hlinkClick r:id="rId3"/>
              </a:rPr>
              <a:t>1.</a:t>
            </a:r>
            <a:r>
              <a:rPr kumimoji="0" lang="en-US" altLang="en-US" sz="2000" b="0"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hlinkClick r:id="rId3"/>
              </a:rPr>
              <a:t>	</a:t>
            </a:r>
            <a:r>
              <a:rPr kumimoji="0" lang="en-US" altLang="en-US" sz="2000" b="0" i="0" u="none" strike="noStrike" cap="none" normalizeH="0" baseline="0" dirty="0">
                <a:ln>
                  <a:noFill/>
                </a:ln>
                <a:solidFill>
                  <a:schemeClr val="tx1"/>
                </a:solidFill>
                <a:effectLst/>
                <a:latin typeface="+mn-lt"/>
                <a:ea typeface="Verdana" panose="020B0604030504040204" pitchFamily="34" charset="0"/>
                <a:cs typeface="Calibri" panose="020F0502020204030204" pitchFamily="34" charset="0"/>
                <a:hlinkClick r:id="rId3"/>
              </a:rPr>
              <a:t>Need for Internal Audit Charter</a:t>
            </a:r>
            <a:endParaRPr kumimoji="0" lang="en-US" altLang="en-US" sz="2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419100" algn="l"/>
                <a:tab pos="5937250" algn="r"/>
              </a:tabLst>
            </a:pPr>
            <a:r>
              <a:rPr kumimoji="0" lang="en-US" altLang="en-US" sz="2000" b="0" i="0" u="none" strike="noStrike" cap="none" normalizeH="0" baseline="0" dirty="0">
                <a:ln>
                  <a:noFill/>
                </a:ln>
                <a:solidFill>
                  <a:schemeClr val="tx1"/>
                </a:solidFill>
                <a:effectLst/>
                <a:latin typeface="+mn-lt"/>
                <a:ea typeface="Verdana" panose="020B0604030504040204" pitchFamily="34" charset="0"/>
                <a:cs typeface="Calibri" panose="020F0502020204030204" pitchFamily="34" charset="0"/>
                <a:hlinkClick r:id="rId4"/>
              </a:rPr>
              <a:t>2.</a:t>
            </a:r>
            <a:r>
              <a:rPr kumimoji="0" lang="en-US" altLang="en-US" sz="2000" b="0"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hlinkClick r:id="rId4"/>
              </a:rPr>
              <a:t>	</a:t>
            </a:r>
            <a:r>
              <a:rPr kumimoji="0" lang="en-US" altLang="en-US" sz="2000" b="0" i="0" u="none" strike="noStrike" cap="none" normalizeH="0" baseline="0" dirty="0">
                <a:ln>
                  <a:noFill/>
                </a:ln>
                <a:solidFill>
                  <a:schemeClr val="tx1"/>
                </a:solidFill>
                <a:effectLst/>
                <a:latin typeface="+mn-lt"/>
                <a:ea typeface="Verdana" panose="020B0604030504040204" pitchFamily="34" charset="0"/>
                <a:cs typeface="Calibri" panose="020F0502020204030204" pitchFamily="34" charset="0"/>
                <a:hlinkClick r:id="rId4"/>
              </a:rPr>
              <a:t>Objectives </a:t>
            </a:r>
            <a:endParaRPr kumimoji="0" lang="en-US" altLang="en-US" sz="2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419100" algn="l"/>
                <a:tab pos="5937250" algn="r"/>
              </a:tabLst>
            </a:pPr>
            <a:r>
              <a:rPr kumimoji="0" lang="en-US" altLang="en-US" sz="2000" b="0" i="0" u="none" strike="noStrike" cap="none" normalizeH="0" baseline="0" dirty="0">
                <a:ln>
                  <a:noFill/>
                </a:ln>
                <a:solidFill>
                  <a:schemeClr val="tx1"/>
                </a:solidFill>
                <a:effectLst/>
                <a:latin typeface="+mn-lt"/>
                <a:ea typeface="Verdana" panose="020B0604030504040204" pitchFamily="34" charset="0"/>
                <a:cs typeface="Calibri" panose="020F0502020204030204" pitchFamily="34" charset="0"/>
                <a:hlinkClick r:id="rId5"/>
              </a:rPr>
              <a:t>3.</a:t>
            </a:r>
            <a:r>
              <a:rPr kumimoji="0" lang="en-US" altLang="en-US" sz="2000" b="0"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hlinkClick r:id="rId5"/>
              </a:rPr>
              <a:t>	</a:t>
            </a:r>
            <a:r>
              <a:rPr kumimoji="0" lang="en-US" altLang="en-US" sz="2000" b="0" i="0" u="none" strike="noStrike" cap="none" normalizeH="0" baseline="0" dirty="0">
                <a:ln>
                  <a:noFill/>
                </a:ln>
                <a:solidFill>
                  <a:schemeClr val="tx1"/>
                </a:solidFill>
                <a:effectLst/>
                <a:latin typeface="+mn-lt"/>
                <a:ea typeface="Verdana" panose="020B0604030504040204" pitchFamily="34" charset="0"/>
                <a:cs typeface="Calibri" panose="020F0502020204030204" pitchFamily="34" charset="0"/>
                <a:hlinkClick r:id="rId5"/>
              </a:rPr>
              <a:t>Vision and Mission Statement</a:t>
            </a:r>
            <a:endParaRPr kumimoji="0" lang="en-US" altLang="en-US" sz="2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419100" algn="l"/>
                <a:tab pos="5937250" algn="r"/>
              </a:tabLst>
            </a:pPr>
            <a:r>
              <a:rPr kumimoji="0" lang="en-US" altLang="en-US" sz="2000" b="0" i="0" u="sng" strike="noStrike" cap="none" normalizeH="0" baseline="0" dirty="0">
                <a:ln>
                  <a:noFill/>
                </a:ln>
                <a:solidFill>
                  <a:srgbClr val="6B9F25"/>
                </a:solidFill>
                <a:effectLst/>
                <a:latin typeface="+mn-lt"/>
                <a:ea typeface="Verdana" panose="020B0604030504040204" pitchFamily="34" charset="0"/>
                <a:cs typeface="Calibri" panose="020F0502020204030204" pitchFamily="34" charset="0"/>
                <a:hlinkClick r:id="rId6"/>
              </a:rPr>
              <a:t>4.</a:t>
            </a:r>
            <a:r>
              <a:rPr kumimoji="0" lang="en-US" altLang="en-US" sz="2000" b="0"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hlinkClick r:id="rId6"/>
              </a:rPr>
              <a:t>	</a:t>
            </a:r>
            <a:r>
              <a:rPr kumimoji="0" lang="en-US" altLang="en-US" sz="2000" b="0" i="0" u="sng" strike="noStrike" cap="none" normalizeH="0" baseline="0" dirty="0">
                <a:ln>
                  <a:noFill/>
                </a:ln>
                <a:solidFill>
                  <a:srgbClr val="6B9F25"/>
                </a:solidFill>
                <a:effectLst/>
                <a:latin typeface="+mn-lt"/>
                <a:ea typeface="Verdana" panose="020B0604030504040204" pitchFamily="34" charset="0"/>
                <a:cs typeface="Calibri" panose="020F0502020204030204" pitchFamily="34" charset="0"/>
                <a:hlinkClick r:id="rId6"/>
              </a:rPr>
              <a:t>Organisation Structure</a:t>
            </a:r>
            <a:endParaRPr kumimoji="0" lang="en-US" altLang="en-US" sz="2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419100" algn="l"/>
                <a:tab pos="5937250" algn="r"/>
              </a:tabLst>
            </a:pPr>
            <a:r>
              <a:rPr kumimoji="0" lang="en-US" altLang="en-US" sz="2000" b="0" i="0" u="sng" strike="noStrike" cap="none" normalizeH="0" baseline="0" dirty="0">
                <a:ln>
                  <a:noFill/>
                </a:ln>
                <a:solidFill>
                  <a:srgbClr val="6B9F25"/>
                </a:solidFill>
                <a:effectLst/>
                <a:latin typeface="+mn-lt"/>
                <a:ea typeface="Verdana" panose="020B0604030504040204" pitchFamily="34" charset="0"/>
                <a:cs typeface="Calibri" panose="020F0502020204030204" pitchFamily="34" charset="0"/>
                <a:hlinkClick r:id="rId7"/>
              </a:rPr>
              <a:t>5.</a:t>
            </a:r>
            <a:r>
              <a:rPr kumimoji="0" lang="en-US" altLang="en-US" sz="2000" b="0"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hlinkClick r:id="rId7"/>
              </a:rPr>
              <a:t>	</a:t>
            </a:r>
            <a:r>
              <a:rPr kumimoji="0" lang="en-US" altLang="en-US" sz="2000" b="0" i="0" u="sng" strike="noStrike" cap="none" normalizeH="0" baseline="0" dirty="0">
                <a:ln>
                  <a:noFill/>
                </a:ln>
                <a:solidFill>
                  <a:srgbClr val="6B9F25"/>
                </a:solidFill>
                <a:effectLst/>
                <a:latin typeface="+mn-lt"/>
                <a:ea typeface="Verdana" panose="020B0604030504040204" pitchFamily="34" charset="0"/>
                <a:cs typeface="Calibri" panose="020F0502020204030204" pitchFamily="34" charset="0"/>
                <a:hlinkClick r:id="rId7"/>
              </a:rPr>
              <a:t>Role </a:t>
            </a:r>
            <a:endParaRPr kumimoji="0" lang="en-US" altLang="en-US" sz="2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419100" algn="l"/>
                <a:tab pos="5937250" algn="r"/>
              </a:tabLst>
            </a:pPr>
            <a:r>
              <a:rPr kumimoji="0" lang="en-US" altLang="en-US" sz="2000" b="0" i="0" u="none" strike="noStrike" cap="none" normalizeH="0" baseline="0" dirty="0">
                <a:ln>
                  <a:noFill/>
                </a:ln>
                <a:solidFill>
                  <a:schemeClr val="tx1"/>
                </a:solidFill>
                <a:effectLst/>
                <a:latin typeface="+mn-lt"/>
                <a:ea typeface="Verdana" panose="020B0604030504040204" pitchFamily="34" charset="0"/>
                <a:cs typeface="Calibri" panose="020F0502020204030204" pitchFamily="34" charset="0"/>
                <a:hlinkClick r:id="rId8"/>
              </a:rPr>
              <a:t>6.</a:t>
            </a:r>
            <a:r>
              <a:rPr kumimoji="0" lang="en-US" altLang="en-US" sz="2000" b="0"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hlinkClick r:id="rId8"/>
              </a:rPr>
              <a:t>	</a:t>
            </a:r>
            <a:r>
              <a:rPr kumimoji="0" lang="en-US" altLang="en-US" sz="2000" b="0" i="0" u="none" strike="noStrike" cap="none" normalizeH="0" baseline="0" dirty="0">
                <a:ln>
                  <a:noFill/>
                </a:ln>
                <a:solidFill>
                  <a:schemeClr val="tx1"/>
                </a:solidFill>
                <a:effectLst/>
                <a:latin typeface="+mn-lt"/>
                <a:ea typeface="Verdana" panose="020B0604030504040204" pitchFamily="34" charset="0"/>
                <a:cs typeface="Calibri" panose="020F0502020204030204" pitchFamily="34" charset="0"/>
                <a:hlinkClick r:id="rId8"/>
              </a:rPr>
              <a:t>Responsibilities </a:t>
            </a:r>
            <a:endParaRPr kumimoji="0" lang="en-US" altLang="en-US" sz="2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419100" algn="l"/>
                <a:tab pos="5937250" algn="r"/>
              </a:tabLst>
            </a:pPr>
            <a:r>
              <a:rPr kumimoji="0" lang="en-US" altLang="en-US" sz="2000" b="0" i="0" u="none" strike="noStrike" cap="none" normalizeH="0" baseline="0" dirty="0">
                <a:ln>
                  <a:noFill/>
                </a:ln>
                <a:solidFill>
                  <a:schemeClr val="tx1"/>
                </a:solidFill>
                <a:effectLst/>
                <a:latin typeface="+mn-lt"/>
                <a:ea typeface="Verdana" panose="020B0604030504040204" pitchFamily="34" charset="0"/>
                <a:cs typeface="Calibri" panose="020F0502020204030204" pitchFamily="34" charset="0"/>
                <a:hlinkClick r:id="rId9"/>
              </a:rPr>
              <a:t>7.</a:t>
            </a:r>
            <a:r>
              <a:rPr kumimoji="0" lang="en-US" altLang="en-US" sz="2000" b="0"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hlinkClick r:id="rId9"/>
              </a:rPr>
              <a:t>	</a:t>
            </a:r>
            <a:r>
              <a:rPr kumimoji="0" lang="en-US" altLang="en-US" sz="2000" b="0" i="0" u="none" strike="noStrike" cap="none" normalizeH="0" baseline="0" dirty="0">
                <a:ln>
                  <a:noFill/>
                </a:ln>
                <a:solidFill>
                  <a:schemeClr val="tx1"/>
                </a:solidFill>
                <a:effectLst/>
                <a:latin typeface="+mn-lt"/>
                <a:ea typeface="Verdana" panose="020B0604030504040204" pitchFamily="34" charset="0"/>
                <a:cs typeface="Calibri" panose="020F0502020204030204" pitchFamily="34" charset="0"/>
                <a:hlinkClick r:id="rId9"/>
              </a:rPr>
              <a:t>Scope and Coverage</a:t>
            </a:r>
            <a:endParaRPr kumimoji="0" lang="en-US" altLang="en-US" sz="2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419100" algn="l"/>
                <a:tab pos="5937250" algn="r"/>
              </a:tabLst>
            </a:pPr>
            <a:r>
              <a:rPr kumimoji="0" lang="en-US" altLang="en-US" sz="2000" b="0" i="0" u="none" strike="noStrike" cap="none" normalizeH="0" baseline="0" dirty="0">
                <a:ln>
                  <a:noFill/>
                </a:ln>
                <a:solidFill>
                  <a:schemeClr val="tx1"/>
                </a:solidFill>
                <a:effectLst/>
                <a:latin typeface="+mn-lt"/>
                <a:ea typeface="Verdana" panose="020B0604030504040204" pitchFamily="34" charset="0"/>
                <a:cs typeface="Calibri" panose="020F0502020204030204" pitchFamily="34" charset="0"/>
                <a:hlinkClick r:id="rId10"/>
              </a:rPr>
              <a:t>8.</a:t>
            </a:r>
            <a:r>
              <a:rPr lang="en-US" altLang="en-US" sz="2000" dirty="0">
                <a:latin typeface="+mn-lt"/>
                <a:ea typeface="Verdana" panose="020B0604030504040204" pitchFamily="34" charset="0"/>
                <a:cs typeface="Times New Roman" panose="02020603050405020304" pitchFamily="18" charset="0"/>
                <a:hlinkClick r:id="rId10"/>
              </a:rPr>
              <a:t>  </a:t>
            </a:r>
            <a:r>
              <a:rPr kumimoji="0" lang="en-US" altLang="en-US" sz="2000" b="0" i="0" u="none" strike="noStrike" cap="none" normalizeH="0" baseline="0" dirty="0">
                <a:ln>
                  <a:noFill/>
                </a:ln>
                <a:solidFill>
                  <a:schemeClr val="tx1"/>
                </a:solidFill>
                <a:effectLst/>
                <a:latin typeface="+mn-lt"/>
                <a:ea typeface="Verdana" panose="020B0604030504040204" pitchFamily="34" charset="0"/>
                <a:cs typeface="Calibri" panose="020F0502020204030204" pitchFamily="34" charset="0"/>
                <a:hlinkClick r:id="rId10"/>
              </a:rPr>
              <a:t> Operations</a:t>
            </a:r>
            <a:endParaRPr kumimoji="0" lang="en-US" altLang="en-US" sz="2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419100" algn="l"/>
                <a:tab pos="5937250" algn="r"/>
              </a:tabLst>
            </a:pPr>
            <a:r>
              <a:rPr kumimoji="0" lang="en-US" altLang="en-US" sz="2000" b="0" i="0" u="none" strike="noStrike" cap="none" normalizeH="0" baseline="0" dirty="0">
                <a:ln>
                  <a:noFill/>
                </a:ln>
                <a:solidFill>
                  <a:schemeClr val="tx1"/>
                </a:solidFill>
                <a:effectLst/>
                <a:latin typeface="+mn-lt"/>
                <a:ea typeface="Verdana" panose="020B0604030504040204" pitchFamily="34" charset="0"/>
                <a:cs typeface="Calibri" panose="020F0502020204030204" pitchFamily="34" charset="0"/>
                <a:hlinkClick r:id="rId11"/>
              </a:rPr>
              <a:t>8.1</a:t>
            </a:r>
            <a:r>
              <a:rPr kumimoji="0" lang="en-US" altLang="en-US" sz="2000" b="0" i="0" u="none" strike="noStrike" cap="none" normalizeH="0" baseline="0" dirty="0">
                <a:ln>
                  <a:noFill/>
                </a:ln>
                <a:solidFill>
                  <a:schemeClr val="tx1"/>
                </a:solidFill>
                <a:effectLst/>
                <a:latin typeface="+mn-lt"/>
                <a:ea typeface="Verdana" panose="020B0604030504040204" pitchFamily="34" charset="0"/>
                <a:cs typeface="Times New Roman" panose="02020603050405020304" pitchFamily="18" charset="0"/>
                <a:hlinkClick r:id="rId11"/>
              </a:rPr>
              <a:t>	</a:t>
            </a:r>
            <a:r>
              <a:rPr kumimoji="0" lang="en-US" altLang="en-US" sz="2000" b="0" i="0" u="none" strike="noStrike" cap="none" normalizeH="0" baseline="0" dirty="0">
                <a:ln>
                  <a:noFill/>
                </a:ln>
                <a:solidFill>
                  <a:schemeClr val="tx1"/>
                </a:solidFill>
                <a:effectLst/>
                <a:latin typeface="+mn-lt"/>
                <a:ea typeface="Verdana" panose="020B0604030504040204" pitchFamily="34" charset="0"/>
                <a:cs typeface="Calibri" panose="020F0502020204030204" pitchFamily="34" charset="0"/>
                <a:hlinkClick r:id="rId11"/>
              </a:rPr>
              <a:t>Risk Assessment</a:t>
            </a:r>
            <a:endParaRPr kumimoji="0" lang="en-US" altLang="en-US" sz="2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419100" algn="l"/>
                <a:tab pos="5937250" algn="r"/>
              </a:tabLst>
            </a:pPr>
            <a:r>
              <a:rPr kumimoji="0" lang="en-US" altLang="en-US" sz="2000" b="0" i="0" u="none" strike="noStrike" cap="none" normalizeH="0" baseline="0" dirty="0">
                <a:ln>
                  <a:noFill/>
                </a:ln>
                <a:solidFill>
                  <a:schemeClr val="tx1"/>
                </a:solidFill>
                <a:effectLst/>
                <a:latin typeface="+mn-lt"/>
                <a:ea typeface="Verdana" panose="020B0604030504040204" pitchFamily="34" charset="0"/>
                <a:cs typeface="Calibri" panose="020F0502020204030204" pitchFamily="34" charset="0"/>
                <a:hlinkClick r:id="rId12"/>
              </a:rPr>
              <a:t>8.2</a:t>
            </a:r>
            <a:r>
              <a:rPr kumimoji="0" lang="en-US" altLang="en-US" sz="2000" b="0" i="0" u="none" strike="noStrike" cap="none" normalizeH="0" baseline="0" dirty="0">
                <a:ln>
                  <a:noFill/>
                </a:ln>
                <a:solidFill>
                  <a:schemeClr val="tx1"/>
                </a:solidFill>
                <a:effectLst/>
                <a:latin typeface="+mn-lt"/>
                <a:ea typeface="Verdana" panose="020B0604030504040204" pitchFamily="34" charset="0"/>
                <a:cs typeface="Times New Roman" panose="02020603050405020304" pitchFamily="18" charset="0"/>
                <a:hlinkClick r:id="rId12"/>
              </a:rPr>
              <a:t>	</a:t>
            </a:r>
            <a:r>
              <a:rPr kumimoji="0" lang="en-US" altLang="en-US" sz="2000" b="0" i="0" u="none" strike="noStrike" cap="none" normalizeH="0" baseline="0" dirty="0">
                <a:ln>
                  <a:noFill/>
                </a:ln>
                <a:solidFill>
                  <a:schemeClr val="tx1"/>
                </a:solidFill>
                <a:effectLst/>
                <a:latin typeface="+mn-lt"/>
                <a:ea typeface="Verdana" panose="020B0604030504040204" pitchFamily="34" charset="0"/>
                <a:cs typeface="Calibri" panose="020F0502020204030204" pitchFamily="34" charset="0"/>
                <a:hlinkClick r:id="rId12"/>
              </a:rPr>
              <a:t>Audit Process</a:t>
            </a:r>
            <a:endParaRPr kumimoji="0" lang="en-US" altLang="en-US" sz="2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419100" algn="l"/>
                <a:tab pos="5937250" algn="r"/>
              </a:tabLst>
            </a:pPr>
            <a:r>
              <a:rPr kumimoji="0" lang="en-US" altLang="en-US" sz="2000" b="0" i="0" u="none" strike="noStrike" cap="none" normalizeH="0" baseline="0" dirty="0">
                <a:ln>
                  <a:noFill/>
                </a:ln>
                <a:solidFill>
                  <a:schemeClr val="tx1"/>
                </a:solidFill>
                <a:effectLst/>
                <a:latin typeface="+mn-lt"/>
                <a:ea typeface="Verdana" panose="020B0604030504040204" pitchFamily="34" charset="0"/>
                <a:cs typeface="Calibri" panose="020F0502020204030204" pitchFamily="34" charset="0"/>
                <a:hlinkClick r:id="rId13"/>
              </a:rPr>
              <a:t>8.3</a:t>
            </a:r>
            <a:r>
              <a:rPr kumimoji="0" lang="en-US" altLang="en-US" sz="2000" b="0" i="0" u="none" strike="noStrike" cap="none" normalizeH="0" baseline="0" dirty="0">
                <a:ln>
                  <a:noFill/>
                </a:ln>
                <a:solidFill>
                  <a:schemeClr val="tx1"/>
                </a:solidFill>
                <a:effectLst/>
                <a:latin typeface="+mn-lt"/>
                <a:ea typeface="Verdana" panose="020B0604030504040204" pitchFamily="34" charset="0"/>
                <a:cs typeface="Times New Roman" panose="02020603050405020304" pitchFamily="18" charset="0"/>
                <a:hlinkClick r:id="rId13"/>
              </a:rPr>
              <a:t>	</a:t>
            </a:r>
            <a:r>
              <a:rPr kumimoji="0" lang="en-US" altLang="en-US" sz="2000" b="0" i="0" u="none" strike="noStrike" cap="none" normalizeH="0" baseline="0" dirty="0">
                <a:ln>
                  <a:noFill/>
                </a:ln>
                <a:solidFill>
                  <a:schemeClr val="tx1"/>
                </a:solidFill>
                <a:effectLst/>
                <a:latin typeface="+mn-lt"/>
                <a:ea typeface="Verdana" panose="020B0604030504040204" pitchFamily="34" charset="0"/>
                <a:cs typeface="Calibri" panose="020F0502020204030204" pitchFamily="34" charset="0"/>
                <a:hlinkClick r:id="rId13"/>
              </a:rPr>
              <a:t>Fraud and Forensic Management</a:t>
            </a:r>
            <a:endParaRPr kumimoji="0" lang="en-US" altLang="en-US" sz="2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419100" algn="l"/>
                <a:tab pos="5937250" algn="r"/>
              </a:tabLst>
            </a:pPr>
            <a:r>
              <a:rPr kumimoji="0" lang="en-US" altLang="en-US" sz="2000" b="0" i="0" u="none" strike="noStrike" cap="none" normalizeH="0" baseline="0" dirty="0">
                <a:ln>
                  <a:noFill/>
                </a:ln>
                <a:solidFill>
                  <a:schemeClr val="tx1"/>
                </a:solidFill>
                <a:effectLst/>
                <a:latin typeface="+mn-lt"/>
                <a:ea typeface="Verdana" panose="020B0604030504040204" pitchFamily="34" charset="0"/>
                <a:cs typeface="Calibri" panose="020F0502020204030204" pitchFamily="34" charset="0"/>
                <a:hlinkClick r:id="rId14"/>
              </a:rPr>
              <a:t>9.</a:t>
            </a:r>
            <a:r>
              <a:rPr kumimoji="0" lang="en-US" altLang="en-US" sz="2000" b="0"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hlinkClick r:id="rId14"/>
              </a:rPr>
              <a:t>	</a:t>
            </a:r>
            <a:r>
              <a:rPr kumimoji="0" lang="en-US" altLang="en-US" sz="2000" b="0" i="0" u="none" strike="noStrike" cap="none" normalizeH="0" baseline="0" dirty="0">
                <a:ln>
                  <a:noFill/>
                </a:ln>
                <a:solidFill>
                  <a:schemeClr val="tx1"/>
                </a:solidFill>
                <a:effectLst/>
                <a:latin typeface="+mn-lt"/>
                <a:ea typeface="Verdana" panose="020B0604030504040204" pitchFamily="34" charset="0"/>
                <a:cs typeface="Calibri" panose="020F0502020204030204" pitchFamily="34" charset="0"/>
                <a:hlinkClick r:id="rId14"/>
              </a:rPr>
              <a:t>Audit Committee Meetings</a:t>
            </a:r>
            <a:endParaRPr kumimoji="0" lang="en-US" altLang="en-US" sz="2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419100" algn="l"/>
                <a:tab pos="5937250" algn="r"/>
              </a:tabLst>
            </a:pPr>
            <a:r>
              <a:rPr kumimoji="0" lang="en-US" altLang="en-US" sz="2000" b="0" i="0" u="none" strike="noStrike" cap="none" normalizeH="0" baseline="0" dirty="0">
                <a:ln>
                  <a:noFill/>
                </a:ln>
                <a:solidFill>
                  <a:schemeClr val="tx1"/>
                </a:solidFill>
                <a:effectLst/>
                <a:latin typeface="+mn-lt"/>
                <a:ea typeface="Verdana" panose="020B0604030504040204" pitchFamily="34" charset="0"/>
                <a:cs typeface="Calibri" panose="020F0502020204030204" pitchFamily="34" charset="0"/>
                <a:hlinkClick r:id="rId15"/>
              </a:rPr>
              <a:t>9.1</a:t>
            </a:r>
            <a:r>
              <a:rPr kumimoji="0" lang="en-US" altLang="en-US" sz="2000" b="0" i="0" u="none" strike="noStrike" cap="none" normalizeH="0" baseline="0" dirty="0">
                <a:ln>
                  <a:noFill/>
                </a:ln>
                <a:solidFill>
                  <a:schemeClr val="tx1"/>
                </a:solidFill>
                <a:effectLst/>
                <a:latin typeface="+mn-lt"/>
                <a:ea typeface="Verdana" panose="020B0604030504040204" pitchFamily="34" charset="0"/>
                <a:cs typeface="Times New Roman" panose="02020603050405020304" pitchFamily="18" charset="0"/>
                <a:hlinkClick r:id="rId15"/>
              </a:rPr>
              <a:t>	</a:t>
            </a:r>
            <a:r>
              <a:rPr kumimoji="0" lang="en-US" altLang="en-US" sz="2000" b="0" i="0" u="none" strike="noStrike" cap="none" normalizeH="0" baseline="0" dirty="0">
                <a:ln>
                  <a:noFill/>
                </a:ln>
                <a:solidFill>
                  <a:schemeClr val="tx1"/>
                </a:solidFill>
                <a:effectLst/>
                <a:latin typeface="+mn-lt"/>
                <a:ea typeface="Verdana" panose="020B0604030504040204" pitchFamily="34" charset="0"/>
                <a:cs typeface="Calibri" panose="020F0502020204030204" pitchFamily="34" charset="0"/>
                <a:hlinkClick r:id="rId15"/>
              </a:rPr>
              <a:t>Management Audit Committee meeting</a:t>
            </a:r>
            <a:endParaRPr kumimoji="0" lang="en-US" altLang="en-US" sz="2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419100" algn="l"/>
                <a:tab pos="5937250" algn="r"/>
              </a:tabLst>
            </a:pPr>
            <a:r>
              <a:rPr kumimoji="0" lang="en-US" altLang="en-US" sz="2000" b="0" i="0" u="none" strike="noStrike" cap="none" normalizeH="0" baseline="0" dirty="0">
                <a:ln>
                  <a:noFill/>
                </a:ln>
                <a:solidFill>
                  <a:schemeClr val="tx1"/>
                </a:solidFill>
                <a:effectLst/>
                <a:latin typeface="+mn-lt"/>
                <a:ea typeface="Verdana" panose="020B0604030504040204" pitchFamily="34" charset="0"/>
                <a:cs typeface="Calibri" panose="020F0502020204030204" pitchFamily="34" charset="0"/>
                <a:hlinkClick r:id="rId16"/>
              </a:rPr>
              <a:t>9.2</a:t>
            </a:r>
            <a:r>
              <a:rPr kumimoji="0" lang="en-US" altLang="en-US" sz="2000" b="0" i="0" u="none" strike="noStrike" cap="none" normalizeH="0" baseline="0" dirty="0">
                <a:ln>
                  <a:noFill/>
                </a:ln>
                <a:solidFill>
                  <a:schemeClr val="tx1"/>
                </a:solidFill>
                <a:effectLst/>
                <a:latin typeface="+mn-lt"/>
                <a:ea typeface="Verdana" panose="020B0604030504040204" pitchFamily="34" charset="0"/>
                <a:cs typeface="Times New Roman" panose="02020603050405020304" pitchFamily="18" charset="0"/>
                <a:hlinkClick r:id="rId16"/>
              </a:rPr>
              <a:t>	</a:t>
            </a:r>
            <a:r>
              <a:rPr kumimoji="0" lang="en-US" altLang="en-US" sz="2000" b="0" i="0" u="none" strike="noStrike" cap="none" normalizeH="0" baseline="0" dirty="0">
                <a:ln>
                  <a:noFill/>
                </a:ln>
                <a:solidFill>
                  <a:schemeClr val="tx1"/>
                </a:solidFill>
                <a:effectLst/>
                <a:latin typeface="+mn-lt"/>
                <a:ea typeface="Verdana" panose="020B0604030504040204" pitchFamily="34" charset="0"/>
                <a:cs typeface="Calibri" panose="020F0502020204030204" pitchFamily="34" charset="0"/>
                <a:hlinkClick r:id="rId16"/>
              </a:rPr>
              <a:t>Board Audit Committee (AC) meeting</a:t>
            </a:r>
            <a:endParaRPr kumimoji="0" lang="en-US" altLang="en-US" sz="2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419100" algn="l"/>
                <a:tab pos="5937250" algn="r"/>
              </a:tabLst>
            </a:pPr>
            <a:r>
              <a:rPr kumimoji="0" lang="en-US" altLang="en-US" sz="2000" b="0" i="0" u="none" strike="noStrike" cap="none" normalizeH="0" baseline="0" dirty="0">
                <a:ln>
                  <a:noFill/>
                </a:ln>
                <a:solidFill>
                  <a:schemeClr val="tx1"/>
                </a:solidFill>
                <a:effectLst/>
                <a:latin typeface="+mn-lt"/>
                <a:ea typeface="Verdana" panose="020B0604030504040204" pitchFamily="34" charset="0"/>
                <a:cs typeface="Calibri" panose="020F0502020204030204" pitchFamily="34" charset="0"/>
                <a:hlinkClick r:id="rId17"/>
              </a:rPr>
              <a:t>10.</a:t>
            </a:r>
            <a:r>
              <a:rPr kumimoji="0" lang="en-US" altLang="en-US" sz="2000" b="0"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hlinkClick r:id="rId17"/>
              </a:rPr>
              <a:t>	</a:t>
            </a:r>
            <a:r>
              <a:rPr kumimoji="0" lang="en-US" altLang="en-US" sz="2000" b="0" i="0" u="none" strike="noStrike" cap="none" normalizeH="0" baseline="0" dirty="0">
                <a:ln>
                  <a:noFill/>
                </a:ln>
                <a:solidFill>
                  <a:schemeClr val="tx1"/>
                </a:solidFill>
                <a:effectLst/>
                <a:latin typeface="+mn-lt"/>
                <a:ea typeface="Verdana" panose="020B0604030504040204" pitchFamily="34" charset="0"/>
                <a:cs typeface="Calibri" panose="020F0502020204030204" pitchFamily="34" charset="0"/>
                <a:hlinkClick r:id="rId17"/>
              </a:rPr>
              <a:t>Review Committee</a:t>
            </a:r>
            <a:endParaRPr kumimoji="0" lang="en-US" altLang="en-US" sz="2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419100" algn="l"/>
                <a:tab pos="5937250" algn="r"/>
              </a:tabLst>
            </a:pPr>
            <a:r>
              <a:rPr kumimoji="0" lang="en-US" altLang="en-US" sz="2000" b="0" i="0" u="none" strike="noStrike" cap="none" normalizeH="0" baseline="0" dirty="0">
                <a:ln>
                  <a:noFill/>
                </a:ln>
                <a:solidFill>
                  <a:schemeClr val="tx1"/>
                </a:solidFill>
                <a:effectLst/>
                <a:latin typeface="+mn-lt"/>
                <a:ea typeface="Verdana" panose="020B0604030504040204" pitchFamily="34" charset="0"/>
                <a:cs typeface="Calibri" panose="020F0502020204030204" pitchFamily="34" charset="0"/>
                <a:hlinkClick r:id="rId18"/>
              </a:rPr>
              <a:t>11.</a:t>
            </a:r>
            <a:r>
              <a:rPr kumimoji="0" lang="en-US" altLang="en-US" sz="2000" b="0"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hlinkClick r:id="rId18"/>
              </a:rPr>
              <a:t>	</a:t>
            </a:r>
            <a:r>
              <a:rPr kumimoji="0" lang="en-US" altLang="en-US" sz="2000" b="0" i="0" u="none" strike="noStrike" cap="none" normalizeH="0" baseline="0" dirty="0">
                <a:ln>
                  <a:noFill/>
                </a:ln>
                <a:solidFill>
                  <a:schemeClr val="tx1"/>
                </a:solidFill>
                <a:effectLst/>
                <a:latin typeface="+mn-lt"/>
                <a:ea typeface="Verdana" panose="020B0604030504040204" pitchFamily="34" charset="0"/>
                <a:cs typeface="Calibri" panose="020F0502020204030204" pitchFamily="34" charset="0"/>
                <a:hlinkClick r:id="rId18"/>
              </a:rPr>
              <a:t>Approvals, Acceptance and Amendmen</a:t>
            </a:r>
            <a:r>
              <a:rPr kumimoji="0" lang="en-US" altLang="en-US" sz="2000" b="0" i="0" u="none" strike="noStrike" cap="none" normalizeH="0" baseline="0" dirty="0">
                <a:ln>
                  <a:noFill/>
                </a:ln>
                <a:solidFill>
                  <a:schemeClr val="tx1"/>
                </a:solidFill>
                <a:effectLst/>
                <a:latin typeface="+mn-lt"/>
                <a:ea typeface="Verdana" panose="020B0604030504040204" pitchFamily="34" charset="0"/>
                <a:cs typeface="Calibri" panose="020F0502020204030204" pitchFamily="34" charset="0"/>
              </a:rPr>
              <a:t>t</a:t>
            </a:r>
            <a:endParaRPr kumimoji="0" lang="en-US" altLang="en-US" sz="2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419100" algn="l"/>
                <a:tab pos="5937250" algn="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itle 1">
            <a:extLst>
              <a:ext uri="{FF2B5EF4-FFF2-40B4-BE49-F238E27FC236}">
                <a16:creationId xmlns:a16="http://schemas.microsoft.com/office/drawing/2014/main" id="{8624B0D0-BABA-E8E7-1001-9CF66DB075A1}"/>
              </a:ext>
            </a:extLst>
          </p:cNvPr>
          <p:cNvSpPr txBox="1">
            <a:spLocks/>
          </p:cNvSpPr>
          <p:nvPr/>
        </p:nvSpPr>
        <p:spPr>
          <a:xfrm>
            <a:off x="0" y="0"/>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Audit Charter - Sample</a:t>
            </a:r>
          </a:p>
        </p:txBody>
      </p:sp>
    </p:spTree>
    <p:extLst>
      <p:ext uri="{BB962C8B-B14F-4D97-AF65-F5344CB8AC3E}">
        <p14:creationId xmlns:p14="http://schemas.microsoft.com/office/powerpoint/2010/main" val="3215976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202919" y="2244437"/>
          <a:ext cx="10296354" cy="40593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ounded Rectangle 2"/>
          <p:cNvSpPr/>
          <p:nvPr/>
        </p:nvSpPr>
        <p:spPr>
          <a:xfrm>
            <a:off x="0" y="0"/>
            <a:ext cx="12192000" cy="6647543"/>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0" b="1" i="1" u="none" strike="noStrike" kern="1200" cap="none" spc="0" normalizeH="0" baseline="0" noProof="0" dirty="0">
                <a:ln>
                  <a:noFill/>
                </a:ln>
                <a:solidFill>
                  <a:srgbClr val="002060"/>
                </a:solidFill>
                <a:effectLst/>
                <a:uLnTx/>
                <a:uFillTx/>
                <a:latin typeface="Lucida Calligraphy" panose="03010101010101010101" pitchFamily="66" charset="0"/>
                <a:ea typeface="+mn-ea"/>
                <a:cs typeface="+mn-cs"/>
              </a:rPr>
              <a:t>T</a:t>
            </a:r>
            <a:r>
              <a:rPr kumimoji="0" lang="en-US" sz="10000" b="1" i="1" u="none" strike="noStrike" kern="1200" cap="none" spc="0" normalizeH="0" baseline="0" noProof="0" dirty="0">
                <a:ln>
                  <a:noFill/>
                </a:ln>
                <a:solidFill>
                  <a:srgbClr val="002060"/>
                </a:solidFill>
                <a:effectLst/>
                <a:uLnTx/>
                <a:uFillTx/>
                <a:latin typeface="Lucida Calligraphy" panose="03010101010101010101" pitchFamily="66" charset="0"/>
                <a:ea typeface="+mn-ea"/>
                <a:cs typeface="+mn-cs"/>
              </a:rPr>
              <a:t>HANK </a:t>
            </a:r>
            <a:r>
              <a:rPr kumimoji="0" lang="en-US" sz="12000" b="1" i="1" u="none" strike="noStrike" kern="1200" cap="none" spc="0" normalizeH="0" baseline="0" noProof="0" dirty="0">
                <a:ln>
                  <a:noFill/>
                </a:ln>
                <a:solidFill>
                  <a:srgbClr val="002060"/>
                </a:solidFill>
                <a:effectLst/>
                <a:uLnTx/>
                <a:uFillTx/>
                <a:latin typeface="Lucida Calligraphy" panose="03010101010101010101" pitchFamily="66" charset="0"/>
                <a:ea typeface="+mn-ea"/>
                <a:cs typeface="+mn-cs"/>
              </a:rPr>
              <a:t>Y</a:t>
            </a:r>
            <a:r>
              <a:rPr kumimoji="0" lang="en-US" sz="10000" b="1" i="1" u="none" strike="noStrike" kern="1200" cap="none" spc="0" normalizeH="0" baseline="0" noProof="0" dirty="0">
                <a:ln>
                  <a:noFill/>
                </a:ln>
                <a:solidFill>
                  <a:srgbClr val="002060"/>
                </a:solidFill>
                <a:effectLst/>
                <a:uLnTx/>
                <a:uFillTx/>
                <a:latin typeface="Lucida Calligraphy" panose="03010101010101010101" pitchFamily="66" charset="0"/>
                <a:ea typeface="+mn-ea"/>
                <a:cs typeface="+mn-cs"/>
              </a:rPr>
              <a:t>OU!!</a:t>
            </a:r>
            <a:endParaRPr kumimoji="0" lang="en-IN" sz="10000" b="1" i="1" u="none" strike="noStrike" kern="1200" cap="none" spc="0" normalizeH="0" baseline="0" noProof="0" dirty="0">
              <a:ln>
                <a:noFill/>
              </a:ln>
              <a:solidFill>
                <a:srgbClr val="002060"/>
              </a:solidFill>
              <a:effectLst/>
              <a:uLnTx/>
              <a:uFillTx/>
              <a:latin typeface="Lucida Calligraphy" panose="03010101010101010101" pitchFamily="66" charset="0"/>
              <a:ea typeface="+mn-ea"/>
              <a:cs typeface="+mn-cs"/>
            </a:endParaRPr>
          </a:p>
        </p:txBody>
      </p:sp>
    </p:spTree>
    <p:extLst>
      <p:ext uri="{BB962C8B-B14F-4D97-AF65-F5344CB8AC3E}">
        <p14:creationId xmlns:p14="http://schemas.microsoft.com/office/powerpoint/2010/main" val="2231940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8A2E521-EA12-587A-52E4-9CCC8CCCD667}"/>
              </a:ext>
            </a:extLst>
          </p:cNvPr>
          <p:cNvSpPr txBox="1"/>
          <p:nvPr/>
        </p:nvSpPr>
        <p:spPr>
          <a:xfrm>
            <a:off x="0" y="579863"/>
            <a:ext cx="12192000" cy="6259727"/>
          </a:xfrm>
          <a:prstGeom prst="rect">
            <a:avLst/>
          </a:prstGeom>
          <a:noFill/>
        </p:spPr>
        <p:txBody>
          <a:bodyPr wrap="square">
            <a:spAutoFit/>
          </a:bodyPr>
          <a:lstStyle/>
          <a:p>
            <a:pPr marL="342900" lvl="0" indent="-342900">
              <a:spcBef>
                <a:spcPts val="600"/>
              </a:spcBef>
              <a:spcAft>
                <a:spcPts val="300"/>
              </a:spcAft>
              <a:buFont typeface="+mj-lt"/>
              <a:buAutoNum type="arabicPeriod"/>
            </a:pPr>
            <a:r>
              <a:rPr lang="en-GB" sz="2000" b="1" kern="1400" dirty="0">
                <a:effectLst/>
                <a:latin typeface="Calibri" panose="020F0502020204030204" pitchFamily="34" charset="0"/>
                <a:ea typeface="Times New Roman" panose="02020603050405020304" pitchFamily="18" charset="0"/>
                <a:cs typeface="Calibri" panose="020F0502020204030204" pitchFamily="34" charset="0"/>
              </a:rPr>
              <a:t>Need for Internal Audit Charter</a:t>
            </a:r>
            <a:endParaRPr lang="en-IN" sz="2000" b="1" kern="1400" dirty="0">
              <a:effectLst/>
              <a:latin typeface="Univers" panose="020F0502020204030204" pitchFamily="34" charset="0"/>
              <a:ea typeface="Times New Roman" panose="02020603050405020304" pitchFamily="18" charset="0"/>
              <a:cs typeface="Times New Roman" panose="02020603050405020304" pitchFamily="18" charset="0"/>
            </a:endParaRPr>
          </a:p>
          <a:p>
            <a:pPr marL="274320" algn="just">
              <a:lnSpc>
                <a:spcPct val="115000"/>
              </a:lnSpc>
              <a:spcAft>
                <a:spcPts val="1000"/>
              </a:spcAft>
            </a:pPr>
            <a:r>
              <a:rPr lang="en-US" sz="1800" dirty="0">
                <a:effectLst/>
                <a:latin typeface="Calibri" panose="020F0502020204030204" pitchFamily="34" charset="0"/>
                <a:ea typeface="Verdana" panose="020B0604030504040204" pitchFamily="34" charset="0"/>
                <a:cs typeface="Calibri" panose="020F0502020204030204" pitchFamily="34" charset="0"/>
              </a:rPr>
              <a:t>Charter is the cornerstone for building a robust assurance function within an organization.  It’s the pivotal document that sets the philosophy / tone of the function and makes it operational in discharging its responsibilities.  This Charter aims to institutionalize the duties, reporting lines and protocol of Assurance Team.</a:t>
            </a:r>
            <a:endParaRPr lang="en-IN" sz="1800" dirty="0">
              <a:effectLst/>
              <a:latin typeface="Verdana" panose="020B0604030504040204" pitchFamily="34" charset="0"/>
              <a:ea typeface="Verdana" panose="020B0604030504040204" pitchFamily="34" charset="0"/>
              <a:cs typeface="Times New Roman" panose="02020603050405020304" pitchFamily="18" charset="0"/>
            </a:endParaRPr>
          </a:p>
          <a:p>
            <a:pPr marL="274320" algn="just">
              <a:lnSpc>
                <a:spcPct val="115000"/>
              </a:lnSpc>
              <a:spcAft>
                <a:spcPts val="1000"/>
              </a:spcAft>
            </a:pPr>
            <a:r>
              <a:rPr lang="en-US" sz="1800" dirty="0">
                <a:effectLst/>
                <a:latin typeface="Calibri" panose="020F0502020204030204" pitchFamily="34" charset="0"/>
                <a:ea typeface="Verdana" panose="020B0604030504040204" pitchFamily="34" charset="0"/>
                <a:cs typeface="Calibri" panose="020F0502020204030204" pitchFamily="34" charset="0"/>
              </a:rPr>
              <a:t>The Charter provides the framework in which Assurance Team operates, its objectives, interface with businesses audited, overview of the procedures followed in Assurance function, and remedies to issues and challenges.</a:t>
            </a:r>
            <a:endParaRPr lang="en-IN" sz="1800" dirty="0">
              <a:effectLst/>
              <a:latin typeface="Verdana" panose="020B0604030504040204" pitchFamily="34" charset="0"/>
              <a:ea typeface="Verdana" panose="020B0604030504040204" pitchFamily="34" charset="0"/>
              <a:cs typeface="Times New Roman" panose="02020603050405020304" pitchFamily="18" charset="0"/>
            </a:endParaRPr>
          </a:p>
          <a:p>
            <a:pPr marL="274320" algn="just">
              <a:lnSpc>
                <a:spcPct val="115000"/>
              </a:lnSpc>
              <a:spcAft>
                <a:spcPts val="1000"/>
              </a:spcAft>
            </a:pPr>
            <a:r>
              <a:rPr lang="en-US" sz="1800" dirty="0">
                <a:effectLst/>
                <a:latin typeface="Calibri" panose="020F0502020204030204" pitchFamily="34" charset="0"/>
                <a:ea typeface="Verdana" panose="020B0604030504040204" pitchFamily="34" charset="0"/>
                <a:cs typeface="Calibri" panose="020F0502020204030204" pitchFamily="34" charset="0"/>
              </a:rPr>
              <a:t>An equally important component of this Charter is Assurance Team’s engagement with the Review Committee and Audit Committee to various companies audited by the Team</a:t>
            </a:r>
            <a:r>
              <a:rPr lang="en-US" dirty="0">
                <a:latin typeface="Calibri" panose="020F0502020204030204" pitchFamily="34" charset="0"/>
                <a:ea typeface="Verdana" panose="020B0604030504040204" pitchFamily="34" charset="0"/>
                <a:cs typeface="Calibri" panose="020F0502020204030204" pitchFamily="34" charset="0"/>
              </a:rPr>
              <a:t>. </a:t>
            </a:r>
            <a:br>
              <a:rPr lang="en-US" sz="1800" dirty="0">
                <a:effectLst/>
                <a:latin typeface="Calibri" panose="020F0502020204030204" pitchFamily="34" charset="0"/>
                <a:ea typeface="Verdana" panose="020B0604030504040204" pitchFamily="34" charset="0"/>
                <a:cs typeface="Calibri" panose="020F0502020204030204" pitchFamily="34" charset="0"/>
              </a:rPr>
            </a:br>
            <a:r>
              <a:rPr lang="en-US" sz="1800" dirty="0">
                <a:effectLst/>
                <a:latin typeface="Calibri" panose="020F0502020204030204" pitchFamily="34" charset="0"/>
                <a:ea typeface="Verdana" panose="020B0604030504040204" pitchFamily="34" charset="0"/>
                <a:cs typeface="Calibri" panose="020F0502020204030204" pitchFamily="34" charset="0"/>
              </a:rPr>
              <a:t> </a:t>
            </a:r>
            <a:endParaRPr lang="en-IN" sz="1800" dirty="0">
              <a:effectLst/>
              <a:latin typeface="Verdana" panose="020B0604030504040204" pitchFamily="34" charset="0"/>
              <a:ea typeface="Verdana" panose="020B0604030504040204" pitchFamily="34" charset="0"/>
              <a:cs typeface="Times New Roman" panose="02020603050405020304" pitchFamily="18" charset="0"/>
            </a:endParaRPr>
          </a:p>
          <a:p>
            <a:pPr lvl="0">
              <a:spcBef>
                <a:spcPts val="600"/>
              </a:spcBef>
              <a:spcAft>
                <a:spcPts val="300"/>
              </a:spcAft>
            </a:pPr>
            <a:r>
              <a:rPr lang="en-GB" sz="2000" b="1" kern="1400" dirty="0">
                <a:effectLst/>
                <a:latin typeface="Calibri" panose="020F0502020204030204" pitchFamily="34" charset="0"/>
                <a:ea typeface="Times New Roman" panose="02020603050405020304" pitchFamily="18" charset="0"/>
                <a:cs typeface="Calibri" panose="020F0502020204030204" pitchFamily="34" charset="0"/>
              </a:rPr>
              <a:t>2. Objectives of Assurance Team </a:t>
            </a:r>
            <a:endParaRPr lang="en-IN" sz="2000" b="1" kern="1400" dirty="0">
              <a:effectLst/>
              <a:latin typeface="Univers" panose="020F0502020204030204" pitchFamily="34" charset="0"/>
              <a:ea typeface="Times New Roman" panose="02020603050405020304" pitchFamily="18" charset="0"/>
              <a:cs typeface="Times New Roman" panose="02020603050405020304" pitchFamily="18" charset="0"/>
            </a:endParaRPr>
          </a:p>
          <a:p>
            <a:pPr marL="274320" algn="just">
              <a:lnSpc>
                <a:spcPct val="115000"/>
              </a:lnSpc>
              <a:spcAft>
                <a:spcPts val="1000"/>
              </a:spcAft>
            </a:pPr>
            <a:r>
              <a:rPr lang="en-US" sz="1800" dirty="0">
                <a:effectLst/>
                <a:latin typeface="Calibri" panose="020F0502020204030204" pitchFamily="34" charset="0"/>
                <a:ea typeface="Verdana" panose="020B0604030504040204" pitchFamily="34" charset="0"/>
                <a:cs typeface="Calibri" panose="020F0502020204030204" pitchFamily="34" charset="0"/>
              </a:rPr>
              <a:t>The primary objective is to serve as an oversight function that objectively evaluates and recommends improvements to the Company’s internal control structure through a risk based audit approach.</a:t>
            </a:r>
            <a:endParaRPr lang="en-IN" sz="1800" dirty="0">
              <a:effectLst/>
              <a:latin typeface="Verdana" panose="020B0604030504040204" pitchFamily="34" charset="0"/>
              <a:ea typeface="Verdana" panose="020B0604030504040204" pitchFamily="34" charset="0"/>
              <a:cs typeface="Times New Roman" panose="02020603050405020304" pitchFamily="18" charset="0"/>
            </a:endParaRPr>
          </a:p>
          <a:p>
            <a:pPr marL="274320" algn="just">
              <a:lnSpc>
                <a:spcPct val="115000"/>
              </a:lnSpc>
              <a:spcAft>
                <a:spcPts val="1000"/>
              </a:spcAft>
            </a:pPr>
            <a:r>
              <a:rPr lang="en-US" sz="1800" dirty="0">
                <a:effectLst/>
                <a:latin typeface="Calibri" panose="020F0502020204030204" pitchFamily="34" charset="0"/>
                <a:ea typeface="Verdana" panose="020B0604030504040204" pitchFamily="34" charset="0"/>
                <a:cs typeface="Calibri" panose="020F0502020204030204" pitchFamily="34" charset="0"/>
              </a:rPr>
              <a:t>Essentially, the broad objectives of are:</a:t>
            </a:r>
            <a:endParaRPr lang="en-IN" sz="1800" dirty="0">
              <a:effectLst/>
              <a:latin typeface="Verdana" panose="020B0604030504040204" pitchFamily="34" charset="0"/>
              <a:ea typeface="Verdana" panose="020B0604030504040204" pitchFamily="34" charset="0"/>
              <a:cs typeface="Times New Roman" panose="02020603050405020304" pitchFamily="18" charset="0"/>
            </a:endParaRPr>
          </a:p>
          <a:p>
            <a:pPr lvl="0" algn="just">
              <a:lnSpc>
                <a:spcPct val="115000"/>
              </a:lnSpc>
            </a:pPr>
            <a:r>
              <a:rPr lang="en-US" sz="1800" dirty="0">
                <a:effectLst/>
                <a:latin typeface="Calibri" panose="020F0502020204030204" pitchFamily="34" charset="0"/>
                <a:ea typeface="Verdana" panose="020B0604030504040204" pitchFamily="34" charset="0"/>
                <a:cs typeface="Calibri" panose="020F0502020204030204" pitchFamily="34" charset="0"/>
              </a:rPr>
              <a:t>a. Build an IA structure which encompasses all levels of Controls, Governance, Business Process and risks as well as transactional controls.</a:t>
            </a:r>
            <a:endParaRPr lang="en-IN" sz="1800" dirty="0">
              <a:effectLst/>
              <a:latin typeface="Verdana" panose="020B0604030504040204" pitchFamily="34" charset="0"/>
              <a:ea typeface="Verdana" panose="020B0604030504040204" pitchFamily="34" charset="0"/>
              <a:cs typeface="Times New Roman" panose="02020603050405020304" pitchFamily="18" charset="0"/>
            </a:endParaRPr>
          </a:p>
          <a:p>
            <a:pPr marL="457200" algn="just">
              <a:lnSpc>
                <a:spcPct val="115000"/>
              </a:lnSpc>
            </a:pPr>
            <a:r>
              <a:rPr lang="en-US" sz="1800" dirty="0">
                <a:effectLst/>
                <a:latin typeface="Calibri" panose="020F0502020204030204" pitchFamily="34" charset="0"/>
                <a:ea typeface="Verdana" panose="020B0604030504040204" pitchFamily="34" charset="0"/>
                <a:cs typeface="Calibri" panose="020F0502020204030204" pitchFamily="34" charset="0"/>
              </a:rPr>
              <a:t> </a:t>
            </a:r>
            <a:endParaRPr lang="en-IN" sz="1800" dirty="0">
              <a:effectLst/>
              <a:latin typeface="Verdana" panose="020B0604030504040204" pitchFamily="34" charset="0"/>
              <a:ea typeface="Verdana" panose="020B0604030504040204" pitchFamily="34" charset="0"/>
              <a:cs typeface="Times New Roman" panose="02020603050405020304" pitchFamily="18" charset="0"/>
            </a:endParaRPr>
          </a:p>
          <a:p>
            <a:pPr lvl="0" algn="just">
              <a:lnSpc>
                <a:spcPct val="115000"/>
              </a:lnSpc>
            </a:pPr>
            <a:endParaRPr lang="en-IN" sz="18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9" name="Title 1">
            <a:extLst>
              <a:ext uri="{FF2B5EF4-FFF2-40B4-BE49-F238E27FC236}">
                <a16:creationId xmlns:a16="http://schemas.microsoft.com/office/drawing/2014/main" id="{7D12D304-51AB-DD86-1B20-B6783F975B4D}"/>
              </a:ext>
            </a:extLst>
          </p:cNvPr>
          <p:cNvSpPr txBox="1">
            <a:spLocks/>
          </p:cNvSpPr>
          <p:nvPr/>
        </p:nvSpPr>
        <p:spPr>
          <a:xfrm>
            <a:off x="0" y="0"/>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Audit Charter – Sample(Contd.)</a:t>
            </a:r>
          </a:p>
        </p:txBody>
      </p:sp>
    </p:spTree>
    <p:extLst>
      <p:ext uri="{BB962C8B-B14F-4D97-AF65-F5344CB8AC3E}">
        <p14:creationId xmlns:p14="http://schemas.microsoft.com/office/powerpoint/2010/main" val="1664675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EFFBCF2-3CC0-CCBD-C349-2AE88AB6441A}"/>
              </a:ext>
            </a:extLst>
          </p:cNvPr>
          <p:cNvSpPr txBox="1">
            <a:spLocks/>
          </p:cNvSpPr>
          <p:nvPr/>
        </p:nvSpPr>
        <p:spPr>
          <a:xfrm>
            <a:off x="0" y="0"/>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Audit Charter – Sample(Contd.)</a:t>
            </a:r>
          </a:p>
        </p:txBody>
      </p:sp>
      <p:sp>
        <p:nvSpPr>
          <p:cNvPr id="10" name="TextBox 9">
            <a:extLst>
              <a:ext uri="{FF2B5EF4-FFF2-40B4-BE49-F238E27FC236}">
                <a16:creationId xmlns:a16="http://schemas.microsoft.com/office/drawing/2014/main" id="{48C80909-4716-D4E3-BE18-6BBB11501E7D}"/>
              </a:ext>
            </a:extLst>
          </p:cNvPr>
          <p:cNvSpPr txBox="1"/>
          <p:nvPr/>
        </p:nvSpPr>
        <p:spPr>
          <a:xfrm>
            <a:off x="0" y="557562"/>
            <a:ext cx="12110224" cy="3669210"/>
          </a:xfrm>
          <a:prstGeom prst="rect">
            <a:avLst/>
          </a:prstGeom>
          <a:noFill/>
        </p:spPr>
        <p:txBody>
          <a:bodyPr wrap="square">
            <a:spAutoFit/>
          </a:bodyPr>
          <a:lstStyle/>
          <a:p>
            <a:pPr marL="342900" lvl="0" indent="-342900">
              <a:spcBef>
                <a:spcPts val="600"/>
              </a:spcBef>
              <a:spcAft>
                <a:spcPts val="300"/>
              </a:spcAft>
              <a:buFont typeface="+mj-lt"/>
              <a:buAutoNum type="arabicPeriod"/>
            </a:pPr>
            <a:r>
              <a:rPr lang="en-GB" sz="2000" b="1" kern="1400" dirty="0">
                <a:effectLst/>
                <a:latin typeface="Calibri" panose="020F0502020204030204" pitchFamily="34" charset="0"/>
                <a:ea typeface="Times New Roman" panose="02020603050405020304" pitchFamily="18" charset="0"/>
                <a:cs typeface="Calibri" panose="020F0502020204030204" pitchFamily="34" charset="0"/>
              </a:rPr>
              <a:t>Vision and Mission Statement</a:t>
            </a:r>
            <a:endParaRPr lang="en-IN" sz="2000" b="1" kern="1400" dirty="0">
              <a:effectLst/>
              <a:latin typeface="Univers" panose="020B0503020202020204" pitchFamily="34" charset="0"/>
              <a:ea typeface="Times New Roman" panose="02020603050405020304" pitchFamily="18" charset="0"/>
              <a:cs typeface="Times New Roman" panose="02020603050405020304" pitchFamily="18" charset="0"/>
            </a:endParaRPr>
          </a:p>
          <a:p>
            <a:pPr marL="274320" algn="just">
              <a:lnSpc>
                <a:spcPct val="115000"/>
              </a:lnSpc>
              <a:spcAft>
                <a:spcPts val="1000"/>
              </a:spcAft>
            </a:pPr>
            <a:r>
              <a:rPr lang="en-US" sz="1800" dirty="0">
                <a:effectLst/>
                <a:latin typeface="Calibri" panose="020F0502020204030204" pitchFamily="34" charset="0"/>
                <a:ea typeface="Verdana" panose="020B0604030504040204" pitchFamily="34" charset="0"/>
                <a:cs typeface="Calibri" panose="020F0502020204030204" pitchFamily="34" charset="0"/>
              </a:rPr>
              <a:t>To establish an audit function that is truly reflective of </a:t>
            </a:r>
            <a:r>
              <a:rPr lang="en-US" dirty="0">
                <a:latin typeface="Calibri" panose="020F0502020204030204" pitchFamily="34" charset="0"/>
                <a:ea typeface="Verdana" panose="020B0604030504040204" pitchFamily="34" charset="0"/>
                <a:cs typeface="Calibri" panose="020F0502020204030204" pitchFamily="34" charset="0"/>
              </a:rPr>
              <a:t>entity</a:t>
            </a:r>
            <a:r>
              <a:rPr lang="en-US" sz="1800" dirty="0">
                <a:effectLst/>
                <a:latin typeface="Calibri" panose="020F0502020204030204" pitchFamily="34" charset="0"/>
                <a:ea typeface="Verdana" panose="020B0604030504040204" pitchFamily="34" charset="0"/>
                <a:cs typeface="Calibri" panose="020F0502020204030204" pitchFamily="34" charset="0"/>
              </a:rPr>
              <a:t>’s Vision of being “respected global entrepreneur, through the power of Positive Action”.  </a:t>
            </a:r>
            <a:endParaRPr lang="en-IN" sz="1800" dirty="0">
              <a:effectLst/>
              <a:latin typeface="Verdana" panose="020B0604030504040204" pitchFamily="34" charset="0"/>
              <a:ea typeface="Verdana" panose="020B0604030504040204" pitchFamily="34" charset="0"/>
              <a:cs typeface="Times New Roman" panose="02020603050405020304" pitchFamily="18" charset="0"/>
            </a:endParaRPr>
          </a:p>
          <a:p>
            <a:pPr marL="274320" algn="just">
              <a:lnSpc>
                <a:spcPct val="115000"/>
              </a:lnSpc>
              <a:spcAft>
                <a:spcPts val="1000"/>
              </a:spcAft>
            </a:pPr>
            <a:r>
              <a:rPr lang="en-US" sz="1800" dirty="0">
                <a:effectLst/>
                <a:latin typeface="Calibri" panose="020F0502020204030204" pitchFamily="34" charset="0"/>
                <a:ea typeface="Verdana" panose="020B0604030504040204" pitchFamily="34" charset="0"/>
                <a:cs typeface="Calibri" panose="020F0502020204030204" pitchFamily="34" charset="0"/>
              </a:rPr>
              <a:t>We believe in aligning the Assurance Team’s  vision through robust audit practices powered by:</a:t>
            </a:r>
            <a:endParaRPr lang="en-IN" sz="18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15000"/>
              </a:lnSpc>
              <a:buSzPts val="1000"/>
              <a:buFont typeface="Symbol" pitchFamily="2" charset="2"/>
              <a:buChar char=""/>
              <a:tabLst>
                <a:tab pos="457200" algn="l"/>
              </a:tabLst>
            </a:pPr>
            <a:r>
              <a:rPr lang="en-US" sz="18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Systematic planning and approach;</a:t>
            </a:r>
            <a:endParaRPr lang="en-IN" sz="18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15000"/>
              </a:lnSpc>
              <a:buSzPts val="1000"/>
              <a:buFont typeface="Symbol" pitchFamily="2" charset="2"/>
              <a:buChar char=""/>
              <a:tabLst>
                <a:tab pos="171450" algn="l"/>
              </a:tabLst>
            </a:pPr>
            <a:r>
              <a:rPr lang="en-US" sz="18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Engagement and involvement with the auditees and various stakeholders; and</a:t>
            </a:r>
            <a:endParaRPr lang="en-IN" sz="18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15000"/>
              </a:lnSpc>
              <a:spcAft>
                <a:spcPts val="1000"/>
              </a:spcAft>
              <a:buSzPts val="1000"/>
              <a:buFont typeface="Symbol" pitchFamily="2" charset="2"/>
              <a:buChar char=""/>
              <a:tabLst>
                <a:tab pos="171450" algn="l"/>
              </a:tabLst>
            </a:pPr>
            <a:r>
              <a:rPr lang="en-US" sz="18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Knowledgeable, proactive and world class resources.</a:t>
            </a:r>
            <a:endParaRPr lang="en-IN" sz="1800" dirty="0">
              <a:effectLst/>
              <a:latin typeface="Verdana" panose="020B0604030504040204" pitchFamily="34" charset="0"/>
              <a:ea typeface="Verdana" panose="020B0604030504040204" pitchFamily="34" charset="0"/>
              <a:cs typeface="Times New Roman" panose="02020603050405020304" pitchFamily="18" charset="0"/>
            </a:endParaRPr>
          </a:p>
          <a:p>
            <a:pPr marL="274320" algn="just">
              <a:lnSpc>
                <a:spcPct val="115000"/>
              </a:lnSpc>
              <a:spcAft>
                <a:spcPts val="1000"/>
              </a:spcAft>
            </a:pPr>
            <a:r>
              <a:rPr lang="en-US" sz="1800" dirty="0">
                <a:effectLst/>
                <a:latin typeface="Calibri" panose="020F0502020204030204" pitchFamily="34" charset="0"/>
                <a:ea typeface="Verdana" panose="020B0604030504040204" pitchFamily="34" charset="0"/>
                <a:cs typeface="Calibri" panose="020F0502020204030204" pitchFamily="34" charset="0"/>
              </a:rPr>
              <a:t>Assurance Team provides “Control Assurance” to Management embedded with “Business Consulting” to enhance the performance of the organization and stakeholders’ value.</a:t>
            </a:r>
            <a:endParaRPr lang="en-IN" sz="1800" dirty="0">
              <a:effectLst/>
              <a:latin typeface="Verdana" panose="020B0604030504040204" pitchFamily="34" charset="0"/>
              <a:ea typeface="Verdana" panose="020B0604030504040204" pitchFamily="34" charset="0"/>
              <a:cs typeface="Times New Roman" panose="02020603050405020304" pitchFamily="18" charset="0"/>
            </a:endParaRPr>
          </a:p>
          <a:p>
            <a:pPr>
              <a:spcAft>
                <a:spcPts val="1000"/>
              </a:spcAft>
            </a:pPr>
            <a:r>
              <a:rPr lang="en-US" sz="1100" dirty="0">
                <a:effectLst/>
                <a:latin typeface="Verdana" panose="020B0604030504040204" pitchFamily="34" charset="0"/>
                <a:ea typeface="Verdana" panose="020B0604030504040204" pitchFamily="34" charset="0"/>
                <a:cs typeface="Times New Roman" panose="02020603050405020304" pitchFamily="18" charset="0"/>
              </a:rPr>
              <a:t> </a:t>
            </a:r>
            <a:endParaRPr lang="en-IN" sz="1400"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336442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6EC3AC7-B3F2-4AD6-4FE2-FE6BC9D95CDD}"/>
              </a:ext>
            </a:extLst>
          </p:cNvPr>
          <p:cNvSpPr txBox="1">
            <a:spLocks/>
          </p:cNvSpPr>
          <p:nvPr/>
        </p:nvSpPr>
        <p:spPr>
          <a:xfrm>
            <a:off x="0" y="0"/>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Audit Charter – Sample(Contd.)</a:t>
            </a:r>
          </a:p>
        </p:txBody>
      </p:sp>
      <p:sp>
        <p:nvSpPr>
          <p:cNvPr id="6" name="Rectangle 48">
            <a:extLst>
              <a:ext uri="{FF2B5EF4-FFF2-40B4-BE49-F238E27FC236}">
                <a16:creationId xmlns:a16="http://schemas.microsoft.com/office/drawing/2014/main" id="{EAA2C270-AADF-2FAE-8E46-C23D590282A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74551" tIns="76176" rIns="91440" bIns="38088" numCol="1" anchor="ctr" anchorCtr="0" compatLnSpc="1">
            <a:prstTxWarp prst="textNoShape">
              <a:avLst/>
            </a:prstTxWarp>
            <a:spAutoFit/>
          </a:bodyPr>
          <a:lstStyle/>
          <a:p>
            <a:endParaRPr lang="en-US"/>
          </a:p>
        </p:txBody>
      </p:sp>
      <p:sp>
        <p:nvSpPr>
          <p:cNvPr id="7" name="Rectangle 674">
            <a:extLst>
              <a:ext uri="{FF2B5EF4-FFF2-40B4-BE49-F238E27FC236}">
                <a16:creationId xmlns:a16="http://schemas.microsoft.com/office/drawing/2014/main" id="{DE376DAA-D972-93C8-CDC9-DF7746769DE8}"/>
              </a:ext>
            </a:extLst>
          </p:cNvPr>
          <p:cNvSpPr>
            <a:spLocks noChangeArrowheads="1"/>
          </p:cNvSpPr>
          <p:nvPr/>
        </p:nvSpPr>
        <p:spPr bwMode="auto">
          <a:xfrm>
            <a:off x="0" y="66989325"/>
            <a:ext cx="101612700" cy="3629025"/>
          </a:xfrm>
          <a:prstGeom prst="rect">
            <a:avLst/>
          </a:prstGeom>
          <a:solidFill>
            <a:srgbClr val="FF0000"/>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Calibri" panose="020F0502020204030204" pitchFamily="34" charset="0"/>
              </a:rPr>
              <a:t>Process Assurance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675">
            <a:extLst>
              <a:ext uri="{FF2B5EF4-FFF2-40B4-BE49-F238E27FC236}">
                <a16:creationId xmlns:a16="http://schemas.microsoft.com/office/drawing/2014/main" id="{EB99FD57-B2D1-C3D1-0E0F-ECE6A66F937C}"/>
              </a:ext>
            </a:extLst>
          </p:cNvPr>
          <p:cNvSpPr>
            <a:spLocks noChangeArrowheads="1"/>
          </p:cNvSpPr>
          <p:nvPr/>
        </p:nvSpPr>
        <p:spPr bwMode="auto">
          <a:xfrm>
            <a:off x="0" y="82715100"/>
            <a:ext cx="101612700" cy="3629025"/>
          </a:xfrm>
          <a:prstGeom prst="rect">
            <a:avLst/>
          </a:prstGeom>
          <a:solidFill>
            <a:srgbClr val="FF0000"/>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Calibri" panose="020F0502020204030204" pitchFamily="34" charset="0"/>
              </a:rPr>
              <a:t>Knowledge Management &amp; Learning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676">
            <a:extLst>
              <a:ext uri="{FF2B5EF4-FFF2-40B4-BE49-F238E27FC236}">
                <a16:creationId xmlns:a16="http://schemas.microsoft.com/office/drawing/2014/main" id="{C91DB56C-EDBD-3D5D-B8F8-A3D7FCEC78A1}"/>
              </a:ext>
            </a:extLst>
          </p:cNvPr>
          <p:cNvSpPr>
            <a:spLocks noChangeArrowheads="1"/>
          </p:cNvSpPr>
          <p:nvPr/>
        </p:nvSpPr>
        <p:spPr bwMode="auto">
          <a:xfrm>
            <a:off x="101612700" y="74247375"/>
            <a:ext cx="21774150" cy="3629025"/>
          </a:xfrm>
          <a:prstGeom prst="rect">
            <a:avLst/>
          </a:prstGeom>
          <a:solidFill>
            <a:srgbClr val="FF6600"/>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Calibri" panose="020F0502020204030204" pitchFamily="34" charset="0"/>
              </a:rPr>
              <a:t>Head - PA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677">
            <a:extLst>
              <a:ext uri="{FF2B5EF4-FFF2-40B4-BE49-F238E27FC236}">
                <a16:creationId xmlns:a16="http://schemas.microsoft.com/office/drawing/2014/main" id="{F6B3A390-D4B5-CD4E-CFED-92C56DAE9F17}"/>
              </a:ext>
            </a:extLst>
          </p:cNvPr>
          <p:cNvSpPr>
            <a:spLocks noChangeArrowheads="1"/>
          </p:cNvSpPr>
          <p:nvPr/>
        </p:nvSpPr>
        <p:spPr bwMode="auto">
          <a:xfrm>
            <a:off x="101612700" y="89973150"/>
            <a:ext cx="21774150" cy="3629025"/>
          </a:xfrm>
          <a:prstGeom prst="rect">
            <a:avLst/>
          </a:prstGeom>
          <a:solidFill>
            <a:srgbClr val="FF6600"/>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Calibri" panose="020F0502020204030204" pitchFamily="34" charset="0"/>
              </a:rPr>
              <a:t>Knowledge Manager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678">
            <a:extLst>
              <a:ext uri="{FF2B5EF4-FFF2-40B4-BE49-F238E27FC236}">
                <a16:creationId xmlns:a16="http://schemas.microsoft.com/office/drawing/2014/main" id="{59955FA7-C9A7-FF47-BBB0-DF4A44589B68}"/>
              </a:ext>
            </a:extLst>
          </p:cNvPr>
          <p:cNvSpPr>
            <a:spLocks noChangeArrowheads="1"/>
          </p:cNvSpPr>
          <p:nvPr/>
        </p:nvSpPr>
        <p:spPr bwMode="auto">
          <a:xfrm>
            <a:off x="101612700" y="63360300"/>
            <a:ext cx="21774150" cy="3629025"/>
          </a:xfrm>
          <a:prstGeom prst="rect">
            <a:avLst/>
          </a:prstGeom>
          <a:solidFill>
            <a:srgbClr val="FF6600"/>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Calibri" panose="020F0502020204030204" pitchFamily="34" charset="0"/>
              </a:rPr>
              <a:t>Functional Specialist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Straight Arrow Connector 679">
            <a:extLst>
              <a:ext uri="{FF2B5EF4-FFF2-40B4-BE49-F238E27FC236}">
                <a16:creationId xmlns:a16="http://schemas.microsoft.com/office/drawing/2014/main" id="{39FCA4A0-2AB2-D133-0384-2D6B9F443481}"/>
              </a:ext>
            </a:extLst>
          </p:cNvPr>
          <p:cNvSpPr>
            <a:spLocks noChangeShapeType="1"/>
          </p:cNvSpPr>
          <p:nvPr/>
        </p:nvSpPr>
        <p:spPr bwMode="auto">
          <a:xfrm rot="5400000" flipH="1" flipV="1">
            <a:off x="8479632" y="83887468"/>
            <a:ext cx="2393950" cy="492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680">
            <a:extLst>
              <a:ext uri="{FF2B5EF4-FFF2-40B4-BE49-F238E27FC236}">
                <a16:creationId xmlns:a16="http://schemas.microsoft.com/office/drawing/2014/main" id="{B670E7A5-25FB-7379-153E-C967C791CE7F}"/>
              </a:ext>
            </a:extLst>
          </p:cNvPr>
          <p:cNvSpPr>
            <a:spLocks noChangeArrowheads="1"/>
          </p:cNvSpPr>
          <p:nvPr/>
        </p:nvSpPr>
        <p:spPr bwMode="auto">
          <a:xfrm>
            <a:off x="18145125" y="50028475"/>
            <a:ext cx="15725775" cy="35080575"/>
          </a:xfrm>
          <a:prstGeom prst="rect">
            <a:avLst/>
          </a:prstGeom>
          <a:solidFill>
            <a:srgbClr val="F07F09">
              <a:alpha val="0"/>
            </a:srgbClr>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14" name="Rectangle 681">
            <a:extLst>
              <a:ext uri="{FF2B5EF4-FFF2-40B4-BE49-F238E27FC236}">
                <a16:creationId xmlns:a16="http://schemas.microsoft.com/office/drawing/2014/main" id="{4C8EBE0F-C887-726F-D570-3E55198D88C8}"/>
              </a:ext>
            </a:extLst>
          </p:cNvPr>
          <p:cNvSpPr>
            <a:spLocks noChangeArrowheads="1"/>
          </p:cNvSpPr>
          <p:nvPr/>
        </p:nvSpPr>
        <p:spPr bwMode="auto">
          <a:xfrm>
            <a:off x="33870900" y="85109050"/>
            <a:ext cx="16935450" cy="35080575"/>
          </a:xfrm>
          <a:prstGeom prst="rect">
            <a:avLst/>
          </a:prstGeom>
          <a:solidFill>
            <a:srgbClr val="F07F09">
              <a:alpha val="0"/>
            </a:srgbClr>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15" name="Rectangle 682">
            <a:extLst>
              <a:ext uri="{FF2B5EF4-FFF2-40B4-BE49-F238E27FC236}">
                <a16:creationId xmlns:a16="http://schemas.microsoft.com/office/drawing/2014/main" id="{569B92BF-6A98-7C16-076B-16E16710434D}"/>
              </a:ext>
            </a:extLst>
          </p:cNvPr>
          <p:cNvSpPr>
            <a:spLocks noChangeArrowheads="1"/>
          </p:cNvSpPr>
          <p:nvPr/>
        </p:nvSpPr>
        <p:spPr bwMode="auto">
          <a:xfrm>
            <a:off x="50806350" y="120189625"/>
            <a:ext cx="16935450" cy="35080575"/>
          </a:xfrm>
          <a:prstGeom prst="rect">
            <a:avLst/>
          </a:prstGeom>
          <a:solidFill>
            <a:srgbClr val="F07F09">
              <a:alpha val="0"/>
            </a:srgbClr>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16" name="Rectangle 683">
            <a:extLst>
              <a:ext uri="{FF2B5EF4-FFF2-40B4-BE49-F238E27FC236}">
                <a16:creationId xmlns:a16="http://schemas.microsoft.com/office/drawing/2014/main" id="{5C42DB88-73FB-8BEC-43BB-6C36F443C58D}"/>
              </a:ext>
            </a:extLst>
          </p:cNvPr>
          <p:cNvSpPr>
            <a:spLocks noChangeArrowheads="1"/>
          </p:cNvSpPr>
          <p:nvPr/>
        </p:nvSpPr>
        <p:spPr bwMode="auto">
          <a:xfrm>
            <a:off x="83467575" y="155270200"/>
            <a:ext cx="18145125" cy="35080575"/>
          </a:xfrm>
          <a:prstGeom prst="rect">
            <a:avLst/>
          </a:prstGeom>
          <a:solidFill>
            <a:srgbClr val="F07F09">
              <a:alpha val="0"/>
            </a:srgbClr>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17" name="Rectangle 684">
            <a:extLst>
              <a:ext uri="{FF2B5EF4-FFF2-40B4-BE49-F238E27FC236}">
                <a16:creationId xmlns:a16="http://schemas.microsoft.com/office/drawing/2014/main" id="{FCF06F8E-1A8F-A8FF-D74E-04CF0D898B90}"/>
              </a:ext>
            </a:extLst>
          </p:cNvPr>
          <p:cNvSpPr>
            <a:spLocks noChangeArrowheads="1"/>
          </p:cNvSpPr>
          <p:nvPr/>
        </p:nvSpPr>
        <p:spPr bwMode="auto">
          <a:xfrm>
            <a:off x="67741800" y="190350775"/>
            <a:ext cx="15725775" cy="35080575"/>
          </a:xfrm>
          <a:prstGeom prst="rect">
            <a:avLst/>
          </a:prstGeom>
          <a:solidFill>
            <a:srgbClr val="F07F09">
              <a:alpha val="0"/>
            </a:srgbClr>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18" name="Rectangle 685">
            <a:extLst>
              <a:ext uri="{FF2B5EF4-FFF2-40B4-BE49-F238E27FC236}">
                <a16:creationId xmlns:a16="http://schemas.microsoft.com/office/drawing/2014/main" id="{D7AAEC80-F970-49FF-AC79-7664C6EA6447}"/>
              </a:ext>
            </a:extLst>
          </p:cNvPr>
          <p:cNvSpPr>
            <a:spLocks noChangeArrowheads="1"/>
          </p:cNvSpPr>
          <p:nvPr/>
        </p:nvSpPr>
        <p:spPr bwMode="auto">
          <a:xfrm>
            <a:off x="2419350" y="225431350"/>
            <a:ext cx="15725775" cy="35080575"/>
          </a:xfrm>
          <a:prstGeom prst="rect">
            <a:avLst/>
          </a:prstGeom>
          <a:solidFill>
            <a:srgbClr val="F07F09">
              <a:alpha val="0"/>
            </a:srgbClr>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19" name="Rectangle 686">
            <a:extLst>
              <a:ext uri="{FF2B5EF4-FFF2-40B4-BE49-F238E27FC236}">
                <a16:creationId xmlns:a16="http://schemas.microsoft.com/office/drawing/2014/main" id="{73B5C1D4-A5CF-7BA9-FFC2-8B7071BBD983}"/>
              </a:ext>
            </a:extLst>
          </p:cNvPr>
          <p:cNvSpPr>
            <a:spLocks noChangeArrowheads="1"/>
          </p:cNvSpPr>
          <p:nvPr/>
        </p:nvSpPr>
        <p:spPr bwMode="auto">
          <a:xfrm>
            <a:off x="0" y="273338925"/>
            <a:ext cx="101612700" cy="4108450"/>
          </a:xfrm>
          <a:prstGeom prst="rect">
            <a:avLst/>
          </a:prstGeom>
          <a:solidFill>
            <a:srgbClr val="FF0000"/>
          </a:solidFill>
          <a:ln w="42502">
            <a:solidFill>
              <a:srgbClr val="773F04"/>
            </a:solidFill>
            <a:prstDash val="dash"/>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Calibri" panose="020F0502020204030204" pitchFamily="34" charset="0"/>
              </a:rPr>
              <a:t>Information Technology Audit/ Assurance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687">
            <a:extLst>
              <a:ext uri="{FF2B5EF4-FFF2-40B4-BE49-F238E27FC236}">
                <a16:creationId xmlns:a16="http://schemas.microsoft.com/office/drawing/2014/main" id="{C653CD29-5B05-660C-81D3-453173FF119F}"/>
              </a:ext>
            </a:extLst>
          </p:cNvPr>
          <p:cNvSpPr>
            <a:spLocks noChangeArrowheads="1"/>
          </p:cNvSpPr>
          <p:nvPr/>
        </p:nvSpPr>
        <p:spPr bwMode="auto">
          <a:xfrm>
            <a:off x="0" y="283975175"/>
            <a:ext cx="101612700" cy="3629025"/>
          </a:xfrm>
          <a:prstGeom prst="rect">
            <a:avLst/>
          </a:prstGeom>
          <a:solidFill>
            <a:srgbClr val="FF0000"/>
          </a:solidFill>
          <a:ln w="42502">
            <a:solidFill>
              <a:srgbClr val="773F04"/>
            </a:solidFill>
            <a:prstDash val="dash"/>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Calibri" panose="020F0502020204030204" pitchFamily="34" charset="0"/>
              </a:rPr>
              <a:t>Project Assurance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688">
            <a:extLst>
              <a:ext uri="{FF2B5EF4-FFF2-40B4-BE49-F238E27FC236}">
                <a16:creationId xmlns:a16="http://schemas.microsoft.com/office/drawing/2014/main" id="{C41BFFBE-CD25-F4F8-2131-984656325357}"/>
              </a:ext>
            </a:extLst>
          </p:cNvPr>
          <p:cNvSpPr>
            <a:spLocks noChangeArrowheads="1"/>
          </p:cNvSpPr>
          <p:nvPr/>
        </p:nvSpPr>
        <p:spPr bwMode="auto">
          <a:xfrm>
            <a:off x="0" y="293652575"/>
            <a:ext cx="101612700" cy="3629025"/>
          </a:xfrm>
          <a:prstGeom prst="rect">
            <a:avLst/>
          </a:prstGeom>
          <a:solidFill>
            <a:srgbClr val="FF0000"/>
          </a:solidFill>
          <a:ln w="42502">
            <a:solidFill>
              <a:srgbClr val="773F04"/>
            </a:solidFill>
            <a:prstDash val="dash"/>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Calibri" panose="020F0502020204030204" pitchFamily="34" charset="0"/>
              </a:rPr>
              <a:t> Forensics &amp; Investigations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689">
            <a:extLst>
              <a:ext uri="{FF2B5EF4-FFF2-40B4-BE49-F238E27FC236}">
                <a16:creationId xmlns:a16="http://schemas.microsoft.com/office/drawing/2014/main" id="{B7205A59-8DC6-2633-4EE4-E67512BB4E41}"/>
              </a:ext>
            </a:extLst>
          </p:cNvPr>
          <p:cNvSpPr>
            <a:spLocks noChangeArrowheads="1"/>
          </p:cNvSpPr>
          <p:nvPr/>
        </p:nvSpPr>
        <p:spPr bwMode="auto">
          <a:xfrm>
            <a:off x="0" y="303329975"/>
            <a:ext cx="101612700" cy="3629025"/>
          </a:xfrm>
          <a:prstGeom prst="rect">
            <a:avLst/>
          </a:prstGeom>
          <a:solidFill>
            <a:srgbClr val="FF0000"/>
          </a:solidFill>
          <a:ln w="42502">
            <a:solidFill>
              <a:srgbClr val="773F04"/>
            </a:solidFill>
            <a:prstDash val="dash"/>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Calibri" panose="020F0502020204030204" pitchFamily="34" charset="0"/>
              </a:rPr>
              <a:t>Compliance &amp; Financial Assurance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Shape 23">
            <a:extLst>
              <a:ext uri="{FF2B5EF4-FFF2-40B4-BE49-F238E27FC236}">
                <a16:creationId xmlns:a16="http://schemas.microsoft.com/office/drawing/2014/main" id="{1AAFBF0F-6440-F43D-9976-A3C7D5C6F2BD}"/>
              </a:ext>
            </a:extLst>
          </p:cNvPr>
          <p:cNvSpPr>
            <a:spLocks noChangeShapeType="1"/>
          </p:cNvSpPr>
          <p:nvPr/>
        </p:nvSpPr>
        <p:spPr bwMode="auto">
          <a:xfrm>
            <a:off x="52016025" y="254942975"/>
            <a:ext cx="81653063" cy="71370825"/>
          </a:xfrm>
          <a:prstGeom prst="bentConnector3">
            <a:avLst>
              <a:gd name="adj1" fmla="val 99560"/>
            </a:avLst>
          </a:prstGeom>
          <a:noFill/>
          <a:ln w="22225">
            <a:solidFill>
              <a:srgbClr val="89A4A7"/>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Straight Arrow Connector 691">
            <a:extLst>
              <a:ext uri="{FF2B5EF4-FFF2-40B4-BE49-F238E27FC236}">
                <a16:creationId xmlns:a16="http://schemas.microsoft.com/office/drawing/2014/main" id="{7754B270-D3EA-A18E-CB06-F6AC72079329}"/>
              </a:ext>
            </a:extLst>
          </p:cNvPr>
          <p:cNvSpPr>
            <a:spLocks noChangeShapeType="1"/>
          </p:cNvSpPr>
          <p:nvPr/>
        </p:nvSpPr>
        <p:spPr bwMode="auto">
          <a:xfrm flipV="1">
            <a:off x="123915488" y="385587875"/>
            <a:ext cx="9148762" cy="746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92" name="Diagram 692">
            <a:extLst>
              <a:ext uri="{FF2B5EF4-FFF2-40B4-BE49-F238E27FC236}">
                <a16:creationId xmlns:a16="http://schemas.microsoft.com/office/drawing/2014/main" id="{924F0170-E14B-9D7A-4AF0-09C7BF44B025}"/>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1738" y="317920688"/>
            <a:ext cx="68248212" cy="19535775"/>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693">
            <a:extLst>
              <a:ext uri="{FF2B5EF4-FFF2-40B4-BE49-F238E27FC236}">
                <a16:creationId xmlns:a16="http://schemas.microsoft.com/office/drawing/2014/main" id="{BC4A4B88-23A6-2952-0298-B5A896F1C67C}"/>
              </a:ext>
            </a:extLst>
          </p:cNvPr>
          <p:cNvSpPr>
            <a:spLocks noChangeArrowheads="1"/>
          </p:cNvSpPr>
          <p:nvPr/>
        </p:nvSpPr>
        <p:spPr bwMode="auto">
          <a:xfrm>
            <a:off x="0" y="410036963"/>
            <a:ext cx="101612700" cy="3629025"/>
          </a:xfrm>
          <a:prstGeom prst="rect">
            <a:avLst/>
          </a:prstGeom>
          <a:solidFill>
            <a:srgbClr val="FF0000"/>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Calibri" panose="020F0502020204030204" pitchFamily="34" charset="0"/>
              </a:rPr>
              <a:t>Pre-Audit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694">
            <a:extLst>
              <a:ext uri="{FF2B5EF4-FFF2-40B4-BE49-F238E27FC236}">
                <a16:creationId xmlns:a16="http://schemas.microsoft.com/office/drawing/2014/main" id="{4BFB71CD-D2F9-61D6-DDFF-274C167BE931}"/>
              </a:ext>
            </a:extLst>
          </p:cNvPr>
          <p:cNvSpPr>
            <a:spLocks noChangeArrowheads="1"/>
          </p:cNvSpPr>
          <p:nvPr/>
        </p:nvSpPr>
        <p:spPr bwMode="auto">
          <a:xfrm>
            <a:off x="101612700" y="413665988"/>
            <a:ext cx="21774150" cy="3629025"/>
          </a:xfrm>
          <a:prstGeom prst="rect">
            <a:avLst/>
          </a:prstGeom>
          <a:solidFill>
            <a:srgbClr val="FF6600"/>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Calibri" panose="020F0502020204030204" pitchFamily="34" charset="0"/>
              </a:rPr>
              <a:t>Head – Pre Audit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Straight Arrow Connector 695">
            <a:extLst>
              <a:ext uri="{FF2B5EF4-FFF2-40B4-BE49-F238E27FC236}">
                <a16:creationId xmlns:a16="http://schemas.microsoft.com/office/drawing/2014/main" id="{2A81A127-6314-10AC-2DB3-D31FFDB8A8DC}"/>
              </a:ext>
            </a:extLst>
          </p:cNvPr>
          <p:cNvSpPr>
            <a:spLocks noChangeShapeType="1"/>
          </p:cNvSpPr>
          <p:nvPr/>
        </p:nvSpPr>
        <p:spPr bwMode="auto">
          <a:xfrm rot="5400000" flipH="1" flipV="1">
            <a:off x="24193500" y="410011563"/>
            <a:ext cx="2393950" cy="25400"/>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Straight Arrow Connector 696">
            <a:extLst>
              <a:ext uri="{FF2B5EF4-FFF2-40B4-BE49-F238E27FC236}">
                <a16:creationId xmlns:a16="http://schemas.microsoft.com/office/drawing/2014/main" id="{50142FD3-7E51-DDC0-436E-917148A8007F}"/>
              </a:ext>
            </a:extLst>
          </p:cNvPr>
          <p:cNvSpPr>
            <a:spLocks noChangeShapeType="1"/>
          </p:cNvSpPr>
          <p:nvPr/>
        </p:nvSpPr>
        <p:spPr bwMode="auto">
          <a:xfrm rot="5400000" flipH="1" flipV="1">
            <a:off x="41128950" y="412405513"/>
            <a:ext cx="2393950" cy="25400"/>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Straight Arrow Connector 697">
            <a:extLst>
              <a:ext uri="{FF2B5EF4-FFF2-40B4-BE49-F238E27FC236}">
                <a16:creationId xmlns:a16="http://schemas.microsoft.com/office/drawing/2014/main" id="{0D1CA8A9-142D-37B5-F825-31FD378E23D2}"/>
              </a:ext>
            </a:extLst>
          </p:cNvPr>
          <p:cNvSpPr>
            <a:spLocks noChangeShapeType="1"/>
          </p:cNvSpPr>
          <p:nvPr/>
        </p:nvSpPr>
        <p:spPr bwMode="auto">
          <a:xfrm rot="5400000" flipH="1" flipV="1">
            <a:off x="58089007" y="414800256"/>
            <a:ext cx="2393950" cy="238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Straight Arrow Connector 698">
            <a:extLst>
              <a:ext uri="{FF2B5EF4-FFF2-40B4-BE49-F238E27FC236}">
                <a16:creationId xmlns:a16="http://schemas.microsoft.com/office/drawing/2014/main" id="{EFEFDE1D-2530-C18B-1865-FDFBC18A6BB0}"/>
              </a:ext>
            </a:extLst>
          </p:cNvPr>
          <p:cNvSpPr>
            <a:spLocks noChangeShapeType="1"/>
          </p:cNvSpPr>
          <p:nvPr/>
        </p:nvSpPr>
        <p:spPr bwMode="auto">
          <a:xfrm rot="5400000" flipH="1" flipV="1">
            <a:off x="74999850" y="417193413"/>
            <a:ext cx="2393950" cy="25400"/>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Straight Arrow Connector 700">
            <a:extLst>
              <a:ext uri="{FF2B5EF4-FFF2-40B4-BE49-F238E27FC236}">
                <a16:creationId xmlns:a16="http://schemas.microsoft.com/office/drawing/2014/main" id="{1CC6B293-7E9F-AB30-8CFD-96353ADF45C8}"/>
              </a:ext>
            </a:extLst>
          </p:cNvPr>
          <p:cNvSpPr>
            <a:spLocks noChangeShapeType="1"/>
          </p:cNvSpPr>
          <p:nvPr/>
        </p:nvSpPr>
        <p:spPr bwMode="auto">
          <a:xfrm rot="5400000" flipH="1" flipV="1">
            <a:off x="90725625" y="419587363"/>
            <a:ext cx="2393950" cy="25400"/>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Straight Arrow Connector 701">
            <a:extLst>
              <a:ext uri="{FF2B5EF4-FFF2-40B4-BE49-F238E27FC236}">
                <a16:creationId xmlns:a16="http://schemas.microsoft.com/office/drawing/2014/main" id="{A0696F4D-4394-1F66-18C5-CD3841DC8E97}"/>
              </a:ext>
            </a:extLst>
          </p:cNvPr>
          <p:cNvSpPr>
            <a:spLocks noChangeShapeType="1"/>
          </p:cNvSpPr>
          <p:nvPr/>
        </p:nvSpPr>
        <p:spPr bwMode="auto">
          <a:xfrm rot="5400000" flipH="1" flipV="1">
            <a:off x="8491538" y="428055087"/>
            <a:ext cx="2395538" cy="238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Straight Arrow Connector 702">
            <a:extLst>
              <a:ext uri="{FF2B5EF4-FFF2-40B4-BE49-F238E27FC236}">
                <a16:creationId xmlns:a16="http://schemas.microsoft.com/office/drawing/2014/main" id="{81054905-A108-7FEC-A9B3-F8B35C0D7ADE}"/>
              </a:ext>
            </a:extLst>
          </p:cNvPr>
          <p:cNvSpPr>
            <a:spLocks noChangeShapeType="1"/>
          </p:cNvSpPr>
          <p:nvPr/>
        </p:nvSpPr>
        <p:spPr bwMode="auto">
          <a:xfrm rot="5400000" flipH="1" flipV="1">
            <a:off x="24204613" y="430437925"/>
            <a:ext cx="2395537" cy="492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Straight Arrow Connector 703">
            <a:extLst>
              <a:ext uri="{FF2B5EF4-FFF2-40B4-BE49-F238E27FC236}">
                <a16:creationId xmlns:a16="http://schemas.microsoft.com/office/drawing/2014/main" id="{4E691AE0-9E21-8B62-2CD3-732FB3844AB1}"/>
              </a:ext>
            </a:extLst>
          </p:cNvPr>
          <p:cNvSpPr>
            <a:spLocks noChangeShapeType="1"/>
          </p:cNvSpPr>
          <p:nvPr/>
        </p:nvSpPr>
        <p:spPr bwMode="auto">
          <a:xfrm rot="5400000" flipH="1" flipV="1">
            <a:off x="41140063" y="432833462"/>
            <a:ext cx="2395538" cy="492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Straight Arrow Connector 47">
            <a:extLst>
              <a:ext uri="{FF2B5EF4-FFF2-40B4-BE49-F238E27FC236}">
                <a16:creationId xmlns:a16="http://schemas.microsoft.com/office/drawing/2014/main" id="{EF6D618D-250E-9FEA-6FA4-3D05422EA53C}"/>
              </a:ext>
            </a:extLst>
          </p:cNvPr>
          <p:cNvSpPr>
            <a:spLocks noChangeShapeType="1"/>
          </p:cNvSpPr>
          <p:nvPr/>
        </p:nvSpPr>
        <p:spPr bwMode="auto">
          <a:xfrm rot="5400000" flipH="1" flipV="1">
            <a:off x="58112819" y="435240907"/>
            <a:ext cx="2395537" cy="25400"/>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Straight Arrow Connector 54">
            <a:extLst>
              <a:ext uri="{FF2B5EF4-FFF2-40B4-BE49-F238E27FC236}">
                <a16:creationId xmlns:a16="http://schemas.microsoft.com/office/drawing/2014/main" id="{C9C0501B-F9A7-3B37-DA38-2AD45ABAB1AE}"/>
              </a:ext>
            </a:extLst>
          </p:cNvPr>
          <p:cNvSpPr>
            <a:spLocks noChangeShapeType="1"/>
          </p:cNvSpPr>
          <p:nvPr/>
        </p:nvSpPr>
        <p:spPr bwMode="auto">
          <a:xfrm rot="5400000" flipH="1" flipV="1">
            <a:off x="75010963" y="437624537"/>
            <a:ext cx="2395538" cy="492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Straight Arrow Connector 61">
            <a:extLst>
              <a:ext uri="{FF2B5EF4-FFF2-40B4-BE49-F238E27FC236}">
                <a16:creationId xmlns:a16="http://schemas.microsoft.com/office/drawing/2014/main" id="{40D54DD5-93F1-4F03-39CD-B97EFC333472}"/>
              </a:ext>
            </a:extLst>
          </p:cNvPr>
          <p:cNvSpPr>
            <a:spLocks noChangeShapeType="1"/>
          </p:cNvSpPr>
          <p:nvPr/>
        </p:nvSpPr>
        <p:spPr bwMode="auto">
          <a:xfrm rot="5400000" flipH="1" flipV="1">
            <a:off x="90736738" y="440020075"/>
            <a:ext cx="2395537" cy="492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Straight Arrow Connector 62">
            <a:extLst>
              <a:ext uri="{FF2B5EF4-FFF2-40B4-BE49-F238E27FC236}">
                <a16:creationId xmlns:a16="http://schemas.microsoft.com/office/drawing/2014/main" id="{FF0CAA2C-12F4-33E7-908B-C18E654B2D4C}"/>
              </a:ext>
            </a:extLst>
          </p:cNvPr>
          <p:cNvSpPr>
            <a:spLocks noChangeShapeType="1"/>
          </p:cNvSpPr>
          <p:nvPr/>
        </p:nvSpPr>
        <p:spPr bwMode="auto">
          <a:xfrm rot="5400000" flipH="1" flipV="1">
            <a:off x="8491538" y="448476687"/>
            <a:ext cx="2395538" cy="238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Straight Arrow Connector 4096">
            <a:extLst>
              <a:ext uri="{FF2B5EF4-FFF2-40B4-BE49-F238E27FC236}">
                <a16:creationId xmlns:a16="http://schemas.microsoft.com/office/drawing/2014/main" id="{FC12E396-282E-3361-B28C-6E82A5363B20}"/>
              </a:ext>
            </a:extLst>
          </p:cNvPr>
          <p:cNvSpPr>
            <a:spLocks noChangeShapeType="1"/>
          </p:cNvSpPr>
          <p:nvPr/>
        </p:nvSpPr>
        <p:spPr bwMode="auto">
          <a:xfrm rot="5400000" flipH="1" flipV="1">
            <a:off x="24204613" y="450859525"/>
            <a:ext cx="2395537" cy="492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Straight Arrow Connector 4097">
            <a:extLst>
              <a:ext uri="{FF2B5EF4-FFF2-40B4-BE49-F238E27FC236}">
                <a16:creationId xmlns:a16="http://schemas.microsoft.com/office/drawing/2014/main" id="{4446DDB8-032D-4795-37EF-EE1E0EF0CDC2}"/>
              </a:ext>
            </a:extLst>
          </p:cNvPr>
          <p:cNvSpPr>
            <a:spLocks noChangeShapeType="1"/>
          </p:cNvSpPr>
          <p:nvPr/>
        </p:nvSpPr>
        <p:spPr bwMode="auto">
          <a:xfrm rot="5400000" flipH="1" flipV="1">
            <a:off x="41140063" y="453255062"/>
            <a:ext cx="2395538" cy="492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Straight Arrow Connector 4099">
            <a:extLst>
              <a:ext uri="{FF2B5EF4-FFF2-40B4-BE49-F238E27FC236}">
                <a16:creationId xmlns:a16="http://schemas.microsoft.com/office/drawing/2014/main" id="{17871911-95FA-8637-23E5-42043DCF2C66}"/>
              </a:ext>
            </a:extLst>
          </p:cNvPr>
          <p:cNvSpPr>
            <a:spLocks noChangeShapeType="1"/>
          </p:cNvSpPr>
          <p:nvPr/>
        </p:nvSpPr>
        <p:spPr bwMode="auto">
          <a:xfrm rot="5400000" flipH="1" flipV="1">
            <a:off x="58112819" y="455662507"/>
            <a:ext cx="2395537" cy="25400"/>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Straight Arrow Connector 4100">
            <a:extLst>
              <a:ext uri="{FF2B5EF4-FFF2-40B4-BE49-F238E27FC236}">
                <a16:creationId xmlns:a16="http://schemas.microsoft.com/office/drawing/2014/main" id="{F56568D4-6127-CBE6-C70A-8B4A704F28F2}"/>
              </a:ext>
            </a:extLst>
          </p:cNvPr>
          <p:cNvSpPr>
            <a:spLocks noChangeShapeType="1"/>
          </p:cNvSpPr>
          <p:nvPr/>
        </p:nvSpPr>
        <p:spPr bwMode="auto">
          <a:xfrm rot="5400000" flipH="1" flipV="1">
            <a:off x="75010963" y="458046137"/>
            <a:ext cx="2395538" cy="492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Straight Arrow Connector 4101">
            <a:extLst>
              <a:ext uri="{FF2B5EF4-FFF2-40B4-BE49-F238E27FC236}">
                <a16:creationId xmlns:a16="http://schemas.microsoft.com/office/drawing/2014/main" id="{63004DEB-A99C-058C-7F95-D16D5AF88775}"/>
              </a:ext>
            </a:extLst>
          </p:cNvPr>
          <p:cNvSpPr>
            <a:spLocks noChangeShapeType="1"/>
          </p:cNvSpPr>
          <p:nvPr/>
        </p:nvSpPr>
        <p:spPr bwMode="auto">
          <a:xfrm rot="5400000" flipH="1" flipV="1">
            <a:off x="90736738" y="460441675"/>
            <a:ext cx="2395537" cy="492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Rectangle 4102">
            <a:extLst>
              <a:ext uri="{FF2B5EF4-FFF2-40B4-BE49-F238E27FC236}">
                <a16:creationId xmlns:a16="http://schemas.microsoft.com/office/drawing/2014/main" id="{F61612EE-80CC-6208-4884-5EB6C51F4348}"/>
              </a:ext>
            </a:extLst>
          </p:cNvPr>
          <p:cNvSpPr>
            <a:spLocks noChangeArrowheads="1"/>
          </p:cNvSpPr>
          <p:nvPr/>
        </p:nvSpPr>
        <p:spPr bwMode="auto">
          <a:xfrm>
            <a:off x="101612700" y="427769338"/>
            <a:ext cx="21774150" cy="3629025"/>
          </a:xfrm>
          <a:prstGeom prst="rect">
            <a:avLst/>
          </a:prstGeom>
          <a:solidFill>
            <a:srgbClr val="FF6600"/>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Calibri" panose="020F0502020204030204" pitchFamily="34" charset="0"/>
              </a:rPr>
              <a:t>Functional Specialist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Rectangle 4103">
            <a:extLst>
              <a:ext uri="{FF2B5EF4-FFF2-40B4-BE49-F238E27FC236}">
                <a16:creationId xmlns:a16="http://schemas.microsoft.com/office/drawing/2014/main" id="{825BB0BC-3AEA-53FA-D99F-B080386FE29B}"/>
              </a:ext>
            </a:extLst>
          </p:cNvPr>
          <p:cNvSpPr>
            <a:spLocks noChangeArrowheads="1"/>
          </p:cNvSpPr>
          <p:nvPr/>
        </p:nvSpPr>
        <p:spPr bwMode="auto">
          <a:xfrm>
            <a:off x="101612700" y="443495113"/>
            <a:ext cx="21774150" cy="3629025"/>
          </a:xfrm>
          <a:prstGeom prst="rect">
            <a:avLst/>
          </a:prstGeom>
          <a:solidFill>
            <a:srgbClr val="FF6600"/>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Calibri" panose="020F0502020204030204" pitchFamily="34" charset="0"/>
              </a:rPr>
              <a:t>Functional Specialist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Rectangle 4104">
            <a:extLst>
              <a:ext uri="{FF2B5EF4-FFF2-40B4-BE49-F238E27FC236}">
                <a16:creationId xmlns:a16="http://schemas.microsoft.com/office/drawing/2014/main" id="{0618E8CC-8DDD-4797-A1AD-686707FBA0EC}"/>
              </a:ext>
            </a:extLst>
          </p:cNvPr>
          <p:cNvSpPr>
            <a:spLocks noChangeArrowheads="1"/>
          </p:cNvSpPr>
          <p:nvPr/>
        </p:nvSpPr>
        <p:spPr bwMode="auto">
          <a:xfrm>
            <a:off x="101612700" y="453172513"/>
            <a:ext cx="21774150" cy="3629025"/>
          </a:xfrm>
          <a:prstGeom prst="rect">
            <a:avLst/>
          </a:prstGeom>
          <a:solidFill>
            <a:srgbClr val="FF6600"/>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Calibri" panose="020F0502020204030204" pitchFamily="34" charset="0"/>
              </a:rPr>
              <a:t>Functional Specialist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Straight Arrow Connector 4105">
            <a:extLst>
              <a:ext uri="{FF2B5EF4-FFF2-40B4-BE49-F238E27FC236}">
                <a16:creationId xmlns:a16="http://schemas.microsoft.com/office/drawing/2014/main" id="{9AC9ED63-337D-A46F-1603-30F53FE59BC1}"/>
              </a:ext>
            </a:extLst>
          </p:cNvPr>
          <p:cNvSpPr>
            <a:spLocks noChangeShapeType="1"/>
          </p:cNvSpPr>
          <p:nvPr/>
        </p:nvSpPr>
        <p:spPr bwMode="auto">
          <a:xfrm flipV="1">
            <a:off x="123915488" y="470107963"/>
            <a:ext cx="9148762" cy="74612"/>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Straight Arrow Connector 4106">
            <a:extLst>
              <a:ext uri="{FF2B5EF4-FFF2-40B4-BE49-F238E27FC236}">
                <a16:creationId xmlns:a16="http://schemas.microsoft.com/office/drawing/2014/main" id="{02336987-DA3B-8D1A-D898-9276B9CBBB96}"/>
              </a:ext>
            </a:extLst>
          </p:cNvPr>
          <p:cNvSpPr>
            <a:spLocks noChangeShapeType="1"/>
          </p:cNvSpPr>
          <p:nvPr/>
        </p:nvSpPr>
        <p:spPr bwMode="auto">
          <a:xfrm flipV="1">
            <a:off x="123915488" y="476154750"/>
            <a:ext cx="9148762" cy="76200"/>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Straight Arrow Connector 4107">
            <a:extLst>
              <a:ext uri="{FF2B5EF4-FFF2-40B4-BE49-F238E27FC236}">
                <a16:creationId xmlns:a16="http://schemas.microsoft.com/office/drawing/2014/main" id="{AB613C9F-B5D6-7582-DE0A-BAEAEEE81F9D}"/>
              </a:ext>
            </a:extLst>
          </p:cNvPr>
          <p:cNvSpPr>
            <a:spLocks noChangeShapeType="1"/>
          </p:cNvSpPr>
          <p:nvPr/>
        </p:nvSpPr>
        <p:spPr bwMode="auto">
          <a:xfrm flipV="1">
            <a:off x="123915488" y="458162025"/>
            <a:ext cx="9148762" cy="746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Straight Arrow Connector 4108">
            <a:extLst>
              <a:ext uri="{FF2B5EF4-FFF2-40B4-BE49-F238E27FC236}">
                <a16:creationId xmlns:a16="http://schemas.microsoft.com/office/drawing/2014/main" id="{6C76576E-6A2F-CF97-8C1C-8F981B8C03E7}"/>
              </a:ext>
            </a:extLst>
          </p:cNvPr>
          <p:cNvSpPr>
            <a:spLocks noChangeShapeType="1"/>
          </p:cNvSpPr>
          <p:nvPr/>
        </p:nvSpPr>
        <p:spPr bwMode="auto">
          <a:xfrm flipV="1">
            <a:off x="123915488" y="452188263"/>
            <a:ext cx="9148762" cy="74612"/>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Straight Arrow Connector 4109">
            <a:extLst>
              <a:ext uri="{FF2B5EF4-FFF2-40B4-BE49-F238E27FC236}">
                <a16:creationId xmlns:a16="http://schemas.microsoft.com/office/drawing/2014/main" id="{09482978-68A8-9993-F0D3-ADBC97C33E1F}"/>
              </a:ext>
            </a:extLst>
          </p:cNvPr>
          <p:cNvSpPr>
            <a:spLocks noChangeShapeType="1"/>
          </p:cNvSpPr>
          <p:nvPr/>
        </p:nvSpPr>
        <p:spPr bwMode="auto">
          <a:xfrm flipV="1">
            <a:off x="123915488" y="446214500"/>
            <a:ext cx="9148762" cy="746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Straight Arrow Connector 4110">
            <a:extLst>
              <a:ext uri="{FF2B5EF4-FFF2-40B4-BE49-F238E27FC236}">
                <a16:creationId xmlns:a16="http://schemas.microsoft.com/office/drawing/2014/main" id="{B58A2EDB-02E4-8982-7612-EAAE662FE4E7}"/>
              </a:ext>
            </a:extLst>
          </p:cNvPr>
          <p:cNvSpPr>
            <a:spLocks noChangeShapeType="1"/>
          </p:cNvSpPr>
          <p:nvPr/>
        </p:nvSpPr>
        <p:spPr bwMode="auto">
          <a:xfrm flipV="1">
            <a:off x="123915488" y="440240738"/>
            <a:ext cx="9148762" cy="74612"/>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Rectangle 69">
            <a:extLst>
              <a:ext uri="{FF2B5EF4-FFF2-40B4-BE49-F238E27FC236}">
                <a16:creationId xmlns:a16="http://schemas.microsoft.com/office/drawing/2014/main" id="{685F6E22-8B56-6CC8-57B5-01BEBF15665F}"/>
              </a:ext>
            </a:extLst>
          </p:cNvPr>
          <p:cNvSpPr>
            <a:spLocks noChangeArrowheads="1"/>
          </p:cNvSpPr>
          <p:nvPr/>
        </p:nvSpPr>
        <p:spPr bwMode="auto">
          <a:xfrm>
            <a:off x="0" y="3967670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200" b="1" i="0" u="none" strike="noStrike" cap="none" normalizeH="0" baseline="0">
                <a:ln>
                  <a:noFill/>
                </a:ln>
                <a:solidFill>
                  <a:schemeClr val="tx1"/>
                </a:solidFill>
                <a:effectLst/>
                <a:latin typeface="Univers" panose="020B0503020202020204" pitchFamily="34" charset="0"/>
                <a:ea typeface="Times New Roman" panose="02020603050405020304" pitchFamily="18" charset="0"/>
                <a:cs typeface="Calibri" panose="020F0502020204030204" pitchFamily="34" charset="0"/>
              </a:rPr>
              <a:t>Organisation Structure </a:t>
            </a:r>
            <a:endParaRPr kumimoji="0" lang="en-GB" altLang="en-US" sz="1200" b="1" i="0" u="none" strike="noStrike" cap="none" normalizeH="0" baseline="0">
              <a:ln>
                <a:noFill/>
              </a:ln>
              <a:solidFill>
                <a:schemeClr val="tx1"/>
              </a:solidFill>
              <a:effectLst/>
              <a:latin typeface="Univers" panose="020B0503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54" name="Rectangle 117">
            <a:extLst>
              <a:ext uri="{FF2B5EF4-FFF2-40B4-BE49-F238E27FC236}">
                <a16:creationId xmlns:a16="http://schemas.microsoft.com/office/drawing/2014/main" id="{EAE19A45-AEC7-8ED5-DE1B-2EEBF25B9417}"/>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74551" tIns="76176" rIns="91440" bIns="38088" numCol="1" anchor="ctr" anchorCtr="0" compatLnSpc="1">
            <a:prstTxWarp prst="textNoShape">
              <a:avLst/>
            </a:prstTxWarp>
            <a:spAutoFit/>
          </a:bodyPr>
          <a:lstStyle/>
          <a:p>
            <a:endParaRPr lang="en-US"/>
          </a:p>
        </p:txBody>
      </p:sp>
      <p:sp>
        <p:nvSpPr>
          <p:cNvPr id="55" name="Rectangle 674">
            <a:extLst>
              <a:ext uri="{FF2B5EF4-FFF2-40B4-BE49-F238E27FC236}">
                <a16:creationId xmlns:a16="http://schemas.microsoft.com/office/drawing/2014/main" id="{3821B511-259C-76F1-D21D-D39F3E8D5267}"/>
              </a:ext>
            </a:extLst>
          </p:cNvPr>
          <p:cNvSpPr>
            <a:spLocks noChangeArrowheads="1"/>
          </p:cNvSpPr>
          <p:nvPr/>
        </p:nvSpPr>
        <p:spPr bwMode="auto">
          <a:xfrm>
            <a:off x="152400" y="67141725"/>
            <a:ext cx="101612700" cy="3629025"/>
          </a:xfrm>
          <a:prstGeom prst="rect">
            <a:avLst/>
          </a:prstGeom>
          <a:solidFill>
            <a:srgbClr val="FF0000"/>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Calibri" panose="020F0502020204030204" pitchFamily="34" charset="0"/>
              </a:rPr>
              <a:t>Process Assurance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Rectangle 675">
            <a:extLst>
              <a:ext uri="{FF2B5EF4-FFF2-40B4-BE49-F238E27FC236}">
                <a16:creationId xmlns:a16="http://schemas.microsoft.com/office/drawing/2014/main" id="{9F76D669-F9A2-504A-6ECB-E785086BE0A0}"/>
              </a:ext>
            </a:extLst>
          </p:cNvPr>
          <p:cNvSpPr>
            <a:spLocks noChangeArrowheads="1"/>
          </p:cNvSpPr>
          <p:nvPr/>
        </p:nvSpPr>
        <p:spPr bwMode="auto">
          <a:xfrm>
            <a:off x="152400" y="82867500"/>
            <a:ext cx="101612700" cy="3629025"/>
          </a:xfrm>
          <a:prstGeom prst="rect">
            <a:avLst/>
          </a:prstGeom>
          <a:solidFill>
            <a:srgbClr val="FF0000"/>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Calibri" panose="020F0502020204030204" pitchFamily="34" charset="0"/>
              </a:rPr>
              <a:t>Knowledge Management &amp; Learning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Rectangle 676">
            <a:extLst>
              <a:ext uri="{FF2B5EF4-FFF2-40B4-BE49-F238E27FC236}">
                <a16:creationId xmlns:a16="http://schemas.microsoft.com/office/drawing/2014/main" id="{E136663F-A6D4-6513-779A-6EC09E32744C}"/>
              </a:ext>
            </a:extLst>
          </p:cNvPr>
          <p:cNvSpPr>
            <a:spLocks noChangeArrowheads="1"/>
          </p:cNvSpPr>
          <p:nvPr/>
        </p:nvSpPr>
        <p:spPr bwMode="auto">
          <a:xfrm>
            <a:off x="101765100" y="74399775"/>
            <a:ext cx="21774150" cy="3629025"/>
          </a:xfrm>
          <a:prstGeom prst="rect">
            <a:avLst/>
          </a:prstGeom>
          <a:solidFill>
            <a:srgbClr val="FF6600"/>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Calibri" panose="020F0502020204030204" pitchFamily="34" charset="0"/>
              </a:rPr>
              <a:t>Head - PA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Rectangle 677">
            <a:extLst>
              <a:ext uri="{FF2B5EF4-FFF2-40B4-BE49-F238E27FC236}">
                <a16:creationId xmlns:a16="http://schemas.microsoft.com/office/drawing/2014/main" id="{2A057348-9127-2979-F9E6-0AA575EFCA1C}"/>
              </a:ext>
            </a:extLst>
          </p:cNvPr>
          <p:cNvSpPr>
            <a:spLocks noChangeArrowheads="1"/>
          </p:cNvSpPr>
          <p:nvPr/>
        </p:nvSpPr>
        <p:spPr bwMode="auto">
          <a:xfrm>
            <a:off x="101765100" y="90125550"/>
            <a:ext cx="21774150" cy="3629025"/>
          </a:xfrm>
          <a:prstGeom prst="rect">
            <a:avLst/>
          </a:prstGeom>
          <a:solidFill>
            <a:srgbClr val="FF6600"/>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Calibri" panose="020F0502020204030204" pitchFamily="34" charset="0"/>
              </a:rPr>
              <a:t>Knowledge Manager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Rectangle 678">
            <a:extLst>
              <a:ext uri="{FF2B5EF4-FFF2-40B4-BE49-F238E27FC236}">
                <a16:creationId xmlns:a16="http://schemas.microsoft.com/office/drawing/2014/main" id="{B22F5027-6E7C-E7CC-1F9C-6B15927AA6A0}"/>
              </a:ext>
            </a:extLst>
          </p:cNvPr>
          <p:cNvSpPr>
            <a:spLocks noChangeArrowheads="1"/>
          </p:cNvSpPr>
          <p:nvPr/>
        </p:nvSpPr>
        <p:spPr bwMode="auto">
          <a:xfrm>
            <a:off x="101765100" y="63512700"/>
            <a:ext cx="21774150" cy="3629025"/>
          </a:xfrm>
          <a:prstGeom prst="rect">
            <a:avLst/>
          </a:prstGeom>
          <a:solidFill>
            <a:srgbClr val="FF6600"/>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Calibri" panose="020F0502020204030204" pitchFamily="34" charset="0"/>
              </a:rPr>
              <a:t>Functional Specialist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Straight Arrow Connector 679">
            <a:extLst>
              <a:ext uri="{FF2B5EF4-FFF2-40B4-BE49-F238E27FC236}">
                <a16:creationId xmlns:a16="http://schemas.microsoft.com/office/drawing/2014/main" id="{435AD6E4-E19C-78D5-6EBB-21BD1C9167A1}"/>
              </a:ext>
            </a:extLst>
          </p:cNvPr>
          <p:cNvSpPr>
            <a:spLocks noChangeShapeType="1"/>
          </p:cNvSpPr>
          <p:nvPr/>
        </p:nvSpPr>
        <p:spPr bwMode="auto">
          <a:xfrm rot="5400000" flipH="1" flipV="1">
            <a:off x="8632032" y="84039868"/>
            <a:ext cx="2393950" cy="492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Rectangle 680">
            <a:extLst>
              <a:ext uri="{FF2B5EF4-FFF2-40B4-BE49-F238E27FC236}">
                <a16:creationId xmlns:a16="http://schemas.microsoft.com/office/drawing/2014/main" id="{687A31C5-90CA-0991-1328-6F7E0934CD0B}"/>
              </a:ext>
            </a:extLst>
          </p:cNvPr>
          <p:cNvSpPr>
            <a:spLocks noChangeArrowheads="1"/>
          </p:cNvSpPr>
          <p:nvPr/>
        </p:nvSpPr>
        <p:spPr bwMode="auto">
          <a:xfrm>
            <a:off x="18297525" y="50180875"/>
            <a:ext cx="15725775" cy="35080575"/>
          </a:xfrm>
          <a:prstGeom prst="rect">
            <a:avLst/>
          </a:prstGeom>
          <a:solidFill>
            <a:srgbClr val="F07F09">
              <a:alpha val="0"/>
            </a:srgbClr>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62" name="Rectangle 681">
            <a:extLst>
              <a:ext uri="{FF2B5EF4-FFF2-40B4-BE49-F238E27FC236}">
                <a16:creationId xmlns:a16="http://schemas.microsoft.com/office/drawing/2014/main" id="{2734CB1B-7B3D-B869-63C5-831596BC1693}"/>
              </a:ext>
            </a:extLst>
          </p:cNvPr>
          <p:cNvSpPr>
            <a:spLocks noChangeArrowheads="1"/>
          </p:cNvSpPr>
          <p:nvPr/>
        </p:nvSpPr>
        <p:spPr bwMode="auto">
          <a:xfrm>
            <a:off x="34023300" y="85261450"/>
            <a:ext cx="16935450" cy="35080575"/>
          </a:xfrm>
          <a:prstGeom prst="rect">
            <a:avLst/>
          </a:prstGeom>
          <a:solidFill>
            <a:srgbClr val="F07F09">
              <a:alpha val="0"/>
            </a:srgbClr>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63" name="Rectangle 682">
            <a:extLst>
              <a:ext uri="{FF2B5EF4-FFF2-40B4-BE49-F238E27FC236}">
                <a16:creationId xmlns:a16="http://schemas.microsoft.com/office/drawing/2014/main" id="{705F93BF-C62F-AB2C-4FF2-69D289715DA1}"/>
              </a:ext>
            </a:extLst>
          </p:cNvPr>
          <p:cNvSpPr>
            <a:spLocks noChangeArrowheads="1"/>
          </p:cNvSpPr>
          <p:nvPr/>
        </p:nvSpPr>
        <p:spPr bwMode="auto">
          <a:xfrm>
            <a:off x="50958750" y="120342025"/>
            <a:ext cx="16935450" cy="35080575"/>
          </a:xfrm>
          <a:prstGeom prst="rect">
            <a:avLst/>
          </a:prstGeom>
          <a:solidFill>
            <a:srgbClr val="F07F09">
              <a:alpha val="0"/>
            </a:srgbClr>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640" name="Rectangle 683">
            <a:extLst>
              <a:ext uri="{FF2B5EF4-FFF2-40B4-BE49-F238E27FC236}">
                <a16:creationId xmlns:a16="http://schemas.microsoft.com/office/drawing/2014/main" id="{D3A34028-2EED-82EB-CA94-231B1905292F}"/>
              </a:ext>
            </a:extLst>
          </p:cNvPr>
          <p:cNvSpPr>
            <a:spLocks noChangeArrowheads="1"/>
          </p:cNvSpPr>
          <p:nvPr/>
        </p:nvSpPr>
        <p:spPr bwMode="auto">
          <a:xfrm>
            <a:off x="83619975" y="155422600"/>
            <a:ext cx="18145125" cy="35080575"/>
          </a:xfrm>
          <a:prstGeom prst="rect">
            <a:avLst/>
          </a:prstGeom>
          <a:solidFill>
            <a:srgbClr val="F07F09">
              <a:alpha val="0"/>
            </a:srgbClr>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641" name="Rectangle 684">
            <a:extLst>
              <a:ext uri="{FF2B5EF4-FFF2-40B4-BE49-F238E27FC236}">
                <a16:creationId xmlns:a16="http://schemas.microsoft.com/office/drawing/2014/main" id="{7BB02DF4-48A1-CC69-EDC8-CAB1CAD4B5DB}"/>
              </a:ext>
            </a:extLst>
          </p:cNvPr>
          <p:cNvSpPr>
            <a:spLocks noChangeArrowheads="1"/>
          </p:cNvSpPr>
          <p:nvPr/>
        </p:nvSpPr>
        <p:spPr bwMode="auto">
          <a:xfrm>
            <a:off x="67894200" y="190503175"/>
            <a:ext cx="15725775" cy="35080575"/>
          </a:xfrm>
          <a:prstGeom prst="rect">
            <a:avLst/>
          </a:prstGeom>
          <a:solidFill>
            <a:srgbClr val="F07F09">
              <a:alpha val="0"/>
            </a:srgbClr>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642" name="Rectangle 685">
            <a:extLst>
              <a:ext uri="{FF2B5EF4-FFF2-40B4-BE49-F238E27FC236}">
                <a16:creationId xmlns:a16="http://schemas.microsoft.com/office/drawing/2014/main" id="{7D4DD0DE-83BA-6C63-6776-BF0C6AEEC0A9}"/>
              </a:ext>
            </a:extLst>
          </p:cNvPr>
          <p:cNvSpPr>
            <a:spLocks noChangeArrowheads="1"/>
          </p:cNvSpPr>
          <p:nvPr/>
        </p:nvSpPr>
        <p:spPr bwMode="auto">
          <a:xfrm>
            <a:off x="2571750" y="225583750"/>
            <a:ext cx="15725775" cy="35080575"/>
          </a:xfrm>
          <a:prstGeom prst="rect">
            <a:avLst/>
          </a:prstGeom>
          <a:solidFill>
            <a:srgbClr val="F07F09">
              <a:alpha val="0"/>
            </a:srgbClr>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643" name="Rectangle 686">
            <a:extLst>
              <a:ext uri="{FF2B5EF4-FFF2-40B4-BE49-F238E27FC236}">
                <a16:creationId xmlns:a16="http://schemas.microsoft.com/office/drawing/2014/main" id="{266BDC4D-DE14-A74A-81E5-E2E74DCFB638}"/>
              </a:ext>
            </a:extLst>
          </p:cNvPr>
          <p:cNvSpPr>
            <a:spLocks noChangeArrowheads="1"/>
          </p:cNvSpPr>
          <p:nvPr/>
        </p:nvSpPr>
        <p:spPr bwMode="auto">
          <a:xfrm>
            <a:off x="152400" y="273491325"/>
            <a:ext cx="101612700" cy="4108450"/>
          </a:xfrm>
          <a:prstGeom prst="rect">
            <a:avLst/>
          </a:prstGeom>
          <a:solidFill>
            <a:srgbClr val="FF0000"/>
          </a:solidFill>
          <a:ln w="42502">
            <a:solidFill>
              <a:srgbClr val="773F04"/>
            </a:solidFill>
            <a:prstDash val="dash"/>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Calibri" panose="020F0502020204030204" pitchFamily="34" charset="0"/>
              </a:rPr>
              <a:t>Information Technology Audit/ Assurance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4" name="Rectangle 687">
            <a:extLst>
              <a:ext uri="{FF2B5EF4-FFF2-40B4-BE49-F238E27FC236}">
                <a16:creationId xmlns:a16="http://schemas.microsoft.com/office/drawing/2014/main" id="{308D8F0E-C37D-FC69-C1FB-0A8833361612}"/>
              </a:ext>
            </a:extLst>
          </p:cNvPr>
          <p:cNvSpPr>
            <a:spLocks noChangeArrowheads="1"/>
          </p:cNvSpPr>
          <p:nvPr/>
        </p:nvSpPr>
        <p:spPr bwMode="auto">
          <a:xfrm>
            <a:off x="152400" y="284127575"/>
            <a:ext cx="101612700" cy="3629025"/>
          </a:xfrm>
          <a:prstGeom prst="rect">
            <a:avLst/>
          </a:prstGeom>
          <a:solidFill>
            <a:srgbClr val="FF0000"/>
          </a:solidFill>
          <a:ln w="42502">
            <a:solidFill>
              <a:srgbClr val="773F04"/>
            </a:solidFill>
            <a:prstDash val="dash"/>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Calibri" panose="020F0502020204030204" pitchFamily="34" charset="0"/>
              </a:rPr>
              <a:t>Project Assurance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5" name="Rectangle 688">
            <a:extLst>
              <a:ext uri="{FF2B5EF4-FFF2-40B4-BE49-F238E27FC236}">
                <a16:creationId xmlns:a16="http://schemas.microsoft.com/office/drawing/2014/main" id="{03BDA836-7684-B174-D648-96AA5DFAC89C}"/>
              </a:ext>
            </a:extLst>
          </p:cNvPr>
          <p:cNvSpPr>
            <a:spLocks noChangeArrowheads="1"/>
          </p:cNvSpPr>
          <p:nvPr/>
        </p:nvSpPr>
        <p:spPr bwMode="auto">
          <a:xfrm>
            <a:off x="152400" y="293804975"/>
            <a:ext cx="101612700" cy="3629025"/>
          </a:xfrm>
          <a:prstGeom prst="rect">
            <a:avLst/>
          </a:prstGeom>
          <a:solidFill>
            <a:srgbClr val="FF0000"/>
          </a:solidFill>
          <a:ln w="42502">
            <a:solidFill>
              <a:srgbClr val="773F04"/>
            </a:solidFill>
            <a:prstDash val="dash"/>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Calibri" panose="020F0502020204030204" pitchFamily="34" charset="0"/>
              </a:rPr>
              <a:t> Forensics &amp; Investigations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6" name="Rectangle 689">
            <a:extLst>
              <a:ext uri="{FF2B5EF4-FFF2-40B4-BE49-F238E27FC236}">
                <a16:creationId xmlns:a16="http://schemas.microsoft.com/office/drawing/2014/main" id="{414EFDB3-87CB-177C-6266-4D60252D1523}"/>
              </a:ext>
            </a:extLst>
          </p:cNvPr>
          <p:cNvSpPr>
            <a:spLocks noChangeArrowheads="1"/>
          </p:cNvSpPr>
          <p:nvPr/>
        </p:nvSpPr>
        <p:spPr bwMode="auto">
          <a:xfrm>
            <a:off x="152400" y="303482375"/>
            <a:ext cx="101612700" cy="3629025"/>
          </a:xfrm>
          <a:prstGeom prst="rect">
            <a:avLst/>
          </a:prstGeom>
          <a:solidFill>
            <a:srgbClr val="FF0000"/>
          </a:solidFill>
          <a:ln w="42502">
            <a:solidFill>
              <a:srgbClr val="773F04"/>
            </a:solidFill>
            <a:prstDash val="dash"/>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Calibri" panose="020F0502020204030204" pitchFamily="34" charset="0"/>
              </a:rPr>
              <a:t>Compliance &amp; Financial Assurance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7" name="Shape 23">
            <a:extLst>
              <a:ext uri="{FF2B5EF4-FFF2-40B4-BE49-F238E27FC236}">
                <a16:creationId xmlns:a16="http://schemas.microsoft.com/office/drawing/2014/main" id="{C2CB0204-052B-FE87-973C-2568C9C2E535}"/>
              </a:ext>
            </a:extLst>
          </p:cNvPr>
          <p:cNvSpPr>
            <a:spLocks noChangeShapeType="1"/>
          </p:cNvSpPr>
          <p:nvPr/>
        </p:nvSpPr>
        <p:spPr bwMode="auto">
          <a:xfrm>
            <a:off x="52168425" y="255095375"/>
            <a:ext cx="81653063" cy="71370825"/>
          </a:xfrm>
          <a:prstGeom prst="bentConnector3">
            <a:avLst>
              <a:gd name="adj1" fmla="val 99560"/>
            </a:avLst>
          </a:prstGeom>
          <a:noFill/>
          <a:ln w="22225">
            <a:solidFill>
              <a:srgbClr val="89A4A7"/>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8" name="Straight Arrow Connector 691">
            <a:extLst>
              <a:ext uri="{FF2B5EF4-FFF2-40B4-BE49-F238E27FC236}">
                <a16:creationId xmlns:a16="http://schemas.microsoft.com/office/drawing/2014/main" id="{DE9BB3BD-1052-3B43-7718-7FE58F329D0B}"/>
              </a:ext>
            </a:extLst>
          </p:cNvPr>
          <p:cNvSpPr>
            <a:spLocks noChangeShapeType="1"/>
          </p:cNvSpPr>
          <p:nvPr/>
        </p:nvSpPr>
        <p:spPr bwMode="auto">
          <a:xfrm flipV="1">
            <a:off x="124067888" y="385740275"/>
            <a:ext cx="9148762" cy="746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49" name="Diagram 692">
            <a:extLst>
              <a:ext uri="{FF2B5EF4-FFF2-40B4-BE49-F238E27FC236}">
                <a16:creationId xmlns:a16="http://schemas.microsoft.com/office/drawing/2014/main" id="{EC15C816-F680-247B-73CC-A9A346438BB6}"/>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94138" y="318073088"/>
            <a:ext cx="68248212" cy="19535775"/>
          </a:xfrm>
          <a:prstGeom prst="rect">
            <a:avLst/>
          </a:prstGeom>
          <a:noFill/>
          <a:extLst>
            <a:ext uri="{909E8E84-426E-40DD-AFC4-6F175D3DCCD1}">
              <a14:hiddenFill xmlns:a14="http://schemas.microsoft.com/office/drawing/2010/main">
                <a:solidFill>
                  <a:srgbClr val="FFFFFF"/>
                </a:solidFill>
              </a14:hiddenFill>
            </a:ext>
          </a:extLst>
        </p:spPr>
      </p:pic>
      <p:sp>
        <p:nvSpPr>
          <p:cNvPr id="650" name="Rectangle 693">
            <a:extLst>
              <a:ext uri="{FF2B5EF4-FFF2-40B4-BE49-F238E27FC236}">
                <a16:creationId xmlns:a16="http://schemas.microsoft.com/office/drawing/2014/main" id="{956F2AED-AB63-98D6-84F6-E41E4F193633}"/>
              </a:ext>
            </a:extLst>
          </p:cNvPr>
          <p:cNvSpPr>
            <a:spLocks noChangeArrowheads="1"/>
          </p:cNvSpPr>
          <p:nvPr/>
        </p:nvSpPr>
        <p:spPr bwMode="auto">
          <a:xfrm>
            <a:off x="152400" y="410189363"/>
            <a:ext cx="101612700" cy="3629025"/>
          </a:xfrm>
          <a:prstGeom prst="rect">
            <a:avLst/>
          </a:prstGeom>
          <a:solidFill>
            <a:srgbClr val="FF0000"/>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Calibri" panose="020F0502020204030204" pitchFamily="34" charset="0"/>
              </a:rPr>
              <a:t>Pre-Audit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1" name="Rectangle 694">
            <a:extLst>
              <a:ext uri="{FF2B5EF4-FFF2-40B4-BE49-F238E27FC236}">
                <a16:creationId xmlns:a16="http://schemas.microsoft.com/office/drawing/2014/main" id="{6DB0B9AB-0C3C-7CC4-81CA-BDD8812A5F23}"/>
              </a:ext>
            </a:extLst>
          </p:cNvPr>
          <p:cNvSpPr>
            <a:spLocks noChangeArrowheads="1"/>
          </p:cNvSpPr>
          <p:nvPr/>
        </p:nvSpPr>
        <p:spPr bwMode="auto">
          <a:xfrm>
            <a:off x="101765100" y="413818388"/>
            <a:ext cx="21774150" cy="3629025"/>
          </a:xfrm>
          <a:prstGeom prst="rect">
            <a:avLst/>
          </a:prstGeom>
          <a:solidFill>
            <a:srgbClr val="FF6600"/>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Calibri" panose="020F0502020204030204" pitchFamily="34" charset="0"/>
              </a:rPr>
              <a:t>Head – Pre Audit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2" name="Straight Arrow Connector 695">
            <a:extLst>
              <a:ext uri="{FF2B5EF4-FFF2-40B4-BE49-F238E27FC236}">
                <a16:creationId xmlns:a16="http://schemas.microsoft.com/office/drawing/2014/main" id="{7B8DBB4D-94D4-61AF-9A86-4A97B9D0860C}"/>
              </a:ext>
            </a:extLst>
          </p:cNvPr>
          <p:cNvSpPr>
            <a:spLocks noChangeShapeType="1"/>
          </p:cNvSpPr>
          <p:nvPr/>
        </p:nvSpPr>
        <p:spPr bwMode="auto">
          <a:xfrm rot="5400000" flipH="1" flipV="1">
            <a:off x="24345900" y="410163963"/>
            <a:ext cx="2393950" cy="25400"/>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3" name="Straight Arrow Connector 696">
            <a:extLst>
              <a:ext uri="{FF2B5EF4-FFF2-40B4-BE49-F238E27FC236}">
                <a16:creationId xmlns:a16="http://schemas.microsoft.com/office/drawing/2014/main" id="{57110B64-22EE-27B7-865A-BC50197059AB}"/>
              </a:ext>
            </a:extLst>
          </p:cNvPr>
          <p:cNvSpPr>
            <a:spLocks noChangeShapeType="1"/>
          </p:cNvSpPr>
          <p:nvPr/>
        </p:nvSpPr>
        <p:spPr bwMode="auto">
          <a:xfrm rot="5400000" flipH="1" flipV="1">
            <a:off x="41281350" y="412557913"/>
            <a:ext cx="2393950" cy="25400"/>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4" name="Straight Arrow Connector 697">
            <a:extLst>
              <a:ext uri="{FF2B5EF4-FFF2-40B4-BE49-F238E27FC236}">
                <a16:creationId xmlns:a16="http://schemas.microsoft.com/office/drawing/2014/main" id="{F5CD2318-BAF5-FCEB-ED60-D350542E61C1}"/>
              </a:ext>
            </a:extLst>
          </p:cNvPr>
          <p:cNvSpPr>
            <a:spLocks noChangeShapeType="1"/>
          </p:cNvSpPr>
          <p:nvPr/>
        </p:nvSpPr>
        <p:spPr bwMode="auto">
          <a:xfrm rot="5400000" flipH="1" flipV="1">
            <a:off x="58241407" y="414952656"/>
            <a:ext cx="2393950" cy="238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5" name="Straight Arrow Connector 698">
            <a:extLst>
              <a:ext uri="{FF2B5EF4-FFF2-40B4-BE49-F238E27FC236}">
                <a16:creationId xmlns:a16="http://schemas.microsoft.com/office/drawing/2014/main" id="{08A0E9D7-9ED8-FA9D-9234-8E6C4452A41C}"/>
              </a:ext>
            </a:extLst>
          </p:cNvPr>
          <p:cNvSpPr>
            <a:spLocks noChangeShapeType="1"/>
          </p:cNvSpPr>
          <p:nvPr/>
        </p:nvSpPr>
        <p:spPr bwMode="auto">
          <a:xfrm rot="5400000" flipH="1" flipV="1">
            <a:off x="75152250" y="417345813"/>
            <a:ext cx="2393950" cy="25400"/>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6" name="Straight Arrow Connector 700">
            <a:extLst>
              <a:ext uri="{FF2B5EF4-FFF2-40B4-BE49-F238E27FC236}">
                <a16:creationId xmlns:a16="http://schemas.microsoft.com/office/drawing/2014/main" id="{C6BD8F76-52D6-6E16-A7BC-D96D45E1746D}"/>
              </a:ext>
            </a:extLst>
          </p:cNvPr>
          <p:cNvSpPr>
            <a:spLocks noChangeShapeType="1"/>
          </p:cNvSpPr>
          <p:nvPr/>
        </p:nvSpPr>
        <p:spPr bwMode="auto">
          <a:xfrm rot="5400000" flipH="1" flipV="1">
            <a:off x="90878025" y="419739763"/>
            <a:ext cx="2393950" cy="25400"/>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7" name="Straight Arrow Connector 701">
            <a:extLst>
              <a:ext uri="{FF2B5EF4-FFF2-40B4-BE49-F238E27FC236}">
                <a16:creationId xmlns:a16="http://schemas.microsoft.com/office/drawing/2014/main" id="{D31E4860-0935-C9B1-9FB0-D7EB0DCD9255}"/>
              </a:ext>
            </a:extLst>
          </p:cNvPr>
          <p:cNvSpPr>
            <a:spLocks noChangeShapeType="1"/>
          </p:cNvSpPr>
          <p:nvPr/>
        </p:nvSpPr>
        <p:spPr bwMode="auto">
          <a:xfrm rot="5400000" flipH="1" flipV="1">
            <a:off x="8643938" y="428207487"/>
            <a:ext cx="2395538" cy="238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8" name="Straight Arrow Connector 702">
            <a:extLst>
              <a:ext uri="{FF2B5EF4-FFF2-40B4-BE49-F238E27FC236}">
                <a16:creationId xmlns:a16="http://schemas.microsoft.com/office/drawing/2014/main" id="{46979419-C647-271C-3FB8-B30396D7FDF0}"/>
              </a:ext>
            </a:extLst>
          </p:cNvPr>
          <p:cNvSpPr>
            <a:spLocks noChangeShapeType="1"/>
          </p:cNvSpPr>
          <p:nvPr/>
        </p:nvSpPr>
        <p:spPr bwMode="auto">
          <a:xfrm rot="5400000" flipH="1" flipV="1">
            <a:off x="24357013" y="430590325"/>
            <a:ext cx="2395537" cy="492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9" name="Straight Arrow Connector 703">
            <a:extLst>
              <a:ext uri="{FF2B5EF4-FFF2-40B4-BE49-F238E27FC236}">
                <a16:creationId xmlns:a16="http://schemas.microsoft.com/office/drawing/2014/main" id="{BC1D0D20-08CC-9A91-E85E-669841062BBB}"/>
              </a:ext>
            </a:extLst>
          </p:cNvPr>
          <p:cNvSpPr>
            <a:spLocks noChangeShapeType="1"/>
          </p:cNvSpPr>
          <p:nvPr/>
        </p:nvSpPr>
        <p:spPr bwMode="auto">
          <a:xfrm rot="5400000" flipH="1" flipV="1">
            <a:off x="41292463" y="432985862"/>
            <a:ext cx="2395538" cy="492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0" name="Straight Arrow Connector 47">
            <a:extLst>
              <a:ext uri="{FF2B5EF4-FFF2-40B4-BE49-F238E27FC236}">
                <a16:creationId xmlns:a16="http://schemas.microsoft.com/office/drawing/2014/main" id="{0AC9DD36-A099-FF42-0D65-C5F48309A438}"/>
              </a:ext>
            </a:extLst>
          </p:cNvPr>
          <p:cNvSpPr>
            <a:spLocks noChangeShapeType="1"/>
          </p:cNvSpPr>
          <p:nvPr/>
        </p:nvSpPr>
        <p:spPr bwMode="auto">
          <a:xfrm rot="5400000" flipH="1" flipV="1">
            <a:off x="58265219" y="435393307"/>
            <a:ext cx="2395537" cy="25400"/>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1" name="Straight Arrow Connector 54">
            <a:extLst>
              <a:ext uri="{FF2B5EF4-FFF2-40B4-BE49-F238E27FC236}">
                <a16:creationId xmlns:a16="http://schemas.microsoft.com/office/drawing/2014/main" id="{73D85C7B-1418-88AA-5DC4-254B72975411}"/>
              </a:ext>
            </a:extLst>
          </p:cNvPr>
          <p:cNvSpPr>
            <a:spLocks noChangeShapeType="1"/>
          </p:cNvSpPr>
          <p:nvPr/>
        </p:nvSpPr>
        <p:spPr bwMode="auto">
          <a:xfrm rot="5400000" flipH="1" flipV="1">
            <a:off x="75163363" y="437776937"/>
            <a:ext cx="2395538" cy="492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2" name="Straight Arrow Connector 61">
            <a:extLst>
              <a:ext uri="{FF2B5EF4-FFF2-40B4-BE49-F238E27FC236}">
                <a16:creationId xmlns:a16="http://schemas.microsoft.com/office/drawing/2014/main" id="{72784D70-222E-C2EB-2462-4B2D15F8074A}"/>
              </a:ext>
            </a:extLst>
          </p:cNvPr>
          <p:cNvSpPr>
            <a:spLocks noChangeShapeType="1"/>
          </p:cNvSpPr>
          <p:nvPr/>
        </p:nvSpPr>
        <p:spPr bwMode="auto">
          <a:xfrm rot="5400000" flipH="1" flipV="1">
            <a:off x="90889138" y="440172475"/>
            <a:ext cx="2395537" cy="492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3" name="Straight Arrow Connector 62">
            <a:extLst>
              <a:ext uri="{FF2B5EF4-FFF2-40B4-BE49-F238E27FC236}">
                <a16:creationId xmlns:a16="http://schemas.microsoft.com/office/drawing/2014/main" id="{D6F0AC76-66B1-5721-B18D-F45BAE6063F0}"/>
              </a:ext>
            </a:extLst>
          </p:cNvPr>
          <p:cNvSpPr>
            <a:spLocks noChangeShapeType="1"/>
          </p:cNvSpPr>
          <p:nvPr/>
        </p:nvSpPr>
        <p:spPr bwMode="auto">
          <a:xfrm rot="5400000" flipH="1" flipV="1">
            <a:off x="8643938" y="448629087"/>
            <a:ext cx="2395538" cy="238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4" name="Straight Arrow Connector 4096">
            <a:extLst>
              <a:ext uri="{FF2B5EF4-FFF2-40B4-BE49-F238E27FC236}">
                <a16:creationId xmlns:a16="http://schemas.microsoft.com/office/drawing/2014/main" id="{C11B2F69-B283-4FEC-EB6B-9B2F12213A89}"/>
              </a:ext>
            </a:extLst>
          </p:cNvPr>
          <p:cNvSpPr>
            <a:spLocks noChangeShapeType="1"/>
          </p:cNvSpPr>
          <p:nvPr/>
        </p:nvSpPr>
        <p:spPr bwMode="auto">
          <a:xfrm rot="5400000" flipH="1" flipV="1">
            <a:off x="24357013" y="451011925"/>
            <a:ext cx="2395537" cy="492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5" name="Straight Arrow Connector 4097">
            <a:extLst>
              <a:ext uri="{FF2B5EF4-FFF2-40B4-BE49-F238E27FC236}">
                <a16:creationId xmlns:a16="http://schemas.microsoft.com/office/drawing/2014/main" id="{A2383DEF-2280-CF0D-31D4-AA9319556045}"/>
              </a:ext>
            </a:extLst>
          </p:cNvPr>
          <p:cNvSpPr>
            <a:spLocks noChangeShapeType="1"/>
          </p:cNvSpPr>
          <p:nvPr/>
        </p:nvSpPr>
        <p:spPr bwMode="auto">
          <a:xfrm rot="5400000" flipH="1" flipV="1">
            <a:off x="41292463" y="453407462"/>
            <a:ext cx="2395538" cy="492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6" name="Straight Arrow Connector 4099">
            <a:extLst>
              <a:ext uri="{FF2B5EF4-FFF2-40B4-BE49-F238E27FC236}">
                <a16:creationId xmlns:a16="http://schemas.microsoft.com/office/drawing/2014/main" id="{498473A5-3C60-95A5-E4B4-0EE765A8E1D5}"/>
              </a:ext>
            </a:extLst>
          </p:cNvPr>
          <p:cNvSpPr>
            <a:spLocks noChangeShapeType="1"/>
          </p:cNvSpPr>
          <p:nvPr/>
        </p:nvSpPr>
        <p:spPr bwMode="auto">
          <a:xfrm rot="5400000" flipH="1" flipV="1">
            <a:off x="58265219" y="455814907"/>
            <a:ext cx="2395537" cy="25400"/>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7" name="Straight Arrow Connector 4100">
            <a:extLst>
              <a:ext uri="{FF2B5EF4-FFF2-40B4-BE49-F238E27FC236}">
                <a16:creationId xmlns:a16="http://schemas.microsoft.com/office/drawing/2014/main" id="{85E64CE6-7A14-9FA6-9BD2-AEBEECB4822D}"/>
              </a:ext>
            </a:extLst>
          </p:cNvPr>
          <p:cNvSpPr>
            <a:spLocks noChangeShapeType="1"/>
          </p:cNvSpPr>
          <p:nvPr/>
        </p:nvSpPr>
        <p:spPr bwMode="auto">
          <a:xfrm rot="5400000" flipH="1" flipV="1">
            <a:off x="75163363" y="458198537"/>
            <a:ext cx="2395538" cy="492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8" name="Straight Arrow Connector 4101">
            <a:extLst>
              <a:ext uri="{FF2B5EF4-FFF2-40B4-BE49-F238E27FC236}">
                <a16:creationId xmlns:a16="http://schemas.microsoft.com/office/drawing/2014/main" id="{2784E83E-2461-AB65-3DEC-1FE4C124804D}"/>
              </a:ext>
            </a:extLst>
          </p:cNvPr>
          <p:cNvSpPr>
            <a:spLocks noChangeShapeType="1"/>
          </p:cNvSpPr>
          <p:nvPr/>
        </p:nvSpPr>
        <p:spPr bwMode="auto">
          <a:xfrm rot="5400000" flipH="1" flipV="1">
            <a:off x="90889138" y="460594075"/>
            <a:ext cx="2395537" cy="492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9" name="Rectangle 4102">
            <a:extLst>
              <a:ext uri="{FF2B5EF4-FFF2-40B4-BE49-F238E27FC236}">
                <a16:creationId xmlns:a16="http://schemas.microsoft.com/office/drawing/2014/main" id="{F6F2AB74-DC41-BDA8-A09B-6710228AC15B}"/>
              </a:ext>
            </a:extLst>
          </p:cNvPr>
          <p:cNvSpPr>
            <a:spLocks noChangeArrowheads="1"/>
          </p:cNvSpPr>
          <p:nvPr/>
        </p:nvSpPr>
        <p:spPr bwMode="auto">
          <a:xfrm>
            <a:off x="101765100" y="427921738"/>
            <a:ext cx="21774150" cy="3629025"/>
          </a:xfrm>
          <a:prstGeom prst="rect">
            <a:avLst/>
          </a:prstGeom>
          <a:solidFill>
            <a:srgbClr val="FF6600"/>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Calibri" panose="020F0502020204030204" pitchFamily="34" charset="0"/>
              </a:rPr>
              <a:t>Functional Specialist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0" name="Rectangle 4103">
            <a:extLst>
              <a:ext uri="{FF2B5EF4-FFF2-40B4-BE49-F238E27FC236}">
                <a16:creationId xmlns:a16="http://schemas.microsoft.com/office/drawing/2014/main" id="{5EDE1A7A-5B3E-8276-B645-D91F8815EBC8}"/>
              </a:ext>
            </a:extLst>
          </p:cNvPr>
          <p:cNvSpPr>
            <a:spLocks noChangeArrowheads="1"/>
          </p:cNvSpPr>
          <p:nvPr/>
        </p:nvSpPr>
        <p:spPr bwMode="auto">
          <a:xfrm>
            <a:off x="101765100" y="443647513"/>
            <a:ext cx="21774150" cy="3629025"/>
          </a:xfrm>
          <a:prstGeom prst="rect">
            <a:avLst/>
          </a:prstGeom>
          <a:solidFill>
            <a:srgbClr val="FF6600"/>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Calibri" panose="020F0502020204030204" pitchFamily="34" charset="0"/>
              </a:rPr>
              <a:t>Functional Specialist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1" name="Rectangle 4104">
            <a:extLst>
              <a:ext uri="{FF2B5EF4-FFF2-40B4-BE49-F238E27FC236}">
                <a16:creationId xmlns:a16="http://schemas.microsoft.com/office/drawing/2014/main" id="{A3857509-635A-1A97-0F36-D778C58EF162}"/>
              </a:ext>
            </a:extLst>
          </p:cNvPr>
          <p:cNvSpPr>
            <a:spLocks noChangeArrowheads="1"/>
          </p:cNvSpPr>
          <p:nvPr/>
        </p:nvSpPr>
        <p:spPr bwMode="auto">
          <a:xfrm>
            <a:off x="101765100" y="453324913"/>
            <a:ext cx="21774150" cy="3629025"/>
          </a:xfrm>
          <a:prstGeom prst="rect">
            <a:avLst/>
          </a:prstGeom>
          <a:solidFill>
            <a:srgbClr val="FF6600"/>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Calibri" panose="020F0502020204030204" pitchFamily="34" charset="0"/>
              </a:rPr>
              <a:t>Functional Specialist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2" name="Straight Arrow Connector 4105">
            <a:extLst>
              <a:ext uri="{FF2B5EF4-FFF2-40B4-BE49-F238E27FC236}">
                <a16:creationId xmlns:a16="http://schemas.microsoft.com/office/drawing/2014/main" id="{CAECE6D0-EEC1-4FB7-CF6A-11F2FB1063E9}"/>
              </a:ext>
            </a:extLst>
          </p:cNvPr>
          <p:cNvSpPr>
            <a:spLocks noChangeShapeType="1"/>
          </p:cNvSpPr>
          <p:nvPr/>
        </p:nvSpPr>
        <p:spPr bwMode="auto">
          <a:xfrm flipV="1">
            <a:off x="124067888" y="470260363"/>
            <a:ext cx="9148762" cy="74612"/>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3" name="Straight Arrow Connector 4106">
            <a:extLst>
              <a:ext uri="{FF2B5EF4-FFF2-40B4-BE49-F238E27FC236}">
                <a16:creationId xmlns:a16="http://schemas.microsoft.com/office/drawing/2014/main" id="{6B074B9C-7BFF-4492-0FFF-313C1BCD232A}"/>
              </a:ext>
            </a:extLst>
          </p:cNvPr>
          <p:cNvSpPr>
            <a:spLocks noChangeShapeType="1"/>
          </p:cNvSpPr>
          <p:nvPr/>
        </p:nvSpPr>
        <p:spPr bwMode="auto">
          <a:xfrm flipV="1">
            <a:off x="124067888" y="476307150"/>
            <a:ext cx="9148762" cy="76200"/>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4" name="Straight Arrow Connector 4107">
            <a:extLst>
              <a:ext uri="{FF2B5EF4-FFF2-40B4-BE49-F238E27FC236}">
                <a16:creationId xmlns:a16="http://schemas.microsoft.com/office/drawing/2014/main" id="{BC9B4A82-0929-6A98-9930-9E58D1755C36}"/>
              </a:ext>
            </a:extLst>
          </p:cNvPr>
          <p:cNvSpPr>
            <a:spLocks noChangeShapeType="1"/>
          </p:cNvSpPr>
          <p:nvPr/>
        </p:nvSpPr>
        <p:spPr bwMode="auto">
          <a:xfrm flipV="1">
            <a:off x="124067888" y="458314425"/>
            <a:ext cx="9148762" cy="746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5" name="Straight Arrow Connector 4108">
            <a:extLst>
              <a:ext uri="{FF2B5EF4-FFF2-40B4-BE49-F238E27FC236}">
                <a16:creationId xmlns:a16="http://schemas.microsoft.com/office/drawing/2014/main" id="{6E9EBA6B-8C71-3D0C-4811-B3C58532A82D}"/>
              </a:ext>
            </a:extLst>
          </p:cNvPr>
          <p:cNvSpPr>
            <a:spLocks noChangeShapeType="1"/>
          </p:cNvSpPr>
          <p:nvPr/>
        </p:nvSpPr>
        <p:spPr bwMode="auto">
          <a:xfrm flipV="1">
            <a:off x="124067888" y="452340663"/>
            <a:ext cx="9148762" cy="74612"/>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6" name="Straight Arrow Connector 4109">
            <a:extLst>
              <a:ext uri="{FF2B5EF4-FFF2-40B4-BE49-F238E27FC236}">
                <a16:creationId xmlns:a16="http://schemas.microsoft.com/office/drawing/2014/main" id="{59424DCA-2F7D-D54D-D0E5-4CB9285788EF}"/>
              </a:ext>
            </a:extLst>
          </p:cNvPr>
          <p:cNvSpPr>
            <a:spLocks noChangeShapeType="1"/>
          </p:cNvSpPr>
          <p:nvPr/>
        </p:nvSpPr>
        <p:spPr bwMode="auto">
          <a:xfrm flipV="1">
            <a:off x="124067888" y="446366900"/>
            <a:ext cx="9148762" cy="746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7" name="Straight Arrow Connector 4110">
            <a:extLst>
              <a:ext uri="{FF2B5EF4-FFF2-40B4-BE49-F238E27FC236}">
                <a16:creationId xmlns:a16="http://schemas.microsoft.com/office/drawing/2014/main" id="{242FB885-C2CB-00F9-2263-4F76483D568F}"/>
              </a:ext>
            </a:extLst>
          </p:cNvPr>
          <p:cNvSpPr>
            <a:spLocks noChangeShapeType="1"/>
          </p:cNvSpPr>
          <p:nvPr/>
        </p:nvSpPr>
        <p:spPr bwMode="auto">
          <a:xfrm flipV="1">
            <a:off x="124067888" y="440393138"/>
            <a:ext cx="9148762" cy="74612"/>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8" name="Rectangle 138">
            <a:extLst>
              <a:ext uri="{FF2B5EF4-FFF2-40B4-BE49-F238E27FC236}">
                <a16:creationId xmlns:a16="http://schemas.microsoft.com/office/drawing/2014/main" id="{A34A1AFF-4676-7C84-D698-D9D2B835811A}"/>
              </a:ext>
            </a:extLst>
          </p:cNvPr>
          <p:cNvSpPr>
            <a:spLocks noChangeArrowheads="1"/>
          </p:cNvSpPr>
          <p:nvPr/>
        </p:nvSpPr>
        <p:spPr bwMode="auto">
          <a:xfrm>
            <a:off x="152400" y="396919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200" b="1" i="0" u="none" strike="noStrike" cap="none" normalizeH="0" baseline="0">
                <a:ln>
                  <a:noFill/>
                </a:ln>
                <a:solidFill>
                  <a:schemeClr val="tx1"/>
                </a:solidFill>
                <a:effectLst/>
                <a:latin typeface="Univers" panose="020B0503020202020204" pitchFamily="34" charset="0"/>
                <a:ea typeface="Times New Roman" panose="02020603050405020304" pitchFamily="18" charset="0"/>
                <a:cs typeface="Calibri" panose="020F0502020204030204" pitchFamily="34" charset="0"/>
              </a:rPr>
              <a:t>Organisation Structure </a:t>
            </a:r>
            <a:endParaRPr kumimoji="0" lang="en-GB" altLang="en-US" sz="1200" b="1" i="0" u="none" strike="noStrike" cap="none" normalizeH="0" baseline="0">
              <a:ln>
                <a:noFill/>
              </a:ln>
              <a:solidFill>
                <a:schemeClr val="tx1"/>
              </a:solidFill>
              <a:effectLst/>
              <a:latin typeface="Univers" panose="020B0503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679" name="Rectangle 186">
            <a:extLst>
              <a:ext uri="{FF2B5EF4-FFF2-40B4-BE49-F238E27FC236}">
                <a16:creationId xmlns:a16="http://schemas.microsoft.com/office/drawing/2014/main" id="{04C4EC56-2203-BC97-7D74-8EE9CB4142C0}"/>
              </a:ext>
            </a:extLst>
          </p:cNvPr>
          <p:cNvSpPr>
            <a:spLocks noChangeArrowheads="1"/>
          </p:cNvSpPr>
          <p:nvPr/>
        </p:nvSpPr>
        <p:spPr bwMode="auto">
          <a:xfrm>
            <a:off x="304800" y="304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74551" tIns="76176" rIns="91440" bIns="38088" numCol="1" anchor="ctr" anchorCtr="0" compatLnSpc="1">
            <a:prstTxWarp prst="textNoShape">
              <a:avLst/>
            </a:prstTxWarp>
            <a:spAutoFit/>
          </a:bodyPr>
          <a:lstStyle/>
          <a:p>
            <a:endParaRPr lang="en-US"/>
          </a:p>
        </p:txBody>
      </p:sp>
      <p:sp>
        <p:nvSpPr>
          <p:cNvPr id="680" name="Rectangle 674">
            <a:extLst>
              <a:ext uri="{FF2B5EF4-FFF2-40B4-BE49-F238E27FC236}">
                <a16:creationId xmlns:a16="http://schemas.microsoft.com/office/drawing/2014/main" id="{96613EBB-C1C2-5DCE-FE23-0F67297E51E7}"/>
              </a:ext>
            </a:extLst>
          </p:cNvPr>
          <p:cNvSpPr>
            <a:spLocks noChangeArrowheads="1"/>
          </p:cNvSpPr>
          <p:nvPr/>
        </p:nvSpPr>
        <p:spPr bwMode="auto">
          <a:xfrm>
            <a:off x="304800" y="67294125"/>
            <a:ext cx="101612700" cy="3629025"/>
          </a:xfrm>
          <a:prstGeom prst="rect">
            <a:avLst/>
          </a:prstGeom>
          <a:solidFill>
            <a:srgbClr val="FF0000"/>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Calibri" panose="020F0502020204030204" pitchFamily="34" charset="0"/>
              </a:rPr>
              <a:t>Process Assurance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1" name="Rectangle 675">
            <a:extLst>
              <a:ext uri="{FF2B5EF4-FFF2-40B4-BE49-F238E27FC236}">
                <a16:creationId xmlns:a16="http://schemas.microsoft.com/office/drawing/2014/main" id="{566DBE6B-C71F-043C-414D-3EAB328B8A13}"/>
              </a:ext>
            </a:extLst>
          </p:cNvPr>
          <p:cNvSpPr>
            <a:spLocks noChangeArrowheads="1"/>
          </p:cNvSpPr>
          <p:nvPr/>
        </p:nvSpPr>
        <p:spPr bwMode="auto">
          <a:xfrm>
            <a:off x="304800" y="83019900"/>
            <a:ext cx="101612700" cy="3629025"/>
          </a:xfrm>
          <a:prstGeom prst="rect">
            <a:avLst/>
          </a:prstGeom>
          <a:solidFill>
            <a:srgbClr val="FF0000"/>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Calibri" panose="020F0502020204030204" pitchFamily="34" charset="0"/>
              </a:rPr>
              <a:t>Knowledge Management &amp; Learning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2" name="Rectangle 676">
            <a:extLst>
              <a:ext uri="{FF2B5EF4-FFF2-40B4-BE49-F238E27FC236}">
                <a16:creationId xmlns:a16="http://schemas.microsoft.com/office/drawing/2014/main" id="{0FE2FEF4-5A68-63A2-AA5E-512BC4A3A057}"/>
              </a:ext>
            </a:extLst>
          </p:cNvPr>
          <p:cNvSpPr>
            <a:spLocks noChangeArrowheads="1"/>
          </p:cNvSpPr>
          <p:nvPr/>
        </p:nvSpPr>
        <p:spPr bwMode="auto">
          <a:xfrm>
            <a:off x="101917500" y="74552175"/>
            <a:ext cx="21774150" cy="3629025"/>
          </a:xfrm>
          <a:prstGeom prst="rect">
            <a:avLst/>
          </a:prstGeom>
          <a:solidFill>
            <a:srgbClr val="FF6600"/>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Calibri" panose="020F0502020204030204" pitchFamily="34" charset="0"/>
              </a:rPr>
              <a:t>Head - PA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3" name="Rectangle 677">
            <a:extLst>
              <a:ext uri="{FF2B5EF4-FFF2-40B4-BE49-F238E27FC236}">
                <a16:creationId xmlns:a16="http://schemas.microsoft.com/office/drawing/2014/main" id="{6F9B42A6-7415-62A9-CFA7-9147506539DE}"/>
              </a:ext>
            </a:extLst>
          </p:cNvPr>
          <p:cNvSpPr>
            <a:spLocks noChangeArrowheads="1"/>
          </p:cNvSpPr>
          <p:nvPr/>
        </p:nvSpPr>
        <p:spPr bwMode="auto">
          <a:xfrm>
            <a:off x="101917500" y="90277950"/>
            <a:ext cx="21774150" cy="3629025"/>
          </a:xfrm>
          <a:prstGeom prst="rect">
            <a:avLst/>
          </a:prstGeom>
          <a:solidFill>
            <a:srgbClr val="FF6600"/>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Calibri" panose="020F0502020204030204" pitchFamily="34" charset="0"/>
              </a:rPr>
              <a:t>Knowledge Manager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4" name="Rectangle 678">
            <a:extLst>
              <a:ext uri="{FF2B5EF4-FFF2-40B4-BE49-F238E27FC236}">
                <a16:creationId xmlns:a16="http://schemas.microsoft.com/office/drawing/2014/main" id="{D8128DE4-C2B9-8EC5-2643-52973EF6ACB9}"/>
              </a:ext>
            </a:extLst>
          </p:cNvPr>
          <p:cNvSpPr>
            <a:spLocks noChangeArrowheads="1"/>
          </p:cNvSpPr>
          <p:nvPr/>
        </p:nvSpPr>
        <p:spPr bwMode="auto">
          <a:xfrm>
            <a:off x="101917500" y="63665100"/>
            <a:ext cx="21774150" cy="3629025"/>
          </a:xfrm>
          <a:prstGeom prst="rect">
            <a:avLst/>
          </a:prstGeom>
          <a:solidFill>
            <a:srgbClr val="FF6600"/>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Calibri" panose="020F0502020204030204" pitchFamily="34" charset="0"/>
              </a:rPr>
              <a:t>Functional Specialist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5" name="Straight Arrow Connector 679">
            <a:extLst>
              <a:ext uri="{FF2B5EF4-FFF2-40B4-BE49-F238E27FC236}">
                <a16:creationId xmlns:a16="http://schemas.microsoft.com/office/drawing/2014/main" id="{4D4D6E1D-3A16-D32B-F5CB-11E1FEFF4540}"/>
              </a:ext>
            </a:extLst>
          </p:cNvPr>
          <p:cNvSpPr>
            <a:spLocks noChangeShapeType="1"/>
          </p:cNvSpPr>
          <p:nvPr/>
        </p:nvSpPr>
        <p:spPr bwMode="auto">
          <a:xfrm rot="5400000" flipH="1" flipV="1">
            <a:off x="8784432" y="84192268"/>
            <a:ext cx="2393950" cy="492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6" name="Rectangle 680">
            <a:extLst>
              <a:ext uri="{FF2B5EF4-FFF2-40B4-BE49-F238E27FC236}">
                <a16:creationId xmlns:a16="http://schemas.microsoft.com/office/drawing/2014/main" id="{E3DBAB26-99FF-5F99-6BE7-C4CF694774B2}"/>
              </a:ext>
            </a:extLst>
          </p:cNvPr>
          <p:cNvSpPr>
            <a:spLocks noChangeArrowheads="1"/>
          </p:cNvSpPr>
          <p:nvPr/>
        </p:nvSpPr>
        <p:spPr bwMode="auto">
          <a:xfrm>
            <a:off x="18449925" y="50333275"/>
            <a:ext cx="15725775" cy="35080575"/>
          </a:xfrm>
          <a:prstGeom prst="rect">
            <a:avLst/>
          </a:prstGeom>
          <a:solidFill>
            <a:srgbClr val="F07F09">
              <a:alpha val="0"/>
            </a:srgbClr>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687" name="Rectangle 681">
            <a:extLst>
              <a:ext uri="{FF2B5EF4-FFF2-40B4-BE49-F238E27FC236}">
                <a16:creationId xmlns:a16="http://schemas.microsoft.com/office/drawing/2014/main" id="{1626D380-47CB-700F-6820-6B2C42EC5746}"/>
              </a:ext>
            </a:extLst>
          </p:cNvPr>
          <p:cNvSpPr>
            <a:spLocks noChangeArrowheads="1"/>
          </p:cNvSpPr>
          <p:nvPr/>
        </p:nvSpPr>
        <p:spPr bwMode="auto">
          <a:xfrm>
            <a:off x="34175700" y="85413850"/>
            <a:ext cx="16935450" cy="35080575"/>
          </a:xfrm>
          <a:prstGeom prst="rect">
            <a:avLst/>
          </a:prstGeom>
          <a:solidFill>
            <a:srgbClr val="F07F09">
              <a:alpha val="0"/>
            </a:srgbClr>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688" name="Rectangle 682">
            <a:extLst>
              <a:ext uri="{FF2B5EF4-FFF2-40B4-BE49-F238E27FC236}">
                <a16:creationId xmlns:a16="http://schemas.microsoft.com/office/drawing/2014/main" id="{E882B793-CD2C-045B-CCB6-6EC69E0CE2AF}"/>
              </a:ext>
            </a:extLst>
          </p:cNvPr>
          <p:cNvSpPr>
            <a:spLocks noChangeArrowheads="1"/>
          </p:cNvSpPr>
          <p:nvPr/>
        </p:nvSpPr>
        <p:spPr bwMode="auto">
          <a:xfrm>
            <a:off x="51111150" y="120494425"/>
            <a:ext cx="16935450" cy="35080575"/>
          </a:xfrm>
          <a:prstGeom prst="rect">
            <a:avLst/>
          </a:prstGeom>
          <a:solidFill>
            <a:srgbClr val="F07F09">
              <a:alpha val="0"/>
            </a:srgbClr>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689" name="Rectangle 683">
            <a:extLst>
              <a:ext uri="{FF2B5EF4-FFF2-40B4-BE49-F238E27FC236}">
                <a16:creationId xmlns:a16="http://schemas.microsoft.com/office/drawing/2014/main" id="{3141F776-2830-10CF-34CC-862C03D4198D}"/>
              </a:ext>
            </a:extLst>
          </p:cNvPr>
          <p:cNvSpPr>
            <a:spLocks noChangeArrowheads="1"/>
          </p:cNvSpPr>
          <p:nvPr/>
        </p:nvSpPr>
        <p:spPr bwMode="auto">
          <a:xfrm>
            <a:off x="83772375" y="155575000"/>
            <a:ext cx="18145125" cy="35080575"/>
          </a:xfrm>
          <a:prstGeom prst="rect">
            <a:avLst/>
          </a:prstGeom>
          <a:solidFill>
            <a:srgbClr val="F07F09">
              <a:alpha val="0"/>
            </a:srgbClr>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690" name="Rectangle 684">
            <a:extLst>
              <a:ext uri="{FF2B5EF4-FFF2-40B4-BE49-F238E27FC236}">
                <a16:creationId xmlns:a16="http://schemas.microsoft.com/office/drawing/2014/main" id="{16A16F99-5509-58BC-930E-770B751BFA1E}"/>
              </a:ext>
            </a:extLst>
          </p:cNvPr>
          <p:cNvSpPr>
            <a:spLocks noChangeArrowheads="1"/>
          </p:cNvSpPr>
          <p:nvPr/>
        </p:nvSpPr>
        <p:spPr bwMode="auto">
          <a:xfrm>
            <a:off x="68046600" y="190655575"/>
            <a:ext cx="15725775" cy="35080575"/>
          </a:xfrm>
          <a:prstGeom prst="rect">
            <a:avLst/>
          </a:prstGeom>
          <a:solidFill>
            <a:srgbClr val="F07F09">
              <a:alpha val="0"/>
            </a:srgbClr>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691" name="Rectangle 685">
            <a:extLst>
              <a:ext uri="{FF2B5EF4-FFF2-40B4-BE49-F238E27FC236}">
                <a16:creationId xmlns:a16="http://schemas.microsoft.com/office/drawing/2014/main" id="{E0C777F2-EFA2-FF14-974D-BB5B31FE2502}"/>
              </a:ext>
            </a:extLst>
          </p:cNvPr>
          <p:cNvSpPr>
            <a:spLocks noChangeArrowheads="1"/>
          </p:cNvSpPr>
          <p:nvPr/>
        </p:nvSpPr>
        <p:spPr bwMode="auto">
          <a:xfrm>
            <a:off x="2724150" y="225736150"/>
            <a:ext cx="15725775" cy="35080575"/>
          </a:xfrm>
          <a:prstGeom prst="rect">
            <a:avLst/>
          </a:prstGeom>
          <a:solidFill>
            <a:srgbClr val="F07F09">
              <a:alpha val="0"/>
            </a:srgbClr>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693" name="Rectangle 686">
            <a:extLst>
              <a:ext uri="{FF2B5EF4-FFF2-40B4-BE49-F238E27FC236}">
                <a16:creationId xmlns:a16="http://schemas.microsoft.com/office/drawing/2014/main" id="{36D5B3B2-AEC2-BDAE-FF5B-CDBAB745336B}"/>
              </a:ext>
            </a:extLst>
          </p:cNvPr>
          <p:cNvSpPr>
            <a:spLocks noChangeArrowheads="1"/>
          </p:cNvSpPr>
          <p:nvPr/>
        </p:nvSpPr>
        <p:spPr bwMode="auto">
          <a:xfrm>
            <a:off x="304800" y="273643725"/>
            <a:ext cx="101612700" cy="4108450"/>
          </a:xfrm>
          <a:prstGeom prst="rect">
            <a:avLst/>
          </a:prstGeom>
          <a:solidFill>
            <a:srgbClr val="FF0000"/>
          </a:solidFill>
          <a:ln w="42502">
            <a:solidFill>
              <a:srgbClr val="773F04"/>
            </a:solidFill>
            <a:prstDash val="dash"/>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Calibri" panose="020F0502020204030204" pitchFamily="34" charset="0"/>
              </a:rPr>
              <a:t>Information Technology Audit/ Assurance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4" name="Rectangle 687">
            <a:extLst>
              <a:ext uri="{FF2B5EF4-FFF2-40B4-BE49-F238E27FC236}">
                <a16:creationId xmlns:a16="http://schemas.microsoft.com/office/drawing/2014/main" id="{698AF731-3220-4047-3B16-11FEA7541EC7}"/>
              </a:ext>
            </a:extLst>
          </p:cNvPr>
          <p:cNvSpPr>
            <a:spLocks noChangeArrowheads="1"/>
          </p:cNvSpPr>
          <p:nvPr/>
        </p:nvSpPr>
        <p:spPr bwMode="auto">
          <a:xfrm>
            <a:off x="304800" y="284279975"/>
            <a:ext cx="101612700" cy="3629025"/>
          </a:xfrm>
          <a:prstGeom prst="rect">
            <a:avLst/>
          </a:prstGeom>
          <a:solidFill>
            <a:srgbClr val="FF0000"/>
          </a:solidFill>
          <a:ln w="42502">
            <a:solidFill>
              <a:srgbClr val="773F04"/>
            </a:solidFill>
            <a:prstDash val="dash"/>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Calibri" panose="020F0502020204030204" pitchFamily="34" charset="0"/>
              </a:rPr>
              <a:t>Project Assurance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5" name="Rectangle 688">
            <a:extLst>
              <a:ext uri="{FF2B5EF4-FFF2-40B4-BE49-F238E27FC236}">
                <a16:creationId xmlns:a16="http://schemas.microsoft.com/office/drawing/2014/main" id="{C3D4C5C0-816D-76E7-40DE-8F9FD3118604}"/>
              </a:ext>
            </a:extLst>
          </p:cNvPr>
          <p:cNvSpPr>
            <a:spLocks noChangeArrowheads="1"/>
          </p:cNvSpPr>
          <p:nvPr/>
        </p:nvSpPr>
        <p:spPr bwMode="auto">
          <a:xfrm>
            <a:off x="304800" y="293957375"/>
            <a:ext cx="101612700" cy="3629025"/>
          </a:xfrm>
          <a:prstGeom prst="rect">
            <a:avLst/>
          </a:prstGeom>
          <a:solidFill>
            <a:srgbClr val="FF0000"/>
          </a:solidFill>
          <a:ln w="42502">
            <a:solidFill>
              <a:srgbClr val="773F04"/>
            </a:solidFill>
            <a:prstDash val="dash"/>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Calibri" panose="020F0502020204030204" pitchFamily="34" charset="0"/>
              </a:rPr>
              <a:t> Forensics &amp; Investigations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6" name="Rectangle 689">
            <a:extLst>
              <a:ext uri="{FF2B5EF4-FFF2-40B4-BE49-F238E27FC236}">
                <a16:creationId xmlns:a16="http://schemas.microsoft.com/office/drawing/2014/main" id="{83A58905-AD0B-8DE7-20B6-2404B1FF888F}"/>
              </a:ext>
            </a:extLst>
          </p:cNvPr>
          <p:cNvSpPr>
            <a:spLocks noChangeArrowheads="1"/>
          </p:cNvSpPr>
          <p:nvPr/>
        </p:nvSpPr>
        <p:spPr bwMode="auto">
          <a:xfrm>
            <a:off x="304800" y="303634775"/>
            <a:ext cx="101612700" cy="3629025"/>
          </a:xfrm>
          <a:prstGeom prst="rect">
            <a:avLst/>
          </a:prstGeom>
          <a:solidFill>
            <a:srgbClr val="FF0000"/>
          </a:solidFill>
          <a:ln w="42502">
            <a:solidFill>
              <a:srgbClr val="773F04"/>
            </a:solidFill>
            <a:prstDash val="dash"/>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Calibri" panose="020F0502020204030204" pitchFamily="34" charset="0"/>
              </a:rPr>
              <a:t>Compliance &amp; Financial Assurance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7" name="Shape 23">
            <a:extLst>
              <a:ext uri="{FF2B5EF4-FFF2-40B4-BE49-F238E27FC236}">
                <a16:creationId xmlns:a16="http://schemas.microsoft.com/office/drawing/2014/main" id="{79D04861-25BC-07B1-81E0-3E614FAFF704}"/>
              </a:ext>
            </a:extLst>
          </p:cNvPr>
          <p:cNvSpPr>
            <a:spLocks noChangeShapeType="1"/>
          </p:cNvSpPr>
          <p:nvPr/>
        </p:nvSpPr>
        <p:spPr bwMode="auto">
          <a:xfrm>
            <a:off x="52320825" y="255247775"/>
            <a:ext cx="81653063" cy="71370825"/>
          </a:xfrm>
          <a:prstGeom prst="bentConnector3">
            <a:avLst>
              <a:gd name="adj1" fmla="val 99560"/>
            </a:avLst>
          </a:prstGeom>
          <a:noFill/>
          <a:ln w="22225">
            <a:solidFill>
              <a:srgbClr val="89A4A7"/>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8" name="Straight Arrow Connector 691">
            <a:extLst>
              <a:ext uri="{FF2B5EF4-FFF2-40B4-BE49-F238E27FC236}">
                <a16:creationId xmlns:a16="http://schemas.microsoft.com/office/drawing/2014/main" id="{AE90FF5C-3363-860D-82C4-3F1F44976BA7}"/>
              </a:ext>
            </a:extLst>
          </p:cNvPr>
          <p:cNvSpPr>
            <a:spLocks noChangeShapeType="1"/>
          </p:cNvSpPr>
          <p:nvPr/>
        </p:nvSpPr>
        <p:spPr bwMode="auto">
          <a:xfrm flipV="1">
            <a:off x="124220288" y="385892675"/>
            <a:ext cx="9148762" cy="746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99" name="Diagram 692">
            <a:extLst>
              <a:ext uri="{FF2B5EF4-FFF2-40B4-BE49-F238E27FC236}">
                <a16:creationId xmlns:a16="http://schemas.microsoft.com/office/drawing/2014/main" id="{BFFAC670-FB94-961A-A600-CBBB0BC53440}"/>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46538" y="318225488"/>
            <a:ext cx="68248212" cy="19535775"/>
          </a:xfrm>
          <a:prstGeom prst="rect">
            <a:avLst/>
          </a:prstGeom>
          <a:noFill/>
          <a:extLst>
            <a:ext uri="{909E8E84-426E-40DD-AFC4-6F175D3DCCD1}">
              <a14:hiddenFill xmlns:a14="http://schemas.microsoft.com/office/drawing/2010/main">
                <a:solidFill>
                  <a:srgbClr val="FFFFFF"/>
                </a:solidFill>
              </a14:hiddenFill>
            </a:ext>
          </a:extLst>
        </p:spPr>
      </p:pic>
      <p:sp>
        <p:nvSpPr>
          <p:cNvPr id="700" name="Rectangle 693">
            <a:extLst>
              <a:ext uri="{FF2B5EF4-FFF2-40B4-BE49-F238E27FC236}">
                <a16:creationId xmlns:a16="http://schemas.microsoft.com/office/drawing/2014/main" id="{59DCE78D-2CF2-E2B1-1481-3FAC43AF79DC}"/>
              </a:ext>
            </a:extLst>
          </p:cNvPr>
          <p:cNvSpPr>
            <a:spLocks noChangeArrowheads="1"/>
          </p:cNvSpPr>
          <p:nvPr/>
        </p:nvSpPr>
        <p:spPr bwMode="auto">
          <a:xfrm>
            <a:off x="304800" y="410341763"/>
            <a:ext cx="101612700" cy="3629025"/>
          </a:xfrm>
          <a:prstGeom prst="rect">
            <a:avLst/>
          </a:prstGeom>
          <a:solidFill>
            <a:srgbClr val="FF0000"/>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Calibri" panose="020F0502020204030204" pitchFamily="34" charset="0"/>
              </a:rPr>
              <a:t>Pre-Audit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1" name="Rectangle 694">
            <a:extLst>
              <a:ext uri="{FF2B5EF4-FFF2-40B4-BE49-F238E27FC236}">
                <a16:creationId xmlns:a16="http://schemas.microsoft.com/office/drawing/2014/main" id="{BBB74B7A-9687-5D9B-7BBA-9159D6D6093F}"/>
              </a:ext>
            </a:extLst>
          </p:cNvPr>
          <p:cNvSpPr>
            <a:spLocks noChangeArrowheads="1"/>
          </p:cNvSpPr>
          <p:nvPr/>
        </p:nvSpPr>
        <p:spPr bwMode="auto">
          <a:xfrm>
            <a:off x="101917500" y="413970788"/>
            <a:ext cx="21774150" cy="3629025"/>
          </a:xfrm>
          <a:prstGeom prst="rect">
            <a:avLst/>
          </a:prstGeom>
          <a:solidFill>
            <a:srgbClr val="FF6600"/>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Calibri" panose="020F0502020204030204" pitchFamily="34" charset="0"/>
              </a:rPr>
              <a:t>Head – Pre Audit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2" name="Straight Arrow Connector 695">
            <a:extLst>
              <a:ext uri="{FF2B5EF4-FFF2-40B4-BE49-F238E27FC236}">
                <a16:creationId xmlns:a16="http://schemas.microsoft.com/office/drawing/2014/main" id="{FC1C6E30-0A96-B59E-EB52-DBF9578A428B}"/>
              </a:ext>
            </a:extLst>
          </p:cNvPr>
          <p:cNvSpPr>
            <a:spLocks noChangeShapeType="1"/>
          </p:cNvSpPr>
          <p:nvPr/>
        </p:nvSpPr>
        <p:spPr bwMode="auto">
          <a:xfrm rot="5400000" flipH="1" flipV="1">
            <a:off x="24498300" y="410316363"/>
            <a:ext cx="2393950" cy="25400"/>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3" name="Straight Arrow Connector 696">
            <a:extLst>
              <a:ext uri="{FF2B5EF4-FFF2-40B4-BE49-F238E27FC236}">
                <a16:creationId xmlns:a16="http://schemas.microsoft.com/office/drawing/2014/main" id="{0EC6D299-F29C-AE88-89C5-055C19985245}"/>
              </a:ext>
            </a:extLst>
          </p:cNvPr>
          <p:cNvSpPr>
            <a:spLocks noChangeShapeType="1"/>
          </p:cNvSpPr>
          <p:nvPr/>
        </p:nvSpPr>
        <p:spPr bwMode="auto">
          <a:xfrm rot="5400000" flipH="1" flipV="1">
            <a:off x="41433750" y="412710313"/>
            <a:ext cx="2393950" cy="25400"/>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4" name="Straight Arrow Connector 697">
            <a:extLst>
              <a:ext uri="{FF2B5EF4-FFF2-40B4-BE49-F238E27FC236}">
                <a16:creationId xmlns:a16="http://schemas.microsoft.com/office/drawing/2014/main" id="{AFD728A2-C593-1854-72E9-A07E393330A9}"/>
              </a:ext>
            </a:extLst>
          </p:cNvPr>
          <p:cNvSpPr>
            <a:spLocks noChangeShapeType="1"/>
          </p:cNvSpPr>
          <p:nvPr/>
        </p:nvSpPr>
        <p:spPr bwMode="auto">
          <a:xfrm rot="5400000" flipH="1" flipV="1">
            <a:off x="58393807" y="415105056"/>
            <a:ext cx="2393950" cy="238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5" name="Straight Arrow Connector 698">
            <a:extLst>
              <a:ext uri="{FF2B5EF4-FFF2-40B4-BE49-F238E27FC236}">
                <a16:creationId xmlns:a16="http://schemas.microsoft.com/office/drawing/2014/main" id="{B011E38D-5DCB-DDF6-1A99-6D33673D8C4E}"/>
              </a:ext>
            </a:extLst>
          </p:cNvPr>
          <p:cNvSpPr>
            <a:spLocks noChangeShapeType="1"/>
          </p:cNvSpPr>
          <p:nvPr/>
        </p:nvSpPr>
        <p:spPr bwMode="auto">
          <a:xfrm rot="5400000" flipH="1" flipV="1">
            <a:off x="75304650" y="417498213"/>
            <a:ext cx="2393950" cy="25400"/>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6" name="Straight Arrow Connector 700">
            <a:extLst>
              <a:ext uri="{FF2B5EF4-FFF2-40B4-BE49-F238E27FC236}">
                <a16:creationId xmlns:a16="http://schemas.microsoft.com/office/drawing/2014/main" id="{0B3029D3-857F-41DA-E9C1-20773708C5D9}"/>
              </a:ext>
            </a:extLst>
          </p:cNvPr>
          <p:cNvSpPr>
            <a:spLocks noChangeShapeType="1"/>
          </p:cNvSpPr>
          <p:nvPr/>
        </p:nvSpPr>
        <p:spPr bwMode="auto">
          <a:xfrm rot="5400000" flipH="1" flipV="1">
            <a:off x="91030425" y="419892163"/>
            <a:ext cx="2393950" cy="25400"/>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7" name="Straight Arrow Connector 701">
            <a:extLst>
              <a:ext uri="{FF2B5EF4-FFF2-40B4-BE49-F238E27FC236}">
                <a16:creationId xmlns:a16="http://schemas.microsoft.com/office/drawing/2014/main" id="{3BEDE3AC-FEE5-3595-DA6C-AE42F8E63F90}"/>
              </a:ext>
            </a:extLst>
          </p:cNvPr>
          <p:cNvSpPr>
            <a:spLocks noChangeShapeType="1"/>
          </p:cNvSpPr>
          <p:nvPr/>
        </p:nvSpPr>
        <p:spPr bwMode="auto">
          <a:xfrm rot="5400000" flipH="1" flipV="1">
            <a:off x="8796338" y="428359887"/>
            <a:ext cx="2395538" cy="238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8" name="Straight Arrow Connector 702">
            <a:extLst>
              <a:ext uri="{FF2B5EF4-FFF2-40B4-BE49-F238E27FC236}">
                <a16:creationId xmlns:a16="http://schemas.microsoft.com/office/drawing/2014/main" id="{087DB06C-D015-36BB-64ED-8152761A1F97}"/>
              </a:ext>
            </a:extLst>
          </p:cNvPr>
          <p:cNvSpPr>
            <a:spLocks noChangeShapeType="1"/>
          </p:cNvSpPr>
          <p:nvPr/>
        </p:nvSpPr>
        <p:spPr bwMode="auto">
          <a:xfrm rot="5400000" flipH="1" flipV="1">
            <a:off x="24509413" y="430742725"/>
            <a:ext cx="2395537" cy="492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9" name="Straight Arrow Connector 703">
            <a:extLst>
              <a:ext uri="{FF2B5EF4-FFF2-40B4-BE49-F238E27FC236}">
                <a16:creationId xmlns:a16="http://schemas.microsoft.com/office/drawing/2014/main" id="{EB2D7845-AEE3-2BB4-EB14-A635A0CF2F71}"/>
              </a:ext>
            </a:extLst>
          </p:cNvPr>
          <p:cNvSpPr>
            <a:spLocks noChangeShapeType="1"/>
          </p:cNvSpPr>
          <p:nvPr/>
        </p:nvSpPr>
        <p:spPr bwMode="auto">
          <a:xfrm rot="5400000" flipH="1" flipV="1">
            <a:off x="41444863" y="433138262"/>
            <a:ext cx="2395538" cy="492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0" name="Straight Arrow Connector 47">
            <a:extLst>
              <a:ext uri="{FF2B5EF4-FFF2-40B4-BE49-F238E27FC236}">
                <a16:creationId xmlns:a16="http://schemas.microsoft.com/office/drawing/2014/main" id="{58A3DBF3-1833-71CB-3930-BA0A973CB81D}"/>
              </a:ext>
            </a:extLst>
          </p:cNvPr>
          <p:cNvSpPr>
            <a:spLocks noChangeShapeType="1"/>
          </p:cNvSpPr>
          <p:nvPr/>
        </p:nvSpPr>
        <p:spPr bwMode="auto">
          <a:xfrm rot="5400000" flipH="1" flipV="1">
            <a:off x="58417619" y="435545707"/>
            <a:ext cx="2395537" cy="25400"/>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1" name="Straight Arrow Connector 54">
            <a:extLst>
              <a:ext uri="{FF2B5EF4-FFF2-40B4-BE49-F238E27FC236}">
                <a16:creationId xmlns:a16="http://schemas.microsoft.com/office/drawing/2014/main" id="{EB6E5A98-0DDB-32A3-D8B6-76A5B0F2F59D}"/>
              </a:ext>
            </a:extLst>
          </p:cNvPr>
          <p:cNvSpPr>
            <a:spLocks noChangeShapeType="1"/>
          </p:cNvSpPr>
          <p:nvPr/>
        </p:nvSpPr>
        <p:spPr bwMode="auto">
          <a:xfrm rot="5400000" flipH="1" flipV="1">
            <a:off x="75315763" y="437929337"/>
            <a:ext cx="2395538" cy="492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2" name="Straight Arrow Connector 61">
            <a:extLst>
              <a:ext uri="{FF2B5EF4-FFF2-40B4-BE49-F238E27FC236}">
                <a16:creationId xmlns:a16="http://schemas.microsoft.com/office/drawing/2014/main" id="{770B1505-1E35-BDC3-D70D-7A6872542FBD}"/>
              </a:ext>
            </a:extLst>
          </p:cNvPr>
          <p:cNvSpPr>
            <a:spLocks noChangeShapeType="1"/>
          </p:cNvSpPr>
          <p:nvPr/>
        </p:nvSpPr>
        <p:spPr bwMode="auto">
          <a:xfrm rot="5400000" flipH="1" flipV="1">
            <a:off x="91041538" y="440324875"/>
            <a:ext cx="2395537" cy="492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3" name="Straight Arrow Connector 62">
            <a:extLst>
              <a:ext uri="{FF2B5EF4-FFF2-40B4-BE49-F238E27FC236}">
                <a16:creationId xmlns:a16="http://schemas.microsoft.com/office/drawing/2014/main" id="{39333298-8A36-AC13-650F-6BBB235ED636}"/>
              </a:ext>
            </a:extLst>
          </p:cNvPr>
          <p:cNvSpPr>
            <a:spLocks noChangeShapeType="1"/>
          </p:cNvSpPr>
          <p:nvPr/>
        </p:nvSpPr>
        <p:spPr bwMode="auto">
          <a:xfrm rot="5400000" flipH="1" flipV="1">
            <a:off x="8796338" y="448781487"/>
            <a:ext cx="2395538" cy="238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4" name="Straight Arrow Connector 4096">
            <a:extLst>
              <a:ext uri="{FF2B5EF4-FFF2-40B4-BE49-F238E27FC236}">
                <a16:creationId xmlns:a16="http://schemas.microsoft.com/office/drawing/2014/main" id="{B57F59F9-6950-90FB-CF53-80E5D86FEB26}"/>
              </a:ext>
            </a:extLst>
          </p:cNvPr>
          <p:cNvSpPr>
            <a:spLocks noChangeShapeType="1"/>
          </p:cNvSpPr>
          <p:nvPr/>
        </p:nvSpPr>
        <p:spPr bwMode="auto">
          <a:xfrm rot="5400000" flipH="1" flipV="1">
            <a:off x="24509413" y="451164325"/>
            <a:ext cx="2395537" cy="492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5" name="Straight Arrow Connector 4097">
            <a:extLst>
              <a:ext uri="{FF2B5EF4-FFF2-40B4-BE49-F238E27FC236}">
                <a16:creationId xmlns:a16="http://schemas.microsoft.com/office/drawing/2014/main" id="{741F5481-F0CB-0CD9-54D3-D6ADA17C12DB}"/>
              </a:ext>
            </a:extLst>
          </p:cNvPr>
          <p:cNvSpPr>
            <a:spLocks noChangeShapeType="1"/>
          </p:cNvSpPr>
          <p:nvPr/>
        </p:nvSpPr>
        <p:spPr bwMode="auto">
          <a:xfrm rot="5400000" flipH="1" flipV="1">
            <a:off x="41444863" y="453559862"/>
            <a:ext cx="2395538" cy="492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6" name="Straight Arrow Connector 4099">
            <a:extLst>
              <a:ext uri="{FF2B5EF4-FFF2-40B4-BE49-F238E27FC236}">
                <a16:creationId xmlns:a16="http://schemas.microsoft.com/office/drawing/2014/main" id="{88A1D54C-056D-E287-FDF8-0F12BD4576E6}"/>
              </a:ext>
            </a:extLst>
          </p:cNvPr>
          <p:cNvSpPr>
            <a:spLocks noChangeShapeType="1"/>
          </p:cNvSpPr>
          <p:nvPr/>
        </p:nvSpPr>
        <p:spPr bwMode="auto">
          <a:xfrm rot="5400000" flipH="1" flipV="1">
            <a:off x="58417619" y="455967307"/>
            <a:ext cx="2395537" cy="25400"/>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7" name="Straight Arrow Connector 4100">
            <a:extLst>
              <a:ext uri="{FF2B5EF4-FFF2-40B4-BE49-F238E27FC236}">
                <a16:creationId xmlns:a16="http://schemas.microsoft.com/office/drawing/2014/main" id="{A1CC938B-9C00-A6B6-0A35-0DCCC4BB3FC3}"/>
              </a:ext>
            </a:extLst>
          </p:cNvPr>
          <p:cNvSpPr>
            <a:spLocks noChangeShapeType="1"/>
          </p:cNvSpPr>
          <p:nvPr/>
        </p:nvSpPr>
        <p:spPr bwMode="auto">
          <a:xfrm rot="5400000" flipH="1" flipV="1">
            <a:off x="75315763" y="458350937"/>
            <a:ext cx="2395538" cy="492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8" name="Straight Arrow Connector 4101">
            <a:extLst>
              <a:ext uri="{FF2B5EF4-FFF2-40B4-BE49-F238E27FC236}">
                <a16:creationId xmlns:a16="http://schemas.microsoft.com/office/drawing/2014/main" id="{CC58C2BD-7355-D5EC-E23D-0F5E3B5683C6}"/>
              </a:ext>
            </a:extLst>
          </p:cNvPr>
          <p:cNvSpPr>
            <a:spLocks noChangeShapeType="1"/>
          </p:cNvSpPr>
          <p:nvPr/>
        </p:nvSpPr>
        <p:spPr bwMode="auto">
          <a:xfrm rot="5400000" flipH="1" flipV="1">
            <a:off x="91041538" y="460746475"/>
            <a:ext cx="2395537" cy="492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9" name="Rectangle 4102">
            <a:extLst>
              <a:ext uri="{FF2B5EF4-FFF2-40B4-BE49-F238E27FC236}">
                <a16:creationId xmlns:a16="http://schemas.microsoft.com/office/drawing/2014/main" id="{0CC115FD-DB5D-9324-7DAF-A9F70A9333D6}"/>
              </a:ext>
            </a:extLst>
          </p:cNvPr>
          <p:cNvSpPr>
            <a:spLocks noChangeArrowheads="1"/>
          </p:cNvSpPr>
          <p:nvPr/>
        </p:nvSpPr>
        <p:spPr bwMode="auto">
          <a:xfrm>
            <a:off x="101917500" y="428074138"/>
            <a:ext cx="21774150" cy="3629025"/>
          </a:xfrm>
          <a:prstGeom prst="rect">
            <a:avLst/>
          </a:prstGeom>
          <a:solidFill>
            <a:srgbClr val="FF6600"/>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Calibri" panose="020F0502020204030204" pitchFamily="34" charset="0"/>
              </a:rPr>
              <a:t>Functional Specialist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0" name="Rectangle 4103">
            <a:extLst>
              <a:ext uri="{FF2B5EF4-FFF2-40B4-BE49-F238E27FC236}">
                <a16:creationId xmlns:a16="http://schemas.microsoft.com/office/drawing/2014/main" id="{FB3153A8-295F-7B13-5403-3BC966DFFCC6}"/>
              </a:ext>
            </a:extLst>
          </p:cNvPr>
          <p:cNvSpPr>
            <a:spLocks noChangeArrowheads="1"/>
          </p:cNvSpPr>
          <p:nvPr/>
        </p:nvSpPr>
        <p:spPr bwMode="auto">
          <a:xfrm>
            <a:off x="101917500" y="443799913"/>
            <a:ext cx="21774150" cy="3629025"/>
          </a:xfrm>
          <a:prstGeom prst="rect">
            <a:avLst/>
          </a:prstGeom>
          <a:solidFill>
            <a:srgbClr val="FF6600"/>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Calibri" panose="020F0502020204030204" pitchFamily="34" charset="0"/>
              </a:rPr>
              <a:t>Functional Specialist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1" name="Rectangle 4104">
            <a:extLst>
              <a:ext uri="{FF2B5EF4-FFF2-40B4-BE49-F238E27FC236}">
                <a16:creationId xmlns:a16="http://schemas.microsoft.com/office/drawing/2014/main" id="{0A7B39A2-775B-6A5E-4F61-5CB8FC2F4EA5}"/>
              </a:ext>
            </a:extLst>
          </p:cNvPr>
          <p:cNvSpPr>
            <a:spLocks noChangeArrowheads="1"/>
          </p:cNvSpPr>
          <p:nvPr/>
        </p:nvSpPr>
        <p:spPr bwMode="auto">
          <a:xfrm>
            <a:off x="101917500" y="453477313"/>
            <a:ext cx="21774150" cy="3629025"/>
          </a:xfrm>
          <a:prstGeom prst="rect">
            <a:avLst/>
          </a:prstGeom>
          <a:solidFill>
            <a:srgbClr val="FF6600"/>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Calibri" panose="020F0502020204030204" pitchFamily="34" charset="0"/>
              </a:rPr>
              <a:t>Functional Specialist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2" name="Straight Arrow Connector 4105">
            <a:extLst>
              <a:ext uri="{FF2B5EF4-FFF2-40B4-BE49-F238E27FC236}">
                <a16:creationId xmlns:a16="http://schemas.microsoft.com/office/drawing/2014/main" id="{8EE36E71-50B0-D49E-8E47-CC7C67E9C7DF}"/>
              </a:ext>
            </a:extLst>
          </p:cNvPr>
          <p:cNvSpPr>
            <a:spLocks noChangeShapeType="1"/>
          </p:cNvSpPr>
          <p:nvPr/>
        </p:nvSpPr>
        <p:spPr bwMode="auto">
          <a:xfrm flipV="1">
            <a:off x="124220288" y="470412763"/>
            <a:ext cx="9148762" cy="74612"/>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3" name="Straight Arrow Connector 4106">
            <a:extLst>
              <a:ext uri="{FF2B5EF4-FFF2-40B4-BE49-F238E27FC236}">
                <a16:creationId xmlns:a16="http://schemas.microsoft.com/office/drawing/2014/main" id="{1B7135DE-BAA5-37DD-115A-1371D93539FB}"/>
              </a:ext>
            </a:extLst>
          </p:cNvPr>
          <p:cNvSpPr>
            <a:spLocks noChangeShapeType="1"/>
          </p:cNvSpPr>
          <p:nvPr/>
        </p:nvSpPr>
        <p:spPr bwMode="auto">
          <a:xfrm flipV="1">
            <a:off x="124220288" y="476459550"/>
            <a:ext cx="9148762" cy="76200"/>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4" name="Straight Arrow Connector 4107">
            <a:extLst>
              <a:ext uri="{FF2B5EF4-FFF2-40B4-BE49-F238E27FC236}">
                <a16:creationId xmlns:a16="http://schemas.microsoft.com/office/drawing/2014/main" id="{9A437A0E-8B61-4EF1-B64F-F3271310F686}"/>
              </a:ext>
            </a:extLst>
          </p:cNvPr>
          <p:cNvSpPr>
            <a:spLocks noChangeShapeType="1"/>
          </p:cNvSpPr>
          <p:nvPr/>
        </p:nvSpPr>
        <p:spPr bwMode="auto">
          <a:xfrm flipV="1">
            <a:off x="124220288" y="458466825"/>
            <a:ext cx="9148762" cy="746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5" name="Straight Arrow Connector 4108">
            <a:extLst>
              <a:ext uri="{FF2B5EF4-FFF2-40B4-BE49-F238E27FC236}">
                <a16:creationId xmlns:a16="http://schemas.microsoft.com/office/drawing/2014/main" id="{16E0D68D-60D4-B3F0-2461-1AD496FD9C11}"/>
              </a:ext>
            </a:extLst>
          </p:cNvPr>
          <p:cNvSpPr>
            <a:spLocks noChangeShapeType="1"/>
          </p:cNvSpPr>
          <p:nvPr/>
        </p:nvSpPr>
        <p:spPr bwMode="auto">
          <a:xfrm flipV="1">
            <a:off x="124220288" y="452493063"/>
            <a:ext cx="9148762" cy="74612"/>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6" name="Straight Arrow Connector 4109">
            <a:extLst>
              <a:ext uri="{FF2B5EF4-FFF2-40B4-BE49-F238E27FC236}">
                <a16:creationId xmlns:a16="http://schemas.microsoft.com/office/drawing/2014/main" id="{90C65C1C-058A-2D1C-4A24-BCF2D16467D7}"/>
              </a:ext>
            </a:extLst>
          </p:cNvPr>
          <p:cNvSpPr>
            <a:spLocks noChangeShapeType="1"/>
          </p:cNvSpPr>
          <p:nvPr/>
        </p:nvSpPr>
        <p:spPr bwMode="auto">
          <a:xfrm flipV="1">
            <a:off x="124220288" y="446519300"/>
            <a:ext cx="9148762" cy="746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7" name="Straight Arrow Connector 4110">
            <a:extLst>
              <a:ext uri="{FF2B5EF4-FFF2-40B4-BE49-F238E27FC236}">
                <a16:creationId xmlns:a16="http://schemas.microsoft.com/office/drawing/2014/main" id="{2B27E676-3219-EFE8-0F22-EBBE093B8DAC}"/>
              </a:ext>
            </a:extLst>
          </p:cNvPr>
          <p:cNvSpPr>
            <a:spLocks noChangeShapeType="1"/>
          </p:cNvSpPr>
          <p:nvPr/>
        </p:nvSpPr>
        <p:spPr bwMode="auto">
          <a:xfrm flipV="1">
            <a:off x="124220288" y="440545538"/>
            <a:ext cx="9148762" cy="74612"/>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8" name="Rectangle 207">
            <a:extLst>
              <a:ext uri="{FF2B5EF4-FFF2-40B4-BE49-F238E27FC236}">
                <a16:creationId xmlns:a16="http://schemas.microsoft.com/office/drawing/2014/main" id="{5D261FCF-A757-3E28-0F16-666A3BD3DEF0}"/>
              </a:ext>
            </a:extLst>
          </p:cNvPr>
          <p:cNvSpPr>
            <a:spLocks noChangeArrowheads="1"/>
          </p:cNvSpPr>
          <p:nvPr/>
        </p:nvSpPr>
        <p:spPr bwMode="auto">
          <a:xfrm>
            <a:off x="304800" y="3970718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200" b="1" i="0" u="none" strike="noStrike" cap="none" normalizeH="0" baseline="0">
                <a:ln>
                  <a:noFill/>
                </a:ln>
                <a:solidFill>
                  <a:schemeClr val="tx1"/>
                </a:solidFill>
                <a:effectLst/>
                <a:latin typeface="Univers" panose="020B0503020202020204" pitchFamily="34" charset="0"/>
                <a:ea typeface="Times New Roman" panose="02020603050405020304" pitchFamily="18" charset="0"/>
                <a:cs typeface="Calibri" panose="020F0502020204030204" pitchFamily="34" charset="0"/>
              </a:rPr>
              <a:t>Organisation Structure </a:t>
            </a:r>
            <a:endParaRPr kumimoji="0" lang="en-GB" altLang="en-US" sz="1200" b="1" i="0" u="none" strike="noStrike" cap="none" normalizeH="0" baseline="0">
              <a:ln>
                <a:noFill/>
              </a:ln>
              <a:solidFill>
                <a:schemeClr val="tx1"/>
              </a:solidFill>
              <a:effectLst/>
              <a:latin typeface="Univers" panose="020B0503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grpSp>
        <p:nvGrpSpPr>
          <p:cNvPr id="153" name="Group 152">
            <a:extLst>
              <a:ext uri="{FF2B5EF4-FFF2-40B4-BE49-F238E27FC236}">
                <a16:creationId xmlns:a16="http://schemas.microsoft.com/office/drawing/2014/main" id="{D437344E-2493-180A-E216-80D6A59156BE}"/>
              </a:ext>
            </a:extLst>
          </p:cNvPr>
          <p:cNvGrpSpPr/>
          <p:nvPr/>
        </p:nvGrpSpPr>
        <p:grpSpPr>
          <a:xfrm>
            <a:off x="385590" y="925550"/>
            <a:ext cx="10377890" cy="5438776"/>
            <a:chOff x="-3621" y="557063"/>
            <a:chExt cx="8423721" cy="4495800"/>
          </a:xfrm>
        </p:grpSpPr>
        <p:sp>
          <p:nvSpPr>
            <p:cNvPr id="154" name="Rectangle 153">
              <a:extLst>
                <a:ext uri="{FF2B5EF4-FFF2-40B4-BE49-F238E27FC236}">
                  <a16:creationId xmlns:a16="http://schemas.microsoft.com/office/drawing/2014/main" id="{EF4FBC5A-B8F1-D02F-46C6-BCC7469B9C0E}"/>
                </a:ext>
              </a:extLst>
            </p:cNvPr>
            <p:cNvSpPr/>
            <p:nvPr/>
          </p:nvSpPr>
          <p:spPr>
            <a:xfrm>
              <a:off x="-3620" y="3822147"/>
              <a:ext cx="6400800" cy="228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
              <a:r>
                <a:rPr lang="en-US" sz="1200"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Process Assurance </a:t>
              </a:r>
              <a:endParaRPr lang="en-IN" sz="1200">
                <a:effectLst/>
                <a:latin typeface="Times New Roman" panose="02020603050405020304" pitchFamily="18" charset="0"/>
                <a:ea typeface="Times New Roman" panose="02020603050405020304" pitchFamily="18" charset="0"/>
              </a:endParaRPr>
            </a:p>
          </p:txBody>
        </p:sp>
        <p:sp>
          <p:nvSpPr>
            <p:cNvPr id="155" name="Rectangle 154">
              <a:extLst>
                <a:ext uri="{FF2B5EF4-FFF2-40B4-BE49-F238E27FC236}">
                  <a16:creationId xmlns:a16="http://schemas.microsoft.com/office/drawing/2014/main" id="{FC940458-87C0-5B25-380E-BB975785CAB1}"/>
                </a:ext>
              </a:extLst>
            </p:cNvPr>
            <p:cNvSpPr/>
            <p:nvPr/>
          </p:nvSpPr>
          <p:spPr>
            <a:xfrm>
              <a:off x="-3620" y="4607857"/>
              <a:ext cx="6404421" cy="28640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
              <a:r>
                <a:rPr lang="en-US" sz="1200"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Knowledge Management &amp; Learning</a:t>
              </a:r>
              <a:endParaRPr lang="en-IN" sz="1200">
                <a:effectLst/>
                <a:latin typeface="Times New Roman" panose="02020603050405020304" pitchFamily="18" charset="0"/>
                <a:ea typeface="Times New Roman" panose="02020603050405020304" pitchFamily="18" charset="0"/>
              </a:endParaRPr>
            </a:p>
          </p:txBody>
        </p:sp>
        <p:sp>
          <p:nvSpPr>
            <p:cNvPr id="156" name="Rectangle 155">
              <a:extLst>
                <a:ext uri="{FF2B5EF4-FFF2-40B4-BE49-F238E27FC236}">
                  <a16:creationId xmlns:a16="http://schemas.microsoft.com/office/drawing/2014/main" id="{4588FE0D-D9F3-DE39-B488-656575B8C91D}"/>
                </a:ext>
              </a:extLst>
            </p:cNvPr>
            <p:cNvSpPr/>
            <p:nvPr/>
          </p:nvSpPr>
          <p:spPr>
            <a:xfrm>
              <a:off x="6417468" y="3845203"/>
              <a:ext cx="1371600" cy="228600"/>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r>
                <a:rPr lang="en-US" sz="800"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Head - PA</a:t>
              </a:r>
              <a:endParaRPr lang="en-IN" sz="1200">
                <a:effectLst/>
                <a:latin typeface="Times New Roman" panose="02020603050405020304" pitchFamily="18" charset="0"/>
                <a:ea typeface="Times New Roman" panose="02020603050405020304" pitchFamily="18" charset="0"/>
              </a:endParaRPr>
            </a:p>
          </p:txBody>
        </p:sp>
        <p:sp>
          <p:nvSpPr>
            <p:cNvPr id="157" name="Rectangle 156">
              <a:extLst>
                <a:ext uri="{FF2B5EF4-FFF2-40B4-BE49-F238E27FC236}">
                  <a16:creationId xmlns:a16="http://schemas.microsoft.com/office/drawing/2014/main" id="{E92CD0F5-A838-BF9B-9FEF-78213E578F12}"/>
                </a:ext>
              </a:extLst>
            </p:cNvPr>
            <p:cNvSpPr/>
            <p:nvPr/>
          </p:nvSpPr>
          <p:spPr>
            <a:xfrm>
              <a:off x="6423423" y="4638108"/>
              <a:ext cx="1371600" cy="228600"/>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r>
                <a:rPr lang="en-US" sz="800"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Knowledge Manager</a:t>
              </a:r>
              <a:endParaRPr lang="en-IN" sz="1200">
                <a:effectLst/>
                <a:latin typeface="Times New Roman" panose="02020603050405020304" pitchFamily="18" charset="0"/>
                <a:ea typeface="Times New Roman" panose="02020603050405020304" pitchFamily="18" charset="0"/>
              </a:endParaRPr>
            </a:p>
          </p:txBody>
        </p:sp>
        <p:sp>
          <p:nvSpPr>
            <p:cNvPr id="158" name="Rectangle 157">
              <a:extLst>
                <a:ext uri="{FF2B5EF4-FFF2-40B4-BE49-F238E27FC236}">
                  <a16:creationId xmlns:a16="http://schemas.microsoft.com/office/drawing/2014/main" id="{94E052C9-E1A9-6714-1CD1-512FBF5F01D9}"/>
                </a:ext>
              </a:extLst>
            </p:cNvPr>
            <p:cNvSpPr/>
            <p:nvPr/>
          </p:nvSpPr>
          <p:spPr>
            <a:xfrm>
              <a:off x="6400800" y="2709381"/>
              <a:ext cx="1371600" cy="228600"/>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r>
                <a:rPr lang="en-US" sz="800"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Functional Specialist</a:t>
              </a:r>
              <a:endParaRPr lang="en-IN" sz="1200">
                <a:effectLst/>
                <a:latin typeface="Times New Roman" panose="02020603050405020304" pitchFamily="18" charset="0"/>
                <a:ea typeface="Times New Roman" panose="02020603050405020304" pitchFamily="18" charset="0"/>
              </a:endParaRPr>
            </a:p>
          </p:txBody>
        </p:sp>
        <p:cxnSp>
          <p:nvCxnSpPr>
            <p:cNvPr id="159" name="Straight Arrow Connector 158">
              <a:extLst>
                <a:ext uri="{FF2B5EF4-FFF2-40B4-BE49-F238E27FC236}">
                  <a16:creationId xmlns:a16="http://schemas.microsoft.com/office/drawing/2014/main" id="{1CBB9BD3-7E90-B2AF-8D22-80EF9F6B46ED}"/>
                </a:ext>
              </a:extLst>
            </p:cNvPr>
            <p:cNvCxnSpPr/>
            <p:nvPr/>
          </p:nvCxnSpPr>
          <p:spPr>
            <a:xfrm rot="5400000" flipH="1" flipV="1">
              <a:off x="534194" y="4112419"/>
              <a:ext cx="150813"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0" name="Rectangle 159">
              <a:extLst>
                <a:ext uri="{FF2B5EF4-FFF2-40B4-BE49-F238E27FC236}">
                  <a16:creationId xmlns:a16="http://schemas.microsoft.com/office/drawing/2014/main" id="{973F7E67-1834-D271-89F6-D0FAF2D8677B}"/>
                </a:ext>
              </a:extLst>
            </p:cNvPr>
            <p:cNvSpPr/>
            <p:nvPr/>
          </p:nvSpPr>
          <p:spPr>
            <a:xfrm>
              <a:off x="1143000" y="1828800"/>
              <a:ext cx="990600" cy="22098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15000"/>
                </a:lnSpc>
                <a:spcAft>
                  <a:spcPts val="1000"/>
                </a:spcAft>
              </a:pPr>
              <a:r>
                <a:rPr lang="en-US" sz="1100">
                  <a:effectLst/>
                  <a:ea typeface="Times New Roman" panose="02020603050405020304" pitchFamily="18" charset="0"/>
                  <a:cs typeface="Times New Roman" panose="02020603050405020304" pitchFamily="18" charset="0"/>
                </a:rPr>
                <a:t> </a:t>
              </a:r>
              <a:endParaRPr lang="en-IN" sz="1100">
                <a:effectLst/>
                <a:ea typeface="Verdana" panose="020B0604030504040204" pitchFamily="34" charset="0"/>
                <a:cs typeface="Times New Roman" panose="02020603050405020304" pitchFamily="18" charset="0"/>
              </a:endParaRPr>
            </a:p>
          </p:txBody>
        </p:sp>
        <p:sp>
          <p:nvSpPr>
            <p:cNvPr id="161" name="Rectangle 160">
              <a:extLst>
                <a:ext uri="{FF2B5EF4-FFF2-40B4-BE49-F238E27FC236}">
                  <a16:creationId xmlns:a16="http://schemas.microsoft.com/office/drawing/2014/main" id="{A6563E50-2285-D0C1-E8BA-B7C56100A21B}"/>
                </a:ext>
              </a:extLst>
            </p:cNvPr>
            <p:cNvSpPr/>
            <p:nvPr/>
          </p:nvSpPr>
          <p:spPr>
            <a:xfrm>
              <a:off x="2133600" y="1828800"/>
              <a:ext cx="1066800" cy="22098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15000"/>
                </a:lnSpc>
                <a:spcAft>
                  <a:spcPts val="1000"/>
                </a:spcAft>
              </a:pPr>
              <a:r>
                <a:rPr lang="en-US" sz="1100">
                  <a:effectLst/>
                  <a:ea typeface="Times New Roman" panose="02020603050405020304" pitchFamily="18" charset="0"/>
                  <a:cs typeface="Times New Roman" panose="02020603050405020304" pitchFamily="18" charset="0"/>
                </a:rPr>
                <a:t> </a:t>
              </a:r>
              <a:endParaRPr lang="en-IN" sz="1100">
                <a:effectLst/>
                <a:ea typeface="Verdana" panose="020B0604030504040204" pitchFamily="34" charset="0"/>
                <a:cs typeface="Times New Roman" panose="02020603050405020304" pitchFamily="18" charset="0"/>
              </a:endParaRPr>
            </a:p>
          </p:txBody>
        </p:sp>
        <p:sp>
          <p:nvSpPr>
            <p:cNvPr id="162" name="Rectangle 161">
              <a:extLst>
                <a:ext uri="{FF2B5EF4-FFF2-40B4-BE49-F238E27FC236}">
                  <a16:creationId xmlns:a16="http://schemas.microsoft.com/office/drawing/2014/main" id="{A9DDA90A-EC07-7C6E-6816-593FEC4F3986}"/>
                </a:ext>
              </a:extLst>
            </p:cNvPr>
            <p:cNvSpPr/>
            <p:nvPr/>
          </p:nvSpPr>
          <p:spPr>
            <a:xfrm>
              <a:off x="3200400" y="1828800"/>
              <a:ext cx="1066800" cy="22098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15000"/>
                </a:lnSpc>
                <a:spcAft>
                  <a:spcPts val="1000"/>
                </a:spcAft>
              </a:pPr>
              <a:r>
                <a:rPr lang="en-US" sz="1100">
                  <a:effectLst/>
                  <a:ea typeface="Times New Roman" panose="02020603050405020304" pitchFamily="18" charset="0"/>
                  <a:cs typeface="Times New Roman" panose="02020603050405020304" pitchFamily="18" charset="0"/>
                </a:rPr>
                <a:t> </a:t>
              </a:r>
              <a:endParaRPr lang="en-IN" sz="1100">
                <a:effectLst/>
                <a:ea typeface="Verdana" panose="020B0604030504040204" pitchFamily="34" charset="0"/>
                <a:cs typeface="Times New Roman" panose="02020603050405020304" pitchFamily="18" charset="0"/>
              </a:endParaRPr>
            </a:p>
          </p:txBody>
        </p:sp>
        <p:sp>
          <p:nvSpPr>
            <p:cNvPr id="163" name="Rectangle 162">
              <a:extLst>
                <a:ext uri="{FF2B5EF4-FFF2-40B4-BE49-F238E27FC236}">
                  <a16:creationId xmlns:a16="http://schemas.microsoft.com/office/drawing/2014/main" id="{19B53466-1496-A37E-13EF-4F786E41F997}"/>
                </a:ext>
              </a:extLst>
            </p:cNvPr>
            <p:cNvSpPr/>
            <p:nvPr/>
          </p:nvSpPr>
          <p:spPr>
            <a:xfrm>
              <a:off x="5257800" y="1828800"/>
              <a:ext cx="1143000" cy="22098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15000"/>
                </a:lnSpc>
                <a:spcAft>
                  <a:spcPts val="1000"/>
                </a:spcAft>
              </a:pPr>
              <a:r>
                <a:rPr lang="en-US" sz="1100">
                  <a:effectLst/>
                  <a:ea typeface="Times New Roman" panose="02020603050405020304" pitchFamily="18" charset="0"/>
                  <a:cs typeface="Times New Roman" panose="02020603050405020304" pitchFamily="18" charset="0"/>
                </a:rPr>
                <a:t> </a:t>
              </a:r>
              <a:endParaRPr lang="en-IN" sz="1100">
                <a:effectLst/>
                <a:ea typeface="Verdana" panose="020B0604030504040204" pitchFamily="34" charset="0"/>
                <a:cs typeface="Times New Roman" panose="02020603050405020304" pitchFamily="18" charset="0"/>
              </a:endParaRPr>
            </a:p>
          </p:txBody>
        </p:sp>
        <p:sp>
          <p:nvSpPr>
            <p:cNvPr id="164" name="Rectangle 163">
              <a:extLst>
                <a:ext uri="{FF2B5EF4-FFF2-40B4-BE49-F238E27FC236}">
                  <a16:creationId xmlns:a16="http://schemas.microsoft.com/office/drawing/2014/main" id="{E43ECC34-E303-F2D5-9B9C-8E10350861CB}"/>
                </a:ext>
              </a:extLst>
            </p:cNvPr>
            <p:cNvSpPr/>
            <p:nvPr/>
          </p:nvSpPr>
          <p:spPr>
            <a:xfrm>
              <a:off x="4267200" y="1828800"/>
              <a:ext cx="990600" cy="22098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15000"/>
                </a:lnSpc>
                <a:spcAft>
                  <a:spcPts val="1000"/>
                </a:spcAft>
              </a:pPr>
              <a:r>
                <a:rPr lang="en-US" sz="1100">
                  <a:effectLst/>
                  <a:ea typeface="Times New Roman" panose="02020603050405020304" pitchFamily="18" charset="0"/>
                  <a:cs typeface="Times New Roman" panose="02020603050405020304" pitchFamily="18" charset="0"/>
                </a:rPr>
                <a:t> </a:t>
              </a:r>
              <a:endParaRPr lang="en-IN" sz="1100">
                <a:effectLst/>
                <a:ea typeface="Verdana" panose="020B0604030504040204" pitchFamily="34" charset="0"/>
                <a:cs typeface="Times New Roman" panose="02020603050405020304" pitchFamily="18" charset="0"/>
              </a:endParaRPr>
            </a:p>
          </p:txBody>
        </p:sp>
        <p:sp>
          <p:nvSpPr>
            <p:cNvPr id="165" name="Rectangle 164">
              <a:extLst>
                <a:ext uri="{FF2B5EF4-FFF2-40B4-BE49-F238E27FC236}">
                  <a16:creationId xmlns:a16="http://schemas.microsoft.com/office/drawing/2014/main" id="{30BEF24B-5F66-682D-5C5C-D290125F346B}"/>
                </a:ext>
              </a:extLst>
            </p:cNvPr>
            <p:cNvSpPr/>
            <p:nvPr/>
          </p:nvSpPr>
          <p:spPr>
            <a:xfrm>
              <a:off x="152400" y="1828800"/>
              <a:ext cx="990600" cy="22098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15000"/>
                </a:lnSpc>
                <a:spcAft>
                  <a:spcPts val="1000"/>
                </a:spcAft>
              </a:pPr>
              <a:r>
                <a:rPr lang="en-US" sz="1100">
                  <a:effectLst/>
                  <a:ea typeface="Times New Roman" panose="02020603050405020304" pitchFamily="18" charset="0"/>
                  <a:cs typeface="Times New Roman" panose="02020603050405020304" pitchFamily="18" charset="0"/>
                </a:rPr>
                <a:t> </a:t>
              </a:r>
              <a:endParaRPr lang="en-IN" sz="1100">
                <a:effectLst/>
                <a:ea typeface="Verdana" panose="020B0604030504040204" pitchFamily="34" charset="0"/>
                <a:cs typeface="Times New Roman" panose="02020603050405020304" pitchFamily="18" charset="0"/>
              </a:endParaRPr>
            </a:p>
          </p:txBody>
        </p:sp>
        <p:sp>
          <p:nvSpPr>
            <p:cNvPr id="166" name="Rectangle 165">
              <a:extLst>
                <a:ext uri="{FF2B5EF4-FFF2-40B4-BE49-F238E27FC236}">
                  <a16:creationId xmlns:a16="http://schemas.microsoft.com/office/drawing/2014/main" id="{787817C5-7DEC-3217-C13A-FD53EEB1FA71}"/>
                </a:ext>
              </a:extLst>
            </p:cNvPr>
            <p:cNvSpPr/>
            <p:nvPr/>
          </p:nvSpPr>
          <p:spPr>
            <a:xfrm>
              <a:off x="0" y="2152573"/>
              <a:ext cx="6400800" cy="362027"/>
            </a:xfrm>
            <a:prstGeom prst="rect">
              <a:avLst/>
            </a:prstGeom>
            <a:solidFill>
              <a:srgbClr val="FF0000"/>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
              <a:r>
                <a:rPr lang="en-US" sz="1200"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Information Technology Audit/ Assurance</a:t>
              </a:r>
              <a:endParaRPr lang="en-IN" sz="1200">
                <a:effectLst/>
                <a:latin typeface="Times New Roman" panose="02020603050405020304" pitchFamily="18" charset="0"/>
                <a:ea typeface="Times New Roman" panose="02020603050405020304" pitchFamily="18" charset="0"/>
              </a:endParaRPr>
            </a:p>
          </p:txBody>
        </p:sp>
        <p:sp>
          <p:nvSpPr>
            <p:cNvPr id="167" name="Rectangle 166">
              <a:extLst>
                <a:ext uri="{FF2B5EF4-FFF2-40B4-BE49-F238E27FC236}">
                  <a16:creationId xmlns:a16="http://schemas.microsoft.com/office/drawing/2014/main" id="{E5B2261D-DF19-AFE2-8FF3-4C9DF028F737}"/>
                </a:ext>
              </a:extLst>
            </p:cNvPr>
            <p:cNvSpPr/>
            <p:nvPr/>
          </p:nvSpPr>
          <p:spPr>
            <a:xfrm>
              <a:off x="0" y="2665413"/>
              <a:ext cx="6400800" cy="296861"/>
            </a:xfrm>
            <a:prstGeom prst="rect">
              <a:avLst/>
            </a:prstGeom>
            <a:solidFill>
              <a:srgbClr val="FF0000"/>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r>
                <a:rPr lang="en-US" sz="1200"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Project Assurance</a:t>
              </a:r>
              <a:endParaRPr lang="en-IN" sz="1200">
                <a:effectLst/>
                <a:latin typeface="Times New Roman" panose="02020603050405020304" pitchFamily="18" charset="0"/>
                <a:ea typeface="Times New Roman" panose="02020603050405020304" pitchFamily="18" charset="0"/>
              </a:endParaRPr>
            </a:p>
          </p:txBody>
        </p:sp>
        <p:sp>
          <p:nvSpPr>
            <p:cNvPr id="168" name="Rectangle 167">
              <a:extLst>
                <a:ext uri="{FF2B5EF4-FFF2-40B4-BE49-F238E27FC236}">
                  <a16:creationId xmlns:a16="http://schemas.microsoft.com/office/drawing/2014/main" id="{643DEAA9-B903-FFA7-8031-2E68A0A6028B}"/>
                </a:ext>
              </a:extLst>
            </p:cNvPr>
            <p:cNvSpPr/>
            <p:nvPr/>
          </p:nvSpPr>
          <p:spPr>
            <a:xfrm>
              <a:off x="0" y="3130173"/>
              <a:ext cx="6400800" cy="296861"/>
            </a:xfrm>
            <a:prstGeom prst="rect">
              <a:avLst/>
            </a:prstGeom>
            <a:solidFill>
              <a:srgbClr val="FF0000"/>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
              <a:r>
                <a:rPr lang="en-US" sz="1200"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Forensics &amp; Investigations</a:t>
              </a:r>
              <a:endParaRPr lang="en-IN" sz="1200">
                <a:effectLst/>
                <a:latin typeface="Times New Roman" panose="02020603050405020304" pitchFamily="18" charset="0"/>
                <a:ea typeface="Times New Roman" panose="02020603050405020304" pitchFamily="18" charset="0"/>
              </a:endParaRPr>
            </a:p>
          </p:txBody>
        </p:sp>
        <p:sp>
          <p:nvSpPr>
            <p:cNvPr id="169" name="Rectangle 168">
              <a:extLst>
                <a:ext uri="{FF2B5EF4-FFF2-40B4-BE49-F238E27FC236}">
                  <a16:creationId xmlns:a16="http://schemas.microsoft.com/office/drawing/2014/main" id="{DC404D01-9C86-BDE8-C281-12EC59087198}"/>
                </a:ext>
              </a:extLst>
            </p:cNvPr>
            <p:cNvSpPr/>
            <p:nvPr/>
          </p:nvSpPr>
          <p:spPr>
            <a:xfrm>
              <a:off x="0" y="3534833"/>
              <a:ext cx="6400800" cy="137684"/>
            </a:xfrm>
            <a:prstGeom prst="rect">
              <a:avLst/>
            </a:prstGeom>
            <a:solidFill>
              <a:srgbClr val="FF0000"/>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r>
                <a:rPr lang="en-US" sz="1200"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Compliance &amp; Financial Assurance</a:t>
              </a:r>
              <a:endParaRPr lang="en-IN" sz="1200">
                <a:effectLst/>
                <a:latin typeface="Times New Roman" panose="02020603050405020304" pitchFamily="18" charset="0"/>
                <a:ea typeface="Times New Roman" panose="02020603050405020304" pitchFamily="18" charset="0"/>
              </a:endParaRPr>
            </a:p>
          </p:txBody>
        </p:sp>
        <p:cxnSp>
          <p:nvCxnSpPr>
            <p:cNvPr id="170" name="Shape 23">
              <a:extLst>
                <a:ext uri="{FF2B5EF4-FFF2-40B4-BE49-F238E27FC236}">
                  <a16:creationId xmlns:a16="http://schemas.microsoft.com/office/drawing/2014/main" id="{D74392D7-82DD-7062-A41B-A87477FC919C}"/>
                </a:ext>
              </a:extLst>
            </p:cNvPr>
            <p:cNvCxnSpPr/>
            <p:nvPr/>
          </p:nvCxnSpPr>
          <p:spPr>
            <a:xfrm>
              <a:off x="3276600" y="557063"/>
              <a:ext cx="5143500" cy="4495800"/>
            </a:xfrm>
            <a:prstGeom prst="bentConnector3">
              <a:avLst>
                <a:gd name="adj1" fmla="val 99562"/>
              </a:avLst>
            </a:prstGeom>
            <a:ln w="22225">
              <a:solidFill>
                <a:srgbClr val="89A4A7"/>
              </a:solidFill>
            </a:ln>
          </p:spPr>
          <p:style>
            <a:lnRef idx="1">
              <a:schemeClr val="accent1"/>
            </a:lnRef>
            <a:fillRef idx="0">
              <a:schemeClr val="accent1"/>
            </a:fillRef>
            <a:effectRef idx="0">
              <a:schemeClr val="accent1"/>
            </a:effectRef>
            <a:fontRef idx="minor">
              <a:schemeClr val="tx1"/>
            </a:fontRef>
          </p:style>
        </p:cxnSp>
        <p:cxnSp>
          <p:nvCxnSpPr>
            <p:cNvPr id="171" name="Straight Arrow Connector 170">
              <a:extLst>
                <a:ext uri="{FF2B5EF4-FFF2-40B4-BE49-F238E27FC236}">
                  <a16:creationId xmlns:a16="http://schemas.microsoft.com/office/drawing/2014/main" id="{A7B0772E-5810-1026-A058-4B19BE3E9FBC}"/>
                </a:ext>
              </a:extLst>
            </p:cNvPr>
            <p:cNvCxnSpPr/>
            <p:nvPr/>
          </p:nvCxnSpPr>
          <p:spPr>
            <a:xfrm flipV="1">
              <a:off x="7805738" y="4267200"/>
              <a:ext cx="576262" cy="47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72" name="Diagram 171">
              <a:extLst>
                <a:ext uri="{FF2B5EF4-FFF2-40B4-BE49-F238E27FC236}">
                  <a16:creationId xmlns:a16="http://schemas.microsoft.com/office/drawing/2014/main" id="{59B9C60C-333D-DE71-9211-0067F2564008}"/>
                </a:ext>
              </a:extLst>
            </p:cNvPr>
            <p:cNvGraphicFramePr/>
            <p:nvPr>
              <p:extLst>
                <p:ext uri="{D42A27DB-BD31-4B8C-83A1-F6EECF244321}">
                  <p14:modId xmlns:p14="http://schemas.microsoft.com/office/powerpoint/2010/main" val="1401498468"/>
                </p:ext>
              </p:extLst>
            </p:nvPr>
          </p:nvGraphicFramePr>
          <p:xfrm>
            <a:off x="386309" y="1146861"/>
            <a:ext cx="6112462" cy="9902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3" name="Rectangle 172">
              <a:extLst>
                <a:ext uri="{FF2B5EF4-FFF2-40B4-BE49-F238E27FC236}">
                  <a16:creationId xmlns:a16="http://schemas.microsoft.com/office/drawing/2014/main" id="{44E2A4AD-CA46-1A88-A6DA-F693B3F7D619}"/>
                </a:ext>
              </a:extLst>
            </p:cNvPr>
            <p:cNvSpPr/>
            <p:nvPr/>
          </p:nvSpPr>
          <p:spPr>
            <a:xfrm>
              <a:off x="-3621" y="4216575"/>
              <a:ext cx="6400800" cy="228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
              <a:r>
                <a:rPr lang="en-US" sz="1200"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Pre-Audit</a:t>
              </a:r>
              <a:endParaRPr lang="en-IN" sz="1200">
                <a:effectLst/>
                <a:latin typeface="Times New Roman" panose="02020603050405020304" pitchFamily="18" charset="0"/>
                <a:ea typeface="Times New Roman" panose="02020603050405020304" pitchFamily="18" charset="0"/>
              </a:endParaRPr>
            </a:p>
          </p:txBody>
        </p:sp>
        <p:sp>
          <p:nvSpPr>
            <p:cNvPr id="174" name="Rectangle 173">
              <a:extLst>
                <a:ext uri="{FF2B5EF4-FFF2-40B4-BE49-F238E27FC236}">
                  <a16:creationId xmlns:a16="http://schemas.microsoft.com/office/drawing/2014/main" id="{15F4E29E-10FE-612E-20B3-4EE7D1C25A6B}"/>
                </a:ext>
              </a:extLst>
            </p:cNvPr>
            <p:cNvSpPr/>
            <p:nvPr/>
          </p:nvSpPr>
          <p:spPr>
            <a:xfrm>
              <a:off x="6415658" y="4257399"/>
              <a:ext cx="1371600" cy="228600"/>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r>
                <a:rPr lang="en-US" sz="800"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Head – Pre Audit</a:t>
              </a:r>
              <a:endParaRPr lang="en-IN" sz="1200">
                <a:effectLst/>
                <a:latin typeface="Times New Roman" panose="02020603050405020304" pitchFamily="18" charset="0"/>
                <a:ea typeface="Times New Roman" panose="02020603050405020304" pitchFamily="18" charset="0"/>
              </a:endParaRPr>
            </a:p>
          </p:txBody>
        </p:sp>
        <p:cxnSp>
          <p:nvCxnSpPr>
            <p:cNvPr id="175" name="Straight Arrow Connector 174">
              <a:extLst>
                <a:ext uri="{FF2B5EF4-FFF2-40B4-BE49-F238E27FC236}">
                  <a16:creationId xmlns:a16="http://schemas.microsoft.com/office/drawing/2014/main" id="{1E449E16-957F-4420-25F0-7DF5BE61ECDD}"/>
                </a:ext>
              </a:extLst>
            </p:cNvPr>
            <p:cNvCxnSpPr/>
            <p:nvPr/>
          </p:nvCxnSpPr>
          <p:spPr>
            <a:xfrm rot="5400000" flipH="1" flipV="1">
              <a:off x="1524000" y="4113213"/>
              <a:ext cx="150813"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a16="http://schemas.microsoft.com/office/drawing/2014/main" id="{8766F88E-2456-83D2-25CB-0C92047B8C39}"/>
                </a:ext>
              </a:extLst>
            </p:cNvPr>
            <p:cNvCxnSpPr/>
            <p:nvPr/>
          </p:nvCxnSpPr>
          <p:spPr>
            <a:xfrm rot="5400000" flipH="1" flipV="1">
              <a:off x="2590800" y="4113213"/>
              <a:ext cx="150813"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7" name="Straight Arrow Connector 176">
              <a:extLst>
                <a:ext uri="{FF2B5EF4-FFF2-40B4-BE49-F238E27FC236}">
                  <a16:creationId xmlns:a16="http://schemas.microsoft.com/office/drawing/2014/main" id="{D41FDFB1-E251-4DE1-5E31-6B2A1C12E523}"/>
                </a:ext>
              </a:extLst>
            </p:cNvPr>
            <p:cNvCxnSpPr/>
            <p:nvPr/>
          </p:nvCxnSpPr>
          <p:spPr>
            <a:xfrm rot="5400000" flipH="1" flipV="1">
              <a:off x="3659187" y="4113213"/>
              <a:ext cx="15081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8" name="Straight Arrow Connector 177">
              <a:extLst>
                <a:ext uri="{FF2B5EF4-FFF2-40B4-BE49-F238E27FC236}">
                  <a16:creationId xmlns:a16="http://schemas.microsoft.com/office/drawing/2014/main" id="{04773C38-8A61-5C6A-62B5-65A2378C853D}"/>
                </a:ext>
              </a:extLst>
            </p:cNvPr>
            <p:cNvCxnSpPr/>
            <p:nvPr/>
          </p:nvCxnSpPr>
          <p:spPr>
            <a:xfrm rot="5400000" flipH="1" flipV="1">
              <a:off x="4724400" y="4113213"/>
              <a:ext cx="150813"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9" name="Straight Arrow Connector 178">
              <a:extLst>
                <a:ext uri="{FF2B5EF4-FFF2-40B4-BE49-F238E27FC236}">
                  <a16:creationId xmlns:a16="http://schemas.microsoft.com/office/drawing/2014/main" id="{AC0C2DEB-7EF8-F763-B50A-63C69D488384}"/>
                </a:ext>
              </a:extLst>
            </p:cNvPr>
            <p:cNvCxnSpPr/>
            <p:nvPr/>
          </p:nvCxnSpPr>
          <p:spPr>
            <a:xfrm rot="5400000" flipH="1" flipV="1">
              <a:off x="5715000" y="4113213"/>
              <a:ext cx="150813"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0" name="Straight Arrow Connector 179">
              <a:extLst>
                <a:ext uri="{FF2B5EF4-FFF2-40B4-BE49-F238E27FC236}">
                  <a16:creationId xmlns:a16="http://schemas.microsoft.com/office/drawing/2014/main" id="{970F952B-2CA7-2D01-929F-72619B139917}"/>
                </a:ext>
              </a:extLst>
            </p:cNvPr>
            <p:cNvCxnSpPr/>
            <p:nvPr/>
          </p:nvCxnSpPr>
          <p:spPr>
            <a:xfrm rot="5400000" flipH="1" flipV="1">
              <a:off x="534988" y="4495800"/>
              <a:ext cx="1508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1" name="Straight Arrow Connector 180">
              <a:extLst>
                <a:ext uri="{FF2B5EF4-FFF2-40B4-BE49-F238E27FC236}">
                  <a16:creationId xmlns:a16="http://schemas.microsoft.com/office/drawing/2014/main" id="{19094226-1D6C-913B-826C-34D9EAF9632D}"/>
                </a:ext>
              </a:extLst>
            </p:cNvPr>
            <p:cNvCxnSpPr/>
            <p:nvPr/>
          </p:nvCxnSpPr>
          <p:spPr>
            <a:xfrm rot="5400000" flipH="1" flipV="1">
              <a:off x="1524795" y="4495006"/>
              <a:ext cx="150812"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2" name="Straight Arrow Connector 181">
              <a:extLst>
                <a:ext uri="{FF2B5EF4-FFF2-40B4-BE49-F238E27FC236}">
                  <a16:creationId xmlns:a16="http://schemas.microsoft.com/office/drawing/2014/main" id="{E5562DC8-33FA-F778-D904-97EA59AE8117}"/>
                </a:ext>
              </a:extLst>
            </p:cNvPr>
            <p:cNvCxnSpPr/>
            <p:nvPr/>
          </p:nvCxnSpPr>
          <p:spPr>
            <a:xfrm rot="5400000" flipH="1" flipV="1">
              <a:off x="2591595" y="4495006"/>
              <a:ext cx="150812"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3" name="Straight Arrow Connector 182">
              <a:extLst>
                <a:ext uri="{FF2B5EF4-FFF2-40B4-BE49-F238E27FC236}">
                  <a16:creationId xmlns:a16="http://schemas.microsoft.com/office/drawing/2014/main" id="{8BA0A07B-6E90-2379-DA5B-1DC7636C963E}"/>
                </a:ext>
              </a:extLst>
            </p:cNvPr>
            <p:cNvCxnSpPr/>
            <p:nvPr/>
          </p:nvCxnSpPr>
          <p:spPr>
            <a:xfrm rot="5400000" flipH="1" flipV="1">
              <a:off x="3660776" y="4495800"/>
              <a:ext cx="15081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4" name="Straight Arrow Connector 183">
              <a:extLst>
                <a:ext uri="{FF2B5EF4-FFF2-40B4-BE49-F238E27FC236}">
                  <a16:creationId xmlns:a16="http://schemas.microsoft.com/office/drawing/2014/main" id="{5C336CFB-B3C8-4FCB-FBD7-6D01823172C9}"/>
                </a:ext>
              </a:extLst>
            </p:cNvPr>
            <p:cNvCxnSpPr/>
            <p:nvPr/>
          </p:nvCxnSpPr>
          <p:spPr>
            <a:xfrm rot="5400000" flipH="1" flipV="1">
              <a:off x="4725195" y="4495006"/>
              <a:ext cx="150812"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5" name="Straight Arrow Connector 184">
              <a:extLst>
                <a:ext uri="{FF2B5EF4-FFF2-40B4-BE49-F238E27FC236}">
                  <a16:creationId xmlns:a16="http://schemas.microsoft.com/office/drawing/2014/main" id="{4E632566-991C-3F89-ECF5-9BF546D0D936}"/>
                </a:ext>
              </a:extLst>
            </p:cNvPr>
            <p:cNvCxnSpPr/>
            <p:nvPr/>
          </p:nvCxnSpPr>
          <p:spPr>
            <a:xfrm rot="5400000" flipH="1" flipV="1">
              <a:off x="5715795" y="4495006"/>
              <a:ext cx="150812"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6" name="Straight Arrow Connector 185">
              <a:extLst>
                <a:ext uri="{FF2B5EF4-FFF2-40B4-BE49-F238E27FC236}">
                  <a16:creationId xmlns:a16="http://schemas.microsoft.com/office/drawing/2014/main" id="{5DCFEA30-8A78-2E8A-B1E7-8454F3904ADC}"/>
                </a:ext>
              </a:extLst>
            </p:cNvPr>
            <p:cNvCxnSpPr/>
            <p:nvPr/>
          </p:nvCxnSpPr>
          <p:spPr>
            <a:xfrm rot="5400000" flipH="1" flipV="1">
              <a:off x="534988" y="4876800"/>
              <a:ext cx="1508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7" name="Straight Arrow Connector 186">
              <a:extLst>
                <a:ext uri="{FF2B5EF4-FFF2-40B4-BE49-F238E27FC236}">
                  <a16:creationId xmlns:a16="http://schemas.microsoft.com/office/drawing/2014/main" id="{1BA59B46-8E4F-90E1-E687-F0ABE7363D39}"/>
                </a:ext>
              </a:extLst>
            </p:cNvPr>
            <p:cNvCxnSpPr/>
            <p:nvPr/>
          </p:nvCxnSpPr>
          <p:spPr>
            <a:xfrm rot="5400000" flipH="1" flipV="1">
              <a:off x="1524795" y="4876006"/>
              <a:ext cx="150812"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8" name="Straight Arrow Connector 187">
              <a:extLst>
                <a:ext uri="{FF2B5EF4-FFF2-40B4-BE49-F238E27FC236}">
                  <a16:creationId xmlns:a16="http://schemas.microsoft.com/office/drawing/2014/main" id="{7D80EFB9-E862-6476-ECDC-F5F459AAFF06}"/>
                </a:ext>
              </a:extLst>
            </p:cNvPr>
            <p:cNvCxnSpPr/>
            <p:nvPr/>
          </p:nvCxnSpPr>
          <p:spPr>
            <a:xfrm rot="5400000" flipH="1" flipV="1">
              <a:off x="2591595" y="4876006"/>
              <a:ext cx="150812"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9" name="Straight Arrow Connector 188">
              <a:extLst>
                <a:ext uri="{FF2B5EF4-FFF2-40B4-BE49-F238E27FC236}">
                  <a16:creationId xmlns:a16="http://schemas.microsoft.com/office/drawing/2014/main" id="{D8D66629-6E13-F67B-0296-54458B8A84DE}"/>
                </a:ext>
              </a:extLst>
            </p:cNvPr>
            <p:cNvCxnSpPr/>
            <p:nvPr/>
          </p:nvCxnSpPr>
          <p:spPr>
            <a:xfrm rot="5400000" flipH="1" flipV="1">
              <a:off x="3660776" y="4876800"/>
              <a:ext cx="15081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0" name="Straight Arrow Connector 189">
              <a:extLst>
                <a:ext uri="{FF2B5EF4-FFF2-40B4-BE49-F238E27FC236}">
                  <a16:creationId xmlns:a16="http://schemas.microsoft.com/office/drawing/2014/main" id="{F8911483-FC21-AD87-7958-E7753B222B75}"/>
                </a:ext>
              </a:extLst>
            </p:cNvPr>
            <p:cNvCxnSpPr/>
            <p:nvPr/>
          </p:nvCxnSpPr>
          <p:spPr>
            <a:xfrm rot="5400000" flipH="1" flipV="1">
              <a:off x="4725195" y="4876006"/>
              <a:ext cx="150812"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1" name="Straight Arrow Connector 190">
              <a:extLst>
                <a:ext uri="{FF2B5EF4-FFF2-40B4-BE49-F238E27FC236}">
                  <a16:creationId xmlns:a16="http://schemas.microsoft.com/office/drawing/2014/main" id="{5BE3DE5A-1923-74CB-5934-08121E90D984}"/>
                </a:ext>
              </a:extLst>
            </p:cNvPr>
            <p:cNvCxnSpPr/>
            <p:nvPr/>
          </p:nvCxnSpPr>
          <p:spPr>
            <a:xfrm rot="5400000" flipH="1" flipV="1">
              <a:off x="5715795" y="4876006"/>
              <a:ext cx="150812"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2" name="Rectangle 191">
              <a:extLst>
                <a:ext uri="{FF2B5EF4-FFF2-40B4-BE49-F238E27FC236}">
                  <a16:creationId xmlns:a16="http://schemas.microsoft.com/office/drawing/2014/main" id="{581601FF-0E01-22A1-37B8-8F6D8B7A048D}"/>
                </a:ext>
              </a:extLst>
            </p:cNvPr>
            <p:cNvSpPr/>
            <p:nvPr/>
          </p:nvSpPr>
          <p:spPr>
            <a:xfrm>
              <a:off x="6446731" y="2242682"/>
              <a:ext cx="1371600" cy="228600"/>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r>
                <a:rPr lang="en-US" sz="800"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Functional Specialist</a:t>
              </a:r>
              <a:endParaRPr lang="en-IN" sz="1200">
                <a:effectLst/>
                <a:latin typeface="Times New Roman" panose="02020603050405020304" pitchFamily="18" charset="0"/>
                <a:ea typeface="Times New Roman" panose="02020603050405020304" pitchFamily="18" charset="0"/>
              </a:endParaRPr>
            </a:p>
          </p:txBody>
        </p:sp>
        <p:sp>
          <p:nvSpPr>
            <p:cNvPr id="193" name="Rectangle 192">
              <a:extLst>
                <a:ext uri="{FF2B5EF4-FFF2-40B4-BE49-F238E27FC236}">
                  <a16:creationId xmlns:a16="http://schemas.microsoft.com/office/drawing/2014/main" id="{C16319E9-DF99-2168-5C8E-1C28028492F1}"/>
                </a:ext>
              </a:extLst>
            </p:cNvPr>
            <p:cNvSpPr/>
            <p:nvPr/>
          </p:nvSpPr>
          <p:spPr>
            <a:xfrm>
              <a:off x="6417468" y="3162789"/>
              <a:ext cx="1371600" cy="228600"/>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r>
                <a:rPr lang="en-US" sz="800"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Functional Specialist</a:t>
              </a:r>
              <a:endParaRPr lang="en-IN" sz="1200">
                <a:effectLst/>
                <a:latin typeface="Times New Roman" panose="02020603050405020304" pitchFamily="18" charset="0"/>
                <a:ea typeface="Times New Roman" panose="02020603050405020304" pitchFamily="18" charset="0"/>
              </a:endParaRPr>
            </a:p>
          </p:txBody>
        </p:sp>
        <p:sp>
          <p:nvSpPr>
            <p:cNvPr id="194" name="Rectangle 193">
              <a:extLst>
                <a:ext uri="{FF2B5EF4-FFF2-40B4-BE49-F238E27FC236}">
                  <a16:creationId xmlns:a16="http://schemas.microsoft.com/office/drawing/2014/main" id="{F68869B7-5810-04E7-9511-537AC35A58AA}"/>
                </a:ext>
              </a:extLst>
            </p:cNvPr>
            <p:cNvSpPr/>
            <p:nvPr/>
          </p:nvSpPr>
          <p:spPr>
            <a:xfrm>
              <a:off x="6471437" y="3494870"/>
              <a:ext cx="1371600" cy="228600"/>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r>
                <a:rPr lang="en-US" sz="800"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Functional Specialist</a:t>
              </a:r>
              <a:endParaRPr lang="en-IN" sz="1200">
                <a:effectLst/>
                <a:latin typeface="Times New Roman" panose="02020603050405020304" pitchFamily="18" charset="0"/>
                <a:ea typeface="Times New Roman" panose="02020603050405020304" pitchFamily="18" charset="0"/>
              </a:endParaRPr>
            </a:p>
          </p:txBody>
        </p:sp>
        <p:cxnSp>
          <p:nvCxnSpPr>
            <p:cNvPr id="195" name="Straight Arrow Connector 194">
              <a:extLst>
                <a:ext uri="{FF2B5EF4-FFF2-40B4-BE49-F238E27FC236}">
                  <a16:creationId xmlns:a16="http://schemas.microsoft.com/office/drawing/2014/main" id="{EC4CC7A8-DC71-D5FB-DA1F-B96B836BC890}"/>
                </a:ext>
              </a:extLst>
            </p:cNvPr>
            <p:cNvCxnSpPr/>
            <p:nvPr/>
          </p:nvCxnSpPr>
          <p:spPr>
            <a:xfrm flipV="1">
              <a:off x="7805738" y="4648200"/>
              <a:ext cx="576262" cy="47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7" name="Straight Arrow Connector 196">
              <a:extLst>
                <a:ext uri="{FF2B5EF4-FFF2-40B4-BE49-F238E27FC236}">
                  <a16:creationId xmlns:a16="http://schemas.microsoft.com/office/drawing/2014/main" id="{BCFDA5F8-C46A-FFF2-52E6-5AE7EA8D6FC1}"/>
                </a:ext>
              </a:extLst>
            </p:cNvPr>
            <p:cNvCxnSpPr/>
            <p:nvPr/>
          </p:nvCxnSpPr>
          <p:spPr>
            <a:xfrm flipV="1">
              <a:off x="7772400" y="3609170"/>
              <a:ext cx="576262" cy="47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8" name="Straight Arrow Connector 197">
              <a:extLst>
                <a:ext uri="{FF2B5EF4-FFF2-40B4-BE49-F238E27FC236}">
                  <a16:creationId xmlns:a16="http://schemas.microsoft.com/office/drawing/2014/main" id="{321BB079-D05A-80C8-5C32-D4FC4B0BE376}"/>
                </a:ext>
              </a:extLst>
            </p:cNvPr>
            <p:cNvCxnSpPr/>
            <p:nvPr/>
          </p:nvCxnSpPr>
          <p:spPr>
            <a:xfrm flipV="1">
              <a:off x="7805738" y="3263820"/>
              <a:ext cx="576262" cy="47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9" name="Straight Arrow Connector 198">
              <a:extLst>
                <a:ext uri="{FF2B5EF4-FFF2-40B4-BE49-F238E27FC236}">
                  <a16:creationId xmlns:a16="http://schemas.microsoft.com/office/drawing/2014/main" id="{03F63957-DA55-9D0E-4B46-A304DAB3E8C3}"/>
                </a:ext>
              </a:extLst>
            </p:cNvPr>
            <p:cNvCxnSpPr/>
            <p:nvPr/>
          </p:nvCxnSpPr>
          <p:spPr>
            <a:xfrm flipV="1">
              <a:off x="7772400" y="2345012"/>
              <a:ext cx="576262" cy="47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0" name="Straight Arrow Connector 199">
              <a:extLst>
                <a:ext uri="{FF2B5EF4-FFF2-40B4-BE49-F238E27FC236}">
                  <a16:creationId xmlns:a16="http://schemas.microsoft.com/office/drawing/2014/main" id="{F3583B58-4216-7B1E-8766-B40DBC9E7B19}"/>
                </a:ext>
              </a:extLst>
            </p:cNvPr>
            <p:cNvCxnSpPr/>
            <p:nvPr/>
          </p:nvCxnSpPr>
          <p:spPr>
            <a:xfrm flipV="1">
              <a:off x="7805738" y="2743200"/>
              <a:ext cx="576262" cy="47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39270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C1EC21B-1E5B-13D3-621C-070AB7F50DB6}"/>
              </a:ext>
            </a:extLst>
          </p:cNvPr>
          <p:cNvSpPr txBox="1">
            <a:spLocks/>
          </p:cNvSpPr>
          <p:nvPr/>
        </p:nvSpPr>
        <p:spPr>
          <a:xfrm>
            <a:off x="0" y="0"/>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Audit Charter – Sample(Contd.)</a:t>
            </a:r>
          </a:p>
        </p:txBody>
      </p:sp>
      <p:sp>
        <p:nvSpPr>
          <p:cNvPr id="7" name="TextBox 6">
            <a:extLst>
              <a:ext uri="{FF2B5EF4-FFF2-40B4-BE49-F238E27FC236}">
                <a16:creationId xmlns:a16="http://schemas.microsoft.com/office/drawing/2014/main" id="{BFCF3432-9E70-59CE-9830-4D598D8CFD5A}"/>
              </a:ext>
            </a:extLst>
          </p:cNvPr>
          <p:cNvSpPr txBox="1"/>
          <p:nvPr/>
        </p:nvSpPr>
        <p:spPr>
          <a:xfrm>
            <a:off x="0" y="557561"/>
            <a:ext cx="12191998" cy="6077818"/>
          </a:xfrm>
          <a:prstGeom prst="rect">
            <a:avLst/>
          </a:prstGeom>
          <a:noFill/>
        </p:spPr>
        <p:txBody>
          <a:bodyPr wrap="square">
            <a:spAutoFit/>
          </a:bodyPr>
          <a:lstStyle/>
          <a:p>
            <a:pPr lvl="0">
              <a:spcBef>
                <a:spcPts val="600"/>
              </a:spcBef>
              <a:spcAft>
                <a:spcPts val="300"/>
              </a:spcAft>
            </a:pPr>
            <a:r>
              <a:rPr lang="en-GB" sz="2000" b="1" kern="1400" dirty="0">
                <a:effectLst/>
                <a:latin typeface="Calibri" panose="020F0502020204030204" pitchFamily="34" charset="0"/>
                <a:ea typeface="Times New Roman" panose="02020603050405020304" pitchFamily="18" charset="0"/>
                <a:cs typeface="Calibri" panose="020F0502020204030204" pitchFamily="34" charset="0"/>
              </a:rPr>
              <a:t>Role of Assurance </a:t>
            </a:r>
            <a:endParaRPr lang="en-IN" sz="2000" b="1" kern="1400" dirty="0">
              <a:effectLst/>
              <a:latin typeface="Univers" panose="020B0503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SzPts val="1000"/>
              <a:buFont typeface="Symbol" pitchFamily="2" charset="2"/>
              <a:buChar char=""/>
              <a:tabLst>
                <a:tab pos="457200" algn="l"/>
              </a:tabLst>
            </a:pPr>
            <a:r>
              <a:rPr lang="en-US" sz="2000" b="1"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Assurance is an independent body that performs internal audit of various group companies as per the internal audit plan and calendar agreed with the respective Management and/or Audit Committees of these companies.</a:t>
            </a:r>
            <a:endParaRPr lang="en-IN" sz="2000" b="1"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15000"/>
              </a:lnSpc>
              <a:buSzPts val="1000"/>
              <a:buFont typeface="Symbol" pitchFamily="2" charset="2"/>
              <a:buChar char=""/>
              <a:tabLst>
                <a:tab pos="457200" algn="l"/>
              </a:tabLst>
            </a:pPr>
            <a:r>
              <a:rPr lang="en-US" sz="2000" b="1"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Assurance Team reports directly to the Audit Committees of various companies audited by it and the  Review Committee.</a:t>
            </a:r>
            <a:endParaRPr lang="en-IN" sz="2000" b="1"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15000"/>
              </a:lnSpc>
              <a:buSzPts val="1000"/>
              <a:buFont typeface="Symbol" pitchFamily="2" charset="2"/>
              <a:buChar char=""/>
              <a:tabLst>
                <a:tab pos="457200" algn="l"/>
              </a:tabLst>
            </a:pPr>
            <a:r>
              <a:rPr lang="en-US" sz="2000" b="1"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This Charter represents the general authorization from Promoter Directors, Company Management and Audit Committees to conduct internal audits of  Group entities.  </a:t>
            </a:r>
            <a:endParaRPr lang="en-IN" sz="2000" b="1"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15000"/>
              </a:lnSpc>
              <a:buSzPts val="1000"/>
              <a:buFont typeface="Symbol" pitchFamily="2" charset="2"/>
              <a:buChar char=""/>
              <a:tabLst>
                <a:tab pos="171450" algn="l"/>
              </a:tabLst>
            </a:pPr>
            <a:r>
              <a:rPr lang="en-US" sz="2000" b="1"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The specific authorization to perform the scope of work is according to the Internal Audit Plan approved by the Audit Committee annually.</a:t>
            </a:r>
            <a:endParaRPr lang="en-IN" sz="2000" b="1"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15000"/>
              </a:lnSpc>
              <a:buSzPts val="1000"/>
              <a:buFont typeface="Symbol" pitchFamily="2" charset="2"/>
              <a:buChar char=""/>
              <a:tabLst>
                <a:tab pos="171450" algn="l"/>
              </a:tabLst>
            </a:pPr>
            <a:r>
              <a:rPr lang="en-US" sz="2000" b="1"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The scope of work contained in this plan will be based on joint assessment by Assurance Team and Management of the inherent risks and the significance of these risks in terms of its likelihood and impact to the business.  </a:t>
            </a:r>
            <a:r>
              <a:rPr lang="en-US" sz="2000" b="1" u="sng"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Internal audit coverage focuses on risks that are significant to the organization</a:t>
            </a:r>
            <a:r>
              <a:rPr lang="en-US" sz="2000" b="1"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a:t>
            </a:r>
            <a:endParaRPr lang="en-IN" sz="2000" b="1"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15000"/>
              </a:lnSpc>
              <a:buSzPts val="1000"/>
              <a:buFont typeface="Symbol" pitchFamily="2" charset="2"/>
              <a:buChar char=""/>
              <a:tabLst>
                <a:tab pos="171450" algn="l"/>
              </a:tabLst>
            </a:pPr>
            <a:r>
              <a:rPr lang="en-US" sz="2000" b="1"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A typical internal audit carried out by the Team is to ascertain the risks in achieving process objectives and assessing the appropriateness of management’s response to address these risks.</a:t>
            </a:r>
            <a:endParaRPr lang="en-IN" sz="2000" b="1"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15000"/>
              </a:lnSpc>
              <a:spcAft>
                <a:spcPts val="1000"/>
              </a:spcAft>
              <a:buSzPts val="1000"/>
              <a:buFont typeface="Symbol" pitchFamily="2" charset="2"/>
              <a:buChar char=""/>
              <a:tabLst>
                <a:tab pos="171450" algn="l"/>
              </a:tabLst>
            </a:pPr>
            <a:r>
              <a:rPr lang="en-US" sz="2000" b="1"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They may also carry out special reviews or investigation on request from Management or Audit Committee or Review Committee.</a:t>
            </a:r>
            <a:endParaRPr lang="en-IN" sz="20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497946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B420701-5EB8-C57B-61DD-EA0E7A029FA5}"/>
              </a:ext>
            </a:extLst>
          </p:cNvPr>
          <p:cNvSpPr txBox="1">
            <a:spLocks/>
          </p:cNvSpPr>
          <p:nvPr/>
        </p:nvSpPr>
        <p:spPr>
          <a:xfrm>
            <a:off x="0" y="0"/>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Audit Charter – Sample(Contd.) Responsibility</a:t>
            </a:r>
          </a:p>
        </p:txBody>
      </p:sp>
      <p:sp>
        <p:nvSpPr>
          <p:cNvPr id="9" name="TextBox 8">
            <a:extLst>
              <a:ext uri="{FF2B5EF4-FFF2-40B4-BE49-F238E27FC236}">
                <a16:creationId xmlns:a16="http://schemas.microsoft.com/office/drawing/2014/main" id="{6E113C6D-E92F-0A19-254D-2C0717AE94BF}"/>
              </a:ext>
            </a:extLst>
          </p:cNvPr>
          <p:cNvSpPr txBox="1"/>
          <p:nvPr/>
        </p:nvSpPr>
        <p:spPr>
          <a:xfrm>
            <a:off x="0" y="557562"/>
            <a:ext cx="12191997" cy="6291209"/>
          </a:xfrm>
          <a:prstGeom prst="rect">
            <a:avLst/>
          </a:prstGeom>
          <a:noFill/>
        </p:spPr>
        <p:txBody>
          <a:bodyPr wrap="square">
            <a:spAutoFit/>
          </a:bodyPr>
          <a:lstStyle/>
          <a:p>
            <a:pPr marL="342900" lvl="0" indent="-342900" algn="just">
              <a:spcBef>
                <a:spcPts val="600"/>
              </a:spcBef>
              <a:spcAft>
                <a:spcPts val="300"/>
              </a:spcAft>
              <a:buFont typeface="Arial" panose="020B0604020202020204" pitchFamily="34" charset="0"/>
              <a:buChar char="•"/>
            </a:pPr>
            <a:r>
              <a:rPr lang="en-US" sz="2000" b="1" dirty="0">
                <a:solidFill>
                  <a:srgbClr val="000000"/>
                </a:solidFill>
                <a:effectLst/>
                <a:ea typeface="Verdana" panose="020B0604030504040204" pitchFamily="34" charset="0"/>
                <a:cs typeface="Calibri" panose="020F0502020204030204" pitchFamily="34" charset="0"/>
              </a:rPr>
              <a:t>Assurance team will be primarily responsible for ensuring that all the audits are carried out as per the approved audit plan and special requests of the Management.</a:t>
            </a:r>
            <a:endParaRPr lang="en-IN" sz="2000" b="1" dirty="0">
              <a:effectLst/>
              <a:ea typeface="Verdana" panose="020B0604030504040204" pitchFamily="34" charset="0"/>
              <a:cs typeface="Times New Roman" panose="02020603050405020304" pitchFamily="18" charset="0"/>
            </a:endParaRPr>
          </a:p>
          <a:p>
            <a:pPr marL="342900" lvl="0" indent="-342900" algn="just">
              <a:lnSpc>
                <a:spcPct val="115000"/>
              </a:lnSpc>
              <a:buSzPts val="1000"/>
              <a:buFont typeface="Symbol" pitchFamily="2" charset="2"/>
              <a:buChar char=""/>
              <a:tabLst>
                <a:tab pos="171450" algn="l"/>
              </a:tabLst>
            </a:pPr>
            <a:r>
              <a:rPr lang="en-US" sz="2000" b="1" dirty="0">
                <a:solidFill>
                  <a:srgbClr val="000000"/>
                </a:solidFill>
                <a:effectLst/>
                <a:ea typeface="Verdana" panose="020B0604030504040204" pitchFamily="34" charset="0"/>
                <a:cs typeface="Calibri" panose="020F0502020204030204" pitchFamily="34" charset="0"/>
              </a:rPr>
              <a:t>Assurance team’s functional review will be carried out by the oversight committee, namely, Review Committee.</a:t>
            </a:r>
            <a:endParaRPr lang="en-IN" sz="2000" b="1" dirty="0">
              <a:effectLst/>
              <a:ea typeface="Verdana" panose="020B0604030504040204" pitchFamily="34" charset="0"/>
              <a:cs typeface="Times New Roman" panose="02020603050405020304" pitchFamily="18" charset="0"/>
            </a:endParaRPr>
          </a:p>
          <a:p>
            <a:pPr marL="342900" lvl="0" indent="-342900" algn="just">
              <a:lnSpc>
                <a:spcPct val="115000"/>
              </a:lnSpc>
              <a:buSzPts val="1000"/>
              <a:buFont typeface="Symbol" pitchFamily="2" charset="2"/>
              <a:buChar char=""/>
              <a:tabLst>
                <a:tab pos="171450" algn="l"/>
              </a:tabLst>
            </a:pPr>
            <a:r>
              <a:rPr lang="en-US" sz="2000" b="1" dirty="0">
                <a:solidFill>
                  <a:srgbClr val="000000"/>
                </a:solidFill>
                <a:effectLst/>
                <a:ea typeface="Verdana" panose="020B0604030504040204" pitchFamily="34" charset="0"/>
                <a:cs typeface="Calibri" panose="020F0502020204030204" pitchFamily="34" charset="0"/>
              </a:rPr>
              <a:t>Team will execute the audit under the direction and supervision of the Group President.</a:t>
            </a:r>
            <a:endParaRPr lang="en-IN" sz="2000" b="1" dirty="0">
              <a:effectLst/>
              <a:ea typeface="Verdana" panose="020B0604030504040204" pitchFamily="34" charset="0"/>
              <a:cs typeface="Times New Roman" panose="02020603050405020304" pitchFamily="18" charset="0"/>
            </a:endParaRPr>
          </a:p>
          <a:p>
            <a:pPr marL="342900" lvl="0" indent="-342900" algn="just">
              <a:lnSpc>
                <a:spcPct val="115000"/>
              </a:lnSpc>
              <a:spcAft>
                <a:spcPts val="1000"/>
              </a:spcAft>
              <a:buSzPts val="1000"/>
              <a:buFont typeface="Symbol" pitchFamily="2" charset="2"/>
              <a:buChar char=""/>
              <a:tabLst>
                <a:tab pos="171450" algn="l"/>
              </a:tabLst>
            </a:pPr>
            <a:r>
              <a:rPr lang="en-US" sz="2000" b="1" dirty="0">
                <a:solidFill>
                  <a:srgbClr val="000000"/>
                </a:solidFill>
                <a:effectLst/>
                <a:ea typeface="Verdana" panose="020B0604030504040204" pitchFamily="34" charset="0"/>
                <a:cs typeface="Calibri" panose="020F0502020204030204" pitchFamily="34" charset="0"/>
              </a:rPr>
              <a:t>An audit report summarizing the exceptions noticed during the course of audit review will be circulated as per the distribution list by the Business Audit Lead.</a:t>
            </a:r>
            <a:endParaRPr lang="en-IN" sz="2000" b="1" dirty="0">
              <a:effectLst/>
              <a:ea typeface="Verdana" panose="020B0604030504040204" pitchFamily="34" charset="0"/>
              <a:cs typeface="Times New Roman" panose="02020603050405020304" pitchFamily="18" charset="0"/>
            </a:endParaRPr>
          </a:p>
          <a:p>
            <a:pPr marL="342900" lvl="0" indent="-342900" algn="just">
              <a:lnSpc>
                <a:spcPct val="115000"/>
              </a:lnSpc>
              <a:spcAft>
                <a:spcPts val="1000"/>
              </a:spcAft>
              <a:buSzPts val="1000"/>
              <a:buFont typeface="Symbol" pitchFamily="2" charset="2"/>
              <a:buChar char=""/>
              <a:tabLst>
                <a:tab pos="457200" algn="l"/>
              </a:tabLst>
            </a:pPr>
            <a:r>
              <a:rPr lang="en-US" sz="2000" b="1" dirty="0">
                <a:effectLst/>
                <a:ea typeface="Verdana" panose="020B0604030504040204" pitchFamily="34" charset="0"/>
                <a:cs typeface="Calibri" panose="020F0502020204030204" pitchFamily="34" charset="0"/>
              </a:rPr>
              <a:t>Assurance will be responsive to the company’s changing needs and will strive for continuous improvement and maintain integrity in carrying out their activities.</a:t>
            </a:r>
            <a:endParaRPr lang="en-IN" sz="2000" b="1" dirty="0">
              <a:effectLst/>
              <a:ea typeface="Verdana" panose="020B0604030504040204" pitchFamily="34" charset="0"/>
              <a:cs typeface="Times New Roman" panose="02020603050405020304" pitchFamily="18" charset="0"/>
            </a:endParaRPr>
          </a:p>
          <a:p>
            <a:pPr marL="342900" lvl="0" indent="-342900" algn="just">
              <a:lnSpc>
                <a:spcPct val="115000"/>
              </a:lnSpc>
              <a:buSzPts val="1000"/>
              <a:buFont typeface="Symbol" pitchFamily="2" charset="2"/>
              <a:buChar char=""/>
              <a:tabLst>
                <a:tab pos="171450" algn="l"/>
              </a:tabLst>
            </a:pPr>
            <a:r>
              <a:rPr lang="en-US" sz="2000" b="1" dirty="0">
                <a:solidFill>
                  <a:srgbClr val="000000"/>
                </a:solidFill>
                <a:effectLst/>
                <a:ea typeface="Verdana" panose="020B0604030504040204" pitchFamily="34" charset="0"/>
                <a:cs typeface="Calibri" panose="020F0502020204030204" pitchFamily="34" charset="0"/>
              </a:rPr>
              <a:t>A representative from Assurance will be present for Audit Committee meetings (including Management Audit Committee {MAC}) to discuss key findings and matters requiring attention of the Audit Committee. </a:t>
            </a:r>
            <a:endParaRPr lang="en-IN" sz="2000" b="1" dirty="0">
              <a:effectLst/>
              <a:ea typeface="Verdana" panose="020B0604030504040204" pitchFamily="34" charset="0"/>
              <a:cs typeface="Times New Roman" panose="02020603050405020304" pitchFamily="18" charset="0"/>
            </a:endParaRPr>
          </a:p>
          <a:p>
            <a:pPr marL="342900" lvl="0" indent="-342900" algn="just">
              <a:lnSpc>
                <a:spcPct val="115000"/>
              </a:lnSpc>
              <a:buSzPts val="1000"/>
              <a:buFont typeface="Symbol" pitchFamily="2" charset="2"/>
              <a:buChar char=""/>
              <a:tabLst>
                <a:tab pos="171450" algn="l"/>
              </a:tabLst>
            </a:pPr>
            <a:r>
              <a:rPr lang="en-US" sz="2000" b="1" dirty="0">
                <a:solidFill>
                  <a:srgbClr val="000000"/>
                </a:solidFill>
                <a:effectLst/>
                <a:ea typeface="Verdana" panose="020B0604030504040204" pitchFamily="34" charset="0"/>
                <a:cs typeface="Calibri" panose="020F0502020204030204" pitchFamily="34" charset="0"/>
              </a:rPr>
              <a:t>Assurance will not be responsible for implementation of the action plan agreed by the Management.</a:t>
            </a:r>
            <a:endParaRPr lang="en-IN" sz="2000" b="1" dirty="0">
              <a:effectLst/>
              <a:ea typeface="Verdana" panose="020B0604030504040204" pitchFamily="34" charset="0"/>
              <a:cs typeface="Times New Roman" panose="02020603050405020304" pitchFamily="18" charset="0"/>
            </a:endParaRPr>
          </a:p>
          <a:p>
            <a:pPr marL="342900" lvl="0" indent="-342900" algn="just">
              <a:lnSpc>
                <a:spcPct val="115000"/>
              </a:lnSpc>
              <a:buSzPts val="1000"/>
              <a:buFont typeface="Symbol" pitchFamily="2" charset="2"/>
              <a:buChar char=""/>
              <a:tabLst>
                <a:tab pos="171450" algn="l"/>
              </a:tabLst>
            </a:pPr>
            <a:r>
              <a:rPr lang="en-US" sz="2000" b="1" dirty="0">
                <a:solidFill>
                  <a:srgbClr val="000000"/>
                </a:solidFill>
                <a:effectLst/>
                <a:ea typeface="Verdana" panose="020B0604030504040204" pitchFamily="34" charset="0"/>
                <a:cs typeface="Calibri" panose="020F0502020204030204" pitchFamily="34" charset="0"/>
              </a:rPr>
              <a:t>Assurance will, </a:t>
            </a:r>
            <a:r>
              <a:rPr lang="en-US" sz="2000" b="1" dirty="0" err="1">
                <a:solidFill>
                  <a:srgbClr val="000000"/>
                </a:solidFill>
                <a:effectLst/>
                <a:ea typeface="Verdana" panose="020B0604030504040204" pitchFamily="34" charset="0"/>
                <a:cs typeface="Calibri" panose="020F0502020204030204" pitchFamily="34" charset="0"/>
              </a:rPr>
              <a:t>suo</a:t>
            </a:r>
            <a:r>
              <a:rPr lang="en-US" sz="2000" b="1" dirty="0">
                <a:solidFill>
                  <a:srgbClr val="000000"/>
                </a:solidFill>
                <a:effectLst/>
                <a:ea typeface="Verdana" panose="020B0604030504040204" pitchFamily="34" charset="0"/>
                <a:cs typeface="Calibri" panose="020F0502020204030204" pitchFamily="34" charset="0"/>
              </a:rPr>
              <a:t> moto, interact with the statutory auditors for matters requiring inputs from them or on request from the auditors or the Management. (All internal audit reports released by Assurance will be submitted to the statutory auditors by the Management only, unless formally requested by Management to release it from Assurance).</a:t>
            </a:r>
            <a:endParaRPr lang="en-IN" sz="2000" b="1" dirty="0">
              <a:effectLst/>
              <a:ea typeface="Verdana" panose="020B0604030504040204" pitchFamily="34" charset="0"/>
              <a:cs typeface="Times New Roman" panose="02020603050405020304" pitchFamily="18" charset="0"/>
            </a:endParaRPr>
          </a:p>
          <a:p>
            <a:pPr marL="342900" lvl="0" indent="-342900" algn="just">
              <a:lnSpc>
                <a:spcPct val="115000"/>
              </a:lnSpc>
              <a:buSzPts val="1000"/>
              <a:buFont typeface="Symbol" pitchFamily="2" charset="2"/>
              <a:buChar char=""/>
              <a:tabLst>
                <a:tab pos="171450" algn="l"/>
              </a:tabLst>
            </a:pPr>
            <a:r>
              <a:rPr lang="en-US" sz="2000" b="1" dirty="0">
                <a:solidFill>
                  <a:srgbClr val="000000"/>
                </a:solidFill>
                <a:effectLst/>
                <a:ea typeface="Verdana" panose="020B0604030504040204" pitchFamily="34" charset="0"/>
                <a:cs typeface="Calibri" panose="020F0502020204030204" pitchFamily="34" charset="0"/>
              </a:rPr>
              <a:t>Group President shall have the discretion to roll-out policies and procedures best suited to the function. </a:t>
            </a:r>
            <a:endParaRPr lang="en-IN" sz="2000" b="1" dirty="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1258292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671BF14BDA5D40B13FF34FB37BDC12" ma:contentTypeVersion="10" ma:contentTypeDescription="Create a new document." ma:contentTypeScope="" ma:versionID="fac699f8189a04b39fdf8a8b31015afe">
  <xsd:schema xmlns:xsd="http://www.w3.org/2001/XMLSchema" xmlns:xs="http://www.w3.org/2001/XMLSchema" xmlns:p="http://schemas.microsoft.com/office/2006/metadata/properties" xmlns:ns3="277b3f45-7ba7-4ba1-9c21-391a687cd2ab" targetNamespace="http://schemas.microsoft.com/office/2006/metadata/properties" ma:root="true" ma:fieldsID="b9d2bd8ca2670f6d092014e132f9ba01" ns3:_="">
    <xsd:import namespace="277b3f45-7ba7-4ba1-9c21-391a687cd2a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7b3f45-7ba7-4ba1-9c21-391a687cd2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641C08-5E5E-45C8-8497-E1370258F3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7b3f45-7ba7-4ba1-9c21-391a687cd2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284BD05-1E07-4515-A8D2-119BDC9C5284}">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277b3f45-7ba7-4ba1-9c21-391a687cd2ab"/>
    <ds:schemaRef ds:uri="http://www.w3.org/XML/1998/namespace"/>
  </ds:schemaRefs>
</ds:datastoreItem>
</file>

<file path=customXml/itemProps3.xml><?xml version="1.0" encoding="utf-8"?>
<ds:datastoreItem xmlns:ds="http://schemas.openxmlformats.org/officeDocument/2006/customXml" ds:itemID="{343C335F-49DD-4B5B-9C1A-182299945D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21123</TotalTime>
  <Words>5394</Words>
  <Application>Microsoft Macintosh PowerPoint</Application>
  <PresentationFormat>Widescreen</PresentationFormat>
  <Paragraphs>857</Paragraphs>
  <Slides>40</Slides>
  <Notes>0</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54" baseType="lpstr">
      <vt:lpstr>Arial</vt:lpstr>
      <vt:lpstr>Calibri</vt:lpstr>
      <vt:lpstr>Calibri Light</vt:lpstr>
      <vt:lpstr>Lucida Calligraphy</vt:lpstr>
      <vt:lpstr>Symbol</vt:lpstr>
      <vt:lpstr>Times New Roman</vt:lpstr>
      <vt:lpstr>Trebuchet MS</vt:lpstr>
      <vt:lpstr>Univers</vt:lpstr>
      <vt:lpstr>Univers 55</vt:lpstr>
      <vt:lpstr>Verdana</vt:lpstr>
      <vt:lpstr>Wingdings</vt:lpstr>
      <vt:lpstr>Wingdings 2</vt:lpstr>
      <vt:lpstr>Office Theme</vt:lpstr>
      <vt:lpstr>PowerPoint.Slide.12</vt:lpstr>
      <vt:lpstr>Advanced Certificate Course on 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on Compliance &amp; Control by Management Audit</dc:title>
  <dc:creator>Apurva Kedia</dc:creator>
  <cp:lastModifiedBy>MALAY PAUL</cp:lastModifiedBy>
  <cp:revision>697</cp:revision>
  <cp:lastPrinted>2022-06-23T11:39:34Z</cp:lastPrinted>
  <dcterms:created xsi:type="dcterms:W3CDTF">2018-10-29T07:16:53Z</dcterms:created>
  <dcterms:modified xsi:type="dcterms:W3CDTF">2022-07-14T07:28:08Z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0x01010068671BF14BDA5D40B13FF34FB37BDC12</vt:lpwstr>
  </property>
</Properties>
</file>