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A731721-76E9-4B39-AFB0-16CE91DF45F6}" type="datetimeFigureOut">
              <a:rPr lang="en-IN" smtClean="0"/>
              <a:t>10/06/2022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1603447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A731721-76E9-4B39-AFB0-16CE91DF45F6}" type="datetimeFigureOut">
              <a:rPr lang="en-IN" smtClean="0"/>
              <a:t>10/06/2022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2524748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A731721-76E9-4B39-AFB0-16CE91DF45F6}" type="datetimeFigureOut">
              <a:rPr lang="en-IN" smtClean="0"/>
              <a:t>10/06/2022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4072034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1890809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A731721-76E9-4B39-AFB0-16CE91DF45F6}" type="datetimeFigureOut">
              <a:rPr lang="en-IN" smtClean="0"/>
              <a:t>10/06/2022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3621940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A731721-76E9-4B39-AFB0-16CE91DF45F6}" type="datetimeFigureOut">
              <a:rPr lang="en-IN" smtClean="0"/>
              <a:t>10/06/2022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2861539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A731721-76E9-4B39-AFB0-16CE91DF45F6}" type="datetimeFigureOut">
              <a:rPr lang="en-IN" smtClean="0"/>
              <a:t>10/06/2022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4171398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A731721-76E9-4B39-AFB0-16CE91DF45F6}" type="datetimeFigureOut">
              <a:rPr lang="en-IN" smtClean="0"/>
              <a:t>10/06/2022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752969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A731721-76E9-4B39-AFB0-16CE91DF45F6}" type="datetimeFigureOut">
              <a:rPr lang="en-IN" smtClean="0"/>
              <a:t>10/06/2022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2508536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731721-76E9-4B39-AFB0-16CE91DF45F6}" type="datetimeFigureOut">
              <a:rPr lang="en-IN" smtClean="0"/>
              <a:t>10/06/2022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3605799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731721-76E9-4B39-AFB0-16CE91DF45F6}" type="datetimeFigureOut">
              <a:rPr lang="en-IN" smtClean="0"/>
              <a:t>10/06/2022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2635355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731721-76E9-4B39-AFB0-16CE91DF45F6}" type="datetimeFigureOut">
              <a:rPr lang="en-IN" smtClean="0"/>
              <a:t>10/06/2022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E557F9E-CA13-4452-9B1C-741DCAE9AACE}" type="slidenum">
              <a:rPr lang="en-IN" smtClean="0"/>
              <a:t>‹#›</a:t>
            </a:fld>
            <a:endParaRPr lang="en-IN"/>
          </a:p>
        </p:txBody>
      </p:sp>
    </p:spTree>
    <p:extLst>
      <p:ext uri="{BB962C8B-B14F-4D97-AF65-F5344CB8AC3E}">
        <p14:creationId xmlns:p14="http://schemas.microsoft.com/office/powerpoint/2010/main" val="1668179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31721-76E9-4B39-AFB0-16CE91DF45F6}" type="datetimeFigureOut">
              <a:rPr lang="en-IN" smtClean="0"/>
              <a:t>10/06/2022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57F9E-CA13-4452-9B1C-741DCAE9AACE}" type="slidenum">
              <a:rPr lang="en-IN" smtClean="0"/>
              <a:t>‹#›</a:t>
            </a:fld>
            <a:endParaRPr lang="en-IN"/>
          </a:p>
        </p:txBody>
      </p:sp>
    </p:spTree>
    <p:extLst>
      <p:ext uri="{BB962C8B-B14F-4D97-AF65-F5344CB8AC3E}">
        <p14:creationId xmlns:p14="http://schemas.microsoft.com/office/powerpoint/2010/main" val="2289517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447839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711142"/>
            <a:ext cx="12192000" cy="9941183"/>
          </a:xfrm>
          <a:prstGeom prst="rect">
            <a:avLst/>
          </a:prstGeom>
        </p:spPr>
        <p:txBody>
          <a:bodyPr wrap="square">
            <a:spAutoFit/>
          </a:bodyPr>
          <a:lstStyle/>
          <a:p>
            <a:pPr>
              <a:spcAft>
                <a:spcPts val="0"/>
              </a:spcAft>
            </a:pPr>
            <a:endParaRPr lang="en-US" b="1" dirty="0" smtClean="0">
              <a:latin typeface="Arial" panose="020B0604020202020204" pitchFamily="34" charset="0"/>
              <a:ea typeface="Times New Roman" panose="02020603050405020304" pitchFamily="18" charset="0"/>
            </a:endParaRPr>
          </a:p>
          <a:p>
            <a:pPr>
              <a:spcAft>
                <a:spcPts val="0"/>
              </a:spcAft>
            </a:pPr>
            <a:endParaRPr lang="en-US" b="1" dirty="0">
              <a:latin typeface="Arial" panose="020B0604020202020204" pitchFamily="34" charset="0"/>
              <a:ea typeface="Times New Roman" panose="02020603050405020304" pitchFamily="18" charset="0"/>
            </a:endParaRPr>
          </a:p>
          <a:p>
            <a:pPr>
              <a:spcAft>
                <a:spcPts val="0"/>
              </a:spcAft>
            </a:pPr>
            <a:endParaRPr lang="en-US" b="1" dirty="0" smtClean="0">
              <a:latin typeface="Arial" panose="020B0604020202020204" pitchFamily="34" charset="0"/>
              <a:ea typeface="Times New Roman" panose="02020603050405020304" pitchFamily="18" charset="0"/>
            </a:endParaRPr>
          </a:p>
          <a:p>
            <a:pPr>
              <a:spcAft>
                <a:spcPts val="0"/>
              </a:spcAft>
            </a:pPr>
            <a:endParaRPr lang="en-US" b="1" dirty="0">
              <a:latin typeface="Arial" panose="020B0604020202020204" pitchFamily="34" charset="0"/>
              <a:ea typeface="Times New Roman" panose="02020603050405020304" pitchFamily="18" charset="0"/>
            </a:endParaRPr>
          </a:p>
          <a:p>
            <a:pPr>
              <a:spcAft>
                <a:spcPts val="0"/>
              </a:spcAft>
            </a:pPr>
            <a:endParaRPr lang="en-US" b="1" dirty="0" smtClean="0">
              <a:latin typeface="Arial" panose="020B0604020202020204" pitchFamily="34" charset="0"/>
              <a:ea typeface="Times New Roman" panose="02020603050405020304" pitchFamily="18" charset="0"/>
            </a:endParaRPr>
          </a:p>
          <a:p>
            <a:pPr>
              <a:spcAft>
                <a:spcPts val="0"/>
              </a:spcAft>
            </a:pPr>
            <a:endParaRPr lang="en-US" b="1" dirty="0">
              <a:latin typeface="Arial" panose="020B0604020202020204" pitchFamily="34" charset="0"/>
              <a:ea typeface="Times New Roman" panose="02020603050405020304" pitchFamily="18" charset="0"/>
            </a:endParaRPr>
          </a:p>
          <a:p>
            <a:pPr>
              <a:spcAft>
                <a:spcPts val="0"/>
              </a:spcAft>
            </a:pPr>
            <a:endParaRPr lang="en-US" b="1" dirty="0" smtClean="0">
              <a:latin typeface="Arial" panose="020B0604020202020204" pitchFamily="34" charset="0"/>
              <a:ea typeface="Times New Roman" panose="02020603050405020304" pitchFamily="18" charset="0"/>
            </a:endParaRPr>
          </a:p>
          <a:p>
            <a:pPr>
              <a:spcAft>
                <a:spcPts val="0"/>
              </a:spcAft>
            </a:pPr>
            <a:endParaRPr lang="en-US" b="1" dirty="0">
              <a:latin typeface="Arial" panose="020B0604020202020204" pitchFamily="34" charset="0"/>
              <a:ea typeface="Times New Roman" panose="02020603050405020304" pitchFamily="18" charset="0"/>
            </a:endParaRPr>
          </a:p>
          <a:p>
            <a:pPr>
              <a:spcAft>
                <a:spcPts val="0"/>
              </a:spcAft>
            </a:pPr>
            <a:endParaRPr lang="en-US" b="1" dirty="0" smtClean="0">
              <a:latin typeface="Arial" panose="020B0604020202020204" pitchFamily="34" charset="0"/>
              <a:ea typeface="Times New Roman" panose="02020603050405020304" pitchFamily="18" charset="0"/>
            </a:endParaRPr>
          </a:p>
          <a:p>
            <a:pPr>
              <a:spcAft>
                <a:spcPts val="0"/>
              </a:spcAft>
            </a:pPr>
            <a:endParaRPr lang="en-US" b="1" dirty="0">
              <a:latin typeface="Arial" panose="020B0604020202020204" pitchFamily="34" charset="0"/>
              <a:ea typeface="Times New Roman" panose="02020603050405020304" pitchFamily="18" charset="0"/>
            </a:endParaRPr>
          </a:p>
          <a:p>
            <a:pPr>
              <a:spcAft>
                <a:spcPts val="0"/>
              </a:spcAft>
            </a:pPr>
            <a:endParaRPr lang="en-US" b="1" dirty="0" smtClean="0">
              <a:latin typeface="Arial" panose="020B0604020202020204" pitchFamily="34" charset="0"/>
              <a:ea typeface="Times New Roman" panose="02020603050405020304" pitchFamily="18" charset="0"/>
            </a:endParaRPr>
          </a:p>
          <a:p>
            <a:pPr>
              <a:spcAft>
                <a:spcPts val="0"/>
              </a:spcAft>
            </a:pPr>
            <a:endParaRPr lang="en-US" b="1" dirty="0">
              <a:latin typeface="Arial" panose="020B0604020202020204" pitchFamily="34" charset="0"/>
              <a:ea typeface="Times New Roman" panose="02020603050405020304" pitchFamily="18" charset="0"/>
            </a:endParaRPr>
          </a:p>
          <a:p>
            <a:pPr>
              <a:spcAft>
                <a:spcPts val="0"/>
              </a:spcAft>
            </a:pPr>
            <a:r>
              <a:rPr lang="en-US" b="1" dirty="0" smtClean="0">
                <a:latin typeface="Arial" panose="020B0604020202020204" pitchFamily="34" charset="0"/>
                <a:ea typeface="Times New Roman" panose="02020603050405020304" pitchFamily="18" charset="0"/>
              </a:rPr>
              <a:t>Issue</a:t>
            </a:r>
            <a:r>
              <a:rPr lang="en-US" b="1" dirty="0">
                <a:latin typeface="Arial" panose="020B0604020202020204" pitchFamily="34" charset="0"/>
                <a:ea typeface="Times New Roman" panose="02020603050405020304" pitchFamily="18" charset="0"/>
              </a:rPr>
              <a:t>: Price escalation claimed by Vendors due to delay in payments over stipulated days</a:t>
            </a:r>
            <a:endParaRPr lang="en-IN" sz="2800" dirty="0">
              <a:latin typeface="Times New Roman" panose="02020603050405020304" pitchFamily="18" charset="0"/>
              <a:ea typeface="Times New Roman" panose="02020603050405020304" pitchFamily="18" charset="0"/>
            </a:endParaRPr>
          </a:p>
          <a:p>
            <a:pPr>
              <a:spcAft>
                <a:spcPts val="0"/>
              </a:spcAft>
            </a:pPr>
            <a:r>
              <a:rPr lang="en-US" b="1"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a:spcAft>
                <a:spcPts val="0"/>
              </a:spcAft>
            </a:pPr>
            <a:r>
              <a:rPr lang="en-US" b="1" u="sng" dirty="0">
                <a:latin typeface="Arial" panose="020B0604020202020204" pitchFamily="34" charset="0"/>
                <a:ea typeface="Times New Roman" panose="02020603050405020304" pitchFamily="18" charset="0"/>
              </a:rPr>
              <a:t>Reasons Identified:</a:t>
            </a:r>
            <a:endParaRPr lang="en-IN" sz="2800" dirty="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v"/>
            </a:pPr>
            <a:r>
              <a:rPr lang="en-US" dirty="0" smtClean="0">
                <a:latin typeface="Arial" panose="020B0604020202020204" pitchFamily="34" charset="0"/>
                <a:ea typeface="Times New Roman" panose="02020603050405020304" pitchFamily="18" charset="0"/>
              </a:rPr>
              <a:t>Delay </a:t>
            </a:r>
            <a:r>
              <a:rPr lang="en-US" dirty="0">
                <a:latin typeface="Arial" panose="020B0604020202020204" pitchFamily="34" charset="0"/>
                <a:ea typeface="Times New Roman" panose="02020603050405020304" pitchFamily="18" charset="0"/>
              </a:rPr>
              <a:t>in acceptance of </a:t>
            </a:r>
            <a:r>
              <a:rPr lang="en-US" dirty="0" smtClean="0">
                <a:latin typeface="Arial" panose="020B0604020202020204" pitchFamily="34" charset="0"/>
                <a:ea typeface="Times New Roman" panose="02020603050405020304" pitchFamily="18" charset="0"/>
              </a:rPr>
              <a:t>material</a:t>
            </a:r>
          </a:p>
          <a:p>
            <a:pPr marL="285750" indent="-285750">
              <a:spcAft>
                <a:spcPts val="0"/>
              </a:spcAft>
              <a:buFont typeface="Wingdings" panose="05000000000000000000" pitchFamily="2" charset="2"/>
              <a:buChar char="v"/>
            </a:pPr>
            <a:r>
              <a:rPr lang="en-US" dirty="0" smtClean="0">
                <a:latin typeface="Arial" panose="020B0604020202020204" pitchFamily="34" charset="0"/>
                <a:ea typeface="Times New Roman" panose="02020603050405020304" pitchFamily="18" charset="0"/>
              </a:rPr>
              <a:t>Delayed </a:t>
            </a:r>
            <a:r>
              <a:rPr lang="en-US" dirty="0">
                <a:latin typeface="Arial" panose="020B0604020202020204" pitchFamily="34" charset="0"/>
                <a:ea typeface="Times New Roman" panose="02020603050405020304" pitchFamily="18" charset="0"/>
              </a:rPr>
              <a:t>in Quality </a:t>
            </a:r>
            <a:r>
              <a:rPr lang="en-US" dirty="0" smtClean="0">
                <a:latin typeface="Arial" panose="020B0604020202020204" pitchFamily="34" charset="0"/>
                <a:ea typeface="Times New Roman" panose="02020603050405020304" pitchFamily="18" charset="0"/>
              </a:rPr>
              <a:t>certification</a:t>
            </a:r>
          </a:p>
          <a:p>
            <a:pPr marL="285750" indent="-285750">
              <a:spcAft>
                <a:spcPts val="0"/>
              </a:spcAft>
              <a:buFont typeface="Wingdings" panose="05000000000000000000" pitchFamily="2" charset="2"/>
              <a:buChar char="v"/>
            </a:pPr>
            <a:r>
              <a:rPr lang="en-US" dirty="0" smtClean="0">
                <a:latin typeface="Arial" panose="020B0604020202020204" pitchFamily="34" charset="0"/>
                <a:ea typeface="Times New Roman" panose="02020603050405020304" pitchFamily="18" charset="0"/>
              </a:rPr>
              <a:t>Delay </a:t>
            </a:r>
            <a:r>
              <a:rPr lang="en-US" dirty="0">
                <a:latin typeface="Arial" panose="020B0604020202020204" pitchFamily="34" charset="0"/>
                <a:ea typeface="Times New Roman" panose="02020603050405020304" pitchFamily="18" charset="0"/>
              </a:rPr>
              <a:t>in raising Goods Receipt Note ( GRN) </a:t>
            </a:r>
            <a:endParaRPr lang="en-US" dirty="0" smtClean="0">
              <a:latin typeface="Arial" panose="020B0604020202020204" pitchFamily="34" charset="0"/>
              <a:ea typeface="Times New Roman" panose="02020603050405020304" pitchFamily="18" charset="0"/>
            </a:endParaRPr>
          </a:p>
          <a:p>
            <a:pPr marL="285750" indent="-285750">
              <a:spcAft>
                <a:spcPts val="0"/>
              </a:spcAft>
              <a:buFont typeface="Wingdings" panose="05000000000000000000" pitchFamily="2" charset="2"/>
              <a:buChar char="v"/>
            </a:pPr>
            <a:r>
              <a:rPr lang="en-US" dirty="0" smtClean="0">
                <a:latin typeface="Arial" panose="020B0604020202020204" pitchFamily="34" charset="0"/>
                <a:ea typeface="Times New Roman" panose="02020603050405020304" pitchFamily="18" charset="0"/>
              </a:rPr>
              <a:t>Delay </a:t>
            </a:r>
            <a:r>
              <a:rPr lang="en-US" dirty="0">
                <a:latin typeface="Arial" panose="020B0604020202020204" pitchFamily="34" charset="0"/>
                <a:ea typeface="Times New Roman" panose="02020603050405020304" pitchFamily="18" charset="0"/>
              </a:rPr>
              <a:t>in sending bill alongwith GRN to Payment </a:t>
            </a:r>
            <a:r>
              <a:rPr lang="en-US" dirty="0" smtClean="0">
                <a:latin typeface="Arial" panose="020B0604020202020204" pitchFamily="34" charset="0"/>
                <a:ea typeface="Times New Roman" panose="02020603050405020304" pitchFamily="18" charset="0"/>
              </a:rPr>
              <a:t>Section</a:t>
            </a:r>
          </a:p>
          <a:p>
            <a:pPr marL="285750" indent="-285750">
              <a:spcAft>
                <a:spcPts val="0"/>
              </a:spcAft>
              <a:buFont typeface="Wingdings" panose="05000000000000000000" pitchFamily="2" charset="2"/>
              <a:buChar char="v"/>
            </a:pPr>
            <a:r>
              <a:rPr lang="en-US" dirty="0" smtClean="0">
                <a:latin typeface="Arial" panose="020B0604020202020204" pitchFamily="34" charset="0"/>
                <a:ea typeface="Times New Roman" panose="02020603050405020304" pitchFamily="18" charset="0"/>
              </a:rPr>
              <a:t>Delay </a:t>
            </a:r>
            <a:r>
              <a:rPr lang="en-US" dirty="0">
                <a:latin typeface="Arial" panose="020B0604020202020204" pitchFamily="34" charset="0"/>
                <a:ea typeface="Times New Roman" panose="02020603050405020304" pitchFamily="18" charset="0"/>
              </a:rPr>
              <a:t>in processing </a:t>
            </a:r>
            <a:r>
              <a:rPr lang="en-US" dirty="0" smtClean="0">
                <a:latin typeface="Arial" panose="020B0604020202020204" pitchFamily="34" charset="0"/>
                <a:ea typeface="Times New Roman" panose="02020603050405020304" pitchFamily="18" charset="0"/>
              </a:rPr>
              <a:t>payments</a:t>
            </a:r>
          </a:p>
          <a:p>
            <a:pPr marL="285750" indent="-285750">
              <a:spcAft>
                <a:spcPts val="0"/>
              </a:spcAft>
              <a:buFont typeface="Wingdings" panose="05000000000000000000" pitchFamily="2" charset="2"/>
              <a:buChar char="v"/>
            </a:pPr>
            <a:r>
              <a:rPr lang="en-US" dirty="0" smtClean="0">
                <a:latin typeface="Arial" panose="020B0604020202020204" pitchFamily="34" charset="0"/>
                <a:ea typeface="Times New Roman" panose="02020603050405020304" pitchFamily="18" charset="0"/>
              </a:rPr>
              <a:t>Fund </a:t>
            </a:r>
            <a:r>
              <a:rPr lang="en-US" dirty="0">
                <a:latin typeface="Arial" panose="020B0604020202020204" pitchFamily="34" charset="0"/>
                <a:ea typeface="Times New Roman" panose="02020603050405020304" pitchFamily="18" charset="0"/>
              </a:rPr>
              <a:t>problem for which payment release not </a:t>
            </a:r>
            <a:r>
              <a:rPr lang="en-US" dirty="0" smtClean="0">
                <a:latin typeface="Arial" panose="020B0604020202020204" pitchFamily="34" charset="0"/>
                <a:ea typeface="Times New Roman" panose="02020603050405020304" pitchFamily="18" charset="0"/>
              </a:rPr>
              <a:t>made</a:t>
            </a:r>
          </a:p>
          <a:p>
            <a:pPr marL="285750" indent="-285750">
              <a:spcAft>
                <a:spcPts val="0"/>
              </a:spcAft>
              <a:buFont typeface="Wingdings" panose="05000000000000000000" pitchFamily="2" charset="2"/>
              <a:buChar char="v"/>
            </a:pPr>
            <a:r>
              <a:rPr lang="en-US" dirty="0" smtClean="0">
                <a:latin typeface="Arial" panose="020B0604020202020204" pitchFamily="34" charset="0"/>
                <a:ea typeface="Times New Roman" panose="02020603050405020304" pitchFamily="18" charset="0"/>
              </a:rPr>
              <a:t>Absence </a:t>
            </a:r>
            <a:r>
              <a:rPr lang="en-US" dirty="0">
                <a:latin typeface="Arial" panose="020B0604020202020204" pitchFamily="34" charset="0"/>
                <a:ea typeface="Times New Roman" panose="02020603050405020304" pitchFamily="18" charset="0"/>
              </a:rPr>
              <a:t>of </a:t>
            </a:r>
            <a:r>
              <a:rPr lang="en-US" dirty="0" smtClean="0">
                <a:latin typeface="Arial" panose="020B0604020202020204" pitchFamily="34" charset="0"/>
                <a:ea typeface="Times New Roman" panose="02020603050405020304" pitchFamily="18" charset="0"/>
              </a:rPr>
              <a:t>Signatories</a:t>
            </a:r>
          </a:p>
          <a:p>
            <a:pPr marL="285750" indent="-285750">
              <a:spcAft>
                <a:spcPts val="0"/>
              </a:spcAft>
              <a:buFont typeface="Wingdings" panose="05000000000000000000" pitchFamily="2" charset="2"/>
              <a:buChar char="v"/>
            </a:pPr>
            <a:r>
              <a:rPr lang="en-US" dirty="0" err="1" smtClean="0">
                <a:latin typeface="Arial" panose="020B0604020202020204" pitchFamily="34" charset="0"/>
                <a:ea typeface="Times New Roman" panose="02020603050405020304" pitchFamily="18" charset="0"/>
              </a:rPr>
              <a:t>Despatch</a:t>
            </a:r>
            <a:r>
              <a:rPr lang="en-US" dirty="0" smtClean="0">
                <a:latin typeface="Arial" panose="020B0604020202020204" pitchFamily="34" charset="0"/>
                <a:ea typeface="Times New Roman" panose="02020603050405020304" pitchFamily="18" charset="0"/>
              </a:rPr>
              <a:t> </a:t>
            </a:r>
            <a:r>
              <a:rPr lang="en-US" dirty="0">
                <a:latin typeface="Arial" panose="020B0604020202020204" pitchFamily="34" charset="0"/>
                <a:ea typeface="Times New Roman" panose="02020603050405020304" pitchFamily="18" charset="0"/>
              </a:rPr>
              <a:t>section unmanned to attend </a:t>
            </a:r>
            <a:r>
              <a:rPr lang="en-US" dirty="0" err="1">
                <a:latin typeface="Arial" panose="020B0604020202020204" pitchFamily="34" charset="0"/>
                <a:ea typeface="Times New Roman" panose="02020603050405020304" pitchFamily="18" charset="0"/>
              </a:rPr>
              <a:t>cheque</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despatch</a:t>
            </a: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a:spcAft>
                <a:spcPts val="0"/>
              </a:spcAft>
            </a:pPr>
            <a:r>
              <a:rPr lang="en-US" b="1"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a:spcAft>
                <a:spcPts val="0"/>
              </a:spcAft>
            </a:pPr>
            <a:r>
              <a:rPr lang="en-US" b="1" u="sng" dirty="0">
                <a:latin typeface="Arial" panose="020B0604020202020204" pitchFamily="34" charset="0"/>
                <a:ea typeface="Times New Roman" panose="02020603050405020304" pitchFamily="18" charset="0"/>
              </a:rPr>
              <a:t>Action Plan to follow/emanate from root cause and owners to be identified accordingly</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mj-lt"/>
              <a:buAutoNum type="alphaLcPeriod"/>
            </a:pPr>
            <a:r>
              <a:rPr lang="en-US" dirty="0" smtClean="0">
                <a:latin typeface="Arial" panose="020B0604020202020204" pitchFamily="34" charset="0"/>
                <a:ea typeface="Times New Roman" panose="02020603050405020304" pitchFamily="18" charset="0"/>
              </a:rPr>
              <a:t>Delayed </a:t>
            </a:r>
            <a:r>
              <a:rPr lang="en-US" dirty="0">
                <a:latin typeface="Arial" panose="020B0604020202020204" pitchFamily="34" charset="0"/>
                <a:ea typeface="Times New Roman" panose="02020603050405020304" pitchFamily="18" charset="0"/>
              </a:rPr>
              <a:t>quality certification- In the absence of any in-house testing facility, materials are sent to Local University Laboratory. The Laboratory returns the sample with test result fortnightly.</a:t>
            </a:r>
            <a:endParaRPr lang="en-IN" sz="2800" dirty="0">
              <a:latin typeface="Times New Roman" panose="02020603050405020304" pitchFamily="18" charset="0"/>
              <a:ea typeface="Times New Roman" panose="02020603050405020304" pitchFamily="18" charset="0"/>
            </a:endParaRPr>
          </a:p>
          <a:p>
            <a:pPr marL="457200">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457200">
              <a:spcAft>
                <a:spcPts val="0"/>
              </a:spcAft>
            </a:pPr>
            <a:r>
              <a:rPr lang="en-US" dirty="0">
                <a:latin typeface="Arial" panose="020B0604020202020204" pitchFamily="34" charset="0"/>
                <a:ea typeface="Times New Roman" panose="02020603050405020304" pitchFamily="18" charset="0"/>
              </a:rPr>
              <a:t>Action Plan: Capex need to be sanctioned for in-house test facility.</a:t>
            </a:r>
            <a:endParaRPr lang="en-IN" sz="2800" dirty="0">
              <a:latin typeface="Times New Roman" panose="02020603050405020304" pitchFamily="18" charset="0"/>
              <a:ea typeface="Times New Roman" panose="02020603050405020304" pitchFamily="18" charset="0"/>
            </a:endParaRPr>
          </a:p>
          <a:p>
            <a:pPr>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lvl="0" algn="just">
              <a:spcAft>
                <a:spcPts val="0"/>
              </a:spcAft>
            </a:pPr>
            <a:r>
              <a:rPr lang="en-US" dirty="0" smtClean="0">
                <a:latin typeface="Arial" panose="020B0604020202020204" pitchFamily="34" charset="0"/>
                <a:ea typeface="Times New Roman" panose="02020603050405020304" pitchFamily="18" charset="0"/>
              </a:rPr>
              <a:t>b. Delay </a:t>
            </a:r>
            <a:r>
              <a:rPr lang="en-US" dirty="0">
                <a:latin typeface="Arial" panose="020B0604020202020204" pitchFamily="34" charset="0"/>
                <a:ea typeface="Times New Roman" panose="02020603050405020304" pitchFamily="18" charset="0"/>
              </a:rPr>
              <a:t>in processing payments- All payments are processed from </a:t>
            </a:r>
            <a:r>
              <a:rPr lang="en-US" dirty="0" smtClean="0">
                <a:latin typeface="Arial" panose="020B0604020202020204" pitchFamily="34" charset="0"/>
                <a:ea typeface="Times New Roman" panose="02020603050405020304" pitchFamily="18" charset="0"/>
              </a:rPr>
              <a:t>HO. </a:t>
            </a:r>
            <a:r>
              <a:rPr lang="en-US" dirty="0">
                <a:latin typeface="Arial" panose="020B0604020202020204" pitchFamily="34" charset="0"/>
                <a:ea typeface="Times New Roman" panose="02020603050405020304" pitchFamily="18" charset="0"/>
              </a:rPr>
              <a:t>Bills alongwith Challan, certified GRN forwarded to </a:t>
            </a:r>
            <a:r>
              <a:rPr lang="en-US" dirty="0" smtClean="0">
                <a:latin typeface="Arial" panose="020B0604020202020204" pitchFamily="34" charset="0"/>
                <a:ea typeface="Times New Roman" panose="02020603050405020304" pitchFamily="18" charset="0"/>
              </a:rPr>
              <a:t>HO. </a:t>
            </a:r>
            <a:r>
              <a:rPr lang="en-US" dirty="0">
                <a:latin typeface="Arial" panose="020B0604020202020204" pitchFamily="34" charset="0"/>
                <a:ea typeface="Times New Roman" panose="02020603050405020304" pitchFamily="18" charset="0"/>
              </a:rPr>
              <a:t>After completion of necessary checking and </a:t>
            </a:r>
            <a:r>
              <a:rPr lang="en-US" dirty="0" err="1">
                <a:latin typeface="Arial" panose="020B0604020202020204" pitchFamily="34" charset="0"/>
                <a:ea typeface="Times New Roman" panose="02020603050405020304" pitchFamily="18" charset="0"/>
              </a:rPr>
              <a:t>posting,bills</a:t>
            </a:r>
            <a:r>
              <a:rPr lang="en-US" dirty="0">
                <a:latin typeface="Arial" panose="020B0604020202020204" pitchFamily="34" charset="0"/>
                <a:ea typeface="Times New Roman" panose="02020603050405020304" pitchFamily="18" charset="0"/>
              </a:rPr>
              <a:t> travelled back to Unit for drawing </a:t>
            </a:r>
            <a:r>
              <a:rPr lang="en-US" dirty="0" err="1" smtClean="0">
                <a:latin typeface="Arial" panose="020B0604020202020204" pitchFamily="34" charset="0"/>
                <a:ea typeface="Times New Roman" panose="02020603050405020304" pitchFamily="18" charset="0"/>
              </a:rPr>
              <a:t>cheques</a:t>
            </a:r>
            <a:r>
              <a:rPr lang="en-US" dirty="0" smtClean="0">
                <a:latin typeface="Arial" panose="020B0604020202020204" pitchFamily="34" charset="0"/>
                <a:ea typeface="Times New Roman" panose="02020603050405020304" pitchFamily="18" charset="0"/>
              </a:rPr>
              <a:t>.</a:t>
            </a:r>
            <a:endParaRPr lang="en-IN" sz="2800" dirty="0" smtClean="0">
              <a:latin typeface="Times New Roman" panose="02020603050405020304" pitchFamily="18" charset="0"/>
              <a:ea typeface="Times New Roman" panose="02020603050405020304" pitchFamily="18" charset="0"/>
            </a:endParaRPr>
          </a:p>
          <a:p>
            <a:pPr lvl="0" algn="just">
              <a:spcAft>
                <a:spcPts val="0"/>
              </a:spcAft>
            </a:pPr>
            <a:endParaRPr lang="en-IN" sz="2800" dirty="0">
              <a:latin typeface="Times New Roman" panose="02020603050405020304" pitchFamily="18" charset="0"/>
              <a:ea typeface="Times New Roman" panose="02020603050405020304" pitchFamily="18" charset="0"/>
            </a:endParaRPr>
          </a:p>
          <a:p>
            <a:pPr lvl="0" algn="just">
              <a:spcAft>
                <a:spcPts val="0"/>
              </a:spcAft>
            </a:pPr>
            <a:r>
              <a:rPr lang="en-US" dirty="0" smtClean="0">
                <a:latin typeface="Arial" panose="020B0604020202020204" pitchFamily="34" charset="0"/>
                <a:ea typeface="Times New Roman" panose="02020603050405020304" pitchFamily="18" charset="0"/>
              </a:rPr>
              <a:t>Action </a:t>
            </a:r>
            <a:r>
              <a:rPr lang="en-US" dirty="0">
                <a:latin typeface="Arial" panose="020B0604020202020204" pitchFamily="34" charset="0"/>
                <a:ea typeface="Times New Roman" panose="02020603050405020304" pitchFamily="18" charset="0"/>
              </a:rPr>
              <a:t>Plan: Bill passing and payment processing need to be decentralized to avoid multiple movement of documents. </a:t>
            </a:r>
            <a:endParaRPr lang="en-IN" sz="2800" dirty="0">
              <a:latin typeface="Times New Roman" panose="02020603050405020304" pitchFamily="18" charset="0"/>
              <a:ea typeface="Times New Roman" panose="02020603050405020304" pitchFamily="18" charset="0"/>
            </a:endParaRPr>
          </a:p>
          <a:p>
            <a:pPr>
              <a:spcAft>
                <a:spcPts val="0"/>
              </a:spcAft>
            </a:pPr>
            <a:r>
              <a:rPr lang="en-US" dirty="0">
                <a:latin typeface="Arial" panose="020B0604020202020204" pitchFamily="34" charset="0"/>
                <a:ea typeface="Times New Roman" panose="02020603050405020304" pitchFamily="18" charset="0"/>
              </a:rPr>
              <a:t> </a:t>
            </a:r>
            <a:endParaRPr lang="en-IN" sz="2800" dirty="0">
              <a:effectLst/>
              <a:latin typeface="Times New Roman" panose="02020603050405020304" pitchFamily="18" charset="0"/>
              <a:ea typeface="Times New Roman" panose="02020603050405020304" pitchFamily="18" charset="0"/>
            </a:endParaRPr>
          </a:p>
        </p:txBody>
      </p:sp>
      <p:sp>
        <p:nvSpPr>
          <p:cNvPr id="6" name="Title 1"/>
          <p:cNvSpPr txBox="1">
            <a:spLocks/>
          </p:cNvSpPr>
          <p:nvPr/>
        </p:nvSpPr>
        <p:spPr>
          <a:xfrm>
            <a:off x="0" y="0"/>
            <a:ext cx="12191999" cy="573637"/>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a:t>
            </a:r>
            <a:r>
              <a:rPr lang="en-US" altLang="en-US" sz="3200" dirty="0">
                <a:solidFill>
                  <a:schemeClr val="accent1"/>
                </a:solidFill>
                <a:latin typeface="Times New Roman" pitchFamily="18" charset="0"/>
                <a:cs typeface="Times New Roman" pitchFamily="18" charset="0"/>
              </a:rPr>
              <a:t>Report Writing Guideline: </a:t>
            </a:r>
            <a:r>
              <a:rPr lang="en-US" altLang="en-US" sz="3200" dirty="0" smtClean="0">
                <a:solidFill>
                  <a:schemeClr val="accent1"/>
                </a:solidFill>
                <a:latin typeface="Times New Roman" pitchFamily="18" charset="0"/>
                <a:cs typeface="Times New Roman" pitchFamily="18" charset="0"/>
              </a:rPr>
              <a:t>(Contd.): RCA-Root Cause Analysis </a:t>
            </a:r>
            <a:endParaRPr lang="en-US" altLang="en-US" sz="3200"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val="690911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7296"/>
            <a:ext cx="12191999" cy="600933"/>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a:t>
            </a:r>
            <a:r>
              <a:rPr lang="en-US" altLang="en-US" sz="3200" dirty="0">
                <a:solidFill>
                  <a:schemeClr val="accent1"/>
                </a:solidFill>
                <a:latin typeface="Times New Roman" pitchFamily="18" charset="0"/>
                <a:cs typeface="Times New Roman" pitchFamily="18" charset="0"/>
              </a:rPr>
              <a:t>Report Writing Guideline: </a:t>
            </a:r>
            <a:r>
              <a:rPr lang="en-US" altLang="en-US" sz="3200" dirty="0" smtClean="0">
                <a:solidFill>
                  <a:schemeClr val="accent1"/>
                </a:solidFill>
                <a:latin typeface="Times New Roman" pitchFamily="18" charset="0"/>
                <a:cs typeface="Times New Roman" pitchFamily="18" charset="0"/>
              </a:rPr>
              <a:t>(Contd.): Few Examples *Only green</a:t>
            </a:r>
            <a:endParaRPr lang="en-US" altLang="en-US" sz="3200" dirty="0">
              <a:solidFill>
                <a:schemeClr val="accent1"/>
              </a:solidFill>
              <a:latin typeface="Times New Roman" pitchFamily="18" charset="0"/>
              <a:cs typeface="Times New Roman" pitchFamily="18" charset="0"/>
            </a:endParaRPr>
          </a:p>
        </p:txBody>
      </p:sp>
      <p:sp>
        <p:nvSpPr>
          <p:cNvPr id="6" name="Rectangle 5"/>
          <p:cNvSpPr/>
          <p:nvPr/>
        </p:nvSpPr>
        <p:spPr>
          <a:xfrm>
            <a:off x="68239" y="573636"/>
            <a:ext cx="12123760" cy="5324535"/>
          </a:xfrm>
          <a:prstGeom prst="rect">
            <a:avLst/>
          </a:prstGeom>
        </p:spPr>
        <p:txBody>
          <a:bodyPr wrap="square">
            <a:spAutoFit/>
          </a:bodyPr>
          <a:lstStyle/>
          <a:p>
            <a:pPr marL="342900" lvl="0" indent="-342900">
              <a:spcAft>
                <a:spcPts val="0"/>
              </a:spcAft>
              <a:buFont typeface="Symbol" panose="05050102010706020507" pitchFamily="18" charset="2"/>
              <a:buChar char=""/>
            </a:pPr>
            <a:r>
              <a:rPr lang="en-US" sz="2000" dirty="0" smtClean="0">
                <a:solidFill>
                  <a:srgbClr val="FF0000"/>
                </a:solidFill>
                <a:latin typeface="Arial" panose="020B0604020202020204" pitchFamily="34" charset="0"/>
                <a:ea typeface="Times New Roman" panose="02020603050405020304" pitchFamily="18" charset="0"/>
              </a:rPr>
              <a:t>The </a:t>
            </a:r>
            <a:r>
              <a:rPr lang="en-US" sz="2000" dirty="0">
                <a:solidFill>
                  <a:srgbClr val="FF0000"/>
                </a:solidFill>
                <a:latin typeface="Arial" panose="020B0604020202020204" pitchFamily="34" charset="0"/>
                <a:ea typeface="Times New Roman" panose="02020603050405020304" pitchFamily="18" charset="0"/>
              </a:rPr>
              <a:t>Company gives many benefits to  employees including being  able to park car in the underground parking lot, </a:t>
            </a:r>
            <a:r>
              <a:rPr lang="en-US" sz="2000" dirty="0" smtClean="0">
                <a:solidFill>
                  <a:srgbClr val="FF0000"/>
                </a:solidFill>
                <a:latin typeface="Arial" panose="020B0604020202020204" pitchFamily="34" charset="0"/>
                <a:ea typeface="Times New Roman" panose="02020603050405020304" pitchFamily="18" charset="0"/>
              </a:rPr>
              <a:t>2 </a:t>
            </a:r>
            <a:r>
              <a:rPr lang="en-US" sz="2000" dirty="0">
                <a:solidFill>
                  <a:srgbClr val="FF0000"/>
                </a:solidFill>
                <a:latin typeface="Arial" panose="020B0604020202020204" pitchFamily="34" charset="0"/>
                <a:ea typeface="Times New Roman" panose="02020603050405020304" pitchFamily="18" charset="0"/>
              </a:rPr>
              <a:t>weeks of paid vacation each year, and employee discount on all merchandise. Also they can use the club facility for free.</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US" sz="2000" dirty="0">
                <a:solidFill>
                  <a:srgbClr val="00B050"/>
                </a:solidFill>
                <a:latin typeface="Arial" panose="020B0604020202020204" pitchFamily="34" charset="0"/>
                <a:ea typeface="Times New Roman" panose="02020603050405020304" pitchFamily="18" charset="0"/>
              </a:rPr>
              <a:t>The Company gives following benefits to employees :</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Arial" panose="020B0604020202020204" pitchFamily="34" charset="0"/>
              <a:buChar char="-"/>
            </a:pPr>
            <a:r>
              <a:rPr lang="en-US" sz="2000" dirty="0">
                <a:solidFill>
                  <a:srgbClr val="00B050"/>
                </a:solidFill>
                <a:latin typeface="Arial" panose="020B0604020202020204" pitchFamily="34" charset="0"/>
                <a:ea typeface="Times New Roman" panose="02020603050405020304" pitchFamily="18" charset="0"/>
              </a:rPr>
              <a:t>Underground parking</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Arial" panose="020B0604020202020204" pitchFamily="34" charset="0"/>
              <a:buChar char="-"/>
            </a:pPr>
            <a:r>
              <a:rPr lang="en-US" sz="2000" dirty="0">
                <a:solidFill>
                  <a:srgbClr val="00B050"/>
                </a:solidFill>
                <a:latin typeface="Arial" panose="020B0604020202020204" pitchFamily="34" charset="0"/>
                <a:ea typeface="Times New Roman" panose="02020603050405020304" pitchFamily="18" charset="0"/>
              </a:rPr>
              <a:t>Two weeks of paid vacation per year</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Arial" panose="020B0604020202020204" pitchFamily="34" charset="0"/>
              <a:buChar char="-"/>
            </a:pPr>
            <a:r>
              <a:rPr lang="en-US" sz="2000" dirty="0">
                <a:solidFill>
                  <a:srgbClr val="00B050"/>
                </a:solidFill>
                <a:latin typeface="Arial" panose="020B0604020202020204" pitchFamily="34" charset="0"/>
                <a:ea typeface="Times New Roman" panose="02020603050405020304" pitchFamily="18" charset="0"/>
              </a:rPr>
              <a:t>Employee discount on merchandise</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Arial" panose="020B0604020202020204" pitchFamily="34" charset="0"/>
              <a:buChar char="-"/>
            </a:pPr>
            <a:r>
              <a:rPr lang="en-US" sz="2000" dirty="0">
                <a:solidFill>
                  <a:srgbClr val="00B050"/>
                </a:solidFill>
                <a:latin typeface="Arial" panose="020B0604020202020204" pitchFamily="34" charset="0"/>
                <a:ea typeface="Times New Roman" panose="02020603050405020304" pitchFamily="18" charset="0"/>
              </a:rPr>
              <a:t>Free club facility</a:t>
            </a:r>
            <a:endParaRPr lang="en-IN" sz="2000" dirty="0">
              <a:latin typeface="Times New Roman" panose="02020603050405020304" pitchFamily="18" charset="0"/>
              <a:ea typeface="Times New Roman" panose="02020603050405020304" pitchFamily="18" charset="0"/>
            </a:endParaRPr>
          </a:p>
          <a:p>
            <a:pPr>
              <a:spcAft>
                <a:spcPts val="0"/>
              </a:spcAft>
            </a:pPr>
            <a:r>
              <a:rPr lang="en-US" sz="2000" dirty="0">
                <a:solidFill>
                  <a:srgbClr val="00B050"/>
                </a:solidFill>
                <a:latin typeface="Arial" panose="020B0604020202020204" pitchFamily="34" charset="0"/>
                <a:ea typeface="Times New Roman" panose="02020603050405020304" pitchFamily="18" charset="0"/>
              </a:rPr>
              <a:t> </a:t>
            </a:r>
            <a:r>
              <a:rPr lang="en-US" sz="2000" dirty="0">
                <a:latin typeface="Arial" panose="020B0604020202020204" pitchFamily="34" charset="0"/>
                <a:ea typeface="Times New Roman" panose="02020603050405020304" pitchFamily="18" charset="0"/>
              </a:rPr>
              <a:t> </a:t>
            </a:r>
            <a:endParaRPr lang="en-US" sz="2000" dirty="0" smtClean="0">
              <a:latin typeface="Arial" panose="020B0604020202020204" pitchFamily="34" charset="0"/>
              <a:ea typeface="Times New Roman" panose="02020603050405020304" pitchFamily="18" charset="0"/>
            </a:endParaRPr>
          </a:p>
          <a:p>
            <a:pPr marL="342900" indent="-342900">
              <a:spcAft>
                <a:spcPts val="0"/>
              </a:spcAft>
              <a:buFont typeface="Arial" panose="020B0604020202020204" pitchFamily="34" charset="0"/>
              <a:buChar char="•"/>
            </a:pPr>
            <a:r>
              <a:rPr lang="en-US" sz="2000" dirty="0" smtClean="0">
                <a:solidFill>
                  <a:srgbClr val="FF0000"/>
                </a:solidFill>
                <a:latin typeface="Arial" panose="020B0604020202020204" pitchFamily="34" charset="0"/>
                <a:ea typeface="Times New Roman" panose="02020603050405020304" pitchFamily="18" charset="0"/>
              </a:rPr>
              <a:t>Serial </a:t>
            </a:r>
            <a:r>
              <a:rPr lang="en-US" sz="2000" dirty="0">
                <a:solidFill>
                  <a:srgbClr val="FF0000"/>
                </a:solidFill>
                <a:latin typeface="Arial" panose="020B0604020202020204" pitchFamily="34" charset="0"/>
                <a:ea typeface="Times New Roman" panose="02020603050405020304" pitchFamily="18" charset="0"/>
              </a:rPr>
              <a:t>numbering of the forms would help in tracking the  applications received for digital certificates.</a:t>
            </a:r>
            <a:endParaRPr lang="en-IN"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US" sz="2000" dirty="0">
                <a:solidFill>
                  <a:srgbClr val="00B050"/>
                </a:solidFill>
                <a:latin typeface="Arial" panose="020B0604020202020204" pitchFamily="34" charset="0"/>
                <a:ea typeface="Times New Roman" panose="02020603050405020304" pitchFamily="18" charset="0"/>
              </a:rPr>
              <a:t>Serially numbering the forms helps to keep the track of applications received for digital certificates.  </a:t>
            </a:r>
            <a:endParaRPr lang="en-IN" sz="2000" dirty="0">
              <a:latin typeface="Times New Roman" panose="02020603050405020304" pitchFamily="18" charset="0"/>
              <a:ea typeface="Times New Roman" panose="02020603050405020304" pitchFamily="18" charset="0"/>
            </a:endParaRPr>
          </a:p>
          <a:p>
            <a:pPr algn="just">
              <a:spcAft>
                <a:spcPts val="0"/>
              </a:spcAft>
            </a:pPr>
            <a:r>
              <a:rPr lang="en-US" sz="2000" dirty="0">
                <a:solidFill>
                  <a:srgbClr val="FF0000"/>
                </a:solidFill>
                <a:latin typeface="Arial" panose="020B0604020202020204" pitchFamily="34" charset="0"/>
                <a:ea typeface="Times New Roman" panose="02020603050405020304" pitchFamily="18" charset="0"/>
              </a:rPr>
              <a:t>  </a:t>
            </a:r>
            <a:endParaRPr lang="en-US" sz="2000" dirty="0" smtClean="0">
              <a:solidFill>
                <a:srgbClr val="FF0000"/>
              </a:solidFill>
              <a:latin typeface="Arial" panose="020B0604020202020204" pitchFamily="34" charset="0"/>
              <a:ea typeface="Times New Roman" panose="02020603050405020304" pitchFamily="18" charset="0"/>
            </a:endParaRPr>
          </a:p>
          <a:p>
            <a:pPr marL="342900" indent="-342900" algn="just">
              <a:spcAft>
                <a:spcPts val="0"/>
              </a:spcAft>
              <a:buFont typeface="Arial" panose="020B0604020202020204" pitchFamily="34" charset="0"/>
              <a:buChar char="•"/>
            </a:pPr>
            <a:r>
              <a:rPr lang="en-US" sz="2000" dirty="0" smtClean="0">
                <a:solidFill>
                  <a:srgbClr val="FF0000"/>
                </a:solidFill>
                <a:latin typeface="Arial" panose="020B0604020202020204" pitchFamily="34" charset="0"/>
                <a:ea typeface="Times New Roman" panose="02020603050405020304" pitchFamily="18" charset="0"/>
              </a:rPr>
              <a:t>Finalization  </a:t>
            </a:r>
            <a:r>
              <a:rPr lang="en-US" sz="2000" dirty="0">
                <a:solidFill>
                  <a:srgbClr val="FF0000"/>
                </a:solidFill>
                <a:latin typeface="Arial" panose="020B0604020202020204" pitchFamily="34" charset="0"/>
                <a:ea typeface="Times New Roman" panose="02020603050405020304" pitchFamily="18" charset="0"/>
              </a:rPr>
              <a:t>entries  were not passed in the System till May 28, 2009 due to problems  faced in entering  back </a:t>
            </a:r>
            <a:r>
              <a:rPr lang="en-US" sz="2000" dirty="0" smtClean="0">
                <a:solidFill>
                  <a:srgbClr val="FF0000"/>
                </a:solidFill>
                <a:latin typeface="Arial" panose="020B0604020202020204" pitchFamily="34" charset="0"/>
                <a:ea typeface="Times New Roman" panose="02020603050405020304" pitchFamily="18" charset="0"/>
              </a:rPr>
              <a:t>dated </a:t>
            </a:r>
            <a:r>
              <a:rPr lang="en-US" sz="2000" dirty="0">
                <a:solidFill>
                  <a:srgbClr val="FF0000"/>
                </a:solidFill>
                <a:latin typeface="Arial" panose="020B0604020202020204" pitchFamily="34" charset="0"/>
                <a:ea typeface="Times New Roman" panose="02020603050405020304" pitchFamily="18" charset="0"/>
              </a:rPr>
              <a:t>vouchers.  This resulted in delay in  accounts closure. </a:t>
            </a:r>
            <a:endParaRPr lang="en-IN"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US" sz="2000" dirty="0">
                <a:solidFill>
                  <a:srgbClr val="00B050"/>
                </a:solidFill>
                <a:latin typeface="Arial" panose="020B0604020202020204" pitchFamily="34" charset="0"/>
                <a:ea typeface="Times New Roman" panose="02020603050405020304" pitchFamily="18" charset="0"/>
              </a:rPr>
              <a:t>Finalization entries were not passed in the system till May 28,2009 ;due to problem faced in entering vouchers with back date which resulted in delay in closing Accounts.  </a:t>
            </a:r>
            <a:endParaRPr lang="en-IN" sz="2000" dirty="0">
              <a:latin typeface="Times New Roman" panose="02020603050405020304" pitchFamily="18" charset="0"/>
              <a:ea typeface="Times New Roman" panose="02020603050405020304" pitchFamily="18" charset="0"/>
            </a:endParaRPr>
          </a:p>
          <a:p>
            <a:pPr>
              <a:spcAft>
                <a:spcPts val="0"/>
              </a:spcAft>
            </a:pPr>
            <a:r>
              <a:rPr lang="en-US" sz="2000" dirty="0">
                <a:latin typeface="Arial" panose="020B0604020202020204" pitchFamily="34" charset="0"/>
                <a:ea typeface="Times New Roman" panose="02020603050405020304" pitchFamily="18" charset="0"/>
              </a:rPr>
              <a:t>  </a:t>
            </a:r>
            <a:endParaRPr lang="en-IN"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5215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12191999" cy="573637"/>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a:t>
            </a:r>
            <a:r>
              <a:rPr lang="en-US" altLang="en-US" sz="3200" dirty="0">
                <a:solidFill>
                  <a:schemeClr val="accent1"/>
                </a:solidFill>
                <a:latin typeface="Times New Roman" pitchFamily="18" charset="0"/>
                <a:cs typeface="Times New Roman" pitchFamily="18" charset="0"/>
              </a:rPr>
              <a:t>Report Writing Guideline: </a:t>
            </a:r>
            <a:r>
              <a:rPr lang="en-US" altLang="en-US" sz="3200" dirty="0" smtClean="0">
                <a:solidFill>
                  <a:schemeClr val="accent1"/>
                </a:solidFill>
                <a:latin typeface="Times New Roman" pitchFamily="18" charset="0"/>
                <a:cs typeface="Times New Roman" pitchFamily="18" charset="0"/>
              </a:rPr>
              <a:t>(Contd.): Few Examples *only green </a:t>
            </a:r>
            <a:endParaRPr lang="en-US" altLang="en-US" sz="3200" dirty="0">
              <a:solidFill>
                <a:schemeClr val="accent1"/>
              </a:solidFill>
              <a:latin typeface="Times New Roman" pitchFamily="18" charset="0"/>
              <a:cs typeface="Times New Roman" pitchFamily="18" charset="0"/>
            </a:endParaRPr>
          </a:p>
        </p:txBody>
      </p:sp>
      <p:sp>
        <p:nvSpPr>
          <p:cNvPr id="6" name="Rectangle 5"/>
          <p:cNvSpPr/>
          <p:nvPr/>
        </p:nvSpPr>
        <p:spPr>
          <a:xfrm>
            <a:off x="0" y="573637"/>
            <a:ext cx="12191999" cy="6247864"/>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en-US" sz="2000" b="1" u="sng" dirty="0" smtClean="0">
                <a:solidFill>
                  <a:srgbClr val="FF0000"/>
                </a:solidFill>
                <a:latin typeface="Arial" panose="020B0604020202020204" pitchFamily="34" charset="0"/>
                <a:ea typeface="Times New Roman" panose="02020603050405020304" pitchFamily="18" charset="0"/>
              </a:rPr>
              <a:t>Difference </a:t>
            </a:r>
            <a:r>
              <a:rPr lang="en-US" sz="2000" b="1" u="sng" dirty="0">
                <a:solidFill>
                  <a:srgbClr val="FF0000"/>
                </a:solidFill>
                <a:latin typeface="Arial" panose="020B0604020202020204" pitchFamily="34" charset="0"/>
                <a:ea typeface="Times New Roman" panose="02020603050405020304" pitchFamily="18" charset="0"/>
              </a:rPr>
              <a:t>between the amount sanctioned and the amount actually spent on the project.</a:t>
            </a:r>
            <a:r>
              <a:rPr lang="en-US" sz="2000" b="1" dirty="0">
                <a:solidFill>
                  <a:srgbClr val="FF0000"/>
                </a:solidFill>
                <a:latin typeface="Arial" panose="020B0604020202020204" pitchFamily="34" charset="0"/>
                <a:ea typeface="Times New Roman" panose="02020603050405020304" pitchFamily="18" charset="0"/>
              </a:rPr>
              <a:t> </a:t>
            </a:r>
            <a:endParaRPr lang="en-IN"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Wingdings" panose="05000000000000000000" pitchFamily="2" charset="2"/>
              <a:buChar char=""/>
              <a:tabLst>
                <a:tab pos="457200" algn="l"/>
              </a:tabLst>
            </a:pPr>
            <a:r>
              <a:rPr lang="en-US" sz="2000" b="1" dirty="0">
                <a:solidFill>
                  <a:srgbClr val="FF0000"/>
                </a:solidFill>
                <a:latin typeface="Arial" panose="020B0604020202020204" pitchFamily="34" charset="0"/>
                <a:ea typeface="Times New Roman" panose="02020603050405020304" pitchFamily="18" charset="0"/>
              </a:rPr>
              <a:t>Major deviation from the budgeted cost of the projects has been observed in 11 cases observed during our audit. The difference in the expenditure varies from 40% to 77% in 7 of these cases. Details are given in Exhibit-VI. Further there is no system for analyzing the causes of difference between the budgeted expenditure and the actual expenditure</a:t>
            </a:r>
            <a:endParaRPr lang="en-IN" sz="2000" b="1" dirty="0">
              <a:latin typeface="Times New Roman" panose="02020603050405020304" pitchFamily="18" charset="0"/>
              <a:ea typeface="Times New Roman" panose="02020603050405020304" pitchFamily="18" charset="0"/>
            </a:endParaRPr>
          </a:p>
          <a:p>
            <a:pPr marL="342900" lvl="0" indent="-342900" algn="just">
              <a:spcAft>
                <a:spcPts val="0"/>
              </a:spcAft>
              <a:buFont typeface="Wingdings" panose="05000000000000000000" pitchFamily="2" charset="2"/>
              <a:buChar char=""/>
              <a:tabLst>
                <a:tab pos="457200" algn="l"/>
              </a:tabLst>
            </a:pPr>
            <a:r>
              <a:rPr lang="en-US" sz="2000" b="1" dirty="0">
                <a:solidFill>
                  <a:srgbClr val="FF0000"/>
                </a:solidFill>
                <a:latin typeface="Arial" panose="020B0604020202020204" pitchFamily="34" charset="0"/>
                <a:ea typeface="Times New Roman" panose="02020603050405020304" pitchFamily="18" charset="0"/>
              </a:rPr>
              <a:t>Sanctioning of budgets in excess of actual requirements diverts the application of funds. Also there are chances that because of excess funds sanctioned for any particular project, some other projects may not be approved on account of shortage of funds. Further, there is a tendency of spending carelessly when the budget amount is sanctioned without thorough analysis of actual requirements. </a:t>
            </a:r>
            <a:endParaRPr lang="en-IN" sz="2000" b="1" dirty="0">
              <a:latin typeface="Times New Roman" panose="02020603050405020304" pitchFamily="18" charset="0"/>
              <a:ea typeface="Times New Roman" panose="02020603050405020304" pitchFamily="18" charset="0"/>
            </a:endParaRPr>
          </a:p>
          <a:p>
            <a:pPr algn="just">
              <a:spcAft>
                <a:spcPts val="0"/>
              </a:spcAft>
            </a:pPr>
            <a:r>
              <a:rPr lang="en-GB" sz="2000" b="1" dirty="0">
                <a:solidFill>
                  <a:srgbClr val="00B050"/>
                </a:solidFill>
                <a:latin typeface="Arial" panose="020B0604020202020204" pitchFamily="34" charset="0"/>
                <a:ea typeface="Times New Roman" panose="02020603050405020304" pitchFamily="18" charset="0"/>
              </a:rPr>
              <a:t> </a:t>
            </a:r>
            <a:endParaRPr lang="en-IN" sz="2000" b="1"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US" sz="2000" b="1" u="sng" dirty="0">
                <a:solidFill>
                  <a:srgbClr val="00B050"/>
                </a:solidFill>
                <a:latin typeface="Arial" panose="020B0604020202020204" pitchFamily="34" charset="0"/>
                <a:ea typeface="Times New Roman" panose="02020603050405020304" pitchFamily="18" charset="0"/>
              </a:rPr>
              <a:t>Variation in the budgeted vis-à-vis actual Project cost </a:t>
            </a:r>
            <a:endParaRPr lang="en-IN" sz="2000" b="1" dirty="0">
              <a:latin typeface="Times New Roman" panose="02020603050405020304" pitchFamily="18" charset="0"/>
              <a:ea typeface="Times New Roman" panose="02020603050405020304" pitchFamily="18" charset="0"/>
            </a:endParaRPr>
          </a:p>
          <a:p>
            <a:pPr marL="342900" lvl="0" indent="-342900" algn="just">
              <a:spcAft>
                <a:spcPts val="0"/>
              </a:spcAft>
              <a:buFont typeface="Wingdings" panose="05000000000000000000" pitchFamily="2" charset="2"/>
              <a:buChar char=""/>
              <a:tabLst>
                <a:tab pos="457200" algn="l"/>
              </a:tabLst>
            </a:pPr>
            <a:r>
              <a:rPr lang="en-US" sz="2000" b="1" dirty="0">
                <a:solidFill>
                  <a:srgbClr val="00B050"/>
                </a:solidFill>
                <a:latin typeface="Arial" panose="020B0604020202020204" pitchFamily="34" charset="0"/>
                <a:ea typeface="Times New Roman" panose="02020603050405020304" pitchFamily="18" charset="0"/>
              </a:rPr>
              <a:t>Variation in the budgeted vis-à-vis actual project cost in eleven projects (73% of total projects) ranged from favorable variance of Rs. 3 lakh (10%) to adverse variance of Rs. 45 lakh (77%).  </a:t>
            </a:r>
            <a:r>
              <a:rPr lang="en-US" sz="2000" b="1" dirty="0" smtClean="0">
                <a:solidFill>
                  <a:srgbClr val="00B050"/>
                </a:solidFill>
                <a:latin typeface="Arial" panose="020B0604020202020204" pitchFamily="34" charset="0"/>
                <a:ea typeface="Times New Roman" panose="02020603050405020304" pitchFamily="18" charset="0"/>
              </a:rPr>
              <a:t> </a:t>
            </a:r>
            <a:endParaRPr lang="en-IN" sz="2000" b="1" dirty="0">
              <a:latin typeface="Times New Roman" panose="02020603050405020304" pitchFamily="18" charset="0"/>
              <a:ea typeface="Times New Roman" panose="02020603050405020304" pitchFamily="18" charset="0"/>
            </a:endParaRPr>
          </a:p>
          <a:p>
            <a:pPr marL="342900" lvl="0" indent="-342900" algn="just">
              <a:spcAft>
                <a:spcPts val="0"/>
              </a:spcAft>
              <a:buFont typeface="Wingdings" panose="05000000000000000000" pitchFamily="2" charset="2"/>
              <a:buChar char=""/>
              <a:tabLst>
                <a:tab pos="457200" algn="l"/>
              </a:tabLst>
            </a:pPr>
            <a:r>
              <a:rPr lang="en-US" sz="2000" b="1" dirty="0">
                <a:solidFill>
                  <a:srgbClr val="00B050"/>
                </a:solidFill>
                <a:latin typeface="Arial" panose="020B0604020202020204" pitchFamily="34" charset="0"/>
                <a:ea typeface="Times New Roman" panose="02020603050405020304" pitchFamily="18" charset="0"/>
              </a:rPr>
              <a:t>The system of documenting variances between budgeted &amp; actual cost with reason-wise analysis needs to be introduced.</a:t>
            </a:r>
            <a:endParaRPr lang="en-IN" sz="2000" b="1" dirty="0">
              <a:latin typeface="Times New Roman" panose="02020603050405020304" pitchFamily="18" charset="0"/>
              <a:ea typeface="Times New Roman" panose="02020603050405020304" pitchFamily="18" charset="0"/>
            </a:endParaRPr>
          </a:p>
          <a:p>
            <a:pPr marL="342900" lvl="0" indent="-342900" algn="just">
              <a:spcAft>
                <a:spcPts val="0"/>
              </a:spcAft>
              <a:buFont typeface="Wingdings" panose="05000000000000000000" pitchFamily="2" charset="2"/>
              <a:buChar char=""/>
              <a:tabLst>
                <a:tab pos="457200" algn="l"/>
              </a:tabLst>
            </a:pPr>
            <a:r>
              <a:rPr lang="en-US" sz="2000" b="1" dirty="0">
                <a:solidFill>
                  <a:srgbClr val="00B050"/>
                </a:solidFill>
                <a:latin typeface="Arial" panose="020B0604020202020204" pitchFamily="34" charset="0"/>
                <a:ea typeface="Times New Roman" panose="02020603050405020304" pitchFamily="18" charset="0"/>
              </a:rPr>
              <a:t>This highlights the need to re-look at the budget finalization process, as </a:t>
            </a:r>
            <a:r>
              <a:rPr lang="en-US" sz="2000" b="1" dirty="0" err="1">
                <a:solidFill>
                  <a:srgbClr val="00B050"/>
                </a:solidFill>
                <a:latin typeface="Arial" panose="020B0604020202020204" pitchFamily="34" charset="0"/>
                <a:ea typeface="Times New Roman" panose="02020603050405020304" pitchFamily="18" charset="0"/>
              </a:rPr>
              <a:t>mis</a:t>
            </a:r>
            <a:r>
              <a:rPr lang="en-US" sz="2000" b="1" dirty="0">
                <a:solidFill>
                  <a:srgbClr val="00B050"/>
                </a:solidFill>
                <a:latin typeface="Arial" panose="020B0604020202020204" pitchFamily="34" charset="0"/>
                <a:ea typeface="Times New Roman" panose="02020603050405020304" pitchFamily="18" charset="0"/>
              </a:rPr>
              <a:t>-match in budgeted and actual cost could result in paucity of funds to a few projects or delay in project execution due to cost overrun.</a:t>
            </a:r>
            <a:r>
              <a:rPr lang="en-GB" sz="2000" b="1" dirty="0">
                <a:solidFill>
                  <a:srgbClr val="FF0000"/>
                </a:solidFill>
                <a:latin typeface="Arial" panose="020B0604020202020204" pitchFamily="34" charset="0"/>
                <a:ea typeface="Times New Roman" panose="02020603050405020304" pitchFamily="18" charset="0"/>
              </a:rPr>
              <a:t>   </a:t>
            </a:r>
            <a:r>
              <a:rPr lang="en-US" sz="2000" b="1" dirty="0">
                <a:solidFill>
                  <a:srgbClr val="FF0000"/>
                </a:solidFill>
                <a:latin typeface="Arial" panose="020B0604020202020204" pitchFamily="34" charset="0"/>
                <a:ea typeface="Times New Roman" panose="02020603050405020304" pitchFamily="18" charset="0"/>
              </a:rPr>
              <a:t> </a:t>
            </a:r>
            <a:endParaRPr lang="en-IN" sz="2000" b="1" dirty="0">
              <a:latin typeface="Times New Roman" panose="02020603050405020304" pitchFamily="18" charset="0"/>
              <a:ea typeface="Times New Roman" panose="02020603050405020304" pitchFamily="18" charset="0"/>
            </a:endParaRPr>
          </a:p>
          <a:p>
            <a:pPr algn="just">
              <a:spcAft>
                <a:spcPts val="0"/>
              </a:spcAft>
            </a:pPr>
            <a:r>
              <a:rPr lang="en-US" sz="2000" b="1" dirty="0">
                <a:solidFill>
                  <a:srgbClr val="FF0000"/>
                </a:solidFill>
                <a:latin typeface="Arial" panose="020B0604020202020204" pitchFamily="34" charset="0"/>
                <a:ea typeface="Times New Roman" panose="02020603050405020304" pitchFamily="18" charset="0"/>
              </a:rPr>
              <a:t> </a:t>
            </a:r>
            <a:endParaRPr lang="en-IN" sz="20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08023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573637"/>
            <a:ext cx="12191999" cy="6524863"/>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en-GB" sz="2000" b="1" dirty="0">
                <a:solidFill>
                  <a:srgbClr val="FF0000"/>
                </a:solidFill>
                <a:latin typeface="Arial" panose="020B0604020202020204" pitchFamily="34" charset="0"/>
                <a:ea typeface="Times New Roman" panose="02020603050405020304" pitchFamily="18" charset="0"/>
              </a:rPr>
              <a:t>For the year 2019-20, production losses resulting to contribution loss of Rs. 2945 lakhs was reported due to non-availability of steam and power.</a:t>
            </a:r>
            <a:endParaRPr lang="en-IN" sz="2000" b="1"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US" sz="2000" b="1" dirty="0">
                <a:solidFill>
                  <a:srgbClr val="00B050"/>
                </a:solidFill>
                <a:latin typeface="Arial" panose="020B0604020202020204" pitchFamily="34" charset="0"/>
                <a:ea typeface="Times New Roman" panose="02020603050405020304" pitchFamily="18" charset="0"/>
              </a:rPr>
              <a:t>Production loss on account of non-availability of steam and power resulted into </a:t>
            </a:r>
            <a:r>
              <a:rPr lang="en-US" sz="2000" b="1" dirty="0" smtClean="0">
                <a:solidFill>
                  <a:srgbClr val="00B050"/>
                </a:solidFill>
                <a:latin typeface="Arial" panose="020B0604020202020204" pitchFamily="34" charset="0"/>
                <a:ea typeface="Times New Roman" panose="02020603050405020304" pitchFamily="18" charset="0"/>
              </a:rPr>
              <a:t>contribution </a:t>
            </a:r>
            <a:r>
              <a:rPr lang="en-US" sz="2000" b="1" dirty="0">
                <a:solidFill>
                  <a:srgbClr val="00B050"/>
                </a:solidFill>
                <a:latin typeface="Arial" panose="020B0604020202020204" pitchFamily="34" charset="0"/>
                <a:ea typeface="Times New Roman" panose="02020603050405020304" pitchFamily="18" charset="0"/>
              </a:rPr>
              <a:t>loss of Rs 2945 lakhs.</a:t>
            </a:r>
            <a:endParaRPr lang="en-IN" sz="2000" b="1" dirty="0">
              <a:latin typeface="Times New Roman" panose="02020603050405020304" pitchFamily="18" charset="0"/>
              <a:ea typeface="Times New Roman" panose="02020603050405020304" pitchFamily="18" charset="0"/>
            </a:endParaRPr>
          </a:p>
          <a:p>
            <a:pPr algn="just">
              <a:spcAft>
                <a:spcPts val="0"/>
              </a:spcAft>
            </a:pPr>
            <a:r>
              <a:rPr lang="en-US" sz="2000" b="1" dirty="0">
                <a:solidFill>
                  <a:srgbClr val="FF0000"/>
                </a:solidFill>
                <a:latin typeface="Arial" panose="020B0604020202020204" pitchFamily="34" charset="0"/>
                <a:ea typeface="Times New Roman" panose="02020603050405020304" pitchFamily="18" charset="0"/>
              </a:rPr>
              <a:t> </a:t>
            </a:r>
            <a:endParaRPr lang="en-IN" sz="2000" b="1" dirty="0">
              <a:latin typeface="Times New Roman" panose="02020603050405020304" pitchFamily="18" charset="0"/>
              <a:ea typeface="Times New Roman" panose="02020603050405020304" pitchFamily="18" charset="0"/>
            </a:endParaRPr>
          </a:p>
          <a:p>
            <a:pPr marL="285750" indent="-285750" algn="just">
              <a:spcAft>
                <a:spcPts val="0"/>
              </a:spcAft>
              <a:buFont typeface="Arial" panose="020B0604020202020204" pitchFamily="34" charset="0"/>
              <a:buChar char="•"/>
            </a:pPr>
            <a:r>
              <a:rPr lang="en-US" sz="2000" b="1" dirty="0">
                <a:solidFill>
                  <a:srgbClr val="FF0000"/>
                </a:solidFill>
                <a:latin typeface="Arial" panose="020B0604020202020204" pitchFamily="34" charset="0"/>
                <a:ea typeface="Times New Roman" panose="02020603050405020304" pitchFamily="18" charset="0"/>
              </a:rPr>
              <a:t> </a:t>
            </a:r>
            <a:r>
              <a:rPr lang="en-GB" sz="2000" b="1" dirty="0" smtClean="0">
                <a:solidFill>
                  <a:srgbClr val="FF0000"/>
                </a:solidFill>
                <a:latin typeface="Arial" panose="020B0604020202020204" pitchFamily="34" charset="0"/>
                <a:ea typeface="Times New Roman" panose="02020603050405020304" pitchFamily="18" charset="0"/>
              </a:rPr>
              <a:t>Since </a:t>
            </a:r>
            <a:r>
              <a:rPr lang="en-GB" sz="2000" b="1" dirty="0">
                <a:solidFill>
                  <a:srgbClr val="FF0000"/>
                </a:solidFill>
                <a:latin typeface="Arial" panose="020B0604020202020204" pitchFamily="34" charset="0"/>
                <a:ea typeface="Times New Roman" panose="02020603050405020304" pitchFamily="18" charset="0"/>
              </a:rPr>
              <a:t>condensing of steam leads to loss of energy, utilisation of it has to be kept minimum. </a:t>
            </a:r>
            <a:endParaRPr lang="en-IN" sz="2000" b="1"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US" sz="2000" b="1" dirty="0">
                <a:solidFill>
                  <a:srgbClr val="00B050"/>
                </a:solidFill>
                <a:latin typeface="Arial" panose="020B0604020202020204" pitchFamily="34" charset="0"/>
                <a:ea typeface="Times New Roman" panose="02020603050405020304" pitchFamily="18" charset="0"/>
              </a:rPr>
              <a:t>To reduce loss of energy, </a:t>
            </a:r>
            <a:r>
              <a:rPr lang="en-US" sz="2000" b="1" dirty="0" smtClean="0">
                <a:solidFill>
                  <a:srgbClr val="00B050"/>
                </a:solidFill>
                <a:latin typeface="Arial" panose="020B0604020202020204" pitchFamily="34" charset="0"/>
                <a:ea typeface="Times New Roman" panose="02020603050405020304" pitchFamily="18" charset="0"/>
              </a:rPr>
              <a:t>utilization </a:t>
            </a:r>
            <a:r>
              <a:rPr lang="en-US" sz="2000" b="1" dirty="0">
                <a:solidFill>
                  <a:srgbClr val="00B050"/>
                </a:solidFill>
                <a:latin typeface="Arial" panose="020B0604020202020204" pitchFamily="34" charset="0"/>
                <a:ea typeface="Times New Roman" panose="02020603050405020304" pitchFamily="18" charset="0"/>
              </a:rPr>
              <a:t>of condensed steam has to be kept minimum</a:t>
            </a:r>
            <a:r>
              <a:rPr lang="en-US" sz="2000" b="1" dirty="0" smtClean="0">
                <a:solidFill>
                  <a:srgbClr val="00B050"/>
                </a:solidFill>
                <a:latin typeface="Arial" panose="020B0604020202020204" pitchFamily="34" charset="0"/>
                <a:ea typeface="Times New Roman" panose="02020603050405020304" pitchFamily="18" charset="0"/>
              </a:rPr>
              <a:t>.</a:t>
            </a:r>
          </a:p>
          <a:p>
            <a:pPr marL="342900" lvl="0" indent="-342900" algn="just">
              <a:spcAft>
                <a:spcPts val="0"/>
              </a:spcAft>
              <a:buFont typeface="Symbol" panose="05050102010706020507" pitchFamily="18" charset="2"/>
              <a:buChar char=""/>
            </a:pPr>
            <a:endParaRPr lang="en-US" sz="2000" b="1" dirty="0">
              <a:solidFill>
                <a:srgbClr val="00B050"/>
              </a:solidFill>
              <a:latin typeface="Arial" panose="020B0604020202020204" pitchFamily="34" charset="0"/>
              <a:ea typeface="Times New Roman" panose="02020603050405020304" pitchFamily="18" charset="0"/>
            </a:endParaRPr>
          </a:p>
          <a:p>
            <a:pPr marL="285750" lvl="0" indent="-285750">
              <a:buFont typeface="Arial" panose="020B0604020202020204" pitchFamily="34" charset="0"/>
              <a:buChar char="•"/>
            </a:pPr>
            <a:r>
              <a:rPr lang="en-GB" sz="2000" b="1" dirty="0">
                <a:solidFill>
                  <a:srgbClr val="FF0000"/>
                </a:solidFill>
              </a:rPr>
              <a:t>The expenditure of Rs.51.66 lakhs incurred by the company on behalf of COM for community development (other than the annual grant of Rs. 41.81 lakhs) has been booked during 2008-09 under various expense heads other than community welfare expenses without giving any disclosure.</a:t>
            </a:r>
            <a:endParaRPr lang="en-IN" sz="2000" b="1" dirty="0">
              <a:solidFill>
                <a:srgbClr val="FF0000"/>
              </a:solidFill>
            </a:endParaRPr>
          </a:p>
          <a:p>
            <a:pPr marL="285750" lvl="0" indent="-285750">
              <a:buFont typeface="Arial" panose="020B0604020202020204" pitchFamily="34" charset="0"/>
              <a:buChar char="•"/>
            </a:pPr>
            <a:r>
              <a:rPr lang="en-US" sz="2000" b="1" dirty="0">
                <a:solidFill>
                  <a:srgbClr val="00B050"/>
                </a:solidFill>
              </a:rPr>
              <a:t>Rs 51.66 L was incurred for community development on behalf of the Co. (in addition to the annual grant of Rs 41.81 L). Instead of booking under ‘Community Welfare Expense’, it has been taken to various other heads.</a:t>
            </a:r>
            <a:endParaRPr lang="en-IN" sz="2000" b="1" dirty="0">
              <a:solidFill>
                <a:srgbClr val="00B050"/>
              </a:solidFill>
            </a:endParaRPr>
          </a:p>
          <a:p>
            <a:r>
              <a:rPr lang="en-US" sz="2000" b="1" dirty="0"/>
              <a:t> </a:t>
            </a:r>
            <a:endParaRPr lang="en-US" sz="2000" b="1" dirty="0" smtClean="0"/>
          </a:p>
          <a:p>
            <a:pPr marL="342900" indent="-342900">
              <a:buFont typeface="Arial" panose="020B0604020202020204" pitchFamily="34" charset="0"/>
              <a:buChar char="•"/>
            </a:pPr>
            <a:r>
              <a:rPr lang="en-GB" sz="2000" b="1" dirty="0" smtClean="0">
                <a:solidFill>
                  <a:srgbClr val="FF0000"/>
                </a:solidFill>
              </a:rPr>
              <a:t>High-pressure </a:t>
            </a:r>
            <a:r>
              <a:rPr lang="en-GB" sz="2000" b="1" dirty="0">
                <a:solidFill>
                  <a:srgbClr val="FF0000"/>
                </a:solidFill>
              </a:rPr>
              <a:t>steam when fed into the topper turbines, generates power as well as gives low pressure steam. Average leakage in turbines for the year </a:t>
            </a:r>
            <a:r>
              <a:rPr lang="en-GB" sz="2000" b="1" dirty="0" smtClean="0">
                <a:solidFill>
                  <a:srgbClr val="FF0000"/>
                </a:solidFill>
              </a:rPr>
              <a:t>Aug’18 </a:t>
            </a:r>
            <a:r>
              <a:rPr lang="en-GB" sz="2000" b="1" dirty="0">
                <a:solidFill>
                  <a:srgbClr val="FF0000"/>
                </a:solidFill>
              </a:rPr>
              <a:t>to </a:t>
            </a:r>
            <a:r>
              <a:rPr lang="en-GB" sz="2000" b="1" dirty="0" smtClean="0">
                <a:solidFill>
                  <a:srgbClr val="FF0000"/>
                </a:solidFill>
              </a:rPr>
              <a:t>Mar’19 </a:t>
            </a:r>
            <a:r>
              <a:rPr lang="en-GB" sz="2000" b="1" dirty="0">
                <a:solidFill>
                  <a:srgbClr val="FF0000"/>
                </a:solidFill>
              </a:rPr>
              <a:t>were in the range of 2.69% to 7.83% (Average 5.16%) against the norm of 1%.</a:t>
            </a:r>
            <a:r>
              <a:rPr lang="en-US" sz="2000" b="1" dirty="0">
                <a:solidFill>
                  <a:srgbClr val="FF0000"/>
                </a:solidFill>
              </a:rPr>
              <a:t> </a:t>
            </a:r>
            <a:endParaRPr lang="en-US" sz="2000" b="1" dirty="0" smtClean="0">
              <a:solidFill>
                <a:srgbClr val="FF0000"/>
              </a:solidFill>
            </a:endParaRPr>
          </a:p>
          <a:p>
            <a:pPr marL="342900" indent="-342900">
              <a:buFont typeface="Arial" panose="020B0604020202020204" pitchFamily="34" charset="0"/>
              <a:buChar char="•"/>
            </a:pPr>
            <a:r>
              <a:rPr lang="en-US" sz="2000" b="1" dirty="0" smtClean="0">
                <a:solidFill>
                  <a:srgbClr val="00B050"/>
                </a:solidFill>
              </a:rPr>
              <a:t>High-pressure </a:t>
            </a:r>
            <a:r>
              <a:rPr lang="en-US" sz="2000" b="1" dirty="0">
                <a:solidFill>
                  <a:srgbClr val="00B050"/>
                </a:solidFill>
              </a:rPr>
              <a:t>steam are fed into toper turbine, which generate power and residual low pressure steam. The set norm for expected leakage in turbine is 1%. However, on average, the actual has been increased to 5.16% ranging between  2.69% to 7.83% during the period of August, 2018 to March, 2019</a:t>
            </a:r>
            <a:r>
              <a:rPr lang="en-US" sz="2000" b="1" dirty="0" smtClean="0">
                <a:solidFill>
                  <a:srgbClr val="00B050"/>
                </a:solidFill>
              </a:rPr>
              <a:t>.</a:t>
            </a:r>
            <a:endParaRPr lang="en-IN" sz="2000" b="1" u="sng" dirty="0">
              <a:latin typeface="Times New Roman" panose="02020603050405020304" pitchFamily="18" charset="0"/>
              <a:ea typeface="Times New Roman" panose="02020603050405020304" pitchFamily="18" charset="0"/>
            </a:endParaRPr>
          </a:p>
          <a:p>
            <a:pPr algn="just">
              <a:spcAft>
                <a:spcPts val="0"/>
              </a:spcAft>
            </a:pPr>
            <a:r>
              <a:rPr lang="en-US" dirty="0">
                <a:solidFill>
                  <a:srgbClr val="00B050"/>
                </a:solidFill>
                <a:latin typeface="Arial" panose="020B0604020202020204" pitchFamily="34" charset="0"/>
                <a:ea typeface="Times New Roman" panose="02020603050405020304" pitchFamily="18" charset="0"/>
              </a:rPr>
              <a:t> </a:t>
            </a:r>
            <a:endParaRPr lang="en-IN" sz="2400" dirty="0">
              <a:latin typeface="Times New Roman" panose="02020603050405020304" pitchFamily="18" charset="0"/>
              <a:ea typeface="Times New Roman" panose="02020603050405020304" pitchFamily="18" charset="0"/>
            </a:endParaRPr>
          </a:p>
        </p:txBody>
      </p:sp>
      <p:sp>
        <p:nvSpPr>
          <p:cNvPr id="6" name="Title 1"/>
          <p:cNvSpPr txBox="1">
            <a:spLocks/>
          </p:cNvSpPr>
          <p:nvPr/>
        </p:nvSpPr>
        <p:spPr>
          <a:xfrm>
            <a:off x="0" y="0"/>
            <a:ext cx="12191999" cy="573637"/>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a:t>
            </a:r>
            <a:r>
              <a:rPr lang="en-US" altLang="en-US" sz="3200" dirty="0">
                <a:solidFill>
                  <a:schemeClr val="accent1"/>
                </a:solidFill>
                <a:latin typeface="Times New Roman" pitchFamily="18" charset="0"/>
                <a:cs typeface="Times New Roman" pitchFamily="18" charset="0"/>
              </a:rPr>
              <a:t>Report Writing Guideline: </a:t>
            </a:r>
            <a:r>
              <a:rPr lang="en-US" altLang="en-US" sz="3200" dirty="0" smtClean="0">
                <a:solidFill>
                  <a:schemeClr val="accent1"/>
                </a:solidFill>
                <a:latin typeface="Times New Roman" pitchFamily="18" charset="0"/>
                <a:cs typeface="Times New Roman" pitchFamily="18" charset="0"/>
              </a:rPr>
              <a:t>(Contd.): Few Examples </a:t>
            </a:r>
            <a:endParaRPr lang="en-US" altLang="en-US" sz="3200"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val="2767305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BC7248D-60C7-411B-BFB0-1A987801134E}" type="slidenum">
              <a:rPr lang="en-IN" smtClean="0"/>
              <a:t>14</a:t>
            </a:fld>
            <a:endParaRPr lang="en-IN"/>
          </a:p>
        </p:txBody>
      </p:sp>
      <p:sp>
        <p:nvSpPr>
          <p:cNvPr id="5" name="Title 1"/>
          <p:cNvSpPr txBox="1">
            <a:spLocks/>
          </p:cNvSpPr>
          <p:nvPr/>
        </p:nvSpPr>
        <p:spPr>
          <a:xfrm>
            <a:off x="27296" y="0"/>
            <a:ext cx="12164704" cy="789905"/>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a:t>
            </a:r>
            <a:endParaRPr lang="en-US" sz="3200" dirty="0">
              <a:solidFill>
                <a:schemeClr val="accent1"/>
              </a:solidFill>
              <a:latin typeface="Times New Roman" pitchFamily="18" charset="0"/>
              <a:cs typeface="Times New Roman" pitchFamily="18" charset="0"/>
            </a:endParaRPr>
          </a:p>
        </p:txBody>
      </p:sp>
      <p:sp>
        <p:nvSpPr>
          <p:cNvPr id="6" name="Rectangle 5"/>
          <p:cNvSpPr/>
          <p:nvPr/>
        </p:nvSpPr>
        <p:spPr>
          <a:xfrm>
            <a:off x="218364" y="559989"/>
            <a:ext cx="12191998" cy="1569660"/>
          </a:xfrm>
          <a:prstGeom prst="rect">
            <a:avLst/>
          </a:prstGeom>
        </p:spPr>
        <p:txBody>
          <a:bodyPr wrap="square">
            <a:spAutoFit/>
          </a:bodyPr>
          <a:lstStyle/>
          <a:p>
            <a:pPr marL="342900" indent="-342900">
              <a:buFont typeface="Wingdings" panose="05000000000000000000" pitchFamily="2" charset="2"/>
              <a:buChar char="q"/>
            </a:pPr>
            <a:endParaRPr lang="en-US" sz="2400" dirty="0" smtClean="0"/>
          </a:p>
          <a:p>
            <a:pPr marL="342900" indent="-342900">
              <a:buFont typeface="Wingdings" panose="05000000000000000000" pitchFamily="2" charset="2"/>
              <a:buChar char="q"/>
            </a:pPr>
            <a:endParaRPr lang="en-US" sz="2400" dirty="0" smtClean="0"/>
          </a:p>
          <a:p>
            <a:pPr marL="342900" indent="-342900">
              <a:buFont typeface="Wingdings" panose="05000000000000000000" pitchFamily="2" charset="2"/>
              <a:buChar char="q"/>
            </a:pPr>
            <a:endParaRPr lang="en-US" sz="2400" dirty="0"/>
          </a:p>
          <a:p>
            <a:pPr marL="342900" indent="-342900">
              <a:buFont typeface="Wingdings" panose="05000000000000000000" pitchFamily="2" charset="2"/>
              <a:buChar char="q"/>
            </a:pPr>
            <a:endParaRPr lang="en-US" sz="2400" dirty="0" smtClean="0"/>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76019" y="1282890"/>
            <a:ext cx="5806667" cy="4940489"/>
          </a:xfrm>
          <a:prstGeom prst="rect">
            <a:avLst/>
          </a:prstGeom>
          <a:noFill/>
        </p:spPr>
      </p:pic>
      <p:sp>
        <p:nvSpPr>
          <p:cNvPr id="8" name="Rectangle 7"/>
          <p:cNvSpPr/>
          <p:nvPr/>
        </p:nvSpPr>
        <p:spPr>
          <a:xfrm>
            <a:off x="6673755" y="1241946"/>
            <a:ext cx="4763070" cy="4809209"/>
          </a:xfrm>
          <a:prstGeom prst="rect">
            <a:avLst/>
          </a:prstGeom>
        </p:spPr>
        <p:txBody>
          <a:bodyPr wrap="square">
            <a:spAutoFit/>
          </a:bodyPr>
          <a:lstStyle/>
          <a:p>
            <a:pPr algn="ctr"/>
            <a:r>
              <a:rPr lang="en-US" b="1" u="sng" dirty="0" smtClean="0">
                <a:latin typeface="Calibri" panose="020F0502020204030204" pitchFamily="34" charset="0"/>
                <a:cs typeface="Calibri" panose="020F0502020204030204" pitchFamily="34" charset="0"/>
              </a:rPr>
              <a:t>Risk Management Process followed</a:t>
            </a:r>
            <a:endParaRPr lang="en-US" sz="1700" dirty="0" smtClean="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q"/>
            </a:pPr>
            <a:r>
              <a:rPr lang="en-US" sz="1600" dirty="0" smtClean="0">
                <a:latin typeface="Calibri" panose="020F0502020204030204" pitchFamily="34" charset="0"/>
                <a:cs typeface="Calibri" panose="020F0502020204030204" pitchFamily="34" charset="0"/>
              </a:rPr>
              <a:t>After considering Macro &amp; Micro environment, we have identified all major risks for the Business</a:t>
            </a:r>
          </a:p>
          <a:p>
            <a:pPr marL="285750" indent="-285750" algn="just">
              <a:buFont typeface="Wingdings" panose="05000000000000000000" pitchFamily="2" charset="2"/>
              <a:buChar char="q"/>
            </a:pPr>
            <a:r>
              <a:rPr lang="en-US" sz="1600" dirty="0" smtClean="0">
                <a:latin typeface="Calibri" panose="020F0502020204030204" pitchFamily="34" charset="0"/>
                <a:cs typeface="Calibri" panose="020F0502020204030204" pitchFamily="34" charset="0"/>
              </a:rPr>
              <a:t>Possibility of </a:t>
            </a:r>
            <a:r>
              <a:rPr lang="en-US" sz="1600" b="1" dirty="0" smtClean="0">
                <a:latin typeface="Calibri" panose="020F0502020204030204" pitchFamily="34" charset="0"/>
                <a:cs typeface="Calibri" panose="020F0502020204030204" pitchFamily="34" charset="0"/>
              </a:rPr>
              <a:t>occurrence</a:t>
            </a:r>
            <a:r>
              <a:rPr lang="en-US" sz="1600" dirty="0" smtClean="0">
                <a:latin typeface="Calibri" panose="020F0502020204030204" pitchFamily="34" charset="0"/>
                <a:cs typeface="Calibri" panose="020F0502020204030204" pitchFamily="34" charset="0"/>
              </a:rPr>
              <a:t> and </a:t>
            </a:r>
            <a:r>
              <a:rPr lang="en-US" sz="1600" b="1" dirty="0" smtClean="0">
                <a:latin typeface="Calibri" panose="020F0502020204030204" pitchFamily="34" charset="0"/>
                <a:cs typeface="Calibri" panose="020F0502020204030204" pitchFamily="34" charset="0"/>
              </a:rPr>
              <a:t>impact</a:t>
            </a:r>
            <a:r>
              <a:rPr lang="en-US" sz="1600" dirty="0" smtClean="0">
                <a:latin typeface="Calibri" panose="020F0502020204030204" pitchFamily="34" charset="0"/>
                <a:cs typeface="Calibri" panose="020F0502020204030204" pitchFamily="34" charset="0"/>
              </a:rPr>
              <a:t> measured, each in a scale of </a:t>
            </a:r>
            <a:r>
              <a:rPr lang="en-US" sz="1600" b="1" dirty="0" smtClean="0">
                <a:latin typeface="Calibri" panose="020F0502020204030204" pitchFamily="34" charset="0"/>
                <a:cs typeface="Calibri" panose="020F0502020204030204" pitchFamily="34" charset="0"/>
              </a:rPr>
              <a:t>1 to 5.</a:t>
            </a:r>
          </a:p>
          <a:p>
            <a:pPr marL="285750" indent="-285750" algn="just">
              <a:buFont typeface="Wingdings" panose="05000000000000000000" pitchFamily="2" charset="2"/>
              <a:buChar char="q"/>
            </a:pPr>
            <a:r>
              <a:rPr lang="en-US" sz="1600" dirty="0" smtClean="0">
                <a:latin typeface="Calibri" panose="020F0502020204030204" pitchFamily="34" charset="0"/>
                <a:cs typeface="Calibri" panose="020F0502020204030204" pitchFamily="34" charset="0"/>
              </a:rPr>
              <a:t>Possibility of occurrence multiplied by impact provide risk score  (Min.1; Max 25)</a:t>
            </a:r>
          </a:p>
          <a:p>
            <a:pPr marL="285750" indent="-285750" algn="just">
              <a:buFont typeface="Wingdings" panose="05000000000000000000" pitchFamily="2" charset="2"/>
              <a:buChar char="q"/>
            </a:pPr>
            <a:r>
              <a:rPr lang="en-US" sz="1600" dirty="0" smtClean="0">
                <a:latin typeface="Calibri" panose="020F0502020204030204" pitchFamily="34" charset="0"/>
                <a:cs typeface="Calibri" panose="020F0502020204030204" pitchFamily="34" charset="0"/>
              </a:rPr>
              <a:t>To reduce the impact, present mitigation steps are mentioned against each of the risks captured in ‘’Risk Register’’</a:t>
            </a:r>
          </a:p>
          <a:p>
            <a:pPr marL="285750" indent="-285750" algn="just">
              <a:buFont typeface="Wingdings" panose="05000000000000000000" pitchFamily="2" charset="2"/>
              <a:buChar char="q"/>
            </a:pPr>
            <a:r>
              <a:rPr lang="en-US" sz="1600" dirty="0" smtClean="0">
                <a:latin typeface="Calibri" panose="020F0502020204030204" pitchFamily="34" charset="0"/>
                <a:cs typeface="Calibri" panose="020F0502020204030204" pitchFamily="34" charset="0"/>
              </a:rPr>
              <a:t>Risks and possible impacts are analyzed &amp; assessed against timeline of Long or Short term</a:t>
            </a:r>
          </a:p>
          <a:p>
            <a:pPr marL="285750" indent="-285750" algn="just">
              <a:buFont typeface="Wingdings" panose="05000000000000000000" pitchFamily="2" charset="2"/>
              <a:buChar char="q"/>
            </a:pPr>
            <a:r>
              <a:rPr lang="en-US" sz="1600" dirty="0" smtClean="0">
                <a:latin typeface="Calibri" panose="020F0502020204030204" pitchFamily="34" charset="0"/>
                <a:cs typeface="Calibri" panose="020F0502020204030204" pitchFamily="34" charset="0"/>
              </a:rPr>
              <a:t>‘Risk Owner Dept.’ are identified for initiation of necessary risk treatment</a:t>
            </a:r>
          </a:p>
          <a:p>
            <a:pPr marL="285750" indent="-285750" algn="just">
              <a:buFont typeface="Wingdings" panose="05000000000000000000" pitchFamily="2" charset="2"/>
              <a:buChar char="q"/>
            </a:pPr>
            <a:r>
              <a:rPr lang="en-US" sz="1600" dirty="0" smtClean="0">
                <a:latin typeface="Calibri" panose="020F0502020204030204" pitchFamily="34" charset="0"/>
                <a:cs typeface="Calibri" panose="020F0502020204030204" pitchFamily="34" charset="0"/>
              </a:rPr>
              <a:t>A continuous review mechanism assisted by         ‘’Risk Based Review/monitoring ’’  put in place</a:t>
            </a:r>
          </a:p>
          <a:p>
            <a:pPr marL="285750" indent="-285750" algn="just">
              <a:buFont typeface="Wingdings" panose="05000000000000000000" pitchFamily="2" charset="2"/>
              <a:buChar char="q"/>
            </a:pPr>
            <a:r>
              <a:rPr lang="en-US" sz="1600" dirty="0" smtClean="0">
                <a:latin typeface="Calibri" panose="020F0502020204030204" pitchFamily="34" charset="0"/>
                <a:cs typeface="Calibri" panose="020F0502020204030204" pitchFamily="34" charset="0"/>
              </a:rPr>
              <a:t>Identifying fresh risks, if any; effective mitigation of prevalent risks to reduce possibility &amp; impact ; and update the same in Risk Register maintained</a:t>
            </a:r>
          </a:p>
        </p:txBody>
      </p:sp>
      <p:sp>
        <p:nvSpPr>
          <p:cNvPr id="9" name="Rectangle 1051"/>
          <p:cNvSpPr>
            <a:spLocks noChangeArrowheads="1"/>
          </p:cNvSpPr>
          <p:nvPr/>
        </p:nvSpPr>
        <p:spPr bwMode="auto">
          <a:xfrm>
            <a:off x="0" y="0"/>
            <a:ext cx="12192000" cy="789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5750" indent="-285750">
              <a:spcBef>
                <a:spcPct val="50000"/>
              </a:spcBef>
              <a:buClr>
                <a:schemeClr val="tx2"/>
              </a:buClr>
              <a:buSzPct val="75000"/>
              <a:buChar char="•"/>
              <a:defRPr kumimoji="1" sz="2400" b="1">
                <a:solidFill>
                  <a:schemeClr val="tx1"/>
                </a:solidFill>
                <a:latin typeface="Arial" panose="020B0604020202020204" pitchFamily="34" charset="0"/>
              </a:defRPr>
            </a:lvl1pPr>
            <a:lvl2pPr marL="742950" indent="-342900">
              <a:spcBef>
                <a:spcPct val="50000"/>
              </a:spcBef>
              <a:buClr>
                <a:schemeClr val="tx1"/>
              </a:buClr>
              <a:buChar char="-"/>
              <a:defRPr kumimoji="1" sz="2200" b="1">
                <a:solidFill>
                  <a:schemeClr val="tx1"/>
                </a:solidFill>
                <a:latin typeface="Arial" panose="020B0604020202020204" pitchFamily="34" charset="0"/>
              </a:defRPr>
            </a:lvl2pPr>
            <a:lvl3pPr marL="1143000" indent="-228600">
              <a:spcBef>
                <a:spcPct val="50000"/>
              </a:spcBef>
              <a:buClr>
                <a:schemeClr val="tx1"/>
              </a:buClr>
              <a:buSzPct val="80000"/>
              <a:buChar char="&gt;"/>
              <a:defRPr kumimoji="1" sz="2000" b="1">
                <a:solidFill>
                  <a:schemeClr val="tx1"/>
                </a:solidFill>
                <a:latin typeface="Arial" panose="020B0604020202020204" pitchFamily="34" charset="0"/>
              </a:defRPr>
            </a:lvl3pPr>
            <a:lvl4pPr marL="1600200" indent="-228600">
              <a:spcBef>
                <a:spcPct val="20000"/>
              </a:spcBef>
              <a:buClr>
                <a:schemeClr val="accent2"/>
              </a:buClr>
              <a:defRPr kumimoji="1" sz="2000">
                <a:solidFill>
                  <a:schemeClr val="tx1"/>
                </a:solidFill>
                <a:latin typeface="Tahoma" panose="020B0604030504040204" pitchFamily="34" charset="0"/>
              </a:defRPr>
            </a:lvl4pPr>
            <a:lvl5pPr marL="2057400" indent="-228600">
              <a:spcBef>
                <a:spcPct val="20000"/>
              </a:spcBef>
              <a:buClr>
                <a:schemeClr val="accent2"/>
              </a:buCl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sz="2000">
                <a:solidFill>
                  <a:schemeClr val="tx1"/>
                </a:solidFill>
                <a:latin typeface="Tahoma" panose="020B0604030504040204" pitchFamily="34" charset="0"/>
              </a:defRPr>
            </a:lvl9pPr>
          </a:lstStyle>
          <a:p>
            <a:pPr>
              <a:lnSpc>
                <a:spcPct val="80000"/>
              </a:lnSpc>
              <a:buFontTx/>
              <a:buNone/>
            </a:pPr>
            <a:r>
              <a:rPr lang="en-US" altLang="en-US" sz="2800" dirty="0" smtClean="0">
                <a:latin typeface="Calibri" panose="020F0502020204030204" pitchFamily="34" charset="0"/>
                <a:cs typeface="Calibri" panose="020F0502020204030204" pitchFamily="34" charset="0"/>
              </a:rPr>
              <a:t>Risk Management Methodology </a:t>
            </a:r>
            <a:endParaRPr lang="en-US" altLang="en-US" sz="2800" dirty="0">
              <a:latin typeface="Calibri" panose="020F0502020204030204" pitchFamily="34" charset="0"/>
              <a:cs typeface="Calibri" panose="020F0502020204030204" pitchFamily="34" charset="0"/>
            </a:endParaRPr>
          </a:p>
          <a:p>
            <a:pPr algn="r">
              <a:lnSpc>
                <a:spcPct val="80000"/>
              </a:lnSpc>
              <a:buFontTx/>
              <a:buNone/>
            </a:pPr>
            <a:endParaRPr lang="en-US" altLang="en-US" sz="1600" b="0" dirty="0">
              <a:solidFill>
                <a:schemeClr val="bg1"/>
              </a:solidFill>
            </a:endParaRPr>
          </a:p>
          <a:p>
            <a:pPr algn="r">
              <a:buFontTx/>
              <a:buNone/>
            </a:pPr>
            <a:endParaRPr lang="en-US" altLang="en-US" sz="1200" dirty="0">
              <a:solidFill>
                <a:schemeClr val="bg1"/>
              </a:solidFill>
            </a:endParaRPr>
          </a:p>
        </p:txBody>
      </p:sp>
    </p:spTree>
    <p:extLst>
      <p:ext uri="{BB962C8B-B14F-4D97-AF65-F5344CB8AC3E}">
        <p14:creationId xmlns:p14="http://schemas.microsoft.com/office/powerpoint/2010/main" val="1315594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12192000" cy="789905"/>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0" y="789905"/>
          <a:ext cx="12192000" cy="4704678"/>
        </p:xfrm>
        <a:graphic>
          <a:graphicData uri="http://schemas.openxmlformats.org/drawingml/2006/table">
            <a:tbl>
              <a:tblPr>
                <a:tableStyleId>{5C22544A-7EE6-4342-B048-85BDC9FD1C3A}</a:tableStyleId>
              </a:tblPr>
              <a:tblGrid>
                <a:gridCol w="4779931">
                  <a:extLst>
                    <a:ext uri="{9D8B030D-6E8A-4147-A177-3AD203B41FA5}">
                      <a16:colId xmlns:a16="http://schemas.microsoft.com/office/drawing/2014/main" val="1248605297"/>
                    </a:ext>
                  </a:extLst>
                </a:gridCol>
                <a:gridCol w="2517973">
                  <a:extLst>
                    <a:ext uri="{9D8B030D-6E8A-4147-A177-3AD203B41FA5}">
                      <a16:colId xmlns:a16="http://schemas.microsoft.com/office/drawing/2014/main" val="2832323700"/>
                    </a:ext>
                  </a:extLst>
                </a:gridCol>
                <a:gridCol w="2340653">
                  <a:extLst>
                    <a:ext uri="{9D8B030D-6E8A-4147-A177-3AD203B41FA5}">
                      <a16:colId xmlns:a16="http://schemas.microsoft.com/office/drawing/2014/main" val="1073529826"/>
                    </a:ext>
                  </a:extLst>
                </a:gridCol>
                <a:gridCol w="2553443">
                  <a:extLst>
                    <a:ext uri="{9D8B030D-6E8A-4147-A177-3AD203B41FA5}">
                      <a16:colId xmlns:a16="http://schemas.microsoft.com/office/drawing/2014/main" val="1908629643"/>
                    </a:ext>
                  </a:extLst>
                </a:gridCol>
              </a:tblGrid>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Risk Category</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gridSpan="3">
                  <a:txBody>
                    <a:bodyPr/>
                    <a:lstStyle/>
                    <a:p>
                      <a:pPr algn="ctr" fontAlgn="b"/>
                      <a:r>
                        <a:rPr lang="en-IN" sz="1600" b="1" dirty="0" smtClean="0">
                          <a:latin typeface="Calibri" panose="020F0502020204030204" pitchFamily="34" charset="0"/>
                          <a:cs typeface="Calibri" panose="020F0502020204030204" pitchFamily="34" charset="0"/>
                        </a:rPr>
                        <a:t>Total identified Risks = 89</a:t>
                      </a:r>
                      <a:endParaRPr lang="en-IN" sz="1600" b="1" dirty="0">
                        <a:latin typeface="Calibri" panose="020F0502020204030204" pitchFamily="34" charset="0"/>
                        <a:cs typeface="Calibri" panose="020F0502020204030204" pitchFamily="34" charset="0"/>
                      </a:endParaRPr>
                    </a:p>
                  </a:txBody>
                  <a:tcPr marL="0" marR="0" marT="0" marB="0" anchor="b"/>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72768173"/>
                  </a:ext>
                </a:extLst>
              </a:tr>
              <a:tr h="261371">
                <a:tc>
                  <a:txBody>
                    <a:bodyPr/>
                    <a:lstStyle/>
                    <a:p>
                      <a:pPr algn="l" fontAlgn="b"/>
                      <a:r>
                        <a:rPr lang="en-IN" sz="1600" b="1" u="none" strike="noStrike" dirty="0" smtClean="0">
                          <a:effectLst/>
                          <a:latin typeface="Calibri" panose="020F0502020204030204" pitchFamily="34" charset="0"/>
                          <a:cs typeface="Calibri" panose="020F0502020204030204" pitchFamily="34" charset="0"/>
                        </a:rPr>
                        <a:t>High (score</a:t>
                      </a:r>
                      <a:r>
                        <a:rPr lang="en-IN" sz="1600" b="1" u="none" strike="noStrike" baseline="0" dirty="0" smtClean="0">
                          <a:effectLst/>
                          <a:latin typeface="Calibri" panose="020F0502020204030204" pitchFamily="34" charset="0"/>
                          <a:cs typeface="Calibri" panose="020F0502020204030204" pitchFamily="34" charset="0"/>
                        </a:rPr>
                        <a:t> 12-25)</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gridSpan="3">
                  <a:txBody>
                    <a:bodyPr/>
                    <a:lstStyle/>
                    <a:p>
                      <a:pPr algn="ctr" fontAlgn="b"/>
                      <a:r>
                        <a:rPr lang="en-US" sz="1600" b="1" dirty="0" smtClean="0">
                          <a:latin typeface="Calibri" panose="020F0502020204030204" pitchFamily="34" charset="0"/>
                          <a:cs typeface="Calibri" panose="020F0502020204030204" pitchFamily="34" charset="0"/>
                        </a:rPr>
                        <a:t>06</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45938128"/>
                  </a:ext>
                </a:extLst>
              </a:tr>
              <a:tr h="261371">
                <a:tc>
                  <a:txBody>
                    <a:bodyPr/>
                    <a:lstStyle/>
                    <a:p>
                      <a:pPr algn="l" fontAlgn="b"/>
                      <a:r>
                        <a:rPr lang="en-IN" sz="1600" b="1" u="none" strike="noStrike" dirty="0" smtClean="0">
                          <a:effectLst/>
                          <a:latin typeface="Calibri" panose="020F0502020204030204" pitchFamily="34" charset="0"/>
                          <a:cs typeface="Calibri" panose="020F0502020204030204" pitchFamily="34" charset="0"/>
                        </a:rPr>
                        <a:t>Medium (score 8-</a:t>
                      </a:r>
                      <a:r>
                        <a:rPr lang="en-IN" sz="1600" b="1" u="none" strike="noStrike" baseline="0" dirty="0" smtClean="0">
                          <a:effectLst/>
                          <a:latin typeface="Calibri" panose="020F0502020204030204" pitchFamily="34" charset="0"/>
                          <a:cs typeface="Calibri" panose="020F0502020204030204" pitchFamily="34" charset="0"/>
                        </a:rPr>
                        <a:t> 11)</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gridSpan="3">
                  <a:txBody>
                    <a:bodyPr/>
                    <a:lstStyle/>
                    <a:p>
                      <a:pPr algn="ctr" fontAlgn="b"/>
                      <a:r>
                        <a:rPr lang="en-US" sz="1600" b="1" dirty="0" smtClean="0">
                          <a:latin typeface="Calibri" panose="020F0502020204030204" pitchFamily="34" charset="0"/>
                          <a:cs typeface="Calibri" panose="020F0502020204030204" pitchFamily="34" charset="0"/>
                        </a:rPr>
                        <a:t>36</a:t>
                      </a:r>
                    </a:p>
                  </a:txBody>
                  <a:tcPr marL="0" marR="0" marT="0" marB="0" anchor="b">
                    <a:solidFill>
                      <a:srgbClr val="FFFF00"/>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77950704"/>
                  </a:ext>
                </a:extLst>
              </a:tr>
              <a:tr h="261371">
                <a:tc>
                  <a:txBody>
                    <a:bodyPr/>
                    <a:lstStyle/>
                    <a:p>
                      <a:pPr algn="l" fontAlgn="b"/>
                      <a:r>
                        <a:rPr lang="en-IN" sz="1600" b="1" u="none" strike="noStrike" dirty="0" smtClean="0">
                          <a:effectLst/>
                          <a:latin typeface="Calibri" panose="020F0502020204030204" pitchFamily="34" charset="0"/>
                          <a:cs typeface="Calibri" panose="020F0502020204030204" pitchFamily="34" charset="0"/>
                        </a:rPr>
                        <a:t>Low (score 1-7)</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gridSpan="3">
                  <a:txBody>
                    <a:bodyPr/>
                    <a:lstStyle/>
                    <a:p>
                      <a:pPr algn="ctr" fontAlgn="b"/>
                      <a:r>
                        <a:rPr lang="en-US" sz="1600" b="1" dirty="0" smtClean="0">
                          <a:latin typeface="Calibri" panose="020F0502020204030204" pitchFamily="34" charset="0"/>
                          <a:cs typeface="Calibri" panose="020F0502020204030204" pitchFamily="34" charset="0"/>
                        </a:rPr>
                        <a:t>47</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072017006"/>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Impact Base</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gridSpan="3">
                  <a:txBody>
                    <a:bodyPr/>
                    <a:lstStyle/>
                    <a:p>
                      <a:pPr algn="l" fontAlgn="b"/>
                      <a:r>
                        <a:rPr lang="en-IN" sz="1600" dirty="0">
                          <a:latin typeface="Calibri" panose="020F0502020204030204" pitchFamily="34" charset="0"/>
                          <a:cs typeface="Calibri" panose="020F0502020204030204" pitchFamily="34" charset="0"/>
                        </a:rPr>
                        <a:t> </a:t>
                      </a:r>
                    </a:p>
                  </a:txBody>
                  <a:tcPr marL="0" marR="0" marT="0" marB="0" anchor="b"/>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54194345"/>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Long Term</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IN" sz="1600" b="1" dirty="0">
                          <a:latin typeface="Calibri" panose="020F0502020204030204" pitchFamily="34" charset="0"/>
                          <a:cs typeface="Calibri" panose="020F0502020204030204" pitchFamily="34" charset="0"/>
                        </a:rPr>
                        <a:t> </a:t>
                      </a:r>
                      <a:r>
                        <a:rPr lang="en-IN" sz="1600" b="1" dirty="0" smtClean="0">
                          <a:latin typeface="Calibri" panose="020F0502020204030204" pitchFamily="34" charset="0"/>
                          <a:cs typeface="Calibri" panose="020F0502020204030204" pitchFamily="34" charset="0"/>
                        </a:rPr>
                        <a:t>03</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IN" sz="1600" b="1" dirty="0" smtClean="0">
                          <a:latin typeface="Calibri" panose="020F0502020204030204" pitchFamily="34" charset="0"/>
                          <a:cs typeface="Calibri" panose="020F0502020204030204" pitchFamily="34" charset="0"/>
                        </a:rPr>
                        <a:t>12</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IN" sz="1600" b="1" dirty="0" smtClean="0">
                          <a:latin typeface="Calibri" panose="020F0502020204030204" pitchFamily="34" charset="0"/>
                          <a:cs typeface="Calibri" panose="020F0502020204030204" pitchFamily="34" charset="0"/>
                        </a:rPr>
                        <a:t>17</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2102928550"/>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Short Term</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IN" sz="1600" b="1" dirty="0" smtClean="0">
                          <a:latin typeface="Calibri" panose="020F0502020204030204" pitchFamily="34" charset="0"/>
                          <a:cs typeface="Calibri" panose="020F0502020204030204" pitchFamily="34" charset="0"/>
                        </a:rPr>
                        <a:t>03</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IN" sz="1600" b="1" dirty="0" smtClean="0">
                          <a:latin typeface="Calibri" panose="020F0502020204030204" pitchFamily="34" charset="0"/>
                          <a:cs typeface="Calibri" panose="020F0502020204030204" pitchFamily="34" charset="0"/>
                        </a:rPr>
                        <a:t>24</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IN" sz="1600" b="1" dirty="0" smtClean="0">
                          <a:latin typeface="Calibri" panose="020F0502020204030204" pitchFamily="34" charset="0"/>
                          <a:cs typeface="Calibri" panose="020F0502020204030204" pitchFamily="34" charset="0"/>
                        </a:rPr>
                        <a:t>30</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3084622386"/>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Activity Based</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gridSpan="3">
                  <a:txBody>
                    <a:bodyPr/>
                    <a:lstStyle/>
                    <a:p>
                      <a:pPr algn="l" fontAlgn="b"/>
                      <a:r>
                        <a:rPr lang="en-IN" sz="1600" dirty="0">
                          <a:latin typeface="Calibri" panose="020F0502020204030204" pitchFamily="34" charset="0"/>
                          <a:cs typeface="Calibri" panose="020F0502020204030204" pitchFamily="34" charset="0"/>
                        </a:rPr>
                        <a:t> </a:t>
                      </a:r>
                    </a:p>
                  </a:txBody>
                  <a:tcPr marL="0" marR="0" marT="0" marB="0" anchor="b"/>
                </a:tc>
                <a:tc hMerge="1">
                  <a:txBody>
                    <a:bodyPr/>
                    <a:lstStyle/>
                    <a:p>
                      <a:endParaRPr lang="en-IN" dirty="0"/>
                    </a:p>
                  </a:txBody>
                  <a:tcPr/>
                </a:tc>
                <a:tc hMerge="1">
                  <a:txBody>
                    <a:bodyPr/>
                    <a:lstStyle/>
                    <a:p>
                      <a:endParaRPr lang="en-IN"/>
                    </a:p>
                  </a:txBody>
                  <a:tcPr/>
                </a:tc>
                <a:extLst>
                  <a:ext uri="{0D108BD9-81ED-4DB2-BD59-A6C34878D82A}">
                    <a16:rowId xmlns:a16="http://schemas.microsoft.com/office/drawing/2014/main" val="3935204646"/>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Strategic</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US" sz="1600" b="1" dirty="0" smtClean="0">
                          <a:latin typeface="Calibri" panose="020F0502020204030204" pitchFamily="34" charset="0"/>
                          <a:cs typeface="Calibri" panose="020F0502020204030204" pitchFamily="34" charset="0"/>
                        </a:rPr>
                        <a:t>00</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US" sz="1600" b="1" dirty="0" smtClean="0">
                          <a:latin typeface="Calibri" panose="020F0502020204030204" pitchFamily="34" charset="0"/>
                          <a:cs typeface="Calibri" panose="020F0502020204030204" pitchFamily="34" charset="0"/>
                        </a:rPr>
                        <a:t>05</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US" sz="1600" b="1" dirty="0" smtClean="0">
                          <a:latin typeface="Calibri" panose="020F0502020204030204" pitchFamily="34" charset="0"/>
                          <a:cs typeface="Calibri" panose="020F0502020204030204" pitchFamily="34" charset="0"/>
                        </a:rPr>
                        <a:t>02</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4131727186"/>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Procurement</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US" sz="1600" b="1" dirty="0" smtClean="0">
                          <a:latin typeface="Calibri" panose="020F0502020204030204" pitchFamily="34" charset="0"/>
                          <a:cs typeface="Calibri" panose="020F0502020204030204" pitchFamily="34" charset="0"/>
                        </a:rPr>
                        <a:t>02</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US" sz="1600" b="1" dirty="0" smtClean="0">
                          <a:latin typeface="Calibri" panose="020F0502020204030204" pitchFamily="34" charset="0"/>
                          <a:cs typeface="Calibri" panose="020F0502020204030204" pitchFamily="34" charset="0"/>
                        </a:rPr>
                        <a:t>04</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US" sz="1600" b="1" dirty="0" smtClean="0">
                          <a:latin typeface="Calibri" panose="020F0502020204030204" pitchFamily="34" charset="0"/>
                          <a:cs typeface="Calibri" panose="020F0502020204030204" pitchFamily="34" charset="0"/>
                        </a:rPr>
                        <a:t>07</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3268766583"/>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Logistics</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US" sz="1600" b="1" dirty="0" smtClean="0">
                          <a:latin typeface="Calibri" panose="020F0502020204030204" pitchFamily="34" charset="0"/>
                          <a:cs typeface="Calibri" panose="020F0502020204030204" pitchFamily="34" charset="0"/>
                        </a:rPr>
                        <a:t>02</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US" sz="1600" b="1" dirty="0" smtClean="0">
                          <a:latin typeface="Calibri" panose="020F0502020204030204" pitchFamily="34" charset="0"/>
                          <a:cs typeface="Calibri" panose="020F0502020204030204" pitchFamily="34" charset="0"/>
                        </a:rPr>
                        <a:t>03</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US" sz="1600" b="1" dirty="0" smtClean="0">
                          <a:latin typeface="Calibri" panose="020F0502020204030204" pitchFamily="34" charset="0"/>
                          <a:cs typeface="Calibri" panose="020F0502020204030204" pitchFamily="34" charset="0"/>
                        </a:rPr>
                        <a:t>03</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2191910503"/>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Operational</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US" sz="1600" b="1" dirty="0" smtClean="0">
                          <a:latin typeface="Calibri" panose="020F0502020204030204" pitchFamily="34" charset="0"/>
                          <a:cs typeface="Calibri" panose="020F0502020204030204" pitchFamily="34" charset="0"/>
                        </a:rPr>
                        <a:t>00</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US" sz="1600" b="1" dirty="0" smtClean="0">
                          <a:latin typeface="Calibri" panose="020F0502020204030204" pitchFamily="34" charset="0"/>
                          <a:cs typeface="Calibri" panose="020F0502020204030204" pitchFamily="34" charset="0"/>
                        </a:rPr>
                        <a:t>09</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US" sz="1600" b="1" dirty="0" smtClean="0">
                          <a:latin typeface="Calibri" panose="020F0502020204030204" pitchFamily="34" charset="0"/>
                          <a:cs typeface="Calibri" panose="020F0502020204030204" pitchFamily="34" charset="0"/>
                        </a:rPr>
                        <a:t>16</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1089831394"/>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Sales &amp; Marketing</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US" sz="1600" b="1" dirty="0" smtClean="0">
                          <a:latin typeface="Calibri" panose="020F0502020204030204" pitchFamily="34" charset="0"/>
                          <a:cs typeface="Calibri" panose="020F0502020204030204" pitchFamily="34" charset="0"/>
                        </a:rPr>
                        <a:t>01</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US" sz="1600" b="1" dirty="0" smtClean="0">
                          <a:latin typeface="Calibri" panose="020F0502020204030204" pitchFamily="34" charset="0"/>
                          <a:cs typeface="Calibri" panose="020F0502020204030204" pitchFamily="34" charset="0"/>
                        </a:rPr>
                        <a:t>07</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US" sz="1600" b="1" dirty="0" smtClean="0">
                          <a:latin typeface="Calibri" panose="020F0502020204030204" pitchFamily="34" charset="0"/>
                          <a:cs typeface="Calibri" panose="020F0502020204030204" pitchFamily="34" charset="0"/>
                        </a:rPr>
                        <a:t>02</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2900352917"/>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Legal &amp; Regulatory</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US" sz="1600" b="1" dirty="0" smtClean="0">
                          <a:latin typeface="Calibri" panose="020F0502020204030204" pitchFamily="34" charset="0"/>
                          <a:cs typeface="Calibri" panose="020F0502020204030204" pitchFamily="34" charset="0"/>
                        </a:rPr>
                        <a:t>00</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US" sz="1600" b="1" dirty="0" smtClean="0">
                          <a:latin typeface="Calibri" panose="020F0502020204030204" pitchFamily="34" charset="0"/>
                          <a:cs typeface="Calibri" panose="020F0502020204030204" pitchFamily="34" charset="0"/>
                        </a:rPr>
                        <a:t>00</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US" sz="1600" b="1" dirty="0" smtClean="0">
                          <a:latin typeface="Calibri" panose="020F0502020204030204" pitchFamily="34" charset="0"/>
                          <a:cs typeface="Calibri" panose="020F0502020204030204" pitchFamily="34" charset="0"/>
                        </a:rPr>
                        <a:t>02</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3118819810"/>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Financial</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US" sz="1600" b="1" dirty="0" smtClean="0">
                          <a:latin typeface="Calibri" panose="020F0502020204030204" pitchFamily="34" charset="0"/>
                          <a:cs typeface="Calibri" panose="020F0502020204030204" pitchFamily="34" charset="0"/>
                        </a:rPr>
                        <a:t>00</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US" sz="1600" b="1" dirty="0" smtClean="0">
                          <a:latin typeface="Calibri" panose="020F0502020204030204" pitchFamily="34" charset="0"/>
                          <a:cs typeface="Calibri" panose="020F0502020204030204" pitchFamily="34" charset="0"/>
                        </a:rPr>
                        <a:t>04</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US" sz="1600" b="1" dirty="0" smtClean="0">
                          <a:latin typeface="Calibri" panose="020F0502020204030204" pitchFamily="34" charset="0"/>
                          <a:cs typeface="Calibri" panose="020F0502020204030204" pitchFamily="34" charset="0"/>
                        </a:rPr>
                        <a:t>06</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1350130566"/>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People</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US" sz="1600" b="1" dirty="0" smtClean="0">
                          <a:latin typeface="Calibri" panose="020F0502020204030204" pitchFamily="34" charset="0"/>
                          <a:cs typeface="Calibri" panose="020F0502020204030204" pitchFamily="34" charset="0"/>
                        </a:rPr>
                        <a:t>00</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US" sz="1600" b="1" dirty="0" smtClean="0">
                          <a:latin typeface="Calibri" panose="020F0502020204030204" pitchFamily="34" charset="0"/>
                          <a:cs typeface="Calibri" panose="020F0502020204030204" pitchFamily="34" charset="0"/>
                        </a:rPr>
                        <a:t>02</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US" sz="1600" b="1" dirty="0" smtClean="0">
                          <a:latin typeface="Calibri" panose="020F0502020204030204" pitchFamily="34" charset="0"/>
                          <a:cs typeface="Calibri" panose="020F0502020204030204" pitchFamily="34" charset="0"/>
                        </a:rPr>
                        <a:t>06</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2779966564"/>
                  </a:ext>
                </a:extLst>
              </a:tr>
              <a:tr h="261371">
                <a:tc>
                  <a:txBody>
                    <a:bodyPr/>
                    <a:lstStyle/>
                    <a:p>
                      <a:pPr algn="l" fontAlgn="b"/>
                      <a:r>
                        <a:rPr lang="en-IN" sz="1600" b="1" u="none" strike="noStrike" dirty="0">
                          <a:effectLst/>
                          <a:latin typeface="Calibri" panose="020F0502020204030204" pitchFamily="34" charset="0"/>
                          <a:cs typeface="Calibri" panose="020F0502020204030204" pitchFamily="34" charset="0"/>
                        </a:rPr>
                        <a:t>Information Technology</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US" sz="1600" b="1" dirty="0" smtClean="0">
                          <a:latin typeface="Calibri" panose="020F0502020204030204" pitchFamily="34" charset="0"/>
                          <a:cs typeface="Calibri" panose="020F0502020204030204" pitchFamily="34" charset="0"/>
                        </a:rPr>
                        <a:t>00</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US" sz="1600" b="1" dirty="0" smtClean="0">
                          <a:latin typeface="Calibri" panose="020F0502020204030204" pitchFamily="34" charset="0"/>
                          <a:cs typeface="Calibri" panose="020F0502020204030204" pitchFamily="34" charset="0"/>
                        </a:rPr>
                        <a:t>01</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US" sz="1600" b="1" dirty="0" smtClean="0">
                          <a:latin typeface="Calibri" panose="020F0502020204030204" pitchFamily="34" charset="0"/>
                          <a:cs typeface="Calibri" panose="020F0502020204030204" pitchFamily="34" charset="0"/>
                        </a:rPr>
                        <a:t>02</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2526219874"/>
                  </a:ext>
                </a:extLst>
              </a:tr>
              <a:tr h="261371">
                <a:tc>
                  <a:txBody>
                    <a:bodyPr/>
                    <a:lstStyle/>
                    <a:p>
                      <a:pPr algn="l" fontAlgn="b"/>
                      <a:r>
                        <a:rPr lang="en-US" sz="1600" b="1" i="0" u="none" strike="noStrike" dirty="0" smtClean="0">
                          <a:effectLst/>
                          <a:latin typeface="Calibri" panose="020F0502020204030204" pitchFamily="34" charset="0"/>
                          <a:cs typeface="Calibri" panose="020F0502020204030204" pitchFamily="34" charset="0"/>
                        </a:rPr>
                        <a:t>Project</a:t>
                      </a:r>
                      <a:endParaRPr lang="en-IN" sz="1600" b="1" i="0" u="none" strike="noStrike" dirty="0">
                        <a:effectLst/>
                        <a:latin typeface="Calibri" panose="020F0502020204030204" pitchFamily="34" charset="0"/>
                        <a:cs typeface="Calibri" panose="020F0502020204030204" pitchFamily="34" charset="0"/>
                      </a:endParaRPr>
                    </a:p>
                  </a:txBody>
                  <a:tcPr marL="0" marR="0" marT="0" marB="0" anchor="b"/>
                </a:tc>
                <a:tc>
                  <a:txBody>
                    <a:bodyPr/>
                    <a:lstStyle/>
                    <a:p>
                      <a:pPr algn="ctr" fontAlgn="b"/>
                      <a:r>
                        <a:rPr lang="en-US" sz="1600" b="1" dirty="0" smtClean="0">
                          <a:latin typeface="Calibri" panose="020F0502020204030204" pitchFamily="34" charset="0"/>
                          <a:cs typeface="Calibri" panose="020F0502020204030204" pitchFamily="34" charset="0"/>
                        </a:rPr>
                        <a:t>01</a:t>
                      </a:r>
                      <a:endParaRPr lang="en-IN" sz="1600" b="1" dirty="0">
                        <a:latin typeface="Calibri" panose="020F0502020204030204" pitchFamily="34" charset="0"/>
                        <a:cs typeface="Calibri" panose="020F0502020204030204" pitchFamily="34" charset="0"/>
                      </a:endParaRPr>
                    </a:p>
                  </a:txBody>
                  <a:tcPr marL="0" marR="0" marT="0" marB="0" anchor="b">
                    <a:solidFill>
                      <a:srgbClr val="FF0000"/>
                    </a:solidFill>
                  </a:tcPr>
                </a:tc>
                <a:tc>
                  <a:txBody>
                    <a:bodyPr/>
                    <a:lstStyle/>
                    <a:p>
                      <a:pPr algn="ctr" fontAlgn="b"/>
                      <a:r>
                        <a:rPr lang="en-US" sz="1600" b="1" dirty="0" smtClean="0">
                          <a:latin typeface="Calibri" panose="020F0502020204030204" pitchFamily="34" charset="0"/>
                          <a:cs typeface="Calibri" panose="020F0502020204030204" pitchFamily="34" charset="0"/>
                        </a:rPr>
                        <a:t>01</a:t>
                      </a:r>
                      <a:endParaRPr lang="en-IN" sz="1600" b="1" dirty="0">
                        <a:latin typeface="Calibri" panose="020F0502020204030204" pitchFamily="34" charset="0"/>
                        <a:cs typeface="Calibri" panose="020F0502020204030204" pitchFamily="34" charset="0"/>
                      </a:endParaRPr>
                    </a:p>
                  </a:txBody>
                  <a:tcPr marL="0" marR="0" marT="0" marB="0" anchor="b">
                    <a:solidFill>
                      <a:srgbClr val="FFFF00"/>
                    </a:solidFill>
                  </a:tcPr>
                </a:tc>
                <a:tc>
                  <a:txBody>
                    <a:bodyPr/>
                    <a:lstStyle/>
                    <a:p>
                      <a:pPr algn="ctr" fontAlgn="b"/>
                      <a:r>
                        <a:rPr lang="en-US" sz="1600" b="1" dirty="0" smtClean="0">
                          <a:latin typeface="Calibri" panose="020F0502020204030204" pitchFamily="34" charset="0"/>
                          <a:cs typeface="Calibri" panose="020F0502020204030204" pitchFamily="34" charset="0"/>
                        </a:rPr>
                        <a:t>01</a:t>
                      </a:r>
                      <a:endParaRPr lang="en-IN" sz="1600" b="1" dirty="0">
                        <a:latin typeface="Calibri" panose="020F0502020204030204" pitchFamily="34" charset="0"/>
                        <a:cs typeface="Calibri" panose="020F0502020204030204" pitchFamily="34" charset="0"/>
                      </a:endParaRPr>
                    </a:p>
                  </a:txBody>
                  <a:tcPr marL="0" marR="0" marT="0" marB="0" anchor="b">
                    <a:solidFill>
                      <a:srgbClr val="00B050"/>
                    </a:solidFill>
                  </a:tcPr>
                </a:tc>
                <a:extLst>
                  <a:ext uri="{0D108BD9-81ED-4DB2-BD59-A6C34878D82A}">
                    <a16:rowId xmlns:a16="http://schemas.microsoft.com/office/drawing/2014/main" val="2650104228"/>
                  </a:ext>
                </a:extLst>
              </a:tr>
            </a:tbl>
          </a:graphicData>
        </a:graphic>
      </p:graphicFrame>
      <p:graphicFrame>
        <p:nvGraphicFramePr>
          <p:cNvPr id="7" name="Object 6"/>
          <p:cNvGraphicFramePr>
            <a:graphicFrameLocks noChangeAspect="1"/>
          </p:cNvGraphicFramePr>
          <p:nvPr>
            <p:extLst/>
          </p:nvPr>
        </p:nvGraphicFramePr>
        <p:xfrm>
          <a:off x="5982257" y="5845371"/>
          <a:ext cx="1169170" cy="792291"/>
        </p:xfrm>
        <a:graphic>
          <a:graphicData uri="http://schemas.openxmlformats.org/presentationml/2006/ole">
            <mc:AlternateContent xmlns:mc="http://schemas.openxmlformats.org/markup-compatibility/2006">
              <mc:Choice xmlns:v="urn:schemas-microsoft-com:vml" Requires="v">
                <p:oleObj spid="_x0000_s1027" name="Worksheet" showAsIcon="1" r:id="rId3" imgW="914400" imgH="771480" progId="Excel.Sheet.12">
                  <p:embed/>
                </p:oleObj>
              </mc:Choice>
              <mc:Fallback>
                <p:oleObj name="Worksheet" showAsIcon="1" r:id="rId3" imgW="914400" imgH="771480" progId="Excel.Sheet.12">
                  <p:embed/>
                  <p:pic>
                    <p:nvPicPr>
                      <p:cNvPr id="7" name="Object 6"/>
                      <p:cNvPicPr/>
                      <p:nvPr/>
                    </p:nvPicPr>
                    <p:blipFill>
                      <a:blip r:embed="rId4"/>
                      <a:stretch>
                        <a:fillRect/>
                      </a:stretch>
                    </p:blipFill>
                    <p:spPr>
                      <a:xfrm>
                        <a:off x="5982257" y="5845371"/>
                        <a:ext cx="1169170" cy="792291"/>
                      </a:xfrm>
                      <a:prstGeom prst="rect">
                        <a:avLst/>
                      </a:prstGeom>
                    </p:spPr>
                  </p:pic>
                </p:oleObj>
              </mc:Fallback>
            </mc:AlternateContent>
          </a:graphicData>
        </a:graphic>
      </p:graphicFrame>
      <p:sp>
        <p:nvSpPr>
          <p:cNvPr id="8" name="Rectangle 1051"/>
          <p:cNvSpPr>
            <a:spLocks noChangeArrowheads="1"/>
          </p:cNvSpPr>
          <p:nvPr/>
        </p:nvSpPr>
        <p:spPr bwMode="auto">
          <a:xfrm>
            <a:off x="27296" y="0"/>
            <a:ext cx="12164704" cy="789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5750" indent="-285750">
              <a:spcBef>
                <a:spcPct val="50000"/>
              </a:spcBef>
              <a:buClr>
                <a:schemeClr val="tx2"/>
              </a:buClr>
              <a:buSzPct val="75000"/>
              <a:buChar char="•"/>
              <a:defRPr kumimoji="1" sz="2400" b="1">
                <a:solidFill>
                  <a:schemeClr val="tx1"/>
                </a:solidFill>
                <a:latin typeface="Arial" panose="020B0604020202020204" pitchFamily="34" charset="0"/>
              </a:defRPr>
            </a:lvl1pPr>
            <a:lvl2pPr marL="742950" indent="-342900">
              <a:spcBef>
                <a:spcPct val="50000"/>
              </a:spcBef>
              <a:buClr>
                <a:schemeClr val="tx1"/>
              </a:buClr>
              <a:buChar char="-"/>
              <a:defRPr kumimoji="1" sz="2200" b="1">
                <a:solidFill>
                  <a:schemeClr val="tx1"/>
                </a:solidFill>
                <a:latin typeface="Arial" panose="020B0604020202020204" pitchFamily="34" charset="0"/>
              </a:defRPr>
            </a:lvl2pPr>
            <a:lvl3pPr marL="1143000" indent="-228600">
              <a:spcBef>
                <a:spcPct val="50000"/>
              </a:spcBef>
              <a:buClr>
                <a:schemeClr val="tx1"/>
              </a:buClr>
              <a:buSzPct val="80000"/>
              <a:buChar char="&gt;"/>
              <a:defRPr kumimoji="1" sz="2000" b="1">
                <a:solidFill>
                  <a:schemeClr val="tx1"/>
                </a:solidFill>
                <a:latin typeface="Arial" panose="020B0604020202020204" pitchFamily="34" charset="0"/>
              </a:defRPr>
            </a:lvl3pPr>
            <a:lvl4pPr marL="1600200" indent="-228600">
              <a:spcBef>
                <a:spcPct val="20000"/>
              </a:spcBef>
              <a:buClr>
                <a:schemeClr val="accent2"/>
              </a:buClr>
              <a:defRPr kumimoji="1" sz="2000">
                <a:solidFill>
                  <a:schemeClr val="tx1"/>
                </a:solidFill>
                <a:latin typeface="Tahoma" panose="020B0604030504040204" pitchFamily="34" charset="0"/>
              </a:defRPr>
            </a:lvl4pPr>
            <a:lvl5pPr marL="2057400" indent="-228600">
              <a:spcBef>
                <a:spcPct val="20000"/>
              </a:spcBef>
              <a:buClr>
                <a:schemeClr val="accent2"/>
              </a:buCl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sz="2000">
                <a:solidFill>
                  <a:schemeClr val="tx1"/>
                </a:solidFill>
                <a:latin typeface="Tahoma" panose="020B0604030504040204" pitchFamily="34" charset="0"/>
              </a:defRPr>
            </a:lvl9pPr>
          </a:lstStyle>
          <a:p>
            <a:pPr>
              <a:lnSpc>
                <a:spcPct val="80000"/>
              </a:lnSpc>
              <a:buFontTx/>
              <a:buNone/>
            </a:pPr>
            <a:r>
              <a:rPr lang="en-US" altLang="en-US" sz="2800" dirty="0" smtClean="0">
                <a:latin typeface="Calibri" panose="020F0502020204030204" pitchFamily="34" charset="0"/>
                <a:cs typeface="Calibri" panose="020F0502020204030204" pitchFamily="34" charset="0"/>
              </a:rPr>
              <a:t>Risk Register snapshot </a:t>
            </a:r>
            <a:endParaRPr lang="en-US" altLang="en-US" sz="2800" dirty="0">
              <a:latin typeface="Calibri" panose="020F0502020204030204" pitchFamily="34" charset="0"/>
              <a:cs typeface="Calibri" panose="020F0502020204030204" pitchFamily="34" charset="0"/>
            </a:endParaRPr>
          </a:p>
          <a:p>
            <a:pPr algn="r">
              <a:lnSpc>
                <a:spcPct val="80000"/>
              </a:lnSpc>
              <a:buFontTx/>
              <a:buNone/>
            </a:pPr>
            <a:endParaRPr lang="en-US" altLang="en-US" sz="1600" b="0" dirty="0">
              <a:solidFill>
                <a:schemeClr val="bg1"/>
              </a:solidFill>
            </a:endParaRPr>
          </a:p>
          <a:p>
            <a:pPr algn="r">
              <a:buFontTx/>
              <a:buNone/>
            </a:pPr>
            <a:endParaRPr lang="en-US" altLang="en-US" sz="1200" dirty="0">
              <a:solidFill>
                <a:schemeClr val="bg1"/>
              </a:solidFill>
            </a:endParaRPr>
          </a:p>
        </p:txBody>
      </p:sp>
    </p:spTree>
    <p:extLst>
      <p:ext uri="{BB962C8B-B14F-4D97-AF65-F5344CB8AC3E}">
        <p14:creationId xmlns:p14="http://schemas.microsoft.com/office/powerpoint/2010/main" val="6065161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BC7248D-60C7-411B-BFB0-1A987801134E}" type="slidenum">
              <a:rPr lang="en-IN" smtClean="0"/>
              <a:t>16</a:t>
            </a:fld>
            <a:endParaRPr lang="en-IN"/>
          </a:p>
        </p:txBody>
      </p:sp>
      <p:sp>
        <p:nvSpPr>
          <p:cNvPr id="5" name="Title 1"/>
          <p:cNvSpPr txBox="1">
            <a:spLocks/>
          </p:cNvSpPr>
          <p:nvPr/>
        </p:nvSpPr>
        <p:spPr>
          <a:xfrm>
            <a:off x="27296" y="0"/>
            <a:ext cx="12164704" cy="789905"/>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High Risk identified</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27296" y="1119115"/>
          <a:ext cx="12164704" cy="5063321"/>
        </p:xfrm>
        <a:graphic>
          <a:graphicData uri="http://schemas.openxmlformats.org/drawingml/2006/table">
            <a:tbl>
              <a:tblPr firstRow="1" bandRow="1">
                <a:tableStyleId>{F5AB1C69-6EDB-4FF4-983F-18BD219EF322}</a:tableStyleId>
              </a:tblPr>
              <a:tblGrid>
                <a:gridCol w="402694">
                  <a:extLst>
                    <a:ext uri="{9D8B030D-6E8A-4147-A177-3AD203B41FA5}">
                      <a16:colId xmlns:a16="http://schemas.microsoft.com/office/drawing/2014/main" val="3650804551"/>
                    </a:ext>
                  </a:extLst>
                </a:gridCol>
                <a:gridCol w="10151237">
                  <a:extLst>
                    <a:ext uri="{9D8B030D-6E8A-4147-A177-3AD203B41FA5}">
                      <a16:colId xmlns:a16="http://schemas.microsoft.com/office/drawing/2014/main" val="919166138"/>
                    </a:ext>
                  </a:extLst>
                </a:gridCol>
                <a:gridCol w="1006734">
                  <a:extLst>
                    <a:ext uri="{9D8B030D-6E8A-4147-A177-3AD203B41FA5}">
                      <a16:colId xmlns:a16="http://schemas.microsoft.com/office/drawing/2014/main" val="2068905023"/>
                    </a:ext>
                  </a:extLst>
                </a:gridCol>
                <a:gridCol w="604039">
                  <a:extLst>
                    <a:ext uri="{9D8B030D-6E8A-4147-A177-3AD203B41FA5}">
                      <a16:colId xmlns:a16="http://schemas.microsoft.com/office/drawing/2014/main" val="957862896"/>
                    </a:ext>
                  </a:extLst>
                </a:gridCol>
              </a:tblGrid>
              <a:tr h="807184">
                <a:tc rowSpan="2">
                  <a:txBody>
                    <a:bodyPr/>
                    <a:lstStyle/>
                    <a:p>
                      <a:pPr algn="ctr" fontAlgn="t"/>
                      <a:r>
                        <a:rPr lang="en-IN" sz="1600" u="none" strike="noStrike" dirty="0">
                          <a:effectLst/>
                          <a:latin typeface="Calibri" panose="020F0502020204030204" pitchFamily="34" charset="0"/>
                          <a:cs typeface="Calibri" panose="020F0502020204030204" pitchFamily="34" charset="0"/>
                        </a:rPr>
                        <a:t>SN.</a:t>
                      </a:r>
                      <a:endParaRPr lang="en-IN" sz="16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rowSpan="2">
                  <a:txBody>
                    <a:bodyPr/>
                    <a:lstStyle/>
                    <a:p>
                      <a:pPr algn="ctr" rtl="0" fontAlgn="b"/>
                      <a:r>
                        <a:rPr lang="en-IN" sz="1600" u="none" strike="noStrike" dirty="0">
                          <a:effectLst/>
                          <a:latin typeface="Calibri" panose="020F0502020204030204" pitchFamily="34" charset="0"/>
                          <a:cs typeface="Calibri" panose="020F0502020204030204" pitchFamily="34" charset="0"/>
                        </a:rPr>
                        <a:t>Risk Description – Top Risks</a:t>
                      </a:r>
                      <a:endParaRPr lang="en-IN" sz="16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gridSpan="2">
                  <a:txBody>
                    <a:bodyPr/>
                    <a:lstStyle/>
                    <a:p>
                      <a:pPr algn="ctr" fontAlgn="b"/>
                      <a:r>
                        <a:rPr lang="en-IN" sz="1600" u="none" strike="noStrike" dirty="0">
                          <a:effectLst/>
                          <a:latin typeface="Calibri" panose="020F0502020204030204" pitchFamily="34" charset="0"/>
                          <a:cs typeface="Calibri" panose="020F0502020204030204" pitchFamily="34" charset="0"/>
                        </a:rPr>
                        <a:t>Cycle wise  Risk Status</a:t>
                      </a:r>
                      <a:endParaRPr lang="en-IN" sz="16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hMerge="1">
                  <a:txBody>
                    <a:bodyPr/>
                    <a:lstStyle/>
                    <a:p>
                      <a:endParaRPr lang="en-IN"/>
                    </a:p>
                  </a:txBody>
                  <a:tcPr/>
                </a:tc>
                <a:extLst>
                  <a:ext uri="{0D108BD9-81ED-4DB2-BD59-A6C34878D82A}">
                    <a16:rowId xmlns:a16="http://schemas.microsoft.com/office/drawing/2014/main" val="769504837"/>
                  </a:ext>
                </a:extLst>
              </a:tr>
              <a:tr h="411324">
                <a:tc vMerge="1">
                  <a:txBody>
                    <a:bodyPr/>
                    <a:lstStyle/>
                    <a:p>
                      <a:endParaRPr lang="en-IN"/>
                    </a:p>
                  </a:txBody>
                  <a:tcPr/>
                </a:tc>
                <a:tc vMerge="1">
                  <a:txBody>
                    <a:bodyPr/>
                    <a:lstStyle/>
                    <a:p>
                      <a:endParaRPr lang="en-IN"/>
                    </a:p>
                  </a:txBody>
                  <a:tcPr/>
                </a:tc>
                <a:tc>
                  <a:txBody>
                    <a:bodyPr/>
                    <a:lstStyle/>
                    <a:p>
                      <a:pPr algn="ctr" fontAlgn="t"/>
                      <a:r>
                        <a:rPr lang="en-IN" sz="1600" u="none" strike="noStrike" dirty="0">
                          <a:effectLst/>
                          <a:latin typeface="Calibri" panose="020F0502020204030204" pitchFamily="34" charset="0"/>
                          <a:cs typeface="Calibri" panose="020F0502020204030204" pitchFamily="34" charset="0"/>
                        </a:rPr>
                        <a:t>Current</a:t>
                      </a:r>
                      <a:endParaRPr lang="en-IN" sz="16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b"/>
                      <a:r>
                        <a:rPr lang="en-IN" sz="1600" u="none" strike="noStrike" dirty="0">
                          <a:effectLst/>
                          <a:latin typeface="Calibri" panose="020F0502020204030204" pitchFamily="34" charset="0"/>
                          <a:cs typeface="Calibri" panose="020F0502020204030204" pitchFamily="34" charset="0"/>
                        </a:rPr>
                        <a:t>Next</a:t>
                      </a:r>
                      <a:endParaRPr lang="en-IN" sz="16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3148541494"/>
                  </a:ext>
                </a:extLst>
              </a:tr>
              <a:tr h="807184">
                <a:tc>
                  <a:txBody>
                    <a:bodyPr/>
                    <a:lstStyle/>
                    <a:p>
                      <a:pPr algn="r" fontAlgn="ctr"/>
                      <a:r>
                        <a:rPr lang="en-IN" sz="1600" b="0" i="0" u="none" strike="noStrike" dirty="0">
                          <a:effectLst/>
                          <a:latin typeface="Arial" panose="020B0604020202020204" pitchFamily="34" charset="0"/>
                        </a:rPr>
                        <a:t>11</a:t>
                      </a:r>
                    </a:p>
                  </a:txBody>
                  <a:tcPr marL="9525" marR="9525" marT="9525" marB="0" anchor="ctr"/>
                </a:tc>
                <a:tc>
                  <a:txBody>
                    <a:bodyPr/>
                    <a:lstStyle/>
                    <a:p>
                      <a:pPr algn="l" fontAlgn="ctr"/>
                      <a:r>
                        <a:rPr lang="en-US" sz="1600" b="0" i="0" u="none" strike="noStrike" dirty="0">
                          <a:effectLst/>
                          <a:latin typeface="Calibri" panose="020F0502020204030204" pitchFamily="34" charset="0"/>
                        </a:rPr>
                        <a:t>Inflation in the prices of key raw materials and fuel, which may not be passed on to the customers if the market conditions are not congenial</a:t>
                      </a:r>
                    </a:p>
                  </a:txBody>
                  <a:tcPr marL="9525" marR="9525" marT="9525" marB="0" anchor="ctr"/>
                </a:tc>
                <a:tc>
                  <a:txBody>
                    <a:bodyPr/>
                    <a:lstStyle/>
                    <a:p>
                      <a:pPr algn="ctr" fontAlgn="t"/>
                      <a:r>
                        <a:rPr lang="en-US" sz="1600" b="0" i="0" u="none" strike="noStrike" dirty="0" smtClean="0">
                          <a:solidFill>
                            <a:srgbClr val="000000"/>
                          </a:solidFill>
                          <a:effectLst/>
                          <a:latin typeface="Calibri" panose="020F0502020204030204" pitchFamily="34" charset="0"/>
                          <a:cs typeface="Calibri" panose="020F0502020204030204" pitchFamily="34" charset="0"/>
                        </a:rPr>
                        <a:t>High</a:t>
                      </a:r>
                      <a:endParaRPr lang="en-IN"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b"/>
                      <a:r>
                        <a:rPr lang="en-IN" sz="1600" u="none" strike="noStrike">
                          <a:effectLst/>
                          <a:latin typeface="Calibri" panose="020F0502020204030204" pitchFamily="34" charset="0"/>
                          <a:cs typeface="Calibri" panose="020F0502020204030204" pitchFamily="34" charset="0"/>
                        </a:rPr>
                        <a:t> </a:t>
                      </a:r>
                      <a:endParaRPr lang="en-IN"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1434526665"/>
                  </a:ext>
                </a:extLst>
              </a:tr>
              <a:tr h="536784">
                <a:tc>
                  <a:txBody>
                    <a:bodyPr/>
                    <a:lstStyle/>
                    <a:p>
                      <a:pPr algn="r" fontAlgn="ctr"/>
                      <a:r>
                        <a:rPr lang="en-IN" sz="1600" b="0" i="0" u="none" strike="noStrike">
                          <a:effectLst/>
                          <a:latin typeface="Arial" panose="020B0604020202020204" pitchFamily="34" charset="0"/>
                        </a:rPr>
                        <a:t>12</a:t>
                      </a:r>
                    </a:p>
                  </a:txBody>
                  <a:tcPr marL="9525" marR="9525" marT="9525" marB="0" anchor="ctr"/>
                </a:tc>
                <a:tc>
                  <a:txBody>
                    <a:bodyPr/>
                    <a:lstStyle/>
                    <a:p>
                      <a:pPr algn="l" fontAlgn="ctr"/>
                      <a:r>
                        <a:rPr lang="en-US" sz="1600" b="0" i="0" u="none" strike="noStrike">
                          <a:effectLst/>
                          <a:latin typeface="Calibri" panose="020F0502020204030204" pitchFamily="34" charset="0"/>
                        </a:rPr>
                        <a:t>Depleting availability of critical raw materials</a:t>
                      </a:r>
                    </a:p>
                  </a:txBody>
                  <a:tcPr marL="9525" marR="9525" marT="9525" marB="0" anchor="ctr"/>
                </a:tc>
                <a:tc>
                  <a:txBody>
                    <a:bodyPr/>
                    <a:lstStyle/>
                    <a:p>
                      <a:pPr algn="ctr" fontAlgn="t"/>
                      <a:r>
                        <a:rPr lang="en-US" sz="1600" b="0" i="0" u="none" strike="noStrike" dirty="0" smtClean="0">
                          <a:solidFill>
                            <a:srgbClr val="000000"/>
                          </a:solidFill>
                          <a:effectLst/>
                          <a:latin typeface="Calibri" panose="020F0502020204030204" pitchFamily="34" charset="0"/>
                          <a:cs typeface="Calibri" panose="020F0502020204030204" pitchFamily="34" charset="0"/>
                        </a:rPr>
                        <a:t>High</a:t>
                      </a:r>
                      <a:endParaRPr lang="en-IN"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b"/>
                      <a:r>
                        <a:rPr lang="en-IN" sz="1600" u="none" strike="noStrike">
                          <a:effectLst/>
                          <a:latin typeface="Calibri" panose="020F0502020204030204" pitchFamily="34" charset="0"/>
                          <a:cs typeface="Calibri" panose="020F0502020204030204" pitchFamily="34" charset="0"/>
                        </a:rPr>
                        <a:t> </a:t>
                      </a:r>
                      <a:endParaRPr lang="en-IN"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2854315374"/>
                  </a:ext>
                </a:extLst>
              </a:tr>
              <a:tr h="807184">
                <a:tc>
                  <a:txBody>
                    <a:bodyPr/>
                    <a:lstStyle/>
                    <a:p>
                      <a:pPr algn="r" fontAlgn="ctr"/>
                      <a:r>
                        <a:rPr lang="en-IN" sz="1600" b="0" i="0" u="none" strike="noStrike">
                          <a:effectLst/>
                          <a:latin typeface="Arial" panose="020B0604020202020204" pitchFamily="34" charset="0"/>
                        </a:rPr>
                        <a:t>22</a:t>
                      </a:r>
                    </a:p>
                  </a:txBody>
                  <a:tcPr marL="9525" marR="9525" marT="9525" marB="0" anchor="ctr"/>
                </a:tc>
                <a:tc>
                  <a:txBody>
                    <a:bodyPr/>
                    <a:lstStyle/>
                    <a:p>
                      <a:pPr algn="l" fontAlgn="ctr"/>
                      <a:r>
                        <a:rPr lang="en-US" sz="1600" b="0" i="0" u="none" strike="noStrike">
                          <a:effectLst/>
                          <a:latin typeface="Calibri" panose="020F0502020204030204" pitchFamily="34" charset="0"/>
                        </a:rPr>
                        <a:t>Non availability of railway rakes in sufficient quantities impacting despatches and sales and/or leading to higher freight costs</a:t>
                      </a:r>
                    </a:p>
                  </a:txBody>
                  <a:tcPr marL="9525" marR="9525" marT="9525" marB="0" anchor="ctr"/>
                </a:tc>
                <a:tc>
                  <a:txBody>
                    <a:bodyPr/>
                    <a:lstStyle/>
                    <a:p>
                      <a:pPr algn="ctr" fontAlgn="t"/>
                      <a:r>
                        <a:rPr lang="en-US" sz="1600" b="0" i="0" u="none" strike="noStrike" dirty="0" smtClean="0">
                          <a:solidFill>
                            <a:srgbClr val="000000"/>
                          </a:solidFill>
                          <a:effectLst/>
                          <a:latin typeface="Calibri" panose="020F0502020204030204" pitchFamily="34" charset="0"/>
                          <a:cs typeface="Calibri" panose="020F0502020204030204" pitchFamily="34" charset="0"/>
                        </a:rPr>
                        <a:t>High</a:t>
                      </a:r>
                      <a:endParaRPr lang="en-IN"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b"/>
                      <a:r>
                        <a:rPr lang="en-IN" sz="1600" u="none" strike="noStrike">
                          <a:effectLst/>
                          <a:latin typeface="Calibri" panose="020F0502020204030204" pitchFamily="34" charset="0"/>
                          <a:cs typeface="Calibri" panose="020F0502020204030204" pitchFamily="34" charset="0"/>
                        </a:rPr>
                        <a:t> </a:t>
                      </a:r>
                      <a:endParaRPr lang="en-IN"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1813923142"/>
                  </a:ext>
                </a:extLst>
              </a:tr>
              <a:tr h="449413">
                <a:tc>
                  <a:txBody>
                    <a:bodyPr/>
                    <a:lstStyle/>
                    <a:p>
                      <a:pPr algn="r" fontAlgn="ctr"/>
                      <a:r>
                        <a:rPr lang="en-IN" sz="1600" b="0" i="0" u="none" strike="noStrike">
                          <a:effectLst/>
                          <a:latin typeface="Arial" panose="020B0604020202020204" pitchFamily="34" charset="0"/>
                        </a:rPr>
                        <a:t>24</a:t>
                      </a:r>
                    </a:p>
                  </a:txBody>
                  <a:tcPr marL="9525" marR="9525" marT="9525" marB="0" anchor="ctr"/>
                </a:tc>
                <a:tc>
                  <a:txBody>
                    <a:bodyPr/>
                    <a:lstStyle/>
                    <a:p>
                      <a:pPr algn="l" fontAlgn="ctr"/>
                      <a:r>
                        <a:rPr lang="en-US" sz="1600" b="0" i="0" u="none" strike="noStrike">
                          <a:effectLst/>
                          <a:latin typeface="Calibri" panose="020F0502020204030204" pitchFamily="34" charset="0"/>
                        </a:rPr>
                        <a:t>Increase in freight cost due to fuel price hike and cartelization of local transporters </a:t>
                      </a:r>
                    </a:p>
                  </a:txBody>
                  <a:tcPr marL="9525" marR="9525" marT="9525" marB="0" anchor="ctr"/>
                </a:tc>
                <a:tc>
                  <a:txBody>
                    <a:bodyPr/>
                    <a:lstStyle/>
                    <a:p>
                      <a:pPr algn="ctr" fontAlgn="t"/>
                      <a:r>
                        <a:rPr lang="en-US" sz="1600" b="0" i="0" u="none" strike="noStrike" dirty="0" smtClean="0">
                          <a:solidFill>
                            <a:srgbClr val="000000"/>
                          </a:solidFill>
                          <a:effectLst/>
                          <a:latin typeface="Calibri" panose="020F0502020204030204" pitchFamily="34" charset="0"/>
                          <a:cs typeface="Calibri" panose="020F0502020204030204" pitchFamily="34" charset="0"/>
                        </a:rPr>
                        <a:t>High</a:t>
                      </a:r>
                      <a:endParaRPr lang="en-IN"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b"/>
                      <a:r>
                        <a:rPr lang="en-IN" sz="1600" u="none" strike="noStrike">
                          <a:effectLst/>
                          <a:latin typeface="Calibri" panose="020F0502020204030204" pitchFamily="34" charset="0"/>
                          <a:cs typeface="Calibri" panose="020F0502020204030204" pitchFamily="34" charset="0"/>
                        </a:rPr>
                        <a:t> </a:t>
                      </a:r>
                      <a:endParaRPr lang="en-IN"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3938233107"/>
                  </a:ext>
                </a:extLst>
              </a:tr>
              <a:tr h="807184">
                <a:tc>
                  <a:txBody>
                    <a:bodyPr/>
                    <a:lstStyle/>
                    <a:p>
                      <a:pPr algn="r" fontAlgn="ctr"/>
                      <a:r>
                        <a:rPr lang="en-IN" sz="1600" b="0" i="0" u="none" strike="noStrike">
                          <a:effectLst/>
                          <a:latin typeface="Arial" panose="020B0604020202020204" pitchFamily="34" charset="0"/>
                        </a:rPr>
                        <a:t>55</a:t>
                      </a:r>
                    </a:p>
                  </a:txBody>
                  <a:tcPr marL="9525" marR="9525" marT="9525" marB="0" anchor="ctr"/>
                </a:tc>
                <a:tc>
                  <a:txBody>
                    <a:bodyPr/>
                    <a:lstStyle/>
                    <a:p>
                      <a:pPr algn="l" fontAlgn="ctr"/>
                      <a:r>
                        <a:rPr lang="en-US" sz="1600" b="0" i="0" u="none" strike="noStrike">
                          <a:effectLst/>
                          <a:latin typeface="Calibri" panose="020F0502020204030204" pitchFamily="34" charset="0"/>
                        </a:rPr>
                        <a:t>High competitive intensity in the markets may impact volumes and price in existing markets and slow down the ramp up of the new greenfield plant coming up in Maharashtra</a:t>
                      </a:r>
                    </a:p>
                  </a:txBody>
                  <a:tcPr marL="9525" marR="9525" marT="9525" marB="0" anchor="ctr"/>
                </a:tc>
                <a:tc>
                  <a:txBody>
                    <a:bodyPr/>
                    <a:lstStyle/>
                    <a:p>
                      <a:pPr algn="ctr" fontAlgn="t"/>
                      <a:r>
                        <a:rPr lang="en-US" sz="1600" b="0" i="0" u="none" strike="noStrike" dirty="0" smtClean="0">
                          <a:solidFill>
                            <a:srgbClr val="000000"/>
                          </a:solidFill>
                          <a:effectLst/>
                          <a:latin typeface="Calibri" panose="020F0502020204030204" pitchFamily="34" charset="0"/>
                          <a:cs typeface="Calibri" panose="020F0502020204030204" pitchFamily="34" charset="0"/>
                        </a:rPr>
                        <a:t>High</a:t>
                      </a:r>
                      <a:endParaRPr lang="en-IN"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b"/>
                      <a:r>
                        <a:rPr lang="en-IN" sz="1600" u="none" strike="noStrike">
                          <a:effectLst/>
                          <a:latin typeface="Calibri" panose="020F0502020204030204" pitchFamily="34" charset="0"/>
                          <a:cs typeface="Calibri" panose="020F0502020204030204" pitchFamily="34" charset="0"/>
                        </a:rPr>
                        <a:t> </a:t>
                      </a:r>
                      <a:endParaRPr lang="en-IN" sz="16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3536187722"/>
                  </a:ext>
                </a:extLst>
              </a:tr>
              <a:tr h="437064">
                <a:tc>
                  <a:txBody>
                    <a:bodyPr/>
                    <a:lstStyle/>
                    <a:p>
                      <a:pPr algn="r" fontAlgn="ctr"/>
                      <a:r>
                        <a:rPr lang="en-IN" sz="1600" b="0" i="0" u="none" strike="noStrike" dirty="0">
                          <a:effectLst/>
                          <a:latin typeface="Arial" panose="020B0604020202020204" pitchFamily="34" charset="0"/>
                        </a:rPr>
                        <a:t>67</a:t>
                      </a:r>
                    </a:p>
                  </a:txBody>
                  <a:tcPr marL="9525" marR="9525" marT="9525" marB="0" anchor="ctr"/>
                </a:tc>
                <a:tc>
                  <a:txBody>
                    <a:bodyPr/>
                    <a:lstStyle/>
                    <a:p>
                      <a:pPr algn="l" fontAlgn="ctr"/>
                      <a:r>
                        <a:rPr lang="en-US" sz="1600" b="0" i="0" u="none" strike="noStrike" dirty="0">
                          <a:effectLst/>
                          <a:latin typeface="Calibri" panose="020F0502020204030204" pitchFamily="34" charset="0"/>
                        </a:rPr>
                        <a:t>Risk of delay/cost overruns of projects/expansions </a:t>
                      </a:r>
                    </a:p>
                  </a:txBody>
                  <a:tcPr marL="9525" marR="9525" marT="9525" marB="0" anchor="ctr"/>
                </a:tc>
                <a:tc>
                  <a:txBody>
                    <a:bodyPr/>
                    <a:lstStyle/>
                    <a:p>
                      <a:pPr algn="ctr" fontAlgn="t"/>
                      <a:r>
                        <a:rPr lang="en-US" sz="1600" b="0" i="0" u="none" strike="noStrike" dirty="0" smtClean="0">
                          <a:solidFill>
                            <a:srgbClr val="000000"/>
                          </a:solidFill>
                          <a:effectLst/>
                          <a:latin typeface="Calibri" panose="020F0502020204030204" pitchFamily="34" charset="0"/>
                          <a:cs typeface="Calibri" panose="020F0502020204030204" pitchFamily="34" charset="0"/>
                        </a:rPr>
                        <a:t>High</a:t>
                      </a:r>
                      <a:endParaRPr lang="en-IN"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b"/>
                      <a:r>
                        <a:rPr lang="en-IN" sz="1600" u="none" strike="noStrike" dirty="0">
                          <a:effectLst/>
                          <a:latin typeface="Calibri" panose="020F0502020204030204" pitchFamily="34" charset="0"/>
                          <a:cs typeface="Calibri" panose="020F0502020204030204" pitchFamily="34" charset="0"/>
                        </a:rPr>
                        <a:t> </a:t>
                      </a:r>
                      <a:endParaRPr lang="en-IN"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1861383338"/>
                  </a:ext>
                </a:extLst>
              </a:tr>
            </a:tbl>
          </a:graphicData>
        </a:graphic>
      </p:graphicFrame>
    </p:spTree>
    <p:extLst>
      <p:ext uri="{BB962C8B-B14F-4D97-AF65-F5344CB8AC3E}">
        <p14:creationId xmlns:p14="http://schemas.microsoft.com/office/powerpoint/2010/main" val="2593934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790165" y="1126712"/>
          <a:ext cx="9157758" cy="4583037"/>
        </p:xfrm>
        <a:graphic>
          <a:graphicData uri="http://schemas.openxmlformats.org/drawingml/2006/table">
            <a:tbl>
              <a:tblPr firstRow="1" bandRow="1">
                <a:tableStyleId>{5C22544A-7EE6-4342-B048-85BDC9FD1C3A}</a:tableStyleId>
              </a:tblPr>
              <a:tblGrid>
                <a:gridCol w="3249785">
                  <a:extLst>
                    <a:ext uri="{9D8B030D-6E8A-4147-A177-3AD203B41FA5}">
                      <a16:colId xmlns:a16="http://schemas.microsoft.com/office/drawing/2014/main" val="20000"/>
                    </a:ext>
                  </a:extLst>
                </a:gridCol>
                <a:gridCol w="3005811">
                  <a:extLst>
                    <a:ext uri="{9D8B030D-6E8A-4147-A177-3AD203B41FA5}">
                      <a16:colId xmlns:a16="http://schemas.microsoft.com/office/drawing/2014/main" val="20001"/>
                    </a:ext>
                  </a:extLst>
                </a:gridCol>
                <a:gridCol w="2902162">
                  <a:extLst>
                    <a:ext uri="{9D8B030D-6E8A-4147-A177-3AD203B41FA5}">
                      <a16:colId xmlns:a16="http://schemas.microsoft.com/office/drawing/2014/main" val="20002"/>
                    </a:ext>
                  </a:extLst>
                </a:gridCol>
              </a:tblGrid>
              <a:tr h="1527679">
                <a:tc>
                  <a:txBody>
                    <a:bodyPr/>
                    <a:lstStyle/>
                    <a:p>
                      <a:endParaRPr lang="en-IN" dirty="0"/>
                    </a:p>
                  </a:txBody>
                  <a:tcPr>
                    <a:solidFill>
                      <a:srgbClr val="FFFF00"/>
                    </a:solidFill>
                  </a:tcPr>
                </a:tc>
                <a:tc>
                  <a:txBody>
                    <a:bodyPr/>
                    <a:lstStyle/>
                    <a:p>
                      <a:endParaRPr lang="en-IN" dirty="0"/>
                    </a:p>
                  </a:txBody>
                  <a:tcPr>
                    <a:solidFill>
                      <a:srgbClr val="FF0000"/>
                    </a:solidFill>
                  </a:tcPr>
                </a:tc>
                <a:tc>
                  <a:txBody>
                    <a:bodyPr/>
                    <a:lstStyle/>
                    <a:p>
                      <a:endParaRPr lang="en-IN" dirty="0"/>
                    </a:p>
                  </a:txBody>
                  <a:tcPr>
                    <a:solidFill>
                      <a:srgbClr val="FF0000"/>
                    </a:solidFill>
                  </a:tcPr>
                </a:tc>
                <a:extLst>
                  <a:ext uri="{0D108BD9-81ED-4DB2-BD59-A6C34878D82A}">
                    <a16:rowId xmlns:a16="http://schemas.microsoft.com/office/drawing/2014/main" val="10000"/>
                  </a:ext>
                </a:extLst>
              </a:tr>
              <a:tr h="1527679">
                <a:tc>
                  <a:txBody>
                    <a:bodyPr/>
                    <a:lstStyle/>
                    <a:p>
                      <a:endParaRPr lang="en-IN" dirty="0"/>
                    </a:p>
                  </a:txBody>
                  <a:tcPr>
                    <a:solidFill>
                      <a:srgbClr val="00B050"/>
                    </a:solidFill>
                  </a:tcPr>
                </a:tc>
                <a:tc>
                  <a:txBody>
                    <a:bodyPr/>
                    <a:lstStyle/>
                    <a:p>
                      <a:endParaRPr lang="en-IN" dirty="0"/>
                    </a:p>
                  </a:txBody>
                  <a:tcPr>
                    <a:solidFill>
                      <a:srgbClr val="FFFF00"/>
                    </a:solidFill>
                  </a:tcPr>
                </a:tc>
                <a:tc>
                  <a:txBody>
                    <a:bodyPr/>
                    <a:lstStyle/>
                    <a:p>
                      <a:endParaRPr lang="en-IN" dirty="0"/>
                    </a:p>
                  </a:txBody>
                  <a:tcPr>
                    <a:solidFill>
                      <a:srgbClr val="FF0000"/>
                    </a:solidFill>
                  </a:tcPr>
                </a:tc>
                <a:extLst>
                  <a:ext uri="{0D108BD9-81ED-4DB2-BD59-A6C34878D82A}">
                    <a16:rowId xmlns:a16="http://schemas.microsoft.com/office/drawing/2014/main" val="10001"/>
                  </a:ext>
                </a:extLst>
              </a:tr>
              <a:tr h="1527679">
                <a:tc>
                  <a:txBody>
                    <a:bodyPr/>
                    <a:lstStyle/>
                    <a:p>
                      <a:endParaRPr lang="en-IN" dirty="0"/>
                    </a:p>
                  </a:txBody>
                  <a:tcPr>
                    <a:solidFill>
                      <a:srgbClr val="00B050"/>
                    </a:solidFill>
                  </a:tcPr>
                </a:tc>
                <a:tc>
                  <a:txBody>
                    <a:bodyPr/>
                    <a:lstStyle/>
                    <a:p>
                      <a:endParaRPr lang="en-IN" dirty="0"/>
                    </a:p>
                  </a:txBody>
                  <a:tcPr>
                    <a:solidFill>
                      <a:srgbClr val="00B050"/>
                    </a:solidFill>
                  </a:tcPr>
                </a:tc>
                <a:tc>
                  <a:txBody>
                    <a:bodyPr/>
                    <a:lstStyle/>
                    <a:p>
                      <a:endParaRPr lang="en-IN" dirty="0"/>
                    </a:p>
                  </a:txBody>
                  <a:tcPr>
                    <a:solidFill>
                      <a:srgbClr val="FFFF00"/>
                    </a:solidFill>
                  </a:tcPr>
                </a:tc>
                <a:extLst>
                  <a:ext uri="{0D108BD9-81ED-4DB2-BD59-A6C34878D82A}">
                    <a16:rowId xmlns:a16="http://schemas.microsoft.com/office/drawing/2014/main" val="10002"/>
                  </a:ext>
                </a:extLst>
              </a:tr>
            </a:tbl>
          </a:graphicData>
        </a:graphic>
      </p:graphicFrame>
      <p:grpSp>
        <p:nvGrpSpPr>
          <p:cNvPr id="6" name="Group 5"/>
          <p:cNvGrpSpPr/>
          <p:nvPr/>
        </p:nvGrpSpPr>
        <p:grpSpPr>
          <a:xfrm>
            <a:off x="1574820" y="975221"/>
            <a:ext cx="9619921" cy="5021892"/>
            <a:chOff x="1574820" y="664126"/>
            <a:chExt cx="9712305" cy="5346635"/>
          </a:xfrm>
        </p:grpSpPr>
        <p:cxnSp>
          <p:nvCxnSpPr>
            <p:cNvPr id="9" name="Straight Arrow Connector 8"/>
            <p:cNvCxnSpPr/>
            <p:nvPr/>
          </p:nvCxnSpPr>
          <p:spPr>
            <a:xfrm flipH="1" flipV="1">
              <a:off x="1574820" y="664126"/>
              <a:ext cx="43734" cy="53466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1596687" y="6001702"/>
              <a:ext cx="9690438" cy="71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2" name="Oval 41"/>
          <p:cNvSpPr/>
          <p:nvPr/>
        </p:nvSpPr>
        <p:spPr>
          <a:xfrm>
            <a:off x="8298855" y="1815833"/>
            <a:ext cx="708338" cy="34575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55</a:t>
            </a:r>
            <a:endParaRPr lang="en-IN" dirty="0"/>
          </a:p>
        </p:txBody>
      </p:sp>
      <p:grpSp>
        <p:nvGrpSpPr>
          <p:cNvPr id="8" name="Group 7"/>
          <p:cNvGrpSpPr/>
          <p:nvPr/>
        </p:nvGrpSpPr>
        <p:grpSpPr>
          <a:xfrm>
            <a:off x="689875" y="1000422"/>
            <a:ext cx="9479331" cy="5386338"/>
            <a:chOff x="689875" y="901521"/>
            <a:chExt cx="9479331" cy="5485362"/>
          </a:xfrm>
        </p:grpSpPr>
        <p:grpSp>
          <p:nvGrpSpPr>
            <p:cNvPr id="7" name="Group 6"/>
            <p:cNvGrpSpPr/>
            <p:nvPr/>
          </p:nvGrpSpPr>
          <p:grpSpPr>
            <a:xfrm>
              <a:off x="689875" y="901521"/>
              <a:ext cx="930889" cy="4615274"/>
              <a:chOff x="689875" y="901521"/>
              <a:chExt cx="930889" cy="4615274"/>
            </a:xfrm>
          </p:grpSpPr>
          <p:sp>
            <p:nvSpPr>
              <p:cNvPr id="17" name="TextBox 16"/>
              <p:cNvSpPr txBox="1"/>
              <p:nvPr/>
            </p:nvSpPr>
            <p:spPr>
              <a:xfrm>
                <a:off x="1159099" y="901521"/>
                <a:ext cx="461665" cy="923330"/>
              </a:xfrm>
              <a:prstGeom prst="rect">
                <a:avLst/>
              </a:prstGeom>
              <a:noFill/>
            </p:spPr>
            <p:txBody>
              <a:bodyPr vert="vert270" wrap="square" rtlCol="0">
                <a:spAutoFit/>
              </a:bodyPr>
              <a:lstStyle/>
              <a:p>
                <a:r>
                  <a:rPr lang="en-IN" dirty="0" smtClean="0"/>
                  <a:t>Probable</a:t>
                </a:r>
                <a:endParaRPr lang="en-IN" dirty="0"/>
              </a:p>
            </p:txBody>
          </p:sp>
          <p:sp>
            <p:nvSpPr>
              <p:cNvPr id="18" name="TextBox 17"/>
              <p:cNvSpPr txBox="1"/>
              <p:nvPr/>
            </p:nvSpPr>
            <p:spPr>
              <a:xfrm>
                <a:off x="1159098" y="2702417"/>
                <a:ext cx="461665" cy="923330"/>
              </a:xfrm>
              <a:prstGeom prst="rect">
                <a:avLst/>
              </a:prstGeom>
              <a:noFill/>
            </p:spPr>
            <p:txBody>
              <a:bodyPr vert="vert270" wrap="square" rtlCol="0">
                <a:spAutoFit/>
              </a:bodyPr>
              <a:lstStyle/>
              <a:p>
                <a:r>
                  <a:rPr lang="en-IN" dirty="0" smtClean="0"/>
                  <a:t>Possible</a:t>
                </a:r>
                <a:endParaRPr lang="en-IN" dirty="0"/>
              </a:p>
            </p:txBody>
          </p:sp>
          <p:sp>
            <p:nvSpPr>
              <p:cNvPr id="19" name="TextBox 18"/>
              <p:cNvSpPr txBox="1"/>
              <p:nvPr/>
            </p:nvSpPr>
            <p:spPr>
              <a:xfrm>
                <a:off x="1159097" y="4593465"/>
                <a:ext cx="461665" cy="923330"/>
              </a:xfrm>
              <a:prstGeom prst="rect">
                <a:avLst/>
              </a:prstGeom>
              <a:noFill/>
            </p:spPr>
            <p:txBody>
              <a:bodyPr vert="vert270" wrap="square" rtlCol="0">
                <a:spAutoFit/>
              </a:bodyPr>
              <a:lstStyle/>
              <a:p>
                <a:r>
                  <a:rPr lang="en-IN" dirty="0" smtClean="0"/>
                  <a:t>Unlikely</a:t>
                </a:r>
                <a:endParaRPr lang="en-IN" dirty="0"/>
              </a:p>
            </p:txBody>
          </p:sp>
          <p:sp>
            <p:nvSpPr>
              <p:cNvPr id="20" name="TextBox 19"/>
              <p:cNvSpPr txBox="1"/>
              <p:nvPr/>
            </p:nvSpPr>
            <p:spPr>
              <a:xfrm>
                <a:off x="689875" y="1905042"/>
                <a:ext cx="461665" cy="2535380"/>
              </a:xfrm>
              <a:prstGeom prst="rect">
                <a:avLst/>
              </a:prstGeom>
              <a:noFill/>
            </p:spPr>
            <p:txBody>
              <a:bodyPr vert="vert270" wrap="square" rtlCol="0">
                <a:spAutoFit/>
              </a:bodyPr>
              <a:lstStyle/>
              <a:p>
                <a:r>
                  <a:rPr lang="en-IN" dirty="0" smtClean="0"/>
                  <a:t>Likelihood of Occurrence</a:t>
                </a:r>
                <a:endParaRPr lang="en-IN" dirty="0"/>
              </a:p>
            </p:txBody>
          </p:sp>
        </p:grpSp>
        <p:sp>
          <p:nvSpPr>
            <p:cNvPr id="21" name="TextBox 20"/>
            <p:cNvSpPr txBox="1"/>
            <p:nvPr/>
          </p:nvSpPr>
          <p:spPr>
            <a:xfrm>
              <a:off x="5406220" y="6010761"/>
              <a:ext cx="1247111" cy="376122"/>
            </a:xfrm>
            <a:prstGeom prst="rect">
              <a:avLst/>
            </a:prstGeom>
            <a:noFill/>
          </p:spPr>
          <p:txBody>
            <a:bodyPr wrap="square" rtlCol="0">
              <a:spAutoFit/>
            </a:bodyPr>
            <a:lstStyle/>
            <a:p>
              <a:r>
                <a:rPr lang="en-IN" dirty="0" smtClean="0"/>
                <a:t>Moderate</a:t>
              </a:r>
              <a:endParaRPr lang="en-IN" dirty="0"/>
            </a:p>
          </p:txBody>
        </p:sp>
        <p:sp>
          <p:nvSpPr>
            <p:cNvPr id="23" name="TextBox 22"/>
            <p:cNvSpPr txBox="1"/>
            <p:nvPr/>
          </p:nvSpPr>
          <p:spPr>
            <a:xfrm>
              <a:off x="7942997" y="5955983"/>
              <a:ext cx="1271431" cy="369332"/>
            </a:xfrm>
            <a:prstGeom prst="rect">
              <a:avLst/>
            </a:prstGeom>
            <a:noFill/>
          </p:spPr>
          <p:txBody>
            <a:bodyPr wrap="square" rtlCol="0">
              <a:spAutoFit/>
            </a:bodyPr>
            <a:lstStyle/>
            <a:p>
              <a:r>
                <a:rPr lang="en-IN" dirty="0" smtClean="0"/>
                <a:t>Significant</a:t>
              </a:r>
              <a:endParaRPr lang="en-IN" dirty="0"/>
            </a:p>
          </p:txBody>
        </p:sp>
        <p:sp>
          <p:nvSpPr>
            <p:cNvPr id="38" name="TextBox 37"/>
            <p:cNvSpPr txBox="1"/>
            <p:nvPr/>
          </p:nvSpPr>
          <p:spPr>
            <a:xfrm>
              <a:off x="2540607" y="5986020"/>
              <a:ext cx="634515" cy="369332"/>
            </a:xfrm>
            <a:prstGeom prst="rect">
              <a:avLst/>
            </a:prstGeom>
            <a:noFill/>
          </p:spPr>
          <p:txBody>
            <a:bodyPr wrap="square" rtlCol="0">
              <a:spAutoFit/>
            </a:bodyPr>
            <a:lstStyle/>
            <a:p>
              <a:r>
                <a:rPr lang="en-IN" dirty="0" smtClean="0"/>
                <a:t>Low</a:t>
              </a:r>
              <a:endParaRPr lang="en-IN" dirty="0"/>
            </a:p>
          </p:txBody>
        </p:sp>
        <p:sp>
          <p:nvSpPr>
            <p:cNvPr id="44" name="Rectangle 3"/>
            <p:cNvSpPr txBox="1">
              <a:spLocks noChangeArrowheads="1"/>
            </p:cNvSpPr>
            <p:nvPr/>
          </p:nvSpPr>
          <p:spPr>
            <a:xfrm>
              <a:off x="1689726" y="5620062"/>
              <a:ext cx="8479480" cy="54968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Tx/>
                <a:buNone/>
              </a:pPr>
              <a:r>
                <a:rPr lang="en-US" altLang="en-US" dirty="0" smtClean="0"/>
                <a:t>Impact </a:t>
              </a:r>
              <a:endParaRPr lang="en-US" altLang="en-US" dirty="0"/>
            </a:p>
          </p:txBody>
        </p:sp>
      </p:grpSp>
      <p:sp>
        <p:nvSpPr>
          <p:cNvPr id="56" name="Oval 55"/>
          <p:cNvSpPr/>
          <p:nvPr/>
        </p:nvSpPr>
        <p:spPr>
          <a:xfrm>
            <a:off x="5336317" y="1394579"/>
            <a:ext cx="708338" cy="34575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11</a:t>
            </a:r>
            <a:endParaRPr lang="en-IN" dirty="0"/>
          </a:p>
        </p:txBody>
      </p:sp>
      <p:sp>
        <p:nvSpPr>
          <p:cNvPr id="61" name="Oval 60"/>
          <p:cNvSpPr/>
          <p:nvPr/>
        </p:nvSpPr>
        <p:spPr>
          <a:xfrm>
            <a:off x="8702311" y="3683860"/>
            <a:ext cx="708338" cy="34575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24</a:t>
            </a:r>
            <a:endParaRPr lang="en-IN" dirty="0"/>
          </a:p>
        </p:txBody>
      </p:sp>
      <p:sp>
        <p:nvSpPr>
          <p:cNvPr id="62" name="Oval 61"/>
          <p:cNvSpPr/>
          <p:nvPr/>
        </p:nvSpPr>
        <p:spPr>
          <a:xfrm>
            <a:off x="6154596" y="1209184"/>
            <a:ext cx="708338" cy="34575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22</a:t>
            </a:r>
            <a:endParaRPr lang="en-IN" dirty="0"/>
          </a:p>
        </p:txBody>
      </p:sp>
      <p:sp>
        <p:nvSpPr>
          <p:cNvPr id="68" name="Oval 67"/>
          <p:cNvSpPr/>
          <p:nvPr/>
        </p:nvSpPr>
        <p:spPr>
          <a:xfrm>
            <a:off x="9309281" y="1873145"/>
            <a:ext cx="708338" cy="34575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67</a:t>
            </a:r>
            <a:endParaRPr lang="en-IN" sz="1600" dirty="0"/>
          </a:p>
        </p:txBody>
      </p:sp>
      <p:sp>
        <p:nvSpPr>
          <p:cNvPr id="69" name="Oval 68"/>
          <p:cNvSpPr/>
          <p:nvPr/>
        </p:nvSpPr>
        <p:spPr>
          <a:xfrm>
            <a:off x="8276680" y="2758328"/>
            <a:ext cx="708338" cy="34575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r>
              <a:rPr lang="en-US" dirty="0" smtClean="0"/>
              <a:t>2</a:t>
            </a:r>
            <a:endParaRPr lang="en-IN" dirty="0"/>
          </a:p>
        </p:txBody>
      </p:sp>
      <p:sp>
        <p:nvSpPr>
          <p:cNvPr id="24" name="Oval 23"/>
          <p:cNvSpPr/>
          <p:nvPr/>
        </p:nvSpPr>
        <p:spPr>
          <a:xfrm>
            <a:off x="1875936" y="4216813"/>
            <a:ext cx="436432"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IN" dirty="0"/>
          </a:p>
        </p:txBody>
      </p:sp>
      <p:sp>
        <p:nvSpPr>
          <p:cNvPr id="27" name="Oval 26"/>
          <p:cNvSpPr/>
          <p:nvPr/>
        </p:nvSpPr>
        <p:spPr>
          <a:xfrm>
            <a:off x="2349036" y="4220059"/>
            <a:ext cx="568531" cy="31056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10</a:t>
            </a:r>
            <a:endParaRPr lang="en-IN" sz="1600" dirty="0"/>
          </a:p>
        </p:txBody>
      </p:sp>
      <p:sp>
        <p:nvSpPr>
          <p:cNvPr id="28" name="Oval 27"/>
          <p:cNvSpPr/>
          <p:nvPr/>
        </p:nvSpPr>
        <p:spPr>
          <a:xfrm>
            <a:off x="2995667" y="4244628"/>
            <a:ext cx="611292" cy="28599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14</a:t>
            </a:r>
            <a:endParaRPr lang="en-IN" sz="1600" dirty="0"/>
          </a:p>
        </p:txBody>
      </p:sp>
      <p:sp>
        <p:nvSpPr>
          <p:cNvPr id="29" name="Oval 28"/>
          <p:cNvSpPr/>
          <p:nvPr/>
        </p:nvSpPr>
        <p:spPr>
          <a:xfrm>
            <a:off x="2445697" y="5344089"/>
            <a:ext cx="592731"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76</a:t>
            </a:r>
            <a:endParaRPr lang="en-IN" sz="1600" dirty="0"/>
          </a:p>
        </p:txBody>
      </p:sp>
      <p:sp>
        <p:nvSpPr>
          <p:cNvPr id="30" name="Oval 29"/>
          <p:cNvSpPr/>
          <p:nvPr/>
        </p:nvSpPr>
        <p:spPr>
          <a:xfrm>
            <a:off x="3667585" y="4244891"/>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26</a:t>
            </a:r>
            <a:endParaRPr lang="en-IN" sz="1600" dirty="0"/>
          </a:p>
        </p:txBody>
      </p:sp>
      <p:sp>
        <p:nvSpPr>
          <p:cNvPr id="31" name="Oval 30"/>
          <p:cNvSpPr/>
          <p:nvPr/>
        </p:nvSpPr>
        <p:spPr>
          <a:xfrm>
            <a:off x="4284964" y="4216813"/>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29</a:t>
            </a:r>
            <a:endParaRPr lang="en-IN" sz="1600" dirty="0"/>
          </a:p>
        </p:txBody>
      </p:sp>
      <p:sp>
        <p:nvSpPr>
          <p:cNvPr id="32" name="Oval 31"/>
          <p:cNvSpPr/>
          <p:nvPr/>
        </p:nvSpPr>
        <p:spPr>
          <a:xfrm>
            <a:off x="1856593" y="4607297"/>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30</a:t>
            </a:r>
            <a:endParaRPr lang="en-IN" sz="1600" dirty="0"/>
          </a:p>
        </p:txBody>
      </p:sp>
      <p:sp>
        <p:nvSpPr>
          <p:cNvPr id="33" name="Oval 32"/>
          <p:cNvSpPr/>
          <p:nvPr/>
        </p:nvSpPr>
        <p:spPr>
          <a:xfrm>
            <a:off x="5720310" y="4292561"/>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36</a:t>
            </a:r>
            <a:endParaRPr lang="en-IN" sz="1600" dirty="0"/>
          </a:p>
        </p:txBody>
      </p:sp>
      <p:sp>
        <p:nvSpPr>
          <p:cNvPr id="34" name="Oval 33"/>
          <p:cNvSpPr/>
          <p:nvPr/>
        </p:nvSpPr>
        <p:spPr>
          <a:xfrm>
            <a:off x="2530106" y="4600642"/>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38</a:t>
            </a:r>
            <a:endParaRPr lang="en-IN" sz="1600" dirty="0"/>
          </a:p>
        </p:txBody>
      </p:sp>
      <p:sp>
        <p:nvSpPr>
          <p:cNvPr id="35" name="Oval 34"/>
          <p:cNvSpPr/>
          <p:nvPr/>
        </p:nvSpPr>
        <p:spPr>
          <a:xfrm>
            <a:off x="6108655" y="4654836"/>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41</a:t>
            </a:r>
            <a:endParaRPr lang="en-IN" sz="1600" dirty="0"/>
          </a:p>
        </p:txBody>
      </p:sp>
      <p:sp>
        <p:nvSpPr>
          <p:cNvPr id="36" name="Oval 35"/>
          <p:cNvSpPr/>
          <p:nvPr/>
        </p:nvSpPr>
        <p:spPr>
          <a:xfrm>
            <a:off x="5114158" y="5010921"/>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42</a:t>
            </a:r>
            <a:endParaRPr lang="en-IN" sz="1600" dirty="0"/>
          </a:p>
        </p:txBody>
      </p:sp>
      <p:sp>
        <p:nvSpPr>
          <p:cNvPr id="37" name="Oval 36"/>
          <p:cNvSpPr/>
          <p:nvPr/>
        </p:nvSpPr>
        <p:spPr>
          <a:xfrm>
            <a:off x="3205687" y="4602188"/>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46</a:t>
            </a:r>
            <a:endParaRPr lang="en-IN" sz="1600" dirty="0"/>
          </a:p>
        </p:txBody>
      </p:sp>
      <p:sp>
        <p:nvSpPr>
          <p:cNvPr id="39" name="Oval 38"/>
          <p:cNvSpPr/>
          <p:nvPr/>
        </p:nvSpPr>
        <p:spPr>
          <a:xfrm>
            <a:off x="3823280" y="4602188"/>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48</a:t>
            </a:r>
            <a:endParaRPr lang="en-IN" sz="1600" dirty="0"/>
          </a:p>
        </p:txBody>
      </p:sp>
      <p:sp>
        <p:nvSpPr>
          <p:cNvPr id="40" name="Oval 39"/>
          <p:cNvSpPr/>
          <p:nvPr/>
        </p:nvSpPr>
        <p:spPr>
          <a:xfrm>
            <a:off x="4429588" y="4553766"/>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49</a:t>
            </a:r>
            <a:endParaRPr lang="en-IN" sz="1600" dirty="0"/>
          </a:p>
        </p:txBody>
      </p:sp>
      <p:sp>
        <p:nvSpPr>
          <p:cNvPr id="41" name="Oval 40"/>
          <p:cNvSpPr/>
          <p:nvPr/>
        </p:nvSpPr>
        <p:spPr>
          <a:xfrm>
            <a:off x="3666882" y="4949762"/>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54</a:t>
            </a:r>
            <a:endParaRPr lang="en-IN" sz="1600" dirty="0"/>
          </a:p>
        </p:txBody>
      </p:sp>
      <p:sp>
        <p:nvSpPr>
          <p:cNvPr id="43" name="Oval 42"/>
          <p:cNvSpPr/>
          <p:nvPr/>
        </p:nvSpPr>
        <p:spPr>
          <a:xfrm>
            <a:off x="4307639" y="4925297"/>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65</a:t>
            </a:r>
            <a:endParaRPr lang="en-IN" sz="1600" dirty="0"/>
          </a:p>
        </p:txBody>
      </p:sp>
      <p:sp>
        <p:nvSpPr>
          <p:cNvPr id="46" name="Oval 45"/>
          <p:cNvSpPr/>
          <p:nvPr/>
        </p:nvSpPr>
        <p:spPr>
          <a:xfrm>
            <a:off x="1866298" y="5018206"/>
            <a:ext cx="592731"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72</a:t>
            </a:r>
            <a:endParaRPr lang="en-IN" sz="1600" dirty="0"/>
          </a:p>
        </p:txBody>
      </p:sp>
      <p:sp>
        <p:nvSpPr>
          <p:cNvPr id="47" name="Oval 46"/>
          <p:cNvSpPr/>
          <p:nvPr/>
        </p:nvSpPr>
        <p:spPr>
          <a:xfrm>
            <a:off x="3074151" y="5344089"/>
            <a:ext cx="592731"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81</a:t>
            </a:r>
            <a:endParaRPr lang="en-IN" sz="1600" dirty="0"/>
          </a:p>
        </p:txBody>
      </p:sp>
      <p:sp>
        <p:nvSpPr>
          <p:cNvPr id="48" name="Oval 47"/>
          <p:cNvSpPr/>
          <p:nvPr/>
        </p:nvSpPr>
        <p:spPr>
          <a:xfrm>
            <a:off x="3714908" y="5332668"/>
            <a:ext cx="592731"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86</a:t>
            </a:r>
            <a:endParaRPr lang="en-IN" sz="1600" dirty="0"/>
          </a:p>
        </p:txBody>
      </p:sp>
      <p:sp>
        <p:nvSpPr>
          <p:cNvPr id="49" name="Oval 48"/>
          <p:cNvSpPr/>
          <p:nvPr/>
        </p:nvSpPr>
        <p:spPr>
          <a:xfrm>
            <a:off x="1832958" y="2730841"/>
            <a:ext cx="436432"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endParaRPr lang="en-IN" dirty="0"/>
          </a:p>
        </p:txBody>
      </p:sp>
      <p:sp>
        <p:nvSpPr>
          <p:cNvPr id="50" name="Oval 49"/>
          <p:cNvSpPr/>
          <p:nvPr/>
        </p:nvSpPr>
        <p:spPr>
          <a:xfrm>
            <a:off x="2306058" y="2734087"/>
            <a:ext cx="568531" cy="31056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9</a:t>
            </a:r>
            <a:endParaRPr lang="en-IN" sz="1600" dirty="0"/>
          </a:p>
        </p:txBody>
      </p:sp>
      <p:sp>
        <p:nvSpPr>
          <p:cNvPr id="51" name="Oval 50"/>
          <p:cNvSpPr/>
          <p:nvPr/>
        </p:nvSpPr>
        <p:spPr>
          <a:xfrm>
            <a:off x="2952689" y="2758656"/>
            <a:ext cx="611292" cy="28599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18</a:t>
            </a:r>
            <a:endParaRPr lang="en-IN" sz="1600" dirty="0"/>
          </a:p>
        </p:txBody>
      </p:sp>
      <p:sp>
        <p:nvSpPr>
          <p:cNvPr id="52" name="Oval 51"/>
          <p:cNvSpPr/>
          <p:nvPr/>
        </p:nvSpPr>
        <p:spPr>
          <a:xfrm>
            <a:off x="3624607" y="2758919"/>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19</a:t>
            </a:r>
            <a:endParaRPr lang="en-IN" sz="1600" dirty="0"/>
          </a:p>
        </p:txBody>
      </p:sp>
      <p:sp>
        <p:nvSpPr>
          <p:cNvPr id="53" name="Oval 52"/>
          <p:cNvSpPr/>
          <p:nvPr/>
        </p:nvSpPr>
        <p:spPr>
          <a:xfrm>
            <a:off x="4241986" y="2730841"/>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20</a:t>
            </a:r>
            <a:endParaRPr lang="en-IN" sz="1600" dirty="0"/>
          </a:p>
        </p:txBody>
      </p:sp>
      <p:sp>
        <p:nvSpPr>
          <p:cNvPr id="54" name="Oval 53"/>
          <p:cNvSpPr/>
          <p:nvPr/>
        </p:nvSpPr>
        <p:spPr>
          <a:xfrm>
            <a:off x="1856593" y="3136136"/>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21</a:t>
            </a:r>
            <a:endParaRPr lang="en-IN" sz="1600" dirty="0"/>
          </a:p>
        </p:txBody>
      </p:sp>
      <p:sp>
        <p:nvSpPr>
          <p:cNvPr id="55" name="Oval 54"/>
          <p:cNvSpPr/>
          <p:nvPr/>
        </p:nvSpPr>
        <p:spPr>
          <a:xfrm>
            <a:off x="2445697" y="3124098"/>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27</a:t>
            </a:r>
            <a:endParaRPr lang="en-IN" sz="1600" dirty="0"/>
          </a:p>
        </p:txBody>
      </p:sp>
      <p:sp>
        <p:nvSpPr>
          <p:cNvPr id="57" name="Oval 56"/>
          <p:cNvSpPr/>
          <p:nvPr/>
        </p:nvSpPr>
        <p:spPr>
          <a:xfrm>
            <a:off x="3089746" y="3102155"/>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33</a:t>
            </a:r>
            <a:endParaRPr lang="en-IN" sz="1600" dirty="0"/>
          </a:p>
        </p:txBody>
      </p:sp>
      <p:sp>
        <p:nvSpPr>
          <p:cNvPr id="58" name="Oval 57"/>
          <p:cNvSpPr/>
          <p:nvPr/>
        </p:nvSpPr>
        <p:spPr>
          <a:xfrm>
            <a:off x="3707125" y="3102472"/>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47</a:t>
            </a:r>
            <a:endParaRPr lang="en-IN" sz="1600" dirty="0"/>
          </a:p>
        </p:txBody>
      </p:sp>
      <p:sp>
        <p:nvSpPr>
          <p:cNvPr id="59" name="Oval 58"/>
          <p:cNvSpPr/>
          <p:nvPr/>
        </p:nvSpPr>
        <p:spPr>
          <a:xfrm>
            <a:off x="7379227" y="4705496"/>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53</a:t>
            </a:r>
            <a:endParaRPr lang="en-IN" sz="1600" dirty="0"/>
          </a:p>
        </p:txBody>
      </p:sp>
      <p:sp>
        <p:nvSpPr>
          <p:cNvPr id="60" name="Oval 59"/>
          <p:cNvSpPr/>
          <p:nvPr/>
        </p:nvSpPr>
        <p:spPr>
          <a:xfrm>
            <a:off x="1812942" y="3499747"/>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58</a:t>
            </a:r>
            <a:endParaRPr lang="en-IN" sz="1600" dirty="0"/>
          </a:p>
        </p:txBody>
      </p:sp>
      <p:sp>
        <p:nvSpPr>
          <p:cNvPr id="63" name="Oval 62"/>
          <p:cNvSpPr/>
          <p:nvPr/>
        </p:nvSpPr>
        <p:spPr>
          <a:xfrm>
            <a:off x="2430922" y="3499747"/>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59</a:t>
            </a:r>
            <a:endParaRPr lang="en-IN" sz="1600" dirty="0"/>
          </a:p>
        </p:txBody>
      </p:sp>
      <p:sp>
        <p:nvSpPr>
          <p:cNvPr id="64" name="Oval 63"/>
          <p:cNvSpPr/>
          <p:nvPr/>
        </p:nvSpPr>
        <p:spPr>
          <a:xfrm>
            <a:off x="3048902" y="3478601"/>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64</a:t>
            </a:r>
            <a:endParaRPr lang="en-IN" sz="1600" dirty="0"/>
          </a:p>
        </p:txBody>
      </p:sp>
      <p:sp>
        <p:nvSpPr>
          <p:cNvPr id="65" name="Oval 64"/>
          <p:cNvSpPr/>
          <p:nvPr/>
        </p:nvSpPr>
        <p:spPr>
          <a:xfrm>
            <a:off x="3666882" y="3478601"/>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74</a:t>
            </a:r>
            <a:endParaRPr lang="en-IN" sz="1600" dirty="0"/>
          </a:p>
        </p:txBody>
      </p:sp>
      <p:sp>
        <p:nvSpPr>
          <p:cNvPr id="66" name="Oval 65"/>
          <p:cNvSpPr/>
          <p:nvPr/>
        </p:nvSpPr>
        <p:spPr>
          <a:xfrm>
            <a:off x="4307639" y="3454136"/>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75</a:t>
            </a:r>
            <a:endParaRPr lang="en-IN" sz="1600" dirty="0"/>
          </a:p>
        </p:txBody>
      </p:sp>
      <p:sp>
        <p:nvSpPr>
          <p:cNvPr id="67" name="Oval 66"/>
          <p:cNvSpPr/>
          <p:nvPr/>
        </p:nvSpPr>
        <p:spPr>
          <a:xfrm>
            <a:off x="2033859" y="3829540"/>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77</a:t>
            </a:r>
            <a:endParaRPr lang="en-IN" sz="1600" dirty="0"/>
          </a:p>
        </p:txBody>
      </p:sp>
      <p:sp>
        <p:nvSpPr>
          <p:cNvPr id="70" name="Oval 69"/>
          <p:cNvSpPr/>
          <p:nvPr/>
        </p:nvSpPr>
        <p:spPr>
          <a:xfrm>
            <a:off x="2651839" y="3829540"/>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78</a:t>
            </a:r>
            <a:endParaRPr lang="en-IN" sz="1600" dirty="0"/>
          </a:p>
        </p:txBody>
      </p:sp>
      <p:sp>
        <p:nvSpPr>
          <p:cNvPr id="71" name="Oval 70"/>
          <p:cNvSpPr/>
          <p:nvPr/>
        </p:nvSpPr>
        <p:spPr>
          <a:xfrm>
            <a:off x="3269819" y="3808394"/>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82</a:t>
            </a:r>
            <a:endParaRPr lang="en-IN" sz="1600" dirty="0"/>
          </a:p>
        </p:txBody>
      </p:sp>
      <p:sp>
        <p:nvSpPr>
          <p:cNvPr id="72" name="Oval 71"/>
          <p:cNvSpPr/>
          <p:nvPr/>
        </p:nvSpPr>
        <p:spPr>
          <a:xfrm>
            <a:off x="6603421" y="4928640"/>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84</a:t>
            </a:r>
            <a:endParaRPr lang="en-IN" sz="1600" dirty="0"/>
          </a:p>
        </p:txBody>
      </p:sp>
      <p:sp>
        <p:nvSpPr>
          <p:cNvPr id="73" name="Oval 72"/>
          <p:cNvSpPr/>
          <p:nvPr/>
        </p:nvSpPr>
        <p:spPr>
          <a:xfrm>
            <a:off x="5057647" y="4308200"/>
            <a:ext cx="593327" cy="2870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35</a:t>
            </a:r>
            <a:endParaRPr lang="en-IN" dirty="0"/>
          </a:p>
        </p:txBody>
      </p:sp>
      <p:sp>
        <p:nvSpPr>
          <p:cNvPr id="74" name="Oval 73"/>
          <p:cNvSpPr/>
          <p:nvPr/>
        </p:nvSpPr>
        <p:spPr>
          <a:xfrm>
            <a:off x="5406220" y="4651284"/>
            <a:ext cx="568531" cy="31056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40</a:t>
            </a:r>
            <a:endParaRPr lang="en-IN" sz="1600" dirty="0"/>
          </a:p>
        </p:txBody>
      </p:sp>
      <p:sp>
        <p:nvSpPr>
          <p:cNvPr id="75" name="Oval 74"/>
          <p:cNvSpPr/>
          <p:nvPr/>
        </p:nvSpPr>
        <p:spPr>
          <a:xfrm>
            <a:off x="6395610" y="4268369"/>
            <a:ext cx="611292" cy="28599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50</a:t>
            </a:r>
            <a:endParaRPr lang="en-IN" sz="1600" dirty="0"/>
          </a:p>
        </p:txBody>
      </p:sp>
      <p:sp>
        <p:nvSpPr>
          <p:cNvPr id="76" name="Oval 75"/>
          <p:cNvSpPr/>
          <p:nvPr/>
        </p:nvSpPr>
        <p:spPr>
          <a:xfrm>
            <a:off x="6809702" y="4515780"/>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52</a:t>
            </a:r>
            <a:endParaRPr lang="en-IN" sz="1600" dirty="0"/>
          </a:p>
        </p:txBody>
      </p:sp>
      <p:sp>
        <p:nvSpPr>
          <p:cNvPr id="77" name="Oval 76"/>
          <p:cNvSpPr/>
          <p:nvPr/>
        </p:nvSpPr>
        <p:spPr>
          <a:xfrm>
            <a:off x="7365158" y="4265363"/>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69</a:t>
            </a:r>
            <a:endParaRPr lang="en-IN" sz="1600" dirty="0"/>
          </a:p>
        </p:txBody>
      </p:sp>
      <p:sp>
        <p:nvSpPr>
          <p:cNvPr id="78" name="Oval 77"/>
          <p:cNvSpPr/>
          <p:nvPr/>
        </p:nvSpPr>
        <p:spPr>
          <a:xfrm>
            <a:off x="6811770" y="4518579"/>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52</a:t>
            </a:r>
            <a:endParaRPr lang="en-IN" sz="1600" dirty="0"/>
          </a:p>
        </p:txBody>
      </p:sp>
      <p:sp>
        <p:nvSpPr>
          <p:cNvPr id="79" name="Oval 78"/>
          <p:cNvSpPr/>
          <p:nvPr/>
        </p:nvSpPr>
        <p:spPr>
          <a:xfrm>
            <a:off x="8153329" y="4303837"/>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66</a:t>
            </a:r>
            <a:endParaRPr lang="en-IN" sz="1600" dirty="0"/>
          </a:p>
        </p:txBody>
      </p:sp>
      <p:sp>
        <p:nvSpPr>
          <p:cNvPr id="80" name="Oval 79"/>
          <p:cNvSpPr/>
          <p:nvPr/>
        </p:nvSpPr>
        <p:spPr>
          <a:xfrm>
            <a:off x="5083388" y="2705606"/>
            <a:ext cx="436432"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endParaRPr lang="en-IN" dirty="0"/>
          </a:p>
        </p:txBody>
      </p:sp>
      <p:sp>
        <p:nvSpPr>
          <p:cNvPr id="81" name="Oval 80"/>
          <p:cNvSpPr/>
          <p:nvPr/>
        </p:nvSpPr>
        <p:spPr>
          <a:xfrm>
            <a:off x="10113461" y="4333909"/>
            <a:ext cx="568531" cy="31056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7</a:t>
            </a:r>
            <a:endParaRPr lang="en-IN" sz="1600" dirty="0"/>
          </a:p>
        </p:txBody>
      </p:sp>
      <p:sp>
        <p:nvSpPr>
          <p:cNvPr id="82" name="Oval 81"/>
          <p:cNvSpPr/>
          <p:nvPr/>
        </p:nvSpPr>
        <p:spPr>
          <a:xfrm>
            <a:off x="2665037" y="1968150"/>
            <a:ext cx="611292" cy="28599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15</a:t>
            </a:r>
            <a:endParaRPr lang="en-IN" sz="1600" dirty="0"/>
          </a:p>
        </p:txBody>
      </p:sp>
      <p:sp>
        <p:nvSpPr>
          <p:cNvPr id="83" name="Oval 82"/>
          <p:cNvSpPr/>
          <p:nvPr/>
        </p:nvSpPr>
        <p:spPr>
          <a:xfrm>
            <a:off x="8158796" y="4657620"/>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1</a:t>
            </a:r>
            <a:r>
              <a:rPr lang="en-US" sz="1600" dirty="0" smtClean="0"/>
              <a:t>6</a:t>
            </a:r>
            <a:endParaRPr lang="en-IN" sz="1600" dirty="0"/>
          </a:p>
        </p:txBody>
      </p:sp>
      <p:sp>
        <p:nvSpPr>
          <p:cNvPr id="84" name="Oval 83"/>
          <p:cNvSpPr/>
          <p:nvPr/>
        </p:nvSpPr>
        <p:spPr>
          <a:xfrm>
            <a:off x="8829738" y="4654836"/>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28</a:t>
            </a:r>
            <a:endParaRPr lang="en-IN" sz="1600" dirty="0"/>
          </a:p>
        </p:txBody>
      </p:sp>
      <p:sp>
        <p:nvSpPr>
          <p:cNvPr id="85" name="Oval 84"/>
          <p:cNvSpPr/>
          <p:nvPr/>
        </p:nvSpPr>
        <p:spPr>
          <a:xfrm>
            <a:off x="5064045" y="3096090"/>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31</a:t>
            </a:r>
            <a:endParaRPr lang="en-IN" sz="1600" dirty="0"/>
          </a:p>
        </p:txBody>
      </p:sp>
      <p:sp>
        <p:nvSpPr>
          <p:cNvPr id="86" name="Oval 85"/>
          <p:cNvSpPr/>
          <p:nvPr/>
        </p:nvSpPr>
        <p:spPr>
          <a:xfrm>
            <a:off x="5653149" y="3084052"/>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32</a:t>
            </a:r>
            <a:endParaRPr lang="en-IN" sz="1600" dirty="0"/>
          </a:p>
        </p:txBody>
      </p:sp>
      <p:sp>
        <p:nvSpPr>
          <p:cNvPr id="87" name="Oval 86"/>
          <p:cNvSpPr/>
          <p:nvPr/>
        </p:nvSpPr>
        <p:spPr>
          <a:xfrm>
            <a:off x="6297198" y="3062109"/>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34</a:t>
            </a:r>
            <a:endParaRPr lang="en-IN" sz="1600" dirty="0"/>
          </a:p>
        </p:txBody>
      </p:sp>
      <p:sp>
        <p:nvSpPr>
          <p:cNvPr id="88" name="Oval 87"/>
          <p:cNvSpPr/>
          <p:nvPr/>
        </p:nvSpPr>
        <p:spPr>
          <a:xfrm>
            <a:off x="6914577" y="3062426"/>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37</a:t>
            </a:r>
            <a:endParaRPr lang="en-IN" sz="1600" dirty="0"/>
          </a:p>
        </p:txBody>
      </p:sp>
      <p:sp>
        <p:nvSpPr>
          <p:cNvPr id="89" name="Oval 88"/>
          <p:cNvSpPr/>
          <p:nvPr/>
        </p:nvSpPr>
        <p:spPr>
          <a:xfrm>
            <a:off x="7338855" y="3348382"/>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39</a:t>
            </a:r>
            <a:endParaRPr lang="en-IN" sz="1600" dirty="0"/>
          </a:p>
        </p:txBody>
      </p:sp>
      <p:sp>
        <p:nvSpPr>
          <p:cNvPr id="90" name="Oval 89"/>
          <p:cNvSpPr/>
          <p:nvPr/>
        </p:nvSpPr>
        <p:spPr>
          <a:xfrm>
            <a:off x="9500680" y="4674763"/>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44</a:t>
            </a:r>
            <a:endParaRPr lang="en-IN" sz="1600" dirty="0"/>
          </a:p>
        </p:txBody>
      </p:sp>
      <p:sp>
        <p:nvSpPr>
          <p:cNvPr id="103" name="Oval 102"/>
          <p:cNvSpPr/>
          <p:nvPr/>
        </p:nvSpPr>
        <p:spPr>
          <a:xfrm>
            <a:off x="5082270" y="3472261"/>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45</a:t>
            </a:r>
            <a:endParaRPr lang="en-IN" sz="1600" dirty="0"/>
          </a:p>
        </p:txBody>
      </p:sp>
      <p:sp>
        <p:nvSpPr>
          <p:cNvPr id="105" name="Oval 104"/>
          <p:cNvSpPr/>
          <p:nvPr/>
        </p:nvSpPr>
        <p:spPr>
          <a:xfrm>
            <a:off x="10159510" y="4665510"/>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56</a:t>
            </a:r>
            <a:endParaRPr lang="en-IN" sz="1600" dirty="0"/>
          </a:p>
        </p:txBody>
      </p:sp>
      <p:sp>
        <p:nvSpPr>
          <p:cNvPr id="106" name="Oval 105"/>
          <p:cNvSpPr/>
          <p:nvPr/>
        </p:nvSpPr>
        <p:spPr>
          <a:xfrm>
            <a:off x="6395610" y="3452348"/>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57</a:t>
            </a:r>
            <a:endParaRPr lang="en-IN" sz="1600" dirty="0"/>
          </a:p>
        </p:txBody>
      </p:sp>
      <p:sp>
        <p:nvSpPr>
          <p:cNvPr id="107" name="Oval 106"/>
          <p:cNvSpPr/>
          <p:nvPr/>
        </p:nvSpPr>
        <p:spPr>
          <a:xfrm>
            <a:off x="8179206" y="5010921"/>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61</a:t>
            </a:r>
            <a:endParaRPr lang="en-IN" sz="1600" dirty="0"/>
          </a:p>
        </p:txBody>
      </p:sp>
      <p:sp>
        <p:nvSpPr>
          <p:cNvPr id="108" name="Oval 107"/>
          <p:cNvSpPr/>
          <p:nvPr/>
        </p:nvSpPr>
        <p:spPr>
          <a:xfrm>
            <a:off x="5046618" y="3875289"/>
            <a:ext cx="592731"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68</a:t>
            </a:r>
            <a:endParaRPr lang="en-IN" sz="1600" dirty="0"/>
          </a:p>
        </p:txBody>
      </p:sp>
      <p:sp>
        <p:nvSpPr>
          <p:cNvPr id="109" name="Oval 108"/>
          <p:cNvSpPr/>
          <p:nvPr/>
        </p:nvSpPr>
        <p:spPr>
          <a:xfrm>
            <a:off x="5613326" y="2728681"/>
            <a:ext cx="436432"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endParaRPr lang="en-IN" dirty="0"/>
          </a:p>
        </p:txBody>
      </p:sp>
      <p:sp>
        <p:nvSpPr>
          <p:cNvPr id="110" name="Oval 109"/>
          <p:cNvSpPr/>
          <p:nvPr/>
        </p:nvSpPr>
        <p:spPr>
          <a:xfrm>
            <a:off x="6088162" y="2745393"/>
            <a:ext cx="454572" cy="25866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2</a:t>
            </a:r>
            <a:endParaRPr lang="en-IN" sz="1600" dirty="0"/>
          </a:p>
        </p:txBody>
      </p:sp>
      <p:sp>
        <p:nvSpPr>
          <p:cNvPr id="111" name="Oval 110"/>
          <p:cNvSpPr/>
          <p:nvPr/>
        </p:nvSpPr>
        <p:spPr>
          <a:xfrm>
            <a:off x="6560192" y="2713468"/>
            <a:ext cx="410789" cy="24715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6</a:t>
            </a:r>
            <a:endParaRPr lang="en-IN" sz="1600" dirty="0"/>
          </a:p>
        </p:txBody>
      </p:sp>
      <p:sp>
        <p:nvSpPr>
          <p:cNvPr id="112" name="Oval 111"/>
          <p:cNvSpPr/>
          <p:nvPr/>
        </p:nvSpPr>
        <p:spPr>
          <a:xfrm>
            <a:off x="2009692" y="1957400"/>
            <a:ext cx="592731"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83</a:t>
            </a:r>
            <a:endParaRPr lang="en-IN" sz="1600" dirty="0"/>
          </a:p>
        </p:txBody>
      </p:sp>
      <p:sp>
        <p:nvSpPr>
          <p:cNvPr id="113" name="Oval 112"/>
          <p:cNvSpPr/>
          <p:nvPr/>
        </p:nvSpPr>
        <p:spPr>
          <a:xfrm>
            <a:off x="1843279" y="1187308"/>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8</a:t>
            </a:r>
            <a:endParaRPr lang="en-IN" sz="1600" dirty="0"/>
          </a:p>
        </p:txBody>
      </p:sp>
      <p:sp>
        <p:nvSpPr>
          <p:cNvPr id="114" name="Oval 113"/>
          <p:cNvSpPr/>
          <p:nvPr/>
        </p:nvSpPr>
        <p:spPr>
          <a:xfrm>
            <a:off x="8831607" y="4299980"/>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13</a:t>
            </a:r>
            <a:endParaRPr lang="en-IN" sz="1600" dirty="0"/>
          </a:p>
        </p:txBody>
      </p:sp>
      <p:sp>
        <p:nvSpPr>
          <p:cNvPr id="115" name="Oval 114"/>
          <p:cNvSpPr/>
          <p:nvPr/>
        </p:nvSpPr>
        <p:spPr>
          <a:xfrm>
            <a:off x="2471063" y="1182157"/>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17</a:t>
            </a:r>
            <a:endParaRPr lang="en-IN" sz="1600" dirty="0"/>
          </a:p>
        </p:txBody>
      </p:sp>
      <p:sp>
        <p:nvSpPr>
          <p:cNvPr id="116" name="Oval 115"/>
          <p:cNvSpPr/>
          <p:nvPr/>
        </p:nvSpPr>
        <p:spPr>
          <a:xfrm>
            <a:off x="7026611" y="2736779"/>
            <a:ext cx="547047" cy="296473"/>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23</a:t>
            </a:r>
            <a:endParaRPr lang="en-IN" sz="1600" dirty="0"/>
          </a:p>
        </p:txBody>
      </p:sp>
      <p:sp>
        <p:nvSpPr>
          <p:cNvPr id="117" name="Oval 116"/>
          <p:cNvSpPr/>
          <p:nvPr/>
        </p:nvSpPr>
        <p:spPr>
          <a:xfrm>
            <a:off x="3089746" y="1200656"/>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25</a:t>
            </a:r>
            <a:endParaRPr lang="en-IN" sz="1600" dirty="0"/>
          </a:p>
        </p:txBody>
      </p:sp>
      <p:sp>
        <p:nvSpPr>
          <p:cNvPr id="118" name="Oval 117"/>
          <p:cNvSpPr/>
          <p:nvPr/>
        </p:nvSpPr>
        <p:spPr>
          <a:xfrm>
            <a:off x="3707125" y="1203857"/>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43</a:t>
            </a:r>
            <a:endParaRPr lang="en-IN" sz="1600" dirty="0"/>
          </a:p>
        </p:txBody>
      </p:sp>
      <p:sp>
        <p:nvSpPr>
          <p:cNvPr id="119" name="Oval 118"/>
          <p:cNvSpPr/>
          <p:nvPr/>
        </p:nvSpPr>
        <p:spPr>
          <a:xfrm>
            <a:off x="5695285" y="3484006"/>
            <a:ext cx="544109" cy="25668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51</a:t>
            </a:r>
            <a:endParaRPr lang="en-IN" sz="1600" dirty="0"/>
          </a:p>
        </p:txBody>
      </p:sp>
      <p:sp>
        <p:nvSpPr>
          <p:cNvPr id="120" name="Oval 119"/>
          <p:cNvSpPr/>
          <p:nvPr/>
        </p:nvSpPr>
        <p:spPr>
          <a:xfrm>
            <a:off x="4353021" y="1216905"/>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60</a:t>
            </a:r>
            <a:endParaRPr lang="en-IN" sz="1600" dirty="0"/>
          </a:p>
        </p:txBody>
      </p:sp>
      <p:sp>
        <p:nvSpPr>
          <p:cNvPr id="121" name="Oval 120"/>
          <p:cNvSpPr/>
          <p:nvPr/>
        </p:nvSpPr>
        <p:spPr>
          <a:xfrm>
            <a:off x="1858716" y="1570127"/>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62</a:t>
            </a:r>
            <a:endParaRPr lang="en-IN" sz="1600" dirty="0"/>
          </a:p>
        </p:txBody>
      </p:sp>
      <p:sp>
        <p:nvSpPr>
          <p:cNvPr id="122" name="Oval 121"/>
          <p:cNvSpPr/>
          <p:nvPr/>
        </p:nvSpPr>
        <p:spPr>
          <a:xfrm>
            <a:off x="2515119" y="1591984"/>
            <a:ext cx="574628" cy="31509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63</a:t>
            </a:r>
            <a:endParaRPr lang="en-IN" sz="1600" dirty="0"/>
          </a:p>
        </p:txBody>
      </p:sp>
      <p:sp>
        <p:nvSpPr>
          <p:cNvPr id="123" name="Oval 122"/>
          <p:cNvSpPr/>
          <p:nvPr/>
        </p:nvSpPr>
        <p:spPr>
          <a:xfrm>
            <a:off x="9439780" y="4288378"/>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70</a:t>
            </a:r>
            <a:endParaRPr lang="en-IN" sz="1600" dirty="0"/>
          </a:p>
        </p:txBody>
      </p:sp>
      <p:sp>
        <p:nvSpPr>
          <p:cNvPr id="124" name="Oval 123"/>
          <p:cNvSpPr/>
          <p:nvPr/>
        </p:nvSpPr>
        <p:spPr>
          <a:xfrm>
            <a:off x="3161508" y="1582181"/>
            <a:ext cx="577839" cy="3034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71</a:t>
            </a:r>
            <a:endParaRPr lang="en-IN" sz="1600" dirty="0"/>
          </a:p>
        </p:txBody>
      </p:sp>
      <p:sp>
        <p:nvSpPr>
          <p:cNvPr id="125" name="Oval 124"/>
          <p:cNvSpPr/>
          <p:nvPr/>
        </p:nvSpPr>
        <p:spPr>
          <a:xfrm>
            <a:off x="3785613" y="1608803"/>
            <a:ext cx="581672" cy="26094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79</a:t>
            </a:r>
            <a:endParaRPr lang="en-IN" sz="1600" dirty="0"/>
          </a:p>
        </p:txBody>
      </p:sp>
      <p:sp>
        <p:nvSpPr>
          <p:cNvPr id="126" name="Oval 125"/>
          <p:cNvSpPr/>
          <p:nvPr/>
        </p:nvSpPr>
        <p:spPr>
          <a:xfrm>
            <a:off x="5722717" y="3843736"/>
            <a:ext cx="592731"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85</a:t>
            </a:r>
            <a:endParaRPr lang="en-IN" sz="1600" dirty="0"/>
          </a:p>
        </p:txBody>
      </p:sp>
      <p:sp>
        <p:nvSpPr>
          <p:cNvPr id="127" name="Oval 126"/>
          <p:cNvSpPr/>
          <p:nvPr/>
        </p:nvSpPr>
        <p:spPr>
          <a:xfrm>
            <a:off x="5812289" y="5007909"/>
            <a:ext cx="592731"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73</a:t>
            </a:r>
            <a:endParaRPr lang="en-IN" sz="1600" dirty="0"/>
          </a:p>
        </p:txBody>
      </p:sp>
      <p:sp>
        <p:nvSpPr>
          <p:cNvPr id="128" name="Oval 127"/>
          <p:cNvSpPr/>
          <p:nvPr/>
        </p:nvSpPr>
        <p:spPr>
          <a:xfrm>
            <a:off x="2558547" y="5007909"/>
            <a:ext cx="592731" cy="27537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80</a:t>
            </a:r>
            <a:endParaRPr lang="en-IN" sz="1600" dirty="0"/>
          </a:p>
        </p:txBody>
      </p:sp>
      <p:sp>
        <p:nvSpPr>
          <p:cNvPr id="129" name="Oval 128"/>
          <p:cNvSpPr/>
          <p:nvPr/>
        </p:nvSpPr>
        <p:spPr>
          <a:xfrm>
            <a:off x="6369044" y="5292959"/>
            <a:ext cx="593327" cy="2870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88</a:t>
            </a:r>
            <a:endParaRPr lang="en-IN" dirty="0"/>
          </a:p>
        </p:txBody>
      </p:sp>
      <p:sp>
        <p:nvSpPr>
          <p:cNvPr id="130" name="Oval 129"/>
          <p:cNvSpPr/>
          <p:nvPr/>
        </p:nvSpPr>
        <p:spPr>
          <a:xfrm>
            <a:off x="5568173" y="5294947"/>
            <a:ext cx="593327" cy="2870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87</a:t>
            </a:r>
            <a:endParaRPr lang="en-IN" dirty="0"/>
          </a:p>
        </p:txBody>
      </p:sp>
      <p:sp>
        <p:nvSpPr>
          <p:cNvPr id="131" name="Oval 130"/>
          <p:cNvSpPr/>
          <p:nvPr/>
        </p:nvSpPr>
        <p:spPr>
          <a:xfrm>
            <a:off x="8883549" y="4994915"/>
            <a:ext cx="593327" cy="28706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89</a:t>
            </a:r>
            <a:endParaRPr lang="en-IN" dirty="0"/>
          </a:p>
        </p:txBody>
      </p:sp>
      <p:sp>
        <p:nvSpPr>
          <p:cNvPr id="132" name="Title 1"/>
          <p:cNvSpPr txBox="1">
            <a:spLocks/>
          </p:cNvSpPr>
          <p:nvPr/>
        </p:nvSpPr>
        <p:spPr>
          <a:xfrm>
            <a:off x="13648" y="13649"/>
            <a:ext cx="12178352" cy="530550"/>
          </a:xfrm>
          <a:prstGeom prst="rect">
            <a:avLst/>
          </a:prstGeom>
          <a:solidFill>
            <a:schemeClr val="bg2">
              <a:lumMod val="75000"/>
            </a:schemeClr>
          </a:solidFill>
        </p:spPr>
        <p:txBody>
          <a:bodyPr anchor="b">
            <a:normAutofit fontScale="97500" lnSpcReduction="100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The ‘Hit’ Map</a:t>
            </a:r>
            <a:endParaRPr lang="en-US" sz="3200"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val="2717408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4591" y="95534"/>
            <a:ext cx="12137406" cy="682819"/>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Reporting Format (Audit Report) with Risk categorization-  </a:t>
            </a:r>
            <a:endParaRPr lang="en-US" altLang="en-US" sz="3200" dirty="0">
              <a:solidFill>
                <a:schemeClr val="accent1"/>
              </a:solidFill>
              <a:latin typeface="Times New Roman" pitchFamily="18" charset="0"/>
              <a:cs typeface="Times New Roman" pitchFamily="18" charset="0"/>
            </a:endParaRPr>
          </a:p>
        </p:txBody>
      </p:sp>
      <p:graphicFrame>
        <p:nvGraphicFramePr>
          <p:cNvPr id="4" name="Table 3"/>
          <p:cNvGraphicFramePr>
            <a:graphicFrameLocks noGrp="1"/>
          </p:cNvGraphicFramePr>
          <p:nvPr>
            <p:extLst/>
          </p:nvPr>
        </p:nvGraphicFramePr>
        <p:xfrm>
          <a:off x="163774" y="914400"/>
          <a:ext cx="11764370" cy="855408"/>
        </p:xfrm>
        <a:graphic>
          <a:graphicData uri="http://schemas.openxmlformats.org/drawingml/2006/table">
            <a:tbl>
              <a:tblPr/>
              <a:tblGrid>
                <a:gridCol w="5769065">
                  <a:extLst>
                    <a:ext uri="{9D8B030D-6E8A-4147-A177-3AD203B41FA5}">
                      <a16:colId xmlns:a16="http://schemas.microsoft.com/office/drawing/2014/main" val="20000"/>
                    </a:ext>
                  </a:extLst>
                </a:gridCol>
                <a:gridCol w="5995305">
                  <a:extLst>
                    <a:ext uri="{9D8B030D-6E8A-4147-A177-3AD203B41FA5}">
                      <a16:colId xmlns:a16="http://schemas.microsoft.com/office/drawing/2014/main" val="20001"/>
                    </a:ext>
                  </a:extLst>
                </a:gridCol>
              </a:tblGrid>
              <a:tr h="213852">
                <a:tc>
                  <a:txBody>
                    <a:bodyPr/>
                    <a:lstStyle/>
                    <a:p>
                      <a:pPr marL="0" marR="0">
                        <a:spcBef>
                          <a:spcPts val="0"/>
                        </a:spcBef>
                        <a:spcAft>
                          <a:spcPts val="0"/>
                        </a:spcAft>
                        <a:tabLst>
                          <a:tab pos="2743200" algn="ctr"/>
                          <a:tab pos="5486400" algn="r"/>
                          <a:tab pos="457200" algn="l"/>
                        </a:tabLst>
                      </a:pPr>
                      <a:r>
                        <a:rPr lang="en-GB" sz="1400" dirty="0">
                          <a:latin typeface="Arial"/>
                          <a:ea typeface="Times New Roman"/>
                          <a:cs typeface="Times New Roman"/>
                        </a:rPr>
                        <a:t>Critical /High(****)</a:t>
                      </a:r>
                      <a:endParaRPr lang="en-US" sz="1400" dirty="0">
                        <a:latin typeface="Verdana"/>
                        <a:ea typeface="Times New Roman"/>
                        <a:cs typeface="Times New Roman"/>
                      </a:endParaRPr>
                    </a:p>
                  </a:txBody>
                  <a:tcPr marL="54465" marR="54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743200" algn="ctr"/>
                          <a:tab pos="5486400" algn="r"/>
                          <a:tab pos="457200" algn="l"/>
                        </a:tabLst>
                      </a:pPr>
                      <a:r>
                        <a:rPr lang="en-GB" sz="1400" dirty="0">
                          <a:latin typeface="Arial"/>
                          <a:ea typeface="Times New Roman"/>
                          <a:cs typeface="Times New Roman"/>
                        </a:rPr>
                        <a:t>High frequency and high magnitude </a:t>
                      </a:r>
                      <a:endParaRPr lang="en-US" sz="1400" dirty="0">
                        <a:latin typeface="Verdana"/>
                        <a:ea typeface="Times New Roman"/>
                        <a:cs typeface="Times New Roman"/>
                      </a:endParaRPr>
                    </a:p>
                  </a:txBody>
                  <a:tcPr marL="54465" marR="54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3852">
                <a:tc>
                  <a:txBody>
                    <a:bodyPr/>
                    <a:lstStyle/>
                    <a:p>
                      <a:pPr marL="0" marR="0">
                        <a:spcBef>
                          <a:spcPts val="0"/>
                        </a:spcBef>
                        <a:spcAft>
                          <a:spcPts val="0"/>
                        </a:spcAft>
                      </a:pPr>
                      <a:r>
                        <a:rPr lang="en-GB" sz="1400" dirty="0">
                          <a:latin typeface="Arial"/>
                          <a:ea typeface="Times New Roman"/>
                          <a:cs typeface="Times New Roman"/>
                        </a:rPr>
                        <a:t>Important/Medium (***)</a:t>
                      </a:r>
                      <a:endParaRPr lang="en-US" sz="1400" dirty="0">
                        <a:latin typeface="Verdana"/>
                        <a:ea typeface="Times New Roman"/>
                        <a:cs typeface="Times New Roman"/>
                      </a:endParaRPr>
                    </a:p>
                  </a:txBody>
                  <a:tcPr marL="54465" marR="54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latin typeface="Arial"/>
                          <a:ea typeface="Times New Roman"/>
                          <a:cs typeface="Times New Roman"/>
                        </a:rPr>
                        <a:t>High magnitude and low frequency </a:t>
                      </a:r>
                      <a:endParaRPr lang="en-US" sz="1400" dirty="0">
                        <a:latin typeface="Verdana"/>
                        <a:ea typeface="Times New Roman"/>
                        <a:cs typeface="Times New Roman"/>
                      </a:endParaRPr>
                    </a:p>
                  </a:txBody>
                  <a:tcPr marL="54465" marR="54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3852">
                <a:tc rowSpan="2">
                  <a:txBody>
                    <a:bodyPr/>
                    <a:lstStyle/>
                    <a:p>
                      <a:pPr marL="0" marR="0"/>
                      <a:r>
                        <a:rPr lang="en-US" sz="1400" dirty="0">
                          <a:latin typeface="Arial"/>
                          <a:ea typeface="Times New Roman"/>
                          <a:cs typeface="Times New Roman"/>
                        </a:rPr>
                        <a:t>Others/Low</a:t>
                      </a:r>
                      <a:endParaRPr lang="en-US" sz="1400" dirty="0">
                        <a:latin typeface="Verdana"/>
                        <a:ea typeface="Times New Roman"/>
                        <a:cs typeface="Times New Roman"/>
                      </a:endParaRPr>
                    </a:p>
                  </a:txBody>
                  <a:tcPr marL="54465" marR="54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latin typeface="Arial"/>
                          <a:ea typeface="Times New Roman"/>
                          <a:cs typeface="Times New Roman"/>
                        </a:rPr>
                        <a:t>High frequency and low magnitude</a:t>
                      </a:r>
                      <a:endParaRPr lang="en-US" sz="1400" dirty="0">
                        <a:latin typeface="Verdana"/>
                        <a:ea typeface="Times New Roman"/>
                        <a:cs typeface="Times New Roman"/>
                      </a:endParaRPr>
                    </a:p>
                  </a:txBody>
                  <a:tcPr marL="54465" marR="54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3852">
                <a:tc vMerge="1">
                  <a:txBody>
                    <a:bodyPr/>
                    <a:lstStyle/>
                    <a:p>
                      <a:endParaRPr lang="en-US"/>
                    </a:p>
                  </a:txBody>
                  <a:tcPr/>
                </a:tc>
                <a:tc>
                  <a:txBody>
                    <a:bodyPr/>
                    <a:lstStyle/>
                    <a:p>
                      <a:pPr marL="0" marR="0" algn="ctr">
                        <a:spcBef>
                          <a:spcPts val="0"/>
                        </a:spcBef>
                        <a:spcAft>
                          <a:spcPts val="0"/>
                        </a:spcAft>
                      </a:pPr>
                      <a:r>
                        <a:rPr lang="en-GB" sz="1400" dirty="0">
                          <a:latin typeface="Arial"/>
                          <a:ea typeface="Times New Roman"/>
                          <a:cs typeface="Times New Roman"/>
                        </a:rPr>
                        <a:t>Low frequency and low magnitude</a:t>
                      </a:r>
                      <a:endParaRPr lang="en-US" sz="1400" dirty="0">
                        <a:latin typeface="Verdana"/>
                        <a:ea typeface="Times New Roman"/>
                        <a:cs typeface="Times New Roman"/>
                      </a:endParaRPr>
                    </a:p>
                  </a:txBody>
                  <a:tcPr marL="54465" marR="54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extLst/>
          </p:nvPr>
        </p:nvGraphicFramePr>
        <p:xfrm>
          <a:off x="54591" y="2043137"/>
          <a:ext cx="12037325" cy="4766681"/>
        </p:xfrm>
        <a:graphic>
          <a:graphicData uri="http://schemas.openxmlformats.org/drawingml/2006/table">
            <a:tbl>
              <a:tblPr/>
              <a:tblGrid>
                <a:gridCol w="8604807">
                  <a:extLst>
                    <a:ext uri="{9D8B030D-6E8A-4147-A177-3AD203B41FA5}">
                      <a16:colId xmlns:a16="http://schemas.microsoft.com/office/drawing/2014/main" val="20000"/>
                    </a:ext>
                  </a:extLst>
                </a:gridCol>
                <a:gridCol w="3432518">
                  <a:extLst>
                    <a:ext uri="{9D8B030D-6E8A-4147-A177-3AD203B41FA5}">
                      <a16:colId xmlns:a16="http://schemas.microsoft.com/office/drawing/2014/main" val="20001"/>
                    </a:ext>
                  </a:extLst>
                </a:gridCol>
              </a:tblGrid>
              <a:tr h="22610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962150" algn="l"/>
                        </a:tabLst>
                      </a:pPr>
                      <a:r>
                        <a:rPr kumimoji="0" lang="en-GB" sz="1600" b="1" i="0" u="none" strike="noStrike" cap="none" normalizeH="0" baseline="0" dirty="0">
                          <a:ln>
                            <a:noFill/>
                          </a:ln>
                          <a:solidFill>
                            <a:schemeClr val="tx1"/>
                          </a:solidFill>
                          <a:effectLst/>
                          <a:latin typeface="Palatino Linotype" pitchFamily="18" charset="0"/>
                          <a:cs typeface="Times New Roman" pitchFamily="18" charset="0"/>
                        </a:rPr>
                        <a:t>Observation / Recommendation / Action Plan</a:t>
                      </a:r>
                      <a:endParaRPr kumimoji="0" lang="en-US" sz="1600" b="1" i="0" u="none" strike="noStrike" cap="none" normalizeH="0" baseline="0" dirty="0">
                        <a:ln>
                          <a:noFill/>
                        </a:ln>
                        <a:solidFill>
                          <a:schemeClr val="tx1"/>
                        </a:solidFill>
                        <a:effectLst/>
                        <a:latin typeface="Palatino Linotype" pitchFamily="18" charset="0"/>
                        <a:cs typeface="Times New Roman" pitchFamily="18" charset="0"/>
                      </a:endParaRPr>
                    </a:p>
                  </a:txBody>
                  <a:tcPr marL="67524" marR="67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962150" algn="l"/>
                        </a:tabLst>
                      </a:pPr>
                      <a:r>
                        <a:rPr kumimoji="0" lang="en-GB" sz="1200" b="1" i="0" u="none" strike="noStrike" kern="1200" cap="none" normalizeH="0" baseline="0" dirty="0">
                          <a:ln>
                            <a:noFill/>
                          </a:ln>
                          <a:solidFill>
                            <a:schemeClr val="tx1"/>
                          </a:solidFill>
                          <a:effectLst/>
                          <a:latin typeface="Palatino Linotype" pitchFamily="18" charset="0"/>
                          <a:ea typeface="+mn-ea"/>
                          <a:cs typeface="Times New Roman" pitchFamily="18" charset="0"/>
                        </a:rPr>
                        <a:t>Impact / Concern</a:t>
                      </a:r>
                      <a:endParaRPr kumimoji="0" lang="en-US" sz="1200" b="1" i="0" u="none" strike="noStrike" kern="1200" cap="none" normalizeH="0" baseline="0" dirty="0">
                        <a:ln>
                          <a:noFill/>
                        </a:ln>
                        <a:solidFill>
                          <a:schemeClr val="tx1"/>
                        </a:solidFill>
                        <a:effectLst/>
                        <a:latin typeface="Palatino Linotype" pitchFamily="18" charset="0"/>
                        <a:ea typeface="+mn-ea"/>
                        <a:cs typeface="Times New Roman" pitchFamily="18" charset="0"/>
                      </a:endParaRPr>
                    </a:p>
                  </a:txBody>
                  <a:tcPr marL="67524" marR="67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610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1962150" algn="l"/>
                        </a:tabLst>
                      </a:pPr>
                      <a:r>
                        <a:rPr kumimoji="0" lang="en-GB" sz="1600" b="1" i="0" u="none" strike="noStrike" cap="none" normalizeH="0" baseline="0" dirty="0">
                          <a:ln>
                            <a:noFill/>
                          </a:ln>
                          <a:solidFill>
                            <a:schemeClr val="tx1"/>
                          </a:solidFill>
                          <a:effectLst/>
                          <a:latin typeface="Palatino Linotype" pitchFamily="18" charset="0"/>
                          <a:cs typeface="Times New Roman" pitchFamily="18" charset="0"/>
                        </a:rPr>
                        <a:t>Background : </a:t>
                      </a:r>
                      <a:endParaRPr kumimoji="0" lang="en-US" sz="1600" b="1" i="0" u="none" strike="noStrike" cap="none" normalizeH="0" baseline="0" dirty="0">
                        <a:ln>
                          <a:noFill/>
                        </a:ln>
                        <a:solidFill>
                          <a:schemeClr val="tx1"/>
                        </a:solidFill>
                        <a:effectLst/>
                        <a:latin typeface="Palatino Linotype" pitchFamily="18" charset="0"/>
                        <a:cs typeface="Times New Roman" pitchFamily="18" charset="0"/>
                      </a:endParaRPr>
                    </a:p>
                  </a:txBody>
                  <a:tcPr marL="67524" marR="67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2145401">
                <a:tc>
                  <a:txBody>
                    <a:bodyPr/>
                    <a:lstStyle/>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sng" strike="noStrike" cap="none" normalizeH="0" baseline="0" dirty="0">
                          <a:ln>
                            <a:noFill/>
                          </a:ln>
                          <a:solidFill>
                            <a:schemeClr val="tx1"/>
                          </a:solidFill>
                          <a:effectLst/>
                          <a:latin typeface="Palatino Linotype" pitchFamily="18" charset="0"/>
                          <a:cs typeface="Times New Roman" pitchFamily="18" charset="0"/>
                        </a:rPr>
                        <a:t>Heading</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400" b="1" i="0" u="sng"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sng" strike="noStrike" cap="none" normalizeH="0" baseline="0" dirty="0">
                          <a:ln>
                            <a:noFill/>
                          </a:ln>
                          <a:solidFill>
                            <a:schemeClr val="tx1"/>
                          </a:solidFill>
                          <a:effectLst/>
                          <a:latin typeface="Palatino Linotype" pitchFamily="18" charset="0"/>
                          <a:cs typeface="Times New Roman" pitchFamily="18" charset="0"/>
                        </a:rPr>
                        <a:t>Observation</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 typeface="Symbol" pitchFamily="18" charset="2"/>
                        <a:buChar char=""/>
                        <a:tabLst/>
                      </a:pPr>
                      <a:r>
                        <a:rPr kumimoji="0" lang="en-GB" sz="1400" b="0" i="0" u="none" strike="noStrike" cap="none" normalizeH="0" baseline="0" dirty="0">
                          <a:ln>
                            <a:noFill/>
                          </a:ln>
                          <a:solidFill>
                            <a:schemeClr val="tx1"/>
                          </a:solidFill>
                          <a:effectLst/>
                          <a:latin typeface="Palatino Linotype" pitchFamily="18" charset="0"/>
                          <a:cs typeface="Times New Roman" pitchFamily="18" charset="0"/>
                        </a:rPr>
                        <a:t> </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sng" strike="noStrike" cap="none" normalizeH="0" baseline="0" dirty="0">
                          <a:ln>
                            <a:noFill/>
                          </a:ln>
                          <a:solidFill>
                            <a:schemeClr val="tx1"/>
                          </a:solidFill>
                          <a:effectLst/>
                          <a:latin typeface="Palatino Linotype" pitchFamily="18" charset="0"/>
                          <a:cs typeface="Times New Roman" pitchFamily="18" charset="0"/>
                        </a:rPr>
                        <a:t>Recommendation </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400" b="1" i="0" u="sng"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sng" strike="noStrike" cap="none" normalizeH="0" baseline="0" dirty="0">
                          <a:ln>
                            <a:noFill/>
                          </a:ln>
                          <a:solidFill>
                            <a:schemeClr val="tx1"/>
                          </a:solidFill>
                          <a:effectLst/>
                          <a:latin typeface="Palatino Linotype" pitchFamily="18" charset="0"/>
                          <a:cs typeface="Times New Roman" pitchFamily="18" charset="0"/>
                        </a:rPr>
                        <a:t>Action Plan</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400" b="1" i="0" u="sng"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sng" strike="noStrike" cap="none" normalizeH="0" baseline="0" dirty="0">
                          <a:ln>
                            <a:noFill/>
                          </a:ln>
                          <a:solidFill>
                            <a:schemeClr val="tx1"/>
                          </a:solidFill>
                          <a:effectLst/>
                          <a:latin typeface="Palatino Linotype" pitchFamily="18" charset="0"/>
                          <a:cs typeface="Times New Roman" pitchFamily="18" charset="0"/>
                        </a:rPr>
                        <a:t>Responsibility: </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Palatino Linotype" pitchFamily="18" charset="0"/>
                          <a:cs typeface="Times New Roman" pitchFamily="18" charset="0"/>
                        </a:rPr>
                        <a:t>Implementation Dt.</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txBody>
                  <a:tcPr marL="67524" marR="67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a:ln>
                            <a:noFill/>
                          </a:ln>
                          <a:solidFill>
                            <a:schemeClr val="tx1"/>
                          </a:solidFill>
                          <a:effectLst/>
                          <a:latin typeface="Palatino Linotype" pitchFamily="18" charset="0"/>
                          <a:cs typeface="Times New Roman" pitchFamily="18" charset="0"/>
                        </a:rPr>
                        <a:t>Financial /Operational   Risk</a:t>
                      </a:r>
                      <a:endParaRPr kumimoji="0" lang="en-US" sz="1200" b="1" i="0" u="none" strike="noStrike" cap="none" normalizeH="0" baseline="0" dirty="0">
                        <a:ln>
                          <a:noFill/>
                        </a:ln>
                        <a:solidFill>
                          <a:schemeClr val="tx1"/>
                        </a:solidFill>
                        <a:effectLst/>
                        <a:latin typeface="Palatino Linotype" pitchFamily="18" charset="0"/>
                        <a:cs typeface="Times New Roman" pitchFamily="18" charset="0"/>
                      </a:endParaRPr>
                    </a:p>
                  </a:txBody>
                  <a:tcPr marL="67524" marR="67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78416">
                <a:tc>
                  <a:txBody>
                    <a:bodyPr/>
                    <a:lstStyle/>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sng" strike="noStrike" cap="none" normalizeH="0" baseline="0" dirty="0">
                          <a:ln>
                            <a:noFill/>
                          </a:ln>
                          <a:solidFill>
                            <a:schemeClr val="tx1"/>
                          </a:solidFill>
                          <a:effectLst/>
                          <a:latin typeface="Palatino Linotype" pitchFamily="18" charset="0"/>
                          <a:cs typeface="Times New Roman" pitchFamily="18" charset="0"/>
                        </a:rPr>
                        <a:t>Heading</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400" b="1" i="0" u="sng"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sng" strike="noStrike" cap="none" normalizeH="0" baseline="0" dirty="0">
                          <a:ln>
                            <a:noFill/>
                          </a:ln>
                          <a:solidFill>
                            <a:schemeClr val="tx1"/>
                          </a:solidFill>
                          <a:effectLst/>
                          <a:latin typeface="Palatino Linotype" pitchFamily="18" charset="0"/>
                          <a:cs typeface="Times New Roman" pitchFamily="18" charset="0"/>
                        </a:rPr>
                        <a:t>Observation</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 typeface="Symbol" pitchFamily="18" charset="2"/>
                        <a:buChar char=""/>
                        <a:tabLst/>
                      </a:pPr>
                      <a:r>
                        <a:rPr kumimoji="0" lang="en-GB" sz="1400" b="0" i="0" u="none" strike="noStrike" cap="none" normalizeH="0" baseline="0" dirty="0">
                          <a:ln>
                            <a:noFill/>
                          </a:ln>
                          <a:solidFill>
                            <a:schemeClr val="tx1"/>
                          </a:solidFill>
                          <a:effectLst/>
                          <a:latin typeface="Palatino Linotype" pitchFamily="18" charset="0"/>
                          <a:cs typeface="Times New Roman" pitchFamily="18" charset="0"/>
                        </a:rPr>
                        <a:t> </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sng" strike="noStrike" cap="none" normalizeH="0" baseline="0" dirty="0">
                          <a:ln>
                            <a:noFill/>
                          </a:ln>
                          <a:solidFill>
                            <a:schemeClr val="tx1"/>
                          </a:solidFill>
                          <a:effectLst/>
                          <a:latin typeface="Palatino Linotype" pitchFamily="18" charset="0"/>
                          <a:cs typeface="Times New Roman" pitchFamily="18" charset="0"/>
                        </a:rPr>
                        <a:t>Recommendation </a:t>
                      </a: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sng" strike="noStrike" cap="none" normalizeH="0" baseline="0" dirty="0">
                          <a:ln>
                            <a:noFill/>
                          </a:ln>
                          <a:solidFill>
                            <a:schemeClr val="tx1"/>
                          </a:solidFill>
                          <a:effectLst/>
                          <a:latin typeface="Palatino Linotype" pitchFamily="18" charset="0"/>
                          <a:cs typeface="Times New Roman" pitchFamily="18" charset="0"/>
                        </a:rPr>
                        <a:t>Action Plan</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400" b="1" i="0" u="sng"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sng" strike="noStrike" cap="none" normalizeH="0" baseline="0" dirty="0" smtClean="0">
                          <a:ln>
                            <a:noFill/>
                          </a:ln>
                          <a:solidFill>
                            <a:schemeClr val="tx1"/>
                          </a:solidFill>
                          <a:effectLst/>
                          <a:latin typeface="Palatino Linotype" pitchFamily="18" charset="0"/>
                          <a:cs typeface="Times New Roman" pitchFamily="18" charset="0"/>
                        </a:rPr>
                        <a:t>Responsibility</a:t>
                      </a:r>
                      <a:r>
                        <a:rPr kumimoji="0" lang="en-GB" sz="1400" b="1" i="0" u="sng" strike="noStrike" cap="none" normalizeH="0" baseline="0" dirty="0">
                          <a:ln>
                            <a:noFill/>
                          </a:ln>
                          <a:solidFill>
                            <a:schemeClr val="tx1"/>
                          </a:solidFill>
                          <a:effectLst/>
                          <a:latin typeface="Palatino Linotype" pitchFamily="18" charset="0"/>
                          <a:cs typeface="Times New Roman" pitchFamily="18" charset="0"/>
                        </a:rPr>
                        <a:t>: </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Palatino Linotype" pitchFamily="18" charset="0"/>
                          <a:cs typeface="Times New Roman" pitchFamily="18" charset="0"/>
                        </a:rPr>
                        <a:t>Implementation Dt.</a:t>
                      </a:r>
                      <a:endParaRPr kumimoji="0" lang="en-US" sz="1400" b="1" i="0" u="none" strike="noStrike" cap="none" normalizeH="0" baseline="0" dirty="0">
                        <a:ln>
                          <a:noFill/>
                        </a:ln>
                        <a:solidFill>
                          <a:schemeClr val="tx1"/>
                        </a:solidFill>
                        <a:effectLst/>
                        <a:latin typeface="Palatino Linotype" pitchFamily="18" charset="0"/>
                        <a:cs typeface="Times New Roman" pitchFamily="18" charset="0"/>
                      </a:endParaRPr>
                    </a:p>
                  </a:txBody>
                  <a:tcPr marL="67524" marR="67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a:ln>
                            <a:noFill/>
                          </a:ln>
                          <a:solidFill>
                            <a:schemeClr val="tx1"/>
                          </a:solidFill>
                          <a:effectLst/>
                          <a:latin typeface="Palatino Linotype" pitchFamily="18" charset="0"/>
                          <a:cs typeface="Times New Roman" pitchFamily="18" charset="0"/>
                        </a:rPr>
                        <a:t>Financial /Operational   Risk</a:t>
                      </a:r>
                      <a:endParaRPr kumimoji="0" lang="en-US" sz="1200" b="1" i="0" u="none" strike="noStrike" cap="none" normalizeH="0" baseline="0" dirty="0">
                        <a:ln>
                          <a:noFill/>
                        </a:ln>
                        <a:solidFill>
                          <a:schemeClr val="tx1"/>
                        </a:solidFill>
                        <a:effectLst/>
                        <a:latin typeface="Palatino Linotype" pitchFamily="18" charset="0"/>
                        <a:cs typeface="Times New Roman" pitchFamily="18" charset="0"/>
                      </a:endParaRPr>
                    </a:p>
                  </a:txBody>
                  <a:tcPr marL="67524" marR="67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6933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3648" y="54591"/>
            <a:ext cx="12178351" cy="723762"/>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Observation Categorization criterion:</a:t>
            </a:r>
            <a:endParaRPr lang="en-US" altLang="en-US" sz="3200" dirty="0">
              <a:solidFill>
                <a:schemeClr val="accent1"/>
              </a:solidFill>
              <a:latin typeface="Times New Roman" pitchFamily="18" charset="0"/>
              <a:cs typeface="Times New Roman" pitchFamily="18" charset="0"/>
            </a:endParaRPr>
          </a:p>
        </p:txBody>
      </p:sp>
      <p:graphicFrame>
        <p:nvGraphicFramePr>
          <p:cNvPr id="4" name="Table 3"/>
          <p:cNvGraphicFramePr>
            <a:graphicFrameLocks noGrp="1"/>
          </p:cNvGraphicFramePr>
          <p:nvPr>
            <p:extLst/>
          </p:nvPr>
        </p:nvGraphicFramePr>
        <p:xfrm>
          <a:off x="54590" y="778353"/>
          <a:ext cx="12037326" cy="5698647"/>
        </p:xfrm>
        <a:graphic>
          <a:graphicData uri="http://schemas.openxmlformats.org/drawingml/2006/table">
            <a:tbl>
              <a:tblPr/>
              <a:tblGrid>
                <a:gridCol w="12037326">
                  <a:extLst>
                    <a:ext uri="{9D8B030D-6E8A-4147-A177-3AD203B41FA5}">
                      <a16:colId xmlns:a16="http://schemas.microsoft.com/office/drawing/2014/main" val="20000"/>
                    </a:ext>
                  </a:extLst>
                </a:gridCol>
              </a:tblGrid>
              <a:tr h="3799098">
                <a:tc>
                  <a:txBody>
                    <a:bodyPr/>
                    <a:lstStyle/>
                    <a:p>
                      <a:pPr marL="0" marR="0" algn="just">
                        <a:spcBef>
                          <a:spcPts val="0"/>
                        </a:spcBef>
                        <a:spcAft>
                          <a:spcPts val="0"/>
                        </a:spcAft>
                      </a:pPr>
                      <a:endParaRPr lang="en-US" sz="2000" b="1" dirty="0">
                        <a:solidFill>
                          <a:srgbClr val="000000"/>
                        </a:solidFill>
                        <a:latin typeface="Verdana" pitchFamily="34" charset="0"/>
                        <a:ea typeface="Verdana" pitchFamily="34" charset="0"/>
                        <a:cs typeface="Verdana" pitchFamily="34" charset="0"/>
                      </a:endParaRPr>
                    </a:p>
                    <a:p>
                      <a:pPr marL="0" marR="0" algn="just">
                        <a:spcBef>
                          <a:spcPts val="0"/>
                        </a:spcBef>
                        <a:spcAft>
                          <a:spcPts val="0"/>
                        </a:spcAft>
                      </a:pPr>
                      <a:r>
                        <a:rPr lang="en-US" sz="2000" b="1" dirty="0">
                          <a:solidFill>
                            <a:srgbClr val="000000"/>
                          </a:solidFill>
                          <a:latin typeface="Verdana" pitchFamily="34" charset="0"/>
                          <a:ea typeface="Verdana" pitchFamily="34" charset="0"/>
                          <a:cs typeface="Verdana" pitchFamily="34" charset="0"/>
                        </a:rPr>
                        <a:t>“ Critical/High Risk ”</a:t>
                      </a:r>
                    </a:p>
                    <a:p>
                      <a:pPr lvl="0"/>
                      <a:r>
                        <a:rPr lang="en-US" sz="2000" kern="1200" dirty="0">
                          <a:solidFill>
                            <a:schemeClr val="tx1"/>
                          </a:solidFill>
                          <a:latin typeface="+mn-lt"/>
                          <a:ea typeface="+mn-ea"/>
                          <a:cs typeface="+mn-cs"/>
                        </a:rPr>
                        <a:t>Loss value/opportunity loss/cost impact exceeding Rs.50 Lacs or more</a:t>
                      </a:r>
                    </a:p>
                    <a:p>
                      <a:pPr lvl="0"/>
                      <a:r>
                        <a:rPr lang="en-US" sz="2000" kern="1200" dirty="0">
                          <a:solidFill>
                            <a:schemeClr val="tx1"/>
                          </a:solidFill>
                          <a:latin typeface="+mn-lt"/>
                          <a:ea typeface="+mn-ea"/>
                          <a:cs typeface="+mn-cs"/>
                        </a:rPr>
                        <a:t>Statutory non-compliances including Accounting Standard</a:t>
                      </a:r>
                    </a:p>
                    <a:p>
                      <a:pPr lvl="0"/>
                      <a:r>
                        <a:rPr lang="en-US" sz="2000" kern="1200" dirty="0">
                          <a:solidFill>
                            <a:schemeClr val="tx1"/>
                          </a:solidFill>
                          <a:latin typeface="+mn-lt"/>
                          <a:ea typeface="+mn-ea"/>
                          <a:cs typeface="+mn-cs"/>
                        </a:rPr>
                        <a:t>Major process lapses leading to unauthorized transactions</a:t>
                      </a:r>
                    </a:p>
                    <a:p>
                      <a:pPr lvl="0"/>
                      <a:r>
                        <a:rPr lang="en-US" sz="2000" kern="1200" dirty="0">
                          <a:solidFill>
                            <a:schemeClr val="tx1"/>
                          </a:solidFill>
                          <a:latin typeface="+mn-lt"/>
                          <a:ea typeface="+mn-ea"/>
                          <a:cs typeface="+mn-cs"/>
                        </a:rPr>
                        <a:t>Identified fraud, defalcation</a:t>
                      </a:r>
                      <a:r>
                        <a:rPr lang="en-US" sz="2000" kern="1200" baseline="0" dirty="0">
                          <a:solidFill>
                            <a:schemeClr val="tx1"/>
                          </a:solidFill>
                          <a:latin typeface="+mn-lt"/>
                          <a:ea typeface="+mn-ea"/>
                          <a:cs typeface="+mn-cs"/>
                        </a:rPr>
                        <a:t> etc.</a:t>
                      </a:r>
                      <a:endParaRPr lang="en-US" sz="2000" kern="1200" dirty="0">
                        <a:solidFill>
                          <a:schemeClr val="tx1"/>
                        </a:solidFill>
                        <a:latin typeface="+mn-lt"/>
                        <a:ea typeface="+mn-ea"/>
                        <a:cs typeface="+mn-cs"/>
                      </a:endParaRPr>
                    </a:p>
                    <a:p>
                      <a:pPr marL="0" marR="0" algn="just">
                        <a:spcBef>
                          <a:spcPts val="0"/>
                        </a:spcBef>
                        <a:spcAft>
                          <a:spcPts val="0"/>
                        </a:spcAft>
                      </a:pPr>
                      <a:endParaRPr lang="en-US" sz="2000" b="1" dirty="0">
                        <a:solidFill>
                          <a:srgbClr val="000000"/>
                        </a:solidFill>
                        <a:latin typeface="Verdana" pitchFamily="34" charset="0"/>
                        <a:ea typeface="Verdana" pitchFamily="34" charset="0"/>
                        <a:cs typeface="Verdana" pitchFamily="34" charset="0"/>
                      </a:endParaRPr>
                    </a:p>
                    <a:p>
                      <a:pPr marL="0" marR="0" algn="just">
                        <a:spcBef>
                          <a:spcPts val="0"/>
                        </a:spcBef>
                        <a:spcAft>
                          <a:spcPts val="0"/>
                        </a:spcAft>
                      </a:pPr>
                      <a:r>
                        <a:rPr lang="en-US" sz="2000" b="1" dirty="0">
                          <a:solidFill>
                            <a:srgbClr val="000000"/>
                          </a:solidFill>
                          <a:latin typeface="Verdana" pitchFamily="34" charset="0"/>
                          <a:ea typeface="Verdana" pitchFamily="34" charset="0"/>
                          <a:cs typeface="Verdana" pitchFamily="34" charset="0"/>
                        </a:rPr>
                        <a:t>“ Important/Medium Risk ”</a:t>
                      </a:r>
                    </a:p>
                    <a:p>
                      <a:pPr lvl="0"/>
                      <a:r>
                        <a:rPr lang="en-US" sz="2000" kern="1200" dirty="0">
                          <a:solidFill>
                            <a:schemeClr val="tx1"/>
                          </a:solidFill>
                          <a:latin typeface="+mn-lt"/>
                          <a:ea typeface="+mn-ea"/>
                          <a:cs typeface="+mn-cs"/>
                        </a:rPr>
                        <a:t>Loss value/opportunity loss/cost impact of less than Rs. 50 Lacs</a:t>
                      </a:r>
                    </a:p>
                    <a:p>
                      <a:pPr lvl="0"/>
                      <a:r>
                        <a:rPr lang="en-US" sz="2000" kern="1200" dirty="0">
                          <a:solidFill>
                            <a:schemeClr val="tx1"/>
                          </a:solidFill>
                          <a:latin typeface="+mn-lt"/>
                          <a:ea typeface="+mn-ea"/>
                          <a:cs typeface="+mn-cs"/>
                        </a:rPr>
                        <a:t>All IT related lapses and transaction deviations </a:t>
                      </a:r>
                    </a:p>
                    <a:p>
                      <a:pPr lvl="0"/>
                      <a:r>
                        <a:rPr lang="en-US" sz="2000" kern="1200" dirty="0">
                          <a:solidFill>
                            <a:schemeClr val="tx1"/>
                          </a:solidFill>
                          <a:latin typeface="+mn-lt"/>
                          <a:ea typeface="+mn-ea"/>
                          <a:cs typeface="+mn-cs"/>
                        </a:rPr>
                        <a:t>Absence of any Benchmarked and/or Process improvement initiatives </a:t>
                      </a:r>
                    </a:p>
                    <a:p>
                      <a:pPr marL="0" marR="0" algn="just">
                        <a:spcBef>
                          <a:spcPts val="0"/>
                        </a:spcBef>
                        <a:spcAft>
                          <a:spcPts val="0"/>
                        </a:spcAft>
                      </a:pPr>
                      <a:endParaRPr lang="en-US" sz="2000" b="1" dirty="0">
                        <a:latin typeface="Verdana" pitchFamily="34" charset="0"/>
                        <a:ea typeface="Verdana" pitchFamily="34" charset="0"/>
                        <a:cs typeface="Verdana" pitchFamily="34" charset="0"/>
                      </a:endParaRPr>
                    </a:p>
                  </a:txBody>
                  <a:tcPr marL="62266" marR="62266" marT="0" marB="0">
                    <a:lnL w="12700" cap="flat" cmpd="sng" algn="ctr">
                      <a:solidFill>
                        <a:srgbClr val="E36C0A"/>
                      </a:solidFill>
                      <a:prstDash val="solid"/>
                      <a:round/>
                      <a:headEnd type="none" w="med" len="med"/>
                      <a:tailEnd type="none" w="med" len="med"/>
                    </a:lnL>
                    <a:lnR w="12700" cap="flat" cmpd="sng" algn="ctr">
                      <a:solidFill>
                        <a:srgbClr val="E36C0A"/>
                      </a:solidFill>
                      <a:prstDash val="solid"/>
                      <a:round/>
                      <a:headEnd type="none" w="med" len="med"/>
                      <a:tailEnd type="none" w="med" len="med"/>
                    </a:lnR>
                    <a:lnT w="12700" cap="flat" cmpd="sng" algn="ctr">
                      <a:solidFill>
                        <a:srgbClr val="E36C0A"/>
                      </a:solidFill>
                      <a:prstDash val="solid"/>
                      <a:round/>
                      <a:headEnd type="none" w="med" len="med"/>
                      <a:tailEnd type="none" w="med" len="med"/>
                    </a:lnT>
                    <a:lnB>
                      <a:noFill/>
                    </a:lnB>
                  </a:tcPr>
                </a:tc>
                <a:extLst>
                  <a:ext uri="{0D108BD9-81ED-4DB2-BD59-A6C34878D82A}">
                    <a16:rowId xmlns:a16="http://schemas.microsoft.com/office/drawing/2014/main" val="10000"/>
                  </a:ext>
                </a:extLst>
              </a:tr>
              <a:tr h="1899549">
                <a:tc>
                  <a:txBody>
                    <a:bodyPr/>
                    <a:lstStyle/>
                    <a:p>
                      <a:r>
                        <a:rPr lang="en-US" sz="2000" b="1" kern="1200" dirty="0">
                          <a:solidFill>
                            <a:schemeClr val="tx1"/>
                          </a:solidFill>
                          <a:latin typeface="Verdana" pitchFamily="34" charset="0"/>
                          <a:ea typeface="Verdana" pitchFamily="34" charset="0"/>
                          <a:cs typeface="Verdana" pitchFamily="34" charset="0"/>
                        </a:rPr>
                        <a:t>“ Others/Low Risk ”</a:t>
                      </a:r>
                      <a:endParaRPr lang="en-US" sz="2000" kern="1200" dirty="0">
                        <a:solidFill>
                          <a:schemeClr val="tx1"/>
                        </a:solidFill>
                        <a:latin typeface="Verdana" pitchFamily="34" charset="0"/>
                        <a:ea typeface="Verdana" pitchFamily="34" charset="0"/>
                        <a:cs typeface="Verdana" pitchFamily="34" charset="0"/>
                      </a:endParaRPr>
                    </a:p>
                    <a:p>
                      <a:pPr lvl="0"/>
                      <a:r>
                        <a:rPr lang="en-US" sz="2000" kern="1200" dirty="0">
                          <a:solidFill>
                            <a:schemeClr val="tx1"/>
                          </a:solidFill>
                          <a:latin typeface="+mn-lt"/>
                          <a:ea typeface="+mn-ea"/>
                          <a:cs typeface="+mn-cs"/>
                        </a:rPr>
                        <a:t>‘Nice to be issues’ under “Other” heading</a:t>
                      </a:r>
                    </a:p>
                    <a:p>
                      <a:pPr lvl="0"/>
                      <a:r>
                        <a:rPr lang="en-US" sz="2000" kern="1200" dirty="0">
                          <a:solidFill>
                            <a:schemeClr val="tx1"/>
                          </a:solidFill>
                          <a:latin typeface="+mn-lt"/>
                          <a:ea typeface="+mn-ea"/>
                          <a:cs typeface="+mn-cs"/>
                        </a:rPr>
                        <a:t>Desirable improvements</a:t>
                      </a:r>
                    </a:p>
                    <a:p>
                      <a:pPr lvl="0"/>
                      <a:r>
                        <a:rPr lang="en-US" sz="2000" kern="1200" dirty="0">
                          <a:solidFill>
                            <a:schemeClr val="tx1"/>
                          </a:solidFill>
                          <a:latin typeface="+mn-lt"/>
                          <a:ea typeface="+mn-ea"/>
                          <a:cs typeface="+mn-cs"/>
                        </a:rPr>
                        <a:t>Residual clause </a:t>
                      </a:r>
                      <a:r>
                        <a:rPr lang="en-US" sz="2000" kern="1200" dirty="0" err="1">
                          <a:solidFill>
                            <a:schemeClr val="tx1"/>
                          </a:solidFill>
                          <a:latin typeface="+mn-lt"/>
                          <a:ea typeface="+mn-ea"/>
                          <a:cs typeface="+mn-cs"/>
                        </a:rPr>
                        <a:t>i.e</a:t>
                      </a:r>
                      <a:r>
                        <a:rPr lang="en-US" sz="2000" kern="1200" dirty="0">
                          <a:solidFill>
                            <a:schemeClr val="tx1"/>
                          </a:solidFill>
                          <a:latin typeface="+mn-lt"/>
                          <a:ea typeface="+mn-ea"/>
                          <a:cs typeface="+mn-cs"/>
                        </a:rPr>
                        <a:t> issues not falling under “Critical” and/or “Important”</a:t>
                      </a:r>
                    </a:p>
                    <a:p>
                      <a:pPr lvl="0"/>
                      <a:endParaRPr lang="en-US" sz="2000" kern="1200" dirty="0">
                        <a:solidFill>
                          <a:schemeClr val="tx1"/>
                        </a:solidFill>
                        <a:latin typeface="+mn-lt"/>
                        <a:ea typeface="+mn-ea"/>
                        <a:cs typeface="+mn-cs"/>
                      </a:endParaRPr>
                    </a:p>
                    <a:p>
                      <a:pPr lvl="0"/>
                      <a:endParaRPr lang="en-US" sz="2000" dirty="0">
                        <a:latin typeface="Verdana"/>
                        <a:ea typeface="Times New Roman"/>
                        <a:cs typeface="Times New Roman"/>
                      </a:endParaRPr>
                    </a:p>
                  </a:txBody>
                  <a:tcPr marL="62266" marR="62266" marT="0" marB="0">
                    <a:lnL w="12700" cap="flat" cmpd="sng" algn="ctr">
                      <a:solidFill>
                        <a:srgbClr val="E36C0A"/>
                      </a:solidFill>
                      <a:prstDash val="solid"/>
                      <a:round/>
                      <a:headEnd type="none" w="med" len="med"/>
                      <a:tailEnd type="none" w="med" len="med"/>
                    </a:lnL>
                    <a:lnR w="12700" cap="flat" cmpd="sng" algn="ctr">
                      <a:solidFill>
                        <a:srgbClr val="E36C0A"/>
                      </a:solidFill>
                      <a:prstDash val="solid"/>
                      <a:round/>
                      <a:headEnd type="none" w="med" len="med"/>
                      <a:tailEnd type="none" w="med" len="med"/>
                    </a:lnR>
                    <a:lnT>
                      <a:noFill/>
                    </a:lnT>
                    <a:lnB w="12700" cap="flat" cmpd="sng" algn="ctr">
                      <a:solidFill>
                        <a:srgbClr val="E36C0A"/>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70534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3648" y="0"/>
            <a:ext cx="12178351" cy="778353"/>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Report Writing Guideline:</a:t>
            </a:r>
            <a:endParaRPr lang="en-US" altLang="en-US" sz="3200" dirty="0">
              <a:solidFill>
                <a:schemeClr val="accent1"/>
              </a:solidFill>
              <a:latin typeface="Times New Roman" pitchFamily="18" charset="0"/>
              <a:cs typeface="Times New Roman" pitchFamily="18" charset="0"/>
            </a:endParaRPr>
          </a:p>
        </p:txBody>
      </p:sp>
      <p:sp>
        <p:nvSpPr>
          <p:cNvPr id="2" name="Rectangle 1"/>
          <p:cNvSpPr/>
          <p:nvPr/>
        </p:nvSpPr>
        <p:spPr>
          <a:xfrm>
            <a:off x="13648" y="778354"/>
            <a:ext cx="12178350" cy="6325838"/>
          </a:xfrm>
          <a:prstGeom prst="rect">
            <a:avLst/>
          </a:prstGeom>
        </p:spPr>
        <p:txBody>
          <a:bodyPr wrap="square">
            <a:spAutoFit/>
          </a:bodyPr>
          <a:lstStyle/>
          <a:p>
            <a:pPr indent="571500">
              <a:spcAft>
                <a:spcPts val="0"/>
              </a:spcAft>
            </a:pPr>
            <a:r>
              <a:rPr lang="en-US" b="1" u="sng" dirty="0">
                <a:latin typeface="Arial" panose="020B0604020202020204" pitchFamily="34" charset="0"/>
                <a:ea typeface="Times New Roman" panose="02020603050405020304" pitchFamily="18" charset="0"/>
              </a:rPr>
              <a:t>What is a Report</a:t>
            </a:r>
            <a:endParaRPr lang="en-IN" sz="2800" dirty="0">
              <a:latin typeface="Times New Roman" panose="02020603050405020304" pitchFamily="18" charset="0"/>
              <a:ea typeface="Times New Roman" panose="02020603050405020304" pitchFamily="18" charset="0"/>
            </a:endParaRPr>
          </a:p>
          <a:p>
            <a:pPr algn="just">
              <a:spcAft>
                <a:spcPts val="0"/>
              </a:spcAft>
            </a:pPr>
            <a:endParaRPr lang="en-US" sz="2000" dirty="0" smtClean="0">
              <a:latin typeface="Arial" panose="020B0604020202020204" pitchFamily="34" charset="0"/>
              <a:ea typeface="Times New Roman" panose="02020603050405020304" pitchFamily="18" charset="0"/>
            </a:endParaRPr>
          </a:p>
          <a:p>
            <a:pPr algn="just">
              <a:spcAft>
                <a:spcPts val="0"/>
              </a:spcAft>
            </a:pPr>
            <a:r>
              <a:rPr lang="en-US" sz="2000" dirty="0" smtClean="0">
                <a:latin typeface="Arial" panose="020B0604020202020204" pitchFamily="34" charset="0"/>
                <a:ea typeface="Times New Roman" panose="02020603050405020304" pitchFamily="18" charset="0"/>
              </a:rPr>
              <a:t>“</a:t>
            </a:r>
            <a:r>
              <a:rPr lang="en-US" sz="2000" dirty="0">
                <a:latin typeface="Arial" panose="020B0604020202020204" pitchFamily="34" charset="0"/>
                <a:ea typeface="Times New Roman" panose="02020603050405020304" pitchFamily="18" charset="0"/>
              </a:rPr>
              <a:t>Account given or opinion formally expressed after investigation or consideration or collation of information”</a:t>
            </a:r>
            <a:r>
              <a:rPr lang="en-US" sz="2000" b="1" dirty="0">
                <a:latin typeface="Arial" panose="020B0604020202020204" pitchFamily="34" charset="0"/>
                <a:ea typeface="Times New Roman" panose="02020603050405020304" pitchFamily="18" charset="0"/>
              </a:rPr>
              <a:t> (The Concise Oxford Dictionary). </a:t>
            </a:r>
            <a:r>
              <a:rPr lang="en-US" sz="2000" dirty="0">
                <a:latin typeface="Arial" panose="020B0604020202020204" pitchFamily="34" charset="0"/>
                <a:ea typeface="Times New Roman" panose="02020603050405020304" pitchFamily="18" charset="0"/>
              </a:rPr>
              <a:t>Report is the communication of Auditor’s</a:t>
            </a:r>
            <a:r>
              <a:rPr lang="en-US" sz="2000" b="1" dirty="0">
                <a:latin typeface="Arial" panose="020B0604020202020204" pitchFamily="34" charset="0"/>
                <a:ea typeface="Times New Roman" panose="02020603050405020304" pitchFamily="18" charset="0"/>
              </a:rPr>
              <a:t> </a:t>
            </a:r>
            <a:r>
              <a:rPr lang="en-US" sz="2000" dirty="0">
                <a:latin typeface="Arial" panose="020B0604020202020204" pitchFamily="34" charset="0"/>
                <a:ea typeface="Times New Roman" panose="02020603050405020304" pitchFamily="18" charset="0"/>
              </a:rPr>
              <a:t>view point /expression of opinion to the appointing authority/Users of audit information on conclusion of an  audit assignment/Review backed by proper analysis of data/events. Such assignment could be periodical, Operational (Review of operations) and/or event based. A key thing to keep in mind, right through Report writing process is that a report written to be read, by someone else </a:t>
            </a:r>
            <a:r>
              <a:rPr lang="en-US" sz="2000" dirty="0" err="1">
                <a:latin typeface="Arial" panose="020B0604020202020204" pitchFamily="34" charset="0"/>
                <a:ea typeface="Times New Roman" panose="02020603050405020304" pitchFamily="18" charset="0"/>
              </a:rPr>
              <a:t>i.e</a:t>
            </a:r>
            <a:r>
              <a:rPr lang="en-US" sz="2000" dirty="0">
                <a:latin typeface="Arial" panose="020B0604020202020204" pitchFamily="34" charset="0"/>
                <a:ea typeface="Times New Roman" panose="02020603050405020304" pitchFamily="18" charset="0"/>
              </a:rPr>
              <a:t> ‘intended audience ‘. The audience includes -</a:t>
            </a:r>
            <a:endParaRPr lang="en-IN" sz="2000" dirty="0">
              <a:latin typeface="Times New Roman" panose="02020603050405020304" pitchFamily="18" charset="0"/>
              <a:ea typeface="Times New Roman" panose="02020603050405020304" pitchFamily="18" charset="0"/>
            </a:endParaRPr>
          </a:p>
          <a:p>
            <a:pPr indent="571500">
              <a:spcAft>
                <a:spcPts val="0"/>
              </a:spcAft>
            </a:pPr>
            <a:r>
              <a:rPr lang="en-US" sz="2000" b="1" dirty="0">
                <a:latin typeface="Arial" panose="020B0604020202020204" pitchFamily="34" charset="0"/>
                <a:ea typeface="Times New Roman" panose="02020603050405020304" pitchFamily="18" charset="0"/>
              </a:rPr>
              <a:t> </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rPr>
              <a:t>Immediate Auditee</a:t>
            </a:r>
            <a:endParaRPr lang="en-IN" sz="2000" dirty="0">
              <a:latin typeface="Times New Roman" panose="02020603050405020304" pitchFamily="18" charset="0"/>
              <a:ea typeface="Times New Roman" panose="02020603050405020304" pitchFamily="18" charset="0"/>
            </a:endParaRPr>
          </a:p>
          <a:p>
            <a:pPr>
              <a:spcAft>
                <a:spcPts val="0"/>
              </a:spcAft>
            </a:pPr>
            <a:r>
              <a:rPr lang="en-US" sz="2000" dirty="0">
                <a:latin typeface="Arial" panose="020B0604020202020204" pitchFamily="34" charset="0"/>
                <a:ea typeface="Times New Roman" panose="02020603050405020304" pitchFamily="18" charset="0"/>
              </a:rPr>
              <a:t> </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rPr>
              <a:t>Head Of Department/Function</a:t>
            </a:r>
            <a:endParaRPr lang="en-IN" sz="2000" dirty="0">
              <a:latin typeface="Times New Roman" panose="02020603050405020304" pitchFamily="18" charset="0"/>
              <a:ea typeface="Times New Roman" panose="02020603050405020304" pitchFamily="18" charset="0"/>
            </a:endParaRPr>
          </a:p>
          <a:p>
            <a:pPr marL="457200">
              <a:spcAft>
                <a:spcPts val="0"/>
              </a:spcAft>
            </a:pPr>
            <a:r>
              <a:rPr lang="en-US" sz="2000" dirty="0">
                <a:latin typeface="Arial" panose="020B0604020202020204" pitchFamily="34" charset="0"/>
                <a:ea typeface="Times New Roman" panose="02020603050405020304" pitchFamily="18" charset="0"/>
              </a:rPr>
              <a:t> </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rPr>
              <a:t>Reviewing Authority at HO ( if any)</a:t>
            </a:r>
            <a:endParaRPr lang="en-IN" sz="2000" dirty="0">
              <a:latin typeface="Times New Roman" panose="02020603050405020304" pitchFamily="18" charset="0"/>
              <a:ea typeface="Times New Roman" panose="02020603050405020304" pitchFamily="18" charset="0"/>
            </a:endParaRPr>
          </a:p>
          <a:p>
            <a:pPr marL="457200">
              <a:spcAft>
                <a:spcPts val="0"/>
              </a:spcAft>
            </a:pPr>
            <a:r>
              <a:rPr lang="en-US" sz="2000" dirty="0">
                <a:latin typeface="Arial" panose="020B0604020202020204" pitchFamily="34" charset="0"/>
                <a:ea typeface="Times New Roman" panose="02020603050405020304" pitchFamily="18" charset="0"/>
              </a:rPr>
              <a:t> </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rPr>
              <a:t>Top Management of the entity</a:t>
            </a:r>
            <a:endParaRPr lang="en-IN" sz="2000" dirty="0">
              <a:latin typeface="Times New Roman" panose="02020603050405020304" pitchFamily="18" charset="0"/>
              <a:ea typeface="Times New Roman" panose="02020603050405020304" pitchFamily="18" charset="0"/>
            </a:endParaRPr>
          </a:p>
          <a:p>
            <a:pPr marL="457200">
              <a:spcAft>
                <a:spcPts val="0"/>
              </a:spcAft>
            </a:pPr>
            <a:r>
              <a:rPr lang="en-US" sz="2000" dirty="0">
                <a:latin typeface="Arial" panose="020B0604020202020204" pitchFamily="34" charset="0"/>
                <a:ea typeface="Times New Roman" panose="02020603050405020304" pitchFamily="18" charset="0"/>
              </a:rPr>
              <a:t> </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rPr>
              <a:t>Statutory Auditor </a:t>
            </a:r>
            <a:endParaRPr lang="en-IN" sz="2000" dirty="0">
              <a:latin typeface="Times New Roman" panose="02020603050405020304" pitchFamily="18" charset="0"/>
              <a:ea typeface="Times New Roman" panose="02020603050405020304" pitchFamily="18" charset="0"/>
            </a:endParaRPr>
          </a:p>
          <a:p>
            <a:pPr marL="457200">
              <a:spcAft>
                <a:spcPts val="0"/>
              </a:spcAft>
            </a:pPr>
            <a:r>
              <a:rPr lang="en-US" sz="2000" dirty="0">
                <a:latin typeface="Arial" panose="020B0604020202020204" pitchFamily="34" charset="0"/>
                <a:ea typeface="Times New Roman" panose="02020603050405020304" pitchFamily="18" charset="0"/>
              </a:rPr>
              <a:t> </a:t>
            </a:r>
            <a:endParaRPr lang="en-IN" sz="20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rPr>
              <a:t>Audit Committee</a:t>
            </a:r>
            <a:endParaRPr lang="en-IN"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8583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3648" y="-109182"/>
            <a:ext cx="12178351" cy="778353"/>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a:t>
            </a:r>
            <a:r>
              <a:rPr lang="en-US" altLang="en-US" sz="3200" dirty="0">
                <a:solidFill>
                  <a:schemeClr val="accent1"/>
                </a:solidFill>
                <a:latin typeface="Times New Roman" pitchFamily="18" charset="0"/>
                <a:cs typeface="Times New Roman" pitchFamily="18" charset="0"/>
              </a:rPr>
              <a:t>Report Writing Guideline: </a:t>
            </a:r>
            <a:r>
              <a:rPr lang="en-US" altLang="en-US" sz="3200" dirty="0" smtClean="0">
                <a:solidFill>
                  <a:schemeClr val="accent1"/>
                </a:solidFill>
                <a:latin typeface="Times New Roman" pitchFamily="18" charset="0"/>
                <a:cs typeface="Times New Roman" pitchFamily="18" charset="0"/>
              </a:rPr>
              <a:t>(Contd.): Basic Assumptions</a:t>
            </a:r>
            <a:endParaRPr lang="en-US" altLang="en-US" sz="3200" dirty="0">
              <a:solidFill>
                <a:schemeClr val="accent1"/>
              </a:solidFill>
              <a:latin typeface="Times New Roman" pitchFamily="18" charset="0"/>
              <a:cs typeface="Times New Roman" pitchFamily="18" charset="0"/>
            </a:endParaRPr>
          </a:p>
        </p:txBody>
      </p:sp>
      <p:sp>
        <p:nvSpPr>
          <p:cNvPr id="2" name="Rectangle 1"/>
          <p:cNvSpPr/>
          <p:nvPr/>
        </p:nvSpPr>
        <p:spPr>
          <a:xfrm>
            <a:off x="3048000" y="-9082117"/>
            <a:ext cx="6096000" cy="5078313"/>
          </a:xfrm>
          <a:prstGeom prst="rect">
            <a:avLst/>
          </a:prstGeom>
        </p:spPr>
        <p:txBody>
          <a:bodyPr>
            <a:spAutoFit/>
          </a:bodyPr>
          <a:lstStyle/>
          <a:p>
            <a:pPr indent="571500">
              <a:spcAft>
                <a:spcPts val="0"/>
              </a:spcAft>
            </a:pPr>
            <a:r>
              <a:rPr lang="en-US" b="1" u="sng" dirty="0">
                <a:latin typeface="Arial" panose="020B0604020202020204" pitchFamily="34" charset="0"/>
                <a:ea typeface="Times New Roman" panose="02020603050405020304" pitchFamily="18" charset="0"/>
              </a:rPr>
              <a:t>Basic Assumptions for Report writing</a:t>
            </a:r>
            <a:endParaRPr lang="en-IN" sz="2800" dirty="0">
              <a:latin typeface="Times New Roman" panose="02020603050405020304" pitchFamily="18" charset="0"/>
              <a:ea typeface="Times New Roman" panose="02020603050405020304" pitchFamily="18" charset="0"/>
            </a:endParaRPr>
          </a:p>
          <a:p>
            <a:pPr indent="571500">
              <a:spcAft>
                <a:spcPts val="0"/>
              </a:spcAft>
            </a:pPr>
            <a:r>
              <a:rPr lang="en-US" b="1"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rPr>
              <a:t>There is no RIGHT way to express or WRITE REPORT</a:t>
            </a:r>
            <a:endParaRPr lang="en-IN" sz="2800" dirty="0">
              <a:latin typeface="Times New Roman" panose="02020603050405020304" pitchFamily="18" charset="0"/>
              <a:ea typeface="Times New Roman" panose="02020603050405020304" pitchFamily="18" charset="0"/>
            </a:endParaRPr>
          </a:p>
          <a:p>
            <a:pPr marL="228600">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rPr>
              <a:t>Try to express facts ,not impress</a:t>
            </a:r>
            <a:endParaRPr lang="en-IN" sz="2800" dirty="0">
              <a:latin typeface="Times New Roman" panose="02020603050405020304" pitchFamily="18" charset="0"/>
              <a:ea typeface="Times New Roman" panose="02020603050405020304" pitchFamily="18" charset="0"/>
            </a:endParaRPr>
          </a:p>
          <a:p>
            <a:pPr marL="457200">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rPr>
              <a:t>WRITING effectively is a skill and art, which can be LEARNT</a:t>
            </a:r>
            <a:endParaRPr lang="en-IN" sz="2800" dirty="0">
              <a:latin typeface="Times New Roman" panose="02020603050405020304" pitchFamily="18" charset="0"/>
              <a:ea typeface="Times New Roman" panose="02020603050405020304" pitchFamily="18" charset="0"/>
            </a:endParaRPr>
          </a:p>
          <a:p>
            <a:pPr marL="457200">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rPr>
              <a:t>Successful Audit Reports do not pull any punches or blindside recipients. A tactful approach can lead to a satisfying, constructive outcome for all parties involved.</a:t>
            </a:r>
            <a:endParaRPr lang="en-IN" sz="2800" dirty="0">
              <a:latin typeface="Times New Roman" panose="02020603050405020304" pitchFamily="18" charset="0"/>
              <a:ea typeface="Times New Roman" panose="02020603050405020304" pitchFamily="18" charset="0"/>
            </a:endParaRPr>
          </a:p>
          <a:p>
            <a:pPr marL="457200">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rPr>
              <a:t>One can catch more flies with Honey than with Vinegar</a:t>
            </a:r>
            <a:endParaRPr lang="en-IN" sz="2800" dirty="0">
              <a:latin typeface="Times New Roman" panose="02020603050405020304" pitchFamily="18" charset="0"/>
              <a:ea typeface="Times New Roman" panose="02020603050405020304" pitchFamily="18" charset="0"/>
            </a:endParaRPr>
          </a:p>
          <a:p>
            <a:pPr>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indent="571500">
              <a:spcAft>
                <a:spcPts val="0"/>
              </a:spcAft>
            </a:pPr>
            <a:r>
              <a:rPr lang="en-US" dirty="0">
                <a:latin typeface="Arial" panose="020B0604020202020204" pitchFamily="34" charset="0"/>
                <a:ea typeface="Times New Roman" panose="02020603050405020304" pitchFamily="18" charset="0"/>
              </a:rPr>
              <a:t> </a:t>
            </a:r>
            <a:endParaRPr lang="en-IN" sz="28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13648" y="669171"/>
            <a:ext cx="12178352" cy="5262979"/>
          </a:xfrm>
          <a:prstGeom prst="rect">
            <a:avLst/>
          </a:prstGeom>
        </p:spPr>
        <p:txBody>
          <a:bodyPr wrap="square">
            <a:spAutoFit/>
          </a:bodyPr>
          <a:lstStyle/>
          <a:p>
            <a:pPr indent="571500">
              <a:spcAft>
                <a:spcPts val="0"/>
              </a:spcAft>
            </a:pPr>
            <a:r>
              <a:rPr lang="en-US" sz="2800" b="1"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Courier New" panose="02070309020205020404" pitchFamily="49" charset="0"/>
              <a:buChar char="o"/>
            </a:pPr>
            <a:r>
              <a:rPr lang="en-US" sz="2800" dirty="0">
                <a:latin typeface="Arial" panose="020B0604020202020204" pitchFamily="34" charset="0"/>
                <a:ea typeface="Times New Roman" panose="02020603050405020304" pitchFamily="18" charset="0"/>
              </a:rPr>
              <a:t>There is no RIGHT way to express or WRITE REPORT</a:t>
            </a:r>
            <a:endParaRPr lang="en-IN" sz="2800" dirty="0">
              <a:latin typeface="Times New Roman" panose="02020603050405020304" pitchFamily="18" charset="0"/>
              <a:ea typeface="Times New Roman" panose="02020603050405020304" pitchFamily="18" charset="0"/>
            </a:endParaRPr>
          </a:p>
          <a:p>
            <a:pPr marL="228600">
              <a:spcAft>
                <a:spcPts val="0"/>
              </a:spcAft>
            </a:pPr>
            <a:r>
              <a:rPr lang="en-US" sz="2800"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Courier New" panose="02070309020205020404" pitchFamily="49" charset="0"/>
              <a:buChar char="o"/>
            </a:pPr>
            <a:r>
              <a:rPr lang="en-US" sz="2800" dirty="0">
                <a:latin typeface="Arial" panose="020B0604020202020204" pitchFamily="34" charset="0"/>
                <a:ea typeface="Times New Roman" panose="02020603050405020304" pitchFamily="18" charset="0"/>
              </a:rPr>
              <a:t>Try to express facts ,not impress</a:t>
            </a:r>
            <a:endParaRPr lang="en-IN" sz="2800" dirty="0">
              <a:latin typeface="Times New Roman" panose="02020603050405020304" pitchFamily="18" charset="0"/>
              <a:ea typeface="Times New Roman" panose="02020603050405020304" pitchFamily="18" charset="0"/>
            </a:endParaRPr>
          </a:p>
          <a:p>
            <a:pPr marL="457200">
              <a:spcAft>
                <a:spcPts val="0"/>
              </a:spcAft>
            </a:pPr>
            <a:r>
              <a:rPr lang="en-US" sz="2800"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Courier New" panose="02070309020205020404" pitchFamily="49" charset="0"/>
              <a:buChar char="o"/>
            </a:pPr>
            <a:r>
              <a:rPr lang="en-US" sz="2800" dirty="0">
                <a:latin typeface="Arial" panose="020B0604020202020204" pitchFamily="34" charset="0"/>
                <a:ea typeface="Times New Roman" panose="02020603050405020304" pitchFamily="18" charset="0"/>
              </a:rPr>
              <a:t>WRITING effectively is a skill and art, which can be LEARNT</a:t>
            </a:r>
            <a:endParaRPr lang="en-IN" sz="2800" dirty="0">
              <a:latin typeface="Times New Roman" panose="02020603050405020304" pitchFamily="18" charset="0"/>
              <a:ea typeface="Times New Roman" panose="02020603050405020304" pitchFamily="18" charset="0"/>
            </a:endParaRPr>
          </a:p>
          <a:p>
            <a:pPr marL="457200">
              <a:spcAft>
                <a:spcPts val="0"/>
              </a:spcAft>
            </a:pPr>
            <a:r>
              <a:rPr lang="en-US" sz="2800"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pPr>
            <a:r>
              <a:rPr lang="en-US" sz="2800" dirty="0">
                <a:latin typeface="Arial" panose="020B0604020202020204" pitchFamily="34" charset="0"/>
                <a:ea typeface="Times New Roman" panose="02020603050405020304" pitchFamily="18" charset="0"/>
              </a:rPr>
              <a:t>Successful Audit Reports do not pull any punches or blindside recipients. A tactful approach can lead to a satisfying, constructive outcome for all parties involved.</a:t>
            </a:r>
            <a:endParaRPr lang="en-IN" sz="2800" dirty="0">
              <a:latin typeface="Times New Roman" panose="02020603050405020304" pitchFamily="18" charset="0"/>
              <a:ea typeface="Times New Roman" panose="02020603050405020304" pitchFamily="18" charset="0"/>
            </a:endParaRPr>
          </a:p>
          <a:p>
            <a:pPr marL="457200">
              <a:spcAft>
                <a:spcPts val="0"/>
              </a:spcAft>
            </a:pPr>
            <a:r>
              <a:rPr lang="en-US" sz="2800"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Courier New" panose="02070309020205020404" pitchFamily="49" charset="0"/>
              <a:buChar char="o"/>
            </a:pPr>
            <a:r>
              <a:rPr lang="en-US" sz="2800" dirty="0">
                <a:latin typeface="Arial" panose="020B0604020202020204" pitchFamily="34" charset="0"/>
                <a:ea typeface="Times New Roman" panose="02020603050405020304" pitchFamily="18" charset="0"/>
              </a:rPr>
              <a:t>One can catch more flies with Honey than with Vinegar</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772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296" y="532263"/>
            <a:ext cx="12164703" cy="6176143"/>
          </a:xfrm>
          <a:prstGeom prst="rect">
            <a:avLst/>
          </a:prstGeom>
        </p:spPr>
        <p:txBody>
          <a:bodyPr wrap="square">
            <a:spAutoFit/>
          </a:bodyPr>
          <a:lstStyle/>
          <a:p>
            <a:pPr indent="-228600">
              <a:spcAft>
                <a:spcPts val="0"/>
              </a:spcAft>
            </a:pPr>
            <a:endParaRPr lang="en-US" b="1" u="sng" dirty="0" smtClean="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smtClean="0">
                <a:ea typeface="Times New Roman" panose="02020603050405020304" pitchFamily="18" charset="0"/>
              </a:rPr>
              <a:t>Wear </a:t>
            </a:r>
            <a:r>
              <a:rPr lang="en-US" sz="2000" dirty="0">
                <a:ea typeface="Times New Roman" panose="02020603050405020304" pitchFamily="18" charset="0"/>
              </a:rPr>
              <a:t>the cap of auditee </a:t>
            </a:r>
            <a:endParaRPr lang="en-IN" sz="2000" dirty="0">
              <a:ea typeface="Times New Roman" panose="02020603050405020304" pitchFamily="18" charset="0"/>
            </a:endParaRPr>
          </a:p>
          <a:p>
            <a:pPr marL="457200">
              <a:spcAft>
                <a:spcPts val="0"/>
              </a:spcAft>
            </a:pPr>
            <a:r>
              <a:rPr lang="en-US" sz="2000" dirty="0">
                <a:ea typeface="Times New Roman" panose="02020603050405020304" pitchFamily="18" charset="0"/>
              </a:rPr>
              <a:t> </a:t>
            </a:r>
            <a:endParaRPr lang="en-IN" sz="2000" dirty="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a:ea typeface="Times New Roman" panose="02020603050405020304" pitchFamily="18" charset="0"/>
              </a:rPr>
              <a:t>Write for your audience</a:t>
            </a:r>
            <a:endParaRPr lang="en-IN" sz="2000" dirty="0">
              <a:ea typeface="Times New Roman" panose="02020603050405020304" pitchFamily="18" charset="0"/>
            </a:endParaRPr>
          </a:p>
          <a:p>
            <a:pPr marL="457200">
              <a:spcAft>
                <a:spcPts val="0"/>
              </a:spcAft>
            </a:pPr>
            <a:r>
              <a:rPr lang="en-US" sz="2000" dirty="0">
                <a:ea typeface="Times New Roman" panose="02020603050405020304" pitchFamily="18" charset="0"/>
              </a:rPr>
              <a:t> </a:t>
            </a:r>
            <a:endParaRPr lang="en-IN" sz="2000" dirty="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a:ea typeface="Times New Roman" panose="02020603050405020304" pitchFamily="18" charset="0"/>
              </a:rPr>
              <a:t>Do not present problems, be part of solution </a:t>
            </a:r>
            <a:endParaRPr lang="en-IN" sz="2000" dirty="0">
              <a:ea typeface="Times New Roman" panose="02020603050405020304" pitchFamily="18" charset="0"/>
            </a:endParaRPr>
          </a:p>
          <a:p>
            <a:pPr marL="457200">
              <a:spcAft>
                <a:spcPts val="0"/>
              </a:spcAft>
            </a:pPr>
            <a:r>
              <a:rPr lang="en-US" sz="2000" dirty="0">
                <a:ea typeface="Times New Roman" panose="02020603050405020304" pitchFamily="18" charset="0"/>
              </a:rPr>
              <a:t> </a:t>
            </a:r>
            <a:endParaRPr lang="en-IN" sz="2000" dirty="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smtClean="0">
                <a:ea typeface="Times New Roman" panose="02020603050405020304" pitchFamily="18" charset="0"/>
              </a:rPr>
              <a:t>Stay </a:t>
            </a:r>
            <a:r>
              <a:rPr lang="en-US" sz="2000" dirty="0">
                <a:ea typeface="Times New Roman" panose="02020603050405020304" pitchFamily="18" charset="0"/>
              </a:rPr>
              <a:t>away from Jargons ( Do not write “ CTR to be addressed to Regulator for KYC /AML Compliance “)</a:t>
            </a:r>
            <a:endParaRPr lang="en-IN" sz="2000" dirty="0">
              <a:ea typeface="Times New Roman" panose="02020603050405020304" pitchFamily="18" charset="0"/>
            </a:endParaRPr>
          </a:p>
          <a:p>
            <a:pPr marL="457200">
              <a:spcAft>
                <a:spcPts val="0"/>
              </a:spcAft>
            </a:pPr>
            <a:r>
              <a:rPr lang="en-US" sz="2000" dirty="0">
                <a:ea typeface="Times New Roman" panose="02020603050405020304" pitchFamily="18" charset="0"/>
              </a:rPr>
              <a:t> </a:t>
            </a:r>
            <a:endParaRPr lang="en-IN" sz="2000" dirty="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a:ea typeface="Times New Roman" panose="02020603050405020304" pitchFamily="18" charset="0"/>
              </a:rPr>
              <a:t>Issues/points/Bullets must be in seriatim of importance</a:t>
            </a:r>
            <a:endParaRPr lang="en-IN" sz="2000" dirty="0">
              <a:ea typeface="Times New Roman" panose="02020603050405020304" pitchFamily="18" charset="0"/>
            </a:endParaRPr>
          </a:p>
          <a:p>
            <a:pPr marL="457200">
              <a:spcAft>
                <a:spcPts val="0"/>
              </a:spcAft>
            </a:pPr>
            <a:r>
              <a:rPr lang="en-US" sz="2000" dirty="0">
                <a:ea typeface="Times New Roman" panose="02020603050405020304" pitchFamily="18" charset="0"/>
              </a:rPr>
              <a:t> </a:t>
            </a:r>
            <a:endParaRPr lang="en-IN" sz="2000" dirty="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a:ea typeface="Times New Roman" panose="02020603050405020304" pitchFamily="18" charset="0"/>
              </a:rPr>
              <a:t>Clear and concise uses of short sentences and simple words (not verbose)</a:t>
            </a:r>
            <a:endParaRPr lang="en-IN" sz="2000" dirty="0">
              <a:ea typeface="Times New Roman" panose="02020603050405020304" pitchFamily="18" charset="0"/>
            </a:endParaRPr>
          </a:p>
          <a:p>
            <a:pPr marL="457200">
              <a:spcAft>
                <a:spcPts val="0"/>
              </a:spcAft>
            </a:pPr>
            <a:r>
              <a:rPr lang="en-US" sz="2000" dirty="0">
                <a:ea typeface="Times New Roman" panose="02020603050405020304" pitchFamily="18" charset="0"/>
              </a:rPr>
              <a:t> </a:t>
            </a:r>
            <a:endParaRPr lang="en-IN" sz="2000" dirty="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a:ea typeface="Times New Roman" panose="02020603050405020304" pitchFamily="18" charset="0"/>
              </a:rPr>
              <a:t>Appropriate Caption (10 to 15 words) representing the issue</a:t>
            </a:r>
            <a:endParaRPr lang="en-IN" sz="2000" dirty="0">
              <a:ea typeface="Times New Roman" panose="02020603050405020304" pitchFamily="18" charset="0"/>
            </a:endParaRPr>
          </a:p>
          <a:p>
            <a:pPr marL="457200">
              <a:spcAft>
                <a:spcPts val="0"/>
              </a:spcAft>
            </a:pPr>
            <a:r>
              <a:rPr lang="en-US" sz="2000" dirty="0">
                <a:ea typeface="Times New Roman" panose="02020603050405020304" pitchFamily="18" charset="0"/>
              </a:rPr>
              <a:t> </a:t>
            </a:r>
            <a:endParaRPr lang="en-IN" sz="2000" dirty="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a:ea typeface="Times New Roman" panose="02020603050405020304" pitchFamily="18" charset="0"/>
              </a:rPr>
              <a:t>Present each issue in separate bullet point</a:t>
            </a:r>
            <a:endParaRPr lang="en-IN" sz="2000" dirty="0">
              <a:ea typeface="Times New Roman" panose="02020603050405020304" pitchFamily="18" charset="0"/>
            </a:endParaRPr>
          </a:p>
          <a:p>
            <a:pPr marL="457200">
              <a:spcAft>
                <a:spcPts val="0"/>
              </a:spcAft>
            </a:pPr>
            <a:r>
              <a:rPr lang="en-US" sz="2000" dirty="0">
                <a:ea typeface="Times New Roman" panose="02020603050405020304" pitchFamily="18" charset="0"/>
              </a:rPr>
              <a:t> </a:t>
            </a:r>
            <a:endParaRPr lang="en-IN" sz="2000" dirty="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a:ea typeface="Times New Roman" panose="02020603050405020304" pitchFamily="18" charset="0"/>
              </a:rPr>
              <a:t>Only relevant paragraphs under the same bullet</a:t>
            </a:r>
            <a:endParaRPr lang="en-IN" sz="2000" dirty="0">
              <a:ea typeface="Times New Roman" panose="02020603050405020304" pitchFamily="18" charset="0"/>
            </a:endParaRPr>
          </a:p>
          <a:p>
            <a:pPr marL="457200">
              <a:spcAft>
                <a:spcPts val="0"/>
              </a:spcAft>
            </a:pPr>
            <a:r>
              <a:rPr lang="en-US" sz="2000" dirty="0">
                <a:ea typeface="Times New Roman" panose="02020603050405020304" pitchFamily="18" charset="0"/>
              </a:rPr>
              <a:t> </a:t>
            </a:r>
            <a:endParaRPr lang="en-IN" sz="2000" dirty="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a:ea typeface="Times New Roman" panose="02020603050405020304" pitchFamily="18" charset="0"/>
              </a:rPr>
              <a:t>Write max.3 - 5 lines for each </a:t>
            </a:r>
            <a:r>
              <a:rPr lang="en-US" sz="2000" dirty="0" smtClean="0">
                <a:ea typeface="Times New Roman" panose="02020603050405020304" pitchFamily="18" charset="0"/>
              </a:rPr>
              <a:t>observation/bullet</a:t>
            </a:r>
            <a:endParaRPr lang="en-IN" sz="2000" dirty="0">
              <a:ea typeface="Times New Roman" panose="02020603050405020304" pitchFamily="18" charset="0"/>
            </a:endParaRPr>
          </a:p>
        </p:txBody>
      </p:sp>
      <p:sp>
        <p:nvSpPr>
          <p:cNvPr id="6" name="Title 1"/>
          <p:cNvSpPr txBox="1">
            <a:spLocks/>
          </p:cNvSpPr>
          <p:nvPr/>
        </p:nvSpPr>
        <p:spPr>
          <a:xfrm>
            <a:off x="0" y="-27296"/>
            <a:ext cx="12191999" cy="600933"/>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a:t>
            </a:r>
            <a:r>
              <a:rPr lang="en-US" altLang="en-US" sz="3200" dirty="0">
                <a:solidFill>
                  <a:schemeClr val="accent1"/>
                </a:solidFill>
                <a:latin typeface="Times New Roman" pitchFamily="18" charset="0"/>
                <a:cs typeface="Times New Roman" pitchFamily="18" charset="0"/>
              </a:rPr>
              <a:t>Report Writing Guideline: </a:t>
            </a:r>
            <a:r>
              <a:rPr lang="en-US" altLang="en-US" sz="3200" dirty="0" smtClean="0">
                <a:solidFill>
                  <a:schemeClr val="accent1"/>
                </a:solidFill>
                <a:latin typeface="Times New Roman" pitchFamily="18" charset="0"/>
                <a:cs typeface="Times New Roman" pitchFamily="18" charset="0"/>
              </a:rPr>
              <a:t>(Contd.): Some tips for Report writing</a:t>
            </a:r>
            <a:endParaRPr lang="en-US" altLang="en-US" sz="3200"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val="296194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295644"/>
            <a:ext cx="12192000" cy="9233297"/>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endParaRPr lang="en-US" dirty="0" smtClean="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endParaRPr lang="en-US" dirty="0">
              <a:latin typeface="Arial" panose="020B0604020202020204" pitchFamily="34" charset="0"/>
              <a:ea typeface="Times New Roman" panose="02020603050405020304" pitchFamily="18" charset="0"/>
            </a:endParaRPr>
          </a:p>
          <a:p>
            <a:pPr lvl="0">
              <a:spcAft>
                <a:spcPts val="0"/>
              </a:spcAft>
              <a:tabLst>
                <a:tab pos="457200" algn="l"/>
              </a:tabLst>
            </a:pPr>
            <a:endParaRPr lang="en-US" dirty="0" smtClean="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endParaRPr lang="en-US" dirty="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endParaRPr lang="en-US" dirty="0" smtClean="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endParaRPr lang="en-US" dirty="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endParaRPr lang="en-US" dirty="0" smtClean="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endParaRPr lang="en-US" dirty="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endParaRPr lang="en-US" dirty="0" smtClean="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endParaRPr lang="en-US" dirty="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endParaRPr lang="en-US" dirty="0" smtClean="0">
              <a:latin typeface="Arial" panose="020B0604020202020204" pitchFamily="34" charset="0"/>
              <a:ea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Avoid wordiness, Maximum 12 - 15 words in each sentence </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Recommendation, with Probable solutions after detailed analysis</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 Be Positive ( Use of ‘was to be there’ instead of ‘was not there’ ) </a:t>
            </a:r>
            <a:r>
              <a:rPr lang="en-US" sz="2000" dirty="0" err="1" smtClean="0">
                <a:latin typeface="Arial" panose="020B0604020202020204" pitchFamily="34" charset="0"/>
                <a:ea typeface="Times New Roman" panose="02020603050405020304" pitchFamily="18" charset="0"/>
              </a:rPr>
              <a:t>e.g</a:t>
            </a:r>
            <a:r>
              <a:rPr lang="en-US" sz="2000" dirty="0" smtClean="0">
                <a:latin typeface="Arial" panose="020B0604020202020204" pitchFamily="34" charset="0"/>
                <a:ea typeface="Times New Roman" panose="02020603050405020304" pitchFamily="18" charset="0"/>
              </a:rPr>
              <a:t> ( Log Sheet to validate ‘car running ‘ expenses was not there instead “ Log Sheet to validate ‘car running’ expenses was to be there ) </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Use Active Voice (minimum use of passive) </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Provide objective evidence</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Use correct grammar and spelling</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Use graphs (pie-charts, tables, etc.) wherever necessary</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Specify sample size and deviation value/volume at stake</a:t>
            </a:r>
          </a:p>
          <a:p>
            <a:pPr marL="342900" lvl="0" indent="-342900">
              <a:spcAft>
                <a:spcPts val="0"/>
              </a:spcAft>
              <a:buFont typeface="Wingdings" panose="05000000000000000000" pitchFamily="2" charset="2"/>
              <a:buChar char=""/>
              <a:tabLst>
                <a:tab pos="457200" algn="l"/>
              </a:tabLst>
            </a:pPr>
            <a:r>
              <a:rPr lang="en-US" sz="2000" dirty="0">
                <a:latin typeface="Arial" panose="020B0604020202020204" pitchFamily="34" charset="0"/>
                <a:ea typeface="Times New Roman" panose="02020603050405020304" pitchFamily="18" charset="0"/>
              </a:rPr>
              <a:t>M</a:t>
            </a:r>
            <a:r>
              <a:rPr lang="en-US" sz="2000" dirty="0" smtClean="0">
                <a:latin typeface="Arial" panose="020B0604020202020204" pitchFamily="34" charset="0"/>
                <a:ea typeface="Times New Roman" panose="02020603050405020304" pitchFamily="18" charset="0"/>
              </a:rPr>
              <a:t>ention ‘root cause’</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Minimize the length of  sentence ( </a:t>
            </a:r>
            <a:r>
              <a:rPr lang="en-US" sz="2000" dirty="0" err="1" smtClean="0">
                <a:latin typeface="Arial" panose="020B0604020202020204" pitchFamily="34" charset="0"/>
                <a:ea typeface="Times New Roman" panose="02020603050405020304" pitchFamily="18" charset="0"/>
              </a:rPr>
              <a:t>e.g</a:t>
            </a:r>
            <a:r>
              <a:rPr lang="en-US" sz="2000" dirty="0" smtClean="0">
                <a:latin typeface="Arial" panose="020B0604020202020204" pitchFamily="34" charset="0"/>
                <a:ea typeface="Times New Roman" panose="02020603050405020304" pitchFamily="18" charset="0"/>
              </a:rPr>
              <a:t>  under the present scenario –prevalent )</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Avoid abbreviations </a:t>
            </a:r>
            <a:r>
              <a:rPr lang="en-US" sz="2000" dirty="0" err="1" smtClean="0">
                <a:latin typeface="Arial" panose="020B0604020202020204" pitchFamily="34" charset="0"/>
                <a:ea typeface="Times New Roman" panose="02020603050405020304" pitchFamily="18" charset="0"/>
              </a:rPr>
              <a:t>e.g</a:t>
            </a:r>
            <a:r>
              <a:rPr lang="en-US" sz="2000" dirty="0" smtClean="0">
                <a:latin typeface="Arial" panose="020B0604020202020204" pitchFamily="34" charset="0"/>
                <a:ea typeface="Times New Roman" panose="02020603050405020304" pitchFamily="18" charset="0"/>
              </a:rPr>
              <a:t> GRN = Goods Receipt Notes</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Analyze your audience to decide on the best Report format</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Develop a central message</a:t>
            </a:r>
          </a:p>
          <a:p>
            <a:pPr marL="342900" lvl="0" indent="-342900">
              <a:spcAft>
                <a:spcPts val="0"/>
              </a:spcAft>
              <a:buFont typeface="Wingdings" panose="05000000000000000000" pitchFamily="2" charset="2"/>
              <a:buChar char=""/>
              <a:tabLst>
                <a:tab pos="457200" algn="l"/>
              </a:tabLst>
            </a:pPr>
            <a:r>
              <a:rPr lang="en-US" sz="2000" dirty="0" smtClean="0">
                <a:latin typeface="Arial" panose="020B0604020202020204" pitchFamily="34" charset="0"/>
                <a:ea typeface="Times New Roman" panose="02020603050405020304" pitchFamily="18" charset="0"/>
              </a:rPr>
              <a:t>Newspaper like headline that would accurately summarize key issues of the Report</a:t>
            </a:r>
            <a:endParaRPr lang="en-IN" sz="2000" dirty="0" smtClean="0">
              <a:latin typeface="Times New Roman" panose="02020603050405020304" pitchFamily="18" charset="0"/>
              <a:ea typeface="Times New Roman" panose="02020603050405020304" pitchFamily="18" charset="0"/>
            </a:endParaRPr>
          </a:p>
          <a:p>
            <a:pPr indent="571500">
              <a:spcAft>
                <a:spcPts val="0"/>
              </a:spcAft>
            </a:pPr>
            <a:r>
              <a:rPr lang="en-US" sz="2000" dirty="0" smtClean="0">
                <a:latin typeface="Arial" panose="020B0604020202020204" pitchFamily="34" charset="0"/>
                <a:ea typeface="Times New Roman" panose="02020603050405020304" pitchFamily="18" charset="0"/>
              </a:rPr>
              <a:t> </a:t>
            </a:r>
            <a:endParaRPr lang="en-IN" sz="2000" dirty="0" smtClean="0">
              <a:latin typeface="Times New Roman" panose="02020603050405020304" pitchFamily="18" charset="0"/>
              <a:ea typeface="Times New Roman" panose="02020603050405020304" pitchFamily="18" charset="0"/>
            </a:endParaRPr>
          </a:p>
          <a:p>
            <a:pPr indent="571500">
              <a:spcAft>
                <a:spcPts val="0"/>
              </a:spcAft>
            </a:pPr>
            <a:endParaRPr lang="en-IN" sz="2000" dirty="0">
              <a:latin typeface="Times New Roman" panose="02020603050405020304" pitchFamily="18" charset="0"/>
              <a:ea typeface="Times New Roman" panose="02020603050405020304" pitchFamily="18" charset="0"/>
            </a:endParaRPr>
          </a:p>
          <a:p>
            <a:pPr indent="571500">
              <a:spcAft>
                <a:spcPts val="0"/>
              </a:spcAft>
            </a:pPr>
            <a:r>
              <a:rPr lang="en-US" sz="2800" dirty="0" smtClean="0">
                <a:solidFill>
                  <a:srgbClr val="FF0000"/>
                </a:solidFill>
                <a:latin typeface="Arial" panose="020B0604020202020204" pitchFamily="34" charset="0"/>
                <a:ea typeface="Times New Roman" panose="02020603050405020304" pitchFamily="18" charset="0"/>
              </a:rPr>
              <a:t>Do not present problems, try to provide practical solutions. Remember Internal Auditors are solution providers.</a:t>
            </a:r>
            <a:endParaRPr lang="en-IN" sz="2800" dirty="0">
              <a:solidFill>
                <a:srgbClr val="FF0000"/>
              </a:solidFill>
              <a:latin typeface="Times New Roman" panose="02020603050405020304" pitchFamily="18" charset="0"/>
              <a:ea typeface="Times New Roman" panose="02020603050405020304" pitchFamily="18" charset="0"/>
            </a:endParaRPr>
          </a:p>
        </p:txBody>
      </p:sp>
      <p:sp>
        <p:nvSpPr>
          <p:cNvPr id="6" name="Title 1"/>
          <p:cNvSpPr txBox="1">
            <a:spLocks/>
          </p:cNvSpPr>
          <p:nvPr/>
        </p:nvSpPr>
        <p:spPr>
          <a:xfrm>
            <a:off x="27296" y="-54590"/>
            <a:ext cx="12164703" cy="628228"/>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a:t>
            </a:r>
            <a:r>
              <a:rPr lang="en-US" altLang="en-US" sz="3200" dirty="0">
                <a:solidFill>
                  <a:schemeClr val="accent1"/>
                </a:solidFill>
                <a:latin typeface="Times New Roman" pitchFamily="18" charset="0"/>
                <a:cs typeface="Times New Roman" pitchFamily="18" charset="0"/>
              </a:rPr>
              <a:t>Report Writing Guideline: </a:t>
            </a:r>
            <a:r>
              <a:rPr lang="en-US" altLang="en-US" sz="3200" dirty="0" smtClean="0">
                <a:solidFill>
                  <a:schemeClr val="accent1"/>
                </a:solidFill>
                <a:latin typeface="Times New Roman" pitchFamily="18" charset="0"/>
                <a:cs typeface="Times New Roman" pitchFamily="18" charset="0"/>
              </a:rPr>
              <a:t>(Contd.): Some tips for Report writing</a:t>
            </a:r>
            <a:endParaRPr lang="en-US" altLang="en-US" sz="3200"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val="3646975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4591" y="-40944"/>
            <a:ext cx="12137408" cy="614581"/>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a:t>
            </a:r>
            <a:r>
              <a:rPr lang="en-US" altLang="en-US" sz="3200" dirty="0">
                <a:solidFill>
                  <a:schemeClr val="accent1"/>
                </a:solidFill>
                <a:latin typeface="Times New Roman" pitchFamily="18" charset="0"/>
                <a:cs typeface="Times New Roman" pitchFamily="18" charset="0"/>
              </a:rPr>
              <a:t>Report Writing Guideline: </a:t>
            </a:r>
            <a:r>
              <a:rPr lang="en-US" altLang="en-US" sz="3200" dirty="0" smtClean="0">
                <a:solidFill>
                  <a:schemeClr val="accent1"/>
                </a:solidFill>
                <a:latin typeface="Times New Roman" pitchFamily="18" charset="0"/>
                <a:cs typeface="Times New Roman" pitchFamily="18" charset="0"/>
              </a:rPr>
              <a:t>(Contd.): Avoidable matters</a:t>
            </a:r>
            <a:endParaRPr lang="en-US" altLang="en-US" sz="3200" dirty="0">
              <a:solidFill>
                <a:schemeClr val="accent1"/>
              </a:solidFill>
              <a:latin typeface="Times New Roman" pitchFamily="18" charset="0"/>
              <a:cs typeface="Times New Roman" pitchFamily="18" charset="0"/>
            </a:endParaRPr>
          </a:p>
        </p:txBody>
      </p:sp>
      <p:sp>
        <p:nvSpPr>
          <p:cNvPr id="2" name="Rectangle 1"/>
          <p:cNvSpPr/>
          <p:nvPr/>
        </p:nvSpPr>
        <p:spPr>
          <a:xfrm>
            <a:off x="13647" y="573638"/>
            <a:ext cx="12178351" cy="5909310"/>
          </a:xfrm>
          <a:prstGeom prst="rect">
            <a:avLst/>
          </a:prstGeom>
        </p:spPr>
        <p:txBody>
          <a:bodyPr wrap="square">
            <a:spAutoFit/>
          </a:bodyPr>
          <a:lstStyle/>
          <a:p>
            <a:pPr marL="342900" lvl="0" indent="-342900">
              <a:spcAft>
                <a:spcPts val="0"/>
              </a:spcAft>
              <a:buFont typeface="Wingdings" panose="05000000000000000000" pitchFamily="2" charset="2"/>
              <a:buChar char=""/>
            </a:pPr>
            <a:r>
              <a:rPr lang="en-US" b="1" dirty="0" smtClean="0">
                <a:latin typeface="Arial" panose="020B0604020202020204" pitchFamily="34" charset="0"/>
                <a:ea typeface="Times New Roman" panose="02020603050405020304" pitchFamily="18" charset="0"/>
              </a:rPr>
              <a:t>Use </a:t>
            </a:r>
            <a:r>
              <a:rPr lang="en-US" b="1" dirty="0">
                <a:latin typeface="Arial" panose="020B0604020202020204" pitchFamily="34" charset="0"/>
                <a:ea typeface="Times New Roman" panose="02020603050405020304" pitchFamily="18" charset="0"/>
              </a:rPr>
              <a:t>of abbreviations </a:t>
            </a:r>
            <a:endParaRPr lang="en-IN" sz="2800" dirty="0">
              <a:latin typeface="Times New Roman" panose="02020603050405020304" pitchFamily="18" charset="0"/>
              <a:ea typeface="Times New Roman" panose="02020603050405020304" pitchFamily="18" charset="0"/>
            </a:endParaRPr>
          </a:p>
          <a:p>
            <a:pPr marL="228600">
              <a:spcAft>
                <a:spcPts val="0"/>
              </a:spcAft>
            </a:pPr>
            <a:r>
              <a:rPr lang="en-US" dirty="0">
                <a:latin typeface="Arial" panose="020B0604020202020204" pitchFamily="34" charset="0"/>
                <a:ea typeface="Times New Roman" panose="02020603050405020304" pitchFamily="18" charset="0"/>
              </a:rPr>
              <a:t>For repetitive use first time abbreviated form to be described and subsequently abbreviation can be used (GRN = Goods Receipt Note)</a:t>
            </a:r>
            <a:endParaRPr lang="en-IN" sz="2800" dirty="0">
              <a:latin typeface="Times New Roman" panose="02020603050405020304" pitchFamily="18" charset="0"/>
              <a:ea typeface="Times New Roman" panose="02020603050405020304" pitchFamily="18" charset="0"/>
            </a:endParaRPr>
          </a:p>
          <a:p>
            <a:pPr marL="228600">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Wingdings" panose="05000000000000000000" pitchFamily="2" charset="2"/>
              <a:buChar char=""/>
            </a:pPr>
            <a:r>
              <a:rPr lang="en-US" b="1" dirty="0">
                <a:latin typeface="Arial" panose="020B0604020202020204" pitchFamily="34" charset="0"/>
                <a:ea typeface="Times New Roman" panose="02020603050405020304" pitchFamily="18" charset="0"/>
              </a:rPr>
              <a:t>Unnecessary sharpness/implication </a:t>
            </a:r>
            <a:r>
              <a:rPr lang="en-US" b="1" dirty="0" smtClean="0">
                <a:latin typeface="Arial" panose="020B0604020202020204" pitchFamily="34" charset="0"/>
                <a:ea typeface="Times New Roman" panose="02020603050405020304" pitchFamily="18" charset="0"/>
              </a:rPr>
              <a:t>drawing/ sensitizing</a:t>
            </a:r>
            <a:endParaRPr lang="en-IN" sz="2800" dirty="0">
              <a:latin typeface="Times New Roman" panose="02020603050405020304" pitchFamily="18" charset="0"/>
              <a:ea typeface="Times New Roman" panose="02020603050405020304" pitchFamily="18" charset="0"/>
            </a:endParaRPr>
          </a:p>
          <a:p>
            <a:pPr marL="228600">
              <a:spcAft>
                <a:spcPts val="0"/>
              </a:spcAft>
            </a:pPr>
            <a:r>
              <a:rPr lang="en-US" dirty="0">
                <a:latin typeface="Arial" panose="020B0604020202020204" pitchFamily="34" charset="0"/>
                <a:ea typeface="Times New Roman" panose="02020603050405020304" pitchFamily="18" charset="0"/>
              </a:rPr>
              <a:t>Information on travel exp. is not always accurately recorded in the General Ledger which has an impact on quality of information and accounts</a:t>
            </a:r>
            <a:endParaRPr lang="en-IN" sz="2800" dirty="0">
              <a:latin typeface="Times New Roman" panose="02020603050405020304" pitchFamily="18" charset="0"/>
              <a:ea typeface="Times New Roman" panose="02020603050405020304" pitchFamily="18" charset="0"/>
            </a:endParaRPr>
          </a:p>
          <a:p>
            <a:pPr marL="228600">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Wingdings" panose="05000000000000000000" pitchFamily="2" charset="2"/>
              <a:buChar char=""/>
            </a:pPr>
            <a:r>
              <a:rPr lang="en-US" b="1" dirty="0">
                <a:latin typeface="Arial" panose="020B0604020202020204" pitchFamily="34" charset="0"/>
                <a:ea typeface="Times New Roman" panose="02020603050405020304" pitchFamily="18" charset="0"/>
              </a:rPr>
              <a:t>Too few facts (and too little research) for drawing of conclusions</a:t>
            </a:r>
            <a:endParaRPr lang="en-IN" sz="2800" dirty="0">
              <a:latin typeface="Times New Roman" panose="02020603050405020304" pitchFamily="18" charset="0"/>
              <a:ea typeface="Times New Roman" panose="02020603050405020304" pitchFamily="18" charset="0"/>
            </a:endParaRPr>
          </a:p>
          <a:p>
            <a:pPr marL="228600" algn="just">
              <a:spcAft>
                <a:spcPts val="0"/>
              </a:spcAft>
            </a:pPr>
            <a:r>
              <a:rPr lang="en-US" dirty="0">
                <a:latin typeface="Arial" panose="020B0604020202020204" pitchFamily="34" charset="0"/>
                <a:ea typeface="Times New Roman" panose="02020603050405020304" pitchFamily="18" charset="0"/>
              </a:rPr>
              <a:t>Non-payment of ESI – The main reason to enter into a new agreement was ESI &amp; PF but during the course of audit no such details ( ESI No. of individual employees) could be provided by the Contractor. Even after repetitive queries we have not received the required details</a:t>
            </a:r>
            <a:r>
              <a:rPr lang="en-US" dirty="0" smtClean="0">
                <a:latin typeface="Arial" panose="020B0604020202020204" pitchFamily="34" charset="0"/>
                <a:ea typeface="Times New Roman" panose="02020603050405020304" pitchFamily="18" charset="0"/>
              </a:rPr>
              <a:t>. The </a:t>
            </a:r>
            <a:r>
              <a:rPr lang="en-US" dirty="0">
                <a:latin typeface="Arial" panose="020B0604020202020204" pitchFamily="34" charset="0"/>
                <a:ea typeface="Times New Roman" panose="02020603050405020304" pitchFamily="18" charset="0"/>
              </a:rPr>
              <a:t>Contract need to be cancelled. </a:t>
            </a:r>
            <a:endParaRPr lang="en-IN" sz="2800" dirty="0">
              <a:latin typeface="Times New Roman" panose="02020603050405020304" pitchFamily="18" charset="0"/>
              <a:ea typeface="Times New Roman" panose="02020603050405020304" pitchFamily="18" charset="0"/>
            </a:endParaRPr>
          </a:p>
          <a:p>
            <a:pPr>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Wingdings" panose="05000000000000000000" pitchFamily="2" charset="2"/>
              <a:buChar char=""/>
            </a:pPr>
            <a:r>
              <a:rPr lang="en-US" b="1" dirty="0">
                <a:latin typeface="Arial" panose="020B0604020202020204" pitchFamily="34" charset="0"/>
                <a:ea typeface="Times New Roman" panose="02020603050405020304" pitchFamily="18" charset="0"/>
              </a:rPr>
              <a:t>Recommendations/Opinions not clearly identified as opinions/ recommendations</a:t>
            </a:r>
            <a:endParaRPr lang="en-IN" sz="2800" dirty="0">
              <a:latin typeface="Times New Roman" panose="02020603050405020304" pitchFamily="18" charset="0"/>
              <a:ea typeface="Times New Roman" panose="02020603050405020304" pitchFamily="18" charset="0"/>
            </a:endParaRPr>
          </a:p>
          <a:p>
            <a:pPr marL="228600">
              <a:spcAft>
                <a:spcPts val="0"/>
              </a:spcAft>
            </a:pPr>
            <a:r>
              <a:rPr lang="en-US" dirty="0">
                <a:latin typeface="Arial" panose="020B0604020202020204" pitchFamily="34" charset="0"/>
                <a:ea typeface="Times New Roman" panose="02020603050405020304" pitchFamily="18" charset="0"/>
              </a:rPr>
              <a:t>Administration Dept. should report after examining the past records as to whether any misappropriation has been done in the past also.</a:t>
            </a:r>
            <a:endParaRPr lang="en-IN" sz="2800" dirty="0">
              <a:latin typeface="Times New Roman" panose="02020603050405020304" pitchFamily="18" charset="0"/>
              <a:ea typeface="Times New Roman" panose="02020603050405020304" pitchFamily="18" charset="0"/>
            </a:endParaRPr>
          </a:p>
          <a:p>
            <a:pPr>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Wingdings" panose="05000000000000000000" pitchFamily="2" charset="2"/>
              <a:buChar char=""/>
            </a:pPr>
            <a:r>
              <a:rPr lang="en-US" b="1" dirty="0">
                <a:latin typeface="Arial" panose="020B0604020202020204" pitchFamily="34" charset="0"/>
                <a:ea typeface="Times New Roman" panose="02020603050405020304" pitchFamily="18" charset="0"/>
              </a:rPr>
              <a:t>Desire to please recipient/auditee</a:t>
            </a:r>
            <a:endParaRPr lang="en-IN" sz="2800" dirty="0">
              <a:latin typeface="Times New Roman" panose="02020603050405020304" pitchFamily="18" charset="0"/>
              <a:ea typeface="Times New Roman" panose="02020603050405020304" pitchFamily="18" charset="0"/>
            </a:endParaRPr>
          </a:p>
          <a:p>
            <a:pPr marL="228600" algn="just">
              <a:spcAft>
                <a:spcPts val="0"/>
              </a:spcAft>
            </a:pPr>
            <a:r>
              <a:rPr lang="en-US" dirty="0">
                <a:latin typeface="Arial" panose="020B0604020202020204" pitchFamily="34" charset="0"/>
                <a:ea typeface="Times New Roman" panose="02020603050405020304" pitchFamily="18" charset="0"/>
              </a:rPr>
              <a:t>While verifying mobiles provided by Company to employees ,we found that other number mentioned in the list was available with other employee or mobile was switched off.</a:t>
            </a:r>
            <a:endParaRPr lang="en-IN" sz="2800" dirty="0">
              <a:latin typeface="Times New Roman" panose="02020603050405020304" pitchFamily="18" charset="0"/>
              <a:ea typeface="Times New Roman" panose="02020603050405020304" pitchFamily="18" charset="0"/>
            </a:endParaRPr>
          </a:p>
          <a:p>
            <a:pPr>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84306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7296" y="-54590"/>
            <a:ext cx="12164703" cy="628228"/>
          </a:xfrm>
          <a:prstGeom prst="rect">
            <a:avLst/>
          </a:prstGeom>
          <a:solidFill>
            <a:schemeClr val="bg2">
              <a:lumMod val="75000"/>
            </a:schemeClr>
          </a:solidFill>
        </p:spPr>
        <p:txBody>
          <a:bodyPr anchor="b"/>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hangingPunct="1">
              <a:defRPr/>
            </a:pPr>
            <a:r>
              <a:rPr lang="en-US" altLang="en-US" sz="3200" dirty="0" smtClean="0">
                <a:solidFill>
                  <a:schemeClr val="accent1"/>
                </a:solidFill>
                <a:latin typeface="Times New Roman" pitchFamily="18" charset="0"/>
                <a:cs typeface="Times New Roman" pitchFamily="18" charset="0"/>
              </a:rPr>
              <a:t> </a:t>
            </a:r>
            <a:r>
              <a:rPr lang="en-US" altLang="en-US" sz="3200" dirty="0">
                <a:solidFill>
                  <a:schemeClr val="accent1"/>
                </a:solidFill>
                <a:latin typeface="Times New Roman" pitchFamily="18" charset="0"/>
                <a:cs typeface="Times New Roman" pitchFamily="18" charset="0"/>
              </a:rPr>
              <a:t>Report Writing Guideline: </a:t>
            </a:r>
            <a:r>
              <a:rPr lang="en-US" altLang="en-US" sz="3200" dirty="0" smtClean="0">
                <a:solidFill>
                  <a:schemeClr val="accent1"/>
                </a:solidFill>
                <a:latin typeface="Times New Roman" pitchFamily="18" charset="0"/>
                <a:cs typeface="Times New Roman" pitchFamily="18" charset="0"/>
              </a:rPr>
              <a:t>(Contd.): Avoidable matters</a:t>
            </a:r>
            <a:endParaRPr lang="en-US" altLang="en-US" sz="3200" dirty="0">
              <a:solidFill>
                <a:schemeClr val="accent1"/>
              </a:solidFill>
              <a:latin typeface="Times New Roman" pitchFamily="18" charset="0"/>
              <a:cs typeface="Times New Roman" pitchFamily="18" charset="0"/>
            </a:endParaRPr>
          </a:p>
        </p:txBody>
      </p:sp>
      <p:sp>
        <p:nvSpPr>
          <p:cNvPr id="6" name="Rectangle 5"/>
          <p:cNvSpPr/>
          <p:nvPr/>
        </p:nvSpPr>
        <p:spPr>
          <a:xfrm>
            <a:off x="27295" y="573638"/>
            <a:ext cx="12164703" cy="2862322"/>
          </a:xfrm>
          <a:prstGeom prst="rect">
            <a:avLst/>
          </a:prstGeom>
        </p:spPr>
        <p:txBody>
          <a:bodyPr wrap="square">
            <a:spAutoFit/>
          </a:bodyPr>
          <a:lstStyle/>
          <a:p>
            <a:pPr marL="342900" lvl="0" indent="-342900">
              <a:spcAft>
                <a:spcPts val="0"/>
              </a:spcAft>
              <a:buFont typeface="Wingdings" panose="05000000000000000000" pitchFamily="2" charset="2"/>
              <a:buChar char=""/>
            </a:pPr>
            <a:r>
              <a:rPr lang="en-US" b="1" dirty="0">
                <a:latin typeface="Arial" panose="020B0604020202020204" pitchFamily="34" charset="0"/>
                <a:ea typeface="Times New Roman" panose="02020603050405020304" pitchFamily="18" charset="0"/>
              </a:rPr>
              <a:t>Lacking of action orientation and managerial viewpoint</a:t>
            </a:r>
            <a:endParaRPr lang="en-IN" sz="2800" dirty="0">
              <a:latin typeface="Times New Roman" panose="02020603050405020304" pitchFamily="18" charset="0"/>
              <a:ea typeface="Times New Roman" panose="02020603050405020304" pitchFamily="18" charset="0"/>
            </a:endParaRPr>
          </a:p>
          <a:p>
            <a:pPr indent="228600">
              <a:spcAft>
                <a:spcPts val="0"/>
              </a:spcAft>
            </a:pPr>
            <a:r>
              <a:rPr lang="en-US" dirty="0">
                <a:latin typeface="Arial" panose="020B0604020202020204" pitchFamily="34" charset="0"/>
                <a:ea typeface="Times New Roman" panose="02020603050405020304" pitchFamily="18" charset="0"/>
              </a:rPr>
              <a:t>Explanation for non-preparation of BRS is required from Regional Accts.</a:t>
            </a:r>
            <a:endParaRPr lang="en-IN" sz="2800" dirty="0">
              <a:latin typeface="Times New Roman" panose="02020603050405020304" pitchFamily="18" charset="0"/>
              <a:ea typeface="Times New Roman" panose="02020603050405020304" pitchFamily="18" charset="0"/>
            </a:endParaRPr>
          </a:p>
          <a:p>
            <a:pPr>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Wingdings" panose="05000000000000000000" pitchFamily="2" charset="2"/>
              <a:buChar char=""/>
            </a:pPr>
            <a:r>
              <a:rPr lang="en-US" b="1" dirty="0">
                <a:latin typeface="Arial" panose="020B0604020202020204" pitchFamily="34" charset="0"/>
                <a:ea typeface="Times New Roman" panose="02020603050405020304" pitchFamily="18" charset="0"/>
              </a:rPr>
              <a:t>Blunt approach</a:t>
            </a:r>
            <a:endParaRPr lang="en-IN" sz="2800" dirty="0">
              <a:latin typeface="Times New Roman" panose="02020603050405020304" pitchFamily="18" charset="0"/>
              <a:ea typeface="Times New Roman" panose="02020603050405020304" pitchFamily="18" charset="0"/>
            </a:endParaRPr>
          </a:p>
          <a:p>
            <a:pPr indent="228600">
              <a:spcAft>
                <a:spcPts val="0"/>
              </a:spcAft>
            </a:pPr>
            <a:r>
              <a:rPr lang="en-US" dirty="0">
                <a:latin typeface="Arial" panose="020B0604020202020204" pitchFamily="34" charset="0"/>
                <a:ea typeface="Times New Roman" panose="02020603050405020304" pitchFamily="18" charset="0"/>
              </a:rPr>
              <a:t>The average attrition of employees in the Co. is quite high in comparison to country average</a:t>
            </a:r>
            <a:endParaRPr lang="en-IN" sz="2800" dirty="0">
              <a:latin typeface="Times New Roman" panose="02020603050405020304" pitchFamily="18" charset="0"/>
              <a:ea typeface="Times New Roman" panose="02020603050405020304" pitchFamily="18" charset="0"/>
            </a:endParaRPr>
          </a:p>
          <a:p>
            <a:pPr>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a:p>
            <a:pPr marL="342900" lvl="0" indent="-342900">
              <a:spcAft>
                <a:spcPts val="0"/>
              </a:spcAft>
              <a:buFont typeface="Wingdings" panose="05000000000000000000" pitchFamily="2" charset="2"/>
              <a:buChar char=""/>
            </a:pPr>
            <a:r>
              <a:rPr lang="en-US" b="1" dirty="0">
                <a:latin typeface="Arial" panose="020B0604020202020204" pitchFamily="34" charset="0"/>
                <a:ea typeface="Times New Roman" panose="02020603050405020304" pitchFamily="18" charset="0"/>
              </a:rPr>
              <a:t>Failure to identify cost / benefit relationship of recommendations</a:t>
            </a:r>
            <a:endParaRPr lang="en-IN" sz="2800" dirty="0">
              <a:latin typeface="Times New Roman" panose="02020603050405020304" pitchFamily="18" charset="0"/>
              <a:ea typeface="Times New Roman" panose="02020603050405020304" pitchFamily="18" charset="0"/>
            </a:endParaRPr>
          </a:p>
          <a:p>
            <a:pPr indent="228600">
              <a:spcAft>
                <a:spcPts val="0"/>
              </a:spcAft>
            </a:pPr>
            <a:r>
              <a:rPr lang="en-US" dirty="0">
                <a:latin typeface="Arial" panose="020B0604020202020204" pitchFamily="34" charset="0"/>
                <a:ea typeface="Times New Roman" panose="02020603050405020304" pitchFamily="18" charset="0"/>
              </a:rPr>
              <a:t>Effective loyalty program or retention initiative to be taken by the Dept. to create long lasting impact on    </a:t>
            </a:r>
            <a:endParaRPr lang="en-IN" sz="2800" dirty="0">
              <a:latin typeface="Times New Roman" panose="02020603050405020304" pitchFamily="18" charset="0"/>
              <a:ea typeface="Times New Roman" panose="02020603050405020304" pitchFamily="18" charset="0"/>
            </a:endParaRPr>
          </a:p>
          <a:p>
            <a:pPr indent="228600">
              <a:spcAft>
                <a:spcPts val="0"/>
              </a:spcAft>
            </a:pPr>
            <a:r>
              <a:rPr lang="en-US" dirty="0">
                <a:latin typeface="Arial" panose="020B0604020202020204" pitchFamily="34" charset="0"/>
                <a:ea typeface="Times New Roman" panose="02020603050405020304" pitchFamily="18" charset="0"/>
              </a:rPr>
              <a:t>Company product range.</a:t>
            </a:r>
            <a:endParaRPr lang="en-IN" sz="2800" dirty="0">
              <a:latin typeface="Times New Roman" panose="02020603050405020304" pitchFamily="18" charset="0"/>
              <a:ea typeface="Times New Roman" panose="02020603050405020304" pitchFamily="18" charset="0"/>
            </a:endParaRPr>
          </a:p>
          <a:p>
            <a:pPr>
              <a:spcAft>
                <a:spcPts val="0"/>
              </a:spcAft>
            </a:pPr>
            <a:r>
              <a:rPr lang="en-US" dirty="0">
                <a:latin typeface="Arial" panose="020B0604020202020204" pitchFamily="34" charset="0"/>
                <a:ea typeface="Times New Roman" panose="02020603050405020304" pitchFamily="18" charset="0"/>
              </a:rPr>
              <a:t> </a:t>
            </a:r>
            <a:endParaRPr lang="en-IN"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87375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671BF14BDA5D40B13FF34FB37BDC12" ma:contentTypeVersion="10" ma:contentTypeDescription="Create a new document." ma:contentTypeScope="" ma:versionID="fac699f8189a04b39fdf8a8b31015afe">
  <xsd:schema xmlns:xsd="http://www.w3.org/2001/XMLSchema" xmlns:xs="http://www.w3.org/2001/XMLSchema" xmlns:p="http://schemas.microsoft.com/office/2006/metadata/properties" xmlns:ns3="277b3f45-7ba7-4ba1-9c21-391a687cd2ab" targetNamespace="http://schemas.microsoft.com/office/2006/metadata/properties" ma:root="true" ma:fieldsID="b9d2bd8ca2670f6d092014e132f9ba01" ns3:_="">
    <xsd:import namespace="277b3f45-7ba7-4ba1-9c21-391a687cd2a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7b3f45-7ba7-4ba1-9c21-391a687cd2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237A9F-CC8D-4C73-B5A8-7048552AE5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7b3f45-7ba7-4ba1-9c21-391a687cd2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48DFCB-F6E6-4EB4-B6EB-35EE3BEB9412}">
  <ds:schemaRefs>
    <ds:schemaRef ds:uri="http://schemas.microsoft.com/sharepoint/v3/contenttype/forms"/>
  </ds:schemaRefs>
</ds:datastoreItem>
</file>

<file path=customXml/itemProps3.xml><?xml version="1.0" encoding="utf-8"?>
<ds:datastoreItem xmlns:ds="http://schemas.openxmlformats.org/officeDocument/2006/customXml" ds:itemID="{0846E099-7DF1-40C6-A15D-A1926F73FED5}">
  <ds:schemaRefs>
    <ds:schemaRef ds:uri="http://www.w3.org/XML/1998/namespace"/>
    <ds:schemaRef ds:uri="http://purl.org/dc/elements/1.1/"/>
    <ds:schemaRef ds:uri="http://purl.org/dc/terms/"/>
    <ds:schemaRef ds:uri="277b3f45-7ba7-4ba1-9c21-391a687cd2ab"/>
    <ds:schemaRef ds:uri="http://schemas.microsoft.com/office/2006/documentManagement/types"/>
    <ds:schemaRef ds:uri="http://schemas.openxmlformats.org/package/2006/metadata/core-properties"/>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2486</Words>
  <Application>Microsoft Office PowerPoint</Application>
  <PresentationFormat>Widescreen</PresentationFormat>
  <Paragraphs>443</Paragraphs>
  <Slides>17</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8" baseType="lpstr">
      <vt:lpstr>Arial</vt:lpstr>
      <vt:lpstr>Calibri</vt:lpstr>
      <vt:lpstr>Calibri Light</vt:lpstr>
      <vt:lpstr>Courier New</vt:lpstr>
      <vt:lpstr>Palatino Linotype</vt:lpstr>
      <vt:lpstr>Symbol</vt:lpstr>
      <vt:lpstr>Times New Roman</vt:lpstr>
      <vt:lpstr>Verdana</vt:lpstr>
      <vt:lpstr>Wingdings</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malay.paul@birlacorp.com</dc:creator>
  <cp:lastModifiedBy>Malay Paul</cp:lastModifiedBy>
  <cp:revision>1</cp:revision>
  <dcterms:created xsi:type="dcterms:W3CDTF">2022-06-10T09:33:47Z</dcterms:created>
  <dcterms:modified xsi:type="dcterms:W3CDTF">2022-06-10T09:34:32Z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0x01010068671BF14BDA5D40B13FF34FB37BDC12</vt:lpwstr>
  </property>
</Properties>
</file>