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23008762-8D98-4D33-94F0-F17460360DCF}" type="datetimeFigureOut">
              <a:rPr lang="en-IN" smtClean="0"/>
              <a:t>10/06/2022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FDB23A7-A148-45EB-968B-3D11BF0CC901}" type="slidenum">
              <a:rPr lang="en-IN" smtClean="0"/>
              <a:t>‹#›</a:t>
            </a:fld>
            <a:endParaRPr lang="en-IN"/>
          </a:p>
        </p:txBody>
      </p:sp>
    </p:spTree>
    <p:extLst>
      <p:ext uri="{BB962C8B-B14F-4D97-AF65-F5344CB8AC3E}">
        <p14:creationId xmlns:p14="http://schemas.microsoft.com/office/powerpoint/2010/main" val="3750060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3008762-8D98-4D33-94F0-F17460360DCF}" type="datetimeFigureOut">
              <a:rPr lang="en-IN" smtClean="0"/>
              <a:t>10/06/2022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FDB23A7-A148-45EB-968B-3D11BF0CC901}" type="slidenum">
              <a:rPr lang="en-IN" smtClean="0"/>
              <a:t>‹#›</a:t>
            </a:fld>
            <a:endParaRPr lang="en-IN"/>
          </a:p>
        </p:txBody>
      </p:sp>
    </p:spTree>
    <p:extLst>
      <p:ext uri="{BB962C8B-B14F-4D97-AF65-F5344CB8AC3E}">
        <p14:creationId xmlns:p14="http://schemas.microsoft.com/office/powerpoint/2010/main" val="1450556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3008762-8D98-4D33-94F0-F17460360DCF}" type="datetimeFigureOut">
              <a:rPr lang="en-IN" smtClean="0"/>
              <a:t>10/06/2022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FDB23A7-A148-45EB-968B-3D11BF0CC901}" type="slidenum">
              <a:rPr lang="en-IN" smtClean="0"/>
              <a:t>‹#›</a:t>
            </a:fld>
            <a:endParaRPr lang="en-IN"/>
          </a:p>
        </p:txBody>
      </p:sp>
    </p:spTree>
    <p:extLst>
      <p:ext uri="{BB962C8B-B14F-4D97-AF65-F5344CB8AC3E}">
        <p14:creationId xmlns:p14="http://schemas.microsoft.com/office/powerpoint/2010/main" val="2440860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3008762-8D98-4D33-94F0-F17460360DCF}" type="datetimeFigureOut">
              <a:rPr lang="en-IN" smtClean="0"/>
              <a:t>10/06/2022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FDB23A7-A148-45EB-968B-3D11BF0CC901}" type="slidenum">
              <a:rPr lang="en-IN" smtClean="0"/>
              <a:t>‹#›</a:t>
            </a:fld>
            <a:endParaRPr lang="en-IN"/>
          </a:p>
        </p:txBody>
      </p:sp>
    </p:spTree>
    <p:extLst>
      <p:ext uri="{BB962C8B-B14F-4D97-AF65-F5344CB8AC3E}">
        <p14:creationId xmlns:p14="http://schemas.microsoft.com/office/powerpoint/2010/main" val="1579170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3008762-8D98-4D33-94F0-F17460360DCF}" type="datetimeFigureOut">
              <a:rPr lang="en-IN" smtClean="0"/>
              <a:t>10/06/2022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FDB23A7-A148-45EB-968B-3D11BF0CC901}" type="slidenum">
              <a:rPr lang="en-IN" smtClean="0"/>
              <a:t>‹#›</a:t>
            </a:fld>
            <a:endParaRPr lang="en-IN"/>
          </a:p>
        </p:txBody>
      </p:sp>
    </p:spTree>
    <p:extLst>
      <p:ext uri="{BB962C8B-B14F-4D97-AF65-F5344CB8AC3E}">
        <p14:creationId xmlns:p14="http://schemas.microsoft.com/office/powerpoint/2010/main" val="3816513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23008762-8D98-4D33-94F0-F17460360DCF}" type="datetimeFigureOut">
              <a:rPr lang="en-IN" smtClean="0"/>
              <a:t>10/06/2022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FDB23A7-A148-45EB-968B-3D11BF0CC901}" type="slidenum">
              <a:rPr lang="en-IN" smtClean="0"/>
              <a:t>‹#›</a:t>
            </a:fld>
            <a:endParaRPr lang="en-IN"/>
          </a:p>
        </p:txBody>
      </p:sp>
    </p:spTree>
    <p:extLst>
      <p:ext uri="{BB962C8B-B14F-4D97-AF65-F5344CB8AC3E}">
        <p14:creationId xmlns:p14="http://schemas.microsoft.com/office/powerpoint/2010/main" val="1146420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23008762-8D98-4D33-94F0-F17460360DCF}" type="datetimeFigureOut">
              <a:rPr lang="en-IN" smtClean="0"/>
              <a:t>10/06/2022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FDB23A7-A148-45EB-968B-3D11BF0CC901}" type="slidenum">
              <a:rPr lang="en-IN" smtClean="0"/>
              <a:t>‹#›</a:t>
            </a:fld>
            <a:endParaRPr lang="en-IN"/>
          </a:p>
        </p:txBody>
      </p:sp>
    </p:spTree>
    <p:extLst>
      <p:ext uri="{BB962C8B-B14F-4D97-AF65-F5344CB8AC3E}">
        <p14:creationId xmlns:p14="http://schemas.microsoft.com/office/powerpoint/2010/main" val="1244993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3008762-8D98-4D33-94F0-F17460360DCF}" type="datetimeFigureOut">
              <a:rPr lang="en-IN" smtClean="0"/>
              <a:t>10/06/2022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FDB23A7-A148-45EB-968B-3D11BF0CC901}" type="slidenum">
              <a:rPr lang="en-IN" smtClean="0"/>
              <a:t>‹#›</a:t>
            </a:fld>
            <a:endParaRPr lang="en-IN"/>
          </a:p>
        </p:txBody>
      </p:sp>
    </p:spTree>
    <p:extLst>
      <p:ext uri="{BB962C8B-B14F-4D97-AF65-F5344CB8AC3E}">
        <p14:creationId xmlns:p14="http://schemas.microsoft.com/office/powerpoint/2010/main" val="1715685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008762-8D98-4D33-94F0-F17460360DCF}" type="datetimeFigureOut">
              <a:rPr lang="en-IN" smtClean="0"/>
              <a:t>10/06/2022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FDB23A7-A148-45EB-968B-3D11BF0CC901}" type="slidenum">
              <a:rPr lang="en-IN" smtClean="0"/>
              <a:t>‹#›</a:t>
            </a:fld>
            <a:endParaRPr lang="en-IN"/>
          </a:p>
        </p:txBody>
      </p:sp>
    </p:spTree>
    <p:extLst>
      <p:ext uri="{BB962C8B-B14F-4D97-AF65-F5344CB8AC3E}">
        <p14:creationId xmlns:p14="http://schemas.microsoft.com/office/powerpoint/2010/main" val="1199705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3008762-8D98-4D33-94F0-F17460360DCF}" type="datetimeFigureOut">
              <a:rPr lang="en-IN" smtClean="0"/>
              <a:t>10/06/2022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FDB23A7-A148-45EB-968B-3D11BF0CC901}" type="slidenum">
              <a:rPr lang="en-IN" smtClean="0"/>
              <a:t>‹#›</a:t>
            </a:fld>
            <a:endParaRPr lang="en-IN"/>
          </a:p>
        </p:txBody>
      </p:sp>
    </p:spTree>
    <p:extLst>
      <p:ext uri="{BB962C8B-B14F-4D97-AF65-F5344CB8AC3E}">
        <p14:creationId xmlns:p14="http://schemas.microsoft.com/office/powerpoint/2010/main" val="2392861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3008762-8D98-4D33-94F0-F17460360DCF}" type="datetimeFigureOut">
              <a:rPr lang="en-IN" smtClean="0"/>
              <a:t>10/06/2022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FDB23A7-A148-45EB-968B-3D11BF0CC901}" type="slidenum">
              <a:rPr lang="en-IN" smtClean="0"/>
              <a:t>‹#›</a:t>
            </a:fld>
            <a:endParaRPr lang="en-IN"/>
          </a:p>
        </p:txBody>
      </p:sp>
    </p:spTree>
    <p:extLst>
      <p:ext uri="{BB962C8B-B14F-4D97-AF65-F5344CB8AC3E}">
        <p14:creationId xmlns:p14="http://schemas.microsoft.com/office/powerpoint/2010/main" val="1744679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008762-8D98-4D33-94F0-F17460360DCF}" type="datetimeFigureOut">
              <a:rPr lang="en-IN" smtClean="0"/>
              <a:t>10/06/2022</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DB23A7-A148-45EB-968B-3D11BF0CC901}" type="slidenum">
              <a:rPr lang="en-IN" smtClean="0"/>
              <a:t>‹#›</a:t>
            </a:fld>
            <a:endParaRPr lang="en-IN"/>
          </a:p>
        </p:txBody>
      </p:sp>
    </p:spTree>
    <p:extLst>
      <p:ext uri="{BB962C8B-B14F-4D97-AF65-F5344CB8AC3E}">
        <p14:creationId xmlns:p14="http://schemas.microsoft.com/office/powerpoint/2010/main" val="41990582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43543"/>
            <a:ext cx="12191999" cy="833448"/>
          </a:xfrm>
          <a:prstGeom prst="rect">
            <a:avLst/>
          </a:prstGeom>
          <a:solidFill>
            <a:schemeClr val="bg2">
              <a:lumMod val="75000"/>
            </a:schemeClr>
          </a:solidFill>
        </p:spPr>
        <p:txBody>
          <a:bodyPr anchor="b">
            <a:normAutofit fontScale="975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Planning and Executing Internal Audit : Function Based- Storage</a:t>
            </a:r>
            <a:endParaRPr lang="en-US" sz="3200" dirty="0">
              <a:solidFill>
                <a:schemeClr val="accent1"/>
              </a:solidFill>
              <a:latin typeface="Times New Roman" pitchFamily="18" charset="0"/>
              <a:cs typeface="Times New Roman" pitchFamily="18" charset="0"/>
            </a:endParaRPr>
          </a:p>
        </p:txBody>
      </p:sp>
      <p:sp>
        <p:nvSpPr>
          <p:cNvPr id="6" name="Rectangle 5"/>
          <p:cNvSpPr/>
          <p:nvPr/>
        </p:nvSpPr>
        <p:spPr>
          <a:xfrm>
            <a:off x="0" y="789906"/>
            <a:ext cx="12191999" cy="5957736"/>
          </a:xfrm>
          <a:prstGeom prst="rect">
            <a:avLst/>
          </a:prstGeom>
        </p:spPr>
        <p:txBody>
          <a:bodyPr wrap="square">
            <a:spAutoFit/>
          </a:bodyPr>
          <a:lstStyle/>
          <a:p>
            <a:pPr marL="342900" lvl="0" indent="-342900" algn="just">
              <a:lnSpc>
                <a:spcPct val="115000"/>
              </a:lnSpc>
              <a:spcAft>
                <a:spcPts val="1000"/>
              </a:spcAft>
              <a:buFont typeface="Courier New" panose="02070309020205020404" pitchFamily="49" charset="0"/>
              <a:buChar char="o"/>
            </a:pPr>
            <a:r>
              <a:rPr lang="en-US" sz="2000" dirty="0" smtClean="0">
                <a:latin typeface="Calibri" panose="020F0502020204030204" pitchFamily="34" charset="0"/>
                <a:ea typeface="Times New Roman" panose="02020603050405020304" pitchFamily="18" charset="0"/>
                <a:cs typeface="Times New Roman" panose="02020603050405020304" pitchFamily="18" charset="0"/>
              </a:rPr>
              <a:t>Whether </a:t>
            </a:r>
            <a:r>
              <a:rPr lang="en-US" sz="2000" dirty="0">
                <a:latin typeface="Calibri" panose="020F0502020204030204" pitchFamily="34" charset="0"/>
                <a:ea typeface="Times New Roman" panose="02020603050405020304" pitchFamily="18" charset="0"/>
                <a:cs typeface="Times New Roman" panose="02020603050405020304" pitchFamily="18" charset="0"/>
              </a:rPr>
              <a:t>transfer between one Warehouse to another takes place and system captures the movement to ensure accuracy in </a:t>
            </a:r>
            <a:r>
              <a:rPr lang="en-US" sz="2000" dirty="0" smtClean="0">
                <a:latin typeface="Calibri" panose="020F0502020204030204" pitchFamily="34" charset="0"/>
                <a:ea typeface="Times New Roman" panose="02020603050405020304" pitchFamily="18" charset="0"/>
                <a:cs typeface="Times New Roman" panose="02020603050405020304" pitchFamily="18" charset="0"/>
              </a:rPr>
              <a:t>stock position.</a:t>
            </a:r>
            <a:endParaRPr lang="en-IN" sz="20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Courier New" panose="02070309020205020404" pitchFamily="49" charset="0"/>
              <a:buChar char="o"/>
            </a:pPr>
            <a:r>
              <a:rPr lang="en-US" sz="2000" dirty="0">
                <a:latin typeface="Calibri" panose="020F0502020204030204" pitchFamily="34" charset="0"/>
                <a:ea typeface="Times New Roman" panose="02020603050405020304" pitchFamily="18" charset="0"/>
                <a:cs typeface="Times New Roman" panose="02020603050405020304" pitchFamily="18" charset="0"/>
              </a:rPr>
              <a:t>Whether ‘cut and torn (C &amp; T)’ bags are identified and </a:t>
            </a:r>
            <a:r>
              <a:rPr lang="en-US" sz="2000" dirty="0" smtClean="0">
                <a:latin typeface="Calibri" panose="020F0502020204030204" pitchFamily="34" charset="0"/>
                <a:ea typeface="Times New Roman" panose="02020603050405020304" pitchFamily="18" charset="0"/>
                <a:cs typeface="Times New Roman" panose="02020603050405020304" pitchFamily="18" charset="0"/>
              </a:rPr>
              <a:t> </a:t>
            </a:r>
            <a:r>
              <a:rPr lang="en-US" sz="2000" dirty="0">
                <a:latin typeface="Calibri" panose="020F0502020204030204" pitchFamily="34" charset="0"/>
                <a:ea typeface="Times New Roman" panose="02020603050405020304" pitchFamily="18" charset="0"/>
                <a:cs typeface="Times New Roman" panose="02020603050405020304" pitchFamily="18" charset="0"/>
              </a:rPr>
              <a:t>kept separately with identification in system database.</a:t>
            </a:r>
            <a:endParaRPr lang="en-IN" sz="20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Courier New" panose="02070309020205020404" pitchFamily="49" charset="0"/>
              <a:buChar char="o"/>
            </a:pPr>
            <a:r>
              <a:rPr lang="en-US" sz="2000" dirty="0">
                <a:latin typeface="Calibri" panose="020F0502020204030204" pitchFamily="34" charset="0"/>
                <a:ea typeface="Times New Roman" panose="02020603050405020304" pitchFamily="18" charset="0"/>
                <a:cs typeface="Times New Roman" panose="02020603050405020304" pitchFamily="18" charset="0"/>
              </a:rPr>
              <a:t>Whether damaged cement (solidify) kept separately and marked in Inventory.</a:t>
            </a:r>
            <a:endParaRPr lang="en-IN" sz="20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Courier New" panose="02070309020205020404" pitchFamily="49" charset="0"/>
              <a:buChar char="o"/>
            </a:pPr>
            <a:r>
              <a:rPr lang="en-US" sz="2000" dirty="0">
                <a:latin typeface="Calibri" panose="020F0502020204030204" pitchFamily="34" charset="0"/>
                <a:ea typeface="Times New Roman" panose="02020603050405020304" pitchFamily="18" charset="0"/>
                <a:cs typeface="Times New Roman" panose="02020603050405020304" pitchFamily="18" charset="0"/>
              </a:rPr>
              <a:t>Whether regular validation for C &amp; T is carried out by </a:t>
            </a:r>
            <a:r>
              <a:rPr lang="en-US" sz="2000" dirty="0" smtClean="0">
                <a:latin typeface="Calibri" panose="020F0502020204030204" pitchFamily="34" charset="0"/>
                <a:ea typeface="Times New Roman" panose="02020603050405020304" pitchFamily="18" charset="0"/>
                <a:cs typeface="Times New Roman" panose="02020603050405020304" pitchFamily="18" charset="0"/>
              </a:rPr>
              <a:t>Co. </a:t>
            </a:r>
            <a:r>
              <a:rPr lang="en-US" sz="2000" dirty="0">
                <a:latin typeface="Calibri" panose="020F0502020204030204" pitchFamily="34" charset="0"/>
                <a:ea typeface="Times New Roman" panose="02020603050405020304" pitchFamily="18" charset="0"/>
                <a:cs typeface="Times New Roman" panose="02020603050405020304" pitchFamily="18" charset="0"/>
              </a:rPr>
              <a:t>officials for initiating appropriate disposal action.</a:t>
            </a:r>
            <a:endParaRPr lang="en-IN" sz="20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Courier New" panose="02070309020205020404" pitchFamily="49" charset="0"/>
              <a:buChar char="o"/>
            </a:pPr>
            <a:r>
              <a:rPr lang="en-US" sz="2000" dirty="0">
                <a:latin typeface="Calibri" panose="020F0502020204030204" pitchFamily="34" charset="0"/>
                <a:ea typeface="Times New Roman" panose="02020603050405020304" pitchFamily="18" charset="0"/>
                <a:cs typeface="Times New Roman" panose="02020603050405020304" pitchFamily="18" charset="0"/>
              </a:rPr>
              <a:t>Whether handling Bills are validated by Warehouse personal and parallel checking of system data for receipt/invoicing/return etc.</a:t>
            </a:r>
            <a:endParaRPr lang="en-IN" sz="20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Courier New" panose="02070309020205020404" pitchFamily="49" charset="0"/>
              <a:buChar char="o"/>
            </a:pPr>
            <a:r>
              <a:rPr lang="en-US" sz="2000" dirty="0">
                <a:latin typeface="Calibri" panose="020F0502020204030204" pitchFamily="34" charset="0"/>
                <a:ea typeface="Times New Roman" panose="02020603050405020304" pitchFamily="18" charset="0"/>
                <a:cs typeface="Times New Roman" panose="02020603050405020304" pitchFamily="18" charset="0"/>
              </a:rPr>
              <a:t>Whether time for Order and execution is maintained with time lag therefor.</a:t>
            </a:r>
            <a:endParaRPr lang="en-IN" sz="20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Courier New" panose="02070309020205020404" pitchFamily="49" charset="0"/>
              <a:buChar char="o"/>
            </a:pPr>
            <a:r>
              <a:rPr lang="en-US" sz="2000" dirty="0">
                <a:latin typeface="Calibri" panose="020F0502020204030204" pitchFamily="34" charset="0"/>
                <a:ea typeface="Times New Roman" panose="02020603050405020304" pitchFamily="18" charset="0"/>
                <a:cs typeface="Times New Roman" panose="02020603050405020304" pitchFamily="18" charset="0"/>
              </a:rPr>
              <a:t>Whether ‘short weight’ bags are identified on random basis?</a:t>
            </a:r>
            <a:endParaRPr lang="en-IN" sz="20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Courier New" panose="02070309020205020404" pitchFamily="49" charset="0"/>
              <a:buChar char="o"/>
            </a:pPr>
            <a:r>
              <a:rPr lang="en-US" sz="2000" dirty="0">
                <a:latin typeface="Calibri" panose="020F0502020204030204" pitchFamily="34" charset="0"/>
                <a:ea typeface="Times New Roman" panose="02020603050405020304" pitchFamily="18" charset="0"/>
                <a:cs typeface="Times New Roman" panose="02020603050405020304" pitchFamily="18" charset="0"/>
              </a:rPr>
              <a:t>Whether ‘height of bags kept’, distance from Wall, and keep walk-way between two rows to facilitate count etc. is maintained.</a:t>
            </a:r>
            <a:endParaRPr lang="en-IN" sz="20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Courier New" panose="02070309020205020404" pitchFamily="49" charset="0"/>
              <a:buChar char="o"/>
            </a:pPr>
            <a:r>
              <a:rPr lang="en-US" sz="2000" dirty="0">
                <a:latin typeface="Calibri" panose="020F0502020204030204" pitchFamily="34" charset="0"/>
                <a:ea typeface="Times New Roman" panose="02020603050405020304" pitchFamily="18" charset="0"/>
                <a:cs typeface="Times New Roman" panose="02020603050405020304" pitchFamily="18" charset="0"/>
              </a:rPr>
              <a:t>Whether MRP compared between Bill and actual stock, while effecting </a:t>
            </a:r>
            <a:r>
              <a:rPr lang="en-US" sz="2000" dirty="0" err="1">
                <a:latin typeface="Calibri" panose="020F0502020204030204" pitchFamily="34" charset="0"/>
                <a:ea typeface="Times New Roman" panose="02020603050405020304" pitchFamily="18" charset="0"/>
                <a:cs typeface="Times New Roman" panose="02020603050405020304" pitchFamily="18" charset="0"/>
              </a:rPr>
              <a:t>despatch</a:t>
            </a:r>
            <a:r>
              <a:rPr lang="en-US" sz="2000" dirty="0">
                <a:latin typeface="Calibri" panose="020F0502020204030204" pitchFamily="34" charset="0"/>
                <a:ea typeface="Times New Roman" panose="02020603050405020304" pitchFamily="18" charset="0"/>
                <a:cs typeface="Times New Roman" panose="02020603050405020304" pitchFamily="18" charset="0"/>
              </a:rPr>
              <a:t>/sale.</a:t>
            </a:r>
            <a:endParaRPr lang="en-IN" sz="20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Courier New" panose="02070309020205020404" pitchFamily="49" charset="0"/>
              <a:buChar char="o"/>
            </a:pPr>
            <a:r>
              <a:rPr lang="en-US" sz="2000" dirty="0">
                <a:latin typeface="Calibri" panose="020F0502020204030204" pitchFamily="34" charset="0"/>
                <a:ea typeface="Times New Roman" panose="02020603050405020304" pitchFamily="18" charset="0"/>
                <a:cs typeface="Times New Roman" panose="02020603050405020304" pitchFamily="18" charset="0"/>
              </a:rPr>
              <a:t>Whether FIFO process followed for physical movement.</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57114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4514" y="0"/>
            <a:ext cx="12155712" cy="493487"/>
          </a:xfrm>
          <a:prstGeom prst="rect">
            <a:avLst/>
          </a:prstGeom>
          <a:solidFill>
            <a:schemeClr val="bg2">
              <a:lumMod val="75000"/>
            </a:schemeClr>
          </a:solidFill>
        </p:spPr>
        <p:txBody>
          <a:bodyPr anchor="b">
            <a:normAutofit fontScale="90000" lnSpcReduction="100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Planning and Executing Internal Audit : </a:t>
            </a:r>
            <a:r>
              <a:rPr lang="en-US" sz="3200" dirty="0">
                <a:solidFill>
                  <a:schemeClr val="accent1"/>
                </a:solidFill>
                <a:latin typeface="Times New Roman" pitchFamily="18" charset="0"/>
                <a:cs typeface="Times New Roman" pitchFamily="18" charset="0"/>
              </a:rPr>
              <a:t>Function </a:t>
            </a:r>
            <a:r>
              <a:rPr lang="en-US" sz="3200" dirty="0" smtClean="0">
                <a:solidFill>
                  <a:schemeClr val="accent1"/>
                </a:solidFill>
                <a:latin typeface="Times New Roman" pitchFamily="18" charset="0"/>
                <a:cs typeface="Times New Roman" pitchFamily="18" charset="0"/>
              </a:rPr>
              <a:t>Based - Inv. Mgmt. </a:t>
            </a:r>
            <a:endParaRPr lang="en-US" sz="3200" dirty="0">
              <a:solidFill>
                <a:schemeClr val="accent1"/>
              </a:solidFill>
              <a:latin typeface="Times New Roman" pitchFamily="18" charset="0"/>
              <a:cs typeface="Times New Roman" pitchFamily="18" charset="0"/>
            </a:endParaRPr>
          </a:p>
        </p:txBody>
      </p:sp>
      <p:graphicFrame>
        <p:nvGraphicFramePr>
          <p:cNvPr id="6" name="Table 5"/>
          <p:cNvGraphicFramePr>
            <a:graphicFrameLocks noGrp="1"/>
          </p:cNvGraphicFramePr>
          <p:nvPr>
            <p:extLst/>
          </p:nvPr>
        </p:nvGraphicFramePr>
        <p:xfrm>
          <a:off x="14514" y="493487"/>
          <a:ext cx="12155712" cy="7468179"/>
        </p:xfrm>
        <a:graphic>
          <a:graphicData uri="http://schemas.openxmlformats.org/drawingml/2006/table">
            <a:tbl>
              <a:tblPr firstRow="1" firstCol="1" bandRow="1">
                <a:tableStyleId>{5C22544A-7EE6-4342-B048-85BDC9FD1C3A}</a:tableStyleId>
              </a:tblPr>
              <a:tblGrid>
                <a:gridCol w="5207986">
                  <a:extLst>
                    <a:ext uri="{9D8B030D-6E8A-4147-A177-3AD203B41FA5}">
                      <a16:colId xmlns:a16="http://schemas.microsoft.com/office/drawing/2014/main" val="2433651461"/>
                    </a:ext>
                  </a:extLst>
                </a:gridCol>
                <a:gridCol w="5207986">
                  <a:extLst>
                    <a:ext uri="{9D8B030D-6E8A-4147-A177-3AD203B41FA5}">
                      <a16:colId xmlns:a16="http://schemas.microsoft.com/office/drawing/2014/main" val="1381021896"/>
                    </a:ext>
                  </a:extLst>
                </a:gridCol>
                <a:gridCol w="869870">
                  <a:extLst>
                    <a:ext uri="{9D8B030D-6E8A-4147-A177-3AD203B41FA5}">
                      <a16:colId xmlns:a16="http://schemas.microsoft.com/office/drawing/2014/main" val="2324336234"/>
                    </a:ext>
                  </a:extLst>
                </a:gridCol>
                <a:gridCol w="869870">
                  <a:extLst>
                    <a:ext uri="{9D8B030D-6E8A-4147-A177-3AD203B41FA5}">
                      <a16:colId xmlns:a16="http://schemas.microsoft.com/office/drawing/2014/main" val="2872587884"/>
                    </a:ext>
                  </a:extLst>
                </a:gridCol>
              </a:tblGrid>
              <a:tr h="361475">
                <a:tc>
                  <a:txBody>
                    <a:bodyPr/>
                    <a:lstStyle/>
                    <a:p>
                      <a:pPr algn="ctr">
                        <a:lnSpc>
                          <a:spcPct val="115000"/>
                        </a:lnSpc>
                        <a:spcAft>
                          <a:spcPts val="0"/>
                        </a:spcAft>
                      </a:pPr>
                      <a:r>
                        <a:rPr lang="en-US" sz="1800" dirty="0">
                          <a:effectLst/>
                        </a:rPr>
                        <a:t>Risk</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nchor="b"/>
                </a:tc>
                <a:tc>
                  <a:txBody>
                    <a:bodyPr/>
                    <a:lstStyle/>
                    <a:p>
                      <a:pPr algn="ctr">
                        <a:lnSpc>
                          <a:spcPct val="115000"/>
                        </a:lnSpc>
                        <a:spcAft>
                          <a:spcPts val="0"/>
                        </a:spcAft>
                      </a:pPr>
                      <a:r>
                        <a:rPr lang="en-US" sz="1800" dirty="0">
                          <a:effectLst/>
                        </a:rPr>
                        <a:t>List Of Controls</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nchor="b"/>
                </a:tc>
                <a:tc>
                  <a:txBody>
                    <a:bodyPr/>
                    <a:lstStyle/>
                    <a:p>
                      <a:pPr algn="ctr">
                        <a:lnSpc>
                          <a:spcPct val="115000"/>
                        </a:lnSpc>
                        <a:spcAft>
                          <a:spcPts val="0"/>
                        </a:spcAft>
                      </a:pPr>
                      <a:r>
                        <a:rPr lang="en-US" sz="1600">
                          <a:effectLst/>
                        </a:rPr>
                        <a:t>Existing</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nchor="b"/>
                </a:tc>
                <a:tc>
                  <a:txBody>
                    <a:bodyPr/>
                    <a:lstStyle/>
                    <a:p>
                      <a:pPr algn="ctr">
                        <a:lnSpc>
                          <a:spcPct val="115000"/>
                        </a:lnSpc>
                        <a:spcAft>
                          <a:spcPts val="0"/>
                        </a:spcAft>
                      </a:pPr>
                      <a:r>
                        <a:rPr lang="en-US" sz="1600" dirty="0">
                          <a:effectLst/>
                        </a:rPr>
                        <a:t>Effective</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nchor="b"/>
                </a:tc>
                <a:extLst>
                  <a:ext uri="{0D108BD9-81ED-4DB2-BD59-A6C34878D82A}">
                    <a16:rowId xmlns:a16="http://schemas.microsoft.com/office/drawing/2014/main" val="3297043218"/>
                  </a:ext>
                </a:extLst>
              </a:tr>
              <a:tr h="333227">
                <a:tc gridSpan="4">
                  <a:txBody>
                    <a:bodyPr/>
                    <a:lstStyle/>
                    <a:p>
                      <a:pPr>
                        <a:lnSpc>
                          <a:spcPct val="115000"/>
                        </a:lnSpc>
                        <a:spcAft>
                          <a:spcPts val="0"/>
                        </a:spcAft>
                      </a:pPr>
                      <a:r>
                        <a:rPr lang="en-US" sz="1800" u="sng" dirty="0">
                          <a:effectLst/>
                        </a:rPr>
                        <a:t>System Controls through ERP/ SAP</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nchor="b"/>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51285849"/>
                  </a:ext>
                </a:extLst>
              </a:tr>
              <a:tr h="999682">
                <a:tc rowSpan="8">
                  <a:txBody>
                    <a:bodyPr/>
                    <a:lstStyle/>
                    <a:p>
                      <a:pPr algn="ctr">
                        <a:lnSpc>
                          <a:spcPct val="115000"/>
                        </a:lnSpc>
                        <a:spcAft>
                          <a:spcPts val="0"/>
                        </a:spcAft>
                      </a:pPr>
                      <a:r>
                        <a:rPr lang="en-US" sz="1800" dirty="0">
                          <a:effectLst/>
                        </a:rPr>
                        <a:t>1.Inaccurate inventory data base, 2.Unauthorized changes (a-d-c), 3. Undetected mistakes in Inventory Ledger , 4.Accumulation due to absence of ordering levels </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tc>
                <a:tc>
                  <a:txBody>
                    <a:bodyPr/>
                    <a:lstStyle/>
                    <a:p>
                      <a:pPr algn="just">
                        <a:lnSpc>
                          <a:spcPct val="115000"/>
                        </a:lnSpc>
                        <a:spcAft>
                          <a:spcPts val="0"/>
                        </a:spcAft>
                      </a:pPr>
                      <a:r>
                        <a:rPr lang="en-US" sz="1800" dirty="0">
                          <a:effectLst/>
                        </a:rPr>
                        <a:t>For each category of inventory, procedures are implemented to ensure the reliability of items’ classification and codification. </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nchor="b"/>
                </a:tc>
                <a:tc>
                  <a:txBody>
                    <a:bodyPr/>
                    <a:lstStyle/>
                    <a:p>
                      <a:pPr algn="ctr">
                        <a:lnSpc>
                          <a:spcPct val="115000"/>
                        </a:lnSpc>
                        <a:spcAft>
                          <a:spcPts val="0"/>
                        </a:spcAft>
                      </a:pPr>
                      <a:r>
                        <a:rPr lang="en-US" sz="1800" dirty="0">
                          <a:effectLst/>
                        </a:rPr>
                        <a:t> </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nchor="b"/>
                </a:tc>
                <a:tc>
                  <a:txBody>
                    <a:bodyPr/>
                    <a:lstStyle/>
                    <a:p>
                      <a:pPr algn="ctr">
                        <a:lnSpc>
                          <a:spcPct val="115000"/>
                        </a:lnSpc>
                        <a:spcAft>
                          <a:spcPts val="0"/>
                        </a:spcAft>
                      </a:pPr>
                      <a:r>
                        <a:rPr lang="en-US" sz="1800" dirty="0">
                          <a:effectLst/>
                        </a:rPr>
                        <a:t> </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nchor="b"/>
                </a:tc>
                <a:extLst>
                  <a:ext uri="{0D108BD9-81ED-4DB2-BD59-A6C34878D82A}">
                    <a16:rowId xmlns:a16="http://schemas.microsoft.com/office/drawing/2014/main" val="2501227438"/>
                  </a:ext>
                </a:extLst>
              </a:tr>
              <a:tr h="999682">
                <a:tc vMerge="1">
                  <a:txBody>
                    <a:bodyPr/>
                    <a:lstStyle/>
                    <a:p>
                      <a:endParaRPr lang="en-IN"/>
                    </a:p>
                  </a:txBody>
                  <a:tcPr/>
                </a:tc>
                <a:tc>
                  <a:txBody>
                    <a:bodyPr/>
                    <a:lstStyle/>
                    <a:p>
                      <a:pPr algn="just">
                        <a:lnSpc>
                          <a:spcPct val="115000"/>
                        </a:lnSpc>
                        <a:spcAft>
                          <a:spcPts val="0"/>
                        </a:spcAft>
                      </a:pPr>
                      <a:r>
                        <a:rPr lang="en-US" sz="1800" dirty="0">
                          <a:effectLst/>
                        </a:rPr>
                        <a:t>For each category of inventory, changes to item master files are authorized based on the appropriate documentation/DOA. </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tc>
                <a:tc>
                  <a:txBody>
                    <a:bodyPr/>
                    <a:lstStyle/>
                    <a:p>
                      <a:pPr algn="ctr">
                        <a:lnSpc>
                          <a:spcPct val="115000"/>
                        </a:lnSpc>
                        <a:spcAft>
                          <a:spcPts val="0"/>
                        </a:spcAft>
                      </a:pPr>
                      <a:r>
                        <a:rPr lang="en-US" sz="1800">
                          <a:effectLst/>
                        </a:rPr>
                        <a:t> </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nchor="b"/>
                </a:tc>
                <a:tc>
                  <a:txBody>
                    <a:bodyPr/>
                    <a:lstStyle/>
                    <a:p>
                      <a:pPr algn="ctr">
                        <a:lnSpc>
                          <a:spcPct val="115000"/>
                        </a:lnSpc>
                        <a:spcAft>
                          <a:spcPts val="0"/>
                        </a:spcAft>
                      </a:pPr>
                      <a:r>
                        <a:rPr lang="en-US" sz="1800" dirty="0">
                          <a:effectLst/>
                        </a:rPr>
                        <a:t> </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nchor="b"/>
                </a:tc>
                <a:extLst>
                  <a:ext uri="{0D108BD9-81ED-4DB2-BD59-A6C34878D82A}">
                    <a16:rowId xmlns:a16="http://schemas.microsoft.com/office/drawing/2014/main" val="3428110865"/>
                  </a:ext>
                </a:extLst>
              </a:tr>
              <a:tr h="999682">
                <a:tc vMerge="1">
                  <a:txBody>
                    <a:bodyPr/>
                    <a:lstStyle/>
                    <a:p>
                      <a:endParaRPr lang="en-IN"/>
                    </a:p>
                  </a:txBody>
                  <a:tcPr/>
                </a:tc>
                <a:tc>
                  <a:txBody>
                    <a:bodyPr/>
                    <a:lstStyle/>
                    <a:p>
                      <a:pPr algn="just">
                        <a:lnSpc>
                          <a:spcPct val="115000"/>
                        </a:lnSpc>
                        <a:spcAft>
                          <a:spcPts val="0"/>
                        </a:spcAft>
                      </a:pPr>
                      <a:r>
                        <a:rPr lang="en-US" sz="1800">
                          <a:effectLst/>
                        </a:rPr>
                        <a:t>A regular review of all database modification is performed  e.g  exception reports are generated and authorized.</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tc>
                <a:tc>
                  <a:txBody>
                    <a:bodyPr/>
                    <a:lstStyle/>
                    <a:p>
                      <a:pPr algn="ctr">
                        <a:lnSpc>
                          <a:spcPct val="115000"/>
                        </a:lnSpc>
                        <a:spcAft>
                          <a:spcPts val="0"/>
                        </a:spcAft>
                      </a:pPr>
                      <a:r>
                        <a:rPr lang="en-US" sz="1800" dirty="0">
                          <a:effectLst/>
                        </a:rPr>
                        <a:t> </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nchor="b"/>
                </a:tc>
                <a:tc>
                  <a:txBody>
                    <a:bodyPr/>
                    <a:lstStyle/>
                    <a:p>
                      <a:pPr algn="ctr">
                        <a:lnSpc>
                          <a:spcPct val="115000"/>
                        </a:lnSpc>
                        <a:spcAft>
                          <a:spcPts val="0"/>
                        </a:spcAft>
                      </a:pPr>
                      <a:r>
                        <a:rPr lang="en-US" sz="1800" dirty="0">
                          <a:effectLst/>
                        </a:rPr>
                        <a:t> </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nchor="b"/>
                </a:tc>
                <a:extLst>
                  <a:ext uri="{0D108BD9-81ED-4DB2-BD59-A6C34878D82A}">
                    <a16:rowId xmlns:a16="http://schemas.microsoft.com/office/drawing/2014/main" val="986413081"/>
                  </a:ext>
                </a:extLst>
              </a:tr>
              <a:tr h="999682">
                <a:tc vMerge="1">
                  <a:txBody>
                    <a:bodyPr/>
                    <a:lstStyle/>
                    <a:p>
                      <a:endParaRPr lang="en-IN"/>
                    </a:p>
                  </a:txBody>
                  <a:tcPr/>
                </a:tc>
                <a:tc>
                  <a:txBody>
                    <a:bodyPr/>
                    <a:lstStyle/>
                    <a:p>
                      <a:pPr algn="just">
                        <a:lnSpc>
                          <a:spcPct val="115000"/>
                        </a:lnSpc>
                        <a:spcAft>
                          <a:spcPts val="0"/>
                        </a:spcAft>
                      </a:pPr>
                      <a:r>
                        <a:rPr lang="en-US" sz="1800" dirty="0">
                          <a:effectLst/>
                        </a:rPr>
                        <a:t>Access rights are set-up and maintained  according to appropriate segregation of duties and reviewed periodically.</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tc>
                <a:tc>
                  <a:txBody>
                    <a:bodyPr/>
                    <a:lstStyle/>
                    <a:p>
                      <a:pPr algn="ctr">
                        <a:lnSpc>
                          <a:spcPct val="115000"/>
                        </a:lnSpc>
                        <a:spcAft>
                          <a:spcPts val="0"/>
                        </a:spcAft>
                      </a:pPr>
                      <a:r>
                        <a:rPr lang="en-US" sz="1800">
                          <a:effectLst/>
                        </a:rPr>
                        <a:t> </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nchor="b"/>
                </a:tc>
                <a:tc>
                  <a:txBody>
                    <a:bodyPr/>
                    <a:lstStyle/>
                    <a:p>
                      <a:pPr algn="ctr">
                        <a:lnSpc>
                          <a:spcPct val="115000"/>
                        </a:lnSpc>
                        <a:spcAft>
                          <a:spcPts val="0"/>
                        </a:spcAft>
                      </a:pPr>
                      <a:r>
                        <a:rPr lang="en-US" sz="1800" dirty="0">
                          <a:effectLst/>
                        </a:rPr>
                        <a:t> </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nchor="b"/>
                </a:tc>
                <a:extLst>
                  <a:ext uri="{0D108BD9-81ED-4DB2-BD59-A6C34878D82A}">
                    <a16:rowId xmlns:a16="http://schemas.microsoft.com/office/drawing/2014/main" val="372842986"/>
                  </a:ext>
                </a:extLst>
              </a:tr>
              <a:tr h="666455">
                <a:tc vMerge="1">
                  <a:txBody>
                    <a:bodyPr/>
                    <a:lstStyle/>
                    <a:p>
                      <a:endParaRPr lang="en-IN"/>
                    </a:p>
                  </a:txBody>
                  <a:tcPr/>
                </a:tc>
                <a:tc>
                  <a:txBody>
                    <a:bodyPr/>
                    <a:lstStyle/>
                    <a:p>
                      <a:pPr algn="just">
                        <a:lnSpc>
                          <a:spcPct val="115000"/>
                        </a:lnSpc>
                        <a:spcAft>
                          <a:spcPts val="0"/>
                        </a:spcAft>
                      </a:pPr>
                      <a:r>
                        <a:rPr lang="en-US" sz="1800">
                          <a:effectLst/>
                        </a:rPr>
                        <a:t>Inventory Ledger is periodically scrutinized and authenticated.</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nchor="b"/>
                </a:tc>
                <a:tc>
                  <a:txBody>
                    <a:bodyPr/>
                    <a:lstStyle/>
                    <a:p>
                      <a:pPr algn="ctr">
                        <a:lnSpc>
                          <a:spcPct val="115000"/>
                        </a:lnSpc>
                        <a:spcAft>
                          <a:spcPts val="0"/>
                        </a:spcAft>
                      </a:pPr>
                      <a:r>
                        <a:rPr lang="en-US" sz="1800">
                          <a:effectLst/>
                        </a:rPr>
                        <a:t> </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nchor="b"/>
                </a:tc>
                <a:tc>
                  <a:txBody>
                    <a:bodyPr/>
                    <a:lstStyle/>
                    <a:p>
                      <a:pPr algn="ctr">
                        <a:lnSpc>
                          <a:spcPct val="115000"/>
                        </a:lnSpc>
                        <a:spcAft>
                          <a:spcPts val="0"/>
                        </a:spcAft>
                      </a:pPr>
                      <a:r>
                        <a:rPr lang="en-US" sz="1800" dirty="0">
                          <a:effectLst/>
                        </a:rPr>
                        <a:t> </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nchor="b"/>
                </a:tc>
                <a:extLst>
                  <a:ext uri="{0D108BD9-81ED-4DB2-BD59-A6C34878D82A}">
                    <a16:rowId xmlns:a16="http://schemas.microsoft.com/office/drawing/2014/main" val="1713445296"/>
                  </a:ext>
                </a:extLst>
              </a:tr>
              <a:tr h="666455">
                <a:tc vMerge="1">
                  <a:txBody>
                    <a:bodyPr/>
                    <a:lstStyle/>
                    <a:p>
                      <a:endParaRPr lang="en-IN"/>
                    </a:p>
                  </a:txBody>
                  <a:tcPr/>
                </a:tc>
                <a:tc>
                  <a:txBody>
                    <a:bodyPr/>
                    <a:lstStyle/>
                    <a:p>
                      <a:pPr algn="just">
                        <a:lnSpc>
                          <a:spcPct val="115000"/>
                        </a:lnSpc>
                        <a:spcAft>
                          <a:spcPts val="0"/>
                        </a:spcAft>
                      </a:pPr>
                      <a:r>
                        <a:rPr lang="en-US" sz="1800" dirty="0">
                          <a:effectLst/>
                        </a:rPr>
                        <a:t>Ordering levels are popped-up from system and orders placed accordingly.</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tc>
                <a:tc>
                  <a:txBody>
                    <a:bodyPr/>
                    <a:lstStyle/>
                    <a:p>
                      <a:pPr algn="ctr">
                        <a:lnSpc>
                          <a:spcPct val="115000"/>
                        </a:lnSpc>
                        <a:spcAft>
                          <a:spcPts val="0"/>
                        </a:spcAft>
                      </a:pPr>
                      <a:r>
                        <a:rPr lang="en-US" sz="1800">
                          <a:effectLst/>
                        </a:rPr>
                        <a:t> </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nchor="b"/>
                </a:tc>
                <a:tc>
                  <a:txBody>
                    <a:bodyPr/>
                    <a:lstStyle/>
                    <a:p>
                      <a:pPr algn="ctr">
                        <a:lnSpc>
                          <a:spcPct val="115000"/>
                        </a:lnSpc>
                        <a:spcAft>
                          <a:spcPts val="0"/>
                        </a:spcAft>
                      </a:pPr>
                      <a:r>
                        <a:rPr lang="en-US" sz="1800" dirty="0">
                          <a:effectLst/>
                        </a:rPr>
                        <a:t> </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nchor="b"/>
                </a:tc>
                <a:extLst>
                  <a:ext uri="{0D108BD9-81ED-4DB2-BD59-A6C34878D82A}">
                    <a16:rowId xmlns:a16="http://schemas.microsoft.com/office/drawing/2014/main" val="860674174"/>
                  </a:ext>
                </a:extLst>
              </a:tr>
              <a:tr h="666455">
                <a:tc vMerge="1">
                  <a:txBody>
                    <a:bodyPr/>
                    <a:lstStyle/>
                    <a:p>
                      <a:endParaRPr lang="en-IN"/>
                    </a:p>
                  </a:txBody>
                  <a:tcPr/>
                </a:tc>
                <a:tc>
                  <a:txBody>
                    <a:bodyPr/>
                    <a:lstStyle/>
                    <a:p>
                      <a:pPr algn="just">
                        <a:lnSpc>
                          <a:spcPct val="115000"/>
                        </a:lnSpc>
                        <a:spcAft>
                          <a:spcPts val="0"/>
                        </a:spcAft>
                      </a:pPr>
                      <a:r>
                        <a:rPr lang="en-US" sz="1800">
                          <a:effectLst/>
                        </a:rPr>
                        <a:t>Open Orders are tracked to avoid untimely and unwanted inwardation.</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tc>
                <a:tc>
                  <a:txBody>
                    <a:bodyPr/>
                    <a:lstStyle/>
                    <a:p>
                      <a:pPr algn="ctr">
                        <a:lnSpc>
                          <a:spcPct val="115000"/>
                        </a:lnSpc>
                        <a:spcAft>
                          <a:spcPts val="0"/>
                        </a:spcAft>
                      </a:pPr>
                      <a:r>
                        <a:rPr lang="en-US" sz="1800">
                          <a:effectLst/>
                        </a:rPr>
                        <a:t> </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nchor="b"/>
                </a:tc>
                <a:tc>
                  <a:txBody>
                    <a:bodyPr/>
                    <a:lstStyle/>
                    <a:p>
                      <a:pPr algn="ctr">
                        <a:lnSpc>
                          <a:spcPct val="115000"/>
                        </a:lnSpc>
                        <a:spcAft>
                          <a:spcPts val="0"/>
                        </a:spcAft>
                      </a:pPr>
                      <a:r>
                        <a:rPr lang="en-US" sz="1800" dirty="0">
                          <a:effectLst/>
                        </a:rPr>
                        <a:t> </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nchor="b"/>
                </a:tc>
                <a:extLst>
                  <a:ext uri="{0D108BD9-81ED-4DB2-BD59-A6C34878D82A}">
                    <a16:rowId xmlns:a16="http://schemas.microsoft.com/office/drawing/2014/main" val="3500269070"/>
                  </a:ext>
                </a:extLst>
              </a:tr>
              <a:tr h="775384">
                <a:tc vMerge="1">
                  <a:txBody>
                    <a:bodyPr/>
                    <a:lstStyle/>
                    <a:p>
                      <a:endParaRPr lang="en-IN"/>
                    </a:p>
                  </a:txBody>
                  <a:tcPr/>
                </a:tc>
                <a:tc>
                  <a:txBody>
                    <a:bodyPr/>
                    <a:lstStyle/>
                    <a:p>
                      <a:pPr algn="just">
                        <a:lnSpc>
                          <a:spcPct val="115000"/>
                        </a:lnSpc>
                        <a:spcAft>
                          <a:spcPts val="0"/>
                        </a:spcAft>
                      </a:pPr>
                      <a:r>
                        <a:rPr lang="en-US" sz="1800">
                          <a:effectLst/>
                        </a:rPr>
                        <a:t>Inventory levels with Min./Max level is defined in system and exceptions are recorded/ reported.</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nchor="b"/>
                </a:tc>
                <a:tc>
                  <a:txBody>
                    <a:bodyPr/>
                    <a:lstStyle/>
                    <a:p>
                      <a:pPr algn="ctr">
                        <a:lnSpc>
                          <a:spcPct val="115000"/>
                        </a:lnSpc>
                        <a:spcAft>
                          <a:spcPts val="0"/>
                        </a:spcAft>
                      </a:pPr>
                      <a:r>
                        <a:rPr lang="en-US" sz="1800">
                          <a:effectLst/>
                        </a:rPr>
                        <a:t> </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nchor="b"/>
                </a:tc>
                <a:tc>
                  <a:txBody>
                    <a:bodyPr/>
                    <a:lstStyle/>
                    <a:p>
                      <a:pPr algn="ctr">
                        <a:lnSpc>
                          <a:spcPct val="115000"/>
                        </a:lnSpc>
                        <a:spcAft>
                          <a:spcPts val="0"/>
                        </a:spcAft>
                      </a:pPr>
                      <a:r>
                        <a:rPr lang="en-US" sz="1800" dirty="0">
                          <a:effectLst/>
                        </a:rPr>
                        <a:t> </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411" marR="64411" marT="0" marB="0" anchor="b"/>
                </a:tc>
                <a:extLst>
                  <a:ext uri="{0D108BD9-81ED-4DB2-BD59-A6C34878D82A}">
                    <a16:rowId xmlns:a16="http://schemas.microsoft.com/office/drawing/2014/main" val="279970203"/>
                  </a:ext>
                </a:extLst>
              </a:tr>
            </a:tbl>
          </a:graphicData>
        </a:graphic>
      </p:graphicFrame>
      <p:sp>
        <p:nvSpPr>
          <p:cNvPr id="7" name="Rectangle 1"/>
          <p:cNvSpPr>
            <a:spLocks noChangeArrowheads="1"/>
          </p:cNvSpPr>
          <p:nvPr/>
        </p:nvSpPr>
        <p:spPr bwMode="auto">
          <a:xfrm>
            <a:off x="-4298357" y="1749856"/>
            <a:ext cx="2759213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sng" strike="noStrike" cap="none" normalizeH="0" baseline="0" smtClean="0">
                <a:ln>
                  <a:noFill/>
                </a:ln>
                <a:solidFill>
                  <a:srgbClr val="232629"/>
                </a:solidFill>
                <a:effectLst/>
                <a:latin typeface="Calibri" panose="020F0502020204030204" pitchFamily="34" charset="0"/>
                <a:ea typeface="Times New Roman" panose="02020603050405020304" pitchFamily="18" charset="0"/>
                <a:cs typeface="Times New Roman" panose="02020603050405020304" pitchFamily="18" charset="0"/>
              </a:rPr>
              <a:t>Inventory Management</a:t>
            </a:r>
            <a:endParaRPr kumimoji="0" lang="en-US" altLang="en-US"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286240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3543" y="-87085"/>
            <a:ext cx="12148456" cy="653142"/>
          </a:xfrm>
          <a:prstGeom prst="rect">
            <a:avLst/>
          </a:prstGeom>
          <a:solidFill>
            <a:schemeClr val="bg2">
              <a:lumMod val="75000"/>
            </a:schemeClr>
          </a:solidFill>
        </p:spPr>
        <p:txBody>
          <a:bodyPr anchor="b">
            <a:normAutofit fontScale="975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Planning and Executing Internal Audit : Function Based- Inv. Mgmt.</a:t>
            </a:r>
            <a:endParaRPr lang="en-US" sz="3200" dirty="0">
              <a:solidFill>
                <a:schemeClr val="accent1"/>
              </a:solidFill>
              <a:latin typeface="Times New Roman" pitchFamily="18" charset="0"/>
              <a:cs typeface="Times New Roman" pitchFamily="18" charset="0"/>
            </a:endParaRPr>
          </a:p>
        </p:txBody>
      </p:sp>
      <p:graphicFrame>
        <p:nvGraphicFramePr>
          <p:cNvPr id="6" name="Table 5"/>
          <p:cNvGraphicFramePr>
            <a:graphicFrameLocks noGrp="1"/>
          </p:cNvGraphicFramePr>
          <p:nvPr>
            <p:extLst/>
          </p:nvPr>
        </p:nvGraphicFramePr>
        <p:xfrm>
          <a:off x="-1" y="566054"/>
          <a:ext cx="12192000" cy="6142372"/>
        </p:xfrm>
        <a:graphic>
          <a:graphicData uri="http://schemas.openxmlformats.org/drawingml/2006/table">
            <a:tbl>
              <a:tblPr firstRow="1" firstCol="1" bandRow="1">
                <a:tableStyleId>{5C22544A-7EE6-4342-B048-85BDC9FD1C3A}</a:tableStyleId>
              </a:tblPr>
              <a:tblGrid>
                <a:gridCol w="5223535">
                  <a:extLst>
                    <a:ext uri="{9D8B030D-6E8A-4147-A177-3AD203B41FA5}">
                      <a16:colId xmlns:a16="http://schemas.microsoft.com/office/drawing/2014/main" val="247573888"/>
                    </a:ext>
                  </a:extLst>
                </a:gridCol>
                <a:gridCol w="5223535">
                  <a:extLst>
                    <a:ext uri="{9D8B030D-6E8A-4147-A177-3AD203B41FA5}">
                      <a16:colId xmlns:a16="http://schemas.microsoft.com/office/drawing/2014/main" val="2117208505"/>
                    </a:ext>
                  </a:extLst>
                </a:gridCol>
                <a:gridCol w="872465">
                  <a:extLst>
                    <a:ext uri="{9D8B030D-6E8A-4147-A177-3AD203B41FA5}">
                      <a16:colId xmlns:a16="http://schemas.microsoft.com/office/drawing/2014/main" val="938123023"/>
                    </a:ext>
                  </a:extLst>
                </a:gridCol>
                <a:gridCol w="872465">
                  <a:extLst>
                    <a:ext uri="{9D8B030D-6E8A-4147-A177-3AD203B41FA5}">
                      <a16:colId xmlns:a16="http://schemas.microsoft.com/office/drawing/2014/main" val="4103680025"/>
                    </a:ext>
                  </a:extLst>
                </a:gridCol>
              </a:tblGrid>
              <a:tr h="349733">
                <a:tc gridSpan="2">
                  <a:txBody>
                    <a:bodyPr/>
                    <a:lstStyle/>
                    <a:p>
                      <a:pPr>
                        <a:lnSpc>
                          <a:spcPct val="115000"/>
                        </a:lnSpc>
                        <a:spcAft>
                          <a:spcPts val="0"/>
                        </a:spcAft>
                      </a:pPr>
                      <a:r>
                        <a:rPr lang="en-US" sz="1600" u="sng">
                          <a:effectLst/>
                        </a:rPr>
                        <a:t>Maintenance of physical stock/inventory</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IN"/>
                    </a:p>
                  </a:txBody>
                  <a:tcPr/>
                </a:tc>
                <a:tc>
                  <a:txBody>
                    <a:bodyPr/>
                    <a:lstStyle/>
                    <a:p>
                      <a:pPr>
                        <a:lnSpc>
                          <a:spcPct val="115000"/>
                        </a:lnSpc>
                        <a:spcAft>
                          <a:spcPts val="0"/>
                        </a:spcAft>
                      </a:pPr>
                      <a:r>
                        <a:rPr lang="en-US" sz="1600">
                          <a:effectLst/>
                        </a:rPr>
                        <a:t> </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600">
                          <a:effectLst/>
                        </a:rPr>
                        <a:t> </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539659664"/>
                  </a:ext>
                </a:extLst>
              </a:tr>
              <a:tr h="721345">
                <a:tc rowSpan="6">
                  <a:txBody>
                    <a:bodyPr/>
                    <a:lstStyle/>
                    <a:p>
                      <a:pPr>
                        <a:lnSpc>
                          <a:spcPct val="115000"/>
                        </a:lnSpc>
                        <a:spcAft>
                          <a:spcPts val="0"/>
                        </a:spcAft>
                      </a:pPr>
                      <a:r>
                        <a:rPr lang="en-US" sz="1600">
                          <a:effectLst/>
                        </a:rPr>
                        <a:t>1.Stock mix-up , 2.Stock discrepancies not noticed and mitigated,3.Uninsured stock,4.Un-reconciled stock,5.Un-updated stock position</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600">
                          <a:effectLst/>
                        </a:rPr>
                        <a:t>All storage areas are locked/protected and regularly verified to avoid any mishap. </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US" sz="1600">
                          <a:effectLst/>
                        </a:rPr>
                        <a:t> </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US" sz="1600">
                          <a:effectLst/>
                        </a:rPr>
                        <a:t> </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347918288"/>
                  </a:ext>
                </a:extLst>
              </a:tr>
              <a:tr h="1464569">
                <a:tc vMerge="1">
                  <a:txBody>
                    <a:bodyPr/>
                    <a:lstStyle/>
                    <a:p>
                      <a:endParaRPr lang="en-IN"/>
                    </a:p>
                  </a:txBody>
                  <a:tcPr/>
                </a:tc>
                <a:tc>
                  <a:txBody>
                    <a:bodyPr/>
                    <a:lstStyle/>
                    <a:p>
                      <a:pPr algn="just">
                        <a:lnSpc>
                          <a:spcPct val="115000"/>
                        </a:lnSpc>
                        <a:spcAft>
                          <a:spcPts val="0"/>
                        </a:spcAft>
                      </a:pPr>
                      <a:r>
                        <a:rPr lang="en-US" sz="1600">
                          <a:effectLst/>
                        </a:rPr>
                        <a:t>All items are visible/accessible for count, obsolete items and items with quality problems stored separately, storage ensures that two products cannot be mixed together i.e one item kept per place. </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US" sz="1600">
                          <a:effectLst/>
                        </a:rPr>
                        <a:t> </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US" sz="1600">
                          <a:effectLst/>
                        </a:rPr>
                        <a:t> </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894258606"/>
                  </a:ext>
                </a:extLst>
              </a:tr>
              <a:tr h="721345">
                <a:tc vMerge="1">
                  <a:txBody>
                    <a:bodyPr/>
                    <a:lstStyle/>
                    <a:p>
                      <a:endParaRPr lang="en-IN"/>
                    </a:p>
                  </a:txBody>
                  <a:tcPr/>
                </a:tc>
                <a:tc>
                  <a:txBody>
                    <a:bodyPr/>
                    <a:lstStyle/>
                    <a:p>
                      <a:pPr algn="just">
                        <a:lnSpc>
                          <a:spcPct val="115000"/>
                        </a:lnSpc>
                        <a:spcAft>
                          <a:spcPts val="0"/>
                        </a:spcAft>
                      </a:pPr>
                      <a:r>
                        <a:rPr lang="en-US" sz="1600">
                          <a:effectLst/>
                        </a:rPr>
                        <a:t>“Kardex” is maintained at the warehouse to indicate updated stock position.</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600">
                          <a:effectLst/>
                        </a:rPr>
                        <a:t> </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US" sz="1600">
                          <a:effectLst/>
                        </a:rPr>
                        <a:t> </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081543454"/>
                  </a:ext>
                </a:extLst>
              </a:tr>
              <a:tr h="721345">
                <a:tc vMerge="1">
                  <a:txBody>
                    <a:bodyPr/>
                    <a:lstStyle/>
                    <a:p>
                      <a:endParaRPr lang="en-IN"/>
                    </a:p>
                  </a:txBody>
                  <a:tcPr/>
                </a:tc>
                <a:tc>
                  <a:txBody>
                    <a:bodyPr/>
                    <a:lstStyle/>
                    <a:p>
                      <a:pPr algn="just">
                        <a:lnSpc>
                          <a:spcPct val="115000"/>
                        </a:lnSpc>
                        <a:spcAft>
                          <a:spcPts val="0"/>
                        </a:spcAft>
                      </a:pPr>
                      <a:r>
                        <a:rPr lang="en-US" sz="1600">
                          <a:effectLst/>
                        </a:rPr>
                        <a:t>Stocks are kept under insurance coverage and/or stock losses are realizable from the custodian.</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600">
                          <a:effectLst/>
                        </a:rPr>
                        <a:t> </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US" sz="1600">
                          <a:effectLst/>
                        </a:rPr>
                        <a:t> </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101952765"/>
                  </a:ext>
                </a:extLst>
              </a:tr>
              <a:tr h="721345">
                <a:tc vMerge="1">
                  <a:txBody>
                    <a:bodyPr/>
                    <a:lstStyle/>
                    <a:p>
                      <a:endParaRPr lang="en-IN"/>
                    </a:p>
                  </a:txBody>
                  <a:tcPr/>
                </a:tc>
                <a:tc>
                  <a:txBody>
                    <a:bodyPr/>
                    <a:lstStyle/>
                    <a:p>
                      <a:pPr algn="just">
                        <a:lnSpc>
                          <a:spcPct val="115000"/>
                        </a:lnSpc>
                        <a:spcAft>
                          <a:spcPts val="0"/>
                        </a:spcAft>
                      </a:pPr>
                      <a:r>
                        <a:rPr lang="en-US" sz="1600">
                          <a:effectLst/>
                        </a:rPr>
                        <a:t>Shelf life record is maintained for managing validity of the product usage.</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600">
                          <a:effectLst/>
                        </a:rPr>
                        <a:t> </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US" sz="1600">
                          <a:effectLst/>
                        </a:rPr>
                        <a:t> </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940389316"/>
                  </a:ext>
                </a:extLst>
              </a:tr>
              <a:tr h="1092957">
                <a:tc vMerge="1">
                  <a:txBody>
                    <a:bodyPr/>
                    <a:lstStyle/>
                    <a:p>
                      <a:endParaRPr lang="en-IN"/>
                    </a:p>
                  </a:txBody>
                  <a:tcPr/>
                </a:tc>
                <a:tc>
                  <a:txBody>
                    <a:bodyPr/>
                    <a:lstStyle/>
                    <a:p>
                      <a:pPr algn="just">
                        <a:lnSpc>
                          <a:spcPct val="115000"/>
                        </a:lnSpc>
                        <a:spcAft>
                          <a:spcPts val="0"/>
                        </a:spcAft>
                      </a:pPr>
                      <a:r>
                        <a:rPr lang="en-US" sz="1600">
                          <a:effectLst/>
                        </a:rPr>
                        <a:t>Volume reconciliation for each type of stock is carried out and different categories of discrepancies are clearly identified (production/stock-take). </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600">
                          <a:effectLst/>
                        </a:rPr>
                        <a:t> </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US" sz="1600">
                          <a:effectLst/>
                        </a:rPr>
                        <a:t> </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948681595"/>
                  </a:ext>
                </a:extLst>
              </a:tr>
              <a:tr h="349733">
                <a:tc gridSpan="4">
                  <a:txBody>
                    <a:bodyPr/>
                    <a:lstStyle/>
                    <a:p>
                      <a:pPr>
                        <a:lnSpc>
                          <a:spcPct val="115000"/>
                        </a:lnSpc>
                        <a:spcAft>
                          <a:spcPts val="0"/>
                        </a:spcAft>
                      </a:pPr>
                      <a:r>
                        <a:rPr lang="en-US" sz="1600" dirty="0">
                          <a:effectLst/>
                        </a:rPr>
                        <a:t>Costing and accounting of Inventory</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608069300"/>
                  </a:ext>
                </a:extLst>
              </a:tr>
            </a:tbl>
          </a:graphicData>
        </a:graphic>
      </p:graphicFrame>
    </p:spTree>
    <p:extLst>
      <p:ext uri="{BB962C8B-B14F-4D97-AF65-F5344CB8AC3E}">
        <p14:creationId xmlns:p14="http://schemas.microsoft.com/office/powerpoint/2010/main" val="35957699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3543" y="-87086"/>
            <a:ext cx="12148456" cy="876991"/>
          </a:xfrm>
          <a:prstGeom prst="rect">
            <a:avLst/>
          </a:prstGeom>
          <a:solidFill>
            <a:schemeClr val="bg2">
              <a:lumMod val="75000"/>
            </a:schemeClr>
          </a:solidFill>
        </p:spPr>
        <p:txBody>
          <a:bodyPr anchor="b">
            <a:normAutofit fontScale="975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Planning and Executing Internal Audit : Function Based – Inv. Mgmt.</a:t>
            </a:r>
            <a:endParaRPr lang="en-US" sz="3200" dirty="0">
              <a:solidFill>
                <a:schemeClr val="accent1"/>
              </a:solidFill>
              <a:latin typeface="Times New Roman" pitchFamily="18" charset="0"/>
              <a:cs typeface="Times New Roman" pitchFamily="18" charset="0"/>
            </a:endParaRPr>
          </a:p>
        </p:txBody>
      </p:sp>
      <p:graphicFrame>
        <p:nvGraphicFramePr>
          <p:cNvPr id="6" name="Table 5"/>
          <p:cNvGraphicFramePr>
            <a:graphicFrameLocks noGrp="1"/>
          </p:cNvGraphicFramePr>
          <p:nvPr>
            <p:extLst/>
          </p:nvPr>
        </p:nvGraphicFramePr>
        <p:xfrm>
          <a:off x="1" y="789905"/>
          <a:ext cx="12191998" cy="6037878"/>
        </p:xfrm>
        <a:graphic>
          <a:graphicData uri="http://schemas.openxmlformats.org/drawingml/2006/table">
            <a:tbl>
              <a:tblPr firstRow="1" firstCol="1" bandRow="1">
                <a:tableStyleId>{5C22544A-7EE6-4342-B048-85BDC9FD1C3A}</a:tableStyleId>
              </a:tblPr>
              <a:tblGrid>
                <a:gridCol w="5223535">
                  <a:extLst>
                    <a:ext uri="{9D8B030D-6E8A-4147-A177-3AD203B41FA5}">
                      <a16:colId xmlns:a16="http://schemas.microsoft.com/office/drawing/2014/main" val="1456786426"/>
                    </a:ext>
                  </a:extLst>
                </a:gridCol>
                <a:gridCol w="5223535">
                  <a:extLst>
                    <a:ext uri="{9D8B030D-6E8A-4147-A177-3AD203B41FA5}">
                      <a16:colId xmlns:a16="http://schemas.microsoft.com/office/drawing/2014/main" val="293474466"/>
                    </a:ext>
                  </a:extLst>
                </a:gridCol>
                <a:gridCol w="872464">
                  <a:extLst>
                    <a:ext uri="{9D8B030D-6E8A-4147-A177-3AD203B41FA5}">
                      <a16:colId xmlns:a16="http://schemas.microsoft.com/office/drawing/2014/main" val="3472594155"/>
                    </a:ext>
                  </a:extLst>
                </a:gridCol>
                <a:gridCol w="872464">
                  <a:extLst>
                    <a:ext uri="{9D8B030D-6E8A-4147-A177-3AD203B41FA5}">
                      <a16:colId xmlns:a16="http://schemas.microsoft.com/office/drawing/2014/main" val="2238262488"/>
                    </a:ext>
                  </a:extLst>
                </a:gridCol>
              </a:tblGrid>
              <a:tr h="136007">
                <a:tc gridSpan="4">
                  <a:txBody>
                    <a:bodyPr/>
                    <a:lstStyle/>
                    <a:p>
                      <a:pPr>
                        <a:lnSpc>
                          <a:spcPct val="115000"/>
                        </a:lnSpc>
                        <a:spcAft>
                          <a:spcPts val="0"/>
                        </a:spcAft>
                      </a:pPr>
                      <a:r>
                        <a:rPr lang="en-US" sz="1300">
                          <a:effectLst/>
                        </a:rPr>
                        <a:t>Costing and accounting of Inventory</a:t>
                      </a:r>
                      <a:endParaRPr lang="en-IN" sz="130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46112247"/>
                  </a:ext>
                </a:extLst>
              </a:tr>
              <a:tr h="544028">
                <a:tc rowSpan="11">
                  <a:txBody>
                    <a:bodyPr/>
                    <a:lstStyle/>
                    <a:p>
                      <a:pPr>
                        <a:lnSpc>
                          <a:spcPct val="115000"/>
                        </a:lnSpc>
                        <a:spcAft>
                          <a:spcPts val="0"/>
                        </a:spcAft>
                      </a:pPr>
                      <a:r>
                        <a:rPr lang="en-US" sz="1300" dirty="0">
                          <a:effectLst/>
                        </a:rPr>
                        <a:t>1.Wrong absorption/allocation of overheads,2.Wrong inventory valuation,3.Cut-off process not followed,4.High level of obsolescence, 5. Unreconciled and confirmed stock lying with 3P</a:t>
                      </a:r>
                      <a:endParaRPr lang="en-IN" sz="13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tc>
                <a:tc>
                  <a:txBody>
                    <a:bodyPr/>
                    <a:lstStyle/>
                    <a:p>
                      <a:pPr>
                        <a:lnSpc>
                          <a:spcPct val="115000"/>
                        </a:lnSpc>
                        <a:spcAft>
                          <a:spcPts val="0"/>
                        </a:spcAft>
                      </a:pPr>
                      <a:r>
                        <a:rPr lang="en-US" sz="1300" dirty="0">
                          <a:effectLst/>
                        </a:rPr>
                        <a:t>Stock issues and transfers are tracked and approved based on appropriate supporting documents and according to DOA.</a:t>
                      </a:r>
                      <a:endParaRPr lang="en-IN" sz="13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tc>
                  <a:txBody>
                    <a:bodyPr/>
                    <a:lstStyle/>
                    <a:p>
                      <a:pPr algn="ctr">
                        <a:lnSpc>
                          <a:spcPct val="115000"/>
                        </a:lnSpc>
                        <a:spcAft>
                          <a:spcPts val="0"/>
                        </a:spcAft>
                      </a:pPr>
                      <a:r>
                        <a:rPr lang="en-US" sz="600">
                          <a:effectLst/>
                        </a:rPr>
                        <a:t> </a:t>
                      </a:r>
                      <a:endParaRPr lang="en-IN"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tc>
                  <a:txBody>
                    <a:bodyPr/>
                    <a:lstStyle/>
                    <a:p>
                      <a:pPr algn="ctr">
                        <a:lnSpc>
                          <a:spcPct val="115000"/>
                        </a:lnSpc>
                        <a:spcAft>
                          <a:spcPts val="0"/>
                        </a:spcAft>
                      </a:pPr>
                      <a:r>
                        <a:rPr lang="en-US" sz="600">
                          <a:effectLst/>
                        </a:rPr>
                        <a:t> </a:t>
                      </a:r>
                      <a:endParaRPr lang="en-IN"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extLst>
                  <a:ext uri="{0D108BD9-81ED-4DB2-BD59-A6C34878D82A}">
                    <a16:rowId xmlns:a16="http://schemas.microsoft.com/office/drawing/2014/main" val="3159920640"/>
                  </a:ext>
                </a:extLst>
              </a:tr>
              <a:tr h="544028">
                <a:tc vMerge="1">
                  <a:txBody>
                    <a:bodyPr/>
                    <a:lstStyle/>
                    <a:p>
                      <a:endParaRPr lang="en-IN"/>
                    </a:p>
                  </a:txBody>
                  <a:tcPr/>
                </a:tc>
                <a:tc>
                  <a:txBody>
                    <a:bodyPr/>
                    <a:lstStyle/>
                    <a:p>
                      <a:pPr algn="just">
                        <a:lnSpc>
                          <a:spcPct val="115000"/>
                        </a:lnSpc>
                        <a:spcAft>
                          <a:spcPts val="0"/>
                        </a:spcAft>
                      </a:pPr>
                      <a:r>
                        <a:rPr lang="en-US" sz="1300" dirty="0">
                          <a:effectLst/>
                        </a:rPr>
                        <a:t>Classification of spare parts between Fixed Assets and Inventory is reviewed for consistency with Co. accounting policy/INDAS 16.</a:t>
                      </a:r>
                      <a:endParaRPr lang="en-IN" sz="13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tc>
                  <a:txBody>
                    <a:bodyPr/>
                    <a:lstStyle/>
                    <a:p>
                      <a:pPr algn="ctr">
                        <a:lnSpc>
                          <a:spcPct val="115000"/>
                        </a:lnSpc>
                        <a:spcAft>
                          <a:spcPts val="0"/>
                        </a:spcAft>
                      </a:pPr>
                      <a:r>
                        <a:rPr lang="en-US" sz="600">
                          <a:effectLst/>
                        </a:rPr>
                        <a:t> </a:t>
                      </a:r>
                      <a:endParaRPr lang="en-IN"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tc>
                  <a:txBody>
                    <a:bodyPr/>
                    <a:lstStyle/>
                    <a:p>
                      <a:pPr algn="ctr">
                        <a:lnSpc>
                          <a:spcPct val="115000"/>
                        </a:lnSpc>
                        <a:spcAft>
                          <a:spcPts val="0"/>
                        </a:spcAft>
                      </a:pPr>
                      <a:r>
                        <a:rPr lang="en-US" sz="600">
                          <a:effectLst/>
                        </a:rPr>
                        <a:t> </a:t>
                      </a:r>
                      <a:endParaRPr lang="en-IN"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extLst>
                  <a:ext uri="{0D108BD9-81ED-4DB2-BD59-A6C34878D82A}">
                    <a16:rowId xmlns:a16="http://schemas.microsoft.com/office/drawing/2014/main" val="3905588194"/>
                  </a:ext>
                </a:extLst>
              </a:tr>
              <a:tr h="408020">
                <a:tc vMerge="1">
                  <a:txBody>
                    <a:bodyPr/>
                    <a:lstStyle/>
                    <a:p>
                      <a:endParaRPr lang="en-IN"/>
                    </a:p>
                  </a:txBody>
                  <a:tcPr/>
                </a:tc>
                <a:tc>
                  <a:txBody>
                    <a:bodyPr/>
                    <a:lstStyle/>
                    <a:p>
                      <a:pPr algn="just">
                        <a:lnSpc>
                          <a:spcPct val="115000"/>
                        </a:lnSpc>
                        <a:spcAft>
                          <a:spcPts val="0"/>
                        </a:spcAft>
                      </a:pPr>
                      <a:r>
                        <a:rPr lang="en-US" sz="1300" dirty="0">
                          <a:effectLst/>
                        </a:rPr>
                        <a:t>Valuation of each type of inventory is reviewed for consistency with accounting standards.</a:t>
                      </a:r>
                      <a:endParaRPr lang="en-IN" sz="13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tc>
                <a:tc>
                  <a:txBody>
                    <a:bodyPr/>
                    <a:lstStyle/>
                    <a:p>
                      <a:pPr algn="ctr">
                        <a:lnSpc>
                          <a:spcPct val="115000"/>
                        </a:lnSpc>
                        <a:spcAft>
                          <a:spcPts val="0"/>
                        </a:spcAft>
                      </a:pPr>
                      <a:r>
                        <a:rPr lang="en-US" sz="600">
                          <a:effectLst/>
                        </a:rPr>
                        <a:t> </a:t>
                      </a:r>
                      <a:endParaRPr lang="en-IN"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tc>
                  <a:txBody>
                    <a:bodyPr/>
                    <a:lstStyle/>
                    <a:p>
                      <a:pPr algn="ctr">
                        <a:lnSpc>
                          <a:spcPct val="115000"/>
                        </a:lnSpc>
                        <a:spcAft>
                          <a:spcPts val="0"/>
                        </a:spcAft>
                      </a:pPr>
                      <a:r>
                        <a:rPr lang="en-US" sz="600">
                          <a:effectLst/>
                        </a:rPr>
                        <a:t> </a:t>
                      </a:r>
                      <a:endParaRPr lang="en-IN"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extLst>
                  <a:ext uri="{0D108BD9-81ED-4DB2-BD59-A6C34878D82A}">
                    <a16:rowId xmlns:a16="http://schemas.microsoft.com/office/drawing/2014/main" val="680669933"/>
                  </a:ext>
                </a:extLst>
              </a:tr>
              <a:tr h="272014">
                <a:tc vMerge="1">
                  <a:txBody>
                    <a:bodyPr/>
                    <a:lstStyle/>
                    <a:p>
                      <a:endParaRPr lang="en-IN"/>
                    </a:p>
                  </a:txBody>
                  <a:tcPr/>
                </a:tc>
                <a:tc>
                  <a:txBody>
                    <a:bodyPr/>
                    <a:lstStyle/>
                    <a:p>
                      <a:pPr algn="just">
                        <a:lnSpc>
                          <a:spcPct val="115000"/>
                        </a:lnSpc>
                        <a:spcAft>
                          <a:spcPts val="0"/>
                        </a:spcAft>
                      </a:pPr>
                      <a:r>
                        <a:rPr lang="en-US" sz="1300" dirty="0">
                          <a:effectLst/>
                        </a:rPr>
                        <a:t>Allocation of costs when performing cost calculation is reviewed for completeness.</a:t>
                      </a:r>
                      <a:endParaRPr lang="en-IN" sz="13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tc>
                <a:tc>
                  <a:txBody>
                    <a:bodyPr/>
                    <a:lstStyle/>
                    <a:p>
                      <a:pPr algn="ctr">
                        <a:lnSpc>
                          <a:spcPct val="115000"/>
                        </a:lnSpc>
                        <a:spcAft>
                          <a:spcPts val="0"/>
                        </a:spcAft>
                      </a:pPr>
                      <a:r>
                        <a:rPr lang="en-US" sz="600">
                          <a:effectLst/>
                        </a:rPr>
                        <a:t> </a:t>
                      </a:r>
                      <a:endParaRPr lang="en-IN"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tc>
                  <a:txBody>
                    <a:bodyPr/>
                    <a:lstStyle/>
                    <a:p>
                      <a:pPr algn="ctr">
                        <a:lnSpc>
                          <a:spcPct val="115000"/>
                        </a:lnSpc>
                        <a:spcAft>
                          <a:spcPts val="0"/>
                        </a:spcAft>
                      </a:pPr>
                      <a:r>
                        <a:rPr lang="en-US" sz="600">
                          <a:effectLst/>
                        </a:rPr>
                        <a:t> </a:t>
                      </a:r>
                      <a:endParaRPr lang="en-IN"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extLst>
                  <a:ext uri="{0D108BD9-81ED-4DB2-BD59-A6C34878D82A}">
                    <a16:rowId xmlns:a16="http://schemas.microsoft.com/office/drawing/2014/main" val="2836193642"/>
                  </a:ext>
                </a:extLst>
              </a:tr>
              <a:tr h="310450">
                <a:tc vMerge="1">
                  <a:txBody>
                    <a:bodyPr/>
                    <a:lstStyle/>
                    <a:p>
                      <a:endParaRPr lang="en-IN"/>
                    </a:p>
                  </a:txBody>
                  <a:tcPr/>
                </a:tc>
                <a:tc>
                  <a:txBody>
                    <a:bodyPr/>
                    <a:lstStyle/>
                    <a:p>
                      <a:pPr algn="just">
                        <a:lnSpc>
                          <a:spcPct val="115000"/>
                        </a:lnSpc>
                        <a:spcAft>
                          <a:spcPts val="0"/>
                        </a:spcAft>
                      </a:pPr>
                      <a:r>
                        <a:rPr lang="en-US" sz="1300" dirty="0">
                          <a:effectLst/>
                        </a:rPr>
                        <a:t>Provisions are approved according to delegations of authority.</a:t>
                      </a:r>
                      <a:endParaRPr lang="en-IN" sz="13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tc>
                <a:tc>
                  <a:txBody>
                    <a:bodyPr/>
                    <a:lstStyle/>
                    <a:p>
                      <a:pPr algn="ctr">
                        <a:lnSpc>
                          <a:spcPct val="115000"/>
                        </a:lnSpc>
                        <a:spcAft>
                          <a:spcPts val="0"/>
                        </a:spcAft>
                      </a:pPr>
                      <a:r>
                        <a:rPr lang="en-US" sz="600">
                          <a:effectLst/>
                        </a:rPr>
                        <a:t> </a:t>
                      </a:r>
                      <a:endParaRPr lang="en-IN"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tc>
                  <a:txBody>
                    <a:bodyPr/>
                    <a:lstStyle/>
                    <a:p>
                      <a:pPr algn="ctr">
                        <a:lnSpc>
                          <a:spcPct val="115000"/>
                        </a:lnSpc>
                        <a:spcAft>
                          <a:spcPts val="0"/>
                        </a:spcAft>
                      </a:pPr>
                      <a:r>
                        <a:rPr lang="en-US" sz="600">
                          <a:effectLst/>
                        </a:rPr>
                        <a:t> </a:t>
                      </a:r>
                      <a:endParaRPr lang="en-IN"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extLst>
                  <a:ext uri="{0D108BD9-81ED-4DB2-BD59-A6C34878D82A}">
                    <a16:rowId xmlns:a16="http://schemas.microsoft.com/office/drawing/2014/main" val="3379147556"/>
                  </a:ext>
                </a:extLst>
              </a:tr>
              <a:tr h="544028">
                <a:tc vMerge="1">
                  <a:txBody>
                    <a:bodyPr/>
                    <a:lstStyle/>
                    <a:p>
                      <a:endParaRPr lang="en-IN"/>
                    </a:p>
                  </a:txBody>
                  <a:tcPr/>
                </a:tc>
                <a:tc>
                  <a:txBody>
                    <a:bodyPr/>
                    <a:lstStyle/>
                    <a:p>
                      <a:pPr algn="just">
                        <a:lnSpc>
                          <a:spcPct val="115000"/>
                        </a:lnSpc>
                        <a:spcAft>
                          <a:spcPts val="0"/>
                        </a:spcAft>
                      </a:pPr>
                      <a:r>
                        <a:rPr lang="en-US" sz="1300" dirty="0">
                          <a:effectLst/>
                        </a:rPr>
                        <a:t>Write-off of obsolete parts are authorized on the basis of appropriate supporting documents (</a:t>
                      </a:r>
                      <a:r>
                        <a:rPr lang="en-US" sz="1300" dirty="0" err="1">
                          <a:effectLst/>
                        </a:rPr>
                        <a:t>e.g</a:t>
                      </a:r>
                      <a:r>
                        <a:rPr lang="en-US" sz="1300" dirty="0">
                          <a:effectLst/>
                        </a:rPr>
                        <a:t> obsolete inventory report) and according to DOA. </a:t>
                      </a:r>
                      <a:endParaRPr lang="en-IN" sz="13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tc>
                  <a:txBody>
                    <a:bodyPr/>
                    <a:lstStyle/>
                    <a:p>
                      <a:pPr algn="ctr">
                        <a:lnSpc>
                          <a:spcPct val="115000"/>
                        </a:lnSpc>
                        <a:spcAft>
                          <a:spcPts val="0"/>
                        </a:spcAft>
                      </a:pPr>
                      <a:r>
                        <a:rPr lang="en-US" sz="600">
                          <a:effectLst/>
                        </a:rPr>
                        <a:t> </a:t>
                      </a:r>
                      <a:endParaRPr lang="en-IN"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tc>
                  <a:txBody>
                    <a:bodyPr/>
                    <a:lstStyle/>
                    <a:p>
                      <a:pPr algn="ctr">
                        <a:lnSpc>
                          <a:spcPct val="115000"/>
                        </a:lnSpc>
                        <a:spcAft>
                          <a:spcPts val="0"/>
                        </a:spcAft>
                      </a:pPr>
                      <a:r>
                        <a:rPr lang="en-US" sz="600">
                          <a:effectLst/>
                        </a:rPr>
                        <a:t> </a:t>
                      </a:r>
                      <a:endParaRPr lang="en-IN"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extLst>
                  <a:ext uri="{0D108BD9-81ED-4DB2-BD59-A6C34878D82A}">
                    <a16:rowId xmlns:a16="http://schemas.microsoft.com/office/drawing/2014/main" val="1738748471"/>
                  </a:ext>
                </a:extLst>
              </a:tr>
              <a:tr h="408020">
                <a:tc vMerge="1">
                  <a:txBody>
                    <a:bodyPr/>
                    <a:lstStyle/>
                    <a:p>
                      <a:endParaRPr lang="en-IN"/>
                    </a:p>
                  </a:txBody>
                  <a:tcPr/>
                </a:tc>
                <a:tc>
                  <a:txBody>
                    <a:bodyPr/>
                    <a:lstStyle/>
                    <a:p>
                      <a:pPr algn="just">
                        <a:lnSpc>
                          <a:spcPct val="115000"/>
                        </a:lnSpc>
                        <a:spcAft>
                          <a:spcPts val="0"/>
                        </a:spcAft>
                      </a:pPr>
                      <a:r>
                        <a:rPr lang="en-US" sz="1300" dirty="0">
                          <a:effectLst/>
                        </a:rPr>
                        <a:t>Cut-off process is in place to ensure that all movements are recorded at the date they occurred.</a:t>
                      </a:r>
                      <a:endParaRPr lang="en-IN" sz="13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tc>
                  <a:txBody>
                    <a:bodyPr/>
                    <a:lstStyle/>
                    <a:p>
                      <a:pPr algn="ctr">
                        <a:lnSpc>
                          <a:spcPct val="115000"/>
                        </a:lnSpc>
                        <a:spcAft>
                          <a:spcPts val="0"/>
                        </a:spcAft>
                      </a:pPr>
                      <a:r>
                        <a:rPr lang="en-US" sz="600">
                          <a:effectLst/>
                        </a:rPr>
                        <a:t> </a:t>
                      </a:r>
                      <a:endParaRPr lang="en-IN"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tc>
                  <a:txBody>
                    <a:bodyPr/>
                    <a:lstStyle/>
                    <a:p>
                      <a:pPr algn="ctr">
                        <a:lnSpc>
                          <a:spcPct val="115000"/>
                        </a:lnSpc>
                        <a:spcAft>
                          <a:spcPts val="0"/>
                        </a:spcAft>
                      </a:pPr>
                      <a:r>
                        <a:rPr lang="en-US" sz="600">
                          <a:effectLst/>
                        </a:rPr>
                        <a:t> </a:t>
                      </a:r>
                      <a:endParaRPr lang="en-IN"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extLst>
                  <a:ext uri="{0D108BD9-81ED-4DB2-BD59-A6C34878D82A}">
                    <a16:rowId xmlns:a16="http://schemas.microsoft.com/office/drawing/2014/main" val="3715050550"/>
                  </a:ext>
                </a:extLst>
              </a:tr>
              <a:tr h="413934">
                <a:tc vMerge="1">
                  <a:txBody>
                    <a:bodyPr/>
                    <a:lstStyle/>
                    <a:p>
                      <a:endParaRPr lang="en-IN"/>
                    </a:p>
                  </a:txBody>
                  <a:tcPr/>
                </a:tc>
                <a:tc>
                  <a:txBody>
                    <a:bodyPr/>
                    <a:lstStyle/>
                    <a:p>
                      <a:pPr algn="just">
                        <a:lnSpc>
                          <a:spcPct val="115000"/>
                        </a:lnSpc>
                        <a:spcAft>
                          <a:spcPts val="0"/>
                        </a:spcAft>
                      </a:pPr>
                      <a:r>
                        <a:rPr lang="en-US" sz="1300" dirty="0">
                          <a:effectLst/>
                        </a:rPr>
                        <a:t>Methodology for calculating overhead in inventory is reviewed at least annually to ensure compliance with Company Policy.</a:t>
                      </a:r>
                      <a:endParaRPr lang="en-IN" sz="13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tc>
                  <a:txBody>
                    <a:bodyPr/>
                    <a:lstStyle/>
                    <a:p>
                      <a:pPr algn="ctr">
                        <a:lnSpc>
                          <a:spcPct val="115000"/>
                        </a:lnSpc>
                        <a:spcAft>
                          <a:spcPts val="0"/>
                        </a:spcAft>
                      </a:pPr>
                      <a:r>
                        <a:rPr lang="en-US" sz="600">
                          <a:effectLst/>
                        </a:rPr>
                        <a:t> </a:t>
                      </a:r>
                      <a:endParaRPr lang="en-IN"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tc>
                  <a:txBody>
                    <a:bodyPr/>
                    <a:lstStyle/>
                    <a:p>
                      <a:pPr algn="ctr">
                        <a:lnSpc>
                          <a:spcPct val="115000"/>
                        </a:lnSpc>
                        <a:spcAft>
                          <a:spcPts val="0"/>
                        </a:spcAft>
                      </a:pPr>
                      <a:r>
                        <a:rPr lang="en-US" sz="600" dirty="0">
                          <a:effectLst/>
                        </a:rPr>
                        <a:t> </a:t>
                      </a:r>
                      <a:endParaRPr lang="en-IN"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extLst>
                  <a:ext uri="{0D108BD9-81ED-4DB2-BD59-A6C34878D82A}">
                    <a16:rowId xmlns:a16="http://schemas.microsoft.com/office/drawing/2014/main" val="3329683556"/>
                  </a:ext>
                </a:extLst>
              </a:tr>
              <a:tr h="1088055">
                <a:tc vMerge="1">
                  <a:txBody>
                    <a:bodyPr/>
                    <a:lstStyle/>
                    <a:p>
                      <a:endParaRPr lang="en-IN"/>
                    </a:p>
                  </a:txBody>
                  <a:tcPr/>
                </a:tc>
                <a:tc>
                  <a:txBody>
                    <a:bodyPr/>
                    <a:lstStyle/>
                    <a:p>
                      <a:pPr algn="just">
                        <a:lnSpc>
                          <a:spcPct val="115000"/>
                        </a:lnSpc>
                        <a:spcAft>
                          <a:spcPts val="0"/>
                        </a:spcAft>
                      </a:pPr>
                      <a:r>
                        <a:rPr lang="en-US" sz="1300" dirty="0">
                          <a:effectLst/>
                        </a:rPr>
                        <a:t>Procedures are in place, including document accountability to control the receipt and transfer of inventory into, within, and out of the facility. Monthly cut-off procedures observed and </a:t>
                      </a:r>
                      <a:r>
                        <a:rPr lang="en-US" sz="1300" dirty="0" err="1">
                          <a:effectLst/>
                        </a:rPr>
                        <a:t>co-ordinated</a:t>
                      </a:r>
                      <a:r>
                        <a:rPr lang="en-US" sz="1300" dirty="0">
                          <a:effectLst/>
                        </a:rPr>
                        <a:t> with the finance/accounts to ensure all receipts and disbursements of inventory are properly recorded.</a:t>
                      </a:r>
                      <a:endParaRPr lang="en-IN" sz="13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tc>
                  <a:txBody>
                    <a:bodyPr/>
                    <a:lstStyle/>
                    <a:p>
                      <a:pPr algn="ctr">
                        <a:lnSpc>
                          <a:spcPct val="115000"/>
                        </a:lnSpc>
                        <a:spcAft>
                          <a:spcPts val="0"/>
                        </a:spcAft>
                      </a:pPr>
                      <a:r>
                        <a:rPr lang="en-US" sz="600">
                          <a:effectLst/>
                        </a:rPr>
                        <a:t> </a:t>
                      </a:r>
                      <a:endParaRPr lang="en-IN"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tc>
                  <a:txBody>
                    <a:bodyPr/>
                    <a:lstStyle/>
                    <a:p>
                      <a:pPr algn="ctr">
                        <a:lnSpc>
                          <a:spcPct val="115000"/>
                        </a:lnSpc>
                        <a:spcAft>
                          <a:spcPts val="0"/>
                        </a:spcAft>
                      </a:pPr>
                      <a:r>
                        <a:rPr lang="en-US" sz="600" dirty="0">
                          <a:effectLst/>
                        </a:rPr>
                        <a:t> </a:t>
                      </a:r>
                      <a:endParaRPr lang="en-IN"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extLst>
                  <a:ext uri="{0D108BD9-81ED-4DB2-BD59-A6C34878D82A}">
                    <a16:rowId xmlns:a16="http://schemas.microsoft.com/office/drawing/2014/main" val="690947025"/>
                  </a:ext>
                </a:extLst>
              </a:tr>
              <a:tr h="408020">
                <a:tc vMerge="1">
                  <a:txBody>
                    <a:bodyPr/>
                    <a:lstStyle/>
                    <a:p>
                      <a:endParaRPr lang="en-IN"/>
                    </a:p>
                  </a:txBody>
                  <a:tcPr/>
                </a:tc>
                <a:tc>
                  <a:txBody>
                    <a:bodyPr/>
                    <a:lstStyle/>
                    <a:p>
                      <a:pPr algn="just">
                        <a:lnSpc>
                          <a:spcPct val="115000"/>
                        </a:lnSpc>
                        <a:spcAft>
                          <a:spcPts val="0"/>
                        </a:spcAft>
                      </a:pPr>
                      <a:r>
                        <a:rPr lang="en-US" sz="1300" dirty="0">
                          <a:effectLst/>
                        </a:rPr>
                        <a:t>Procedure for identification of obsolete inventory is in place and reported accordingly.</a:t>
                      </a:r>
                      <a:endParaRPr lang="en-IN" sz="13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ctr"/>
                </a:tc>
                <a:tc>
                  <a:txBody>
                    <a:bodyPr/>
                    <a:lstStyle/>
                    <a:p>
                      <a:pPr algn="ctr">
                        <a:lnSpc>
                          <a:spcPct val="115000"/>
                        </a:lnSpc>
                        <a:spcAft>
                          <a:spcPts val="0"/>
                        </a:spcAft>
                      </a:pPr>
                      <a:r>
                        <a:rPr lang="en-US" sz="600">
                          <a:effectLst/>
                        </a:rPr>
                        <a:t> </a:t>
                      </a:r>
                      <a:endParaRPr lang="en-IN"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tc>
                  <a:txBody>
                    <a:bodyPr/>
                    <a:lstStyle/>
                    <a:p>
                      <a:pPr algn="ctr">
                        <a:lnSpc>
                          <a:spcPct val="115000"/>
                        </a:lnSpc>
                        <a:spcAft>
                          <a:spcPts val="0"/>
                        </a:spcAft>
                      </a:pPr>
                      <a:r>
                        <a:rPr lang="en-US" sz="600" dirty="0">
                          <a:effectLst/>
                        </a:rPr>
                        <a:t> </a:t>
                      </a:r>
                      <a:endParaRPr lang="en-IN"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extLst>
                  <a:ext uri="{0D108BD9-81ED-4DB2-BD59-A6C34878D82A}">
                    <a16:rowId xmlns:a16="http://schemas.microsoft.com/office/drawing/2014/main" val="1257341683"/>
                  </a:ext>
                </a:extLst>
              </a:tr>
              <a:tr h="310450">
                <a:tc vMerge="1">
                  <a:txBody>
                    <a:bodyPr/>
                    <a:lstStyle/>
                    <a:p>
                      <a:endParaRPr lang="en-IN"/>
                    </a:p>
                  </a:txBody>
                  <a:tcPr/>
                </a:tc>
                <a:tc>
                  <a:txBody>
                    <a:bodyPr/>
                    <a:lstStyle/>
                    <a:p>
                      <a:pPr algn="just">
                        <a:lnSpc>
                          <a:spcPct val="115000"/>
                        </a:lnSpc>
                        <a:spcAft>
                          <a:spcPts val="0"/>
                        </a:spcAft>
                      </a:pPr>
                      <a:r>
                        <a:rPr lang="en-US" sz="1300" dirty="0">
                          <a:effectLst/>
                        </a:rPr>
                        <a:t>Confirmation obtained for stock on consignment/3P Locations.</a:t>
                      </a:r>
                      <a:endParaRPr lang="en-IN" sz="13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ctr"/>
                </a:tc>
                <a:tc>
                  <a:txBody>
                    <a:bodyPr/>
                    <a:lstStyle/>
                    <a:p>
                      <a:pPr algn="ctr">
                        <a:lnSpc>
                          <a:spcPct val="115000"/>
                        </a:lnSpc>
                        <a:spcAft>
                          <a:spcPts val="0"/>
                        </a:spcAft>
                      </a:pPr>
                      <a:r>
                        <a:rPr lang="en-US" sz="600">
                          <a:effectLst/>
                        </a:rPr>
                        <a:t> </a:t>
                      </a:r>
                      <a:endParaRPr lang="en-IN" sz="70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tc>
                  <a:txBody>
                    <a:bodyPr/>
                    <a:lstStyle/>
                    <a:p>
                      <a:pPr algn="ctr">
                        <a:lnSpc>
                          <a:spcPct val="115000"/>
                        </a:lnSpc>
                        <a:spcAft>
                          <a:spcPts val="0"/>
                        </a:spcAft>
                      </a:pPr>
                      <a:r>
                        <a:rPr lang="en-US" sz="600" dirty="0">
                          <a:effectLst/>
                        </a:rPr>
                        <a:t> </a:t>
                      </a:r>
                      <a:endParaRPr lang="en-IN" sz="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988" marR="42988" marT="0" marB="0" anchor="b"/>
                </a:tc>
                <a:extLst>
                  <a:ext uri="{0D108BD9-81ED-4DB2-BD59-A6C34878D82A}">
                    <a16:rowId xmlns:a16="http://schemas.microsoft.com/office/drawing/2014/main" val="384008754"/>
                  </a:ext>
                </a:extLst>
              </a:tr>
            </a:tbl>
          </a:graphicData>
        </a:graphic>
      </p:graphicFrame>
    </p:spTree>
    <p:extLst>
      <p:ext uri="{BB962C8B-B14F-4D97-AF65-F5344CB8AC3E}">
        <p14:creationId xmlns:p14="http://schemas.microsoft.com/office/powerpoint/2010/main" val="41916311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3543" y="-145142"/>
            <a:ext cx="12148456" cy="876991"/>
          </a:xfrm>
          <a:prstGeom prst="rect">
            <a:avLst/>
          </a:prstGeom>
          <a:solidFill>
            <a:schemeClr val="bg2">
              <a:lumMod val="75000"/>
            </a:schemeClr>
          </a:solidFill>
        </p:spPr>
        <p:txBody>
          <a:bodyPr anchor="b">
            <a:normAutofit fontScale="975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Planning and Executing Internal Audit : Function Based- Inv.  Mgmt.</a:t>
            </a:r>
            <a:endParaRPr lang="en-US" sz="3200" dirty="0">
              <a:solidFill>
                <a:schemeClr val="accent1"/>
              </a:solidFill>
              <a:latin typeface="Times New Roman" pitchFamily="18" charset="0"/>
              <a:cs typeface="Times New Roman" pitchFamily="18" charset="0"/>
            </a:endParaRPr>
          </a:p>
        </p:txBody>
      </p:sp>
      <p:graphicFrame>
        <p:nvGraphicFramePr>
          <p:cNvPr id="6" name="Table 5"/>
          <p:cNvGraphicFramePr>
            <a:graphicFrameLocks noGrp="1"/>
          </p:cNvGraphicFramePr>
          <p:nvPr>
            <p:extLst/>
          </p:nvPr>
        </p:nvGraphicFramePr>
        <p:xfrm>
          <a:off x="43543" y="731849"/>
          <a:ext cx="12148456" cy="4210312"/>
        </p:xfrm>
        <a:graphic>
          <a:graphicData uri="http://schemas.openxmlformats.org/drawingml/2006/table">
            <a:tbl>
              <a:tblPr firstRow="1" firstCol="1" bandRow="1">
                <a:tableStyleId>{5C22544A-7EE6-4342-B048-85BDC9FD1C3A}</a:tableStyleId>
              </a:tblPr>
              <a:tblGrid>
                <a:gridCol w="5204879">
                  <a:extLst>
                    <a:ext uri="{9D8B030D-6E8A-4147-A177-3AD203B41FA5}">
                      <a16:colId xmlns:a16="http://schemas.microsoft.com/office/drawing/2014/main" val="3079933823"/>
                    </a:ext>
                  </a:extLst>
                </a:gridCol>
                <a:gridCol w="5204879">
                  <a:extLst>
                    <a:ext uri="{9D8B030D-6E8A-4147-A177-3AD203B41FA5}">
                      <a16:colId xmlns:a16="http://schemas.microsoft.com/office/drawing/2014/main" val="4219850312"/>
                    </a:ext>
                  </a:extLst>
                </a:gridCol>
                <a:gridCol w="869349">
                  <a:extLst>
                    <a:ext uri="{9D8B030D-6E8A-4147-A177-3AD203B41FA5}">
                      <a16:colId xmlns:a16="http://schemas.microsoft.com/office/drawing/2014/main" val="277732985"/>
                    </a:ext>
                  </a:extLst>
                </a:gridCol>
                <a:gridCol w="869349">
                  <a:extLst>
                    <a:ext uri="{9D8B030D-6E8A-4147-A177-3AD203B41FA5}">
                      <a16:colId xmlns:a16="http://schemas.microsoft.com/office/drawing/2014/main" val="1723028970"/>
                    </a:ext>
                  </a:extLst>
                </a:gridCol>
              </a:tblGrid>
              <a:tr h="449141">
                <a:tc gridSpan="4">
                  <a:txBody>
                    <a:bodyPr/>
                    <a:lstStyle/>
                    <a:p>
                      <a:pPr>
                        <a:lnSpc>
                          <a:spcPct val="115000"/>
                        </a:lnSpc>
                        <a:spcAft>
                          <a:spcPts val="0"/>
                        </a:spcAft>
                      </a:pPr>
                      <a:r>
                        <a:rPr lang="en-US" sz="2400" u="sng" dirty="0">
                          <a:effectLst/>
                        </a:rPr>
                        <a:t>Others</a:t>
                      </a:r>
                      <a:endParaRPr lang="en-IN"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713456310"/>
                  </a:ext>
                </a:extLst>
              </a:tr>
              <a:tr h="2357734">
                <a:tc rowSpan="2">
                  <a:txBody>
                    <a:bodyPr/>
                    <a:lstStyle/>
                    <a:p>
                      <a:pPr>
                        <a:lnSpc>
                          <a:spcPct val="115000"/>
                        </a:lnSpc>
                        <a:spcAft>
                          <a:spcPts val="0"/>
                        </a:spcAft>
                      </a:pPr>
                      <a:r>
                        <a:rPr lang="en-US" sz="2400" dirty="0">
                          <a:effectLst/>
                        </a:rPr>
                        <a:t>1.Damaged stock not identified, 2.Additional expenses  with warranty period</a:t>
                      </a:r>
                      <a:endParaRPr lang="en-IN"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2400" dirty="0" smtClean="0">
                          <a:effectLst/>
                        </a:rPr>
                        <a:t>Material received in damaged condition or short receipt considered with proper qualified discharge on CN and/or short/damage certificates obtained from Carrier.</a:t>
                      </a:r>
                      <a:endParaRPr lang="en-IN"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a:effectLst/>
                        </a:rPr>
                        <a:t> </a:t>
                      </a:r>
                      <a:endParaRPr lang="en-IN"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US" sz="1000">
                          <a:effectLst/>
                        </a:rPr>
                        <a:t> </a:t>
                      </a:r>
                      <a:endParaRPr lang="en-IN"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006313681"/>
                  </a:ext>
                </a:extLst>
              </a:tr>
              <a:tr h="1403437">
                <a:tc vMerge="1">
                  <a:txBody>
                    <a:bodyPr/>
                    <a:lstStyle/>
                    <a:p>
                      <a:endParaRPr lang="en-IN"/>
                    </a:p>
                  </a:txBody>
                  <a:tcPr/>
                </a:tc>
                <a:tc>
                  <a:txBody>
                    <a:bodyPr/>
                    <a:lstStyle/>
                    <a:p>
                      <a:pPr algn="just">
                        <a:lnSpc>
                          <a:spcPct val="115000"/>
                        </a:lnSpc>
                        <a:spcAft>
                          <a:spcPts val="0"/>
                        </a:spcAft>
                      </a:pPr>
                      <a:r>
                        <a:rPr lang="en-US" sz="2400" dirty="0" smtClean="0">
                          <a:effectLst/>
                        </a:rPr>
                        <a:t>Warranty/Guarantee against the items are maintained in database for appropriate action/claim.</a:t>
                      </a:r>
                      <a:endParaRPr lang="en-IN"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US" sz="1000">
                          <a:effectLst/>
                        </a:rPr>
                        <a:t> </a:t>
                      </a:r>
                      <a:endParaRPr lang="en-IN"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US" sz="1000" dirty="0">
                          <a:effectLst/>
                        </a:rPr>
                        <a:t> </a:t>
                      </a:r>
                      <a:endParaRPr lang="en-IN"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889225658"/>
                  </a:ext>
                </a:extLst>
              </a:tr>
            </a:tbl>
          </a:graphicData>
        </a:graphic>
      </p:graphicFrame>
      <p:sp>
        <p:nvSpPr>
          <p:cNvPr id="7" name="Rectangle 6"/>
          <p:cNvSpPr/>
          <p:nvPr/>
        </p:nvSpPr>
        <p:spPr>
          <a:xfrm>
            <a:off x="43543" y="5449820"/>
            <a:ext cx="11945257" cy="1200329"/>
          </a:xfrm>
          <a:prstGeom prst="rect">
            <a:avLst/>
          </a:prstGeom>
        </p:spPr>
        <p:txBody>
          <a:bodyPr wrap="square">
            <a:spAutoFit/>
          </a:bodyPr>
          <a:lstStyle/>
          <a:p>
            <a:pPr algn="just"/>
            <a:r>
              <a:rPr lang="en-US" sz="2400" b="1" dirty="0" smtClean="0"/>
              <a:t>Note : Since Inventory Management is the Function to be discussed , the Control aspects pertaining to it covered here with the audit program. Both existence of control as well as effectiveness to be measured against each of the checkpoint.</a:t>
            </a:r>
            <a:endParaRPr lang="en-IN" sz="2400" b="1" dirty="0"/>
          </a:p>
        </p:txBody>
      </p:sp>
    </p:spTree>
    <p:extLst>
      <p:ext uri="{BB962C8B-B14F-4D97-AF65-F5344CB8AC3E}">
        <p14:creationId xmlns:p14="http://schemas.microsoft.com/office/powerpoint/2010/main" val="31686615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7296" y="-54590"/>
            <a:ext cx="12164704" cy="844496"/>
          </a:xfrm>
          <a:prstGeom prst="rect">
            <a:avLst/>
          </a:prstGeom>
          <a:solidFill>
            <a:schemeClr val="bg2">
              <a:lumMod val="75000"/>
            </a:schemeClr>
          </a:solidFill>
        </p:spPr>
        <p:txBody>
          <a:bodyPr anchor="b">
            <a:normAutofit fontScale="975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Planning and Executing Internal Audit – Quality Control</a:t>
            </a:r>
            <a:endParaRPr lang="en-US" sz="3200" dirty="0">
              <a:solidFill>
                <a:schemeClr val="accent1"/>
              </a:solidFill>
              <a:latin typeface="Times New Roman" pitchFamily="18" charset="0"/>
              <a:cs typeface="Times New Roman" pitchFamily="18" charset="0"/>
            </a:endParaRPr>
          </a:p>
        </p:txBody>
      </p:sp>
      <p:graphicFrame>
        <p:nvGraphicFramePr>
          <p:cNvPr id="7" name="Table 6"/>
          <p:cNvGraphicFramePr>
            <a:graphicFrameLocks noGrp="1"/>
          </p:cNvGraphicFramePr>
          <p:nvPr>
            <p:extLst/>
          </p:nvPr>
        </p:nvGraphicFramePr>
        <p:xfrm>
          <a:off x="27296" y="1786193"/>
          <a:ext cx="12164703" cy="3505200"/>
        </p:xfrm>
        <a:graphic>
          <a:graphicData uri="http://schemas.openxmlformats.org/drawingml/2006/table">
            <a:tbl>
              <a:tblPr firstRow="1" firstCol="1" bandRow="1">
                <a:tableStyleId>{5C22544A-7EE6-4342-B048-85BDC9FD1C3A}</a:tableStyleId>
              </a:tblPr>
              <a:tblGrid>
                <a:gridCol w="12164703">
                  <a:extLst>
                    <a:ext uri="{9D8B030D-6E8A-4147-A177-3AD203B41FA5}">
                      <a16:colId xmlns:a16="http://schemas.microsoft.com/office/drawing/2014/main" val="2625982252"/>
                    </a:ext>
                  </a:extLst>
                </a:gridCol>
              </a:tblGrid>
              <a:tr h="192099">
                <a:tc>
                  <a:txBody>
                    <a:bodyPr/>
                    <a:lstStyle/>
                    <a:p>
                      <a:pPr marL="342900" lvl="0" indent="-342900">
                        <a:lnSpc>
                          <a:spcPct val="115000"/>
                        </a:lnSpc>
                        <a:spcAft>
                          <a:spcPts val="0"/>
                        </a:spcAft>
                        <a:buFont typeface="Symbol" panose="05050102010706020507" pitchFamily="18" charset="2"/>
                        <a:buChar char=""/>
                      </a:pPr>
                      <a:r>
                        <a:rPr lang="en-US" sz="2000" dirty="0" smtClean="0">
                          <a:effectLst/>
                        </a:rPr>
                        <a:t>Whether frequency of sample collection is adequate?</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9097" marR="39097" marT="0" marB="0"/>
                </a:tc>
                <a:extLst>
                  <a:ext uri="{0D108BD9-81ED-4DB2-BD59-A6C34878D82A}">
                    <a16:rowId xmlns:a16="http://schemas.microsoft.com/office/drawing/2014/main" val="1734987303"/>
                  </a:ext>
                </a:extLst>
              </a:tr>
              <a:tr h="192099">
                <a:tc>
                  <a:txBody>
                    <a:bodyPr/>
                    <a:lstStyle/>
                    <a:p>
                      <a:pPr marL="0" lvl="0" indent="0">
                        <a:lnSpc>
                          <a:spcPct val="115000"/>
                        </a:lnSpc>
                        <a:spcAft>
                          <a:spcPts val="0"/>
                        </a:spcAft>
                        <a:buFont typeface="Symbol" panose="05050102010706020507" pitchFamily="18" charset="2"/>
                        <a:buNone/>
                      </a:pPr>
                      <a:r>
                        <a:rPr lang="en-US" sz="2000" dirty="0" smtClean="0">
                          <a:effectLst/>
                        </a:rPr>
                        <a:t>Whether sample quantity collected is sufficient for inspection?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9097" marR="39097" marT="0" marB="0"/>
                </a:tc>
                <a:extLst>
                  <a:ext uri="{0D108BD9-81ED-4DB2-BD59-A6C34878D82A}">
                    <a16:rowId xmlns:a16="http://schemas.microsoft.com/office/drawing/2014/main" val="2802053928"/>
                  </a:ext>
                </a:extLst>
              </a:tr>
              <a:tr h="288149">
                <a:tc>
                  <a:txBody>
                    <a:bodyPr/>
                    <a:lstStyle/>
                    <a:p>
                      <a:pPr marL="0" lvl="0" indent="0">
                        <a:lnSpc>
                          <a:spcPct val="115000"/>
                        </a:lnSpc>
                        <a:spcAft>
                          <a:spcPts val="0"/>
                        </a:spcAft>
                        <a:buFont typeface="Symbol" panose="05050102010706020507" pitchFamily="18" charset="2"/>
                        <a:buNone/>
                      </a:pPr>
                      <a:r>
                        <a:rPr lang="en-US" sz="2000" dirty="0" smtClean="0">
                          <a:effectLst/>
                        </a:rPr>
                        <a:t>Whether all samples are accompanied by "Sample testing request form" and entered in "Sample register"?</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9097" marR="39097" marT="0" marB="0"/>
                </a:tc>
                <a:extLst>
                  <a:ext uri="{0D108BD9-81ED-4DB2-BD59-A6C34878D82A}">
                    <a16:rowId xmlns:a16="http://schemas.microsoft.com/office/drawing/2014/main" val="2499542986"/>
                  </a:ext>
                </a:extLst>
              </a:tr>
              <a:tr h="112623">
                <a:tc>
                  <a:txBody>
                    <a:bodyPr/>
                    <a:lstStyle/>
                    <a:p>
                      <a:pPr marL="0" lvl="0" indent="0">
                        <a:lnSpc>
                          <a:spcPct val="115000"/>
                        </a:lnSpc>
                        <a:spcAft>
                          <a:spcPts val="0"/>
                        </a:spcAft>
                        <a:buFont typeface="Symbol" panose="05050102010706020507" pitchFamily="18" charset="2"/>
                        <a:buNone/>
                      </a:pPr>
                      <a:r>
                        <a:rPr lang="en-US" sz="2000" dirty="0" smtClean="0">
                          <a:effectLst/>
                        </a:rPr>
                        <a:t>Whether testing is carried out as per standard QC manual &amp; relevant work instruction?</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9097" marR="39097" marT="0" marB="0"/>
                </a:tc>
                <a:extLst>
                  <a:ext uri="{0D108BD9-81ED-4DB2-BD59-A6C34878D82A}">
                    <a16:rowId xmlns:a16="http://schemas.microsoft.com/office/drawing/2014/main" val="3806292114"/>
                  </a:ext>
                </a:extLst>
              </a:tr>
              <a:tr h="298832">
                <a:tc>
                  <a:txBody>
                    <a:bodyPr/>
                    <a:lstStyle/>
                    <a:p>
                      <a:pPr>
                        <a:lnSpc>
                          <a:spcPct val="115000"/>
                        </a:lnSpc>
                        <a:spcAft>
                          <a:spcPts val="0"/>
                        </a:spcAft>
                      </a:pPr>
                      <a:r>
                        <a:rPr lang="en-US" sz="2000" dirty="0" smtClean="0">
                          <a:effectLst/>
                        </a:rPr>
                        <a:t> Whether all purchase order contains quality norms and it is communicated to laboratory?</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9097" marR="39097" marT="0" marB="0"/>
                </a:tc>
                <a:extLst>
                  <a:ext uri="{0D108BD9-81ED-4DB2-BD59-A6C34878D82A}">
                    <a16:rowId xmlns:a16="http://schemas.microsoft.com/office/drawing/2014/main" val="411277363"/>
                  </a:ext>
                </a:extLst>
              </a:tr>
              <a:tr h="321833">
                <a:tc>
                  <a:txBody>
                    <a:bodyPr/>
                    <a:lstStyle/>
                    <a:p>
                      <a:pPr marL="457200">
                        <a:lnSpc>
                          <a:spcPct val="115000"/>
                        </a:lnSpc>
                        <a:spcAft>
                          <a:spcPts val="0"/>
                        </a:spcAft>
                      </a:pPr>
                      <a:r>
                        <a:rPr lang="en-US" sz="2000" dirty="0" smtClean="0">
                          <a:effectLst/>
                        </a:rPr>
                        <a:t>Whether all test results are recorded by Laboratory in appropriate register for further scrutiny/analysis?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9097" marR="39097" marT="0" marB="0"/>
                </a:tc>
                <a:extLst>
                  <a:ext uri="{0D108BD9-81ED-4DB2-BD59-A6C34878D82A}">
                    <a16:rowId xmlns:a16="http://schemas.microsoft.com/office/drawing/2014/main" val="446369171"/>
                  </a:ext>
                </a:extLst>
              </a:tr>
              <a:tr h="321833">
                <a:tc>
                  <a:txBody>
                    <a:bodyPr/>
                    <a:lstStyle/>
                    <a:p>
                      <a:pPr marL="457200">
                        <a:lnSpc>
                          <a:spcPct val="115000"/>
                        </a:lnSpc>
                        <a:spcAft>
                          <a:spcPts val="0"/>
                        </a:spcAft>
                      </a:pPr>
                      <a:r>
                        <a:rPr lang="en-US" sz="2000" dirty="0" smtClean="0">
                          <a:effectLst/>
                        </a:rPr>
                        <a:t>Whether inspection reports are communicated to user department, Buyer/Purchases Dept.?</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9097" marR="39097" marT="0" marB="0"/>
                </a:tc>
                <a:extLst>
                  <a:ext uri="{0D108BD9-81ED-4DB2-BD59-A6C34878D82A}">
                    <a16:rowId xmlns:a16="http://schemas.microsoft.com/office/drawing/2014/main" val="936937516"/>
                  </a:ext>
                </a:extLst>
              </a:tr>
              <a:tr h="321833">
                <a:tc>
                  <a:txBody>
                    <a:bodyPr/>
                    <a:lstStyle/>
                    <a:p>
                      <a:pPr marL="457200">
                        <a:lnSpc>
                          <a:spcPct val="115000"/>
                        </a:lnSpc>
                        <a:spcAft>
                          <a:spcPts val="0"/>
                        </a:spcAft>
                      </a:pPr>
                      <a:endParaRPr lang="en-IN" sz="2000" dirty="0" smtClean="0">
                        <a:effectLst/>
                      </a:endParaRPr>
                    </a:p>
                    <a:p>
                      <a:pPr marL="0" lvl="0" indent="0">
                        <a:lnSpc>
                          <a:spcPct val="115000"/>
                        </a:lnSpc>
                        <a:spcAft>
                          <a:spcPts val="0"/>
                        </a:spcAft>
                        <a:buFont typeface="Symbol" panose="05050102010706020507" pitchFamily="18" charset="2"/>
                        <a:buNone/>
                      </a:pPr>
                      <a:r>
                        <a:rPr lang="en-US" sz="2000" dirty="0" smtClean="0">
                          <a:effectLst/>
                        </a:rPr>
                        <a:t>In case abnormal result found whether it is re-analyzed after reasonable revision in sample size before issuing 'failed' report?</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9097" marR="39097" marT="0" marB="0"/>
                </a:tc>
                <a:extLst>
                  <a:ext uri="{0D108BD9-81ED-4DB2-BD59-A6C34878D82A}">
                    <a16:rowId xmlns:a16="http://schemas.microsoft.com/office/drawing/2014/main" val="393755210"/>
                  </a:ext>
                </a:extLst>
              </a:tr>
            </a:tbl>
          </a:graphicData>
        </a:graphic>
      </p:graphicFrame>
      <p:sp>
        <p:nvSpPr>
          <p:cNvPr id="8" name="Rectangle 1"/>
          <p:cNvSpPr>
            <a:spLocks noChangeArrowheads="1"/>
          </p:cNvSpPr>
          <p:nvPr/>
        </p:nvSpPr>
        <p:spPr bwMode="auto">
          <a:xfrm>
            <a:off x="13648" y="733378"/>
            <a:ext cx="1217835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b="1" dirty="0"/>
              <a:t>Quality Control</a:t>
            </a:r>
            <a:endParaRPr lang="en-IN" dirty="0"/>
          </a:p>
          <a:p>
            <a:pPr algn="just"/>
            <a:r>
              <a:rPr lang="en-US" dirty="0"/>
              <a:t>Quality control at each of the stage indicates process adherence at each production activity as well as ensuring raw material (mix) is supportive to the grade of cement manufactured with desired applicable strength.</a:t>
            </a:r>
            <a:endParaRPr lang="en-IN" dirty="0"/>
          </a:p>
          <a:p>
            <a:pPr marL="0" marR="0" lvl="0" indent="0" algn="l" defTabSz="914400" rtl="0" eaLnBrk="0" fontAlgn="base" latinLnBrk="0" hangingPunct="0">
              <a:lnSpc>
                <a:spcPct val="100000"/>
              </a:lnSpc>
              <a:spcBef>
                <a:spcPct val="0"/>
              </a:spcBef>
              <a:spcAft>
                <a:spcPct val="0"/>
              </a:spcAft>
              <a:buClrTx/>
              <a:buSzTx/>
              <a:tabLst/>
            </a:pPr>
            <a:endParaRPr kumimoji="0" lang="en-US" altLang="en-US" b="0" i="0" u="none" strike="noStrike" cap="none" normalizeH="0" baseline="0" dirty="0" smtClean="0">
              <a:ln>
                <a:noFill/>
              </a:ln>
              <a:solidFill>
                <a:schemeClr val="tx1"/>
              </a:solidFill>
              <a:effectLst/>
              <a:latin typeface="+mn-lt"/>
            </a:endParaRPr>
          </a:p>
        </p:txBody>
      </p:sp>
    </p:spTree>
    <p:extLst>
      <p:ext uri="{BB962C8B-B14F-4D97-AF65-F5344CB8AC3E}">
        <p14:creationId xmlns:p14="http://schemas.microsoft.com/office/powerpoint/2010/main" val="30786241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7296" y="-54590"/>
            <a:ext cx="12164704" cy="844496"/>
          </a:xfrm>
          <a:prstGeom prst="rect">
            <a:avLst/>
          </a:prstGeom>
          <a:solidFill>
            <a:schemeClr val="bg2">
              <a:lumMod val="75000"/>
            </a:schemeClr>
          </a:solidFill>
        </p:spPr>
        <p:txBody>
          <a:bodyPr anchor="b">
            <a:normAutofit fontScale="975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Planning and Executing Internal Audit – Quality Control</a:t>
            </a:r>
            <a:endParaRPr lang="en-US" sz="3200" dirty="0">
              <a:solidFill>
                <a:schemeClr val="accent1"/>
              </a:solidFill>
              <a:latin typeface="Times New Roman" pitchFamily="18" charset="0"/>
              <a:cs typeface="Times New Roman" pitchFamily="18" charset="0"/>
            </a:endParaRPr>
          </a:p>
        </p:txBody>
      </p:sp>
      <p:graphicFrame>
        <p:nvGraphicFramePr>
          <p:cNvPr id="6" name="Table 5"/>
          <p:cNvGraphicFramePr>
            <a:graphicFrameLocks noGrp="1"/>
          </p:cNvGraphicFramePr>
          <p:nvPr>
            <p:extLst/>
          </p:nvPr>
        </p:nvGraphicFramePr>
        <p:xfrm>
          <a:off x="13647" y="789907"/>
          <a:ext cx="12178352" cy="5592082"/>
        </p:xfrm>
        <a:graphic>
          <a:graphicData uri="http://schemas.openxmlformats.org/drawingml/2006/table">
            <a:tbl>
              <a:tblPr firstRow="1" firstCol="1" bandRow="1">
                <a:tableStyleId>{5C22544A-7EE6-4342-B048-85BDC9FD1C3A}</a:tableStyleId>
              </a:tblPr>
              <a:tblGrid>
                <a:gridCol w="12178352">
                  <a:extLst>
                    <a:ext uri="{9D8B030D-6E8A-4147-A177-3AD203B41FA5}">
                      <a16:colId xmlns:a16="http://schemas.microsoft.com/office/drawing/2014/main" val="2391030656"/>
                    </a:ext>
                  </a:extLst>
                </a:gridCol>
              </a:tblGrid>
              <a:tr h="607887">
                <a:tc>
                  <a:txBody>
                    <a:bodyPr/>
                    <a:lstStyle/>
                    <a:p>
                      <a:pPr marL="800100" indent="-342900" algn="just">
                        <a:lnSpc>
                          <a:spcPct val="115000"/>
                        </a:lnSpc>
                        <a:spcAft>
                          <a:spcPts val="0"/>
                        </a:spcAft>
                        <a:buFont typeface="Arial" panose="020B0604020202020204" pitchFamily="34" charset="0"/>
                        <a:buChar char="•"/>
                      </a:pPr>
                      <a:r>
                        <a:rPr lang="en-US" sz="2000" dirty="0" smtClean="0">
                          <a:effectLst/>
                        </a:rPr>
                        <a:t>In case of rejection, sampling frequency is increased / revised and maintained till the 'acceptance' of the product?</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9097" marR="39097" marT="0" marB="0"/>
                </a:tc>
                <a:extLst>
                  <a:ext uri="{0D108BD9-81ED-4DB2-BD59-A6C34878D82A}">
                    <a16:rowId xmlns:a16="http://schemas.microsoft.com/office/drawing/2014/main" val="893097722"/>
                  </a:ext>
                </a:extLst>
              </a:tr>
              <a:tr h="294754">
                <a:tc>
                  <a:txBody>
                    <a:bodyPr/>
                    <a:lstStyle/>
                    <a:p>
                      <a:pPr marL="342900" indent="-342900">
                        <a:lnSpc>
                          <a:spcPct val="115000"/>
                        </a:lnSpc>
                        <a:spcAft>
                          <a:spcPts val="0"/>
                        </a:spcAft>
                        <a:buFont typeface="Arial" panose="020B0604020202020204" pitchFamily="34" charset="0"/>
                        <a:buChar char="•"/>
                      </a:pPr>
                      <a:r>
                        <a:rPr lang="en-US" sz="2000" dirty="0" smtClean="0">
                          <a:effectLst/>
                        </a:rPr>
                        <a:t> Whether in case material is 'failed' during inspection ,the same is stored in a separate place &amp; tagged clearly?</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9097" marR="39097" marT="0" marB="0"/>
                </a:tc>
                <a:extLst>
                  <a:ext uri="{0D108BD9-81ED-4DB2-BD59-A6C34878D82A}">
                    <a16:rowId xmlns:a16="http://schemas.microsoft.com/office/drawing/2014/main" val="748750627"/>
                  </a:ext>
                </a:extLst>
              </a:tr>
              <a:tr h="294754">
                <a:tc>
                  <a:txBody>
                    <a:bodyPr/>
                    <a:lstStyle/>
                    <a:p>
                      <a:pPr marL="342900" indent="-342900">
                        <a:lnSpc>
                          <a:spcPct val="115000"/>
                        </a:lnSpc>
                        <a:spcAft>
                          <a:spcPts val="0"/>
                        </a:spcAft>
                        <a:buFont typeface="Arial" panose="020B0604020202020204" pitchFamily="34" charset="0"/>
                        <a:buChar char="•"/>
                      </a:pPr>
                      <a:r>
                        <a:rPr lang="en-US" sz="2000" dirty="0" smtClean="0">
                          <a:effectLst/>
                        </a:rPr>
                        <a:t> Whether standard time limits for each type of test is defined, documented and adhered?</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9097" marR="39097" marT="0" marB="0"/>
                </a:tc>
                <a:extLst>
                  <a:ext uri="{0D108BD9-81ED-4DB2-BD59-A6C34878D82A}">
                    <a16:rowId xmlns:a16="http://schemas.microsoft.com/office/drawing/2014/main" val="3461793417"/>
                  </a:ext>
                </a:extLst>
              </a:tr>
              <a:tr h="363689">
                <a:tc>
                  <a:txBody>
                    <a:bodyPr/>
                    <a:lstStyle/>
                    <a:p>
                      <a:pPr marL="342900" indent="-342900">
                        <a:lnSpc>
                          <a:spcPct val="115000"/>
                        </a:lnSpc>
                        <a:spcAft>
                          <a:spcPts val="0"/>
                        </a:spcAft>
                        <a:buFont typeface="Arial" panose="020B0604020202020204" pitchFamily="34" charset="0"/>
                        <a:buChar char="•"/>
                      </a:pPr>
                      <a:r>
                        <a:rPr lang="en-US" sz="2000" dirty="0" smtClean="0">
                          <a:effectLst/>
                        </a:rPr>
                        <a:t> Whether periodically samples are sent to external agencies to cross check the results?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9097" marR="39097" marT="0" marB="0"/>
                </a:tc>
                <a:extLst>
                  <a:ext uri="{0D108BD9-81ED-4DB2-BD59-A6C34878D82A}">
                    <a16:rowId xmlns:a16="http://schemas.microsoft.com/office/drawing/2014/main" val="3126956479"/>
                  </a:ext>
                </a:extLst>
              </a:tr>
              <a:tr h="430367">
                <a:tc>
                  <a:txBody>
                    <a:bodyPr/>
                    <a:lstStyle/>
                    <a:p>
                      <a:pPr marL="342900" indent="-342900">
                        <a:lnSpc>
                          <a:spcPct val="115000"/>
                        </a:lnSpc>
                        <a:spcAft>
                          <a:spcPts val="0"/>
                        </a:spcAft>
                        <a:buFont typeface="Arial" panose="020B0604020202020204" pitchFamily="34" charset="0"/>
                        <a:buChar char="•"/>
                      </a:pPr>
                      <a:r>
                        <a:rPr lang="en-US" sz="2000" dirty="0" smtClean="0">
                          <a:effectLst/>
                        </a:rPr>
                        <a:t> Whether all laboratory equipment calibration schedules is maintained and followed?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9097" marR="39097" marT="0" marB="0"/>
                </a:tc>
                <a:extLst>
                  <a:ext uri="{0D108BD9-81ED-4DB2-BD59-A6C34878D82A}">
                    <a16:rowId xmlns:a16="http://schemas.microsoft.com/office/drawing/2014/main" val="1779705912"/>
                  </a:ext>
                </a:extLst>
              </a:tr>
              <a:tr h="294754">
                <a:tc>
                  <a:txBody>
                    <a:bodyPr/>
                    <a:lstStyle/>
                    <a:p>
                      <a:pPr marL="342900" indent="-342900">
                        <a:lnSpc>
                          <a:spcPct val="115000"/>
                        </a:lnSpc>
                        <a:spcAft>
                          <a:spcPts val="0"/>
                        </a:spcAft>
                        <a:buFont typeface="Arial" panose="020B0604020202020204" pitchFamily="34" charset="0"/>
                        <a:buChar char="•"/>
                      </a:pPr>
                      <a:r>
                        <a:rPr lang="en-US" sz="2000" dirty="0" smtClean="0">
                          <a:effectLst/>
                        </a:rPr>
                        <a:t> Whether certificate of external agency is obtained about laboratory standards?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9097" marR="39097" marT="0" marB="0"/>
                </a:tc>
                <a:extLst>
                  <a:ext uri="{0D108BD9-81ED-4DB2-BD59-A6C34878D82A}">
                    <a16:rowId xmlns:a16="http://schemas.microsoft.com/office/drawing/2014/main" val="1165752653"/>
                  </a:ext>
                </a:extLst>
              </a:tr>
              <a:tr h="628102">
                <a:tc>
                  <a:txBody>
                    <a:bodyPr/>
                    <a:lstStyle/>
                    <a:p>
                      <a:pPr marL="342900" indent="-342900">
                        <a:lnSpc>
                          <a:spcPct val="115000"/>
                        </a:lnSpc>
                        <a:spcAft>
                          <a:spcPts val="0"/>
                        </a:spcAft>
                        <a:buFont typeface="Arial" panose="020B0604020202020204" pitchFamily="34" charset="0"/>
                        <a:buChar char="•"/>
                      </a:pPr>
                      <a:r>
                        <a:rPr lang="en-US" sz="2000" dirty="0" smtClean="0">
                          <a:effectLst/>
                        </a:rPr>
                        <a:t> Whether quality specifications required by customer is communicated in advance to production department for production planning?</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9097" marR="39097" marT="0" marB="0"/>
                </a:tc>
                <a:extLst>
                  <a:ext uri="{0D108BD9-81ED-4DB2-BD59-A6C34878D82A}">
                    <a16:rowId xmlns:a16="http://schemas.microsoft.com/office/drawing/2014/main" val="1698961649"/>
                  </a:ext>
                </a:extLst>
              </a:tr>
              <a:tr h="607887">
                <a:tc>
                  <a:txBody>
                    <a:bodyPr/>
                    <a:lstStyle/>
                    <a:p>
                      <a:pPr marL="342900" indent="-342900">
                        <a:lnSpc>
                          <a:spcPct val="115000"/>
                        </a:lnSpc>
                        <a:spcAft>
                          <a:spcPts val="0"/>
                        </a:spcAft>
                        <a:buFont typeface="Arial" panose="020B0604020202020204" pitchFamily="34" charset="0"/>
                        <a:buChar char="•"/>
                      </a:pPr>
                      <a:r>
                        <a:rPr lang="en-US" sz="2000" dirty="0" smtClean="0">
                          <a:effectLst/>
                        </a:rPr>
                        <a:t> Whether customer's preferred specification is communicated to laboratory &amp; such communication is available for verification?</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9097" marR="39097" marT="0" marB="0"/>
                </a:tc>
                <a:extLst>
                  <a:ext uri="{0D108BD9-81ED-4DB2-BD59-A6C34878D82A}">
                    <a16:rowId xmlns:a16="http://schemas.microsoft.com/office/drawing/2014/main" val="3566053933"/>
                  </a:ext>
                </a:extLst>
              </a:tr>
              <a:tr h="652908">
                <a:tc>
                  <a:txBody>
                    <a:bodyPr/>
                    <a:lstStyle/>
                    <a:p>
                      <a:pPr marL="342900" indent="-342900">
                        <a:lnSpc>
                          <a:spcPct val="115000"/>
                        </a:lnSpc>
                        <a:spcAft>
                          <a:spcPts val="0"/>
                        </a:spcAft>
                        <a:buFont typeface="Arial" panose="020B0604020202020204" pitchFamily="34" charset="0"/>
                        <a:buChar char="•"/>
                      </a:pPr>
                      <a:r>
                        <a:rPr lang="en-US" sz="2000" dirty="0" smtClean="0">
                          <a:effectLst/>
                        </a:rPr>
                        <a:t> Whether quality related customer complaint resolution mechanism is available? Whether all quality related customer complaints are resolved in time and if not, it is escalated to higher authority?</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9097" marR="39097" marT="0" marB="0"/>
                </a:tc>
                <a:extLst>
                  <a:ext uri="{0D108BD9-81ED-4DB2-BD59-A6C34878D82A}">
                    <a16:rowId xmlns:a16="http://schemas.microsoft.com/office/drawing/2014/main" val="3352332146"/>
                  </a:ext>
                </a:extLst>
              </a:tr>
              <a:tr h="942306">
                <a:tc>
                  <a:txBody>
                    <a:bodyPr/>
                    <a:lstStyle/>
                    <a:p>
                      <a:pPr marL="342900" indent="-342900">
                        <a:lnSpc>
                          <a:spcPct val="115000"/>
                        </a:lnSpc>
                        <a:spcAft>
                          <a:spcPts val="0"/>
                        </a:spcAft>
                        <a:buFont typeface="Arial" panose="020B0604020202020204" pitchFamily="34" charset="0"/>
                        <a:buChar char="•"/>
                      </a:pPr>
                      <a:r>
                        <a:rPr lang="en-US" sz="2000" dirty="0" smtClean="0">
                          <a:effectLst/>
                        </a:rPr>
                        <a:t> Whether all materials test certificates prepared by quality control laboratory are approved by Head - Laboratory?</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9097" marR="39097" marT="0" marB="0"/>
                </a:tc>
                <a:extLst>
                  <a:ext uri="{0D108BD9-81ED-4DB2-BD59-A6C34878D82A}">
                    <a16:rowId xmlns:a16="http://schemas.microsoft.com/office/drawing/2014/main" val="2172294736"/>
                  </a:ext>
                </a:extLst>
              </a:tr>
            </a:tbl>
          </a:graphicData>
        </a:graphic>
      </p:graphicFrame>
    </p:spTree>
    <p:extLst>
      <p:ext uri="{BB962C8B-B14F-4D97-AF65-F5344CB8AC3E}">
        <p14:creationId xmlns:p14="http://schemas.microsoft.com/office/powerpoint/2010/main" val="3041367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9028" y="-14514"/>
            <a:ext cx="12162971" cy="847962"/>
          </a:xfrm>
          <a:prstGeom prst="rect">
            <a:avLst/>
          </a:prstGeom>
          <a:solidFill>
            <a:schemeClr val="bg2">
              <a:lumMod val="75000"/>
            </a:schemeClr>
          </a:solidFill>
        </p:spPr>
        <p:txBody>
          <a:bodyPr anchor="b">
            <a:normAutofit fontScale="975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Planning and Executing Internal Audit – HR &amp; Payroll </a:t>
            </a:r>
            <a:endParaRPr lang="en-US" sz="3200" dirty="0">
              <a:solidFill>
                <a:schemeClr val="accent1"/>
              </a:solidFill>
              <a:latin typeface="Times New Roman" pitchFamily="18" charset="0"/>
              <a:cs typeface="Times New Roman" pitchFamily="18" charset="0"/>
            </a:endParaRPr>
          </a:p>
        </p:txBody>
      </p:sp>
      <p:sp>
        <p:nvSpPr>
          <p:cNvPr id="6" name="Rectangle 5"/>
          <p:cNvSpPr/>
          <p:nvPr/>
        </p:nvSpPr>
        <p:spPr>
          <a:xfrm>
            <a:off x="14514" y="833448"/>
            <a:ext cx="12177485" cy="5961119"/>
          </a:xfrm>
          <a:prstGeom prst="rect">
            <a:avLst/>
          </a:prstGeom>
        </p:spPr>
        <p:txBody>
          <a:bodyPr wrap="square">
            <a:spAutoFit/>
          </a:bodyPr>
          <a:lstStyle/>
          <a:p>
            <a:pPr>
              <a:lnSpc>
                <a:spcPct val="115000"/>
              </a:lnSpc>
              <a:spcAft>
                <a:spcPts val="1000"/>
              </a:spcAft>
            </a:pPr>
            <a:r>
              <a:rPr lang="en-GB" b="1" dirty="0">
                <a:latin typeface="Calibri" panose="020F0502020204030204" pitchFamily="34" charset="0"/>
                <a:ea typeface="Times New Roman" panose="02020603050405020304" pitchFamily="18" charset="0"/>
                <a:cs typeface="Times New Roman" panose="02020603050405020304" pitchFamily="18" charset="0"/>
              </a:rPr>
              <a:t>Review of Engagement of Contract Labour</a:t>
            </a:r>
            <a:endParaRPr lang="en-IN" sz="20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25000"/>
              </a:lnSpc>
              <a:spcBef>
                <a:spcPts val="1000"/>
              </a:spcBef>
              <a:spcAft>
                <a:spcPts val="0"/>
              </a:spcAft>
            </a:pPr>
            <a:r>
              <a:rPr lang="en-GB" sz="2000" i="1" dirty="0">
                <a:solidFill>
                  <a:srgbClr val="404040"/>
                </a:solidFill>
                <a:ea typeface="Times New Roman" panose="02020603050405020304" pitchFamily="18" charset="0"/>
                <a:cs typeface="Arial" panose="020B0604020202020204" pitchFamily="34" charset="0"/>
              </a:rPr>
              <a:t>1</a:t>
            </a:r>
            <a:r>
              <a:rPr lang="en-GB" sz="2000" b="1" i="1" dirty="0">
                <a:solidFill>
                  <a:srgbClr val="404040"/>
                </a:solidFill>
                <a:ea typeface="Times New Roman" panose="02020603050405020304" pitchFamily="18" charset="0"/>
                <a:cs typeface="Arial" panose="020B0604020202020204" pitchFamily="34" charset="0"/>
              </a:rPr>
              <a:t>. Assessment of requirement and approval</a:t>
            </a:r>
            <a:endParaRPr lang="en-IN" sz="2000" b="1" i="1" dirty="0">
              <a:solidFill>
                <a:srgbClr val="404040"/>
              </a:solidFill>
              <a:ea typeface="Times New Roman" panose="02020603050405020304" pitchFamily="18" charset="0"/>
              <a:cs typeface="Times New Roman" panose="02020603050405020304" pitchFamily="18" charset="0"/>
            </a:endParaRPr>
          </a:p>
          <a:p>
            <a:pPr marL="342900" lvl="0" indent="-342900">
              <a:lnSpc>
                <a:spcPct val="125000"/>
              </a:lnSpc>
              <a:spcAft>
                <a:spcPts val="0"/>
              </a:spcAft>
              <a:buFont typeface="Symbol" panose="05050102010706020507" pitchFamily="18" charset="2"/>
              <a:buChar char=""/>
              <a:tabLst>
                <a:tab pos="457200" algn="l"/>
              </a:tabLst>
            </a:pPr>
            <a:r>
              <a:rPr lang="en-US" sz="2000" b="1" dirty="0">
                <a:solidFill>
                  <a:srgbClr val="000000"/>
                </a:solidFill>
                <a:ea typeface="Times New Roman" panose="02020603050405020304" pitchFamily="18" charset="0"/>
                <a:cs typeface="Arial" panose="020B0604020202020204" pitchFamily="34" charset="0"/>
              </a:rPr>
              <a:t>Whether skill profiles of </a:t>
            </a:r>
            <a:r>
              <a:rPr lang="en-US" sz="2000" b="1" dirty="0" err="1">
                <a:solidFill>
                  <a:srgbClr val="000000"/>
                </a:solidFill>
                <a:ea typeface="Times New Roman" panose="02020603050405020304" pitchFamily="18" charset="0"/>
                <a:cs typeface="Arial" panose="020B0604020202020204" pitchFamily="34" charset="0"/>
              </a:rPr>
              <a:t>labourers</a:t>
            </a:r>
            <a:r>
              <a:rPr lang="en-US" sz="2000" b="1" dirty="0">
                <a:solidFill>
                  <a:srgbClr val="000000"/>
                </a:solidFill>
                <a:ea typeface="Times New Roman" panose="02020603050405020304" pitchFamily="18" charset="0"/>
                <a:cs typeface="Arial" panose="020B0604020202020204" pitchFamily="34" charset="0"/>
              </a:rPr>
              <a:t> are available/maintained and Job Requisitions raised against the specific skill required</a:t>
            </a:r>
            <a:r>
              <a:rPr lang="en-US" sz="2000" b="1" dirty="0" smtClean="0">
                <a:solidFill>
                  <a:srgbClr val="000000"/>
                </a:solidFill>
                <a:ea typeface="Times New Roman" panose="02020603050405020304" pitchFamily="18" charset="0"/>
                <a:cs typeface="Arial" panose="020B0604020202020204" pitchFamily="34" charset="0"/>
              </a:rPr>
              <a:t>.</a:t>
            </a:r>
          </a:p>
          <a:p>
            <a:pPr marL="342900" lvl="0" indent="-342900">
              <a:lnSpc>
                <a:spcPct val="125000"/>
              </a:lnSpc>
              <a:spcAft>
                <a:spcPts val="0"/>
              </a:spcAft>
              <a:buFont typeface="Symbol" panose="05050102010706020507" pitchFamily="18" charset="2"/>
              <a:buChar char=""/>
              <a:tabLst>
                <a:tab pos="457200" algn="l"/>
              </a:tabLst>
            </a:pPr>
            <a:r>
              <a:rPr lang="en-US" sz="2000" b="1" dirty="0">
                <a:solidFill>
                  <a:srgbClr val="000000"/>
                </a:solidFill>
                <a:ea typeface="Times New Roman" panose="02020603050405020304" pitchFamily="18" charset="0"/>
                <a:cs typeface="Arial" panose="020B0604020202020204" pitchFamily="34" charset="0"/>
              </a:rPr>
              <a:t> </a:t>
            </a:r>
            <a:r>
              <a:rPr lang="en-US" sz="2000" b="1" dirty="0" smtClean="0">
                <a:solidFill>
                  <a:srgbClr val="000000"/>
                </a:solidFill>
                <a:ea typeface="Times New Roman" panose="02020603050405020304" pitchFamily="18" charset="0"/>
                <a:cs typeface="Arial" panose="020B0604020202020204" pitchFamily="34" charset="0"/>
              </a:rPr>
              <a:t>Whether </a:t>
            </a:r>
            <a:r>
              <a:rPr lang="en-US" sz="2000" b="1" dirty="0">
                <a:solidFill>
                  <a:srgbClr val="000000"/>
                </a:solidFill>
                <a:ea typeface="Times New Roman" panose="02020603050405020304" pitchFamily="18" charset="0"/>
                <a:cs typeface="Arial" panose="020B0604020202020204" pitchFamily="34" charset="0"/>
              </a:rPr>
              <a:t>Requisitions are raised with job description indicating requirement (</a:t>
            </a:r>
            <a:r>
              <a:rPr lang="en-US" sz="2000" b="1" dirty="0" smtClean="0">
                <a:solidFill>
                  <a:srgbClr val="000000"/>
                </a:solidFill>
                <a:ea typeface="Times New Roman" panose="02020603050405020304" pitchFamily="18" charset="0"/>
                <a:cs typeface="Arial" panose="020B0604020202020204" pitchFamily="34" charset="0"/>
              </a:rPr>
              <a:t>number of </a:t>
            </a:r>
            <a:r>
              <a:rPr lang="en-US" sz="2000" b="1" dirty="0">
                <a:solidFill>
                  <a:srgbClr val="000000"/>
                </a:solidFill>
                <a:ea typeface="Times New Roman" panose="02020603050405020304" pitchFamily="18" charset="0"/>
                <a:cs typeface="Arial" panose="020B0604020202020204" pitchFamily="34" charset="0"/>
              </a:rPr>
              <a:t>heads) for manpower</a:t>
            </a:r>
            <a:r>
              <a:rPr lang="en-US" sz="2000" b="1" dirty="0" smtClean="0">
                <a:solidFill>
                  <a:srgbClr val="000000"/>
                </a:solidFill>
                <a:ea typeface="Times New Roman" panose="02020603050405020304" pitchFamily="18" charset="0"/>
                <a:cs typeface="Arial" panose="020B0604020202020204" pitchFamily="34" charset="0"/>
              </a:rPr>
              <a:t>.</a:t>
            </a:r>
          </a:p>
          <a:p>
            <a:pPr marL="342900" lvl="0" indent="-342900">
              <a:lnSpc>
                <a:spcPct val="125000"/>
              </a:lnSpc>
              <a:spcAft>
                <a:spcPts val="0"/>
              </a:spcAft>
              <a:buFont typeface="Symbol" panose="05050102010706020507" pitchFamily="18" charset="2"/>
              <a:buChar char=""/>
              <a:tabLst>
                <a:tab pos="457200" algn="l"/>
              </a:tabLst>
            </a:pPr>
            <a:r>
              <a:rPr lang="en-US" sz="2000" b="1" dirty="0" smtClean="0">
                <a:solidFill>
                  <a:srgbClr val="000000"/>
                </a:solidFill>
                <a:ea typeface="Times New Roman" panose="02020603050405020304" pitchFamily="18" charset="0"/>
                <a:cs typeface="Arial" panose="020B0604020202020204" pitchFamily="34" charset="0"/>
              </a:rPr>
              <a:t>Whether </a:t>
            </a:r>
            <a:r>
              <a:rPr lang="en-US" sz="2000" b="1" dirty="0">
                <a:solidFill>
                  <a:srgbClr val="000000"/>
                </a:solidFill>
                <a:ea typeface="Times New Roman" panose="02020603050405020304" pitchFamily="18" charset="0"/>
                <a:cs typeface="Arial" panose="020B0604020202020204" pitchFamily="34" charset="0"/>
              </a:rPr>
              <a:t>appropriate authority approves Job Requisitions</a:t>
            </a:r>
            <a:r>
              <a:rPr lang="en-US" sz="2000" b="1" dirty="0" smtClean="0">
                <a:solidFill>
                  <a:srgbClr val="000000"/>
                </a:solidFill>
                <a:ea typeface="Times New Roman" panose="02020603050405020304" pitchFamily="18" charset="0"/>
                <a:cs typeface="Arial" panose="020B0604020202020204" pitchFamily="34" charset="0"/>
              </a:rPr>
              <a:t>.</a:t>
            </a:r>
          </a:p>
          <a:p>
            <a:pPr marL="342900" lvl="0" indent="-342900">
              <a:lnSpc>
                <a:spcPct val="125000"/>
              </a:lnSpc>
              <a:spcAft>
                <a:spcPts val="0"/>
              </a:spcAft>
              <a:buFont typeface="Symbol" panose="05050102010706020507" pitchFamily="18" charset="2"/>
              <a:buChar char=""/>
              <a:tabLst>
                <a:tab pos="457200" algn="l"/>
              </a:tabLst>
            </a:pPr>
            <a:r>
              <a:rPr lang="en-US" sz="2000" b="1" dirty="0" smtClean="0">
                <a:solidFill>
                  <a:srgbClr val="000000"/>
                </a:solidFill>
                <a:ea typeface="Times New Roman" panose="02020603050405020304" pitchFamily="18" charset="0"/>
                <a:cs typeface="Arial" panose="020B0604020202020204" pitchFamily="34" charset="0"/>
              </a:rPr>
              <a:t>Whether </a:t>
            </a:r>
            <a:r>
              <a:rPr lang="en-US" sz="2000" b="1" dirty="0">
                <a:solidFill>
                  <a:srgbClr val="000000"/>
                </a:solidFill>
                <a:ea typeface="Times New Roman" panose="02020603050405020304" pitchFamily="18" charset="0"/>
                <a:cs typeface="Arial" panose="020B0604020202020204" pitchFamily="34" charset="0"/>
              </a:rPr>
              <a:t>comparison for excess/short engagement is traced, compared for deviations with reasoning. </a:t>
            </a:r>
            <a:endParaRPr lang="en-US" sz="2000" b="1" dirty="0" smtClean="0">
              <a:solidFill>
                <a:srgbClr val="000000"/>
              </a:solidFill>
              <a:ea typeface="Times New Roman" panose="02020603050405020304" pitchFamily="18" charset="0"/>
              <a:cs typeface="Arial" panose="020B0604020202020204" pitchFamily="34" charset="0"/>
            </a:endParaRPr>
          </a:p>
          <a:p>
            <a:pPr marL="342900" lvl="0" indent="-342900">
              <a:lnSpc>
                <a:spcPct val="125000"/>
              </a:lnSpc>
              <a:spcAft>
                <a:spcPts val="0"/>
              </a:spcAft>
              <a:buFont typeface="Symbol" panose="05050102010706020507" pitchFamily="18" charset="2"/>
              <a:buChar char=""/>
              <a:tabLst>
                <a:tab pos="457200" algn="l"/>
              </a:tabLst>
            </a:pPr>
            <a:r>
              <a:rPr lang="en-GB" sz="2000" b="1" dirty="0">
                <a:ea typeface="Times New Roman" panose="02020603050405020304" pitchFamily="18" charset="0"/>
                <a:cs typeface="Arial" panose="020B0604020202020204" pitchFamily="34" charset="0"/>
              </a:rPr>
              <a:t> </a:t>
            </a:r>
            <a:r>
              <a:rPr lang="en-US" sz="2000" b="1" dirty="0" smtClean="0">
                <a:solidFill>
                  <a:srgbClr val="000000"/>
                </a:solidFill>
                <a:ea typeface="Times New Roman" panose="02020603050405020304" pitchFamily="18" charset="0"/>
                <a:cs typeface="Arial" panose="020B0604020202020204" pitchFamily="34" charset="0"/>
              </a:rPr>
              <a:t>Whether </a:t>
            </a:r>
            <a:r>
              <a:rPr lang="en-US" sz="2000" b="1" dirty="0">
                <a:solidFill>
                  <a:srgbClr val="000000"/>
                </a:solidFill>
                <a:ea typeface="Times New Roman" panose="02020603050405020304" pitchFamily="18" charset="0"/>
                <a:cs typeface="Arial" panose="020B0604020202020204" pitchFamily="34" charset="0"/>
              </a:rPr>
              <a:t>Purchase/Service Orders are released against approved Requisitions</a:t>
            </a:r>
            <a:r>
              <a:rPr lang="en-US" sz="2000" b="1" dirty="0" smtClean="0">
                <a:solidFill>
                  <a:srgbClr val="000000"/>
                </a:solidFill>
                <a:ea typeface="Times New Roman" panose="02020603050405020304" pitchFamily="18" charset="0"/>
                <a:cs typeface="Arial" panose="020B0604020202020204" pitchFamily="34" charset="0"/>
              </a:rPr>
              <a:t>.</a:t>
            </a:r>
          </a:p>
          <a:p>
            <a:pPr>
              <a:lnSpc>
                <a:spcPct val="125000"/>
              </a:lnSpc>
              <a:spcAft>
                <a:spcPts val="1000"/>
              </a:spcAft>
            </a:pPr>
            <a:r>
              <a:rPr lang="en-GB" sz="2000" b="1" dirty="0">
                <a:ea typeface="Times New Roman" panose="02020603050405020304" pitchFamily="18" charset="0"/>
                <a:cs typeface="Arial" panose="020B0604020202020204" pitchFamily="34" charset="0"/>
              </a:rPr>
              <a:t> </a:t>
            </a:r>
            <a:r>
              <a:rPr lang="en-GB" sz="2000" b="1" i="1" dirty="0" smtClean="0">
                <a:solidFill>
                  <a:srgbClr val="404040"/>
                </a:solidFill>
                <a:ea typeface="Times New Roman" panose="02020603050405020304" pitchFamily="18" charset="0"/>
                <a:cs typeface="Arial" panose="020B0604020202020204" pitchFamily="34" charset="0"/>
              </a:rPr>
              <a:t>2</a:t>
            </a:r>
            <a:r>
              <a:rPr lang="en-GB" sz="2000" b="1" i="1" dirty="0">
                <a:solidFill>
                  <a:srgbClr val="404040"/>
                </a:solidFill>
                <a:ea typeface="Times New Roman" panose="02020603050405020304" pitchFamily="18" charset="0"/>
                <a:cs typeface="Arial" panose="020B0604020202020204" pitchFamily="34" charset="0"/>
              </a:rPr>
              <a:t>. Selection of Contractors and approval process</a:t>
            </a:r>
            <a:endParaRPr lang="en-IN" sz="2000" b="1" i="1" dirty="0">
              <a:solidFill>
                <a:srgbClr val="404040"/>
              </a:solidFill>
              <a:ea typeface="Times New Roman" panose="02020603050405020304" pitchFamily="18" charset="0"/>
              <a:cs typeface="Times New Roman" panose="02020603050405020304" pitchFamily="18" charset="0"/>
            </a:endParaRPr>
          </a:p>
          <a:p>
            <a:pPr marL="342900" indent="-342900">
              <a:lnSpc>
                <a:spcPct val="115000"/>
              </a:lnSpc>
              <a:spcAft>
                <a:spcPts val="1000"/>
              </a:spcAft>
              <a:buFont typeface="Arial" panose="020B0604020202020204" pitchFamily="34" charset="0"/>
              <a:buChar char="•"/>
            </a:pPr>
            <a:r>
              <a:rPr lang="en-GB" sz="2000" b="1" dirty="0">
                <a:ea typeface="Times New Roman" panose="02020603050405020304" pitchFamily="18" charset="0"/>
                <a:cs typeface="Times New Roman" panose="02020603050405020304" pitchFamily="18" charset="0"/>
              </a:rPr>
              <a:t> </a:t>
            </a:r>
            <a:r>
              <a:rPr lang="en-US" sz="2000" b="1" dirty="0" smtClean="0">
                <a:solidFill>
                  <a:srgbClr val="000000"/>
                </a:solidFill>
                <a:ea typeface="Times New Roman" panose="02020603050405020304" pitchFamily="18" charset="0"/>
                <a:cs typeface="Arial" panose="020B0604020202020204" pitchFamily="34" charset="0"/>
              </a:rPr>
              <a:t>Whether </a:t>
            </a:r>
            <a:r>
              <a:rPr lang="en-US" sz="2000" b="1" dirty="0">
                <a:solidFill>
                  <a:srgbClr val="000000"/>
                </a:solidFill>
                <a:ea typeface="Times New Roman" panose="02020603050405020304" pitchFamily="18" charset="0"/>
                <a:cs typeface="Arial" panose="020B0604020202020204" pitchFamily="34" charset="0"/>
              </a:rPr>
              <a:t>standard order terms as to job nomenclature, payment terms etc. are maintained.</a:t>
            </a:r>
            <a:endParaRPr lang="en-IN" sz="2000" b="1" dirty="0">
              <a:solidFill>
                <a:srgbClr val="000000"/>
              </a:solidFill>
              <a:ea typeface="Times New Roman" panose="02020603050405020304" pitchFamily="18" charset="0"/>
              <a:cs typeface="Times New Roman" panose="02020603050405020304" pitchFamily="18" charset="0"/>
            </a:endParaRPr>
          </a:p>
          <a:p>
            <a:pPr marL="342900" lvl="0" indent="-342900">
              <a:lnSpc>
                <a:spcPct val="125000"/>
              </a:lnSpc>
              <a:spcAft>
                <a:spcPts val="0"/>
              </a:spcAft>
              <a:buFont typeface="Arial" panose="020B0604020202020204" pitchFamily="34" charset="0"/>
              <a:buChar char="•"/>
              <a:tabLst>
                <a:tab pos="457200" algn="l"/>
              </a:tabLst>
            </a:pPr>
            <a:r>
              <a:rPr lang="en-US" sz="2000" b="1" dirty="0" smtClean="0">
                <a:solidFill>
                  <a:srgbClr val="000000"/>
                </a:solidFill>
                <a:ea typeface="Times New Roman" panose="02020603050405020304" pitchFamily="18" charset="0"/>
                <a:cs typeface="Arial" panose="020B0604020202020204" pitchFamily="34" charset="0"/>
              </a:rPr>
              <a:t>Whether </a:t>
            </a:r>
            <a:r>
              <a:rPr lang="en-US" sz="2000" b="1" dirty="0">
                <a:solidFill>
                  <a:srgbClr val="000000"/>
                </a:solidFill>
                <a:ea typeface="Times New Roman" panose="02020603050405020304" pitchFamily="18" charset="0"/>
                <a:cs typeface="Arial" panose="020B0604020202020204" pitchFamily="34" charset="0"/>
              </a:rPr>
              <a:t>Contractors for a job is selected on competitive basis.</a:t>
            </a:r>
            <a:endParaRPr lang="en-IN" sz="2000" b="1" dirty="0">
              <a:ea typeface="Times New Roman" panose="02020603050405020304" pitchFamily="18" charset="0"/>
              <a:cs typeface="Times New Roman" panose="02020603050405020304" pitchFamily="18" charset="0"/>
            </a:endParaRPr>
          </a:p>
          <a:p>
            <a:pPr marL="342900" indent="-342900">
              <a:lnSpc>
                <a:spcPct val="115000"/>
              </a:lnSpc>
              <a:spcAft>
                <a:spcPts val="1000"/>
              </a:spcAft>
              <a:buFont typeface="Arial" panose="020B0604020202020204" pitchFamily="34" charset="0"/>
              <a:buChar char="•"/>
            </a:pPr>
            <a:r>
              <a:rPr lang="en-US" sz="2000" b="1" dirty="0">
                <a:solidFill>
                  <a:srgbClr val="000000"/>
                </a:solidFill>
                <a:ea typeface="Times New Roman" panose="02020603050405020304" pitchFamily="18" charset="0"/>
                <a:cs typeface="Arial" panose="020B0604020202020204" pitchFamily="34" charset="0"/>
              </a:rPr>
              <a:t> </a:t>
            </a:r>
            <a:r>
              <a:rPr lang="en-US" sz="2000" b="1" dirty="0" smtClean="0">
                <a:solidFill>
                  <a:srgbClr val="000000"/>
                </a:solidFill>
                <a:ea typeface="Times New Roman" panose="02020603050405020304" pitchFamily="18" charset="0"/>
                <a:cs typeface="Arial" panose="020B0604020202020204" pitchFamily="34" charset="0"/>
              </a:rPr>
              <a:t>Whether </a:t>
            </a:r>
            <a:r>
              <a:rPr lang="en-US" sz="2000" b="1" dirty="0">
                <a:solidFill>
                  <a:srgbClr val="000000"/>
                </a:solidFill>
                <a:ea typeface="Times New Roman" panose="02020603050405020304" pitchFamily="18" charset="0"/>
                <a:cs typeface="Arial" panose="020B0604020202020204" pitchFamily="34" charset="0"/>
              </a:rPr>
              <a:t>Contractor empanelment is done w.r.t   </a:t>
            </a:r>
            <a:r>
              <a:rPr lang="en-US" sz="2000" b="1" dirty="0" smtClean="0">
                <a:solidFill>
                  <a:srgbClr val="000000"/>
                </a:solidFill>
                <a:ea typeface="Times New Roman" panose="02020603050405020304" pitchFamily="18" charset="0"/>
                <a:cs typeface="Arial" panose="020B0604020202020204" pitchFamily="34" charset="0"/>
              </a:rPr>
              <a:t>–</a:t>
            </a:r>
          </a:p>
          <a:p>
            <a:pPr>
              <a:lnSpc>
                <a:spcPct val="115000"/>
              </a:lnSpc>
              <a:spcAft>
                <a:spcPts val="1000"/>
              </a:spcAft>
            </a:pPr>
            <a:r>
              <a:rPr lang="en-US" sz="2000" b="1" dirty="0" smtClean="0">
                <a:solidFill>
                  <a:srgbClr val="000000"/>
                </a:solidFill>
                <a:ea typeface="Times New Roman" panose="02020603050405020304" pitchFamily="18" charset="0"/>
                <a:cs typeface="Arial" panose="020B0604020202020204" pitchFamily="34" charset="0"/>
              </a:rPr>
              <a:t>a. Financial strength b. Past performance c. Market credentials d. Strength </a:t>
            </a:r>
            <a:r>
              <a:rPr lang="en-US" sz="2000" b="1" dirty="0">
                <a:solidFill>
                  <a:srgbClr val="000000"/>
                </a:solidFill>
                <a:ea typeface="Times New Roman" panose="02020603050405020304" pitchFamily="18" charset="0"/>
                <a:cs typeface="Arial" panose="020B0604020202020204" pitchFamily="34" charset="0"/>
              </a:rPr>
              <a:t>of workforce against each </a:t>
            </a:r>
            <a:r>
              <a:rPr lang="en-US" sz="2000" b="1" dirty="0" smtClean="0">
                <a:solidFill>
                  <a:srgbClr val="000000"/>
                </a:solidFill>
                <a:ea typeface="Times New Roman" panose="02020603050405020304" pitchFamily="18" charset="0"/>
                <a:cs typeface="Arial" panose="020B0604020202020204" pitchFamily="34" charset="0"/>
              </a:rPr>
              <a:t>Contractor</a:t>
            </a:r>
            <a:r>
              <a:rPr lang="en-GB" sz="2000" b="1" dirty="0">
                <a:latin typeface="Calibri" panose="020F0502020204030204" pitchFamily="34" charset="0"/>
                <a:ea typeface="Times New Roman" panose="02020603050405020304" pitchFamily="18" charset="0"/>
                <a:cs typeface="Arial" panose="020B0604020202020204" pitchFamily="34" charset="0"/>
              </a:rPr>
              <a:t> </a:t>
            </a:r>
            <a:endParaRPr lang="en-IN" sz="2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68265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7296" y="-54590"/>
            <a:ext cx="12164704" cy="844496"/>
          </a:xfrm>
          <a:prstGeom prst="rect">
            <a:avLst/>
          </a:prstGeom>
          <a:solidFill>
            <a:schemeClr val="bg2">
              <a:lumMod val="75000"/>
            </a:schemeClr>
          </a:solidFill>
        </p:spPr>
        <p:txBody>
          <a:bodyPr anchor="b">
            <a:normAutofit fontScale="975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Planning and Executing Internal Audit – HR &amp; Payroll </a:t>
            </a:r>
            <a:endParaRPr lang="en-US" sz="3200" dirty="0">
              <a:solidFill>
                <a:schemeClr val="accent1"/>
              </a:solidFill>
              <a:latin typeface="Times New Roman" pitchFamily="18" charset="0"/>
              <a:cs typeface="Times New Roman" pitchFamily="18" charset="0"/>
            </a:endParaRPr>
          </a:p>
        </p:txBody>
      </p:sp>
      <p:sp>
        <p:nvSpPr>
          <p:cNvPr id="6" name="Rectangle 5"/>
          <p:cNvSpPr/>
          <p:nvPr/>
        </p:nvSpPr>
        <p:spPr>
          <a:xfrm>
            <a:off x="27296" y="900752"/>
            <a:ext cx="12164704" cy="6003182"/>
          </a:xfrm>
          <a:prstGeom prst="rect">
            <a:avLst/>
          </a:prstGeom>
        </p:spPr>
        <p:txBody>
          <a:bodyPr wrap="square">
            <a:spAutoFit/>
          </a:bodyPr>
          <a:lstStyle/>
          <a:p>
            <a:pPr marL="571500" indent="-342900">
              <a:lnSpc>
                <a:spcPct val="125000"/>
              </a:lnSpc>
              <a:spcAft>
                <a:spcPts val="1000"/>
              </a:spcAft>
              <a:buFont typeface="Arial" panose="020B0604020202020204" pitchFamily="34" charset="0"/>
              <a:buChar char="•"/>
            </a:pPr>
            <a:r>
              <a:rPr lang="en-GB" sz="2000" dirty="0">
                <a:latin typeface="Calibri" panose="020F0502020204030204" pitchFamily="34" charset="0"/>
                <a:ea typeface="Times New Roman" panose="02020603050405020304" pitchFamily="18" charset="0"/>
                <a:cs typeface="Arial" panose="020B0604020202020204" pitchFamily="34" charset="0"/>
              </a:rPr>
              <a:t> </a:t>
            </a:r>
            <a:r>
              <a:rPr lang="en-GB" sz="2100" b="1" dirty="0">
                <a:latin typeface="Calibri" panose="020F0502020204030204" pitchFamily="34" charset="0"/>
                <a:ea typeface="Times New Roman" panose="02020603050405020304" pitchFamily="18" charset="0"/>
                <a:cs typeface="Arial" panose="020B0604020202020204" pitchFamily="34" charset="0"/>
              </a:rPr>
              <a:t>Whether removal of the name of Contractor/s from Company’s list of approved Contractors are </a:t>
            </a:r>
            <a:r>
              <a:rPr lang="en-GB" sz="2100" b="1" dirty="0" smtClean="0">
                <a:latin typeface="Calibri" panose="020F0502020204030204" pitchFamily="34" charset="0"/>
                <a:ea typeface="Times New Roman" panose="02020603050405020304" pitchFamily="18" charset="0"/>
                <a:cs typeface="Arial" panose="020B0604020202020204" pitchFamily="34" charset="0"/>
              </a:rPr>
              <a:t>documented </a:t>
            </a:r>
            <a:r>
              <a:rPr lang="en-GB" sz="2100" b="1" dirty="0">
                <a:latin typeface="Calibri" panose="020F0502020204030204" pitchFamily="34" charset="0"/>
                <a:ea typeface="Times New Roman" panose="02020603050405020304" pitchFamily="18" charset="0"/>
                <a:cs typeface="Arial" panose="020B0604020202020204" pitchFamily="34" charset="0"/>
              </a:rPr>
              <a:t>and authorized by appropriate authority.</a:t>
            </a:r>
            <a:endParaRPr lang="en-IN" sz="2100" b="1" dirty="0">
              <a:latin typeface="Calibri" panose="020F0502020204030204" pitchFamily="34" charset="0"/>
              <a:ea typeface="Times New Roman" panose="02020603050405020304" pitchFamily="18" charset="0"/>
              <a:cs typeface="Times New Roman" panose="02020603050405020304" pitchFamily="18" charset="0"/>
            </a:endParaRPr>
          </a:p>
          <a:p>
            <a:pPr>
              <a:lnSpc>
                <a:spcPct val="125000"/>
              </a:lnSpc>
              <a:spcBef>
                <a:spcPts val="1000"/>
              </a:spcBef>
              <a:spcAft>
                <a:spcPts val="0"/>
              </a:spcAft>
            </a:pPr>
            <a:r>
              <a:rPr lang="en-GB" sz="2100" b="1" i="1" dirty="0">
                <a:solidFill>
                  <a:srgbClr val="404040"/>
                </a:solidFill>
                <a:latin typeface="Calibri" panose="020F0502020204030204" pitchFamily="34" charset="0"/>
                <a:ea typeface="Times New Roman" panose="02020603050405020304" pitchFamily="18" charset="0"/>
                <a:cs typeface="Arial" panose="020B0604020202020204" pitchFamily="34" charset="0"/>
              </a:rPr>
              <a:t> </a:t>
            </a:r>
            <a:r>
              <a:rPr lang="en-GB" sz="2100" b="1" i="1" dirty="0" smtClean="0">
                <a:solidFill>
                  <a:srgbClr val="404040"/>
                </a:solidFill>
                <a:latin typeface="Calibri" panose="020F0502020204030204" pitchFamily="34" charset="0"/>
                <a:ea typeface="Times New Roman" panose="02020603050405020304" pitchFamily="18" charset="0"/>
                <a:cs typeface="Arial" panose="020B0604020202020204" pitchFamily="34" charset="0"/>
              </a:rPr>
              <a:t>3</a:t>
            </a:r>
            <a:r>
              <a:rPr lang="en-GB" sz="2100" b="1" i="1" dirty="0">
                <a:solidFill>
                  <a:srgbClr val="404040"/>
                </a:solidFill>
                <a:latin typeface="Calibri" panose="020F0502020204030204" pitchFamily="34" charset="0"/>
                <a:ea typeface="Times New Roman" panose="02020603050405020304" pitchFamily="18" charset="0"/>
                <a:cs typeface="Arial" panose="020B0604020202020204" pitchFamily="34" charset="0"/>
              </a:rPr>
              <a:t>. Labour identification and authentication</a:t>
            </a:r>
            <a:endParaRPr lang="en-IN" sz="2100" b="1" i="1" dirty="0">
              <a:solidFill>
                <a:srgbClr val="404040"/>
              </a:solidFill>
              <a:latin typeface="Cambria" panose="02040503050406030204" pitchFamily="18"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tabLst>
                <a:tab pos="381000" algn="l"/>
              </a:tabLst>
            </a:pPr>
            <a:r>
              <a:rPr lang="en-GB" sz="2100" b="1" dirty="0">
                <a:latin typeface="Calibri" panose="020F0502020204030204" pitchFamily="34" charset="0"/>
                <a:ea typeface="Times New Roman" panose="02020603050405020304" pitchFamily="18" charset="0"/>
                <a:cs typeface="Arial" panose="020B0604020202020204" pitchFamily="34" charset="0"/>
              </a:rPr>
              <a:t>Whether each labour is traceable against identification/employment number with photograph</a:t>
            </a:r>
            <a:r>
              <a:rPr lang="en-GB" sz="2100" b="1" dirty="0" smtClean="0">
                <a:latin typeface="Calibri" panose="020F0502020204030204" pitchFamily="34" charset="0"/>
                <a:ea typeface="Times New Roman" panose="02020603050405020304" pitchFamily="18" charset="0"/>
                <a:cs typeface="Arial" panose="020B0604020202020204" pitchFamily="34" charset="0"/>
              </a:rPr>
              <a:t>.</a:t>
            </a:r>
          </a:p>
          <a:p>
            <a:pPr marL="342900" lvl="0" indent="-342900">
              <a:lnSpc>
                <a:spcPct val="115000"/>
              </a:lnSpc>
              <a:spcAft>
                <a:spcPts val="0"/>
              </a:spcAft>
              <a:buFont typeface="Symbol" panose="05050102010706020507" pitchFamily="18" charset="2"/>
              <a:buChar char=""/>
              <a:tabLst>
                <a:tab pos="381000" algn="l"/>
              </a:tabLst>
            </a:pPr>
            <a:r>
              <a:rPr lang="en-GB" sz="2100" b="1" dirty="0" smtClean="0">
                <a:latin typeface="Calibri" panose="020F0502020204030204" pitchFamily="34" charset="0"/>
                <a:ea typeface="Times New Roman" panose="02020603050405020304" pitchFamily="18" charset="0"/>
                <a:cs typeface="Arial" panose="020B0604020202020204" pitchFamily="34" charset="0"/>
              </a:rPr>
              <a:t>Whether </a:t>
            </a:r>
            <a:r>
              <a:rPr lang="en-GB" sz="2100" b="1" dirty="0">
                <a:latin typeface="Calibri" panose="020F0502020204030204" pitchFamily="34" charset="0"/>
                <a:ea typeface="Times New Roman" panose="02020603050405020304" pitchFamily="18" charset="0"/>
                <a:cs typeface="Arial" panose="020B0604020202020204" pitchFamily="34" charset="0"/>
              </a:rPr>
              <a:t>HR and the engaging Dept. conduct periodical “parole” to identify dummy workmen</a:t>
            </a:r>
            <a:r>
              <a:rPr lang="en-GB" sz="2100" b="1" dirty="0" smtClean="0">
                <a:latin typeface="Calibri" panose="020F0502020204030204" pitchFamily="34" charset="0"/>
                <a:ea typeface="Times New Roman" panose="02020603050405020304" pitchFamily="18" charset="0"/>
                <a:cs typeface="Arial" panose="020B0604020202020204" pitchFamily="34" charset="0"/>
              </a:rPr>
              <a:t>.</a:t>
            </a:r>
          </a:p>
          <a:p>
            <a:pPr marL="342900" lvl="0" indent="-342900">
              <a:lnSpc>
                <a:spcPct val="115000"/>
              </a:lnSpc>
              <a:spcAft>
                <a:spcPts val="0"/>
              </a:spcAft>
              <a:buFont typeface="Symbol" panose="05050102010706020507" pitchFamily="18" charset="2"/>
              <a:buChar char=""/>
              <a:tabLst>
                <a:tab pos="381000" algn="l"/>
              </a:tabLst>
            </a:pPr>
            <a:r>
              <a:rPr lang="en-GB" sz="2100" b="1" dirty="0" smtClean="0">
                <a:latin typeface="Calibri" panose="020F0502020204030204" pitchFamily="34" charset="0"/>
                <a:ea typeface="Times New Roman" panose="02020603050405020304" pitchFamily="18" charset="0"/>
                <a:cs typeface="Arial" panose="020B0604020202020204" pitchFamily="34" charset="0"/>
              </a:rPr>
              <a:t>Whether </a:t>
            </a:r>
            <a:r>
              <a:rPr lang="en-GB" sz="2100" b="1" dirty="0">
                <a:latin typeface="Calibri" panose="020F0502020204030204" pitchFamily="34" charset="0"/>
                <a:ea typeface="Times New Roman" panose="02020603050405020304" pitchFamily="18" charset="0"/>
                <a:cs typeface="Arial" panose="020B0604020202020204" pitchFamily="34" charset="0"/>
              </a:rPr>
              <a:t>inclusion/deletion of workforce are immediately notified and monitored by HR Dept</a:t>
            </a:r>
            <a:r>
              <a:rPr lang="en-GB" sz="2100" b="1" dirty="0" smtClean="0">
                <a:latin typeface="Calibri" panose="020F0502020204030204" pitchFamily="34" charset="0"/>
                <a:ea typeface="Times New Roman" panose="02020603050405020304" pitchFamily="18" charset="0"/>
                <a:cs typeface="Arial" panose="020B0604020202020204" pitchFamily="34" charset="0"/>
              </a:rPr>
              <a:t>.</a:t>
            </a:r>
          </a:p>
          <a:p>
            <a:pPr marL="342900" lvl="0" indent="-342900">
              <a:lnSpc>
                <a:spcPct val="115000"/>
              </a:lnSpc>
              <a:spcAft>
                <a:spcPts val="0"/>
              </a:spcAft>
              <a:buFont typeface="Symbol" panose="05050102010706020507" pitchFamily="18" charset="2"/>
              <a:buChar char=""/>
              <a:tabLst>
                <a:tab pos="381000" algn="l"/>
              </a:tabLst>
            </a:pPr>
            <a:r>
              <a:rPr lang="en-GB" sz="2100" b="1" dirty="0" smtClean="0">
                <a:latin typeface="Calibri" panose="020F0502020204030204" pitchFamily="34" charset="0"/>
                <a:ea typeface="Times New Roman" panose="02020603050405020304" pitchFamily="18" charset="0"/>
                <a:cs typeface="Arial" panose="020B0604020202020204" pitchFamily="34" charset="0"/>
              </a:rPr>
              <a:t>Whether </a:t>
            </a:r>
            <a:r>
              <a:rPr lang="en-GB" sz="2100" b="1" dirty="0">
                <a:latin typeface="Calibri" panose="020F0502020204030204" pitchFamily="34" charset="0"/>
                <a:ea typeface="Times New Roman" panose="02020603050405020304" pitchFamily="18" charset="0"/>
                <a:cs typeface="Arial" panose="020B0604020202020204" pitchFamily="34" charset="0"/>
              </a:rPr>
              <a:t>transfer of workmen from one Contractor to another duly regulated. </a:t>
            </a:r>
            <a:endParaRPr lang="en-GB" sz="2100" b="1" dirty="0" smtClean="0">
              <a:latin typeface="Calibri" panose="020F0502020204030204" pitchFamily="34" charset="0"/>
              <a:ea typeface="Times New Roman" panose="02020603050405020304" pitchFamily="18" charset="0"/>
              <a:cs typeface="Arial" panose="020B0604020202020204" pitchFamily="34" charset="0"/>
            </a:endParaRPr>
          </a:p>
          <a:p>
            <a:pPr algn="just">
              <a:lnSpc>
                <a:spcPct val="125000"/>
              </a:lnSpc>
              <a:spcAft>
                <a:spcPts val="1000"/>
              </a:spcAft>
            </a:pPr>
            <a:r>
              <a:rPr lang="en-GB" sz="2100" b="1" dirty="0">
                <a:latin typeface="Calibri" panose="020F0502020204030204" pitchFamily="34" charset="0"/>
                <a:ea typeface="Times New Roman" panose="02020603050405020304" pitchFamily="18" charset="0"/>
                <a:cs typeface="Arial" panose="020B0604020202020204" pitchFamily="34" charset="0"/>
              </a:rPr>
              <a:t> </a:t>
            </a:r>
            <a:r>
              <a:rPr lang="en-GB" sz="2100" b="1" i="1" dirty="0" smtClean="0">
                <a:solidFill>
                  <a:srgbClr val="404040"/>
                </a:solidFill>
                <a:latin typeface="Calibri" panose="020F0502020204030204" pitchFamily="34" charset="0"/>
                <a:ea typeface="Times New Roman" panose="02020603050405020304" pitchFamily="18" charset="0"/>
                <a:cs typeface="Arial" panose="020B0604020202020204" pitchFamily="34" charset="0"/>
              </a:rPr>
              <a:t>4</a:t>
            </a:r>
            <a:r>
              <a:rPr lang="en-GB" sz="2100" b="1" i="1" dirty="0">
                <a:solidFill>
                  <a:srgbClr val="404040"/>
                </a:solidFill>
                <a:latin typeface="Calibri" panose="020F0502020204030204" pitchFamily="34" charset="0"/>
                <a:ea typeface="Times New Roman" panose="02020603050405020304" pitchFamily="18" charset="0"/>
                <a:cs typeface="Arial" panose="020B0604020202020204" pitchFamily="34" charset="0"/>
              </a:rPr>
              <a:t>. Wage agreements and adherence</a:t>
            </a:r>
            <a:endParaRPr lang="en-IN" sz="2100" b="1" i="1" dirty="0">
              <a:solidFill>
                <a:srgbClr val="404040"/>
              </a:solidFill>
              <a:latin typeface="Cambria" panose="02040503050406030204" pitchFamily="18" charset="0"/>
              <a:ea typeface="Times New Roman" panose="02020603050405020304" pitchFamily="18" charset="0"/>
              <a:cs typeface="Times New Roman" panose="02020603050405020304" pitchFamily="18" charset="0"/>
            </a:endParaRPr>
          </a:p>
          <a:p>
            <a:pPr marL="342900" lvl="0" indent="-342900" algn="just">
              <a:lnSpc>
                <a:spcPct val="125000"/>
              </a:lnSpc>
              <a:spcAft>
                <a:spcPts val="0"/>
              </a:spcAft>
              <a:buFont typeface="Symbol" panose="05050102010706020507" pitchFamily="18" charset="2"/>
              <a:buChar char=""/>
              <a:tabLst>
                <a:tab pos="457200" algn="l"/>
              </a:tabLst>
            </a:pPr>
            <a:r>
              <a:rPr lang="en-US" sz="2100" b="1" dirty="0">
                <a:solidFill>
                  <a:srgbClr val="000000"/>
                </a:solidFill>
                <a:latin typeface="Calibri" panose="020F0502020204030204" pitchFamily="34" charset="0"/>
                <a:ea typeface="Times New Roman" panose="02020603050405020304" pitchFamily="18" charset="0"/>
                <a:cs typeface="Arial" panose="020B0604020202020204" pitchFamily="34" charset="0"/>
              </a:rPr>
              <a:t>Whether systematic study as to rate contract (Minimum Wages as per statute) fixation is carried out periodically</a:t>
            </a:r>
            <a:r>
              <a:rPr lang="en-US" sz="2100" b="1"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a:t>
            </a:r>
          </a:p>
          <a:p>
            <a:pPr marL="342900" lvl="0" indent="-342900" algn="just">
              <a:lnSpc>
                <a:spcPct val="125000"/>
              </a:lnSpc>
              <a:spcAft>
                <a:spcPts val="0"/>
              </a:spcAft>
              <a:buFont typeface="Symbol" panose="05050102010706020507" pitchFamily="18" charset="2"/>
              <a:buChar char=""/>
              <a:tabLst>
                <a:tab pos="457200" algn="l"/>
              </a:tabLst>
            </a:pPr>
            <a:r>
              <a:rPr lang="en-US" sz="2100" b="1"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Whether </a:t>
            </a:r>
            <a:r>
              <a:rPr lang="en-US" sz="2100" b="1" dirty="0">
                <a:solidFill>
                  <a:srgbClr val="000000"/>
                </a:solidFill>
                <a:latin typeface="Calibri" panose="020F0502020204030204" pitchFamily="34" charset="0"/>
                <a:ea typeface="Times New Roman" panose="02020603050405020304" pitchFamily="18" charset="0"/>
                <a:cs typeface="Arial" panose="020B0604020202020204" pitchFamily="34" charset="0"/>
              </a:rPr>
              <a:t>benchmarking with local rates for pricing/</a:t>
            </a:r>
            <a:r>
              <a:rPr lang="en-US" sz="2100" b="1" dirty="0" err="1">
                <a:solidFill>
                  <a:srgbClr val="000000"/>
                </a:solidFill>
                <a:latin typeface="Calibri" panose="020F0502020204030204" pitchFamily="34" charset="0"/>
                <a:ea typeface="Times New Roman" panose="02020603050405020304" pitchFamily="18" charset="0"/>
                <a:cs typeface="Arial" panose="020B0604020202020204" pitchFamily="34" charset="0"/>
              </a:rPr>
              <a:t>labour</a:t>
            </a:r>
            <a:r>
              <a:rPr lang="en-US" sz="2100" b="1" dirty="0">
                <a:solidFill>
                  <a:srgbClr val="000000"/>
                </a:solidFill>
                <a:latin typeface="Calibri" panose="020F0502020204030204" pitchFamily="34" charset="0"/>
                <a:ea typeface="Times New Roman" panose="02020603050405020304" pitchFamily="18" charset="0"/>
                <a:cs typeface="Arial" panose="020B0604020202020204" pitchFamily="34" charset="0"/>
              </a:rPr>
              <a:t> contract rate is carried out</a:t>
            </a:r>
            <a:r>
              <a:rPr lang="en-US" sz="2100" b="1"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a:t>
            </a:r>
          </a:p>
          <a:p>
            <a:pPr marL="342900" lvl="0" indent="-342900" algn="just">
              <a:lnSpc>
                <a:spcPct val="125000"/>
              </a:lnSpc>
              <a:spcAft>
                <a:spcPts val="0"/>
              </a:spcAft>
              <a:buFont typeface="Symbol" panose="05050102010706020507" pitchFamily="18" charset="2"/>
              <a:buChar char=""/>
              <a:tabLst>
                <a:tab pos="457200" algn="l"/>
              </a:tabLst>
            </a:pPr>
            <a:r>
              <a:rPr lang="en-US" sz="2100" b="1"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Whether </a:t>
            </a:r>
            <a:r>
              <a:rPr lang="en-US" sz="2100" b="1" dirty="0">
                <a:solidFill>
                  <a:srgbClr val="000000"/>
                </a:solidFill>
                <a:latin typeface="Calibri" panose="020F0502020204030204" pitchFamily="34" charset="0"/>
                <a:ea typeface="Times New Roman" panose="02020603050405020304" pitchFamily="18" charset="0"/>
                <a:cs typeface="Arial" panose="020B0604020202020204" pitchFamily="34" charset="0"/>
              </a:rPr>
              <a:t>effectiveness of fixed rate schedule verified periodically and it’s validated from time to time</a:t>
            </a:r>
            <a:r>
              <a:rPr lang="en-US" sz="2100" b="1"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a:t>
            </a:r>
          </a:p>
          <a:p>
            <a:pPr marL="342900" lvl="0" indent="-342900" algn="just">
              <a:lnSpc>
                <a:spcPct val="125000"/>
              </a:lnSpc>
              <a:spcAft>
                <a:spcPts val="0"/>
              </a:spcAft>
              <a:buFont typeface="Symbol" panose="05050102010706020507" pitchFamily="18" charset="2"/>
              <a:buChar char=""/>
              <a:tabLst>
                <a:tab pos="457200" algn="l"/>
              </a:tabLst>
            </a:pPr>
            <a:r>
              <a:rPr lang="en-GB" sz="2100" b="1" dirty="0">
                <a:latin typeface="Calibri" panose="020F0502020204030204" pitchFamily="34" charset="0"/>
                <a:ea typeface="Times New Roman" panose="02020603050405020304" pitchFamily="18" charset="0"/>
                <a:cs typeface="Arial" panose="020B0604020202020204" pitchFamily="34" charset="0"/>
              </a:rPr>
              <a:t> </a:t>
            </a:r>
            <a:r>
              <a:rPr lang="en-US" sz="2100" b="1"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Whether </a:t>
            </a:r>
            <a:r>
              <a:rPr lang="en-US" sz="2100" b="1" dirty="0" err="1">
                <a:solidFill>
                  <a:srgbClr val="000000"/>
                </a:solidFill>
                <a:latin typeface="Calibri" panose="020F0502020204030204" pitchFamily="34" charset="0"/>
                <a:ea typeface="Times New Roman" panose="02020603050405020304" pitchFamily="18" charset="0"/>
                <a:cs typeface="Arial" panose="020B0604020202020204" pitchFamily="34" charset="0"/>
              </a:rPr>
              <a:t>labour</a:t>
            </a:r>
            <a:r>
              <a:rPr lang="en-US" sz="2100" b="1" dirty="0">
                <a:solidFill>
                  <a:srgbClr val="000000"/>
                </a:solidFill>
                <a:latin typeface="Calibri" panose="020F0502020204030204" pitchFamily="34" charset="0"/>
                <a:ea typeface="Times New Roman" panose="02020603050405020304" pitchFamily="18" charset="0"/>
                <a:cs typeface="Arial" panose="020B0604020202020204" pitchFamily="34" charset="0"/>
              </a:rPr>
              <a:t> rate agreements with Unions against specific skill/trade etc. are validated from time to time.</a:t>
            </a:r>
            <a:endParaRPr lang="en-IN" sz="21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47398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9029" y="-58057"/>
            <a:ext cx="12162970" cy="847963"/>
          </a:xfrm>
          <a:prstGeom prst="rect">
            <a:avLst/>
          </a:prstGeom>
          <a:solidFill>
            <a:schemeClr val="bg2">
              <a:lumMod val="75000"/>
            </a:schemeClr>
          </a:solidFill>
        </p:spPr>
        <p:txBody>
          <a:bodyPr anchor="b">
            <a:normAutofit fontScale="975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Planning and Executing Internal Audit – HR &amp; Payroll </a:t>
            </a:r>
            <a:endParaRPr lang="en-US" sz="3200" dirty="0">
              <a:solidFill>
                <a:schemeClr val="accent1"/>
              </a:solidFill>
              <a:latin typeface="Times New Roman" pitchFamily="18" charset="0"/>
              <a:cs typeface="Times New Roman" pitchFamily="18" charset="0"/>
            </a:endParaRPr>
          </a:p>
        </p:txBody>
      </p:sp>
      <p:sp>
        <p:nvSpPr>
          <p:cNvPr id="6" name="Rectangle 5"/>
          <p:cNvSpPr/>
          <p:nvPr/>
        </p:nvSpPr>
        <p:spPr>
          <a:xfrm>
            <a:off x="0" y="789906"/>
            <a:ext cx="12192000" cy="5962914"/>
          </a:xfrm>
          <a:prstGeom prst="rect">
            <a:avLst/>
          </a:prstGeom>
        </p:spPr>
        <p:txBody>
          <a:bodyPr wrap="square">
            <a:spAutoFit/>
          </a:bodyPr>
          <a:lstStyle/>
          <a:p>
            <a:pPr>
              <a:lnSpc>
                <a:spcPct val="125000"/>
              </a:lnSpc>
              <a:spcBef>
                <a:spcPts val="1000"/>
              </a:spcBef>
              <a:spcAft>
                <a:spcPts val="0"/>
              </a:spcAft>
            </a:pPr>
            <a:r>
              <a:rPr lang="en-GB" i="1" dirty="0">
                <a:solidFill>
                  <a:srgbClr val="404040"/>
                </a:solidFill>
                <a:latin typeface="Calibri" panose="020F0502020204030204" pitchFamily="34" charset="0"/>
                <a:ea typeface="Times New Roman" panose="02020603050405020304" pitchFamily="18" charset="0"/>
                <a:cs typeface="Arial" panose="020B0604020202020204" pitchFamily="34" charset="0"/>
              </a:rPr>
              <a:t>5.</a:t>
            </a:r>
            <a:r>
              <a:rPr lang="en-GB" sz="2000" i="1" dirty="0">
                <a:solidFill>
                  <a:srgbClr val="404040"/>
                </a:solidFill>
                <a:latin typeface="Calibri" panose="020F0502020204030204" pitchFamily="34" charset="0"/>
                <a:ea typeface="Times New Roman" panose="02020603050405020304" pitchFamily="18" charset="0"/>
                <a:cs typeface="Arial" panose="020B0604020202020204" pitchFamily="34" charset="0"/>
              </a:rPr>
              <a:t> </a:t>
            </a:r>
            <a:r>
              <a:rPr lang="en-GB" sz="2000" b="1" i="1" dirty="0">
                <a:solidFill>
                  <a:srgbClr val="404040"/>
                </a:solidFill>
                <a:latin typeface="Calibri" panose="020F0502020204030204" pitchFamily="34" charset="0"/>
                <a:ea typeface="Times New Roman" panose="02020603050405020304" pitchFamily="18" charset="0"/>
                <a:cs typeface="Arial" panose="020B0604020202020204" pitchFamily="34" charset="0"/>
              </a:rPr>
              <a:t>Fulfilment of safety requirements</a:t>
            </a:r>
            <a:endParaRPr lang="en-IN" sz="2000" b="1" i="1" dirty="0">
              <a:solidFill>
                <a:srgbClr val="404040"/>
              </a:solidFill>
              <a:latin typeface="Cambria" panose="02040503050406030204" pitchFamily="18" charset="0"/>
              <a:ea typeface="Times New Roman" panose="02020603050405020304" pitchFamily="18" charset="0"/>
              <a:cs typeface="Times New Roman" panose="02020603050405020304" pitchFamily="18" charset="0"/>
            </a:endParaRPr>
          </a:p>
          <a:p>
            <a:pPr marL="342900" lvl="0" indent="-342900" algn="just">
              <a:lnSpc>
                <a:spcPct val="125000"/>
              </a:lnSpc>
              <a:spcAft>
                <a:spcPts val="0"/>
              </a:spcAft>
              <a:buFont typeface="Symbol" panose="05050102010706020507" pitchFamily="18" charset="2"/>
              <a:buChar char=""/>
              <a:tabLst>
                <a:tab pos="457200" algn="l"/>
              </a:tabLst>
            </a:pPr>
            <a:r>
              <a:rPr lang="en-GB" sz="2000" b="1" dirty="0">
                <a:latin typeface="Calibri" panose="020F0502020204030204" pitchFamily="34" charset="0"/>
                <a:ea typeface="Times New Roman" panose="02020603050405020304" pitchFamily="18" charset="0"/>
                <a:cs typeface="Arial" panose="020B0604020202020204" pitchFamily="34" charset="0"/>
              </a:rPr>
              <a:t>Whether details of safety training to be imparted to Contract Workers with varied skill/ work engagement is documented</a:t>
            </a:r>
            <a:r>
              <a:rPr lang="en-GB" sz="2000" b="1" dirty="0" smtClean="0">
                <a:latin typeface="Calibri" panose="020F0502020204030204" pitchFamily="34" charset="0"/>
                <a:ea typeface="Times New Roman" panose="02020603050405020304" pitchFamily="18" charset="0"/>
                <a:cs typeface="Arial" panose="020B0604020202020204" pitchFamily="34" charset="0"/>
              </a:rPr>
              <a:t>.</a:t>
            </a:r>
          </a:p>
          <a:p>
            <a:pPr marL="342900" lvl="0" indent="-342900" algn="just">
              <a:lnSpc>
                <a:spcPct val="125000"/>
              </a:lnSpc>
              <a:spcAft>
                <a:spcPts val="0"/>
              </a:spcAft>
              <a:buFont typeface="Symbol" panose="05050102010706020507" pitchFamily="18" charset="2"/>
              <a:buChar char=""/>
              <a:tabLst>
                <a:tab pos="457200" algn="l"/>
              </a:tabLst>
            </a:pPr>
            <a:r>
              <a:rPr lang="en-GB" sz="2000" b="1" dirty="0" smtClean="0">
                <a:latin typeface="Calibri" panose="020F0502020204030204" pitchFamily="34" charset="0"/>
                <a:ea typeface="Times New Roman" panose="02020603050405020304" pitchFamily="18" charset="0"/>
                <a:cs typeface="Arial" panose="020B0604020202020204" pitchFamily="34" charset="0"/>
              </a:rPr>
              <a:t>Whether </a:t>
            </a:r>
            <a:r>
              <a:rPr lang="en-GB" sz="2000" b="1" dirty="0">
                <a:latin typeface="Calibri" panose="020F0502020204030204" pitchFamily="34" charset="0"/>
                <a:ea typeface="Times New Roman" panose="02020603050405020304" pitchFamily="18" charset="0"/>
                <a:cs typeface="Arial" panose="020B0604020202020204" pitchFamily="34" charset="0"/>
              </a:rPr>
              <a:t>Safety Dept. certifies the training completion of the workmen before allowing to work/job</a:t>
            </a:r>
            <a:r>
              <a:rPr lang="en-GB" sz="2000" b="1" dirty="0" smtClean="0">
                <a:latin typeface="Calibri" panose="020F0502020204030204" pitchFamily="34" charset="0"/>
                <a:ea typeface="Times New Roman" panose="02020603050405020304" pitchFamily="18" charset="0"/>
                <a:cs typeface="Arial" panose="020B0604020202020204" pitchFamily="34" charset="0"/>
              </a:rPr>
              <a:t>.</a:t>
            </a:r>
          </a:p>
          <a:p>
            <a:pPr marL="342900" lvl="0" indent="-342900" algn="just">
              <a:lnSpc>
                <a:spcPct val="125000"/>
              </a:lnSpc>
              <a:spcAft>
                <a:spcPts val="0"/>
              </a:spcAft>
              <a:buFont typeface="Symbol" panose="05050102010706020507" pitchFamily="18" charset="2"/>
              <a:buChar char=""/>
              <a:tabLst>
                <a:tab pos="457200" algn="l"/>
              </a:tabLst>
            </a:pPr>
            <a:r>
              <a:rPr lang="en-GB" sz="2000" b="1" dirty="0" smtClean="0">
                <a:latin typeface="Calibri" panose="020F0502020204030204" pitchFamily="34" charset="0"/>
                <a:ea typeface="Times New Roman" panose="02020603050405020304" pitchFamily="18" charset="0"/>
                <a:cs typeface="Arial" panose="020B0604020202020204" pitchFamily="34" charset="0"/>
              </a:rPr>
              <a:t>Whether </a:t>
            </a:r>
            <a:r>
              <a:rPr lang="en-GB" sz="2000" b="1" dirty="0">
                <a:latin typeface="Calibri" panose="020F0502020204030204" pitchFamily="34" charset="0"/>
                <a:ea typeface="Times New Roman" panose="02020603050405020304" pitchFamily="18" charset="0"/>
                <a:cs typeface="Arial" panose="020B0604020202020204" pitchFamily="34" charset="0"/>
              </a:rPr>
              <a:t>adequacy of safety requirements are validated from time to time for ensuring compliance.</a:t>
            </a:r>
            <a:endParaRPr lang="en-IN" sz="2000" b="1" dirty="0">
              <a:latin typeface="Calibri" panose="020F0502020204030204" pitchFamily="34" charset="0"/>
              <a:ea typeface="Times New Roman" panose="02020603050405020304" pitchFamily="18" charset="0"/>
              <a:cs typeface="Times New Roman" panose="02020603050405020304" pitchFamily="18" charset="0"/>
            </a:endParaRPr>
          </a:p>
          <a:p>
            <a:pPr>
              <a:lnSpc>
                <a:spcPct val="125000"/>
              </a:lnSpc>
              <a:spcBef>
                <a:spcPts val="1000"/>
              </a:spcBef>
              <a:spcAft>
                <a:spcPts val="0"/>
              </a:spcAft>
            </a:pPr>
            <a:r>
              <a:rPr lang="en-GB" sz="2000" b="1" i="1" dirty="0">
                <a:solidFill>
                  <a:srgbClr val="404040"/>
                </a:solidFill>
                <a:latin typeface="Calibri" panose="020F0502020204030204" pitchFamily="34" charset="0"/>
                <a:ea typeface="Times New Roman" panose="02020603050405020304" pitchFamily="18" charset="0"/>
                <a:cs typeface="Arial" panose="020B0604020202020204" pitchFamily="34" charset="0"/>
              </a:rPr>
              <a:t> </a:t>
            </a:r>
            <a:r>
              <a:rPr lang="en-GB" sz="2000" b="1" i="1" dirty="0" smtClean="0">
                <a:solidFill>
                  <a:srgbClr val="404040"/>
                </a:solidFill>
                <a:latin typeface="Calibri" panose="020F0502020204030204" pitchFamily="34" charset="0"/>
                <a:ea typeface="Times New Roman" panose="02020603050405020304" pitchFamily="18" charset="0"/>
                <a:cs typeface="Arial" panose="020B0604020202020204" pitchFamily="34" charset="0"/>
              </a:rPr>
              <a:t>6</a:t>
            </a:r>
            <a:r>
              <a:rPr lang="en-GB" sz="2000" b="1" i="1" dirty="0">
                <a:solidFill>
                  <a:srgbClr val="404040"/>
                </a:solidFill>
                <a:latin typeface="Calibri" panose="020F0502020204030204" pitchFamily="34" charset="0"/>
                <a:ea typeface="Times New Roman" panose="02020603050405020304" pitchFamily="18" charset="0"/>
                <a:cs typeface="Arial" panose="020B0604020202020204" pitchFamily="34" charset="0"/>
              </a:rPr>
              <a:t>. Engagement – requirement vs. actual</a:t>
            </a:r>
            <a:endParaRPr lang="en-IN" sz="2000" b="1" i="1" dirty="0">
              <a:solidFill>
                <a:srgbClr val="404040"/>
              </a:solidFill>
              <a:latin typeface="Cambria" panose="02040503050406030204" pitchFamily="18" charset="0"/>
              <a:ea typeface="Times New Roman" panose="02020603050405020304" pitchFamily="18" charset="0"/>
              <a:cs typeface="Times New Roman" panose="02020603050405020304" pitchFamily="18" charset="0"/>
            </a:endParaRPr>
          </a:p>
          <a:p>
            <a:pPr marL="342900" lvl="0" indent="-342900" algn="just">
              <a:lnSpc>
                <a:spcPct val="125000"/>
              </a:lnSpc>
              <a:spcAft>
                <a:spcPts val="0"/>
              </a:spcAft>
              <a:buFont typeface="Symbol" panose="05050102010706020507" pitchFamily="18" charset="2"/>
              <a:buChar char=""/>
              <a:tabLst>
                <a:tab pos="457200" algn="l"/>
              </a:tabLst>
            </a:pPr>
            <a:r>
              <a:rPr lang="en-US" sz="2000" b="1" dirty="0">
                <a:solidFill>
                  <a:srgbClr val="000000"/>
                </a:solidFill>
                <a:latin typeface="Calibri" panose="020F0502020204030204" pitchFamily="34" charset="0"/>
                <a:ea typeface="Times New Roman" panose="02020603050405020304" pitchFamily="18" charset="0"/>
                <a:cs typeface="Arial" panose="020B0604020202020204" pitchFamily="34" charset="0"/>
              </a:rPr>
              <a:t>Whether multiple Contractors are engaged in the same Job/job area</a:t>
            </a:r>
            <a:r>
              <a:rPr lang="en-US" sz="2000" b="1"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a:t>
            </a:r>
          </a:p>
          <a:p>
            <a:pPr marL="342900" lvl="0" indent="-342900" algn="just">
              <a:lnSpc>
                <a:spcPct val="125000"/>
              </a:lnSpc>
              <a:spcAft>
                <a:spcPts val="0"/>
              </a:spcAft>
              <a:buFont typeface="Symbol" panose="05050102010706020507" pitchFamily="18" charset="2"/>
              <a:buChar char=""/>
              <a:tabLst>
                <a:tab pos="457200" algn="l"/>
              </a:tabLst>
            </a:pPr>
            <a:r>
              <a:rPr lang="en-US" sz="2000" b="1"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Whether </a:t>
            </a:r>
            <a:r>
              <a:rPr lang="en-US" sz="2000" b="1" dirty="0">
                <a:solidFill>
                  <a:srgbClr val="000000"/>
                </a:solidFill>
                <a:latin typeface="Calibri" panose="020F0502020204030204" pitchFamily="34" charset="0"/>
                <a:ea typeface="Times New Roman" panose="02020603050405020304" pitchFamily="18" charset="0"/>
                <a:cs typeface="Arial" panose="020B0604020202020204" pitchFamily="34" charset="0"/>
              </a:rPr>
              <a:t>rates applicable are benchmarked and applied for rate fixation</a:t>
            </a:r>
            <a:r>
              <a:rPr lang="en-US" sz="2000" b="1"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a:t>
            </a:r>
          </a:p>
          <a:p>
            <a:pPr marL="342900" lvl="0" indent="-342900" algn="just">
              <a:lnSpc>
                <a:spcPct val="125000"/>
              </a:lnSpc>
              <a:spcAft>
                <a:spcPts val="0"/>
              </a:spcAft>
              <a:buFont typeface="Symbol" panose="05050102010706020507" pitchFamily="18" charset="2"/>
              <a:buChar char=""/>
              <a:tabLst>
                <a:tab pos="457200" algn="l"/>
              </a:tabLst>
            </a:pPr>
            <a:r>
              <a:rPr lang="en-GB" sz="2000" b="1" dirty="0" smtClean="0">
                <a:latin typeface="Calibri" panose="020F0502020204030204" pitchFamily="34" charset="0"/>
                <a:ea typeface="Times New Roman" panose="02020603050405020304" pitchFamily="18" charset="0"/>
                <a:cs typeface="Arial" panose="020B0604020202020204" pitchFamily="34" charset="0"/>
              </a:rPr>
              <a:t>Whether </a:t>
            </a:r>
            <a:r>
              <a:rPr lang="en-GB" sz="2000" b="1" dirty="0">
                <a:latin typeface="Calibri" panose="020F0502020204030204" pitchFamily="34" charset="0"/>
                <a:ea typeface="Times New Roman" panose="02020603050405020304" pitchFamily="18" charset="0"/>
                <a:cs typeface="Arial" panose="020B0604020202020204" pitchFamily="34" charset="0"/>
              </a:rPr>
              <a:t>‘work permits’ are issued with predetermined strength required for the </a:t>
            </a:r>
            <a:r>
              <a:rPr lang="en-GB" sz="2000" b="1" dirty="0" smtClean="0">
                <a:latin typeface="Calibri" panose="020F0502020204030204" pitchFamily="34" charset="0"/>
                <a:ea typeface="Times New Roman" panose="02020603050405020304" pitchFamily="18" charset="0"/>
                <a:cs typeface="Arial" panose="020B0604020202020204" pitchFamily="34" charset="0"/>
              </a:rPr>
              <a:t>job.</a:t>
            </a:r>
          </a:p>
          <a:p>
            <a:pPr marL="342900" lvl="0" indent="-342900" algn="just">
              <a:lnSpc>
                <a:spcPct val="125000"/>
              </a:lnSpc>
              <a:spcAft>
                <a:spcPts val="0"/>
              </a:spcAft>
              <a:buFont typeface="Symbol" panose="05050102010706020507" pitchFamily="18" charset="2"/>
              <a:buChar char=""/>
              <a:tabLst>
                <a:tab pos="457200" algn="l"/>
              </a:tabLst>
            </a:pPr>
            <a:r>
              <a:rPr lang="en-GB" sz="2000" b="1" dirty="0" smtClean="0">
                <a:latin typeface="Calibri" panose="020F0502020204030204" pitchFamily="34" charset="0"/>
                <a:ea typeface="Times New Roman" panose="02020603050405020304" pitchFamily="18" charset="0"/>
                <a:cs typeface="Arial" panose="020B0604020202020204" pitchFamily="34" charset="0"/>
              </a:rPr>
              <a:t>Whether </a:t>
            </a:r>
            <a:r>
              <a:rPr lang="en-GB" sz="2000" b="1" dirty="0">
                <a:latin typeface="Calibri" panose="020F0502020204030204" pitchFamily="34" charset="0"/>
                <a:ea typeface="Times New Roman" panose="02020603050405020304" pitchFamily="18" charset="0"/>
                <a:cs typeface="Arial" panose="020B0604020202020204" pitchFamily="34" charset="0"/>
              </a:rPr>
              <a:t>work permits on job completion are signed-off and jobs in Contractor Bills be traced therefrom</a:t>
            </a:r>
            <a:r>
              <a:rPr lang="en-GB" sz="2000" b="1" dirty="0" smtClean="0">
                <a:latin typeface="Calibri" panose="020F0502020204030204" pitchFamily="34" charset="0"/>
                <a:ea typeface="Times New Roman" panose="02020603050405020304" pitchFamily="18" charset="0"/>
                <a:cs typeface="Arial" panose="020B0604020202020204" pitchFamily="34" charset="0"/>
              </a:rPr>
              <a:t>.</a:t>
            </a:r>
          </a:p>
          <a:p>
            <a:pPr marL="342900" lvl="0" indent="-342900" algn="just">
              <a:lnSpc>
                <a:spcPct val="125000"/>
              </a:lnSpc>
              <a:spcAft>
                <a:spcPts val="0"/>
              </a:spcAft>
              <a:buFont typeface="Symbol" panose="05050102010706020507" pitchFamily="18" charset="2"/>
              <a:buChar char=""/>
              <a:tabLst>
                <a:tab pos="457200" algn="l"/>
              </a:tabLst>
            </a:pPr>
            <a:r>
              <a:rPr lang="en-GB" sz="2000" b="1" dirty="0" smtClean="0">
                <a:latin typeface="Calibri" panose="020F0502020204030204" pitchFamily="34" charset="0"/>
                <a:ea typeface="Times New Roman" panose="02020603050405020304" pitchFamily="18" charset="0"/>
                <a:cs typeface="Arial" panose="020B0604020202020204" pitchFamily="34" charset="0"/>
              </a:rPr>
              <a:t>Whether </a:t>
            </a:r>
            <a:r>
              <a:rPr lang="en-GB" sz="2000" b="1" dirty="0">
                <a:latin typeface="Calibri" panose="020F0502020204030204" pitchFamily="34" charset="0"/>
                <a:ea typeface="Times New Roman" panose="02020603050405020304" pitchFamily="18" charset="0"/>
                <a:cs typeface="Arial" panose="020B0604020202020204" pitchFamily="34" charset="0"/>
              </a:rPr>
              <a:t>actual engagement is certified by the engaging Dept</a:t>
            </a:r>
            <a:r>
              <a:rPr lang="en-GB" sz="2000" b="1" dirty="0" smtClean="0">
                <a:latin typeface="Calibri" panose="020F0502020204030204" pitchFamily="34" charset="0"/>
                <a:ea typeface="Times New Roman" panose="02020603050405020304" pitchFamily="18" charset="0"/>
                <a:cs typeface="Arial" panose="020B0604020202020204" pitchFamily="34" charset="0"/>
              </a:rPr>
              <a:t>.?</a:t>
            </a:r>
          </a:p>
          <a:p>
            <a:pPr marL="342900" lvl="0" indent="-342900" algn="just">
              <a:lnSpc>
                <a:spcPct val="125000"/>
              </a:lnSpc>
              <a:spcAft>
                <a:spcPts val="0"/>
              </a:spcAft>
              <a:buFont typeface="Symbol" panose="05050102010706020507" pitchFamily="18" charset="2"/>
              <a:buChar char=""/>
              <a:tabLst>
                <a:tab pos="457200" algn="l"/>
              </a:tabLst>
            </a:pPr>
            <a:r>
              <a:rPr lang="en-GB" sz="2000" b="1" dirty="0" smtClean="0">
                <a:latin typeface="Calibri" panose="020F0502020204030204" pitchFamily="34" charset="0"/>
                <a:ea typeface="Times New Roman" panose="02020603050405020304" pitchFamily="18" charset="0"/>
                <a:cs typeface="Arial" panose="020B0604020202020204" pitchFamily="34" charset="0"/>
              </a:rPr>
              <a:t>Whether </a:t>
            </a:r>
            <a:r>
              <a:rPr lang="en-GB" sz="2000" b="1" dirty="0">
                <a:latin typeface="Calibri" panose="020F0502020204030204" pitchFamily="34" charset="0"/>
                <a:ea typeface="Times New Roman" panose="02020603050405020304" pitchFamily="18" charset="0"/>
                <a:cs typeface="Arial" panose="020B0604020202020204" pitchFamily="34" charset="0"/>
              </a:rPr>
              <a:t>same contractor is allotted job under ‘turnkey’ as well ‘labour supply</a:t>
            </a:r>
            <a:r>
              <a:rPr lang="en-GB" sz="2000" b="1" dirty="0" smtClean="0">
                <a:latin typeface="Calibri" panose="020F0502020204030204" pitchFamily="34" charset="0"/>
                <a:ea typeface="Times New Roman" panose="02020603050405020304" pitchFamily="18" charset="0"/>
                <a:cs typeface="Arial" panose="020B0604020202020204" pitchFamily="34" charset="0"/>
              </a:rPr>
              <a:t>’.</a:t>
            </a:r>
          </a:p>
          <a:p>
            <a:pPr marL="342900" lvl="0" indent="-342900" algn="just">
              <a:lnSpc>
                <a:spcPct val="125000"/>
              </a:lnSpc>
              <a:spcAft>
                <a:spcPts val="0"/>
              </a:spcAft>
              <a:buFont typeface="Symbol" panose="05050102010706020507" pitchFamily="18" charset="2"/>
              <a:buChar char=""/>
              <a:tabLst>
                <a:tab pos="457200" algn="l"/>
              </a:tabLst>
            </a:pPr>
            <a:r>
              <a:rPr lang="en-GB" sz="2000" b="1" dirty="0" smtClean="0">
                <a:latin typeface="Calibri" panose="020F0502020204030204" pitchFamily="34" charset="0"/>
                <a:ea typeface="Times New Roman" panose="02020603050405020304" pitchFamily="18" charset="0"/>
                <a:cs typeface="Arial" panose="020B0604020202020204" pitchFamily="34" charset="0"/>
              </a:rPr>
              <a:t>Whether </a:t>
            </a:r>
            <a:r>
              <a:rPr lang="en-GB" sz="2000" b="1" dirty="0">
                <a:latin typeface="Calibri" panose="020F0502020204030204" pitchFamily="34" charset="0"/>
                <a:ea typeface="Times New Roman" panose="02020603050405020304" pitchFamily="18" charset="0"/>
                <a:cs typeface="Arial" panose="020B0604020202020204" pitchFamily="34" charset="0"/>
              </a:rPr>
              <a:t>lower or higher engagement against requirements or extra time required/booked is compared and deviation with reasoning documented</a:t>
            </a:r>
            <a:r>
              <a:rPr lang="en-GB" sz="2000" b="1" dirty="0" smtClean="0">
                <a:latin typeface="Calibri" panose="020F0502020204030204" pitchFamily="34" charset="0"/>
                <a:ea typeface="Times New Roman" panose="02020603050405020304" pitchFamily="18" charset="0"/>
                <a:cs typeface="Arial" panose="020B0604020202020204" pitchFamily="34" charset="0"/>
              </a:rPr>
              <a:t>.</a:t>
            </a:r>
          </a:p>
          <a:p>
            <a:pPr marL="342900" lvl="0" indent="-342900" algn="just">
              <a:lnSpc>
                <a:spcPct val="125000"/>
              </a:lnSpc>
              <a:spcAft>
                <a:spcPts val="0"/>
              </a:spcAft>
              <a:buFont typeface="Symbol" panose="05050102010706020507" pitchFamily="18" charset="2"/>
              <a:buChar char=""/>
              <a:tabLst>
                <a:tab pos="457200" algn="l"/>
              </a:tabLst>
            </a:pPr>
            <a:r>
              <a:rPr lang="en-GB" sz="2000" b="1" dirty="0" smtClean="0">
                <a:latin typeface="Calibri" panose="020F0502020204030204" pitchFamily="34" charset="0"/>
                <a:ea typeface="Times New Roman" panose="02020603050405020304" pitchFamily="18" charset="0"/>
                <a:cs typeface="Arial" panose="020B0604020202020204" pitchFamily="34" charset="0"/>
              </a:rPr>
              <a:t>Whether </a:t>
            </a:r>
            <a:r>
              <a:rPr lang="en-GB" sz="2000" b="1" dirty="0">
                <a:latin typeface="Calibri" panose="020F0502020204030204" pitchFamily="34" charset="0"/>
                <a:ea typeface="Times New Roman" panose="02020603050405020304" pitchFamily="18" charset="0"/>
                <a:cs typeface="Arial" panose="020B0604020202020204" pitchFamily="34" charset="0"/>
              </a:rPr>
              <a:t>Gate Security certifies entry/exit of workmen and the same tallied with billing.</a:t>
            </a:r>
            <a:endParaRPr lang="en-IN" sz="2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31921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BC7248D-60C7-411B-BFB0-1A987801134E}" type="slidenum">
              <a:rPr lang="en-IN" smtClean="0"/>
              <a:t>19</a:t>
            </a:fld>
            <a:endParaRPr lang="en-IN"/>
          </a:p>
        </p:txBody>
      </p:sp>
      <p:sp>
        <p:nvSpPr>
          <p:cNvPr id="5" name="Title 1"/>
          <p:cNvSpPr txBox="1">
            <a:spLocks/>
          </p:cNvSpPr>
          <p:nvPr/>
        </p:nvSpPr>
        <p:spPr>
          <a:xfrm>
            <a:off x="0" y="-95533"/>
            <a:ext cx="12191999" cy="885440"/>
          </a:xfrm>
          <a:prstGeom prst="rect">
            <a:avLst/>
          </a:prstGeom>
          <a:solidFill>
            <a:schemeClr val="bg2">
              <a:lumMod val="75000"/>
            </a:schemeClr>
          </a:solidFill>
        </p:spPr>
        <p:txBody>
          <a:bodyPr anchor="b">
            <a:normAutofit fontScale="975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Planning and Executing Internal Audit – HR &amp; Payroll </a:t>
            </a:r>
            <a:endParaRPr lang="en-US" sz="3200" dirty="0">
              <a:solidFill>
                <a:schemeClr val="accent1"/>
              </a:solidFill>
              <a:latin typeface="Times New Roman" pitchFamily="18" charset="0"/>
              <a:cs typeface="Times New Roman" pitchFamily="18" charset="0"/>
            </a:endParaRPr>
          </a:p>
        </p:txBody>
      </p:sp>
      <p:graphicFrame>
        <p:nvGraphicFramePr>
          <p:cNvPr id="2" name="Table 1"/>
          <p:cNvGraphicFramePr>
            <a:graphicFrameLocks noGrp="1"/>
          </p:cNvGraphicFramePr>
          <p:nvPr>
            <p:extLst/>
          </p:nvPr>
        </p:nvGraphicFramePr>
        <p:xfrm>
          <a:off x="-1" y="789904"/>
          <a:ext cx="12191999" cy="6392246"/>
        </p:xfrm>
        <a:graphic>
          <a:graphicData uri="http://schemas.openxmlformats.org/drawingml/2006/table">
            <a:tbl>
              <a:tblPr firstRow="1" firstCol="1" bandRow="1">
                <a:tableStyleId>{5C22544A-7EE6-4342-B048-85BDC9FD1C3A}</a:tableStyleId>
              </a:tblPr>
              <a:tblGrid>
                <a:gridCol w="12191999">
                  <a:extLst>
                    <a:ext uri="{9D8B030D-6E8A-4147-A177-3AD203B41FA5}">
                      <a16:colId xmlns:a16="http://schemas.microsoft.com/office/drawing/2014/main" val="2237870433"/>
                    </a:ext>
                  </a:extLst>
                </a:gridCol>
              </a:tblGrid>
              <a:tr h="614213">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a:effectLst/>
                        </a:rPr>
                        <a:t>Whether information related to appointment/transfer/resignations given to the outsourced vendor have been duly checked and authorized and accurately captured.</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645554236"/>
                  </a:ext>
                </a:extLst>
              </a:tr>
              <a:tr h="409476">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a:effectLst/>
                        </a:rPr>
                        <a:t>Whether only approved employee details are forwarded to Payroll processing/ outsourced vendor</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710697912"/>
                  </a:ext>
                </a:extLst>
              </a:tr>
              <a:tr h="409476">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a:effectLst/>
                        </a:rPr>
                        <a:t>Whether statutory  deductions are made as per the minimum requirements set forth in law</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994698146"/>
                  </a:ext>
                </a:extLst>
              </a:tr>
              <a:tr h="409476">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a:effectLst/>
                        </a:rPr>
                        <a:t>Whether all statutory deductions are made automatically  through  reviewed Salary Structure</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79435246"/>
                  </a:ext>
                </a:extLst>
              </a:tr>
              <a:tr h="430190">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a:effectLst/>
                        </a:rPr>
                        <a:t>Whether differences in statutory deduction between last month &amp; current month salary are scrutinized through variance report</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814467549"/>
                  </a:ext>
                </a:extLst>
              </a:tr>
              <a:tr h="409476">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a:effectLst/>
                        </a:rPr>
                        <a:t>Whether all compensation related payments data are sent by HR Dept. and cross verified by Accounts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132642967"/>
                  </a:ext>
                </a:extLst>
              </a:tr>
              <a:tr h="409476">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a:effectLst/>
                        </a:rPr>
                        <a:t>Whether after updating by the outside vendor, the data is validated by accounts by scrutinizing the variance report</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545500524"/>
                  </a:ext>
                </a:extLst>
              </a:tr>
              <a:tr h="651789">
                <a:tc>
                  <a:txBody>
                    <a:bodyPr/>
                    <a:lstStyle/>
                    <a:p>
                      <a:pPr marL="800100" indent="-342900">
                        <a:lnSpc>
                          <a:spcPct val="115000"/>
                        </a:lnSpc>
                        <a:spcAft>
                          <a:spcPts val="0"/>
                        </a:spcAft>
                        <a:buFont typeface="Arial" panose="020B0604020202020204" pitchFamily="34" charset="0"/>
                        <a:buChar char="•"/>
                        <a:tabLst>
                          <a:tab pos="5501640" algn="l"/>
                        </a:tabLst>
                      </a:pPr>
                      <a:r>
                        <a:rPr lang="en-US" sz="2000" dirty="0" smtClean="0">
                          <a:effectLst/>
                        </a:rPr>
                        <a:t>Whether </a:t>
                      </a:r>
                      <a:r>
                        <a:rPr lang="en-US" sz="2000" dirty="0">
                          <a:effectLst/>
                        </a:rPr>
                        <a:t>retirement benefits like superannuation, PF ,gratuity computation is authorized by appropriate authorities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859347219"/>
                  </a:ext>
                </a:extLst>
              </a:tr>
              <a:tr h="430190">
                <a:tc>
                  <a:txBody>
                    <a:bodyPr/>
                    <a:lstStyle/>
                    <a:p>
                      <a:pPr marL="800100" indent="-342900">
                        <a:lnSpc>
                          <a:spcPct val="115000"/>
                        </a:lnSpc>
                        <a:spcAft>
                          <a:spcPts val="0"/>
                        </a:spcAft>
                        <a:buFont typeface="Arial" panose="020B0604020202020204" pitchFamily="34" charset="0"/>
                        <a:buChar char="•"/>
                        <a:tabLst>
                          <a:tab pos="5501640" algn="l"/>
                        </a:tabLst>
                      </a:pPr>
                      <a:r>
                        <a:rPr lang="en-US" sz="2000" dirty="0">
                          <a:effectLst/>
                        </a:rPr>
                        <a:t> </a:t>
                      </a:r>
                      <a:r>
                        <a:rPr lang="en-US" sz="2000" dirty="0" smtClean="0">
                          <a:effectLst/>
                        </a:rPr>
                        <a:t>Whether </a:t>
                      </a:r>
                      <a:r>
                        <a:rPr lang="en-US" sz="2000" dirty="0">
                          <a:effectLst/>
                        </a:rPr>
                        <a:t>retirement benefits are given as per the Company’s policy</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268190343"/>
                  </a:ext>
                </a:extLst>
              </a:tr>
              <a:tr h="409476">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a:effectLst/>
                        </a:rPr>
                        <a:t>Payment statement is authorized by Manager-Accounts before payment is released</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777954103"/>
                  </a:ext>
                </a:extLst>
              </a:tr>
              <a:tr h="409476">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a:effectLst/>
                        </a:rPr>
                        <a:t>Whether the amount disbursed  matches with salary computed by outsourced vendor</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511259414"/>
                  </a:ext>
                </a:extLst>
              </a:tr>
              <a:tr h="430190">
                <a:tc>
                  <a:txBody>
                    <a:bodyPr/>
                    <a:lstStyle/>
                    <a:p>
                      <a:pPr marL="342900" indent="-342900" algn="just">
                        <a:lnSpc>
                          <a:spcPct val="115000"/>
                        </a:lnSpc>
                        <a:spcAft>
                          <a:spcPts val="0"/>
                        </a:spcAft>
                        <a:buFont typeface="Arial" panose="020B0604020202020204" pitchFamily="34" charset="0"/>
                        <a:buChar char="•"/>
                      </a:pPr>
                      <a:r>
                        <a:rPr lang="en-US" sz="2000" dirty="0">
                          <a:effectLst/>
                        </a:rPr>
                        <a:t>Whether salary is credited to the bank account of the employees as per list /sent by outside vendor and tallied with the net pay.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725952446"/>
                  </a:ext>
                </a:extLst>
              </a:tr>
            </a:tbl>
          </a:graphicData>
        </a:graphic>
      </p:graphicFrame>
    </p:spTree>
    <p:extLst>
      <p:ext uri="{BB962C8B-B14F-4D97-AF65-F5344CB8AC3E}">
        <p14:creationId xmlns:p14="http://schemas.microsoft.com/office/powerpoint/2010/main" val="11354348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3543" y="-43543"/>
            <a:ext cx="12148456" cy="833448"/>
          </a:xfrm>
          <a:prstGeom prst="rect">
            <a:avLst/>
          </a:prstGeom>
          <a:solidFill>
            <a:schemeClr val="bg2">
              <a:lumMod val="75000"/>
            </a:schemeClr>
          </a:solidFill>
        </p:spPr>
        <p:txBody>
          <a:bodyPr anchor="b">
            <a:normAutofit fontScale="975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Planning and Executing Internal Audit : Function Based- Storage</a:t>
            </a:r>
            <a:endParaRPr lang="en-US" sz="3200" dirty="0">
              <a:solidFill>
                <a:schemeClr val="accent1"/>
              </a:solidFill>
              <a:latin typeface="Times New Roman" pitchFamily="18" charset="0"/>
              <a:cs typeface="Times New Roman" pitchFamily="18" charset="0"/>
            </a:endParaRPr>
          </a:p>
        </p:txBody>
      </p:sp>
      <p:sp>
        <p:nvSpPr>
          <p:cNvPr id="6" name="Rectangle 5"/>
          <p:cNvSpPr/>
          <p:nvPr/>
        </p:nvSpPr>
        <p:spPr>
          <a:xfrm>
            <a:off x="-1" y="789906"/>
            <a:ext cx="12191999" cy="3978205"/>
          </a:xfrm>
          <a:prstGeom prst="rect">
            <a:avLst/>
          </a:prstGeom>
        </p:spPr>
        <p:txBody>
          <a:bodyPr wrap="square">
            <a:spAutoFit/>
          </a:bodyPr>
          <a:lstStyle/>
          <a:p>
            <a:pPr marL="342900" lvl="0" indent="-342900" algn="just">
              <a:lnSpc>
                <a:spcPct val="115000"/>
              </a:lnSpc>
              <a:spcAft>
                <a:spcPts val="1000"/>
              </a:spcAft>
              <a:buFont typeface="Courier New" panose="02070309020205020404" pitchFamily="49" charset="0"/>
              <a:buChar char="o"/>
            </a:pPr>
            <a:r>
              <a:rPr lang="en-US" sz="2400" dirty="0">
                <a:latin typeface="Calibri" panose="020F0502020204030204" pitchFamily="34" charset="0"/>
                <a:ea typeface="Times New Roman" panose="02020603050405020304" pitchFamily="18" charset="0"/>
                <a:cs typeface="Times New Roman" panose="02020603050405020304" pitchFamily="18" charset="0"/>
              </a:rPr>
              <a:t>Where the Warehouse is responsible for collection, if so, timeliness of deposit of </a:t>
            </a:r>
            <a:r>
              <a:rPr lang="en-US" sz="2400" dirty="0" err="1">
                <a:latin typeface="Calibri" panose="020F0502020204030204" pitchFamily="34" charset="0"/>
                <a:ea typeface="Times New Roman" panose="02020603050405020304" pitchFamily="18" charset="0"/>
                <a:cs typeface="Times New Roman" panose="02020603050405020304" pitchFamily="18" charset="0"/>
              </a:rPr>
              <a:t>Cheques</a:t>
            </a:r>
            <a:r>
              <a:rPr lang="en-US" sz="2400" dirty="0">
                <a:latin typeface="Calibri" panose="020F0502020204030204" pitchFamily="34" charset="0"/>
                <a:ea typeface="Times New Roman" panose="02020603050405020304" pitchFamily="18" charset="0"/>
                <a:cs typeface="Times New Roman" panose="02020603050405020304" pitchFamily="18" charset="0"/>
              </a:rPr>
              <a:t> /Return instrument collection etc. to be monitored for appropriate trigger of action. </a:t>
            </a:r>
            <a:endParaRPr lang="en-IN"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Courier New" panose="02070309020205020404" pitchFamily="49" charset="0"/>
              <a:buChar char="o"/>
            </a:pPr>
            <a:r>
              <a:rPr lang="en-US" sz="2400" dirty="0">
                <a:latin typeface="Calibri" panose="020F0502020204030204" pitchFamily="34" charset="0"/>
                <a:ea typeface="Times New Roman" panose="02020603050405020304" pitchFamily="18" charset="0"/>
                <a:cs typeface="Times New Roman" panose="02020603050405020304" pitchFamily="18" charset="0"/>
              </a:rPr>
              <a:t>Whether warehouse agreement includes responsibility for stock loss/damage due to breaking of Walls etc.</a:t>
            </a:r>
            <a:endParaRPr lang="en-IN"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Courier New" panose="02070309020205020404" pitchFamily="49" charset="0"/>
              <a:buChar char="o"/>
            </a:pPr>
            <a:r>
              <a:rPr lang="en-US" sz="2400" dirty="0">
                <a:latin typeface="Calibri" panose="020F0502020204030204" pitchFamily="34" charset="0"/>
                <a:ea typeface="Times New Roman" panose="02020603050405020304" pitchFamily="18" charset="0"/>
                <a:cs typeface="Times New Roman" panose="02020603050405020304" pitchFamily="18" charset="0"/>
              </a:rPr>
              <a:t>Whether volume is measured for each location to influence decision on continuation of the facility.</a:t>
            </a:r>
            <a:endParaRPr lang="en-IN"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Courier New" panose="02070309020205020404" pitchFamily="49" charset="0"/>
              <a:buChar char="o"/>
            </a:pPr>
            <a:r>
              <a:rPr lang="en-US" sz="2400" dirty="0">
                <a:latin typeface="Calibri" panose="020F0502020204030204" pitchFamily="34" charset="0"/>
                <a:ea typeface="Times New Roman" panose="02020603050405020304" pitchFamily="18" charset="0"/>
                <a:cs typeface="Times New Roman" panose="02020603050405020304" pitchFamily="18" charset="0"/>
              </a:rPr>
              <a:t>Whether Bills are timely booked for liability.</a:t>
            </a:r>
            <a:endParaRPr lang="en-IN" sz="24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sz="2400" dirty="0">
                <a:latin typeface="Calibri" panose="020F0502020204030204" pitchFamily="34" charset="0"/>
                <a:ea typeface="Times New Roman" panose="02020603050405020304" pitchFamily="18" charset="0"/>
                <a:cs typeface="Times New Roman" panose="02020603050405020304" pitchFamily="18" charset="0"/>
              </a:rPr>
              <a:t> </a:t>
            </a:r>
            <a:endParaRPr lang="en-IN"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7347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95533"/>
            <a:ext cx="12191999" cy="885440"/>
          </a:xfrm>
          <a:prstGeom prst="rect">
            <a:avLst/>
          </a:prstGeom>
          <a:solidFill>
            <a:schemeClr val="bg2">
              <a:lumMod val="75000"/>
            </a:schemeClr>
          </a:solidFill>
        </p:spPr>
        <p:txBody>
          <a:bodyPr anchor="b">
            <a:normAutofit fontScale="975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Planning and Executing Internal Audit – HR &amp; Payroll (contd.) </a:t>
            </a:r>
            <a:endParaRPr lang="en-US" sz="3200" dirty="0">
              <a:solidFill>
                <a:schemeClr val="accent1"/>
              </a:solidFill>
              <a:latin typeface="Times New Roman" pitchFamily="18" charset="0"/>
              <a:cs typeface="Times New Roman" pitchFamily="18" charset="0"/>
            </a:endParaRPr>
          </a:p>
        </p:txBody>
      </p:sp>
      <p:graphicFrame>
        <p:nvGraphicFramePr>
          <p:cNvPr id="6" name="Table 5"/>
          <p:cNvGraphicFramePr>
            <a:graphicFrameLocks noGrp="1"/>
          </p:cNvGraphicFramePr>
          <p:nvPr>
            <p:extLst/>
          </p:nvPr>
        </p:nvGraphicFramePr>
        <p:xfrm>
          <a:off x="0" y="789910"/>
          <a:ext cx="12214746" cy="6240950"/>
        </p:xfrm>
        <a:graphic>
          <a:graphicData uri="http://schemas.openxmlformats.org/drawingml/2006/table">
            <a:tbl>
              <a:tblPr firstRow="1" firstCol="1" bandRow="1">
                <a:tableStyleId>{5C22544A-7EE6-4342-B048-85BDC9FD1C3A}</a:tableStyleId>
              </a:tblPr>
              <a:tblGrid>
                <a:gridCol w="12214746">
                  <a:extLst>
                    <a:ext uri="{9D8B030D-6E8A-4147-A177-3AD203B41FA5}">
                      <a16:colId xmlns:a16="http://schemas.microsoft.com/office/drawing/2014/main" val="3725253672"/>
                    </a:ext>
                  </a:extLst>
                </a:gridCol>
              </a:tblGrid>
              <a:tr h="400348">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a:effectLst/>
                        </a:rPr>
                        <a:t>Whether Manager Accounts checks the list and authorizes and releases the payment through E payment system</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495" marR="68495" marT="0" marB="0" anchor="b"/>
                </a:tc>
                <a:extLst>
                  <a:ext uri="{0D108BD9-81ED-4DB2-BD59-A6C34878D82A}">
                    <a16:rowId xmlns:a16="http://schemas.microsoft.com/office/drawing/2014/main" val="2827872326"/>
                  </a:ext>
                </a:extLst>
              </a:tr>
              <a:tr h="290185">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smtClean="0">
                          <a:effectLst/>
                        </a:rPr>
                        <a:t>Whether </a:t>
                      </a:r>
                      <a:r>
                        <a:rPr lang="en-US" sz="2000" dirty="0">
                          <a:effectLst/>
                        </a:rPr>
                        <a:t>salary payment is released through two authorized signatories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495" marR="68495" marT="0" marB="0" anchor="b"/>
                </a:tc>
                <a:extLst>
                  <a:ext uri="{0D108BD9-81ED-4DB2-BD59-A6C34878D82A}">
                    <a16:rowId xmlns:a16="http://schemas.microsoft.com/office/drawing/2014/main" val="2349821978"/>
                  </a:ext>
                </a:extLst>
              </a:tr>
              <a:tr h="400348">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a:effectLst/>
                        </a:rPr>
                        <a:t>Whether the list of signatories does not have resigned/retired employees name</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495" marR="68495" marT="0" marB="0" anchor="b"/>
                </a:tc>
                <a:extLst>
                  <a:ext uri="{0D108BD9-81ED-4DB2-BD59-A6C34878D82A}">
                    <a16:rowId xmlns:a16="http://schemas.microsoft.com/office/drawing/2014/main" val="3019032819"/>
                  </a:ext>
                </a:extLst>
              </a:tr>
              <a:tr h="400348">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a:effectLst/>
                        </a:rPr>
                        <a:t>Whether salary list has names, bank account number and net pay of the employees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495" marR="68495" marT="0" marB="0" anchor="b"/>
                </a:tc>
                <a:extLst>
                  <a:ext uri="{0D108BD9-81ED-4DB2-BD59-A6C34878D82A}">
                    <a16:rowId xmlns:a16="http://schemas.microsoft.com/office/drawing/2014/main" val="3487808713"/>
                  </a:ext>
                </a:extLst>
              </a:tr>
              <a:tr h="400348">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a:effectLst/>
                        </a:rPr>
                        <a:t>Whether internet access system is given to employees of outsourced vendor handling salary processing account</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495" marR="68495" marT="0" marB="0" anchor="b"/>
                </a:tc>
                <a:extLst>
                  <a:ext uri="{0D108BD9-81ED-4DB2-BD59-A6C34878D82A}">
                    <a16:rowId xmlns:a16="http://schemas.microsoft.com/office/drawing/2014/main" val="3655084326"/>
                  </a:ext>
                </a:extLst>
              </a:tr>
              <a:tr h="400348">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a:effectLst/>
                        </a:rPr>
                        <a:t>Whether intrusion detection system is in place at outsourced vendor/in-house processing Team</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495" marR="68495" marT="0" marB="0" anchor="b"/>
                </a:tc>
                <a:extLst>
                  <a:ext uri="{0D108BD9-81ED-4DB2-BD59-A6C34878D82A}">
                    <a16:rowId xmlns:a16="http://schemas.microsoft.com/office/drawing/2014/main" val="388538326"/>
                  </a:ext>
                </a:extLst>
              </a:tr>
              <a:tr h="649978">
                <a:tc>
                  <a:txBody>
                    <a:bodyPr/>
                    <a:lstStyle/>
                    <a:p>
                      <a:pPr marL="800100" indent="-342900">
                        <a:lnSpc>
                          <a:spcPct val="115000"/>
                        </a:lnSpc>
                        <a:spcAft>
                          <a:spcPts val="0"/>
                        </a:spcAft>
                        <a:buFont typeface="Arial" panose="020B0604020202020204" pitchFamily="34" charset="0"/>
                        <a:buChar char="•"/>
                        <a:tabLst>
                          <a:tab pos="5501640" algn="l"/>
                        </a:tabLst>
                      </a:pPr>
                      <a:r>
                        <a:rPr lang="en-US" sz="2000" dirty="0">
                          <a:effectLst/>
                        </a:rPr>
                        <a:t> </a:t>
                      </a:r>
                      <a:r>
                        <a:rPr lang="en-US" sz="2000" dirty="0" smtClean="0">
                          <a:effectLst/>
                        </a:rPr>
                        <a:t>Whether </a:t>
                      </a:r>
                      <a:r>
                        <a:rPr lang="en-US" sz="2000" dirty="0">
                          <a:effectLst/>
                        </a:rPr>
                        <a:t>back up of payroll data is taken on a daily basis by outsourced vendor /in-house Team and kept at different location</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495" marR="68495" marT="0" marB="0" anchor="b"/>
                </a:tc>
                <a:extLst>
                  <a:ext uri="{0D108BD9-81ED-4DB2-BD59-A6C34878D82A}">
                    <a16:rowId xmlns:a16="http://schemas.microsoft.com/office/drawing/2014/main" val="2795086477"/>
                  </a:ext>
                </a:extLst>
              </a:tr>
              <a:tr h="649978">
                <a:tc>
                  <a:txBody>
                    <a:bodyPr/>
                    <a:lstStyle/>
                    <a:p>
                      <a:pPr marL="800100" indent="-342900">
                        <a:lnSpc>
                          <a:spcPct val="115000"/>
                        </a:lnSpc>
                        <a:spcAft>
                          <a:spcPts val="0"/>
                        </a:spcAft>
                        <a:buFont typeface="Arial" panose="020B0604020202020204" pitchFamily="34" charset="0"/>
                        <a:buChar char="•"/>
                        <a:tabLst>
                          <a:tab pos="5501640" algn="l"/>
                        </a:tabLst>
                      </a:pPr>
                      <a:r>
                        <a:rPr lang="en-US" sz="2000" dirty="0">
                          <a:effectLst/>
                        </a:rPr>
                        <a:t> </a:t>
                      </a:r>
                      <a:r>
                        <a:rPr lang="en-US" sz="2000" dirty="0" smtClean="0">
                          <a:effectLst/>
                        </a:rPr>
                        <a:t>Whether </a:t>
                      </a:r>
                      <a:r>
                        <a:rPr lang="en-US" sz="2000" dirty="0">
                          <a:effectLst/>
                        </a:rPr>
                        <a:t>non-disclosure agreement has been signed by all employees of the outsourcing vendor handling client account</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495" marR="68495" marT="0" marB="0" anchor="b"/>
                </a:tc>
                <a:extLst>
                  <a:ext uri="{0D108BD9-81ED-4DB2-BD59-A6C34878D82A}">
                    <a16:rowId xmlns:a16="http://schemas.microsoft.com/office/drawing/2014/main" val="2284808481"/>
                  </a:ext>
                </a:extLst>
              </a:tr>
              <a:tr h="216659">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a:effectLst/>
                        </a:rPr>
                        <a:t>Whether salary related complaints are resolved within 7 days in all cases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495" marR="68495" marT="0" marB="0" anchor="b"/>
                </a:tc>
                <a:extLst>
                  <a:ext uri="{0D108BD9-81ED-4DB2-BD59-A6C34878D82A}">
                    <a16:rowId xmlns:a16="http://schemas.microsoft.com/office/drawing/2014/main" val="1895767672"/>
                  </a:ext>
                </a:extLst>
              </a:tr>
              <a:tr h="400348">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a:effectLst/>
                        </a:rPr>
                        <a:t> Whether copy of appointment letters are sent by HR Dept. to Accounts dept. as well as the outsourced vendor.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495" marR="68495" marT="0" marB="0" anchor="b"/>
                </a:tc>
                <a:extLst>
                  <a:ext uri="{0D108BD9-81ED-4DB2-BD59-A6C34878D82A}">
                    <a16:rowId xmlns:a16="http://schemas.microsoft.com/office/drawing/2014/main" val="3126973396"/>
                  </a:ext>
                </a:extLst>
              </a:tr>
              <a:tr h="433318">
                <a:tc>
                  <a:txBody>
                    <a:bodyPr/>
                    <a:lstStyle/>
                    <a:p>
                      <a:pPr marL="457200">
                        <a:lnSpc>
                          <a:spcPct val="115000"/>
                        </a:lnSpc>
                        <a:spcAft>
                          <a:spcPts val="0"/>
                        </a:spcAft>
                        <a:tabLst>
                          <a:tab pos="5501640" algn="l"/>
                        </a:tabLst>
                      </a:pPr>
                      <a:r>
                        <a:rPr lang="en-US" sz="2000" dirty="0">
                          <a:effectLst/>
                        </a:rPr>
                        <a:t> </a:t>
                      </a:r>
                      <a:r>
                        <a:rPr lang="en-US" sz="2000" dirty="0" smtClean="0">
                          <a:effectLst/>
                        </a:rPr>
                        <a:t>Whether </a:t>
                      </a:r>
                      <a:r>
                        <a:rPr lang="en-US" sz="2000" dirty="0">
                          <a:effectLst/>
                        </a:rPr>
                        <a:t>Accounts Dept. checks the data and verifies it with uploaded data in SAP/other ERP</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495" marR="68495" marT="0" marB="0" anchor="b"/>
                </a:tc>
                <a:extLst>
                  <a:ext uri="{0D108BD9-81ED-4DB2-BD59-A6C34878D82A}">
                    <a16:rowId xmlns:a16="http://schemas.microsoft.com/office/drawing/2014/main" val="4094685695"/>
                  </a:ext>
                </a:extLst>
              </a:tr>
              <a:tr h="600522">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a:effectLst/>
                        </a:rPr>
                        <a:t>Whether date of joining is uploaded in SAP /ERP by HR department and is sent to the outsourced vendor as per the appointment letter based on which proportionate salary for the month is processed.</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495" marR="68495" marT="0" marB="0" anchor="b"/>
                </a:tc>
                <a:extLst>
                  <a:ext uri="{0D108BD9-81ED-4DB2-BD59-A6C34878D82A}">
                    <a16:rowId xmlns:a16="http://schemas.microsoft.com/office/drawing/2014/main" val="3339119246"/>
                  </a:ext>
                </a:extLst>
              </a:tr>
            </a:tbl>
          </a:graphicData>
        </a:graphic>
      </p:graphicFrame>
    </p:spTree>
    <p:extLst>
      <p:ext uri="{BB962C8B-B14F-4D97-AF65-F5344CB8AC3E}">
        <p14:creationId xmlns:p14="http://schemas.microsoft.com/office/powerpoint/2010/main" val="32462385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9029" y="-58057"/>
            <a:ext cx="12162970" cy="847963"/>
          </a:xfrm>
          <a:prstGeom prst="rect">
            <a:avLst/>
          </a:prstGeom>
          <a:solidFill>
            <a:schemeClr val="bg2">
              <a:lumMod val="75000"/>
            </a:schemeClr>
          </a:solidFill>
        </p:spPr>
        <p:txBody>
          <a:bodyPr anchor="b">
            <a:normAutofit fontScale="975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Planning and Executing Internal Audit – HR &amp; Payroll(contd.) </a:t>
            </a:r>
            <a:endParaRPr lang="en-US" sz="3200" dirty="0">
              <a:solidFill>
                <a:schemeClr val="accent1"/>
              </a:solidFill>
              <a:latin typeface="Times New Roman" pitchFamily="18" charset="0"/>
              <a:cs typeface="Times New Roman" pitchFamily="18" charset="0"/>
            </a:endParaRPr>
          </a:p>
        </p:txBody>
      </p:sp>
      <p:graphicFrame>
        <p:nvGraphicFramePr>
          <p:cNvPr id="2" name="Table 1"/>
          <p:cNvGraphicFramePr>
            <a:graphicFrameLocks noGrp="1"/>
          </p:cNvGraphicFramePr>
          <p:nvPr>
            <p:extLst/>
          </p:nvPr>
        </p:nvGraphicFramePr>
        <p:xfrm>
          <a:off x="1" y="789908"/>
          <a:ext cx="12191998" cy="5787009"/>
        </p:xfrm>
        <a:graphic>
          <a:graphicData uri="http://schemas.openxmlformats.org/drawingml/2006/table">
            <a:tbl>
              <a:tblPr firstRow="1" firstCol="1" bandRow="1">
                <a:tableStyleId>{5C22544A-7EE6-4342-B048-85BDC9FD1C3A}</a:tableStyleId>
              </a:tblPr>
              <a:tblGrid>
                <a:gridCol w="12191998">
                  <a:extLst>
                    <a:ext uri="{9D8B030D-6E8A-4147-A177-3AD203B41FA5}">
                      <a16:colId xmlns:a16="http://schemas.microsoft.com/office/drawing/2014/main" val="347286790"/>
                    </a:ext>
                  </a:extLst>
                </a:gridCol>
              </a:tblGrid>
              <a:tr h="188024">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a:effectLst/>
                        </a:rPr>
                        <a:t>Whether appointment letters are issued by authorized persons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972" marR="59972" marT="0" marB="0" anchor="b"/>
                </a:tc>
                <a:extLst>
                  <a:ext uri="{0D108BD9-81ED-4DB2-BD59-A6C34878D82A}">
                    <a16:rowId xmlns:a16="http://schemas.microsoft.com/office/drawing/2014/main" val="3722421234"/>
                  </a:ext>
                </a:extLst>
              </a:tr>
              <a:tr h="347434">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a:effectLst/>
                        </a:rPr>
                        <a:t>Whether details of final settlement such as gratuity, leave encashment given by personnel dept.</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972" marR="59972" marT="0" marB="0" anchor="b"/>
                </a:tc>
                <a:extLst>
                  <a:ext uri="{0D108BD9-81ED-4DB2-BD59-A6C34878D82A}">
                    <a16:rowId xmlns:a16="http://schemas.microsoft.com/office/drawing/2014/main" val="4052338139"/>
                  </a:ext>
                </a:extLst>
              </a:tr>
              <a:tr h="347434">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a:effectLst/>
                        </a:rPr>
                        <a:t>Whether PF and SA calculation checked and all outstanding dues recovered from the final payment</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972" marR="59972" marT="0" marB="0" anchor="b"/>
                </a:tc>
                <a:extLst>
                  <a:ext uri="{0D108BD9-81ED-4DB2-BD59-A6C34878D82A}">
                    <a16:rowId xmlns:a16="http://schemas.microsoft.com/office/drawing/2014/main" val="797841956"/>
                  </a:ext>
                </a:extLst>
              </a:tr>
              <a:tr h="376047">
                <a:tc>
                  <a:txBody>
                    <a:bodyPr/>
                    <a:lstStyle/>
                    <a:p>
                      <a:pPr marL="800100" indent="-342900">
                        <a:lnSpc>
                          <a:spcPct val="115000"/>
                        </a:lnSpc>
                        <a:spcAft>
                          <a:spcPts val="0"/>
                        </a:spcAft>
                        <a:buFont typeface="Arial" panose="020B0604020202020204" pitchFamily="34" charset="0"/>
                        <a:buChar char="•"/>
                        <a:tabLst>
                          <a:tab pos="5501640" algn="l"/>
                        </a:tabLst>
                      </a:pPr>
                      <a:r>
                        <a:rPr lang="en-US" sz="2000" dirty="0">
                          <a:effectLst/>
                        </a:rPr>
                        <a:t> </a:t>
                      </a:r>
                      <a:r>
                        <a:rPr lang="en-US" sz="2000" dirty="0" smtClean="0">
                          <a:effectLst/>
                        </a:rPr>
                        <a:t>Whether </a:t>
                      </a:r>
                      <a:r>
                        <a:rPr lang="en-US" sz="2000" dirty="0">
                          <a:effectLst/>
                        </a:rPr>
                        <a:t>the amount of final settlement duly authorized</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972" marR="59972" marT="0" marB="0" anchor="b"/>
                </a:tc>
                <a:extLst>
                  <a:ext uri="{0D108BD9-81ED-4DB2-BD59-A6C34878D82A}">
                    <a16:rowId xmlns:a16="http://schemas.microsoft.com/office/drawing/2014/main" val="329722181"/>
                  </a:ext>
                </a:extLst>
              </a:tr>
              <a:tr h="569152">
                <a:tc>
                  <a:txBody>
                    <a:bodyPr/>
                    <a:lstStyle/>
                    <a:p>
                      <a:pPr marL="800100" indent="-342900">
                        <a:lnSpc>
                          <a:spcPct val="115000"/>
                        </a:lnSpc>
                        <a:spcAft>
                          <a:spcPts val="0"/>
                        </a:spcAft>
                        <a:buFont typeface="Arial" panose="020B0604020202020204" pitchFamily="34" charset="0"/>
                        <a:buChar char="•"/>
                        <a:tabLst>
                          <a:tab pos="5501640" algn="l"/>
                        </a:tabLst>
                      </a:pPr>
                      <a:r>
                        <a:rPr lang="en-US" sz="2000" dirty="0">
                          <a:effectLst/>
                        </a:rPr>
                        <a:t> </a:t>
                      </a:r>
                      <a:r>
                        <a:rPr lang="en-US" sz="2000" dirty="0" smtClean="0">
                          <a:effectLst/>
                        </a:rPr>
                        <a:t>Whether </a:t>
                      </a:r>
                      <a:r>
                        <a:rPr lang="en-US" sz="2000" dirty="0">
                          <a:effectLst/>
                        </a:rPr>
                        <a:t>information regarding separation of employee is sent to outsourced vendor for final settlement on a monthly basis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972" marR="59972" marT="0" marB="0" anchor="b"/>
                </a:tc>
                <a:extLst>
                  <a:ext uri="{0D108BD9-81ED-4DB2-BD59-A6C34878D82A}">
                    <a16:rowId xmlns:a16="http://schemas.microsoft.com/office/drawing/2014/main" val="1148824413"/>
                  </a:ext>
                </a:extLst>
              </a:tr>
              <a:tr h="347434">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a:effectLst/>
                        </a:rPr>
                        <a:t>Whether the SAP/ERP/System Data  is updated for resigned employees immediately after last date</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972" marR="59972" marT="0" marB="0" anchor="b"/>
                </a:tc>
                <a:extLst>
                  <a:ext uri="{0D108BD9-81ED-4DB2-BD59-A6C34878D82A}">
                    <a16:rowId xmlns:a16="http://schemas.microsoft.com/office/drawing/2014/main" val="2308468880"/>
                  </a:ext>
                </a:extLst>
              </a:tr>
              <a:tr h="569152">
                <a:tc>
                  <a:txBody>
                    <a:bodyPr/>
                    <a:lstStyle/>
                    <a:p>
                      <a:pPr marL="800100" indent="-342900">
                        <a:lnSpc>
                          <a:spcPct val="115000"/>
                        </a:lnSpc>
                        <a:spcAft>
                          <a:spcPts val="0"/>
                        </a:spcAft>
                        <a:buFont typeface="Arial" panose="020B0604020202020204" pitchFamily="34" charset="0"/>
                        <a:buChar char="•"/>
                        <a:tabLst>
                          <a:tab pos="5501640" algn="l"/>
                        </a:tabLst>
                      </a:pPr>
                      <a:r>
                        <a:rPr lang="en-US" sz="2000" dirty="0">
                          <a:effectLst/>
                        </a:rPr>
                        <a:t> </a:t>
                      </a:r>
                      <a:r>
                        <a:rPr lang="en-US" sz="2000" dirty="0" smtClean="0">
                          <a:effectLst/>
                        </a:rPr>
                        <a:t>Whether </a:t>
                      </a:r>
                      <a:r>
                        <a:rPr lang="en-US" sz="2000" dirty="0">
                          <a:effectLst/>
                        </a:rPr>
                        <a:t>all Transfer related data is updated along with change in cost </a:t>
                      </a:r>
                      <a:r>
                        <a:rPr lang="en-US" sz="2000" dirty="0" err="1">
                          <a:effectLst/>
                        </a:rPr>
                        <a:t>centre</a:t>
                      </a:r>
                      <a:r>
                        <a:rPr lang="en-US" sz="2000" dirty="0">
                          <a:effectLst/>
                        </a:rPr>
                        <a:t> in SAP immediately on the date of new reporting</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972" marR="59972" marT="0" marB="0" anchor="b"/>
                </a:tc>
                <a:extLst>
                  <a:ext uri="{0D108BD9-81ED-4DB2-BD59-A6C34878D82A}">
                    <a16:rowId xmlns:a16="http://schemas.microsoft.com/office/drawing/2014/main" val="3843446122"/>
                  </a:ext>
                </a:extLst>
              </a:tr>
              <a:tr h="347434">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a:effectLst/>
                        </a:rPr>
                        <a:t>Whether the information regarding transfer given to outsourced vendor immediately with effective date</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972" marR="59972" marT="0" marB="0" anchor="b"/>
                </a:tc>
                <a:extLst>
                  <a:ext uri="{0D108BD9-81ED-4DB2-BD59-A6C34878D82A}">
                    <a16:rowId xmlns:a16="http://schemas.microsoft.com/office/drawing/2014/main" val="3445924893"/>
                  </a:ext>
                </a:extLst>
              </a:tr>
              <a:tr h="376047">
                <a:tc>
                  <a:txBody>
                    <a:bodyPr/>
                    <a:lstStyle/>
                    <a:p>
                      <a:pPr marL="800100" indent="-342900">
                        <a:lnSpc>
                          <a:spcPct val="115000"/>
                        </a:lnSpc>
                        <a:spcAft>
                          <a:spcPts val="0"/>
                        </a:spcAft>
                        <a:buFont typeface="Arial" panose="020B0604020202020204" pitchFamily="34" charset="0"/>
                        <a:buChar char="•"/>
                        <a:tabLst>
                          <a:tab pos="5501640" algn="l"/>
                        </a:tabLst>
                      </a:pPr>
                      <a:r>
                        <a:rPr lang="en-US" sz="2000" dirty="0">
                          <a:effectLst/>
                        </a:rPr>
                        <a:t> </a:t>
                      </a:r>
                      <a:r>
                        <a:rPr lang="en-US" sz="2000" dirty="0" smtClean="0">
                          <a:effectLst/>
                        </a:rPr>
                        <a:t>Whether </a:t>
                      </a:r>
                      <a:r>
                        <a:rPr lang="en-US" sz="2000" dirty="0">
                          <a:effectLst/>
                        </a:rPr>
                        <a:t>transfer letters are issued by </a:t>
                      </a:r>
                      <a:r>
                        <a:rPr lang="en-US" sz="2000" dirty="0" err="1">
                          <a:effectLst/>
                        </a:rPr>
                        <a:t>authorised</a:t>
                      </a:r>
                      <a:r>
                        <a:rPr lang="en-US" sz="2000" dirty="0">
                          <a:effectLst/>
                        </a:rPr>
                        <a:t> persons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972" marR="59972" marT="0" marB="0" anchor="b"/>
                </a:tc>
                <a:extLst>
                  <a:ext uri="{0D108BD9-81ED-4DB2-BD59-A6C34878D82A}">
                    <a16:rowId xmlns:a16="http://schemas.microsoft.com/office/drawing/2014/main" val="4095939541"/>
                  </a:ext>
                </a:extLst>
              </a:tr>
              <a:tr h="376047">
                <a:tc>
                  <a:txBody>
                    <a:bodyPr/>
                    <a:lstStyle/>
                    <a:p>
                      <a:pPr marL="800100" indent="-342900">
                        <a:lnSpc>
                          <a:spcPct val="115000"/>
                        </a:lnSpc>
                        <a:spcAft>
                          <a:spcPts val="0"/>
                        </a:spcAft>
                        <a:buFont typeface="Arial" panose="020B0604020202020204" pitchFamily="34" charset="0"/>
                        <a:buChar char="•"/>
                        <a:tabLst>
                          <a:tab pos="5501640" algn="l"/>
                        </a:tabLst>
                      </a:pPr>
                      <a:r>
                        <a:rPr lang="en-US" sz="2000" dirty="0">
                          <a:effectLst/>
                        </a:rPr>
                        <a:t> </a:t>
                      </a:r>
                      <a:r>
                        <a:rPr lang="en-US" sz="2000" dirty="0" smtClean="0">
                          <a:effectLst/>
                        </a:rPr>
                        <a:t>Whether </a:t>
                      </a:r>
                      <a:r>
                        <a:rPr lang="en-US" sz="2000" dirty="0">
                          <a:effectLst/>
                        </a:rPr>
                        <a:t>attendance details are captured correctly and on a timely basis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972" marR="59972" marT="0" marB="0"/>
                </a:tc>
                <a:extLst>
                  <a:ext uri="{0D108BD9-81ED-4DB2-BD59-A6C34878D82A}">
                    <a16:rowId xmlns:a16="http://schemas.microsoft.com/office/drawing/2014/main" val="3492770040"/>
                  </a:ext>
                </a:extLst>
              </a:tr>
              <a:tr h="376047">
                <a:tc>
                  <a:txBody>
                    <a:bodyPr/>
                    <a:lstStyle/>
                    <a:p>
                      <a:pPr marL="800100" indent="-342900">
                        <a:lnSpc>
                          <a:spcPct val="115000"/>
                        </a:lnSpc>
                        <a:spcAft>
                          <a:spcPts val="0"/>
                        </a:spcAft>
                        <a:buFont typeface="Arial" panose="020B0604020202020204" pitchFamily="34" charset="0"/>
                        <a:buChar char="•"/>
                        <a:tabLst>
                          <a:tab pos="5501640" algn="l"/>
                        </a:tabLst>
                      </a:pPr>
                      <a:r>
                        <a:rPr lang="en-US" sz="2000" dirty="0">
                          <a:effectLst/>
                        </a:rPr>
                        <a:t> </a:t>
                      </a:r>
                      <a:r>
                        <a:rPr lang="en-US" sz="2000" dirty="0" smtClean="0">
                          <a:effectLst/>
                        </a:rPr>
                        <a:t>Whether </a:t>
                      </a:r>
                      <a:r>
                        <a:rPr lang="en-US" sz="2000" dirty="0">
                          <a:effectLst/>
                        </a:rPr>
                        <a:t>leave details are submitted in a proper format and is captured correctly</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972" marR="59972" marT="0" marB="0"/>
                </a:tc>
                <a:extLst>
                  <a:ext uri="{0D108BD9-81ED-4DB2-BD59-A6C34878D82A}">
                    <a16:rowId xmlns:a16="http://schemas.microsoft.com/office/drawing/2014/main" val="2404462244"/>
                  </a:ext>
                </a:extLst>
              </a:tr>
              <a:tr h="376047">
                <a:tc>
                  <a:txBody>
                    <a:bodyPr/>
                    <a:lstStyle/>
                    <a:p>
                      <a:pPr marL="800100" indent="-342900">
                        <a:lnSpc>
                          <a:spcPct val="115000"/>
                        </a:lnSpc>
                        <a:spcAft>
                          <a:spcPts val="0"/>
                        </a:spcAft>
                        <a:buFont typeface="Arial" panose="020B0604020202020204" pitchFamily="34" charset="0"/>
                        <a:buChar char="•"/>
                        <a:tabLst>
                          <a:tab pos="5501640" algn="l"/>
                        </a:tabLst>
                      </a:pPr>
                      <a:r>
                        <a:rPr lang="en-US" sz="2000" dirty="0">
                          <a:effectLst/>
                        </a:rPr>
                        <a:t> </a:t>
                      </a:r>
                      <a:r>
                        <a:rPr lang="en-US" sz="2000" dirty="0" smtClean="0">
                          <a:effectLst/>
                        </a:rPr>
                        <a:t>Whether </a:t>
                      </a:r>
                      <a:r>
                        <a:rPr lang="en-US" sz="2000" dirty="0">
                          <a:effectLst/>
                        </a:rPr>
                        <a:t>leave and out of office travel is updated on a monthly basis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972" marR="59972" marT="0" marB="0"/>
                </a:tc>
                <a:extLst>
                  <a:ext uri="{0D108BD9-81ED-4DB2-BD59-A6C34878D82A}">
                    <a16:rowId xmlns:a16="http://schemas.microsoft.com/office/drawing/2014/main" val="259811271"/>
                  </a:ext>
                </a:extLst>
              </a:tr>
              <a:tr h="376047">
                <a:tc>
                  <a:txBody>
                    <a:bodyPr/>
                    <a:lstStyle/>
                    <a:p>
                      <a:pPr marL="800100" indent="-342900">
                        <a:lnSpc>
                          <a:spcPct val="115000"/>
                        </a:lnSpc>
                        <a:spcAft>
                          <a:spcPts val="0"/>
                        </a:spcAft>
                        <a:buFont typeface="Arial" panose="020B0604020202020204" pitchFamily="34" charset="0"/>
                        <a:buChar char="•"/>
                        <a:tabLst>
                          <a:tab pos="5501640" algn="l"/>
                        </a:tabLst>
                      </a:pPr>
                      <a:r>
                        <a:rPr lang="en-US" sz="2000" dirty="0">
                          <a:effectLst/>
                        </a:rPr>
                        <a:t> </a:t>
                      </a:r>
                      <a:r>
                        <a:rPr lang="en-US" sz="2000" dirty="0" smtClean="0">
                          <a:effectLst/>
                        </a:rPr>
                        <a:t>Whether </a:t>
                      </a:r>
                      <a:r>
                        <a:rPr lang="en-US" sz="2000" dirty="0">
                          <a:effectLst/>
                        </a:rPr>
                        <a:t>balance leave is carried forward as per company policy</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972" marR="59972" marT="0" marB="0"/>
                </a:tc>
                <a:extLst>
                  <a:ext uri="{0D108BD9-81ED-4DB2-BD59-A6C34878D82A}">
                    <a16:rowId xmlns:a16="http://schemas.microsoft.com/office/drawing/2014/main" val="3945433486"/>
                  </a:ext>
                </a:extLst>
              </a:tr>
              <a:tr h="376047">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smtClean="0">
                          <a:effectLst/>
                        </a:rPr>
                        <a:t>Whether </a:t>
                      </a:r>
                      <a:r>
                        <a:rPr lang="en-US" sz="2000" dirty="0">
                          <a:effectLst/>
                        </a:rPr>
                        <a:t>calculation of balance leave is done correctly and verified</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972" marR="59972" marT="0" marB="0"/>
                </a:tc>
                <a:extLst>
                  <a:ext uri="{0D108BD9-81ED-4DB2-BD59-A6C34878D82A}">
                    <a16:rowId xmlns:a16="http://schemas.microsoft.com/office/drawing/2014/main" val="1679244011"/>
                  </a:ext>
                </a:extLst>
              </a:tr>
            </a:tbl>
          </a:graphicData>
        </a:graphic>
      </p:graphicFrame>
    </p:spTree>
    <p:extLst>
      <p:ext uri="{BB962C8B-B14F-4D97-AF65-F5344CB8AC3E}">
        <p14:creationId xmlns:p14="http://schemas.microsoft.com/office/powerpoint/2010/main" val="16215796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BC7248D-60C7-411B-BFB0-1A987801134E}" type="slidenum">
              <a:rPr lang="en-IN" smtClean="0"/>
              <a:t>22</a:t>
            </a:fld>
            <a:endParaRPr lang="en-IN"/>
          </a:p>
        </p:txBody>
      </p:sp>
      <p:sp>
        <p:nvSpPr>
          <p:cNvPr id="5" name="Title 1"/>
          <p:cNvSpPr txBox="1">
            <a:spLocks/>
          </p:cNvSpPr>
          <p:nvPr/>
        </p:nvSpPr>
        <p:spPr>
          <a:xfrm>
            <a:off x="43543" y="-14514"/>
            <a:ext cx="12148456" cy="804420"/>
          </a:xfrm>
          <a:prstGeom prst="rect">
            <a:avLst/>
          </a:prstGeom>
          <a:solidFill>
            <a:schemeClr val="bg2">
              <a:lumMod val="75000"/>
            </a:schemeClr>
          </a:solidFill>
        </p:spPr>
        <p:txBody>
          <a:bodyPr anchor="b">
            <a:normAutofit fontScale="975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Planning and Executing Internal Audit – HR &amp; Payroll (contd.) </a:t>
            </a:r>
            <a:endParaRPr lang="en-US" sz="3200" dirty="0">
              <a:solidFill>
                <a:schemeClr val="accent1"/>
              </a:solidFill>
              <a:latin typeface="Times New Roman" pitchFamily="18" charset="0"/>
              <a:cs typeface="Times New Roman" pitchFamily="18" charset="0"/>
            </a:endParaRPr>
          </a:p>
        </p:txBody>
      </p:sp>
      <p:graphicFrame>
        <p:nvGraphicFramePr>
          <p:cNvPr id="2" name="Table 1"/>
          <p:cNvGraphicFramePr>
            <a:graphicFrameLocks noGrp="1"/>
          </p:cNvGraphicFramePr>
          <p:nvPr>
            <p:extLst/>
          </p:nvPr>
        </p:nvGraphicFramePr>
        <p:xfrm>
          <a:off x="43542" y="789907"/>
          <a:ext cx="12148457" cy="8763000"/>
        </p:xfrm>
        <a:graphic>
          <a:graphicData uri="http://schemas.openxmlformats.org/drawingml/2006/table">
            <a:tbl>
              <a:tblPr firstRow="1" firstCol="1" bandRow="1">
                <a:tableStyleId>{5C22544A-7EE6-4342-B048-85BDC9FD1C3A}</a:tableStyleId>
              </a:tblPr>
              <a:tblGrid>
                <a:gridCol w="12148457">
                  <a:extLst>
                    <a:ext uri="{9D8B030D-6E8A-4147-A177-3AD203B41FA5}">
                      <a16:colId xmlns:a16="http://schemas.microsoft.com/office/drawing/2014/main" val="286728361"/>
                    </a:ext>
                  </a:extLst>
                </a:gridCol>
              </a:tblGrid>
              <a:tr h="654926">
                <a:tc>
                  <a:txBody>
                    <a:bodyPr/>
                    <a:lstStyle/>
                    <a:p>
                      <a:pPr marL="457200">
                        <a:lnSpc>
                          <a:spcPct val="115000"/>
                        </a:lnSpc>
                        <a:spcAft>
                          <a:spcPts val="0"/>
                        </a:spcAft>
                        <a:tabLst>
                          <a:tab pos="5501640" algn="l"/>
                        </a:tabLst>
                      </a:pPr>
                      <a:r>
                        <a:rPr lang="en-US" sz="2000" dirty="0" smtClean="0">
                          <a:effectLst/>
                        </a:rPr>
                        <a:t> </a:t>
                      </a:r>
                      <a:endParaRPr lang="en-IN" sz="2000" dirty="0" smtClean="0">
                        <a:effectLst/>
                      </a:endParaRPr>
                    </a:p>
                    <a:p>
                      <a:pPr marL="342900" lvl="0" indent="-342900">
                        <a:lnSpc>
                          <a:spcPct val="115000"/>
                        </a:lnSpc>
                        <a:spcAft>
                          <a:spcPts val="0"/>
                        </a:spcAft>
                        <a:buFont typeface="Symbol" panose="05050102010706020507" pitchFamily="18" charset="2"/>
                        <a:buChar char=""/>
                        <a:tabLst>
                          <a:tab pos="5501640" algn="l"/>
                        </a:tabLst>
                      </a:pPr>
                      <a:r>
                        <a:rPr lang="en-US" sz="2000" dirty="0" smtClean="0">
                          <a:effectLst/>
                        </a:rPr>
                        <a:t>Whether all leave details including leave without pay is informed to the outsourced vendors on monthly basis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108" marR="68108" marT="0" marB="0"/>
                </a:tc>
                <a:extLst>
                  <a:ext uri="{0D108BD9-81ED-4DB2-BD59-A6C34878D82A}">
                    <a16:rowId xmlns:a16="http://schemas.microsoft.com/office/drawing/2014/main" val="443796351"/>
                  </a:ext>
                </a:extLst>
              </a:tr>
              <a:tr h="654926">
                <a:tc>
                  <a:txBody>
                    <a:bodyPr/>
                    <a:lstStyle/>
                    <a:p>
                      <a:pPr marL="457200">
                        <a:lnSpc>
                          <a:spcPct val="115000"/>
                        </a:lnSpc>
                        <a:spcAft>
                          <a:spcPts val="0"/>
                        </a:spcAft>
                        <a:tabLst>
                          <a:tab pos="5501640" algn="l"/>
                        </a:tabLst>
                      </a:pPr>
                      <a:r>
                        <a:rPr lang="en-US" sz="2000" dirty="0" smtClean="0">
                          <a:effectLst/>
                        </a:rPr>
                        <a:t> </a:t>
                      </a:r>
                      <a:endParaRPr lang="en-IN" sz="2000" dirty="0" smtClean="0">
                        <a:effectLst/>
                      </a:endParaRPr>
                    </a:p>
                    <a:p>
                      <a:pPr marL="342900" lvl="0" indent="-342900">
                        <a:lnSpc>
                          <a:spcPct val="115000"/>
                        </a:lnSpc>
                        <a:spcAft>
                          <a:spcPts val="0"/>
                        </a:spcAft>
                        <a:buFont typeface="Symbol" panose="05050102010706020507" pitchFamily="18" charset="2"/>
                        <a:buChar char=""/>
                        <a:tabLst>
                          <a:tab pos="5501640" algn="l"/>
                        </a:tabLst>
                      </a:pPr>
                      <a:r>
                        <a:rPr lang="en-US" sz="2000" dirty="0" smtClean="0">
                          <a:effectLst/>
                        </a:rPr>
                        <a:t>Whether overtime rates fixed are as per law</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108" marR="68108" marT="0" marB="0"/>
                </a:tc>
                <a:extLst>
                  <a:ext uri="{0D108BD9-81ED-4DB2-BD59-A6C34878D82A}">
                    <a16:rowId xmlns:a16="http://schemas.microsoft.com/office/drawing/2014/main" val="3076888291"/>
                  </a:ext>
                </a:extLst>
              </a:tr>
              <a:tr h="654926">
                <a:tc>
                  <a:txBody>
                    <a:bodyPr/>
                    <a:lstStyle/>
                    <a:p>
                      <a:pPr marL="457200">
                        <a:lnSpc>
                          <a:spcPct val="115000"/>
                        </a:lnSpc>
                        <a:spcAft>
                          <a:spcPts val="0"/>
                        </a:spcAft>
                        <a:tabLst>
                          <a:tab pos="5501640" algn="l"/>
                        </a:tabLst>
                      </a:pPr>
                      <a:r>
                        <a:rPr lang="en-US" sz="2000" smtClean="0">
                          <a:effectLst/>
                        </a:rPr>
                        <a:t> </a:t>
                      </a:r>
                      <a:endParaRPr lang="en-IN" sz="2000" smtClean="0">
                        <a:effectLst/>
                      </a:endParaRPr>
                    </a:p>
                    <a:p>
                      <a:pPr marL="342900" lvl="0" indent="-342900">
                        <a:lnSpc>
                          <a:spcPct val="115000"/>
                        </a:lnSpc>
                        <a:spcAft>
                          <a:spcPts val="0"/>
                        </a:spcAft>
                        <a:buFont typeface="Symbol" panose="05050102010706020507" pitchFamily="18" charset="2"/>
                        <a:buChar char=""/>
                        <a:tabLst>
                          <a:tab pos="5501640" algn="l"/>
                        </a:tabLst>
                      </a:pPr>
                      <a:r>
                        <a:rPr lang="en-US" sz="2000" smtClean="0">
                          <a:effectLst/>
                        </a:rPr>
                        <a:t>Whether all overtime sheets are approved by appropriate authority</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108" marR="68108" marT="0" marB="0"/>
                </a:tc>
                <a:extLst>
                  <a:ext uri="{0D108BD9-81ED-4DB2-BD59-A6C34878D82A}">
                    <a16:rowId xmlns:a16="http://schemas.microsoft.com/office/drawing/2014/main" val="3321248451"/>
                  </a:ext>
                </a:extLst>
              </a:tr>
              <a:tr h="654926">
                <a:tc>
                  <a:txBody>
                    <a:bodyPr/>
                    <a:lstStyle/>
                    <a:p>
                      <a:pPr marL="457200">
                        <a:lnSpc>
                          <a:spcPct val="115000"/>
                        </a:lnSpc>
                        <a:spcAft>
                          <a:spcPts val="0"/>
                        </a:spcAft>
                        <a:tabLst>
                          <a:tab pos="5501640" algn="l"/>
                        </a:tabLst>
                      </a:pPr>
                      <a:r>
                        <a:rPr lang="en-US" sz="2000" smtClean="0">
                          <a:effectLst/>
                        </a:rPr>
                        <a:t> </a:t>
                      </a:r>
                      <a:endParaRPr lang="en-IN" sz="2000" smtClean="0">
                        <a:effectLst/>
                      </a:endParaRPr>
                    </a:p>
                    <a:p>
                      <a:pPr marL="342900" lvl="0" indent="-342900">
                        <a:lnSpc>
                          <a:spcPct val="115000"/>
                        </a:lnSpc>
                        <a:spcAft>
                          <a:spcPts val="0"/>
                        </a:spcAft>
                        <a:buFont typeface="Symbol" panose="05050102010706020507" pitchFamily="18" charset="2"/>
                        <a:buChar char=""/>
                        <a:tabLst>
                          <a:tab pos="5501640" algn="l"/>
                        </a:tabLst>
                      </a:pPr>
                      <a:r>
                        <a:rPr lang="en-US" sz="2000" smtClean="0">
                          <a:effectLst/>
                        </a:rPr>
                        <a:t>Whether calculation of perquisites of employees is done correctly and is verified</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108" marR="68108" marT="0" marB="0"/>
                </a:tc>
                <a:extLst>
                  <a:ext uri="{0D108BD9-81ED-4DB2-BD59-A6C34878D82A}">
                    <a16:rowId xmlns:a16="http://schemas.microsoft.com/office/drawing/2014/main" val="1274691849"/>
                  </a:ext>
                </a:extLst>
              </a:tr>
              <a:tr h="654926">
                <a:tc>
                  <a:txBody>
                    <a:bodyPr/>
                    <a:lstStyle/>
                    <a:p>
                      <a:pPr marL="457200">
                        <a:lnSpc>
                          <a:spcPct val="115000"/>
                        </a:lnSpc>
                        <a:spcAft>
                          <a:spcPts val="0"/>
                        </a:spcAft>
                        <a:tabLst>
                          <a:tab pos="5501640" algn="l"/>
                        </a:tabLst>
                      </a:pPr>
                      <a:r>
                        <a:rPr lang="en-US" sz="2000" smtClean="0">
                          <a:effectLst/>
                        </a:rPr>
                        <a:t> </a:t>
                      </a:r>
                      <a:endParaRPr lang="en-IN" sz="2000" smtClean="0">
                        <a:effectLst/>
                      </a:endParaRPr>
                    </a:p>
                    <a:p>
                      <a:pPr marL="342900" lvl="0" indent="-342900">
                        <a:lnSpc>
                          <a:spcPct val="115000"/>
                        </a:lnSpc>
                        <a:spcAft>
                          <a:spcPts val="0"/>
                        </a:spcAft>
                        <a:buFont typeface="Symbol" panose="05050102010706020507" pitchFamily="18" charset="2"/>
                        <a:buChar char=""/>
                        <a:tabLst>
                          <a:tab pos="5501640" algn="l"/>
                        </a:tabLst>
                      </a:pPr>
                      <a:r>
                        <a:rPr lang="en-US" sz="2000" smtClean="0">
                          <a:effectLst/>
                        </a:rPr>
                        <a:t>Whether the calculation of bonus is done accurately and as per company policy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108" marR="68108" marT="0" marB="0"/>
                </a:tc>
                <a:extLst>
                  <a:ext uri="{0D108BD9-81ED-4DB2-BD59-A6C34878D82A}">
                    <a16:rowId xmlns:a16="http://schemas.microsoft.com/office/drawing/2014/main" val="2130408612"/>
                  </a:ext>
                </a:extLst>
              </a:tr>
              <a:tr h="654926">
                <a:tc>
                  <a:txBody>
                    <a:bodyPr/>
                    <a:lstStyle/>
                    <a:p>
                      <a:pPr marL="457200">
                        <a:lnSpc>
                          <a:spcPct val="115000"/>
                        </a:lnSpc>
                        <a:spcAft>
                          <a:spcPts val="0"/>
                        </a:spcAft>
                        <a:tabLst>
                          <a:tab pos="5501640" algn="l"/>
                        </a:tabLst>
                      </a:pPr>
                      <a:r>
                        <a:rPr lang="en-US" sz="2000" smtClean="0">
                          <a:effectLst/>
                        </a:rPr>
                        <a:t> </a:t>
                      </a:r>
                      <a:endParaRPr lang="en-IN" sz="2000" smtClean="0">
                        <a:effectLst/>
                      </a:endParaRPr>
                    </a:p>
                    <a:p>
                      <a:pPr marL="342900" lvl="0" indent="-342900">
                        <a:lnSpc>
                          <a:spcPct val="115000"/>
                        </a:lnSpc>
                        <a:spcAft>
                          <a:spcPts val="0"/>
                        </a:spcAft>
                        <a:buFont typeface="Symbol" panose="05050102010706020507" pitchFamily="18" charset="2"/>
                        <a:buChar char=""/>
                        <a:tabLst>
                          <a:tab pos="5501640" algn="l"/>
                        </a:tabLst>
                      </a:pPr>
                      <a:r>
                        <a:rPr lang="en-US" sz="2000" smtClean="0">
                          <a:effectLst/>
                        </a:rPr>
                        <a:t>Whether the calculation is verified by Accounts Dept.</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108" marR="68108" marT="0" marB="0"/>
                </a:tc>
                <a:extLst>
                  <a:ext uri="{0D108BD9-81ED-4DB2-BD59-A6C34878D82A}">
                    <a16:rowId xmlns:a16="http://schemas.microsoft.com/office/drawing/2014/main" val="2136126378"/>
                  </a:ext>
                </a:extLst>
              </a:tr>
              <a:tr h="654926">
                <a:tc>
                  <a:txBody>
                    <a:bodyPr/>
                    <a:lstStyle/>
                    <a:p>
                      <a:pPr marL="457200">
                        <a:lnSpc>
                          <a:spcPct val="115000"/>
                        </a:lnSpc>
                        <a:spcAft>
                          <a:spcPts val="0"/>
                        </a:spcAft>
                        <a:tabLst>
                          <a:tab pos="5501640" algn="l"/>
                        </a:tabLst>
                      </a:pPr>
                      <a:r>
                        <a:rPr lang="en-US" sz="2000" smtClean="0">
                          <a:effectLst/>
                        </a:rPr>
                        <a:t> </a:t>
                      </a:r>
                      <a:endParaRPr lang="en-IN" sz="2000" smtClean="0">
                        <a:effectLst/>
                      </a:endParaRPr>
                    </a:p>
                    <a:p>
                      <a:pPr marL="342900" lvl="0" indent="-342900">
                        <a:lnSpc>
                          <a:spcPct val="115000"/>
                        </a:lnSpc>
                        <a:spcAft>
                          <a:spcPts val="0"/>
                        </a:spcAft>
                        <a:buFont typeface="Symbol" panose="05050102010706020507" pitchFamily="18" charset="2"/>
                        <a:buChar char=""/>
                        <a:tabLst>
                          <a:tab pos="5501640" algn="l"/>
                        </a:tabLst>
                      </a:pPr>
                      <a:r>
                        <a:rPr lang="en-US" sz="2000" smtClean="0">
                          <a:effectLst/>
                        </a:rPr>
                        <a:t>Whether the bonus amount is updated by the outsourced vendor accurately and paid with salary</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108" marR="68108" marT="0" marB="0"/>
                </a:tc>
                <a:extLst>
                  <a:ext uri="{0D108BD9-81ED-4DB2-BD59-A6C34878D82A}">
                    <a16:rowId xmlns:a16="http://schemas.microsoft.com/office/drawing/2014/main" val="3371894555"/>
                  </a:ext>
                </a:extLst>
              </a:tr>
              <a:tr h="317562">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smtClean="0">
                          <a:effectLst/>
                        </a:rPr>
                        <a:t>Whether bonus is disbursed to all employees on time</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108" marR="68108" marT="0" marB="0"/>
                </a:tc>
                <a:extLst>
                  <a:ext uri="{0D108BD9-81ED-4DB2-BD59-A6C34878D82A}">
                    <a16:rowId xmlns:a16="http://schemas.microsoft.com/office/drawing/2014/main" val="511983894"/>
                  </a:ext>
                </a:extLst>
              </a:tr>
              <a:tr h="654926">
                <a:tc>
                  <a:txBody>
                    <a:bodyPr/>
                    <a:lstStyle/>
                    <a:p>
                      <a:pPr marL="457200">
                        <a:lnSpc>
                          <a:spcPct val="115000"/>
                        </a:lnSpc>
                        <a:spcAft>
                          <a:spcPts val="0"/>
                        </a:spcAft>
                        <a:tabLst>
                          <a:tab pos="5501640" algn="l"/>
                        </a:tabLst>
                      </a:pPr>
                      <a:r>
                        <a:rPr lang="en-US" sz="2000" smtClean="0">
                          <a:effectLst/>
                        </a:rPr>
                        <a:t> </a:t>
                      </a:r>
                      <a:endParaRPr lang="en-IN" sz="2000" smtClean="0">
                        <a:effectLst/>
                      </a:endParaRPr>
                    </a:p>
                    <a:p>
                      <a:pPr marL="342900" lvl="0" indent="-342900">
                        <a:lnSpc>
                          <a:spcPct val="115000"/>
                        </a:lnSpc>
                        <a:spcAft>
                          <a:spcPts val="0"/>
                        </a:spcAft>
                        <a:buFont typeface="Symbol" panose="05050102010706020507" pitchFamily="18" charset="2"/>
                        <a:buChar char=""/>
                        <a:tabLst>
                          <a:tab pos="5501640" algn="l"/>
                        </a:tabLst>
                      </a:pPr>
                      <a:r>
                        <a:rPr lang="en-US" sz="2000" smtClean="0">
                          <a:effectLst/>
                        </a:rPr>
                        <a:t>Whether the changes in compensation structure is informed to the outsourced vendor on time</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108" marR="68108" marT="0" marB="0"/>
                </a:tc>
                <a:extLst>
                  <a:ext uri="{0D108BD9-81ED-4DB2-BD59-A6C34878D82A}">
                    <a16:rowId xmlns:a16="http://schemas.microsoft.com/office/drawing/2014/main" val="1070582693"/>
                  </a:ext>
                </a:extLst>
              </a:tr>
              <a:tr h="654926">
                <a:tc>
                  <a:txBody>
                    <a:bodyPr/>
                    <a:lstStyle/>
                    <a:p>
                      <a:pPr marL="457200">
                        <a:lnSpc>
                          <a:spcPct val="115000"/>
                        </a:lnSpc>
                        <a:spcAft>
                          <a:spcPts val="0"/>
                        </a:spcAft>
                        <a:tabLst>
                          <a:tab pos="5501640" algn="l"/>
                        </a:tabLst>
                      </a:pPr>
                      <a:r>
                        <a:rPr lang="en-US" sz="2000" smtClean="0">
                          <a:effectLst/>
                        </a:rPr>
                        <a:t> </a:t>
                      </a:r>
                      <a:endParaRPr lang="en-IN" sz="2000" smtClean="0">
                        <a:effectLst/>
                      </a:endParaRPr>
                    </a:p>
                    <a:p>
                      <a:pPr marL="342900" lvl="0" indent="-342900">
                        <a:lnSpc>
                          <a:spcPct val="115000"/>
                        </a:lnSpc>
                        <a:spcAft>
                          <a:spcPts val="0"/>
                        </a:spcAft>
                        <a:buFont typeface="Symbol" panose="05050102010706020507" pitchFamily="18" charset="2"/>
                        <a:buChar char=""/>
                        <a:tabLst>
                          <a:tab pos="5501640" algn="l"/>
                        </a:tabLst>
                      </a:pPr>
                      <a:r>
                        <a:rPr lang="en-US" sz="2000" smtClean="0">
                          <a:effectLst/>
                        </a:rPr>
                        <a:t>Whether the variance report is checked for the inclusion of amended salary structure by Accounts Dept.</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108" marR="68108" marT="0" marB="0"/>
                </a:tc>
                <a:extLst>
                  <a:ext uri="{0D108BD9-81ED-4DB2-BD59-A6C34878D82A}">
                    <a16:rowId xmlns:a16="http://schemas.microsoft.com/office/drawing/2014/main" val="813636256"/>
                  </a:ext>
                </a:extLst>
              </a:tr>
              <a:tr h="654926">
                <a:tc>
                  <a:txBody>
                    <a:bodyPr/>
                    <a:lstStyle/>
                    <a:p>
                      <a:pPr marL="457200">
                        <a:lnSpc>
                          <a:spcPct val="115000"/>
                        </a:lnSpc>
                        <a:spcAft>
                          <a:spcPts val="0"/>
                        </a:spcAft>
                        <a:tabLst>
                          <a:tab pos="5501640" algn="l"/>
                        </a:tabLst>
                      </a:pPr>
                      <a:r>
                        <a:rPr lang="en-US" sz="2000" smtClean="0">
                          <a:effectLst/>
                        </a:rPr>
                        <a:t> </a:t>
                      </a:r>
                      <a:endParaRPr lang="en-IN" sz="2000" smtClean="0">
                        <a:effectLst/>
                      </a:endParaRPr>
                    </a:p>
                    <a:p>
                      <a:pPr marL="342900" lvl="0" indent="-342900">
                        <a:lnSpc>
                          <a:spcPct val="115000"/>
                        </a:lnSpc>
                        <a:spcAft>
                          <a:spcPts val="0"/>
                        </a:spcAft>
                        <a:buFont typeface="Symbol" panose="05050102010706020507" pitchFamily="18" charset="2"/>
                        <a:buChar char=""/>
                        <a:tabLst>
                          <a:tab pos="5501640" algn="l"/>
                        </a:tabLst>
                      </a:pPr>
                      <a:r>
                        <a:rPr lang="en-US" sz="2000" smtClean="0">
                          <a:effectLst/>
                        </a:rPr>
                        <a:t>Whether changes in salary structure is approved as per DOA and updated in SAP by authorised person</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108" marR="68108" marT="0" marB="0"/>
                </a:tc>
                <a:extLst>
                  <a:ext uri="{0D108BD9-81ED-4DB2-BD59-A6C34878D82A}">
                    <a16:rowId xmlns:a16="http://schemas.microsoft.com/office/drawing/2014/main" val="465139330"/>
                  </a:ext>
                </a:extLst>
              </a:tr>
              <a:tr h="654926">
                <a:tc>
                  <a:txBody>
                    <a:bodyPr/>
                    <a:lstStyle/>
                    <a:p>
                      <a:pPr marL="457200">
                        <a:lnSpc>
                          <a:spcPct val="115000"/>
                        </a:lnSpc>
                        <a:spcAft>
                          <a:spcPts val="0"/>
                        </a:spcAft>
                        <a:tabLst>
                          <a:tab pos="5501640" algn="l"/>
                        </a:tabLst>
                      </a:pPr>
                      <a:r>
                        <a:rPr lang="en-US" sz="2000" smtClean="0">
                          <a:effectLst/>
                        </a:rPr>
                        <a:t> </a:t>
                      </a:r>
                      <a:endParaRPr lang="en-IN" sz="2000" smtClean="0">
                        <a:effectLst/>
                      </a:endParaRPr>
                    </a:p>
                    <a:p>
                      <a:pPr marL="342900" lvl="0" indent="-342900">
                        <a:lnSpc>
                          <a:spcPct val="115000"/>
                        </a:lnSpc>
                        <a:spcAft>
                          <a:spcPts val="0"/>
                        </a:spcAft>
                        <a:buFont typeface="Symbol" panose="05050102010706020507" pitchFamily="18" charset="2"/>
                        <a:buChar char=""/>
                        <a:tabLst>
                          <a:tab pos="5501640" algn="l"/>
                        </a:tabLst>
                      </a:pPr>
                      <a:r>
                        <a:rPr lang="en-US" sz="2000" smtClean="0">
                          <a:effectLst/>
                        </a:rPr>
                        <a:t>Whether all loans and advances given to employees are as per company policy</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108" marR="68108" marT="0" marB="0"/>
                </a:tc>
                <a:extLst>
                  <a:ext uri="{0D108BD9-81ED-4DB2-BD59-A6C34878D82A}">
                    <a16:rowId xmlns:a16="http://schemas.microsoft.com/office/drawing/2014/main" val="3443081822"/>
                  </a:ext>
                </a:extLst>
              </a:tr>
              <a:tr h="654926">
                <a:tc>
                  <a:txBody>
                    <a:bodyPr/>
                    <a:lstStyle/>
                    <a:p>
                      <a:pPr marL="457200">
                        <a:lnSpc>
                          <a:spcPct val="115000"/>
                        </a:lnSpc>
                        <a:spcAft>
                          <a:spcPts val="0"/>
                        </a:spcAft>
                        <a:tabLst>
                          <a:tab pos="5501640" algn="l"/>
                        </a:tabLst>
                      </a:pPr>
                      <a:r>
                        <a:rPr lang="en-US" sz="2000" dirty="0" smtClean="0">
                          <a:effectLst/>
                        </a:rPr>
                        <a:t> </a:t>
                      </a:r>
                      <a:endParaRPr lang="en-IN" sz="2000" dirty="0" smtClean="0">
                        <a:effectLst/>
                      </a:endParaRPr>
                    </a:p>
                    <a:p>
                      <a:pPr marL="342900" lvl="0" indent="-342900">
                        <a:lnSpc>
                          <a:spcPct val="115000"/>
                        </a:lnSpc>
                        <a:spcAft>
                          <a:spcPts val="0"/>
                        </a:spcAft>
                        <a:buFont typeface="Symbol" panose="05050102010706020507" pitchFamily="18" charset="2"/>
                        <a:buChar char=""/>
                        <a:tabLst>
                          <a:tab pos="5501640" algn="l"/>
                        </a:tabLst>
                      </a:pPr>
                      <a:r>
                        <a:rPr lang="en-US" sz="2000" dirty="0" smtClean="0">
                          <a:effectLst/>
                        </a:rPr>
                        <a:t>Whether all loans and advances are approved as per DOA</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108" marR="68108" marT="0" marB="0"/>
                </a:tc>
                <a:extLst>
                  <a:ext uri="{0D108BD9-81ED-4DB2-BD59-A6C34878D82A}">
                    <a16:rowId xmlns:a16="http://schemas.microsoft.com/office/drawing/2014/main" val="3213156226"/>
                  </a:ext>
                </a:extLst>
              </a:tr>
            </a:tbl>
          </a:graphicData>
        </a:graphic>
      </p:graphicFrame>
    </p:spTree>
    <p:extLst>
      <p:ext uri="{BB962C8B-B14F-4D97-AF65-F5344CB8AC3E}">
        <p14:creationId xmlns:p14="http://schemas.microsoft.com/office/powerpoint/2010/main" val="24413356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BC7248D-60C7-411B-BFB0-1A987801134E}" type="slidenum">
              <a:rPr lang="en-IN" smtClean="0"/>
              <a:t>23</a:t>
            </a:fld>
            <a:endParaRPr lang="en-IN"/>
          </a:p>
        </p:txBody>
      </p:sp>
      <p:sp>
        <p:nvSpPr>
          <p:cNvPr id="5" name="Title 1"/>
          <p:cNvSpPr txBox="1">
            <a:spLocks/>
          </p:cNvSpPr>
          <p:nvPr/>
        </p:nvSpPr>
        <p:spPr>
          <a:xfrm>
            <a:off x="43543" y="-14514"/>
            <a:ext cx="12148456" cy="804420"/>
          </a:xfrm>
          <a:prstGeom prst="rect">
            <a:avLst/>
          </a:prstGeom>
          <a:solidFill>
            <a:schemeClr val="bg2">
              <a:lumMod val="75000"/>
            </a:schemeClr>
          </a:solidFill>
        </p:spPr>
        <p:txBody>
          <a:bodyPr anchor="b">
            <a:normAutofit fontScale="975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Planning and Executing Internal Audit – HR &amp; Payroll </a:t>
            </a:r>
            <a:endParaRPr lang="en-US" sz="3200" dirty="0">
              <a:solidFill>
                <a:schemeClr val="accent1"/>
              </a:solidFill>
              <a:latin typeface="Times New Roman" pitchFamily="18" charset="0"/>
              <a:cs typeface="Times New Roman" pitchFamily="18" charset="0"/>
            </a:endParaRPr>
          </a:p>
        </p:txBody>
      </p:sp>
      <p:graphicFrame>
        <p:nvGraphicFramePr>
          <p:cNvPr id="2" name="Table 1"/>
          <p:cNvGraphicFramePr>
            <a:graphicFrameLocks noGrp="1"/>
          </p:cNvGraphicFramePr>
          <p:nvPr>
            <p:extLst/>
          </p:nvPr>
        </p:nvGraphicFramePr>
        <p:xfrm>
          <a:off x="0" y="789908"/>
          <a:ext cx="12191999" cy="8448436"/>
        </p:xfrm>
        <a:graphic>
          <a:graphicData uri="http://schemas.openxmlformats.org/drawingml/2006/table">
            <a:tbl>
              <a:tblPr firstRow="1" firstCol="1" bandRow="1">
                <a:tableStyleId>{5C22544A-7EE6-4342-B048-85BDC9FD1C3A}</a:tableStyleId>
              </a:tblPr>
              <a:tblGrid>
                <a:gridCol w="12191999">
                  <a:extLst>
                    <a:ext uri="{9D8B030D-6E8A-4147-A177-3AD203B41FA5}">
                      <a16:colId xmlns:a16="http://schemas.microsoft.com/office/drawing/2014/main" val="3946009977"/>
                    </a:ext>
                  </a:extLst>
                </a:gridCol>
              </a:tblGrid>
              <a:tr h="638221">
                <a:tc>
                  <a:txBody>
                    <a:bodyPr/>
                    <a:lstStyle/>
                    <a:p>
                      <a:pPr marL="457200">
                        <a:lnSpc>
                          <a:spcPct val="115000"/>
                        </a:lnSpc>
                        <a:spcAft>
                          <a:spcPts val="0"/>
                        </a:spcAft>
                        <a:tabLst>
                          <a:tab pos="5501640" algn="l"/>
                        </a:tabLst>
                      </a:pPr>
                      <a:r>
                        <a:rPr lang="en-US" sz="2000" dirty="0">
                          <a:effectLst/>
                        </a:rPr>
                        <a:t> </a:t>
                      </a:r>
                      <a:r>
                        <a:rPr lang="en-US" sz="2000" dirty="0" smtClean="0">
                          <a:effectLst/>
                        </a:rPr>
                        <a:t>Whether </a:t>
                      </a:r>
                      <a:r>
                        <a:rPr lang="en-US" sz="2000" dirty="0">
                          <a:effectLst/>
                        </a:rPr>
                        <a:t>loans and advances are accounted correctly in books immediately</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488" marR="65488" marT="0" marB="0"/>
                </a:tc>
                <a:extLst>
                  <a:ext uri="{0D108BD9-81ED-4DB2-BD59-A6C34878D82A}">
                    <a16:rowId xmlns:a16="http://schemas.microsoft.com/office/drawing/2014/main" val="3064171696"/>
                  </a:ext>
                </a:extLst>
              </a:tr>
              <a:tr h="638221">
                <a:tc>
                  <a:txBody>
                    <a:bodyPr/>
                    <a:lstStyle/>
                    <a:p>
                      <a:pPr marL="457200">
                        <a:lnSpc>
                          <a:spcPct val="115000"/>
                        </a:lnSpc>
                        <a:spcAft>
                          <a:spcPts val="0"/>
                        </a:spcAft>
                        <a:tabLst>
                          <a:tab pos="5501640" algn="l"/>
                        </a:tabLst>
                      </a:pPr>
                      <a:r>
                        <a:rPr lang="en-US" sz="2000" dirty="0">
                          <a:effectLst/>
                        </a:rPr>
                        <a:t> </a:t>
                      </a:r>
                      <a:r>
                        <a:rPr lang="en-US" sz="2000" dirty="0" smtClean="0">
                          <a:effectLst/>
                        </a:rPr>
                        <a:t>Whether </a:t>
                      </a:r>
                      <a:r>
                        <a:rPr lang="en-US" sz="2000" dirty="0">
                          <a:effectLst/>
                        </a:rPr>
                        <a:t>deductions for loans and advances is intimated to the outsourced vendor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488" marR="65488" marT="0" marB="0"/>
                </a:tc>
                <a:extLst>
                  <a:ext uri="{0D108BD9-81ED-4DB2-BD59-A6C34878D82A}">
                    <a16:rowId xmlns:a16="http://schemas.microsoft.com/office/drawing/2014/main" val="2231423986"/>
                  </a:ext>
                </a:extLst>
              </a:tr>
              <a:tr h="638221">
                <a:tc>
                  <a:txBody>
                    <a:bodyPr/>
                    <a:lstStyle/>
                    <a:p>
                      <a:pPr marL="457200">
                        <a:lnSpc>
                          <a:spcPct val="115000"/>
                        </a:lnSpc>
                        <a:spcAft>
                          <a:spcPts val="0"/>
                        </a:spcAft>
                        <a:tabLst>
                          <a:tab pos="5501640" algn="l"/>
                        </a:tabLst>
                      </a:pPr>
                      <a:r>
                        <a:rPr lang="en-US" sz="2000" dirty="0">
                          <a:effectLst/>
                        </a:rPr>
                        <a:t> </a:t>
                      </a:r>
                      <a:r>
                        <a:rPr lang="en-US" sz="2000" dirty="0" smtClean="0">
                          <a:effectLst/>
                        </a:rPr>
                        <a:t>Whether </a:t>
                      </a:r>
                      <a:r>
                        <a:rPr lang="en-US" sz="2000" dirty="0">
                          <a:effectLst/>
                        </a:rPr>
                        <a:t>the deductions are verified by the Accounts Dept.</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488" marR="65488" marT="0" marB="0"/>
                </a:tc>
                <a:extLst>
                  <a:ext uri="{0D108BD9-81ED-4DB2-BD59-A6C34878D82A}">
                    <a16:rowId xmlns:a16="http://schemas.microsoft.com/office/drawing/2014/main" val="831560018"/>
                  </a:ext>
                </a:extLst>
              </a:tr>
              <a:tr h="538692">
                <a:tc>
                  <a:txBody>
                    <a:bodyPr/>
                    <a:lstStyle/>
                    <a:p>
                      <a:pPr marL="457200">
                        <a:lnSpc>
                          <a:spcPct val="115000"/>
                        </a:lnSpc>
                        <a:spcAft>
                          <a:spcPts val="0"/>
                        </a:spcAft>
                        <a:tabLst>
                          <a:tab pos="5501640" algn="l"/>
                        </a:tabLst>
                      </a:pPr>
                      <a:r>
                        <a:rPr lang="en-US" sz="2000" dirty="0">
                          <a:effectLst/>
                        </a:rPr>
                        <a:t> </a:t>
                      </a:r>
                      <a:r>
                        <a:rPr lang="en-US" sz="2000" dirty="0" smtClean="0">
                          <a:effectLst/>
                        </a:rPr>
                        <a:t>Whether </a:t>
                      </a:r>
                      <a:r>
                        <a:rPr lang="en-US" sz="2000" dirty="0">
                          <a:effectLst/>
                        </a:rPr>
                        <a:t>annual confirmation of outstanding loans and advances is taken before </a:t>
                      </a:r>
                      <a:r>
                        <a:rPr lang="en-US" sz="2000" dirty="0" err="1">
                          <a:effectLst/>
                        </a:rPr>
                        <a:t>finalisation</a:t>
                      </a:r>
                      <a:r>
                        <a:rPr lang="en-US" sz="2000" dirty="0">
                          <a:effectLst/>
                        </a:rPr>
                        <a:t> of accounts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488" marR="65488" marT="0" marB="0"/>
                </a:tc>
                <a:extLst>
                  <a:ext uri="{0D108BD9-81ED-4DB2-BD59-A6C34878D82A}">
                    <a16:rowId xmlns:a16="http://schemas.microsoft.com/office/drawing/2014/main" val="604895049"/>
                  </a:ext>
                </a:extLst>
              </a:tr>
              <a:tr h="400050">
                <a:tc>
                  <a:txBody>
                    <a:bodyPr/>
                    <a:lstStyle/>
                    <a:p>
                      <a:pPr marL="457200">
                        <a:lnSpc>
                          <a:spcPct val="115000"/>
                        </a:lnSpc>
                        <a:spcAft>
                          <a:spcPts val="0"/>
                        </a:spcAft>
                        <a:tabLst>
                          <a:tab pos="5501640" algn="l"/>
                        </a:tabLst>
                      </a:pPr>
                      <a:r>
                        <a:rPr lang="en-US" sz="2000" dirty="0">
                          <a:effectLst/>
                        </a:rPr>
                        <a:t> </a:t>
                      </a:r>
                      <a:r>
                        <a:rPr lang="en-US" sz="2000" dirty="0" smtClean="0">
                          <a:effectLst/>
                        </a:rPr>
                        <a:t>Whether </a:t>
                      </a:r>
                      <a:r>
                        <a:rPr lang="en-US" sz="2000" dirty="0">
                          <a:effectLst/>
                        </a:rPr>
                        <a:t>TDS is calculated and deducted as per declaration submitted by employee</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488" marR="65488" marT="0" marB="0"/>
                </a:tc>
                <a:extLst>
                  <a:ext uri="{0D108BD9-81ED-4DB2-BD59-A6C34878D82A}">
                    <a16:rowId xmlns:a16="http://schemas.microsoft.com/office/drawing/2014/main" val="1448628837"/>
                  </a:ext>
                </a:extLst>
              </a:tr>
              <a:tr h="400050">
                <a:tc>
                  <a:txBody>
                    <a:bodyPr/>
                    <a:lstStyle/>
                    <a:p>
                      <a:pPr marL="457200">
                        <a:lnSpc>
                          <a:spcPct val="115000"/>
                        </a:lnSpc>
                        <a:spcAft>
                          <a:spcPts val="0"/>
                        </a:spcAft>
                        <a:tabLst>
                          <a:tab pos="5501640" algn="l"/>
                        </a:tabLst>
                      </a:pPr>
                      <a:r>
                        <a:rPr lang="en-US" sz="2000" dirty="0" smtClean="0">
                          <a:effectLst/>
                        </a:rPr>
                        <a:t> Whether proofs of investment are submitted by the employees against the declaration</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488" marR="65488" marT="0" marB="0"/>
                </a:tc>
                <a:extLst>
                  <a:ext uri="{0D108BD9-81ED-4DB2-BD59-A6C34878D82A}">
                    <a16:rowId xmlns:a16="http://schemas.microsoft.com/office/drawing/2014/main" val="3139260091"/>
                  </a:ext>
                </a:extLst>
              </a:tr>
              <a:tr h="428625">
                <a:tc>
                  <a:txBody>
                    <a:bodyPr/>
                    <a:lstStyle/>
                    <a:p>
                      <a:pPr marL="457200">
                        <a:lnSpc>
                          <a:spcPct val="115000"/>
                        </a:lnSpc>
                        <a:spcAft>
                          <a:spcPts val="0"/>
                        </a:spcAft>
                        <a:tabLst>
                          <a:tab pos="5501640" algn="l"/>
                        </a:tabLst>
                      </a:pPr>
                      <a:r>
                        <a:rPr lang="en-US" sz="2000" dirty="0" smtClean="0">
                          <a:effectLst/>
                        </a:rPr>
                        <a:t> </a:t>
                      </a:r>
                      <a:endParaRPr lang="en-IN" sz="2000" dirty="0" smtClean="0">
                        <a:effectLst/>
                      </a:endParaRPr>
                    </a:p>
                    <a:p>
                      <a:pPr marL="342900" lvl="0" indent="-342900">
                        <a:lnSpc>
                          <a:spcPct val="115000"/>
                        </a:lnSpc>
                        <a:spcAft>
                          <a:spcPts val="0"/>
                        </a:spcAft>
                        <a:buFont typeface="Symbol" panose="05050102010706020507" pitchFamily="18" charset="2"/>
                        <a:buChar char=""/>
                        <a:tabLst>
                          <a:tab pos="5501640" algn="l"/>
                        </a:tabLst>
                      </a:pPr>
                      <a:r>
                        <a:rPr lang="en-US" sz="2000" dirty="0" smtClean="0">
                          <a:effectLst/>
                        </a:rPr>
                        <a:t>Whether TDS is deducted for all employees on timely basis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488" marR="65488" marT="0" marB="0"/>
                </a:tc>
                <a:extLst>
                  <a:ext uri="{0D108BD9-81ED-4DB2-BD59-A6C34878D82A}">
                    <a16:rowId xmlns:a16="http://schemas.microsoft.com/office/drawing/2014/main" val="3578969691"/>
                  </a:ext>
                </a:extLst>
              </a:tr>
              <a:tr h="638221">
                <a:tc>
                  <a:txBody>
                    <a:bodyPr/>
                    <a:lstStyle/>
                    <a:p>
                      <a:pPr marL="457200">
                        <a:lnSpc>
                          <a:spcPct val="115000"/>
                        </a:lnSpc>
                        <a:spcAft>
                          <a:spcPts val="0"/>
                        </a:spcAft>
                        <a:tabLst>
                          <a:tab pos="5501640" algn="l"/>
                        </a:tabLst>
                      </a:pPr>
                      <a:r>
                        <a:rPr lang="en-US" sz="2000" dirty="0">
                          <a:effectLst/>
                        </a:rPr>
                        <a:t> </a:t>
                      </a:r>
                      <a:endParaRPr lang="en-IN" sz="2000" dirty="0">
                        <a:effectLst/>
                      </a:endParaRPr>
                    </a:p>
                    <a:p>
                      <a:pPr marL="342900" lvl="0" indent="-342900">
                        <a:lnSpc>
                          <a:spcPct val="115000"/>
                        </a:lnSpc>
                        <a:spcAft>
                          <a:spcPts val="0"/>
                        </a:spcAft>
                        <a:buFont typeface="Symbol" panose="05050102010706020507" pitchFamily="18" charset="2"/>
                        <a:buChar char=""/>
                        <a:tabLst>
                          <a:tab pos="5501640" algn="l"/>
                        </a:tabLst>
                      </a:pPr>
                      <a:r>
                        <a:rPr lang="en-US" sz="2000" dirty="0">
                          <a:effectLst/>
                        </a:rPr>
                        <a:t>Whether the TDS deducted is deposited with the authorities on timely basis -before due dates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488" marR="65488" marT="0" marB="0"/>
                </a:tc>
                <a:extLst>
                  <a:ext uri="{0D108BD9-81ED-4DB2-BD59-A6C34878D82A}">
                    <a16:rowId xmlns:a16="http://schemas.microsoft.com/office/drawing/2014/main" val="2151182892"/>
                  </a:ext>
                </a:extLst>
              </a:tr>
              <a:tr h="638221">
                <a:tc>
                  <a:txBody>
                    <a:bodyPr/>
                    <a:lstStyle/>
                    <a:p>
                      <a:pPr marL="457200">
                        <a:lnSpc>
                          <a:spcPct val="115000"/>
                        </a:lnSpc>
                        <a:spcAft>
                          <a:spcPts val="0"/>
                        </a:spcAft>
                        <a:tabLst>
                          <a:tab pos="5501640" algn="l"/>
                        </a:tabLst>
                      </a:pPr>
                      <a:r>
                        <a:rPr lang="en-US" sz="2000" dirty="0">
                          <a:effectLst/>
                        </a:rPr>
                        <a:t> </a:t>
                      </a:r>
                      <a:endParaRPr lang="en-IN" sz="2000" dirty="0">
                        <a:effectLst/>
                      </a:endParaRPr>
                    </a:p>
                    <a:p>
                      <a:pPr marL="342900" lvl="0" indent="-342900">
                        <a:lnSpc>
                          <a:spcPct val="115000"/>
                        </a:lnSpc>
                        <a:spcAft>
                          <a:spcPts val="0"/>
                        </a:spcAft>
                        <a:buFont typeface="Symbol" panose="05050102010706020507" pitchFamily="18" charset="2"/>
                        <a:buChar char=""/>
                        <a:tabLst>
                          <a:tab pos="5501640" algn="l"/>
                        </a:tabLst>
                      </a:pPr>
                      <a:r>
                        <a:rPr lang="en-US" sz="2000" dirty="0">
                          <a:effectLst/>
                        </a:rPr>
                        <a:t>Whether TDS return is filed on quarterly basis without default</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488" marR="65488" marT="0" marB="0"/>
                </a:tc>
                <a:extLst>
                  <a:ext uri="{0D108BD9-81ED-4DB2-BD59-A6C34878D82A}">
                    <a16:rowId xmlns:a16="http://schemas.microsoft.com/office/drawing/2014/main" val="361830558"/>
                  </a:ext>
                </a:extLst>
              </a:tr>
              <a:tr h="212740">
                <a:tc>
                  <a:txBody>
                    <a:bodyPr/>
                    <a:lstStyle/>
                    <a:p>
                      <a:pPr marL="457200">
                        <a:lnSpc>
                          <a:spcPct val="115000"/>
                        </a:lnSpc>
                        <a:spcAft>
                          <a:spcPts val="0"/>
                        </a:spcAft>
                        <a:tabLst>
                          <a:tab pos="5501640" algn="l"/>
                        </a:tabLst>
                      </a:pPr>
                      <a:r>
                        <a:rPr lang="en-US" sz="2000" dirty="0">
                          <a:effectLst/>
                        </a:rPr>
                        <a:t>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488" marR="65488" marT="0" marB="0"/>
                </a:tc>
                <a:extLst>
                  <a:ext uri="{0D108BD9-81ED-4DB2-BD59-A6C34878D82A}">
                    <a16:rowId xmlns:a16="http://schemas.microsoft.com/office/drawing/2014/main" val="3300290906"/>
                  </a:ext>
                </a:extLst>
              </a:tr>
              <a:tr h="212740">
                <a:tc>
                  <a:txBody>
                    <a:bodyPr/>
                    <a:lstStyle/>
                    <a:p>
                      <a:pPr marL="342900" lvl="0" indent="-342900">
                        <a:lnSpc>
                          <a:spcPct val="115000"/>
                        </a:lnSpc>
                        <a:spcAft>
                          <a:spcPts val="0"/>
                        </a:spcAft>
                        <a:buFont typeface="Symbol" panose="05050102010706020507" pitchFamily="18" charset="2"/>
                        <a:buChar char=""/>
                        <a:tabLst>
                          <a:tab pos="5501640" algn="l"/>
                        </a:tabLst>
                      </a:pPr>
                      <a:r>
                        <a:rPr lang="en-US" sz="2000" dirty="0">
                          <a:effectLst/>
                        </a:rPr>
                        <a:t>Whether TDS is correctly accounted in the books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488" marR="65488" marT="0" marB="0"/>
                </a:tc>
                <a:extLst>
                  <a:ext uri="{0D108BD9-81ED-4DB2-BD59-A6C34878D82A}">
                    <a16:rowId xmlns:a16="http://schemas.microsoft.com/office/drawing/2014/main" val="4158022716"/>
                  </a:ext>
                </a:extLst>
              </a:tr>
              <a:tr h="850961">
                <a:tc>
                  <a:txBody>
                    <a:bodyPr/>
                    <a:lstStyle/>
                    <a:p>
                      <a:pPr marL="457200">
                        <a:lnSpc>
                          <a:spcPct val="115000"/>
                        </a:lnSpc>
                        <a:spcAft>
                          <a:spcPts val="0"/>
                        </a:spcAft>
                        <a:tabLst>
                          <a:tab pos="5501640" algn="l"/>
                        </a:tabLst>
                      </a:pPr>
                      <a:r>
                        <a:rPr lang="en-US" sz="2000" dirty="0" smtClean="0">
                          <a:effectLst/>
                        </a:rPr>
                        <a:t> </a:t>
                      </a:r>
                      <a:endParaRPr lang="en-IN" sz="2000" dirty="0" smtClean="0">
                        <a:effectLst/>
                      </a:endParaRPr>
                    </a:p>
                    <a:p>
                      <a:pPr marL="342900" lvl="0" indent="-342900">
                        <a:lnSpc>
                          <a:spcPct val="115000"/>
                        </a:lnSpc>
                        <a:spcAft>
                          <a:spcPts val="0"/>
                        </a:spcAft>
                        <a:buFont typeface="Symbol" panose="05050102010706020507" pitchFamily="18" charset="2"/>
                        <a:buChar char=""/>
                        <a:tabLst>
                          <a:tab pos="5501640" algn="l"/>
                        </a:tabLst>
                      </a:pPr>
                      <a:r>
                        <a:rPr lang="en-US" sz="2000" dirty="0" smtClean="0">
                          <a:effectLst/>
                        </a:rPr>
                        <a:t>Whether all statutory deductions like PF, superannuation </a:t>
                      </a:r>
                      <a:r>
                        <a:rPr lang="en-US" sz="2000" dirty="0" err="1" smtClean="0">
                          <a:effectLst/>
                        </a:rPr>
                        <a:t>etc</a:t>
                      </a:r>
                      <a:r>
                        <a:rPr lang="en-US" sz="2000" dirty="0" smtClean="0">
                          <a:effectLst/>
                        </a:rPr>
                        <a:t>  are </a:t>
                      </a:r>
                      <a:r>
                        <a:rPr lang="en-US" sz="2000" dirty="0" err="1" smtClean="0">
                          <a:effectLst/>
                        </a:rPr>
                        <a:t>authorised</a:t>
                      </a:r>
                      <a:r>
                        <a:rPr lang="en-US" sz="2000" dirty="0" smtClean="0">
                          <a:effectLst/>
                        </a:rPr>
                        <a:t> and deposited with authorities on time</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488" marR="65488" marT="0" marB="0"/>
                </a:tc>
                <a:extLst>
                  <a:ext uri="{0D108BD9-81ED-4DB2-BD59-A6C34878D82A}">
                    <a16:rowId xmlns:a16="http://schemas.microsoft.com/office/drawing/2014/main" val="531783232"/>
                  </a:ext>
                </a:extLst>
              </a:tr>
              <a:tr h="638221">
                <a:tc>
                  <a:txBody>
                    <a:bodyPr/>
                    <a:lstStyle/>
                    <a:p>
                      <a:pPr marL="457200">
                        <a:lnSpc>
                          <a:spcPct val="115000"/>
                        </a:lnSpc>
                        <a:spcAft>
                          <a:spcPts val="0"/>
                        </a:spcAft>
                        <a:tabLst>
                          <a:tab pos="5501640" algn="l"/>
                        </a:tabLst>
                      </a:pPr>
                      <a:r>
                        <a:rPr lang="en-US" sz="2000" dirty="0" smtClean="0">
                          <a:effectLst/>
                        </a:rPr>
                        <a:t> </a:t>
                      </a:r>
                      <a:endParaRPr lang="en-IN" sz="2000" dirty="0" smtClean="0">
                        <a:effectLst/>
                      </a:endParaRPr>
                    </a:p>
                    <a:p>
                      <a:pPr marL="342900" lvl="0" indent="-342900">
                        <a:lnSpc>
                          <a:spcPct val="115000"/>
                        </a:lnSpc>
                        <a:spcAft>
                          <a:spcPts val="0"/>
                        </a:spcAft>
                        <a:buFont typeface="Symbol" panose="05050102010706020507" pitchFamily="18" charset="2"/>
                        <a:buChar char=""/>
                        <a:tabLst>
                          <a:tab pos="5501640" algn="l"/>
                        </a:tabLst>
                      </a:pPr>
                      <a:r>
                        <a:rPr lang="en-US" sz="2000" dirty="0" smtClean="0">
                          <a:effectLst/>
                        </a:rPr>
                        <a:t>Whether penalty has been paid for short deduction of TDS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488" marR="65488" marT="0" marB="0"/>
                </a:tc>
                <a:extLst>
                  <a:ext uri="{0D108BD9-81ED-4DB2-BD59-A6C34878D82A}">
                    <a16:rowId xmlns:a16="http://schemas.microsoft.com/office/drawing/2014/main" val="3385820024"/>
                  </a:ext>
                </a:extLst>
              </a:tr>
              <a:tr h="638221">
                <a:tc>
                  <a:txBody>
                    <a:bodyPr/>
                    <a:lstStyle/>
                    <a:p>
                      <a:pPr marL="457200">
                        <a:lnSpc>
                          <a:spcPct val="115000"/>
                        </a:lnSpc>
                        <a:spcAft>
                          <a:spcPts val="0"/>
                        </a:spcAft>
                        <a:tabLst>
                          <a:tab pos="5501640" algn="l"/>
                        </a:tabLst>
                      </a:pPr>
                      <a:r>
                        <a:rPr lang="en-US" sz="1000" dirty="0">
                          <a:effectLst/>
                        </a:rPr>
                        <a:t> </a:t>
                      </a:r>
                      <a:endParaRPr lang="en-IN" sz="1100" dirty="0">
                        <a:effectLst/>
                      </a:endParaRPr>
                    </a:p>
                    <a:p>
                      <a:pPr marL="342900" lvl="0" indent="-342900">
                        <a:lnSpc>
                          <a:spcPct val="115000"/>
                        </a:lnSpc>
                        <a:spcAft>
                          <a:spcPts val="0"/>
                        </a:spcAft>
                        <a:buFont typeface="Symbol" panose="05050102010706020507" pitchFamily="18" charset="2"/>
                        <a:buChar char=""/>
                        <a:tabLst>
                          <a:tab pos="5501640" algn="l"/>
                        </a:tabLst>
                      </a:pPr>
                      <a:r>
                        <a:rPr lang="en-US" sz="2000" dirty="0">
                          <a:effectLst/>
                        </a:rPr>
                        <a:t>Whether penalty has been paid for late deposit of TDS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488" marR="65488" marT="0" marB="0"/>
                </a:tc>
                <a:extLst>
                  <a:ext uri="{0D108BD9-81ED-4DB2-BD59-A6C34878D82A}">
                    <a16:rowId xmlns:a16="http://schemas.microsoft.com/office/drawing/2014/main" val="2277088332"/>
                  </a:ext>
                </a:extLst>
              </a:tr>
            </a:tbl>
          </a:graphicData>
        </a:graphic>
      </p:graphicFrame>
    </p:spTree>
    <p:extLst>
      <p:ext uri="{BB962C8B-B14F-4D97-AF65-F5344CB8AC3E}">
        <p14:creationId xmlns:p14="http://schemas.microsoft.com/office/powerpoint/2010/main" val="19761177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43543"/>
            <a:ext cx="12191999" cy="833448"/>
          </a:xfrm>
          <a:prstGeom prst="rect">
            <a:avLst/>
          </a:prstGeom>
          <a:solidFill>
            <a:schemeClr val="bg2">
              <a:lumMod val="75000"/>
            </a:schemeClr>
          </a:solidFill>
        </p:spPr>
        <p:txBody>
          <a:bodyPr anchor="b">
            <a:normAutofit fontScale="975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Planning and Executing Internal Audit : Function Based- </a:t>
            </a:r>
            <a:r>
              <a:rPr lang="en-US" sz="3200" dirty="0" err="1" smtClean="0">
                <a:solidFill>
                  <a:schemeClr val="accent1"/>
                </a:solidFill>
                <a:latin typeface="Times New Roman" pitchFamily="18" charset="0"/>
                <a:cs typeface="Times New Roman" pitchFamily="18" charset="0"/>
              </a:rPr>
              <a:t>Despatch</a:t>
            </a:r>
            <a:endParaRPr lang="en-US" sz="3200" dirty="0">
              <a:solidFill>
                <a:schemeClr val="accent1"/>
              </a:solidFill>
              <a:latin typeface="Times New Roman" pitchFamily="18" charset="0"/>
              <a:cs typeface="Times New Roman" pitchFamily="18" charset="0"/>
            </a:endParaRPr>
          </a:p>
        </p:txBody>
      </p:sp>
      <p:graphicFrame>
        <p:nvGraphicFramePr>
          <p:cNvPr id="6" name="Table 5"/>
          <p:cNvGraphicFramePr>
            <a:graphicFrameLocks noGrp="1"/>
          </p:cNvGraphicFramePr>
          <p:nvPr>
            <p:extLst/>
          </p:nvPr>
        </p:nvGraphicFramePr>
        <p:xfrm>
          <a:off x="0" y="789907"/>
          <a:ext cx="12191999" cy="4993937"/>
        </p:xfrm>
        <a:graphic>
          <a:graphicData uri="http://schemas.openxmlformats.org/drawingml/2006/table">
            <a:tbl>
              <a:tblPr firstRow="1" firstCol="1" bandRow="1">
                <a:tableStyleId>{5C22544A-7EE6-4342-B048-85BDC9FD1C3A}</a:tableStyleId>
              </a:tblPr>
              <a:tblGrid>
                <a:gridCol w="12191999">
                  <a:extLst>
                    <a:ext uri="{9D8B030D-6E8A-4147-A177-3AD203B41FA5}">
                      <a16:colId xmlns:a16="http://schemas.microsoft.com/office/drawing/2014/main" val="2556548975"/>
                    </a:ext>
                  </a:extLst>
                </a:gridCol>
              </a:tblGrid>
              <a:tr h="298664">
                <a:tc>
                  <a:txBody>
                    <a:bodyPr/>
                    <a:lstStyle/>
                    <a:p>
                      <a:pPr algn="l">
                        <a:lnSpc>
                          <a:spcPct val="115000"/>
                        </a:lnSpc>
                        <a:spcAft>
                          <a:spcPts val="0"/>
                        </a:spcAft>
                      </a:pPr>
                      <a:r>
                        <a:rPr lang="en-US" sz="1600" u="sng" dirty="0" smtClean="0">
                          <a:effectLst/>
                        </a:rPr>
                        <a:t>Dispatch </a:t>
                      </a:r>
                      <a:r>
                        <a:rPr lang="en-US" sz="1600" u="sng" dirty="0">
                          <a:effectLst/>
                        </a:rPr>
                        <a:t>Planning:</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25" marR="68525" marT="0" marB="0" anchor="ctr"/>
                </a:tc>
                <a:extLst>
                  <a:ext uri="{0D108BD9-81ED-4DB2-BD59-A6C34878D82A}">
                    <a16:rowId xmlns:a16="http://schemas.microsoft.com/office/drawing/2014/main" val="1820075176"/>
                  </a:ext>
                </a:extLst>
              </a:tr>
              <a:tr h="1300677">
                <a:tc>
                  <a:txBody>
                    <a:bodyPr/>
                    <a:lstStyle/>
                    <a:p>
                      <a:pPr marL="342900" lvl="0" indent="-342900" algn="just">
                        <a:lnSpc>
                          <a:spcPct val="115000"/>
                        </a:lnSpc>
                        <a:spcAft>
                          <a:spcPts val="0"/>
                        </a:spcAft>
                        <a:buFont typeface="Courier New" panose="02070309020205020404" pitchFamily="49" charset="0"/>
                        <a:buChar char="o"/>
                      </a:pPr>
                      <a:r>
                        <a:rPr lang="en-US" sz="1800" dirty="0">
                          <a:effectLst/>
                        </a:rPr>
                        <a:t>Review the procedures followed for finalizing Dispatch Plan</a:t>
                      </a:r>
                      <a:r>
                        <a:rPr lang="en-US" sz="1800" dirty="0" smtClean="0">
                          <a:effectLst/>
                        </a:rPr>
                        <a:t>.</a:t>
                      </a:r>
                      <a:r>
                        <a:rPr lang="en-US" sz="1800" dirty="0">
                          <a:effectLst/>
                        </a:rPr>
                        <a:t> </a:t>
                      </a:r>
                      <a:endParaRPr lang="en-IN" sz="1800" dirty="0">
                        <a:effectLst/>
                      </a:endParaRPr>
                    </a:p>
                    <a:p>
                      <a:pPr marL="342900" lvl="0" indent="-342900" algn="just">
                        <a:lnSpc>
                          <a:spcPct val="115000"/>
                        </a:lnSpc>
                        <a:spcAft>
                          <a:spcPts val="0"/>
                        </a:spcAft>
                        <a:buFont typeface="Courier New" panose="02070309020205020404" pitchFamily="49" charset="0"/>
                        <a:buChar char="o"/>
                      </a:pPr>
                      <a:r>
                        <a:rPr lang="en-US" sz="1800" dirty="0">
                          <a:effectLst/>
                        </a:rPr>
                        <a:t>Ensure that Dispatch Plan is finalized according to the market condition (demand and competition) requirements at various locations and considering the production schedule</a:t>
                      </a:r>
                      <a:r>
                        <a:rPr lang="en-US" sz="1800" dirty="0" smtClean="0">
                          <a:effectLst/>
                        </a:rPr>
                        <a:t>.</a:t>
                      </a:r>
                      <a:r>
                        <a:rPr lang="en-US" sz="1800" dirty="0">
                          <a:effectLst/>
                        </a:rPr>
                        <a:t> </a:t>
                      </a:r>
                      <a:endParaRPr lang="en-IN" sz="1800" dirty="0">
                        <a:effectLst/>
                      </a:endParaRPr>
                    </a:p>
                    <a:p>
                      <a:pPr marL="342900" lvl="0" indent="-342900" algn="just">
                        <a:lnSpc>
                          <a:spcPct val="115000"/>
                        </a:lnSpc>
                        <a:spcAft>
                          <a:spcPts val="0"/>
                        </a:spcAft>
                        <a:buFont typeface="Courier New" panose="02070309020205020404" pitchFamily="49" charset="0"/>
                        <a:buChar char="o"/>
                      </a:pPr>
                      <a:r>
                        <a:rPr lang="en-US" sz="1800" dirty="0">
                          <a:effectLst/>
                        </a:rPr>
                        <a:t>Ascertain other factors considered while finalizing Dispatch Plan (tax implications etc.).</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25" marR="68525" marT="0" marB="0" anchor="ctr"/>
                </a:tc>
                <a:extLst>
                  <a:ext uri="{0D108BD9-81ED-4DB2-BD59-A6C34878D82A}">
                    <a16:rowId xmlns:a16="http://schemas.microsoft.com/office/drawing/2014/main" val="3339668883"/>
                  </a:ext>
                </a:extLst>
              </a:tr>
              <a:tr h="400570">
                <a:tc>
                  <a:txBody>
                    <a:bodyPr/>
                    <a:lstStyle/>
                    <a:p>
                      <a:pPr marL="342900" lvl="0" indent="-342900" algn="just">
                        <a:lnSpc>
                          <a:spcPct val="115000"/>
                        </a:lnSpc>
                        <a:spcAft>
                          <a:spcPts val="0"/>
                        </a:spcAft>
                        <a:buFont typeface="Courier New" panose="02070309020205020404" pitchFamily="49" charset="0"/>
                        <a:buChar char="o"/>
                      </a:pPr>
                      <a:r>
                        <a:rPr lang="en-US" sz="1800">
                          <a:effectLst/>
                        </a:rPr>
                        <a:t>Verify authority levels for finalization of Dispatch Plans &amp; their adherence.</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25" marR="68525" marT="0" marB="0" anchor="ctr"/>
                </a:tc>
                <a:extLst>
                  <a:ext uri="{0D108BD9-81ED-4DB2-BD59-A6C34878D82A}">
                    <a16:rowId xmlns:a16="http://schemas.microsoft.com/office/drawing/2014/main" val="3766101997"/>
                  </a:ext>
                </a:extLst>
              </a:tr>
              <a:tr h="400570">
                <a:tc>
                  <a:txBody>
                    <a:bodyPr/>
                    <a:lstStyle/>
                    <a:p>
                      <a:pPr marL="342900" lvl="0" indent="-342900" algn="just">
                        <a:lnSpc>
                          <a:spcPct val="115000"/>
                        </a:lnSpc>
                        <a:spcAft>
                          <a:spcPts val="0"/>
                        </a:spcAft>
                        <a:buFont typeface="Courier New" panose="02070309020205020404" pitchFamily="49" charset="0"/>
                        <a:buChar char="o"/>
                      </a:pPr>
                      <a:r>
                        <a:rPr lang="en-US" sz="1800" dirty="0">
                          <a:effectLst/>
                        </a:rPr>
                        <a:t>Study the system followed for communication of dispatch Plan to the Works and its follow-up.</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25" marR="68525" marT="0" marB="0" anchor="ctr"/>
                </a:tc>
                <a:extLst>
                  <a:ext uri="{0D108BD9-81ED-4DB2-BD59-A6C34878D82A}">
                    <a16:rowId xmlns:a16="http://schemas.microsoft.com/office/drawing/2014/main" val="509006506"/>
                  </a:ext>
                </a:extLst>
              </a:tr>
              <a:tr h="412353">
                <a:tc>
                  <a:txBody>
                    <a:bodyPr/>
                    <a:lstStyle/>
                    <a:p>
                      <a:pPr marL="342900" lvl="0" indent="-342900" algn="just">
                        <a:lnSpc>
                          <a:spcPct val="115000"/>
                        </a:lnSpc>
                        <a:spcAft>
                          <a:spcPts val="0"/>
                        </a:spcAft>
                        <a:buFont typeface="Courier New" panose="02070309020205020404" pitchFamily="49" charset="0"/>
                        <a:buChar char="o"/>
                      </a:pPr>
                      <a:r>
                        <a:rPr lang="en-US" sz="1800">
                          <a:effectLst/>
                        </a:rPr>
                        <a:t>Verify whether changes in dispatch plans are authorized and are promptly conveyed to the Works.</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25" marR="68525" marT="0" marB="0" anchor="ctr"/>
                </a:tc>
                <a:extLst>
                  <a:ext uri="{0D108BD9-81ED-4DB2-BD59-A6C34878D82A}">
                    <a16:rowId xmlns:a16="http://schemas.microsoft.com/office/drawing/2014/main" val="2810180128"/>
                  </a:ext>
                </a:extLst>
              </a:tr>
              <a:tr h="235629">
                <a:tc>
                  <a:txBody>
                    <a:bodyPr/>
                    <a:lstStyle/>
                    <a:p>
                      <a:pPr algn="just">
                        <a:lnSpc>
                          <a:spcPct val="115000"/>
                        </a:lnSpc>
                        <a:spcAft>
                          <a:spcPts val="0"/>
                        </a:spcAft>
                      </a:pPr>
                      <a:r>
                        <a:rPr lang="en-US" sz="1800" u="sng">
                          <a:effectLst/>
                        </a:rPr>
                        <a:t>Dispatch Arrangement at the Works</a:t>
                      </a:r>
                      <a:r>
                        <a:rPr lang="en-US" sz="1800">
                          <a:effectLst/>
                        </a:rPr>
                        <a:t>:</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25" marR="68525" marT="0" marB="0" anchor="ctr"/>
                </a:tc>
                <a:extLst>
                  <a:ext uri="{0D108BD9-81ED-4DB2-BD59-A6C34878D82A}">
                    <a16:rowId xmlns:a16="http://schemas.microsoft.com/office/drawing/2014/main" val="3980957629"/>
                  </a:ext>
                </a:extLst>
              </a:tr>
              <a:tr h="400570">
                <a:tc>
                  <a:txBody>
                    <a:bodyPr/>
                    <a:lstStyle/>
                    <a:p>
                      <a:pPr marL="342900" lvl="0" indent="-342900" algn="just">
                        <a:lnSpc>
                          <a:spcPct val="115000"/>
                        </a:lnSpc>
                        <a:spcAft>
                          <a:spcPts val="0"/>
                        </a:spcAft>
                        <a:buFont typeface="Courier New" panose="02070309020205020404" pitchFamily="49" charset="0"/>
                        <a:buChar char="o"/>
                      </a:pPr>
                      <a:r>
                        <a:rPr lang="en-US" sz="1800">
                          <a:effectLst/>
                        </a:rPr>
                        <a:t>Identify the system of receiving dispatch Plans/instructions at the works and their documentation.</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25" marR="68525" marT="0" marB="0" anchor="ctr"/>
                </a:tc>
                <a:extLst>
                  <a:ext uri="{0D108BD9-81ED-4DB2-BD59-A6C34878D82A}">
                    <a16:rowId xmlns:a16="http://schemas.microsoft.com/office/drawing/2014/main" val="1264402468"/>
                  </a:ext>
                </a:extLst>
              </a:tr>
              <a:tr h="400570">
                <a:tc>
                  <a:txBody>
                    <a:bodyPr/>
                    <a:lstStyle/>
                    <a:p>
                      <a:pPr marL="342900" lvl="0" indent="-342900" algn="just">
                        <a:lnSpc>
                          <a:spcPct val="115000"/>
                        </a:lnSpc>
                        <a:spcAft>
                          <a:spcPts val="0"/>
                        </a:spcAft>
                        <a:buFont typeface="Courier New" panose="02070309020205020404" pitchFamily="49" charset="0"/>
                        <a:buChar char="o"/>
                      </a:pPr>
                      <a:r>
                        <a:rPr lang="en-US" sz="1800">
                          <a:effectLst/>
                        </a:rPr>
                        <a:t>Review actual dispatches in comparison with budgeted dispatches.</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25" marR="68525" marT="0" marB="0" anchor="ctr"/>
                </a:tc>
                <a:extLst>
                  <a:ext uri="{0D108BD9-81ED-4DB2-BD59-A6C34878D82A}">
                    <a16:rowId xmlns:a16="http://schemas.microsoft.com/office/drawing/2014/main" val="464392470"/>
                  </a:ext>
                </a:extLst>
              </a:tr>
              <a:tr h="433559">
                <a:tc>
                  <a:txBody>
                    <a:bodyPr/>
                    <a:lstStyle/>
                    <a:p>
                      <a:pPr marL="342900" lvl="0" indent="-342900" algn="just">
                        <a:lnSpc>
                          <a:spcPct val="115000"/>
                        </a:lnSpc>
                        <a:spcAft>
                          <a:spcPts val="0"/>
                        </a:spcAft>
                        <a:buFont typeface="Courier New" panose="02070309020205020404" pitchFamily="49" charset="0"/>
                        <a:buChar char="o"/>
                      </a:pPr>
                      <a:r>
                        <a:rPr lang="en-US" sz="1800">
                          <a:effectLst/>
                        </a:rPr>
                        <a:t>Check dispatch of goods through non-regular modes (Road shifted to Rake or vice versa) of transports &amp; reasons thereof.</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25" marR="68525" marT="0" marB="0" anchor="ctr"/>
                </a:tc>
                <a:extLst>
                  <a:ext uri="{0D108BD9-81ED-4DB2-BD59-A6C34878D82A}">
                    <a16:rowId xmlns:a16="http://schemas.microsoft.com/office/drawing/2014/main" val="3798313102"/>
                  </a:ext>
                </a:extLst>
              </a:tr>
              <a:tr h="600855">
                <a:tc>
                  <a:txBody>
                    <a:bodyPr/>
                    <a:lstStyle/>
                    <a:p>
                      <a:pPr marL="342900" lvl="0" indent="-342900" algn="just">
                        <a:lnSpc>
                          <a:spcPct val="115000"/>
                        </a:lnSpc>
                        <a:spcAft>
                          <a:spcPts val="0"/>
                        </a:spcAft>
                        <a:buFont typeface="Courier New" panose="02070309020205020404" pitchFamily="49" charset="0"/>
                        <a:buChar char="o"/>
                      </a:pPr>
                      <a:r>
                        <a:rPr lang="en-US" sz="1800" dirty="0">
                          <a:effectLst/>
                        </a:rPr>
                        <a:t>Ensure that dispatch schedules are given to the transporters /railway authority well in advance according to the Dispatch Plan.</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25" marR="68525" marT="0" marB="0" anchor="ctr"/>
                </a:tc>
                <a:extLst>
                  <a:ext uri="{0D108BD9-81ED-4DB2-BD59-A6C34878D82A}">
                    <a16:rowId xmlns:a16="http://schemas.microsoft.com/office/drawing/2014/main" val="3113702969"/>
                  </a:ext>
                </a:extLst>
              </a:tr>
            </a:tbl>
          </a:graphicData>
        </a:graphic>
      </p:graphicFrame>
    </p:spTree>
    <p:extLst>
      <p:ext uri="{BB962C8B-B14F-4D97-AF65-F5344CB8AC3E}">
        <p14:creationId xmlns:p14="http://schemas.microsoft.com/office/powerpoint/2010/main" val="13280710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43544"/>
            <a:ext cx="12293600" cy="833449"/>
          </a:xfrm>
          <a:prstGeom prst="rect">
            <a:avLst/>
          </a:prstGeom>
          <a:solidFill>
            <a:schemeClr val="bg2">
              <a:lumMod val="75000"/>
            </a:schemeClr>
          </a:solidFill>
        </p:spPr>
        <p:txBody>
          <a:bodyPr anchor="b">
            <a:normAutofit fontScale="975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Planning and Executing Internal Audit : Function Based- </a:t>
            </a:r>
            <a:r>
              <a:rPr lang="en-US" sz="3200" dirty="0" err="1" smtClean="0">
                <a:solidFill>
                  <a:schemeClr val="accent1"/>
                </a:solidFill>
                <a:latin typeface="Times New Roman" pitchFamily="18" charset="0"/>
                <a:cs typeface="Times New Roman" pitchFamily="18" charset="0"/>
              </a:rPr>
              <a:t>Despatch</a:t>
            </a:r>
            <a:endParaRPr lang="en-US" sz="3200" dirty="0">
              <a:solidFill>
                <a:schemeClr val="accent1"/>
              </a:solidFill>
              <a:latin typeface="Times New Roman" pitchFamily="18" charset="0"/>
              <a:cs typeface="Times New Roman" pitchFamily="18" charset="0"/>
            </a:endParaRPr>
          </a:p>
        </p:txBody>
      </p:sp>
      <p:graphicFrame>
        <p:nvGraphicFramePr>
          <p:cNvPr id="6" name="Table 5"/>
          <p:cNvGraphicFramePr>
            <a:graphicFrameLocks noGrp="1"/>
          </p:cNvGraphicFramePr>
          <p:nvPr>
            <p:extLst/>
          </p:nvPr>
        </p:nvGraphicFramePr>
        <p:xfrm>
          <a:off x="-1" y="789906"/>
          <a:ext cx="12293601" cy="6819350"/>
        </p:xfrm>
        <a:graphic>
          <a:graphicData uri="http://schemas.openxmlformats.org/drawingml/2006/table">
            <a:tbl>
              <a:tblPr firstRow="1" firstCol="1" bandRow="1">
                <a:tableStyleId>{5C22544A-7EE6-4342-B048-85BDC9FD1C3A}</a:tableStyleId>
              </a:tblPr>
              <a:tblGrid>
                <a:gridCol w="12293601">
                  <a:extLst>
                    <a:ext uri="{9D8B030D-6E8A-4147-A177-3AD203B41FA5}">
                      <a16:colId xmlns:a16="http://schemas.microsoft.com/office/drawing/2014/main" val="1058059401"/>
                    </a:ext>
                  </a:extLst>
                </a:gridCol>
              </a:tblGrid>
              <a:tr h="926080">
                <a:tc>
                  <a:txBody>
                    <a:bodyPr/>
                    <a:lstStyle/>
                    <a:p>
                      <a:pPr marL="342900" lvl="0" indent="-342900" algn="just">
                        <a:lnSpc>
                          <a:spcPct val="115000"/>
                        </a:lnSpc>
                        <a:spcAft>
                          <a:spcPts val="0"/>
                        </a:spcAft>
                        <a:buFont typeface="Courier New" panose="02070309020205020404" pitchFamily="49" charset="0"/>
                        <a:buChar char="o"/>
                      </a:pPr>
                      <a:r>
                        <a:rPr lang="en-US" sz="1800" dirty="0" smtClean="0">
                          <a:effectLst/>
                        </a:rPr>
                        <a:t>Check whether placement of trucks is as per the required schedule. </a:t>
                      </a:r>
                      <a:endParaRPr lang="en-IN" sz="1800" dirty="0" smtClean="0">
                        <a:effectLst/>
                      </a:endParaRPr>
                    </a:p>
                    <a:p>
                      <a:pPr marL="457200" algn="just">
                        <a:lnSpc>
                          <a:spcPct val="115000"/>
                        </a:lnSpc>
                        <a:spcAft>
                          <a:spcPts val="0"/>
                        </a:spcAft>
                      </a:pPr>
                      <a:r>
                        <a:rPr lang="en-US" sz="1800" dirty="0" smtClean="0">
                          <a:effectLst/>
                        </a:rPr>
                        <a:t> </a:t>
                      </a:r>
                      <a:endParaRPr lang="en-IN" sz="1800" dirty="0" smtClean="0">
                        <a:effectLst/>
                      </a:endParaRPr>
                    </a:p>
                    <a:p>
                      <a:pPr marL="342900" lvl="0" indent="-342900" algn="just">
                        <a:lnSpc>
                          <a:spcPct val="115000"/>
                        </a:lnSpc>
                        <a:spcAft>
                          <a:spcPts val="0"/>
                        </a:spcAft>
                        <a:buFont typeface="Courier New" panose="02070309020205020404" pitchFamily="49" charset="0"/>
                        <a:buChar char="o"/>
                      </a:pPr>
                      <a:r>
                        <a:rPr lang="en-US" sz="1800" dirty="0" smtClean="0">
                          <a:effectLst/>
                        </a:rPr>
                        <a:t>Whether movements of goods have been affected due to non-availability of trucks/rakes. </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675" marR="59675" marT="0" marB="0" anchor="ctr"/>
                </a:tc>
                <a:extLst>
                  <a:ext uri="{0D108BD9-81ED-4DB2-BD59-A6C34878D82A}">
                    <a16:rowId xmlns:a16="http://schemas.microsoft.com/office/drawing/2014/main" val="3453987696"/>
                  </a:ext>
                </a:extLst>
              </a:tr>
              <a:tr h="629724">
                <a:tc>
                  <a:txBody>
                    <a:bodyPr/>
                    <a:lstStyle/>
                    <a:p>
                      <a:pPr marL="342900" lvl="0" indent="-342900" algn="just">
                        <a:lnSpc>
                          <a:spcPct val="115000"/>
                        </a:lnSpc>
                        <a:spcAft>
                          <a:spcPts val="0"/>
                        </a:spcAft>
                        <a:buFont typeface="Courier New" panose="02070309020205020404" pitchFamily="49" charset="0"/>
                        <a:buChar char="o"/>
                      </a:pPr>
                      <a:r>
                        <a:rPr lang="en-US" sz="1800" smtClean="0">
                          <a:effectLst/>
                        </a:rPr>
                        <a:t>Check monthly bills of the transporter and identify instances, where clubbing of DO (Delivery Orders) two or more trips are made to the same place on the same day and reasons thereof.</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9675" marR="59675" marT="0" marB="0" anchor="ctr"/>
                </a:tc>
                <a:extLst>
                  <a:ext uri="{0D108BD9-81ED-4DB2-BD59-A6C34878D82A}">
                    <a16:rowId xmlns:a16="http://schemas.microsoft.com/office/drawing/2014/main" val="2331093725"/>
                  </a:ext>
                </a:extLst>
              </a:tr>
              <a:tr h="274354">
                <a:tc>
                  <a:txBody>
                    <a:bodyPr/>
                    <a:lstStyle/>
                    <a:p>
                      <a:pPr algn="just">
                        <a:lnSpc>
                          <a:spcPct val="115000"/>
                        </a:lnSpc>
                        <a:spcAft>
                          <a:spcPts val="0"/>
                        </a:spcAft>
                      </a:pPr>
                      <a:r>
                        <a:rPr lang="en-US" sz="1800" u="none" strike="noStrike" dirty="0" smtClean="0">
                          <a:effectLst/>
                        </a:rPr>
                        <a:t> </a:t>
                      </a:r>
                      <a:endParaRPr lang="en-IN" sz="1800" dirty="0" smtClean="0">
                        <a:effectLst/>
                      </a:endParaRPr>
                    </a:p>
                    <a:p>
                      <a:pPr algn="just">
                        <a:lnSpc>
                          <a:spcPct val="115000"/>
                        </a:lnSpc>
                        <a:spcAft>
                          <a:spcPts val="0"/>
                        </a:spcAft>
                      </a:pPr>
                      <a:r>
                        <a:rPr lang="en-US" sz="1800" u="sng" dirty="0" smtClean="0">
                          <a:effectLst/>
                        </a:rPr>
                        <a:t>Secondary Transport</a:t>
                      </a:r>
                      <a:r>
                        <a:rPr lang="en-US" sz="1800" dirty="0" smtClean="0">
                          <a:effectLst/>
                        </a:rPr>
                        <a:t>:</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675" marR="59675" marT="0" marB="0" anchor="ctr"/>
                </a:tc>
                <a:extLst>
                  <a:ext uri="{0D108BD9-81ED-4DB2-BD59-A6C34878D82A}">
                    <a16:rowId xmlns:a16="http://schemas.microsoft.com/office/drawing/2014/main" val="3180455492"/>
                  </a:ext>
                </a:extLst>
              </a:tr>
              <a:tr h="629724">
                <a:tc>
                  <a:txBody>
                    <a:bodyPr/>
                    <a:lstStyle/>
                    <a:p>
                      <a:pPr marL="342900" lvl="0" indent="-342900" algn="just">
                        <a:lnSpc>
                          <a:spcPct val="115000"/>
                        </a:lnSpc>
                        <a:spcAft>
                          <a:spcPts val="0"/>
                        </a:spcAft>
                        <a:buFont typeface="Courier New" panose="02070309020205020404" pitchFamily="49" charset="0"/>
                        <a:buChar char="o"/>
                      </a:pPr>
                      <a:r>
                        <a:rPr lang="en-US" sz="1800" smtClean="0">
                          <a:effectLst/>
                        </a:rPr>
                        <a:t>Identify the system of finalizing secondary transport contracts, selection of transporters/mode of transport and controls over the same.</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9675" marR="59675" marT="0" marB="0" anchor="ctr"/>
                </a:tc>
                <a:extLst>
                  <a:ext uri="{0D108BD9-81ED-4DB2-BD59-A6C34878D82A}">
                    <a16:rowId xmlns:a16="http://schemas.microsoft.com/office/drawing/2014/main" val="3787721338"/>
                  </a:ext>
                </a:extLst>
              </a:tr>
              <a:tr h="629724">
                <a:tc>
                  <a:txBody>
                    <a:bodyPr/>
                    <a:lstStyle/>
                    <a:p>
                      <a:pPr marL="342900" lvl="0" indent="-342900" algn="just">
                        <a:lnSpc>
                          <a:spcPct val="115000"/>
                        </a:lnSpc>
                        <a:spcAft>
                          <a:spcPts val="0"/>
                        </a:spcAft>
                        <a:buFont typeface="Courier New" panose="02070309020205020404" pitchFamily="49" charset="0"/>
                        <a:buChar char="o"/>
                      </a:pPr>
                      <a:r>
                        <a:rPr lang="en-US" sz="1800" smtClean="0">
                          <a:effectLst/>
                        </a:rPr>
                        <a:t>Ensure that documented authority levels for finalization/selection of transporters and mode of transport exist and are properly adhered to.</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9675" marR="59675" marT="0" marB="0" anchor="ctr"/>
                </a:tc>
                <a:extLst>
                  <a:ext uri="{0D108BD9-81ED-4DB2-BD59-A6C34878D82A}">
                    <a16:rowId xmlns:a16="http://schemas.microsoft.com/office/drawing/2014/main" val="837969976"/>
                  </a:ext>
                </a:extLst>
              </a:tr>
              <a:tr h="314862">
                <a:tc>
                  <a:txBody>
                    <a:bodyPr/>
                    <a:lstStyle/>
                    <a:p>
                      <a:pPr algn="just">
                        <a:lnSpc>
                          <a:spcPct val="115000"/>
                        </a:lnSpc>
                        <a:spcAft>
                          <a:spcPts val="0"/>
                        </a:spcAft>
                      </a:pPr>
                      <a:r>
                        <a:rPr lang="en-US" sz="1800" u="sng" smtClean="0">
                          <a:effectLst/>
                        </a:rPr>
                        <a:t>Transportation Budgets</a:t>
                      </a:r>
                      <a:r>
                        <a:rPr lang="en-US" sz="1800" smtClean="0">
                          <a:effectLst/>
                        </a:rPr>
                        <a:t>:</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9675" marR="59675" marT="0" marB="0" anchor="ctr"/>
                </a:tc>
                <a:extLst>
                  <a:ext uri="{0D108BD9-81ED-4DB2-BD59-A6C34878D82A}">
                    <a16:rowId xmlns:a16="http://schemas.microsoft.com/office/drawing/2014/main" val="346625491"/>
                  </a:ext>
                </a:extLst>
              </a:tr>
              <a:tr h="629724">
                <a:tc>
                  <a:txBody>
                    <a:bodyPr/>
                    <a:lstStyle/>
                    <a:p>
                      <a:pPr marL="342900" lvl="0" indent="-342900" algn="just">
                        <a:lnSpc>
                          <a:spcPct val="115000"/>
                        </a:lnSpc>
                        <a:spcAft>
                          <a:spcPts val="0"/>
                        </a:spcAft>
                        <a:buFont typeface="Courier New" panose="02070309020205020404" pitchFamily="49" charset="0"/>
                        <a:buChar char="o"/>
                      </a:pPr>
                      <a:r>
                        <a:rPr lang="en-US" sz="1800" smtClean="0">
                          <a:effectLst/>
                        </a:rPr>
                        <a:t>Compare the budget for transportation/freight cost (transport mode-wise) with actual transportation expenses and review variances, if any.</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9675" marR="59675" marT="0" marB="0" anchor="ctr"/>
                </a:tc>
                <a:extLst>
                  <a:ext uri="{0D108BD9-81ED-4DB2-BD59-A6C34878D82A}">
                    <a16:rowId xmlns:a16="http://schemas.microsoft.com/office/drawing/2014/main" val="1620807073"/>
                  </a:ext>
                </a:extLst>
              </a:tr>
              <a:tr h="372071">
                <a:tc>
                  <a:txBody>
                    <a:bodyPr/>
                    <a:lstStyle/>
                    <a:p>
                      <a:pPr marL="342900" lvl="0" indent="-342900" algn="just">
                        <a:lnSpc>
                          <a:spcPct val="115000"/>
                        </a:lnSpc>
                        <a:spcAft>
                          <a:spcPts val="0"/>
                        </a:spcAft>
                        <a:buFont typeface="Courier New" panose="02070309020205020404" pitchFamily="49" charset="0"/>
                        <a:buChar char="o"/>
                      </a:pPr>
                      <a:r>
                        <a:rPr lang="en-US" sz="1800" smtClean="0">
                          <a:effectLst/>
                        </a:rPr>
                        <a:t>Ascertain periodicity of comparison of Transportation Budgets &amp; initiation of remedial measures.</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9675" marR="59675" marT="0" marB="0" anchor="ctr"/>
                </a:tc>
                <a:extLst>
                  <a:ext uri="{0D108BD9-81ED-4DB2-BD59-A6C34878D82A}">
                    <a16:rowId xmlns:a16="http://schemas.microsoft.com/office/drawing/2014/main" val="3783581530"/>
                  </a:ext>
                </a:extLst>
              </a:tr>
              <a:tr h="314862">
                <a:tc>
                  <a:txBody>
                    <a:bodyPr/>
                    <a:lstStyle/>
                    <a:p>
                      <a:pPr algn="just">
                        <a:lnSpc>
                          <a:spcPct val="115000"/>
                        </a:lnSpc>
                        <a:spcAft>
                          <a:spcPts val="0"/>
                        </a:spcAft>
                      </a:pPr>
                      <a:r>
                        <a:rPr lang="en-US" sz="1800" u="sng" smtClean="0">
                          <a:effectLst/>
                        </a:rPr>
                        <a:t>Transport Contracts</a:t>
                      </a:r>
                      <a:r>
                        <a:rPr lang="en-US" sz="1800" smtClean="0">
                          <a:effectLst/>
                        </a:rPr>
                        <a:t>:</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9675" marR="59675" marT="0" marB="0" anchor="ctr"/>
                </a:tc>
                <a:extLst>
                  <a:ext uri="{0D108BD9-81ED-4DB2-BD59-A6C34878D82A}">
                    <a16:rowId xmlns:a16="http://schemas.microsoft.com/office/drawing/2014/main" val="3601779866"/>
                  </a:ext>
                </a:extLst>
              </a:tr>
              <a:tr h="361441">
                <a:tc>
                  <a:txBody>
                    <a:bodyPr/>
                    <a:lstStyle/>
                    <a:p>
                      <a:pPr marL="342900" lvl="0" indent="-342900" algn="just">
                        <a:lnSpc>
                          <a:spcPct val="115000"/>
                        </a:lnSpc>
                        <a:spcAft>
                          <a:spcPts val="0"/>
                        </a:spcAft>
                        <a:buFont typeface="Courier New" panose="02070309020205020404" pitchFamily="49" charset="0"/>
                        <a:buChar char="o"/>
                      </a:pPr>
                      <a:r>
                        <a:rPr lang="en-US" sz="1800" smtClean="0">
                          <a:effectLst/>
                        </a:rPr>
                        <a:t>Whether quotations are called for from various transporters for fixation of rates.</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9675" marR="59675" marT="0" marB="0" anchor="ctr"/>
                </a:tc>
                <a:extLst>
                  <a:ext uri="{0D108BD9-81ED-4DB2-BD59-A6C34878D82A}">
                    <a16:rowId xmlns:a16="http://schemas.microsoft.com/office/drawing/2014/main" val="3108660064"/>
                  </a:ext>
                </a:extLst>
              </a:tr>
              <a:tr h="629724">
                <a:tc>
                  <a:txBody>
                    <a:bodyPr/>
                    <a:lstStyle/>
                    <a:p>
                      <a:pPr marL="342900" lvl="0" indent="-342900" algn="just">
                        <a:lnSpc>
                          <a:spcPct val="115000"/>
                        </a:lnSpc>
                        <a:spcAft>
                          <a:spcPts val="0"/>
                        </a:spcAft>
                        <a:buFont typeface="Courier New" panose="02070309020205020404" pitchFamily="49" charset="0"/>
                        <a:buChar char="o"/>
                      </a:pPr>
                      <a:r>
                        <a:rPr lang="en-US" sz="1800" smtClean="0">
                          <a:effectLst/>
                        </a:rPr>
                        <a:t>Ensure that a proper agreement duly vetted by the Legal department is entered into with the transporters &amp; renewed on time.</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9675" marR="59675" marT="0" marB="0" anchor="ctr"/>
                </a:tc>
                <a:extLst>
                  <a:ext uri="{0D108BD9-81ED-4DB2-BD59-A6C34878D82A}">
                    <a16:rowId xmlns:a16="http://schemas.microsoft.com/office/drawing/2014/main" val="314007240"/>
                  </a:ext>
                </a:extLst>
              </a:tr>
              <a:tr h="361441">
                <a:tc>
                  <a:txBody>
                    <a:bodyPr/>
                    <a:lstStyle/>
                    <a:p>
                      <a:pPr marL="342900" lvl="0" indent="-342900" algn="just">
                        <a:lnSpc>
                          <a:spcPct val="115000"/>
                        </a:lnSpc>
                        <a:spcAft>
                          <a:spcPts val="0"/>
                        </a:spcAft>
                        <a:buFont typeface="Courier New" panose="02070309020205020404" pitchFamily="49" charset="0"/>
                        <a:buChar char="o"/>
                      </a:pPr>
                      <a:r>
                        <a:rPr lang="en-US" sz="1800" smtClean="0">
                          <a:effectLst/>
                        </a:rPr>
                        <a:t>Whether the agreements are comprehensive in all respects including common carrier liability.</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59675" marR="59675" marT="0" marB="0" anchor="ctr"/>
                </a:tc>
                <a:extLst>
                  <a:ext uri="{0D108BD9-81ED-4DB2-BD59-A6C34878D82A}">
                    <a16:rowId xmlns:a16="http://schemas.microsoft.com/office/drawing/2014/main" val="3948005495"/>
                  </a:ext>
                </a:extLst>
              </a:tr>
              <a:tr h="361441">
                <a:tc>
                  <a:txBody>
                    <a:bodyPr/>
                    <a:lstStyle/>
                    <a:p>
                      <a:pPr marL="342900" lvl="0" indent="-342900" algn="just">
                        <a:lnSpc>
                          <a:spcPct val="115000"/>
                        </a:lnSpc>
                        <a:spcAft>
                          <a:spcPts val="0"/>
                        </a:spcAft>
                        <a:buFont typeface="Courier New" panose="02070309020205020404" pitchFamily="49" charset="0"/>
                        <a:buChar char="o"/>
                      </a:pPr>
                      <a:r>
                        <a:rPr lang="en-US" sz="1800" dirty="0" smtClean="0">
                          <a:effectLst/>
                        </a:rPr>
                        <a:t>Whether the transport rate is based on per Mt. load per Km. basis. </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675" marR="59675" marT="0" marB="0" anchor="ctr"/>
                </a:tc>
                <a:extLst>
                  <a:ext uri="{0D108BD9-81ED-4DB2-BD59-A6C34878D82A}">
                    <a16:rowId xmlns:a16="http://schemas.microsoft.com/office/drawing/2014/main" val="3226161566"/>
                  </a:ext>
                </a:extLst>
              </a:tr>
            </a:tbl>
          </a:graphicData>
        </a:graphic>
      </p:graphicFrame>
    </p:spTree>
    <p:extLst>
      <p:ext uri="{BB962C8B-B14F-4D97-AF65-F5344CB8AC3E}">
        <p14:creationId xmlns:p14="http://schemas.microsoft.com/office/powerpoint/2010/main" val="499418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43543"/>
            <a:ext cx="12191999" cy="833448"/>
          </a:xfrm>
          <a:prstGeom prst="rect">
            <a:avLst/>
          </a:prstGeom>
          <a:solidFill>
            <a:schemeClr val="bg2">
              <a:lumMod val="75000"/>
            </a:schemeClr>
          </a:solidFill>
        </p:spPr>
        <p:txBody>
          <a:bodyPr anchor="b">
            <a:normAutofit fontScale="975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Planning and Executing Internal Audit : Function Based-</a:t>
            </a:r>
            <a:r>
              <a:rPr lang="en-US" sz="3200" dirty="0" err="1" smtClean="0">
                <a:solidFill>
                  <a:schemeClr val="accent1"/>
                </a:solidFill>
                <a:latin typeface="Times New Roman" pitchFamily="18" charset="0"/>
                <a:cs typeface="Times New Roman" pitchFamily="18" charset="0"/>
              </a:rPr>
              <a:t>Despatch</a:t>
            </a:r>
            <a:endParaRPr lang="en-US" sz="3200" dirty="0">
              <a:solidFill>
                <a:schemeClr val="accent1"/>
              </a:solidFill>
              <a:latin typeface="Times New Roman" pitchFamily="18" charset="0"/>
              <a:cs typeface="Times New Roman" pitchFamily="18" charset="0"/>
            </a:endParaRPr>
          </a:p>
        </p:txBody>
      </p:sp>
      <p:graphicFrame>
        <p:nvGraphicFramePr>
          <p:cNvPr id="6" name="Table 5"/>
          <p:cNvGraphicFramePr>
            <a:graphicFrameLocks noGrp="1"/>
          </p:cNvGraphicFramePr>
          <p:nvPr>
            <p:extLst/>
          </p:nvPr>
        </p:nvGraphicFramePr>
        <p:xfrm>
          <a:off x="0" y="789906"/>
          <a:ext cx="12191999" cy="4195702"/>
        </p:xfrm>
        <a:graphic>
          <a:graphicData uri="http://schemas.openxmlformats.org/drawingml/2006/table">
            <a:tbl>
              <a:tblPr firstRow="1" firstCol="1" bandRow="1">
                <a:tableStyleId>{5C22544A-7EE6-4342-B048-85BDC9FD1C3A}</a:tableStyleId>
              </a:tblPr>
              <a:tblGrid>
                <a:gridCol w="12191999">
                  <a:extLst>
                    <a:ext uri="{9D8B030D-6E8A-4147-A177-3AD203B41FA5}">
                      <a16:colId xmlns:a16="http://schemas.microsoft.com/office/drawing/2014/main" val="1563694399"/>
                    </a:ext>
                  </a:extLst>
                </a:gridCol>
              </a:tblGrid>
              <a:tr h="1366155">
                <a:tc>
                  <a:txBody>
                    <a:bodyPr/>
                    <a:lstStyle/>
                    <a:p>
                      <a:pPr marL="342900" lvl="0" indent="-342900" algn="just">
                        <a:lnSpc>
                          <a:spcPct val="115000"/>
                        </a:lnSpc>
                        <a:spcAft>
                          <a:spcPts val="0"/>
                        </a:spcAft>
                        <a:buFont typeface="Courier New" panose="02070309020205020404" pitchFamily="49" charset="0"/>
                        <a:buChar char="o"/>
                      </a:pPr>
                      <a:r>
                        <a:rPr lang="en-US" sz="2000">
                          <a:effectLst/>
                        </a:rPr>
                        <a:t>Check whether freight charges and transit time from all the relevant locations across the country are defined in the agreement and delivery is made within the normal time mentioned in the contract. Abnormal delays to have approval mechanism.</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810126633"/>
                  </a:ext>
                </a:extLst>
              </a:tr>
              <a:tr h="717633">
                <a:tc>
                  <a:txBody>
                    <a:bodyPr/>
                    <a:lstStyle/>
                    <a:p>
                      <a:pPr marL="342900" lvl="0" indent="-342900" algn="just">
                        <a:lnSpc>
                          <a:spcPct val="115000"/>
                        </a:lnSpc>
                        <a:spcAft>
                          <a:spcPts val="0"/>
                        </a:spcAft>
                        <a:buFont typeface="Courier New" panose="02070309020205020404" pitchFamily="49" charset="0"/>
                        <a:buChar char="o"/>
                      </a:pPr>
                      <a:r>
                        <a:rPr lang="en-US" sz="2000">
                          <a:effectLst/>
                        </a:rPr>
                        <a:t>Ensure transshipments and diversions are properly authorized after considering cost/expense reimbursement.</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62320153"/>
                  </a:ext>
                </a:extLst>
              </a:tr>
              <a:tr h="1024616">
                <a:tc>
                  <a:txBody>
                    <a:bodyPr/>
                    <a:lstStyle/>
                    <a:p>
                      <a:pPr marL="342900" lvl="0" indent="-342900" algn="just">
                        <a:lnSpc>
                          <a:spcPct val="115000"/>
                        </a:lnSpc>
                        <a:spcAft>
                          <a:spcPts val="0"/>
                        </a:spcAft>
                        <a:buFont typeface="Courier New" panose="02070309020205020404" pitchFamily="49" charset="0"/>
                        <a:buChar char="o"/>
                      </a:pPr>
                      <a:r>
                        <a:rPr lang="en-US" sz="2000">
                          <a:effectLst/>
                        </a:rPr>
                        <a:t>Ensure that, acknowledgement copies confirming receipt of materials are submitted by the transporters within specified time limit.</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32815728"/>
                  </a:ext>
                </a:extLst>
              </a:tr>
              <a:tr h="1087298">
                <a:tc>
                  <a:txBody>
                    <a:bodyPr/>
                    <a:lstStyle/>
                    <a:p>
                      <a:pPr marL="342900" lvl="0" indent="-342900" algn="just">
                        <a:lnSpc>
                          <a:spcPct val="115000"/>
                        </a:lnSpc>
                        <a:spcAft>
                          <a:spcPts val="0"/>
                        </a:spcAft>
                        <a:buFont typeface="Courier New" panose="02070309020205020404" pitchFamily="49" charset="0"/>
                        <a:buChar char="o"/>
                      </a:pPr>
                      <a:r>
                        <a:rPr lang="en-US" sz="2000" dirty="0">
                          <a:effectLst/>
                        </a:rPr>
                        <a:t>Ensure that, security deposits are collected from all the transporters. </a:t>
                      </a:r>
                      <a:endParaRPr lang="en-IN" sz="2000" dirty="0">
                        <a:effectLst/>
                      </a:endParaRPr>
                    </a:p>
                    <a:p>
                      <a:pPr algn="just">
                        <a:lnSpc>
                          <a:spcPct val="115000"/>
                        </a:lnSpc>
                        <a:spcAft>
                          <a:spcPts val="0"/>
                        </a:spcAft>
                      </a:pPr>
                      <a:r>
                        <a:rPr lang="en-US" sz="2000" dirty="0">
                          <a:effectLst/>
                        </a:rPr>
                        <a:t> </a:t>
                      </a:r>
                      <a:endParaRPr lang="en-IN" sz="2000" dirty="0">
                        <a:effectLst/>
                      </a:endParaRPr>
                    </a:p>
                    <a:p>
                      <a:pPr marL="342900" lvl="0" indent="-342900" algn="just">
                        <a:lnSpc>
                          <a:spcPct val="115000"/>
                        </a:lnSpc>
                        <a:spcAft>
                          <a:spcPts val="0"/>
                        </a:spcAft>
                        <a:buFont typeface="Courier New" panose="02070309020205020404" pitchFamily="49" charset="0"/>
                        <a:buChar char="o"/>
                      </a:pPr>
                      <a:r>
                        <a:rPr lang="en-US" sz="2000" dirty="0">
                          <a:effectLst/>
                        </a:rPr>
                        <a:t>Transit losses are recovered from Transporters at appropriate local cement rates.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192391378"/>
                  </a:ext>
                </a:extLst>
              </a:tr>
            </a:tbl>
          </a:graphicData>
        </a:graphic>
      </p:graphicFrame>
    </p:spTree>
    <p:extLst>
      <p:ext uri="{BB962C8B-B14F-4D97-AF65-F5344CB8AC3E}">
        <p14:creationId xmlns:p14="http://schemas.microsoft.com/office/powerpoint/2010/main" val="2243148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87087"/>
            <a:ext cx="12191999" cy="876991"/>
          </a:xfrm>
          <a:prstGeom prst="rect">
            <a:avLst/>
          </a:prstGeom>
          <a:solidFill>
            <a:schemeClr val="bg2">
              <a:lumMod val="75000"/>
            </a:schemeClr>
          </a:solidFill>
        </p:spPr>
        <p:txBody>
          <a:bodyPr anchor="b">
            <a:normAutofit fontScale="900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Planning and Executing Internal Audit : Function Based- Sales &amp; Mktg.</a:t>
            </a:r>
            <a:endParaRPr lang="en-US" sz="3200" dirty="0">
              <a:solidFill>
                <a:schemeClr val="accent1"/>
              </a:solidFill>
              <a:latin typeface="Times New Roman" pitchFamily="18" charset="0"/>
              <a:cs typeface="Times New Roman" pitchFamily="18" charset="0"/>
            </a:endParaRPr>
          </a:p>
        </p:txBody>
      </p:sp>
      <p:sp>
        <p:nvSpPr>
          <p:cNvPr id="6" name="Rectangle 5"/>
          <p:cNvSpPr/>
          <p:nvPr/>
        </p:nvSpPr>
        <p:spPr>
          <a:xfrm>
            <a:off x="0" y="789904"/>
            <a:ext cx="12191999" cy="5933612"/>
          </a:xfrm>
          <a:prstGeom prst="rect">
            <a:avLst/>
          </a:prstGeom>
        </p:spPr>
        <p:txBody>
          <a:bodyPr wrap="square">
            <a:spAutoFit/>
          </a:bodyPr>
          <a:lstStyle/>
          <a:p>
            <a:pPr marL="342900" lvl="0" indent="-342900" algn="just">
              <a:lnSpc>
                <a:spcPct val="115000"/>
              </a:lnSpc>
              <a:spcAft>
                <a:spcPts val="1000"/>
              </a:spcAft>
              <a:buFont typeface="Symbol" panose="05050102010706020507" pitchFamily="18" charset="2"/>
              <a:buChar char=""/>
            </a:pPr>
            <a:r>
              <a:rPr lang="en-US" sz="2400" dirty="0">
                <a:latin typeface="Calibri" panose="020F0502020204030204" pitchFamily="34" charset="0"/>
                <a:ea typeface="Times New Roman" panose="02020603050405020304" pitchFamily="18" charset="0"/>
                <a:cs typeface="Times New Roman" panose="02020603050405020304" pitchFamily="18" charset="0"/>
              </a:rPr>
              <a:t>Whether appointment of Dealers /</a:t>
            </a:r>
            <a:r>
              <a:rPr lang="en-US" sz="2400" dirty="0" err="1">
                <a:latin typeface="Calibri" panose="020F0502020204030204" pitchFamily="34" charset="0"/>
                <a:ea typeface="Times New Roman" panose="02020603050405020304" pitchFamily="18" charset="0"/>
                <a:cs typeface="Times New Roman" panose="02020603050405020304" pitchFamily="18" charset="0"/>
              </a:rPr>
              <a:t>Stockists</a:t>
            </a:r>
            <a:r>
              <a:rPr lang="en-US" sz="2400" dirty="0">
                <a:latin typeface="Calibri" panose="020F0502020204030204" pitchFamily="34" charset="0"/>
                <a:ea typeface="Times New Roman" panose="02020603050405020304" pitchFamily="18" charset="0"/>
                <a:cs typeface="Times New Roman" panose="02020603050405020304" pitchFamily="18" charset="0"/>
              </a:rPr>
              <a:t> is made based on selection criterion </a:t>
            </a:r>
            <a:r>
              <a:rPr lang="en-US" sz="2400" dirty="0" err="1">
                <a:latin typeface="Calibri" panose="020F0502020204030204" pitchFamily="34" charset="0"/>
                <a:ea typeface="Times New Roman" panose="02020603050405020304" pitchFamily="18" charset="0"/>
                <a:cs typeface="Times New Roman" panose="02020603050405020304" pitchFamily="18" charset="0"/>
              </a:rPr>
              <a:t>e.g</a:t>
            </a:r>
            <a:r>
              <a:rPr lang="en-US" sz="2400" dirty="0">
                <a:latin typeface="Calibri" panose="020F0502020204030204" pitchFamily="34" charset="0"/>
                <a:ea typeface="Times New Roman" panose="02020603050405020304" pitchFamily="18" charset="0"/>
                <a:cs typeface="Times New Roman" panose="02020603050405020304" pitchFamily="18" charset="0"/>
              </a:rPr>
              <a:t> experience, market reach, financial strength etc.  laid down by Company.</a:t>
            </a:r>
            <a:endParaRPr lang="en-IN"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US" sz="2400" dirty="0">
                <a:latin typeface="Calibri" panose="020F0502020204030204" pitchFamily="34" charset="0"/>
                <a:ea typeface="Times New Roman" panose="02020603050405020304" pitchFamily="18" charset="0"/>
                <a:cs typeface="Times New Roman" panose="02020603050405020304" pitchFamily="18" charset="0"/>
              </a:rPr>
              <a:t>Whether agreement entered into with dealers/</a:t>
            </a:r>
            <a:r>
              <a:rPr lang="en-US" sz="2400" dirty="0" err="1">
                <a:latin typeface="Calibri" panose="020F0502020204030204" pitchFamily="34" charset="0"/>
                <a:ea typeface="Times New Roman" panose="02020603050405020304" pitchFamily="18" charset="0"/>
                <a:cs typeface="Times New Roman" panose="02020603050405020304" pitchFamily="18" charset="0"/>
              </a:rPr>
              <a:t>stockiests</a:t>
            </a:r>
            <a:r>
              <a:rPr lang="en-US" sz="2400" dirty="0">
                <a:latin typeface="Calibri" panose="020F0502020204030204" pitchFamily="34" charset="0"/>
                <a:ea typeface="Times New Roman" panose="02020603050405020304" pitchFamily="18" charset="0"/>
                <a:cs typeface="Times New Roman" panose="02020603050405020304" pitchFamily="18" charset="0"/>
              </a:rPr>
              <a:t> etc. specifically mentions rights and liabilities including payment to be made to Company from sales through retail outlets.</a:t>
            </a:r>
            <a:endParaRPr lang="en-IN"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US" sz="2400" dirty="0">
                <a:latin typeface="Calibri" panose="020F0502020204030204" pitchFamily="34" charset="0"/>
                <a:ea typeface="Times New Roman" panose="02020603050405020304" pitchFamily="18" charset="0"/>
                <a:cs typeface="Times New Roman" panose="02020603050405020304" pitchFamily="18" charset="0"/>
              </a:rPr>
              <a:t>Whether appropriate Security Deposits are obtained from Dealers /Stockiest before initiation of trade.</a:t>
            </a:r>
            <a:endParaRPr lang="en-IN"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US" sz="2400" dirty="0">
                <a:latin typeface="Calibri" panose="020F0502020204030204" pitchFamily="34" charset="0"/>
                <a:ea typeface="Times New Roman" panose="02020603050405020304" pitchFamily="18" charset="0"/>
                <a:cs typeface="Times New Roman" panose="02020603050405020304" pitchFamily="18" charset="0"/>
              </a:rPr>
              <a:t>Whether validation of Customer Master is carried out at regular intervals.</a:t>
            </a:r>
            <a:endParaRPr lang="en-IN"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US" sz="2400" dirty="0">
                <a:latin typeface="Calibri" panose="020F0502020204030204" pitchFamily="34" charset="0"/>
                <a:ea typeface="Times New Roman" panose="02020603050405020304" pitchFamily="18" charset="0"/>
                <a:cs typeface="Times New Roman" panose="02020603050405020304" pitchFamily="18" charset="0"/>
              </a:rPr>
              <a:t>Customer categorization between trade sector and non-trade are made to apply appropriate pricing.</a:t>
            </a:r>
            <a:endParaRPr lang="en-IN"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en-US" sz="2400" dirty="0">
                <a:latin typeface="Calibri" panose="020F0502020204030204" pitchFamily="34" charset="0"/>
                <a:ea typeface="Times New Roman" panose="02020603050405020304" pitchFamily="18" charset="0"/>
                <a:cs typeface="Times New Roman" panose="02020603050405020304" pitchFamily="18" charset="0"/>
              </a:rPr>
              <a:t>Whether price revisions are made/captured timely to apply on deliveries/despatches at appropriate rate/s for realization of correct value.</a:t>
            </a:r>
            <a:endParaRPr lang="en-IN"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US" sz="2400" dirty="0">
                <a:latin typeface="Calibri" panose="020F0502020204030204" pitchFamily="34" charset="0"/>
                <a:ea typeface="Times New Roman" panose="02020603050405020304" pitchFamily="18" charset="0"/>
                <a:cs typeface="Times New Roman" panose="02020603050405020304" pitchFamily="18" charset="0"/>
              </a:rPr>
              <a:t>Whether appropriate </a:t>
            </a:r>
            <a:r>
              <a:rPr lang="en-US" sz="2400" dirty="0" err="1">
                <a:latin typeface="Calibri" panose="020F0502020204030204" pitchFamily="34" charset="0"/>
                <a:ea typeface="Times New Roman" panose="02020603050405020304" pitchFamily="18" charset="0"/>
                <a:cs typeface="Times New Roman" panose="02020603050405020304" pitchFamily="18" charset="0"/>
              </a:rPr>
              <a:t>inco</a:t>
            </a:r>
            <a:r>
              <a:rPr lang="en-US" sz="2400" dirty="0">
                <a:latin typeface="Calibri" panose="020F0502020204030204" pitchFamily="34" charset="0"/>
                <a:ea typeface="Times New Roman" panose="02020603050405020304" pitchFamily="18" charset="0"/>
                <a:cs typeface="Times New Roman" panose="02020603050405020304" pitchFamily="18" charset="0"/>
              </a:rPr>
              <a:t> terms are captured for ensuring billing accuracy</a:t>
            </a:r>
            <a:r>
              <a:rPr lang="en-US" sz="2400" dirty="0" smtClean="0">
                <a:latin typeface="Calibri" panose="020F0502020204030204" pitchFamily="34" charset="0"/>
                <a:ea typeface="Times New Roman" panose="02020603050405020304" pitchFamily="18" charset="0"/>
                <a:cs typeface="Times New Roman" panose="02020603050405020304" pitchFamily="18" charset="0"/>
              </a:rPr>
              <a:t>.</a:t>
            </a:r>
            <a:endParaRPr lang="en-IN" sz="24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44288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BC7248D-60C7-411B-BFB0-1A987801134E}" type="slidenum">
              <a:rPr lang="en-IN" smtClean="0"/>
              <a:t>7</a:t>
            </a:fld>
            <a:endParaRPr lang="en-IN"/>
          </a:p>
        </p:txBody>
      </p:sp>
      <p:sp>
        <p:nvSpPr>
          <p:cNvPr id="5" name="Title 1"/>
          <p:cNvSpPr txBox="1">
            <a:spLocks/>
          </p:cNvSpPr>
          <p:nvPr/>
        </p:nvSpPr>
        <p:spPr>
          <a:xfrm>
            <a:off x="0" y="0"/>
            <a:ext cx="12170226" cy="891505"/>
          </a:xfrm>
          <a:prstGeom prst="rect">
            <a:avLst/>
          </a:prstGeom>
          <a:solidFill>
            <a:schemeClr val="bg2">
              <a:lumMod val="75000"/>
            </a:schemeClr>
          </a:solidFill>
        </p:spPr>
        <p:txBody>
          <a:bodyPr anchor="b">
            <a:normAutofit fontScale="900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Planning and Executing Internal Audit : </a:t>
            </a:r>
            <a:r>
              <a:rPr lang="en-US" sz="3200" dirty="0">
                <a:solidFill>
                  <a:schemeClr val="accent1"/>
                </a:solidFill>
                <a:latin typeface="Times New Roman" pitchFamily="18" charset="0"/>
                <a:cs typeface="Times New Roman" pitchFamily="18" charset="0"/>
              </a:rPr>
              <a:t>Function </a:t>
            </a:r>
            <a:r>
              <a:rPr lang="en-US" sz="3200" dirty="0" smtClean="0">
                <a:solidFill>
                  <a:schemeClr val="accent1"/>
                </a:solidFill>
                <a:latin typeface="Times New Roman" pitchFamily="18" charset="0"/>
                <a:cs typeface="Times New Roman" pitchFamily="18" charset="0"/>
              </a:rPr>
              <a:t>Based- </a:t>
            </a:r>
            <a:r>
              <a:rPr lang="en-US" sz="3200" dirty="0">
                <a:solidFill>
                  <a:schemeClr val="accent1"/>
                </a:solidFill>
                <a:latin typeface="Times New Roman" pitchFamily="18" charset="0"/>
                <a:cs typeface="Times New Roman" pitchFamily="18" charset="0"/>
              </a:rPr>
              <a:t>Sales &amp; Mktg.</a:t>
            </a:r>
          </a:p>
        </p:txBody>
      </p:sp>
      <p:sp>
        <p:nvSpPr>
          <p:cNvPr id="6" name="Rectangle 5"/>
          <p:cNvSpPr/>
          <p:nvPr/>
        </p:nvSpPr>
        <p:spPr>
          <a:xfrm>
            <a:off x="0" y="891505"/>
            <a:ext cx="12191998" cy="5277342"/>
          </a:xfrm>
          <a:prstGeom prst="rect">
            <a:avLst/>
          </a:prstGeom>
        </p:spPr>
        <p:txBody>
          <a:bodyPr wrap="square">
            <a:spAutoFit/>
          </a:bodyPr>
          <a:lstStyle/>
          <a:p>
            <a:pPr marL="342900" lvl="0" indent="-342900" algn="just">
              <a:lnSpc>
                <a:spcPct val="115000"/>
              </a:lnSpc>
              <a:spcAft>
                <a:spcPts val="1000"/>
              </a:spcAft>
              <a:buFont typeface="Symbol" panose="05050102010706020507" pitchFamily="18" charset="2"/>
              <a:buChar char=""/>
            </a:pPr>
            <a:r>
              <a:rPr lang="en-US" sz="2400" dirty="0">
                <a:latin typeface="Calibri" panose="020F0502020204030204" pitchFamily="34" charset="0"/>
                <a:ea typeface="Times New Roman" panose="02020603050405020304" pitchFamily="18" charset="0"/>
                <a:cs typeface="Times New Roman" panose="02020603050405020304" pitchFamily="18" charset="0"/>
              </a:rPr>
              <a:t>Whether ‘Credit Notes’ for cash discount (prompt payment) are considered separately based on actual payment made against the relevant Invoice.</a:t>
            </a:r>
            <a:endParaRPr lang="en-IN"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en-US" sz="2400" dirty="0">
                <a:latin typeface="Calibri" panose="020F0502020204030204" pitchFamily="34" charset="0"/>
                <a:ea typeface="Times New Roman" panose="02020603050405020304" pitchFamily="18" charset="0"/>
                <a:cs typeface="Times New Roman" panose="02020603050405020304" pitchFamily="18" charset="0"/>
              </a:rPr>
              <a:t>Whether target based volume discount, regional discount, trade discount, scheme discount (construction week, Diwali bumper etc.) are dealt separately for each market/ dealer /stockist etc.</a:t>
            </a:r>
            <a:endParaRPr lang="en-IN"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en-US" sz="2400" dirty="0">
                <a:latin typeface="Calibri" panose="020F0502020204030204" pitchFamily="34" charset="0"/>
                <a:ea typeface="Times New Roman" panose="02020603050405020304" pitchFamily="18" charset="0"/>
                <a:cs typeface="Times New Roman" panose="02020603050405020304" pitchFamily="18" charset="0"/>
              </a:rPr>
              <a:t>Whether ‘credit limit’ is appropriately fixed and monitored.</a:t>
            </a:r>
            <a:endParaRPr lang="en-IN"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en-US" sz="2400" dirty="0">
                <a:latin typeface="Calibri" panose="020F0502020204030204" pitchFamily="34" charset="0"/>
                <a:ea typeface="Times New Roman" panose="02020603050405020304" pitchFamily="18" charset="0"/>
                <a:cs typeface="Times New Roman" panose="02020603050405020304" pitchFamily="18" charset="0"/>
              </a:rPr>
              <a:t>Whether collections are monitored Dealer-wise and reversals for bouncing instruments are passed immediately for giving ensuring accuracy in outstanding balance and denial of prompt payment incentive.</a:t>
            </a:r>
            <a:endParaRPr lang="en-IN"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en-US" sz="2400" dirty="0">
                <a:latin typeface="Calibri" panose="020F0502020204030204" pitchFamily="34" charset="0"/>
                <a:ea typeface="Times New Roman" panose="02020603050405020304" pitchFamily="18" charset="0"/>
                <a:cs typeface="Times New Roman" panose="02020603050405020304" pitchFamily="18" charset="0"/>
              </a:rPr>
              <a:t>Whether evaluation of dealers is taken place periodically to assess potential to cater, off-take during relevant period, growth, payment habit etc. and ranked accordingly.</a:t>
            </a:r>
            <a:endParaRPr lang="en-IN" sz="24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8429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3543" y="-87086"/>
            <a:ext cx="12148456" cy="876991"/>
          </a:xfrm>
          <a:prstGeom prst="rect">
            <a:avLst/>
          </a:prstGeom>
          <a:solidFill>
            <a:schemeClr val="bg2">
              <a:lumMod val="75000"/>
            </a:schemeClr>
          </a:solidFill>
        </p:spPr>
        <p:txBody>
          <a:bodyPr anchor="b">
            <a:normAutofit fontScale="975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Planning and Executing Internal Audit : Function Based- Purchase</a:t>
            </a:r>
            <a:endParaRPr lang="en-US" sz="3200" dirty="0">
              <a:solidFill>
                <a:schemeClr val="accent1"/>
              </a:solidFill>
              <a:latin typeface="Times New Roman" pitchFamily="18" charset="0"/>
              <a:cs typeface="Times New Roman" pitchFamily="18" charset="0"/>
            </a:endParaRPr>
          </a:p>
        </p:txBody>
      </p:sp>
      <p:sp>
        <p:nvSpPr>
          <p:cNvPr id="6" name="Rectangle 5"/>
          <p:cNvSpPr/>
          <p:nvPr/>
        </p:nvSpPr>
        <p:spPr>
          <a:xfrm>
            <a:off x="43543" y="789905"/>
            <a:ext cx="12148455" cy="5934253"/>
          </a:xfrm>
          <a:prstGeom prst="rect">
            <a:avLst/>
          </a:prstGeom>
        </p:spPr>
        <p:txBody>
          <a:bodyPr wrap="square">
            <a:spAutoFit/>
          </a:bodyPr>
          <a:lstStyle/>
          <a:p>
            <a:pPr marL="342900" lvl="0" indent="-342900">
              <a:lnSpc>
                <a:spcPct val="115000"/>
              </a:lnSpc>
              <a:spcAft>
                <a:spcPts val="1000"/>
              </a:spcAft>
              <a:buFont typeface="Symbol" panose="05050102010706020507" pitchFamily="18" charset="2"/>
              <a:buChar char=""/>
            </a:pPr>
            <a:r>
              <a:rPr lang="en-US" sz="1900" dirty="0" smtClean="0">
                <a:latin typeface="Calibri" panose="020F0502020204030204" pitchFamily="34" charset="0"/>
                <a:ea typeface="Times New Roman" panose="02020603050405020304" pitchFamily="18" charset="0"/>
                <a:cs typeface="Arial" panose="020B0604020202020204" pitchFamily="34" charset="0"/>
              </a:rPr>
              <a:t>Whether </a:t>
            </a:r>
            <a:r>
              <a:rPr lang="en-US" sz="1900" dirty="0">
                <a:latin typeface="Calibri" panose="020F0502020204030204" pitchFamily="34" charset="0"/>
                <a:ea typeface="Times New Roman" panose="02020603050405020304" pitchFamily="18" charset="0"/>
                <a:cs typeface="Arial" panose="020B0604020202020204" pitchFamily="34" charset="0"/>
              </a:rPr>
              <a:t>requirement of material/ goods/ services is identified based on purchase requisition (PR) from user department for all purchases? (except small value purchases up to Rs. 5000/-)</a:t>
            </a:r>
            <a:endParaRPr lang="en-IN" sz="19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US" sz="1900" dirty="0">
                <a:latin typeface="Calibri" panose="020F0502020204030204" pitchFamily="34" charset="0"/>
                <a:ea typeface="Times New Roman" panose="02020603050405020304" pitchFamily="18" charset="0"/>
                <a:cs typeface="Arial" panose="020B0604020202020204" pitchFamily="34" charset="0"/>
              </a:rPr>
              <a:t>Whether all dept. covered under release strategy is generating PR.</a:t>
            </a:r>
            <a:endParaRPr lang="en-IN" sz="19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en-US" sz="1900" dirty="0">
                <a:latin typeface="Calibri" panose="020F0502020204030204" pitchFamily="34" charset="0"/>
                <a:ea typeface="Times New Roman" panose="02020603050405020304" pitchFamily="18" charset="0"/>
                <a:cs typeface="Arial" panose="020B0604020202020204" pitchFamily="34" charset="0"/>
              </a:rPr>
              <a:t>Whether general stock items purchase requirement is identified based on previous consumption trend?</a:t>
            </a:r>
            <a:endParaRPr lang="en-IN" sz="19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US" sz="1900" dirty="0">
                <a:latin typeface="Calibri" panose="020F0502020204030204" pitchFamily="34" charset="0"/>
                <a:ea typeface="Times New Roman" panose="02020603050405020304" pitchFamily="18" charset="0"/>
                <a:cs typeface="Arial" panose="020B0604020202020204" pitchFamily="34" charset="0"/>
              </a:rPr>
              <a:t>Whether all PR are duly approved / released by functional head as per release strategy?</a:t>
            </a:r>
            <a:endParaRPr lang="en-IN" sz="19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US" sz="1900" dirty="0">
                <a:latin typeface="Calibri" panose="020F0502020204030204" pitchFamily="34" charset="0"/>
                <a:ea typeface="Times New Roman" panose="02020603050405020304" pitchFamily="18" charset="0"/>
                <a:cs typeface="Arial" panose="020B0604020202020204" pitchFamily="34" charset="0"/>
              </a:rPr>
              <a:t>Whether all PR are </a:t>
            </a:r>
            <a:r>
              <a:rPr lang="en-US" sz="1900" dirty="0" err="1">
                <a:latin typeface="Calibri" panose="020F0502020204030204" pitchFamily="34" charset="0"/>
                <a:ea typeface="Times New Roman" panose="02020603050405020304" pitchFamily="18" charset="0"/>
                <a:cs typeface="Arial" panose="020B0604020202020204" pitchFamily="34" charset="0"/>
              </a:rPr>
              <a:t>scrutinised</a:t>
            </a:r>
            <a:r>
              <a:rPr lang="en-US" sz="1900" dirty="0">
                <a:latin typeface="Calibri" panose="020F0502020204030204" pitchFamily="34" charset="0"/>
                <a:ea typeface="Times New Roman" panose="02020603050405020304" pitchFamily="18" charset="0"/>
                <a:cs typeface="Arial" panose="020B0604020202020204" pitchFamily="34" charset="0"/>
              </a:rPr>
              <a:t> for accuracy of material code, quantity, cost </a:t>
            </a:r>
            <a:r>
              <a:rPr lang="en-US" sz="1900" dirty="0" err="1">
                <a:latin typeface="Calibri" panose="020F0502020204030204" pitchFamily="34" charset="0"/>
                <a:ea typeface="Times New Roman" panose="02020603050405020304" pitchFamily="18" charset="0"/>
                <a:cs typeface="Arial" panose="020B0604020202020204" pitchFamily="34" charset="0"/>
              </a:rPr>
              <a:t>centre</a:t>
            </a:r>
            <a:r>
              <a:rPr lang="en-US" sz="1900" dirty="0">
                <a:latin typeface="Calibri" panose="020F0502020204030204" pitchFamily="34" charset="0"/>
                <a:ea typeface="Times New Roman" panose="02020603050405020304" pitchFamily="18" charset="0"/>
                <a:cs typeface="Arial" panose="020B0604020202020204" pitchFamily="34" charset="0"/>
              </a:rPr>
              <a:t>, expected delivery date, specification, source of supply, services required etc. by Purchase Dept.?</a:t>
            </a:r>
            <a:endParaRPr lang="en-IN" sz="19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en-US" sz="1900" dirty="0">
                <a:latin typeface="Calibri" panose="020F0502020204030204" pitchFamily="34" charset="0"/>
                <a:ea typeface="Times New Roman" panose="02020603050405020304" pitchFamily="18" charset="0"/>
                <a:cs typeface="Arial" panose="020B0604020202020204" pitchFamily="34" charset="0"/>
              </a:rPr>
              <a:t>Whether availability of stock &amp; buffer stock requirement for requisitioned items are checked before creating RFQ(Request For Quote)/ purchase enquiry?</a:t>
            </a:r>
            <a:endParaRPr lang="en-IN" sz="19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en-US" sz="1900" dirty="0">
                <a:latin typeface="Calibri" panose="020F0502020204030204" pitchFamily="34" charset="0"/>
                <a:ea typeface="Times New Roman" panose="02020603050405020304" pitchFamily="18" charset="0"/>
                <a:cs typeface="Arial" panose="020B0604020202020204" pitchFamily="34" charset="0"/>
              </a:rPr>
              <a:t>Whether Purchase inquiry / Request for quotation is mandatorily made PR?(except where Annual Rate Contract is available)</a:t>
            </a:r>
            <a:endParaRPr lang="en-IN" sz="19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en-US" sz="1900" dirty="0">
                <a:latin typeface="Calibri" panose="020F0502020204030204" pitchFamily="34" charset="0"/>
                <a:ea typeface="Times New Roman" panose="02020603050405020304" pitchFamily="18" charset="0"/>
                <a:cs typeface="Arial" panose="020B0604020202020204" pitchFamily="34" charset="0"/>
              </a:rPr>
              <a:t>Whether vendor applications evaluation is made against pre-set norms and deviations, if any, are duly approved?</a:t>
            </a:r>
            <a:endParaRPr lang="en-IN" sz="19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en-US" sz="1900" dirty="0">
                <a:latin typeface="Calibri" panose="020F0502020204030204" pitchFamily="34" charset="0"/>
                <a:ea typeface="Times New Roman" panose="02020603050405020304" pitchFamily="18" charset="0"/>
                <a:cs typeface="Arial" panose="020B0604020202020204" pitchFamily="34" charset="0"/>
              </a:rPr>
              <a:t>Whether all technical quotation/bids are first sent to user depts. for evaluation?</a:t>
            </a:r>
            <a:endParaRPr lang="en-IN" sz="19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en-US" sz="1900" dirty="0">
                <a:latin typeface="Calibri" panose="020F0502020204030204" pitchFamily="34" charset="0"/>
                <a:ea typeface="Times New Roman" panose="02020603050405020304" pitchFamily="18" charset="0"/>
                <a:cs typeface="Arial" panose="020B0604020202020204" pitchFamily="34" charset="0"/>
              </a:rPr>
              <a:t>Whether comparison statement of all quotation/ bid is prepared for scrutiny of tender &amp; available for verification?</a:t>
            </a:r>
            <a:endParaRPr lang="en-IN" sz="19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3763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4514" y="43543"/>
            <a:ext cx="12155712" cy="682171"/>
          </a:xfrm>
          <a:prstGeom prst="rect">
            <a:avLst/>
          </a:prstGeom>
          <a:solidFill>
            <a:schemeClr val="bg2">
              <a:lumMod val="75000"/>
            </a:schemeClr>
          </a:solidFill>
        </p:spPr>
        <p:txBody>
          <a:bodyPr anchor="b">
            <a:normAutofit fontScale="97500"/>
          </a:bodyPr>
          <a:lstStyle>
            <a:lvl1pPr algn="l" rtl="0" eaLnBrk="0" fontAlgn="base" hangingPunct="0">
              <a:spcBef>
                <a:spcPct val="0"/>
              </a:spcBef>
              <a:spcAft>
                <a:spcPct val="0"/>
              </a:spcAft>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vl2pPr algn="l" rtl="0" eaLnBrk="0" fontAlgn="base" hangingPunct="0">
              <a:spcBef>
                <a:spcPct val="0"/>
              </a:spcBef>
              <a:spcAft>
                <a:spcPct val="0"/>
              </a:spcAft>
              <a:defRPr sz="7200" b="1">
                <a:solidFill>
                  <a:schemeClr val="bg1"/>
                </a:solidFill>
                <a:latin typeface="Calibri" pitchFamily="34" charset="0"/>
              </a:defRPr>
            </a:lvl2pPr>
            <a:lvl3pPr algn="l" rtl="0" eaLnBrk="0" fontAlgn="base" hangingPunct="0">
              <a:spcBef>
                <a:spcPct val="0"/>
              </a:spcBef>
              <a:spcAft>
                <a:spcPct val="0"/>
              </a:spcAft>
              <a:defRPr sz="7200" b="1">
                <a:solidFill>
                  <a:schemeClr val="bg1"/>
                </a:solidFill>
                <a:latin typeface="Calibri" pitchFamily="34" charset="0"/>
              </a:defRPr>
            </a:lvl3pPr>
            <a:lvl4pPr algn="l" rtl="0" eaLnBrk="0" fontAlgn="base" hangingPunct="0">
              <a:spcBef>
                <a:spcPct val="0"/>
              </a:spcBef>
              <a:spcAft>
                <a:spcPct val="0"/>
              </a:spcAft>
              <a:defRPr sz="7200" b="1">
                <a:solidFill>
                  <a:schemeClr val="bg1"/>
                </a:solidFill>
                <a:latin typeface="Calibri" pitchFamily="34" charset="0"/>
              </a:defRPr>
            </a:lvl4pPr>
            <a:lvl5pPr algn="l" rtl="0" eaLnBrk="0" fontAlgn="base" hangingPunct="0">
              <a:spcBef>
                <a:spcPct val="0"/>
              </a:spcBef>
              <a:spcAft>
                <a:spcPct val="0"/>
              </a:spcAft>
              <a:defRPr sz="7200" b="1">
                <a:solidFill>
                  <a:schemeClr val="bg1"/>
                </a:solidFill>
                <a:latin typeface="Calibri" pitchFamily="34" charset="0"/>
              </a:defRPr>
            </a:lvl5pPr>
            <a:lvl6pPr marL="457200" algn="l" rtl="0" fontAlgn="base">
              <a:spcBef>
                <a:spcPct val="0"/>
              </a:spcBef>
              <a:spcAft>
                <a:spcPct val="0"/>
              </a:spcAft>
              <a:defRPr sz="7200" b="1">
                <a:solidFill>
                  <a:schemeClr val="bg1"/>
                </a:solidFill>
                <a:latin typeface="Calibri" pitchFamily="34" charset="0"/>
              </a:defRPr>
            </a:lvl6pPr>
            <a:lvl7pPr marL="914400" algn="l" rtl="0" fontAlgn="base">
              <a:spcBef>
                <a:spcPct val="0"/>
              </a:spcBef>
              <a:spcAft>
                <a:spcPct val="0"/>
              </a:spcAft>
              <a:defRPr sz="7200" b="1">
                <a:solidFill>
                  <a:schemeClr val="bg1"/>
                </a:solidFill>
                <a:latin typeface="Calibri" pitchFamily="34" charset="0"/>
              </a:defRPr>
            </a:lvl7pPr>
            <a:lvl8pPr marL="1371600" algn="l" rtl="0" fontAlgn="base">
              <a:spcBef>
                <a:spcPct val="0"/>
              </a:spcBef>
              <a:spcAft>
                <a:spcPct val="0"/>
              </a:spcAft>
              <a:defRPr sz="7200" b="1">
                <a:solidFill>
                  <a:schemeClr val="bg1"/>
                </a:solidFill>
                <a:latin typeface="Calibri" pitchFamily="34" charset="0"/>
              </a:defRPr>
            </a:lvl8pPr>
            <a:lvl9pPr marL="1828800" algn="l" rtl="0" fontAlgn="base">
              <a:spcBef>
                <a:spcPct val="0"/>
              </a:spcBef>
              <a:spcAft>
                <a:spcPct val="0"/>
              </a:spcAft>
              <a:defRPr sz="7200" b="1">
                <a:solidFill>
                  <a:schemeClr val="bg1"/>
                </a:solidFill>
                <a:latin typeface="Calibri" pitchFamily="34" charset="0"/>
              </a:defRPr>
            </a:lvl9pPr>
          </a:lstStyle>
          <a:p>
            <a:pPr eaLnBrk="1" fontAlgn="auto" hangingPunct="1">
              <a:spcAft>
                <a:spcPts val="0"/>
              </a:spcAft>
              <a:defRPr/>
            </a:pPr>
            <a:r>
              <a:rPr lang="en-US" sz="2500" dirty="0" smtClean="0">
                <a:solidFill>
                  <a:schemeClr val="accent1"/>
                </a:solidFill>
                <a:latin typeface="Times New Roman" pitchFamily="18" charset="0"/>
                <a:cs typeface="Times New Roman" pitchFamily="18" charset="0"/>
              </a:rPr>
              <a:t> </a:t>
            </a:r>
            <a:r>
              <a:rPr lang="en-US" sz="3200" dirty="0" smtClean="0">
                <a:solidFill>
                  <a:schemeClr val="accent1"/>
                </a:solidFill>
                <a:latin typeface="Times New Roman" pitchFamily="18" charset="0"/>
                <a:cs typeface="Times New Roman" pitchFamily="18" charset="0"/>
              </a:rPr>
              <a:t> Planning and Executing Internal Audit : </a:t>
            </a:r>
            <a:r>
              <a:rPr lang="en-US" sz="3200" dirty="0">
                <a:solidFill>
                  <a:schemeClr val="accent1"/>
                </a:solidFill>
                <a:latin typeface="Times New Roman" pitchFamily="18" charset="0"/>
                <a:cs typeface="Times New Roman" pitchFamily="18" charset="0"/>
              </a:rPr>
              <a:t>Function </a:t>
            </a:r>
            <a:r>
              <a:rPr lang="en-US" sz="3200" dirty="0" smtClean="0">
                <a:solidFill>
                  <a:schemeClr val="accent1"/>
                </a:solidFill>
                <a:latin typeface="Times New Roman" pitchFamily="18" charset="0"/>
                <a:cs typeface="Times New Roman" pitchFamily="18" charset="0"/>
              </a:rPr>
              <a:t>Based-Purchase </a:t>
            </a:r>
            <a:endParaRPr lang="en-US" sz="3200" dirty="0">
              <a:solidFill>
                <a:schemeClr val="accent1"/>
              </a:solidFill>
              <a:latin typeface="Times New Roman" pitchFamily="18" charset="0"/>
              <a:cs typeface="Times New Roman" pitchFamily="18" charset="0"/>
            </a:endParaRPr>
          </a:p>
        </p:txBody>
      </p:sp>
      <p:sp>
        <p:nvSpPr>
          <p:cNvPr id="6" name="Rectangle 5"/>
          <p:cNvSpPr/>
          <p:nvPr/>
        </p:nvSpPr>
        <p:spPr>
          <a:xfrm>
            <a:off x="14514" y="725714"/>
            <a:ext cx="12155712" cy="6327733"/>
          </a:xfrm>
          <a:prstGeom prst="rect">
            <a:avLst/>
          </a:prstGeom>
        </p:spPr>
        <p:txBody>
          <a:bodyPr wrap="square">
            <a:spAutoFit/>
          </a:bodyPr>
          <a:lstStyle/>
          <a:p>
            <a:pPr marL="342900" lvl="0" indent="-342900">
              <a:lnSpc>
                <a:spcPct val="115000"/>
              </a:lnSpc>
              <a:spcAft>
                <a:spcPts val="0"/>
              </a:spcAft>
              <a:buFont typeface="Symbol" panose="05050102010706020507" pitchFamily="18" charset="2"/>
              <a:buChar char=""/>
            </a:pPr>
            <a:r>
              <a:rPr lang="en-US" sz="2200" dirty="0">
                <a:latin typeface="Calibri" panose="020F0502020204030204" pitchFamily="34" charset="0"/>
                <a:ea typeface="Times New Roman" panose="02020603050405020304" pitchFamily="18" charset="0"/>
                <a:cs typeface="Arial" panose="020B0604020202020204" pitchFamily="34" charset="0"/>
              </a:rPr>
              <a:t>Whether final purchase approval is done as per DOA (Delegation Of Authority)?</a:t>
            </a:r>
            <a:endParaRPr lang="en-IN" sz="2200" dirty="0">
              <a:latin typeface="Calibri" panose="020F0502020204030204" pitchFamily="34" charset="0"/>
              <a:ea typeface="Times New Roman" panose="02020603050405020304" pitchFamily="18" charset="0"/>
              <a:cs typeface="Times New Roman" panose="02020603050405020304" pitchFamily="18" charset="0"/>
            </a:endParaRPr>
          </a:p>
          <a:p>
            <a:pPr marL="457200" algn="just">
              <a:lnSpc>
                <a:spcPct val="115000"/>
              </a:lnSpc>
              <a:spcAft>
                <a:spcPts val="1000"/>
              </a:spcAft>
            </a:pPr>
            <a:r>
              <a:rPr lang="en-US" sz="2200" dirty="0">
                <a:latin typeface="Calibri" panose="020F0502020204030204" pitchFamily="34" charset="0"/>
                <a:ea typeface="Times New Roman" panose="02020603050405020304" pitchFamily="18" charset="0"/>
                <a:cs typeface="Arial" panose="020B0604020202020204" pitchFamily="34" charset="0"/>
              </a:rPr>
              <a:t> </a:t>
            </a:r>
            <a:r>
              <a:rPr lang="en-US" sz="2200" dirty="0" smtClean="0">
                <a:latin typeface="Calibri" panose="020F0502020204030204" pitchFamily="34" charset="0"/>
                <a:ea typeface="Times New Roman" panose="02020603050405020304" pitchFamily="18" charset="0"/>
                <a:cs typeface="Arial" panose="020B0604020202020204" pitchFamily="34" charset="0"/>
              </a:rPr>
              <a:t>Whether </a:t>
            </a:r>
            <a:r>
              <a:rPr lang="en-US" sz="2200" dirty="0">
                <a:latin typeface="Calibri" panose="020F0502020204030204" pitchFamily="34" charset="0"/>
                <a:ea typeface="Times New Roman" panose="02020603050405020304" pitchFamily="18" charset="0"/>
                <a:cs typeface="Arial" panose="020B0604020202020204" pitchFamily="34" charset="0"/>
              </a:rPr>
              <a:t>all PO contains applicable 'acceptance criteria' as stipulated in Quality standard.</a:t>
            </a:r>
            <a:endParaRPr lang="en-IN" sz="22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en-US" sz="2200" dirty="0">
                <a:latin typeface="Calibri" panose="020F0502020204030204" pitchFamily="34" charset="0"/>
                <a:ea typeface="Times New Roman" panose="02020603050405020304" pitchFamily="18" charset="0"/>
                <a:cs typeface="Arial" panose="020B0604020202020204" pitchFamily="34" charset="0"/>
              </a:rPr>
              <a:t>Whether GIN (Goods Inward Note) is prepared for all material supplied by supplier &amp; received at Stores?</a:t>
            </a:r>
            <a:endParaRPr lang="en-IN" sz="22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en-US" sz="2200" dirty="0">
                <a:latin typeface="Calibri" panose="020F0502020204030204" pitchFamily="34" charset="0"/>
                <a:ea typeface="Times New Roman" panose="02020603050405020304" pitchFamily="18" charset="0"/>
                <a:cs typeface="Arial" panose="020B0604020202020204" pitchFamily="34" charset="0"/>
              </a:rPr>
              <a:t>Whether material is inspected by user, in case of technical items, before acceptance of delivery?</a:t>
            </a:r>
            <a:endParaRPr lang="en-IN" sz="22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en-US" sz="2200" dirty="0">
                <a:latin typeface="Calibri" panose="020F0502020204030204" pitchFamily="34" charset="0"/>
                <a:ea typeface="Times New Roman" panose="02020603050405020304" pitchFamily="18" charset="0"/>
                <a:cs typeface="Arial" panose="020B0604020202020204" pitchFamily="34" charset="0"/>
              </a:rPr>
              <a:t>In case of rejection whether material is sent back to supplier &amp; rejection note is forwarded to purchase dept. to avoid wrong payment?</a:t>
            </a:r>
            <a:endParaRPr lang="en-IN" sz="2200"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lnSpc>
                <a:spcPct val="115000"/>
              </a:lnSpc>
              <a:spcAft>
                <a:spcPts val="1000"/>
              </a:spcAft>
              <a:buFont typeface="Arial" panose="020B0604020202020204" pitchFamily="34" charset="0"/>
              <a:buChar char="•"/>
            </a:pPr>
            <a:r>
              <a:rPr lang="en-US" sz="2200" dirty="0">
                <a:latin typeface="Calibri" panose="020F0502020204030204" pitchFamily="34" charset="0"/>
                <a:ea typeface="Times New Roman" panose="02020603050405020304" pitchFamily="18" charset="0"/>
                <a:cs typeface="Arial" panose="020B0604020202020204" pitchFamily="34" charset="0"/>
              </a:rPr>
              <a:t> </a:t>
            </a:r>
            <a:r>
              <a:rPr lang="en-US" sz="2200" dirty="0" smtClean="0">
                <a:latin typeface="Calibri" panose="020F0502020204030204" pitchFamily="34" charset="0"/>
                <a:ea typeface="Times New Roman" panose="02020603050405020304" pitchFamily="18" charset="0"/>
                <a:cs typeface="Arial" panose="020B0604020202020204" pitchFamily="34" charset="0"/>
              </a:rPr>
              <a:t>Whether </a:t>
            </a:r>
            <a:r>
              <a:rPr lang="en-US" sz="2200" dirty="0">
                <a:latin typeface="Calibri" panose="020F0502020204030204" pitchFamily="34" charset="0"/>
                <a:ea typeface="Times New Roman" panose="02020603050405020304" pitchFamily="18" charset="0"/>
                <a:cs typeface="Arial" panose="020B0604020202020204" pitchFamily="34" charset="0"/>
              </a:rPr>
              <a:t>contract is vetted by legal department to </a:t>
            </a:r>
            <a:r>
              <a:rPr lang="en-US" sz="2200" dirty="0" err="1">
                <a:latin typeface="Calibri" panose="020F0502020204030204" pitchFamily="34" charset="0"/>
                <a:ea typeface="Times New Roman" panose="02020603050405020304" pitchFamily="18" charset="0"/>
                <a:cs typeface="Arial" panose="020B0604020202020204" pitchFamily="34" charset="0"/>
              </a:rPr>
              <a:t>scrutinise</a:t>
            </a:r>
            <a:r>
              <a:rPr lang="en-US" sz="2200" dirty="0">
                <a:latin typeface="Calibri" panose="020F0502020204030204" pitchFamily="34" charset="0"/>
                <a:ea typeface="Times New Roman" panose="02020603050405020304" pitchFamily="18" charset="0"/>
                <a:cs typeface="Arial" panose="020B0604020202020204" pitchFamily="34" charset="0"/>
              </a:rPr>
              <a:t> legal aspects?</a:t>
            </a:r>
            <a:endParaRPr lang="en-IN" sz="2200"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lnSpc>
                <a:spcPct val="115000"/>
              </a:lnSpc>
              <a:spcAft>
                <a:spcPts val="1000"/>
              </a:spcAft>
              <a:buFont typeface="Arial" panose="020B0604020202020204" pitchFamily="34" charset="0"/>
              <a:buChar char="•"/>
            </a:pPr>
            <a:r>
              <a:rPr lang="en-US" sz="2200" dirty="0">
                <a:latin typeface="Calibri" panose="020F0502020204030204" pitchFamily="34" charset="0"/>
                <a:ea typeface="Times New Roman" panose="02020603050405020304" pitchFamily="18" charset="0"/>
                <a:cs typeface="Arial" panose="020B0604020202020204" pitchFamily="34" charset="0"/>
              </a:rPr>
              <a:t> </a:t>
            </a:r>
            <a:r>
              <a:rPr lang="en-US" sz="2200" dirty="0" smtClean="0">
                <a:latin typeface="Calibri" panose="020F0502020204030204" pitchFamily="34" charset="0"/>
                <a:ea typeface="Times New Roman" panose="02020603050405020304" pitchFamily="18" charset="0"/>
                <a:cs typeface="Arial" panose="020B0604020202020204" pitchFamily="34" charset="0"/>
              </a:rPr>
              <a:t>Whether </a:t>
            </a:r>
            <a:r>
              <a:rPr lang="en-US" sz="2200" dirty="0">
                <a:latin typeface="Calibri" panose="020F0502020204030204" pitchFamily="34" charset="0"/>
                <a:ea typeface="Times New Roman" panose="02020603050405020304" pitchFamily="18" charset="0"/>
                <a:cs typeface="Arial" panose="020B0604020202020204" pitchFamily="34" charset="0"/>
              </a:rPr>
              <a:t>penalty clause in case of non/under supply of contracted quantity exists in contract?</a:t>
            </a:r>
            <a:endParaRPr lang="en-IN" sz="2200"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lnSpc>
                <a:spcPct val="115000"/>
              </a:lnSpc>
              <a:spcAft>
                <a:spcPts val="1000"/>
              </a:spcAft>
              <a:buFont typeface="Arial" panose="020B0604020202020204" pitchFamily="34" charset="0"/>
              <a:buChar char="•"/>
            </a:pPr>
            <a:r>
              <a:rPr lang="en-US" sz="2200" dirty="0">
                <a:latin typeface="Calibri" panose="020F0502020204030204" pitchFamily="34" charset="0"/>
                <a:ea typeface="Times New Roman" panose="02020603050405020304" pitchFamily="18" charset="0"/>
                <a:cs typeface="Arial" panose="020B0604020202020204" pitchFamily="34" charset="0"/>
              </a:rPr>
              <a:t> </a:t>
            </a:r>
            <a:r>
              <a:rPr lang="en-US" sz="2200" dirty="0" smtClean="0">
                <a:latin typeface="Calibri" panose="020F0502020204030204" pitchFamily="34" charset="0"/>
                <a:ea typeface="Times New Roman" panose="02020603050405020304" pitchFamily="18" charset="0"/>
                <a:cs typeface="Arial" panose="020B0604020202020204" pitchFamily="34" charset="0"/>
              </a:rPr>
              <a:t>Whether </a:t>
            </a:r>
            <a:r>
              <a:rPr lang="en-US" sz="2200" dirty="0">
                <a:latin typeface="Calibri" panose="020F0502020204030204" pitchFamily="34" charset="0"/>
                <a:ea typeface="Times New Roman" panose="02020603050405020304" pitchFamily="18" charset="0"/>
                <a:cs typeface="Arial" panose="020B0604020202020204" pitchFamily="34" charset="0"/>
              </a:rPr>
              <a:t>Vendor Enlistment Forms are scrutinized for requisite Tax and Compliance matters.</a:t>
            </a:r>
            <a:endParaRPr lang="en-IN" sz="2200"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lnSpc>
                <a:spcPct val="115000"/>
              </a:lnSpc>
              <a:spcAft>
                <a:spcPts val="1000"/>
              </a:spcAft>
              <a:buFont typeface="Arial" panose="020B0604020202020204" pitchFamily="34" charset="0"/>
              <a:buChar char="•"/>
            </a:pPr>
            <a:r>
              <a:rPr lang="en-US" sz="2200" dirty="0">
                <a:latin typeface="Calibri" panose="020F0502020204030204" pitchFamily="34" charset="0"/>
                <a:ea typeface="Times New Roman" panose="02020603050405020304" pitchFamily="18" charset="0"/>
                <a:cs typeface="Arial" panose="020B0604020202020204" pitchFamily="34" charset="0"/>
              </a:rPr>
              <a:t> </a:t>
            </a:r>
            <a:r>
              <a:rPr lang="en-US" sz="2200" dirty="0" smtClean="0">
                <a:latin typeface="Calibri" panose="020F0502020204030204" pitchFamily="34" charset="0"/>
                <a:ea typeface="Times New Roman" panose="02020603050405020304" pitchFamily="18" charset="0"/>
                <a:cs typeface="Arial" panose="020B0604020202020204" pitchFamily="34" charset="0"/>
              </a:rPr>
              <a:t>Whether </a:t>
            </a:r>
            <a:r>
              <a:rPr lang="en-US" sz="2200" dirty="0">
                <a:latin typeface="Calibri" panose="020F0502020204030204" pitchFamily="34" charset="0"/>
                <a:ea typeface="Times New Roman" panose="02020603050405020304" pitchFamily="18" charset="0"/>
                <a:cs typeface="Arial" panose="020B0604020202020204" pitchFamily="34" charset="0"/>
              </a:rPr>
              <a:t>before importing any kind of fuel, indigenous/domestic availability is rechecked?</a:t>
            </a:r>
            <a:endParaRPr lang="en-IN" sz="2200"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lgn="just">
              <a:lnSpc>
                <a:spcPct val="115000"/>
              </a:lnSpc>
              <a:spcAft>
                <a:spcPts val="1000"/>
              </a:spcAft>
              <a:buFont typeface="Arial" panose="020B0604020202020204" pitchFamily="34" charset="0"/>
              <a:buChar char="•"/>
            </a:pPr>
            <a:r>
              <a:rPr lang="en-US" sz="2200" dirty="0">
                <a:latin typeface="Calibri" panose="020F0502020204030204" pitchFamily="34" charset="0"/>
                <a:ea typeface="Times New Roman" panose="02020603050405020304" pitchFamily="18" charset="0"/>
                <a:cs typeface="Arial" panose="020B0604020202020204" pitchFamily="34" charset="0"/>
              </a:rPr>
              <a:t> </a:t>
            </a:r>
            <a:r>
              <a:rPr lang="en-US" sz="2100" dirty="0" smtClean="0">
                <a:latin typeface="Calibri" panose="020F0502020204030204" pitchFamily="34" charset="0"/>
                <a:ea typeface="Times New Roman" panose="02020603050405020304" pitchFamily="18" charset="0"/>
                <a:cs typeface="Arial" panose="020B0604020202020204" pitchFamily="34" charset="0"/>
              </a:rPr>
              <a:t>Whether </a:t>
            </a:r>
            <a:r>
              <a:rPr lang="en-US" sz="2100" dirty="0">
                <a:latin typeface="Calibri" panose="020F0502020204030204" pitchFamily="34" charset="0"/>
                <a:ea typeface="Times New Roman" panose="02020603050405020304" pitchFamily="18" charset="0"/>
                <a:cs typeface="Arial" panose="020B0604020202020204" pitchFamily="34" charset="0"/>
              </a:rPr>
              <a:t>internal efficiency of procurement is measured by PR to PO cycle time &amp; it is within target cycle time?</a:t>
            </a:r>
            <a:endParaRPr lang="en-IN" sz="2100" dirty="0"/>
          </a:p>
        </p:txBody>
      </p:sp>
    </p:spTree>
    <p:extLst>
      <p:ext uri="{BB962C8B-B14F-4D97-AF65-F5344CB8AC3E}">
        <p14:creationId xmlns:p14="http://schemas.microsoft.com/office/powerpoint/2010/main" val="6778562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671BF14BDA5D40B13FF34FB37BDC12" ma:contentTypeVersion="10" ma:contentTypeDescription="Create a new document." ma:contentTypeScope="" ma:versionID="fac699f8189a04b39fdf8a8b31015afe">
  <xsd:schema xmlns:xsd="http://www.w3.org/2001/XMLSchema" xmlns:xs="http://www.w3.org/2001/XMLSchema" xmlns:p="http://schemas.microsoft.com/office/2006/metadata/properties" xmlns:ns3="277b3f45-7ba7-4ba1-9c21-391a687cd2ab" targetNamespace="http://schemas.microsoft.com/office/2006/metadata/properties" ma:root="true" ma:fieldsID="b9d2bd8ca2670f6d092014e132f9ba01" ns3:_="">
    <xsd:import namespace="277b3f45-7ba7-4ba1-9c21-391a687cd2a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7b3f45-7ba7-4ba1-9c21-391a687cd2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E467FDF-F2D6-4D87-8A61-ABBA4F9415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7b3f45-7ba7-4ba1-9c21-391a687cd2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CF09D0-CD1C-4DC9-9500-855AD9D1AC5A}">
  <ds:schemaRefs>
    <ds:schemaRef ds:uri="http://schemas.microsoft.com/sharepoint/v3/contenttype/forms"/>
  </ds:schemaRefs>
</ds:datastoreItem>
</file>

<file path=customXml/itemProps3.xml><?xml version="1.0" encoding="utf-8"?>
<ds:datastoreItem xmlns:ds="http://schemas.openxmlformats.org/officeDocument/2006/customXml" ds:itemID="{197F7EDA-2943-48D9-B38A-F3216F94596C}">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277b3f45-7ba7-4ba1-9c21-391a687cd2ab"/>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3989</Words>
  <Application>Microsoft Office PowerPoint</Application>
  <PresentationFormat>Widescreen</PresentationFormat>
  <Paragraphs>346</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Calibri Light</vt:lpstr>
      <vt:lpstr>Cambria</vt:lpstr>
      <vt:lpstr>Courier New</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malay.paul@birlacorp.com</dc:creator>
  <cp:lastModifiedBy>malay.paul@birlacorp.com</cp:lastModifiedBy>
  <cp:revision>1</cp:revision>
  <dcterms:created xsi:type="dcterms:W3CDTF">2022-06-10T09:30:30Z</dcterms:created>
  <dcterms:modified xsi:type="dcterms:W3CDTF">2022-06-10T09:30:50Z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0x01010068671BF14BDA5D40B13FF34FB37BDC12</vt:lpwstr>
  </property>
</Properties>
</file>