
<file path=[Content_Types].xml><?xml version="1.0" encoding="utf-8"?>
<Types xmlns="http://schemas.openxmlformats.org/package/2006/content-types">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99D8925C-94AF-4847-83D2-E3E80B89EC2A}" type="datetimeFigureOut">
              <a:rPr lang="en-IN" smtClean="0"/>
              <a:t>10/06/2022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392690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D8925C-94AF-4847-83D2-E3E80B89EC2A}" type="datetimeFigureOut">
              <a:rPr lang="en-IN" smtClean="0"/>
              <a:t>10/06/2022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3029237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D8925C-94AF-4847-83D2-E3E80B89EC2A}" type="datetimeFigureOut">
              <a:rPr lang="en-IN" smtClean="0"/>
              <a:t>10/06/2022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2737606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2320597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99D8925C-94AF-4847-83D2-E3E80B89EC2A}" type="datetimeFigureOut">
              <a:rPr lang="en-IN" smtClean="0"/>
              <a:t>10/06/2022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2759723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D8925C-94AF-4847-83D2-E3E80B89EC2A}" type="datetimeFigureOut">
              <a:rPr lang="en-IN" smtClean="0"/>
              <a:t>10/06/2022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1506525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9D8925C-94AF-4847-83D2-E3E80B89EC2A}" type="datetimeFigureOut">
              <a:rPr lang="en-IN" smtClean="0"/>
              <a:t>10/06/2022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387837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9D8925C-94AF-4847-83D2-E3E80B89EC2A}" type="datetimeFigureOut">
              <a:rPr lang="en-IN" smtClean="0"/>
              <a:t>10/06/2022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174917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99D8925C-94AF-4847-83D2-E3E80B89EC2A}" type="datetimeFigureOut">
              <a:rPr lang="en-IN" smtClean="0"/>
              <a:t>10/06/2022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102190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D8925C-94AF-4847-83D2-E3E80B89EC2A}" type="datetimeFigureOut">
              <a:rPr lang="en-IN" smtClean="0"/>
              <a:t>10/06/2022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928011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D8925C-94AF-4847-83D2-E3E80B89EC2A}" type="datetimeFigureOut">
              <a:rPr lang="en-IN" smtClean="0"/>
              <a:t>10/06/2022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1482731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9D8925C-94AF-4847-83D2-E3E80B89EC2A}" type="datetimeFigureOut">
              <a:rPr lang="en-IN" smtClean="0"/>
              <a:t>10/06/2022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CA1EF73-06D9-4235-8CE1-69937BD47BE4}" type="slidenum">
              <a:rPr lang="en-IN" smtClean="0"/>
              <a:t>‹#›</a:t>
            </a:fld>
            <a:endParaRPr lang="en-IN"/>
          </a:p>
        </p:txBody>
      </p:sp>
    </p:spTree>
    <p:extLst>
      <p:ext uri="{BB962C8B-B14F-4D97-AF65-F5344CB8AC3E}">
        <p14:creationId xmlns:p14="http://schemas.microsoft.com/office/powerpoint/2010/main" val="219998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D8925C-94AF-4847-83D2-E3E80B89EC2A}" type="datetimeFigureOut">
              <a:rPr lang="en-IN" smtClean="0"/>
              <a:t>10/06/2022</a:t>
            </a:fld>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1EF73-06D9-4235-8CE1-69937BD47BE4}" type="slidenum">
              <a:rPr lang="en-IN" smtClean="0"/>
              <a:t>‹#›</a:t>
            </a:fld>
            <a:endParaRPr lang="en-IN"/>
          </a:p>
        </p:txBody>
      </p:sp>
    </p:spTree>
    <p:extLst>
      <p:ext uri="{BB962C8B-B14F-4D97-AF65-F5344CB8AC3E}">
        <p14:creationId xmlns:p14="http://schemas.microsoft.com/office/powerpoint/2010/main" val="39637532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7248D-60C7-411B-BFB0-1A987801134E}" type="slidenum">
              <a:rPr lang="en-IN" smtClean="0"/>
              <a:t>1</a:t>
            </a:fld>
            <a:endParaRPr lang="en-IN"/>
          </a:p>
        </p:txBody>
      </p:sp>
      <p:sp>
        <p:nvSpPr>
          <p:cNvPr id="5" name="Title 1"/>
          <p:cNvSpPr txBox="1">
            <a:spLocks/>
          </p:cNvSpPr>
          <p:nvPr/>
        </p:nvSpPr>
        <p:spPr>
          <a:xfrm>
            <a:off x="13648" y="27296"/>
            <a:ext cx="12178350" cy="751058"/>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smtClean="0">
                <a:solidFill>
                  <a:schemeClr val="accent1"/>
                </a:solidFill>
                <a:latin typeface="Times New Roman" pitchFamily="18" charset="0"/>
                <a:cs typeface="Times New Roman" pitchFamily="18" charset="0"/>
              </a:rPr>
              <a:t>  Assurance and Consulting services in Internal Audit : Value Add</a:t>
            </a:r>
            <a:endParaRPr lang="en-US" altLang="en-US" sz="3200" dirty="0">
              <a:solidFill>
                <a:schemeClr val="accent1"/>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extLst/>
          </p:nvPr>
        </p:nvGraphicFramePr>
        <p:xfrm>
          <a:off x="5188423" y="1076372"/>
          <a:ext cx="914400" cy="771525"/>
        </p:xfrm>
        <a:graphic>
          <a:graphicData uri="http://schemas.openxmlformats.org/presentationml/2006/ole">
            <mc:AlternateContent xmlns:mc="http://schemas.openxmlformats.org/markup-compatibility/2006">
              <mc:Choice xmlns:v="urn:schemas-microsoft-com:vml" Requires="v">
                <p:oleObj spid="_x0000_s1028" name="Acrobat Document" showAsIcon="1" r:id="rId3" imgW="914400" imgH="771480" progId="AcroExch.Document.DC">
                  <p:embed/>
                </p:oleObj>
              </mc:Choice>
              <mc:Fallback>
                <p:oleObj name="Acrobat Document" showAsIcon="1" r:id="rId3" imgW="914400" imgH="771480" progId="AcroExch.Document.DC">
                  <p:embed/>
                  <p:pic>
                    <p:nvPicPr>
                      <p:cNvPr id="6" name="Object 5"/>
                      <p:cNvPicPr/>
                      <p:nvPr/>
                    </p:nvPicPr>
                    <p:blipFill>
                      <a:blip r:embed="rId4"/>
                      <a:stretch>
                        <a:fillRect/>
                      </a:stretch>
                    </p:blipFill>
                    <p:spPr>
                      <a:xfrm>
                        <a:off x="5188423" y="1076372"/>
                        <a:ext cx="914400" cy="771525"/>
                      </a:xfrm>
                      <a:prstGeom prst="rect">
                        <a:avLst/>
                      </a:prstGeom>
                    </p:spPr>
                  </p:pic>
                </p:oleObj>
              </mc:Fallback>
            </mc:AlternateContent>
          </a:graphicData>
        </a:graphic>
      </p:graphicFrame>
      <p:sp>
        <p:nvSpPr>
          <p:cNvPr id="8" name="Rectangle 7"/>
          <p:cNvSpPr/>
          <p:nvPr/>
        </p:nvSpPr>
        <p:spPr>
          <a:xfrm>
            <a:off x="122830" y="2145915"/>
            <a:ext cx="12069168" cy="369332"/>
          </a:xfrm>
          <a:prstGeom prst="rect">
            <a:avLst/>
          </a:prstGeom>
        </p:spPr>
        <p:txBody>
          <a:bodyPr wrap="square">
            <a:spAutoFit/>
          </a:bodyPr>
          <a:lstStyle/>
          <a:p>
            <a:r>
              <a:rPr lang="en-US" dirty="0"/>
              <a:t>Case Study: </a:t>
            </a:r>
            <a:r>
              <a:rPr lang="en-US" dirty="0" smtClean="0"/>
              <a:t>2 </a:t>
            </a:r>
            <a:r>
              <a:rPr lang="en-US" dirty="0" err="1" smtClean="0"/>
              <a:t>Despatch</a:t>
            </a:r>
            <a:r>
              <a:rPr lang="en-US" dirty="0" smtClean="0"/>
              <a:t> Operation </a:t>
            </a:r>
            <a:endParaRPr lang="en-IN" dirty="0"/>
          </a:p>
        </p:txBody>
      </p:sp>
      <p:graphicFrame>
        <p:nvGraphicFramePr>
          <p:cNvPr id="9" name="Object 8"/>
          <p:cNvGraphicFramePr>
            <a:graphicFrameLocks noChangeAspect="1"/>
          </p:cNvGraphicFramePr>
          <p:nvPr>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029" name="Acrobat Document" showAsIcon="1" r:id="rId5" imgW="914400" imgH="771480" progId="AcroExch.Document.DC">
                  <p:embed/>
                </p:oleObj>
              </mc:Choice>
              <mc:Fallback>
                <p:oleObj name="Acrobat Document" showAsIcon="1" r:id="rId5" imgW="914400" imgH="771480" progId="AcroExch.Document.DC">
                  <p:embed/>
                  <p:pic>
                    <p:nvPicPr>
                      <p:cNvPr id="9" name="Object 8"/>
                      <p:cNvPicPr/>
                      <p:nvPr/>
                    </p:nvPicPr>
                    <p:blipFill>
                      <a:blip r:embed="rId6"/>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1348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14" y="-43544"/>
            <a:ext cx="12177486" cy="833449"/>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 : Function Based(</a:t>
            </a:r>
            <a:r>
              <a:rPr lang="en-US" sz="3200" dirty="0" err="1" smtClean="0">
                <a:solidFill>
                  <a:schemeClr val="accent1"/>
                </a:solidFill>
                <a:latin typeface="Times New Roman" pitchFamily="18" charset="0"/>
                <a:cs typeface="Times New Roman" pitchFamily="18" charset="0"/>
              </a:rPr>
              <a:t>Prodn</a:t>
            </a:r>
            <a:r>
              <a:rPr lang="en-US" sz="3200" dirty="0" smtClean="0">
                <a:solidFill>
                  <a:schemeClr val="accent1"/>
                </a:solidFill>
                <a:latin typeface="Times New Roman" pitchFamily="18" charset="0"/>
                <a:cs typeface="Times New Roman" pitchFamily="18" charset="0"/>
              </a:rPr>
              <a:t>.)</a:t>
            </a:r>
            <a:endParaRPr lang="en-US" sz="3200" dirty="0">
              <a:solidFill>
                <a:schemeClr val="accent1"/>
              </a:solidFill>
              <a:latin typeface="Times New Roman" pitchFamily="18" charset="0"/>
              <a:cs typeface="Times New Roman" pitchFamily="18" charset="0"/>
            </a:endParaRPr>
          </a:p>
        </p:txBody>
      </p:sp>
      <p:graphicFrame>
        <p:nvGraphicFramePr>
          <p:cNvPr id="6" name="Table 5"/>
          <p:cNvGraphicFramePr>
            <a:graphicFrameLocks noGrp="1"/>
          </p:cNvGraphicFramePr>
          <p:nvPr>
            <p:extLst/>
          </p:nvPr>
        </p:nvGraphicFramePr>
        <p:xfrm>
          <a:off x="14514" y="789908"/>
          <a:ext cx="12177486" cy="4743784"/>
        </p:xfrm>
        <a:graphic>
          <a:graphicData uri="http://schemas.openxmlformats.org/drawingml/2006/table">
            <a:tbl>
              <a:tblPr firstRow="1" firstCol="1" bandRow="1">
                <a:tableStyleId>{5C22544A-7EE6-4342-B048-85BDC9FD1C3A}</a:tableStyleId>
              </a:tblPr>
              <a:tblGrid>
                <a:gridCol w="12177486">
                  <a:extLst>
                    <a:ext uri="{9D8B030D-6E8A-4147-A177-3AD203B41FA5}">
                      <a16:colId xmlns:a16="http://schemas.microsoft.com/office/drawing/2014/main" val="2578935901"/>
                    </a:ext>
                  </a:extLst>
                </a:gridCol>
              </a:tblGrid>
              <a:tr h="680804">
                <a:tc>
                  <a:txBody>
                    <a:bodyPr/>
                    <a:lstStyle/>
                    <a:p>
                      <a:pPr marL="342900" lvl="0" indent="-342900">
                        <a:lnSpc>
                          <a:spcPct val="115000"/>
                        </a:lnSpc>
                        <a:spcAft>
                          <a:spcPts val="0"/>
                        </a:spcAft>
                        <a:buFont typeface="Symbol" panose="05050102010706020507" pitchFamily="18" charset="2"/>
                        <a:buChar char=""/>
                      </a:pPr>
                      <a:r>
                        <a:rPr lang="en-US" sz="1800" dirty="0" smtClean="0">
                          <a:effectLst/>
                        </a:rPr>
                        <a:t>Whether all complaints received by the Production department pertaining to quality/quantity are reviewed?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202866713"/>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smtClean="0">
                          <a:effectLst/>
                        </a:rPr>
                        <a:t>Whether Customer-complaints closed in time for amicable solution?</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2732169"/>
                  </a:ext>
                </a:extLst>
              </a:tr>
              <a:tr h="658962">
                <a:tc>
                  <a:txBody>
                    <a:bodyPr/>
                    <a:lstStyle/>
                    <a:p>
                      <a:pPr marL="342900" lvl="0" indent="-342900" algn="just">
                        <a:lnSpc>
                          <a:spcPct val="115000"/>
                        </a:lnSpc>
                        <a:spcAft>
                          <a:spcPts val="0"/>
                        </a:spcAft>
                        <a:buFont typeface="Symbol" panose="05050102010706020507" pitchFamily="18" charset="2"/>
                        <a:buChar char=""/>
                      </a:pPr>
                      <a:r>
                        <a:rPr lang="en-US" sz="1800" dirty="0">
                          <a:effectLst/>
                        </a:rPr>
                        <a:t>Whether Engagement of external agency for quality validation are approved and reports are reckoned to pre-empt possibility of quality non-conformity issues? </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982223760"/>
                  </a:ext>
                </a:extLst>
              </a:tr>
              <a:tr h="680804">
                <a:tc>
                  <a:txBody>
                    <a:bodyPr/>
                    <a:lstStyle/>
                    <a:p>
                      <a:pPr marL="342900" lvl="0" indent="-342900" algn="just">
                        <a:lnSpc>
                          <a:spcPct val="115000"/>
                        </a:lnSpc>
                        <a:spcAft>
                          <a:spcPts val="0"/>
                        </a:spcAft>
                        <a:buFont typeface="Symbol" panose="05050102010706020507" pitchFamily="18" charset="2"/>
                        <a:buChar char=""/>
                      </a:pPr>
                      <a:r>
                        <a:rPr lang="en-US" sz="1800" dirty="0">
                          <a:effectLst/>
                        </a:rPr>
                        <a:t>Whether process for re-working QC failed products exists after obtaining due approval from appropriate authority against QC failed product?</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78258659"/>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all products are bagged after the same being qualified for /passed by QC?</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980808415"/>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the plant maintenance plan considered while development of production plans?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81061586"/>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preventive maintenance schedule Compiled and duly adhered to?</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152010511"/>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breakdown maintenance and opportunity loss of production measured?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657599592"/>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impact of breakdown maintenance on the production schedule ascertained?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14765505"/>
                  </a:ext>
                </a:extLst>
              </a:tr>
            </a:tbl>
          </a:graphicData>
        </a:graphic>
      </p:graphicFrame>
    </p:spTree>
    <p:extLst>
      <p:ext uri="{BB962C8B-B14F-4D97-AF65-F5344CB8AC3E}">
        <p14:creationId xmlns:p14="http://schemas.microsoft.com/office/powerpoint/2010/main" val="3144449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14" y="-43544"/>
            <a:ext cx="12177486" cy="833449"/>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 : Function Based( </a:t>
            </a:r>
            <a:r>
              <a:rPr lang="en-US" sz="3200" dirty="0" err="1" smtClean="0">
                <a:solidFill>
                  <a:schemeClr val="accent1"/>
                </a:solidFill>
                <a:latin typeface="Times New Roman" pitchFamily="18" charset="0"/>
                <a:cs typeface="Times New Roman" pitchFamily="18" charset="0"/>
              </a:rPr>
              <a:t>Prodn</a:t>
            </a:r>
            <a:r>
              <a:rPr lang="en-US" sz="3200" dirty="0" smtClean="0">
                <a:solidFill>
                  <a:schemeClr val="accent1"/>
                </a:solidFill>
                <a:latin typeface="Times New Roman" pitchFamily="18" charset="0"/>
                <a:cs typeface="Times New Roman" pitchFamily="18" charset="0"/>
              </a:rPr>
              <a:t>.)</a:t>
            </a:r>
            <a:endParaRPr lang="en-US" sz="3200" dirty="0">
              <a:solidFill>
                <a:schemeClr val="accent1"/>
              </a:solidFill>
              <a:latin typeface="Times New Roman" pitchFamily="18" charset="0"/>
              <a:cs typeface="Times New Roman" pitchFamily="18" charset="0"/>
            </a:endParaRPr>
          </a:p>
        </p:txBody>
      </p:sp>
      <p:graphicFrame>
        <p:nvGraphicFramePr>
          <p:cNvPr id="6" name="Table 5"/>
          <p:cNvGraphicFramePr>
            <a:graphicFrameLocks noGrp="1"/>
          </p:cNvGraphicFramePr>
          <p:nvPr>
            <p:extLst/>
          </p:nvPr>
        </p:nvGraphicFramePr>
        <p:xfrm>
          <a:off x="14514" y="789907"/>
          <a:ext cx="12177485" cy="4681825"/>
        </p:xfrm>
        <a:graphic>
          <a:graphicData uri="http://schemas.openxmlformats.org/drawingml/2006/table">
            <a:tbl>
              <a:tblPr firstRow="1" firstCol="1" bandRow="1">
                <a:tableStyleId>{5C22544A-7EE6-4342-B048-85BDC9FD1C3A}</a:tableStyleId>
              </a:tblPr>
              <a:tblGrid>
                <a:gridCol w="12177485">
                  <a:extLst>
                    <a:ext uri="{9D8B030D-6E8A-4147-A177-3AD203B41FA5}">
                      <a16:colId xmlns:a16="http://schemas.microsoft.com/office/drawing/2014/main" val="3322454718"/>
                    </a:ext>
                  </a:extLst>
                </a:gridCol>
              </a:tblGrid>
              <a:tr h="690550">
                <a:tc>
                  <a:txBody>
                    <a:bodyPr/>
                    <a:lstStyle/>
                    <a:p>
                      <a:pPr marL="342900" lvl="0" indent="-342900" algn="just">
                        <a:lnSpc>
                          <a:spcPct val="115000"/>
                        </a:lnSpc>
                        <a:spcAft>
                          <a:spcPts val="0"/>
                        </a:spcAft>
                        <a:buFont typeface="Symbol" panose="05050102010706020507" pitchFamily="18" charset="2"/>
                        <a:buChar char=""/>
                      </a:pPr>
                      <a:r>
                        <a:rPr lang="en-US" sz="1800" dirty="0" smtClean="0">
                          <a:effectLst/>
                        </a:rPr>
                        <a:t>Whether cost accounting system is maintained to accurately accumulate and identify manufacturing cost (i.e. by cost </a:t>
                      </a:r>
                      <a:r>
                        <a:rPr lang="en-US" sz="1800" dirty="0" err="1" smtClean="0">
                          <a:effectLst/>
                        </a:rPr>
                        <a:t>centre</a:t>
                      </a:r>
                      <a:r>
                        <a:rPr lang="en-US" sz="1800" dirty="0" smtClean="0">
                          <a:effectLst/>
                        </a:rPr>
                        <a:t> or product)?</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481769402"/>
                  </a:ext>
                </a:extLst>
              </a:tr>
              <a:tr h="708965">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cost accounting system is provide adequate information to analyse actual manufacturing cost, standard cost and other information needed to properly safeguard and value inventory?</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899678497"/>
                  </a:ext>
                </a:extLst>
              </a:tr>
              <a:tr h="410289">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appropriate assumptions are made to allocate fixed cost?</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44591534"/>
                  </a:ext>
                </a:extLst>
              </a:tr>
              <a:tr h="820577">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periodic comparisons of standard costs to actual manufacturing costs are performed, and any discrepancies resolved in a timely manner?</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62539691"/>
                  </a:ext>
                </a:extLst>
              </a:tr>
              <a:tr h="820577">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adjustment to the standard cost, for whatsoever reason, are approved by the appropriate authority, adequately documented and reflected in accounting?</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60890329"/>
                  </a:ext>
                </a:extLst>
              </a:tr>
              <a:tr h="410289">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the cost of by product is taken into consideration in arriving at cost of production?</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044575314"/>
                  </a:ext>
                </a:extLst>
              </a:tr>
              <a:tr h="410289">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the scrap accumulated is within the approved limit and timely reported?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74365553"/>
                  </a:ext>
                </a:extLst>
              </a:tr>
              <a:tr h="410289">
                <a:tc>
                  <a:txBody>
                    <a:bodyPr/>
                    <a:lstStyle/>
                    <a:p>
                      <a:pPr marL="342900" lvl="0" indent="-342900" algn="just">
                        <a:lnSpc>
                          <a:spcPct val="115000"/>
                        </a:lnSpc>
                        <a:spcAft>
                          <a:spcPts val="0"/>
                        </a:spcAft>
                        <a:buFont typeface="Symbol" panose="05050102010706020507" pitchFamily="18" charset="2"/>
                        <a:buChar char=""/>
                      </a:pPr>
                      <a:r>
                        <a:rPr lang="en-US" sz="1800" dirty="0" smtClean="0">
                          <a:effectLst/>
                        </a:rPr>
                        <a:t>Whether approval from competent authority is taken before disposal of scrap accumulated?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30504970"/>
                  </a:ext>
                </a:extLst>
              </a:tr>
            </a:tbl>
          </a:graphicData>
        </a:graphic>
      </p:graphicFrame>
    </p:spTree>
    <p:extLst>
      <p:ext uri="{BB962C8B-B14F-4D97-AF65-F5344CB8AC3E}">
        <p14:creationId xmlns:p14="http://schemas.microsoft.com/office/powerpoint/2010/main" val="40169907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3543" y="-43543"/>
            <a:ext cx="12148456" cy="833448"/>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 : Function Based-Storage</a:t>
            </a:r>
            <a:endParaRPr lang="en-US" sz="3200" dirty="0">
              <a:solidFill>
                <a:schemeClr val="accent1"/>
              </a:solidFill>
              <a:latin typeface="Times New Roman" pitchFamily="18" charset="0"/>
              <a:cs typeface="Times New Roman" pitchFamily="18" charset="0"/>
            </a:endParaRPr>
          </a:p>
        </p:txBody>
      </p:sp>
      <p:sp>
        <p:nvSpPr>
          <p:cNvPr id="6" name="Rectangle 5"/>
          <p:cNvSpPr/>
          <p:nvPr/>
        </p:nvSpPr>
        <p:spPr>
          <a:xfrm>
            <a:off x="43543" y="789905"/>
            <a:ext cx="12148456" cy="5729517"/>
          </a:xfrm>
          <a:prstGeom prst="rect">
            <a:avLst/>
          </a:prstGeom>
        </p:spPr>
        <p:txBody>
          <a:bodyPr wrap="square">
            <a:spAutoFit/>
          </a:bodyPr>
          <a:lstStyle/>
          <a:p>
            <a:pPr marL="342900" lvl="0" indent="-342900">
              <a:lnSpc>
                <a:spcPct val="115000"/>
              </a:lnSpc>
              <a:spcAft>
                <a:spcPts val="1000"/>
              </a:spcAft>
              <a:buFont typeface="Courier New" panose="02070309020205020404" pitchFamily="49" charset="0"/>
              <a:buChar char="o"/>
            </a:pPr>
            <a:r>
              <a:rPr lang="en-US" sz="2000" dirty="0" smtClean="0">
                <a:latin typeface="Calibri" panose="020F0502020204030204" pitchFamily="34" charset="0"/>
                <a:ea typeface="Times New Roman" panose="02020603050405020304" pitchFamily="18" charset="0"/>
                <a:cs typeface="Times New Roman" panose="02020603050405020304" pitchFamily="18" charset="0"/>
              </a:rPr>
              <a:t>Whether </a:t>
            </a:r>
            <a:r>
              <a:rPr lang="en-US" sz="2000" dirty="0">
                <a:latin typeface="Calibri" panose="020F0502020204030204" pitchFamily="34" charset="0"/>
                <a:ea typeface="Times New Roman" panose="02020603050405020304" pitchFamily="18" charset="0"/>
                <a:cs typeface="Times New Roman" panose="02020603050405020304" pitchFamily="18" charset="0"/>
              </a:rPr>
              <a:t>Vehicle requisitions are made as per warehousing/</a:t>
            </a:r>
            <a:r>
              <a:rPr lang="en-US" sz="2000" dirty="0" err="1">
                <a:latin typeface="Calibri" panose="020F0502020204030204" pitchFamily="34" charset="0"/>
                <a:ea typeface="Times New Roman" panose="02020603050405020304" pitchFamily="18" charset="0"/>
                <a:cs typeface="Times New Roman" panose="02020603050405020304" pitchFamily="18" charset="0"/>
              </a:rPr>
              <a:t>despatch</a:t>
            </a:r>
            <a:r>
              <a:rPr lang="en-US" sz="2000" dirty="0">
                <a:latin typeface="Calibri" panose="020F0502020204030204" pitchFamily="34" charset="0"/>
                <a:ea typeface="Times New Roman" panose="02020603050405020304" pitchFamily="18" charset="0"/>
                <a:cs typeface="Times New Roman" panose="02020603050405020304" pitchFamily="18" charset="0"/>
              </a:rPr>
              <a:t> plan.</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warehouse locations selected are mapped in Company electronic database.</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Rental Agreements with Landlord entered into with specific area and facilities.</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photograph for the facility is captured and available for validation.</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appropriate authority level is fixed for rental amount and period of occupancy.</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vetting by legal dept. is mandatorily carried out.</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capacity for the area occupied is calculated and known to </a:t>
            </a:r>
            <a:r>
              <a:rPr lang="en-US" sz="2000" dirty="0" err="1">
                <a:latin typeface="Calibri" panose="020F0502020204030204" pitchFamily="34" charset="0"/>
                <a:ea typeface="Times New Roman" panose="02020603050405020304" pitchFamily="18" charset="0"/>
                <a:cs typeface="Times New Roman" panose="02020603050405020304" pitchFamily="18" charset="0"/>
              </a:rPr>
              <a:t>despatch</a:t>
            </a:r>
            <a:r>
              <a:rPr lang="en-US" sz="2000" dirty="0">
                <a:latin typeface="Calibri" panose="020F0502020204030204" pitchFamily="34" charset="0"/>
                <a:ea typeface="Times New Roman" panose="02020603050405020304" pitchFamily="18" charset="0"/>
                <a:cs typeface="Times New Roman" panose="02020603050405020304" pitchFamily="18" charset="0"/>
              </a:rPr>
              <a:t> Dept. for maximum utilization.</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warehouse is maintained properly </a:t>
            </a:r>
            <a:r>
              <a:rPr lang="en-US" sz="2000" dirty="0" err="1">
                <a:latin typeface="Calibri" panose="020F0502020204030204" pitchFamily="34" charset="0"/>
                <a:ea typeface="Times New Roman" panose="02020603050405020304" pitchFamily="18" charset="0"/>
                <a:cs typeface="Times New Roman" panose="02020603050405020304" pitchFamily="18" charset="0"/>
              </a:rPr>
              <a:t>i.e</a:t>
            </a:r>
            <a:r>
              <a:rPr lang="en-US" sz="2000" dirty="0">
                <a:latin typeface="Calibri" panose="020F0502020204030204" pitchFamily="34" charset="0"/>
                <a:ea typeface="Times New Roman" panose="02020603050405020304" pitchFamily="18" charset="0"/>
                <a:cs typeface="Times New Roman" panose="02020603050405020304" pitchFamily="18" charset="0"/>
              </a:rPr>
              <a:t> moisture free, water leakage free etc. </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Bags are kept properly to ensure count and tallying with book balance.</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every variety with trade and non-trade identification is kept separately in warehouse.</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all sales affected are against ‘Sales Bill’ only.</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Aft>
                <a:spcPts val="1000"/>
              </a:spcAft>
              <a:buFont typeface="Courier New" panose="02070309020205020404" pitchFamily="49" charset="0"/>
              <a:buChar char="o"/>
            </a:pPr>
            <a:r>
              <a:rPr lang="en-US" sz="2000" dirty="0">
                <a:latin typeface="Calibri" panose="020F0502020204030204" pitchFamily="34" charset="0"/>
                <a:ea typeface="Times New Roman" panose="02020603050405020304" pitchFamily="18" charset="0"/>
                <a:cs typeface="Times New Roman" panose="02020603050405020304" pitchFamily="18" charset="0"/>
              </a:rPr>
              <a:t>Whether all inwardation is updated immediately for accuracy in stock at hand</a:t>
            </a:r>
            <a:r>
              <a:rPr lang="en-US" sz="2000" dirty="0" smtClean="0">
                <a:latin typeface="Calibri" panose="020F0502020204030204" pitchFamily="34" charset="0"/>
                <a:ea typeface="Times New Roman" panose="02020603050405020304" pitchFamily="18" charset="0"/>
                <a:cs typeface="Times New Roman" panose="02020603050405020304" pitchFamily="18" charset="0"/>
              </a:rPr>
              <a:t>.</a:t>
            </a:r>
            <a:endParaRPr lang="en-IN"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98469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137160" y="1253491"/>
            <a:ext cx="4812030" cy="550163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p>
            <a:pPr marL="92075" indent="200025" algn="ctr">
              <a:spcBef>
                <a:spcPct val="20000"/>
              </a:spcBef>
              <a:buClr>
                <a:schemeClr val="bg1"/>
              </a:buClr>
              <a:defRPr/>
            </a:pPr>
            <a:r>
              <a:rPr lang="en-US" sz="2800" dirty="0">
                <a:solidFill>
                  <a:srgbClr val="FF0000"/>
                </a:solidFill>
              </a:rPr>
              <a:t>Present</a:t>
            </a:r>
          </a:p>
          <a:p>
            <a:pPr marL="92075" indent="200025">
              <a:spcBef>
                <a:spcPct val="20000"/>
              </a:spcBef>
              <a:buClr>
                <a:schemeClr val="bg1"/>
              </a:buClr>
              <a:buFont typeface="Wingdings" pitchFamily="2" charset="2"/>
              <a:buChar char="§"/>
              <a:defRPr/>
            </a:pPr>
            <a:endParaRPr lang="en-US" sz="1400" dirty="0">
              <a:latin typeface="Times New Roman" pitchFamily="18" charset="0"/>
            </a:endParaRPr>
          </a:p>
          <a:p>
            <a:pPr marL="92075" indent="200025">
              <a:spcBef>
                <a:spcPct val="20000"/>
              </a:spcBef>
              <a:buClr>
                <a:schemeClr val="bg1"/>
              </a:buClr>
              <a:buFont typeface="Wingdings" pitchFamily="2" charset="2"/>
              <a:buChar char="§"/>
              <a:defRPr/>
            </a:pPr>
            <a:endParaRPr lang="en-US" sz="1400" dirty="0">
              <a:solidFill>
                <a:srgbClr val="FFFF00"/>
              </a:solidFill>
              <a:latin typeface="Times New Roman" pitchFamily="18" charset="0"/>
            </a:endParaRPr>
          </a:p>
          <a:p>
            <a:pPr marL="434975" indent="-342900" algn="just">
              <a:spcBef>
                <a:spcPct val="20000"/>
              </a:spcBef>
              <a:buClr>
                <a:schemeClr val="bg1"/>
              </a:buClr>
              <a:buFont typeface="Wingdings" panose="05000000000000000000" pitchFamily="2" charset="2"/>
              <a:buChar char="q"/>
              <a:defRPr/>
            </a:pPr>
            <a:r>
              <a:rPr lang="en-US" sz="2400" dirty="0">
                <a:solidFill>
                  <a:srgbClr val="FFFF00"/>
                </a:solidFill>
              </a:rPr>
              <a:t>Focus on process, financial and</a:t>
            </a:r>
          </a:p>
          <a:p>
            <a:pPr marL="92075">
              <a:spcBef>
                <a:spcPct val="20000"/>
              </a:spcBef>
              <a:buClr>
                <a:schemeClr val="bg1"/>
              </a:buClr>
              <a:defRPr/>
            </a:pPr>
            <a:r>
              <a:rPr lang="en-US" sz="2400" dirty="0">
                <a:solidFill>
                  <a:srgbClr val="FFFF00"/>
                </a:solidFill>
              </a:rPr>
              <a:t>     accounting controls</a:t>
            </a:r>
          </a:p>
          <a:p>
            <a:pPr marL="434975" indent="-342900">
              <a:spcBef>
                <a:spcPct val="20000"/>
              </a:spcBef>
              <a:buClr>
                <a:schemeClr val="bg1"/>
              </a:buClr>
              <a:buFont typeface="Wingdings" panose="05000000000000000000" pitchFamily="2" charset="2"/>
              <a:buChar char="q"/>
              <a:defRPr/>
            </a:pPr>
            <a:r>
              <a:rPr lang="en-US" sz="2400" dirty="0">
                <a:solidFill>
                  <a:srgbClr val="FFFF00"/>
                </a:solidFill>
              </a:rPr>
              <a:t>Risk Assessment: </a:t>
            </a:r>
            <a:r>
              <a:rPr lang="en-US" sz="2400" dirty="0" smtClean="0">
                <a:solidFill>
                  <a:srgbClr val="FFFF00"/>
                </a:solidFill>
              </a:rPr>
              <a:t>Takes back seat </a:t>
            </a:r>
          </a:p>
          <a:p>
            <a:pPr marL="92075">
              <a:spcBef>
                <a:spcPct val="20000"/>
              </a:spcBef>
              <a:buClr>
                <a:schemeClr val="bg1"/>
              </a:buClr>
              <a:defRPr/>
            </a:pPr>
            <a:r>
              <a:rPr lang="en-US" sz="2400" dirty="0" smtClean="0">
                <a:solidFill>
                  <a:srgbClr val="FFFF00"/>
                </a:solidFill>
              </a:rPr>
              <a:t>At Auditors’, Client/Management </a:t>
            </a:r>
          </a:p>
          <a:p>
            <a:pPr marL="92075">
              <a:spcBef>
                <a:spcPct val="20000"/>
              </a:spcBef>
              <a:buClr>
                <a:schemeClr val="bg1"/>
              </a:buClr>
              <a:defRPr/>
            </a:pPr>
            <a:r>
              <a:rPr lang="en-US" sz="2400" dirty="0" smtClean="0">
                <a:solidFill>
                  <a:srgbClr val="FFFF00"/>
                </a:solidFill>
              </a:rPr>
              <a:t> discretion</a:t>
            </a:r>
            <a:endParaRPr lang="en-US" sz="2400" dirty="0">
              <a:solidFill>
                <a:srgbClr val="FFFF00"/>
              </a:solidFill>
            </a:endParaRPr>
          </a:p>
          <a:p>
            <a:pPr marL="434975" indent="-342900">
              <a:spcBef>
                <a:spcPct val="20000"/>
              </a:spcBef>
              <a:buClr>
                <a:schemeClr val="bg1"/>
              </a:buClr>
              <a:buFont typeface="Wingdings" panose="05000000000000000000" pitchFamily="2" charset="2"/>
              <a:buChar char="q"/>
              <a:defRPr/>
            </a:pPr>
            <a:r>
              <a:rPr lang="en-US" sz="2400" dirty="0" smtClean="0">
                <a:solidFill>
                  <a:srgbClr val="FFFF00"/>
                </a:solidFill>
              </a:rPr>
              <a:t>Limited </a:t>
            </a:r>
            <a:r>
              <a:rPr lang="en-US" sz="2400" dirty="0">
                <a:solidFill>
                  <a:srgbClr val="FFFF00"/>
                </a:solidFill>
              </a:rPr>
              <a:t>use of Technology</a:t>
            </a:r>
          </a:p>
          <a:p>
            <a:pPr marL="92075">
              <a:spcBef>
                <a:spcPct val="20000"/>
              </a:spcBef>
              <a:buClr>
                <a:schemeClr val="bg1"/>
              </a:buClr>
              <a:defRPr/>
            </a:pPr>
            <a:endParaRPr lang="en-US" sz="2400" dirty="0">
              <a:solidFill>
                <a:srgbClr val="FFFF00"/>
              </a:solidFill>
            </a:endParaRPr>
          </a:p>
          <a:p>
            <a:pPr marL="92075" indent="200025">
              <a:spcBef>
                <a:spcPct val="40000"/>
              </a:spcBef>
              <a:buClr>
                <a:schemeClr val="bg1"/>
              </a:buClr>
              <a:buFont typeface="Wingdings" pitchFamily="2" charset="2"/>
              <a:buChar char="§"/>
              <a:defRPr/>
            </a:pPr>
            <a:endParaRPr lang="en-AU" sz="1400" dirty="0">
              <a:solidFill>
                <a:srgbClr val="FFFF00"/>
              </a:solidFill>
            </a:endParaRPr>
          </a:p>
        </p:txBody>
      </p:sp>
      <p:sp>
        <p:nvSpPr>
          <p:cNvPr id="4" name="Rectangle 7"/>
          <p:cNvSpPr>
            <a:spLocks noChangeArrowheads="1"/>
          </p:cNvSpPr>
          <p:nvPr/>
        </p:nvSpPr>
        <p:spPr bwMode="auto">
          <a:xfrm>
            <a:off x="7543801" y="1219201"/>
            <a:ext cx="4537709" cy="5535929"/>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lstStyle/>
          <a:p>
            <a:pPr marL="92075" indent="250825" algn="ctr">
              <a:spcBef>
                <a:spcPct val="20000"/>
              </a:spcBef>
              <a:buClr>
                <a:schemeClr val="bg1"/>
              </a:buClr>
              <a:defRPr/>
            </a:pPr>
            <a:r>
              <a:rPr lang="en-US" sz="2800" dirty="0">
                <a:solidFill>
                  <a:srgbClr val="FF0000"/>
                </a:solidFill>
              </a:rPr>
              <a:t>Way-forward</a:t>
            </a:r>
          </a:p>
          <a:p>
            <a:pPr marL="92075" indent="250825">
              <a:spcBef>
                <a:spcPct val="20000"/>
              </a:spcBef>
              <a:buClr>
                <a:schemeClr val="bg1"/>
              </a:buClr>
              <a:buFont typeface="Wingdings" pitchFamily="2" charset="2"/>
              <a:buChar char="§"/>
              <a:defRPr/>
            </a:pPr>
            <a:endParaRPr lang="en-US" sz="1400" dirty="0">
              <a:solidFill>
                <a:srgbClr val="FFFF00"/>
              </a:solidFill>
            </a:endParaRPr>
          </a:p>
          <a:p>
            <a:pPr marL="92075" indent="250825">
              <a:spcBef>
                <a:spcPct val="20000"/>
              </a:spcBef>
              <a:buClr>
                <a:schemeClr val="bg1"/>
              </a:buClr>
              <a:buFont typeface="Wingdings" pitchFamily="2" charset="2"/>
              <a:buChar char="§"/>
              <a:defRPr/>
            </a:pPr>
            <a:endParaRPr lang="en-US" sz="1400" dirty="0">
              <a:solidFill>
                <a:srgbClr val="FFFF00"/>
              </a:solidFill>
            </a:endParaRPr>
          </a:p>
          <a:p>
            <a:pPr marL="434975" indent="-342900">
              <a:spcBef>
                <a:spcPct val="20000"/>
              </a:spcBef>
              <a:buClr>
                <a:schemeClr val="bg1"/>
              </a:buClr>
              <a:buFont typeface="Wingdings" panose="05000000000000000000" pitchFamily="2" charset="2"/>
              <a:buChar char="q"/>
              <a:defRPr/>
            </a:pPr>
            <a:r>
              <a:rPr lang="en-US" sz="2400" dirty="0">
                <a:solidFill>
                  <a:srgbClr val="FFFF00"/>
                </a:solidFill>
              </a:rPr>
              <a:t>Risk assessment and mitigation</a:t>
            </a:r>
          </a:p>
          <a:p>
            <a:pPr marL="92075">
              <a:buClr>
                <a:schemeClr val="bg1"/>
              </a:buClr>
              <a:defRPr/>
            </a:pPr>
            <a:r>
              <a:rPr lang="en-US" sz="2400" dirty="0">
                <a:solidFill>
                  <a:srgbClr val="FFFF00"/>
                </a:solidFill>
              </a:rPr>
              <a:t>     </a:t>
            </a:r>
            <a:r>
              <a:rPr lang="en-US" sz="2400" dirty="0" smtClean="0">
                <a:solidFill>
                  <a:srgbClr val="FFFF00"/>
                </a:solidFill>
              </a:rPr>
              <a:t>plan</a:t>
            </a:r>
            <a:endParaRPr lang="en-US" sz="2400" dirty="0">
              <a:solidFill>
                <a:srgbClr val="FFFF00"/>
              </a:solidFill>
            </a:endParaRPr>
          </a:p>
          <a:p>
            <a:pPr marL="434975" indent="-342900">
              <a:spcBef>
                <a:spcPct val="20000"/>
              </a:spcBef>
              <a:buClr>
                <a:schemeClr val="bg1"/>
              </a:buClr>
              <a:buFont typeface="Wingdings" panose="05000000000000000000" pitchFamily="2" charset="2"/>
              <a:buChar char="q"/>
              <a:defRPr/>
            </a:pPr>
            <a:r>
              <a:rPr lang="en-US" sz="2400" dirty="0" smtClean="0">
                <a:solidFill>
                  <a:srgbClr val="FFFF00"/>
                </a:solidFill>
              </a:rPr>
              <a:t>Optimal </a:t>
            </a:r>
            <a:r>
              <a:rPr lang="en-US" sz="2400" dirty="0">
                <a:solidFill>
                  <a:srgbClr val="FFFF00"/>
                </a:solidFill>
              </a:rPr>
              <a:t>use of technology</a:t>
            </a:r>
          </a:p>
          <a:p>
            <a:pPr marL="92075">
              <a:spcBef>
                <a:spcPct val="20000"/>
              </a:spcBef>
              <a:buClr>
                <a:schemeClr val="bg1"/>
              </a:buClr>
              <a:defRPr/>
            </a:pPr>
            <a:r>
              <a:rPr lang="en-US" sz="2400" dirty="0">
                <a:solidFill>
                  <a:srgbClr val="FFFF00"/>
                </a:solidFill>
              </a:rPr>
              <a:t>     - Usage of Audit </a:t>
            </a:r>
            <a:r>
              <a:rPr lang="en-US" sz="2400" dirty="0" smtClean="0">
                <a:solidFill>
                  <a:srgbClr val="FFFF00"/>
                </a:solidFill>
              </a:rPr>
              <a:t>Tools</a:t>
            </a:r>
          </a:p>
          <a:p>
            <a:pPr marL="434975" indent="-342900">
              <a:spcBef>
                <a:spcPct val="20000"/>
              </a:spcBef>
              <a:buClr>
                <a:schemeClr val="bg1"/>
              </a:buClr>
              <a:buFont typeface="Wingdings" panose="05000000000000000000" pitchFamily="2" charset="2"/>
              <a:buChar char="q"/>
              <a:defRPr/>
            </a:pPr>
            <a:r>
              <a:rPr lang="en-US" sz="2400" dirty="0" smtClean="0">
                <a:solidFill>
                  <a:srgbClr val="FFFF00"/>
                </a:solidFill>
              </a:rPr>
              <a:t>Multi functional Team with</a:t>
            </a:r>
          </a:p>
          <a:p>
            <a:pPr marL="92075">
              <a:spcBef>
                <a:spcPct val="20000"/>
              </a:spcBef>
              <a:buClr>
                <a:schemeClr val="bg1"/>
              </a:buClr>
              <a:defRPr/>
            </a:pPr>
            <a:r>
              <a:rPr lang="en-US" sz="2400" dirty="0" smtClean="0">
                <a:solidFill>
                  <a:srgbClr val="FFFF00"/>
                </a:solidFill>
              </a:rPr>
              <a:t> Business understanding</a:t>
            </a:r>
          </a:p>
          <a:p>
            <a:pPr marL="434975" indent="-342900">
              <a:spcBef>
                <a:spcPct val="20000"/>
              </a:spcBef>
              <a:buClr>
                <a:schemeClr val="bg1"/>
              </a:buClr>
              <a:buFont typeface="Wingdings" panose="05000000000000000000" pitchFamily="2" charset="2"/>
              <a:buChar char="q"/>
              <a:defRPr/>
            </a:pPr>
            <a:r>
              <a:rPr lang="en-US" sz="2400" dirty="0" smtClean="0">
                <a:solidFill>
                  <a:srgbClr val="FFFF00"/>
                </a:solidFill>
              </a:rPr>
              <a:t>Value Add through Internal</a:t>
            </a:r>
          </a:p>
          <a:p>
            <a:pPr marL="92075">
              <a:spcBef>
                <a:spcPct val="20000"/>
              </a:spcBef>
              <a:buClr>
                <a:schemeClr val="bg1"/>
              </a:buClr>
              <a:defRPr/>
            </a:pPr>
            <a:r>
              <a:rPr lang="en-US" sz="2400" dirty="0" smtClean="0">
                <a:solidFill>
                  <a:srgbClr val="FFFF00"/>
                </a:solidFill>
              </a:rPr>
              <a:t> Audit ( Consultancy role)</a:t>
            </a:r>
          </a:p>
          <a:p>
            <a:pPr marL="434975" indent="-342900">
              <a:spcBef>
                <a:spcPct val="20000"/>
              </a:spcBef>
              <a:buClr>
                <a:schemeClr val="bg1"/>
              </a:buClr>
              <a:buFont typeface="Wingdings" panose="05000000000000000000" pitchFamily="2" charset="2"/>
              <a:buChar char="q"/>
              <a:defRPr/>
            </a:pPr>
            <a:endParaRPr lang="en-US" sz="2400" dirty="0">
              <a:solidFill>
                <a:srgbClr val="FFFF00"/>
              </a:solidFill>
            </a:endParaRPr>
          </a:p>
          <a:p>
            <a:pPr marL="377825" indent="-285750">
              <a:spcBef>
                <a:spcPct val="20000"/>
              </a:spcBef>
              <a:buClr>
                <a:schemeClr val="bg1"/>
              </a:buClr>
              <a:buFont typeface="Wingdings" panose="05000000000000000000" pitchFamily="2" charset="2"/>
              <a:buChar char="§"/>
              <a:defRPr/>
            </a:pPr>
            <a:endParaRPr lang="en-US" sz="2400" dirty="0">
              <a:solidFill>
                <a:srgbClr val="FFFF00"/>
              </a:solidFill>
            </a:endParaRPr>
          </a:p>
          <a:p>
            <a:pPr marL="92075">
              <a:spcBef>
                <a:spcPct val="20000"/>
              </a:spcBef>
              <a:buClr>
                <a:schemeClr val="bg1"/>
              </a:buClr>
              <a:defRPr/>
            </a:pPr>
            <a:endParaRPr lang="en-US" sz="2400" dirty="0">
              <a:solidFill>
                <a:srgbClr val="FFFF00"/>
              </a:solidFill>
            </a:endParaRPr>
          </a:p>
          <a:p>
            <a:pPr marL="92075" indent="250825">
              <a:spcBef>
                <a:spcPct val="20000"/>
              </a:spcBef>
              <a:buClr>
                <a:schemeClr val="bg1"/>
              </a:buClr>
              <a:defRPr/>
            </a:pPr>
            <a:endParaRPr lang="en-US" sz="1400" dirty="0">
              <a:solidFill>
                <a:srgbClr val="FFFF00"/>
              </a:solidFill>
            </a:endParaRPr>
          </a:p>
          <a:p>
            <a:pPr marL="92075" indent="250825">
              <a:spcBef>
                <a:spcPct val="20000"/>
              </a:spcBef>
              <a:buClr>
                <a:schemeClr val="bg1"/>
              </a:buClr>
              <a:defRPr/>
            </a:pPr>
            <a:endParaRPr lang="en-AU" sz="1400" dirty="0">
              <a:solidFill>
                <a:srgbClr val="FF0000"/>
              </a:solidFill>
            </a:endParaRPr>
          </a:p>
        </p:txBody>
      </p:sp>
      <p:sp>
        <p:nvSpPr>
          <p:cNvPr id="5" name="AutoShape 11"/>
          <p:cNvSpPr>
            <a:spLocks noChangeArrowheads="1"/>
          </p:cNvSpPr>
          <p:nvPr/>
        </p:nvSpPr>
        <p:spPr bwMode="auto">
          <a:xfrm>
            <a:off x="5064126" y="1665288"/>
            <a:ext cx="2479675" cy="4125912"/>
          </a:xfrm>
          <a:prstGeom prst="rightArrow">
            <a:avLst>
              <a:gd name="adj1" fmla="val 67991"/>
              <a:gd name="adj2" fmla="val 22384"/>
            </a:avLst>
          </a:prstGeom>
          <a:ln>
            <a:headEnd/>
            <a:tailEnd/>
          </a:ln>
        </p:spPr>
        <p:style>
          <a:lnRef idx="1">
            <a:schemeClr val="accent5"/>
          </a:lnRef>
          <a:fillRef idx="3">
            <a:schemeClr val="accent5"/>
          </a:fillRef>
          <a:effectRef idx="2">
            <a:schemeClr val="accent5"/>
          </a:effectRef>
          <a:fontRef idx="minor">
            <a:schemeClr val="lt1"/>
          </a:fontRef>
        </p:style>
        <p:txBody>
          <a:bodyPr wrap="none" anchor="ctr"/>
          <a:lstStyle/>
          <a:p>
            <a:pPr marL="196850" indent="-196850">
              <a:spcBef>
                <a:spcPct val="20000"/>
              </a:spcBef>
              <a:buClr>
                <a:schemeClr val="bg1"/>
              </a:buClr>
              <a:buSzPct val="80000"/>
              <a:buFont typeface="Wingdings" pitchFamily="2" charset="2"/>
              <a:buChar char="§"/>
              <a:defRPr/>
            </a:pPr>
            <a:r>
              <a:rPr lang="en-US" sz="1400" dirty="0">
                <a:solidFill>
                  <a:srgbClr val="FFFF00"/>
                </a:solidFill>
              </a:rPr>
              <a:t>Focus on Risk Management</a:t>
            </a:r>
          </a:p>
          <a:p>
            <a:pPr marL="196850" indent="-196850">
              <a:spcBef>
                <a:spcPct val="20000"/>
              </a:spcBef>
              <a:buClr>
                <a:schemeClr val="bg1"/>
              </a:buClr>
              <a:buSzPct val="80000"/>
              <a:buFont typeface="Wingdings" pitchFamily="2" charset="2"/>
              <a:buChar char="§"/>
              <a:defRPr/>
            </a:pPr>
            <a:r>
              <a:rPr lang="en-US" sz="1400" dirty="0">
                <a:solidFill>
                  <a:srgbClr val="FFFF00"/>
                </a:solidFill>
              </a:rPr>
              <a:t>Multifunctional Knowledge</a:t>
            </a:r>
          </a:p>
          <a:p>
            <a:pPr marL="196850" indent="-196850">
              <a:spcBef>
                <a:spcPct val="20000"/>
              </a:spcBef>
              <a:buClr>
                <a:schemeClr val="bg1"/>
              </a:buClr>
              <a:buSzPct val="80000"/>
              <a:buFont typeface="Wingdings" pitchFamily="2" charset="2"/>
              <a:buChar char="§"/>
              <a:defRPr/>
            </a:pPr>
            <a:r>
              <a:rPr lang="en-US" sz="1400" dirty="0">
                <a:solidFill>
                  <a:srgbClr val="FFFF00"/>
                </a:solidFill>
              </a:rPr>
              <a:t>Technology Savvy</a:t>
            </a:r>
          </a:p>
          <a:p>
            <a:pPr marL="196850" indent="-196850">
              <a:spcBef>
                <a:spcPct val="20000"/>
              </a:spcBef>
              <a:buClr>
                <a:schemeClr val="bg1"/>
              </a:buClr>
              <a:buSzPct val="80000"/>
              <a:buFont typeface="Wingdings" pitchFamily="2" charset="2"/>
              <a:buChar char="§"/>
              <a:defRPr/>
            </a:pPr>
            <a:r>
              <a:rPr lang="en-US" sz="1400" dirty="0">
                <a:solidFill>
                  <a:srgbClr val="FFFF00"/>
                </a:solidFill>
              </a:rPr>
              <a:t>New </a:t>
            </a:r>
            <a:r>
              <a:rPr lang="en-US" sz="1400" dirty="0" smtClean="0">
                <a:solidFill>
                  <a:srgbClr val="FFFF00"/>
                </a:solidFill>
              </a:rPr>
              <a:t>Tools</a:t>
            </a:r>
            <a:endParaRPr lang="en-US" sz="1400" dirty="0">
              <a:solidFill>
                <a:srgbClr val="FFFF00"/>
              </a:solidFill>
            </a:endParaRPr>
          </a:p>
          <a:p>
            <a:pPr marL="196850" indent="-196850">
              <a:spcBef>
                <a:spcPct val="20000"/>
              </a:spcBef>
              <a:buClr>
                <a:schemeClr val="bg1"/>
              </a:buClr>
              <a:buSzPct val="80000"/>
              <a:buFont typeface="Wingdings" pitchFamily="2" charset="2"/>
              <a:buChar char="§"/>
              <a:defRPr/>
            </a:pPr>
            <a:r>
              <a:rPr lang="en-US" sz="1400" dirty="0">
                <a:solidFill>
                  <a:srgbClr val="FFFF00"/>
                </a:solidFill>
              </a:rPr>
              <a:t>Deeper  understanding of </a:t>
            </a:r>
          </a:p>
          <a:p>
            <a:pPr marL="196850" indent="-196850">
              <a:spcBef>
                <a:spcPct val="20000"/>
              </a:spcBef>
              <a:buClr>
                <a:schemeClr val="bg1"/>
              </a:buClr>
              <a:buSzPct val="80000"/>
              <a:defRPr/>
            </a:pPr>
            <a:r>
              <a:rPr lang="en-US" sz="1400" dirty="0">
                <a:solidFill>
                  <a:srgbClr val="FFFF00"/>
                </a:solidFill>
              </a:rPr>
              <a:t>     business </a:t>
            </a:r>
            <a:r>
              <a:rPr lang="en-US" sz="1400" dirty="0" smtClean="0">
                <a:solidFill>
                  <a:srgbClr val="FFFF00"/>
                </a:solidFill>
              </a:rPr>
              <a:t>pains/process</a:t>
            </a:r>
            <a:endParaRPr lang="en-AU" sz="1400" dirty="0">
              <a:solidFill>
                <a:srgbClr val="FFFF00"/>
              </a:solidFill>
            </a:endParaRPr>
          </a:p>
        </p:txBody>
      </p:sp>
      <p:sp>
        <p:nvSpPr>
          <p:cNvPr id="6" name="Text Box 10"/>
          <p:cNvSpPr txBox="1">
            <a:spLocks noChangeArrowheads="1"/>
          </p:cNvSpPr>
          <p:nvPr/>
        </p:nvSpPr>
        <p:spPr bwMode="auto">
          <a:xfrm>
            <a:off x="5064126" y="1219200"/>
            <a:ext cx="2479675" cy="369888"/>
          </a:xfrm>
          <a:prstGeom prst="rect">
            <a:avLst/>
          </a:prstGeom>
          <a:gradFill rotWithShape="0">
            <a:gsLst>
              <a:gs pos="0">
                <a:srgbClr val="000099"/>
              </a:gs>
              <a:gs pos="100000">
                <a:srgbClr val="000099">
                  <a:gamma/>
                  <a:shade val="46275"/>
                  <a:invGamma/>
                </a:srgbClr>
              </a:gs>
            </a:gsLst>
            <a:path path="shape">
              <a:fillToRect l="50000" t="50000" r="50000" b="50000"/>
            </a:path>
          </a:gradFill>
          <a:ln w="9525">
            <a:noFill/>
            <a:miter lim="800000"/>
            <a:headEnd/>
            <a:tailEnd/>
          </a:ln>
          <a:effectLst/>
        </p:spPr>
        <p:txBody>
          <a:bodyPr>
            <a:spAutoFit/>
          </a:bodyPr>
          <a:lstStyle/>
          <a:p>
            <a:pPr algn="ctr" eaLnBrk="1" hangingPunct="1">
              <a:defRPr/>
            </a:pPr>
            <a:r>
              <a:rPr lang="en-US" dirty="0">
                <a:solidFill>
                  <a:srgbClr val="FF0000"/>
                </a:solidFill>
                <a:effectLst>
                  <a:outerShdw blurRad="38100" dist="38100" dir="2700000" algn="tl">
                    <a:srgbClr val="000000"/>
                  </a:outerShdw>
                </a:effectLst>
                <a:latin typeface="Arial" charset="0"/>
              </a:rPr>
              <a:t>Re-engineering </a:t>
            </a:r>
            <a:endParaRPr lang="en-AU" dirty="0">
              <a:solidFill>
                <a:srgbClr val="FF0000"/>
              </a:solidFill>
              <a:effectLst>
                <a:outerShdw blurRad="38100" dist="38100" dir="2700000" algn="tl">
                  <a:srgbClr val="000000"/>
                </a:outerShdw>
              </a:effectLst>
              <a:latin typeface="Arial" charset="0"/>
            </a:endParaRPr>
          </a:p>
        </p:txBody>
      </p:sp>
      <p:sp>
        <p:nvSpPr>
          <p:cNvPr id="7" name="Title 1"/>
          <p:cNvSpPr txBox="1">
            <a:spLocks/>
          </p:cNvSpPr>
          <p:nvPr/>
        </p:nvSpPr>
        <p:spPr>
          <a:xfrm>
            <a:off x="0" y="-13648"/>
            <a:ext cx="12192000" cy="836608"/>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a:solidFill>
                  <a:schemeClr val="accent1"/>
                </a:solidFill>
                <a:latin typeface="Times New Roman" pitchFamily="18" charset="0"/>
                <a:cs typeface="Times New Roman" pitchFamily="18" charset="0"/>
              </a:rPr>
              <a:t>Present and Way Forward : </a:t>
            </a:r>
            <a:r>
              <a:rPr lang="en-US" altLang="en-US" sz="3200" dirty="0" smtClean="0">
                <a:solidFill>
                  <a:schemeClr val="accent1"/>
                </a:solidFill>
                <a:latin typeface="Times New Roman" pitchFamily="18" charset="0"/>
                <a:cs typeface="Times New Roman" pitchFamily="18" charset="0"/>
              </a:rPr>
              <a:t>Internal Audit </a:t>
            </a:r>
            <a:endParaRPr lang="en-US" altLang="en-US" sz="32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3203316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6"/>
          <p:cNvSpPr txBox="1">
            <a:spLocks noChangeArrowheads="1"/>
          </p:cNvSpPr>
          <p:nvPr/>
        </p:nvSpPr>
        <p:spPr bwMode="auto">
          <a:xfrm rot="10800000">
            <a:off x="1701155" y="1947864"/>
            <a:ext cx="46166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dirty="0">
                <a:solidFill>
                  <a:schemeClr val="tx1"/>
                </a:solidFill>
                <a:latin typeface="Arial" panose="020B0604020202020204" pitchFamily="34" charset="0"/>
              </a:rPr>
              <a:t>SCOPE</a:t>
            </a:r>
          </a:p>
        </p:txBody>
      </p:sp>
      <p:cxnSp>
        <p:nvCxnSpPr>
          <p:cNvPr id="68611" name="AutoShape 4"/>
          <p:cNvCxnSpPr>
            <a:cxnSpLocks noChangeShapeType="1"/>
          </p:cNvCxnSpPr>
          <p:nvPr/>
        </p:nvCxnSpPr>
        <p:spPr bwMode="auto">
          <a:xfrm>
            <a:off x="2114549" y="1795464"/>
            <a:ext cx="0" cy="426720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68612" name="AutoShape 5"/>
          <p:cNvCxnSpPr>
            <a:cxnSpLocks noChangeShapeType="1"/>
          </p:cNvCxnSpPr>
          <p:nvPr/>
        </p:nvCxnSpPr>
        <p:spPr bwMode="auto">
          <a:xfrm>
            <a:off x="2143124" y="6062664"/>
            <a:ext cx="7106295"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68613" name="Rectangle 9"/>
          <p:cNvSpPr>
            <a:spLocks noChangeArrowheads="1"/>
          </p:cNvSpPr>
          <p:nvPr/>
        </p:nvSpPr>
        <p:spPr bwMode="auto">
          <a:xfrm>
            <a:off x="2343149" y="5224464"/>
            <a:ext cx="1676400" cy="762000"/>
          </a:xfrm>
          <a:prstGeom prst="rect">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chemeClr val="tx1"/>
                </a:solidFill>
                <a:latin typeface="Arial" panose="020B0604020202020204" pitchFamily="34" charset="0"/>
              </a:rPr>
              <a:t>It’s about</a:t>
            </a:r>
          </a:p>
          <a:p>
            <a:pPr eaLnBrk="1" hangingPunct="1">
              <a:spcBef>
                <a:spcPct val="0"/>
              </a:spcBef>
              <a:buFontTx/>
              <a:buNone/>
            </a:pPr>
            <a:r>
              <a:rPr lang="en-US" altLang="en-US" sz="1600" b="1">
                <a:solidFill>
                  <a:schemeClr val="tx1"/>
                </a:solidFill>
                <a:latin typeface="Arial" panose="020B0604020202020204" pitchFamily="34" charset="0"/>
              </a:rPr>
              <a:t>AUDIT</a:t>
            </a:r>
          </a:p>
        </p:txBody>
      </p:sp>
      <p:sp>
        <p:nvSpPr>
          <p:cNvPr id="68614" name="Rectangle 11"/>
          <p:cNvSpPr>
            <a:spLocks noChangeArrowheads="1"/>
          </p:cNvSpPr>
          <p:nvPr/>
        </p:nvSpPr>
        <p:spPr bwMode="auto">
          <a:xfrm>
            <a:off x="4019549" y="4233864"/>
            <a:ext cx="1752600" cy="914400"/>
          </a:xfrm>
          <a:prstGeom prst="rect">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chemeClr val="tx1"/>
                </a:solidFill>
                <a:latin typeface="Arial" panose="020B0604020202020204" pitchFamily="34" charset="0"/>
              </a:rPr>
              <a:t>It’s about</a:t>
            </a:r>
          </a:p>
          <a:p>
            <a:pPr eaLnBrk="1" hangingPunct="1">
              <a:spcBef>
                <a:spcPct val="0"/>
              </a:spcBef>
              <a:buFontTx/>
              <a:buNone/>
            </a:pPr>
            <a:r>
              <a:rPr lang="en-US" altLang="en-US" sz="1600" b="1">
                <a:solidFill>
                  <a:schemeClr val="tx1"/>
                </a:solidFill>
                <a:latin typeface="Arial" panose="020B0604020202020204" pitchFamily="34" charset="0"/>
              </a:rPr>
              <a:t>ASSURANCE</a:t>
            </a:r>
          </a:p>
        </p:txBody>
      </p:sp>
      <p:sp>
        <p:nvSpPr>
          <p:cNvPr id="68615" name="Rectangle 13"/>
          <p:cNvSpPr>
            <a:spLocks noChangeArrowheads="1"/>
          </p:cNvSpPr>
          <p:nvPr/>
        </p:nvSpPr>
        <p:spPr bwMode="auto">
          <a:xfrm>
            <a:off x="5619749" y="3090864"/>
            <a:ext cx="1828800" cy="990600"/>
          </a:xfrm>
          <a:prstGeom prst="rect">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chemeClr val="tx1"/>
                </a:solidFill>
                <a:latin typeface="Arial" panose="020B0604020202020204" pitchFamily="34" charset="0"/>
              </a:rPr>
              <a:t>It’s about</a:t>
            </a:r>
          </a:p>
          <a:p>
            <a:pPr eaLnBrk="1" hangingPunct="1">
              <a:spcBef>
                <a:spcPct val="0"/>
              </a:spcBef>
              <a:buFontTx/>
              <a:buNone/>
            </a:pPr>
            <a:r>
              <a:rPr lang="en-US" altLang="en-US" sz="1600" b="1">
                <a:solidFill>
                  <a:schemeClr val="tx1"/>
                </a:solidFill>
                <a:latin typeface="Arial" panose="020B0604020202020204" pitchFamily="34" charset="0"/>
              </a:rPr>
              <a:t>INTERNAL</a:t>
            </a:r>
          </a:p>
          <a:p>
            <a:pPr eaLnBrk="1" hangingPunct="1">
              <a:spcBef>
                <a:spcPct val="0"/>
              </a:spcBef>
              <a:buFontTx/>
              <a:buNone/>
            </a:pPr>
            <a:r>
              <a:rPr lang="en-US" altLang="en-US" sz="1600" b="1">
                <a:solidFill>
                  <a:schemeClr val="tx1"/>
                </a:solidFill>
                <a:latin typeface="Arial" panose="020B0604020202020204" pitchFamily="34" charset="0"/>
              </a:rPr>
              <a:t>CONTROL</a:t>
            </a:r>
          </a:p>
        </p:txBody>
      </p:sp>
      <p:sp>
        <p:nvSpPr>
          <p:cNvPr id="68616" name="Rectangle 15"/>
          <p:cNvSpPr>
            <a:spLocks noChangeArrowheads="1"/>
          </p:cNvSpPr>
          <p:nvPr/>
        </p:nvSpPr>
        <p:spPr bwMode="auto">
          <a:xfrm>
            <a:off x="7448550" y="2100264"/>
            <a:ext cx="2174875" cy="838200"/>
          </a:xfrm>
          <a:prstGeom prst="rect">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dirty="0">
                <a:solidFill>
                  <a:schemeClr val="tx1"/>
                </a:solidFill>
                <a:latin typeface="Arial" panose="020B0604020202020204" pitchFamily="34" charset="0"/>
              </a:rPr>
              <a:t>It’s about good</a:t>
            </a:r>
          </a:p>
          <a:p>
            <a:pPr eaLnBrk="1" hangingPunct="1">
              <a:spcBef>
                <a:spcPct val="0"/>
              </a:spcBef>
              <a:buFontTx/>
              <a:buNone/>
            </a:pPr>
            <a:r>
              <a:rPr lang="en-US" altLang="en-US" sz="1600" b="1" dirty="0">
                <a:solidFill>
                  <a:schemeClr val="tx1"/>
                </a:solidFill>
                <a:latin typeface="Arial" panose="020B0604020202020204" pitchFamily="34" charset="0"/>
              </a:rPr>
              <a:t> Governance  </a:t>
            </a:r>
          </a:p>
          <a:p>
            <a:pPr eaLnBrk="1" hangingPunct="1">
              <a:spcBef>
                <a:spcPct val="0"/>
              </a:spcBef>
              <a:buFontTx/>
              <a:buNone/>
            </a:pPr>
            <a:endParaRPr lang="en-US" altLang="en-US" sz="1600" b="1" dirty="0">
              <a:solidFill>
                <a:schemeClr val="tx1"/>
              </a:solidFill>
              <a:latin typeface="Arial" panose="020B0604020202020204" pitchFamily="34" charset="0"/>
            </a:endParaRPr>
          </a:p>
        </p:txBody>
      </p:sp>
      <p:sp>
        <p:nvSpPr>
          <p:cNvPr id="68617" name="Line 10"/>
          <p:cNvSpPr>
            <a:spLocks noChangeShapeType="1"/>
          </p:cNvSpPr>
          <p:nvPr/>
        </p:nvSpPr>
        <p:spPr bwMode="auto">
          <a:xfrm flipV="1">
            <a:off x="3409949" y="4767264"/>
            <a:ext cx="609600" cy="457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68618" name="Line 12"/>
          <p:cNvSpPr>
            <a:spLocks noChangeShapeType="1"/>
          </p:cNvSpPr>
          <p:nvPr/>
        </p:nvSpPr>
        <p:spPr bwMode="auto">
          <a:xfrm flipV="1">
            <a:off x="4781549" y="3700464"/>
            <a:ext cx="8382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68619" name="Line 14"/>
          <p:cNvSpPr>
            <a:spLocks noChangeShapeType="1"/>
          </p:cNvSpPr>
          <p:nvPr/>
        </p:nvSpPr>
        <p:spPr bwMode="auto">
          <a:xfrm flipV="1">
            <a:off x="6305549" y="2366964"/>
            <a:ext cx="1143000" cy="7620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
        <p:nvSpPr>
          <p:cNvPr id="68620" name="WordArt 8"/>
          <p:cNvSpPr>
            <a:spLocks noChangeArrowheads="1" noChangeShapeType="1" noTextEdit="1"/>
          </p:cNvSpPr>
          <p:nvPr/>
        </p:nvSpPr>
        <p:spPr bwMode="auto">
          <a:xfrm>
            <a:off x="2162819" y="1566864"/>
            <a:ext cx="5285729" cy="25908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rgbClr val="FFE701"/>
              </a:contourClr>
            </a:sp3d>
          </a:bodyPr>
          <a:lstStyle/>
          <a:p>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Future trend of audit</a:t>
            </a:r>
          </a:p>
          <a:p>
            <a:r>
              <a:rPr lang="en-US" sz="3600" kern="10" dirty="0">
                <a:ln w="9525">
                  <a:round/>
                  <a:headEnd/>
                  <a:tailEnd/>
                </a:ln>
                <a:gradFill rotWithShape="1">
                  <a:gsLst>
                    <a:gs pos="0">
                      <a:srgbClr val="FFE701"/>
                    </a:gs>
                    <a:gs pos="100000">
                      <a:srgbClr val="FE3E02"/>
                    </a:gs>
                  </a:gsLst>
                  <a:lin ang="5400000" scaled="1"/>
                </a:gradFill>
                <a:latin typeface="Impact" panose="020B0806030902050204" pitchFamily="34" charset="0"/>
              </a:rPr>
              <a:t>activity</a:t>
            </a:r>
            <a:endParaRPr lang="en-IN" sz="3600" kern="10" dirty="0">
              <a:ln w="9525">
                <a:round/>
                <a:headEnd/>
                <a:tailEnd/>
              </a:ln>
              <a:gradFill rotWithShape="1">
                <a:gsLst>
                  <a:gs pos="0">
                    <a:srgbClr val="FFE701"/>
                  </a:gs>
                  <a:gs pos="100000">
                    <a:srgbClr val="FE3E02"/>
                  </a:gs>
                </a:gsLst>
                <a:lin ang="5400000" scaled="1"/>
              </a:gradFill>
              <a:latin typeface="Impact" panose="020B0806030902050204" pitchFamily="34" charset="0"/>
            </a:endParaRPr>
          </a:p>
        </p:txBody>
      </p:sp>
      <p:sp>
        <p:nvSpPr>
          <p:cNvPr id="68621" name="Text Box 7"/>
          <p:cNvSpPr txBox="1">
            <a:spLocks noChangeArrowheads="1"/>
          </p:cNvSpPr>
          <p:nvPr/>
        </p:nvSpPr>
        <p:spPr bwMode="auto">
          <a:xfrm>
            <a:off x="7448549" y="5986464"/>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1800" b="1">
                <a:solidFill>
                  <a:schemeClr val="tx1"/>
                </a:solidFill>
                <a:latin typeface="Arial" panose="020B0604020202020204" pitchFamily="34" charset="0"/>
              </a:rPr>
              <a:t>TIME</a:t>
            </a:r>
          </a:p>
        </p:txBody>
      </p:sp>
      <p:sp>
        <p:nvSpPr>
          <p:cNvPr id="15" name="Title 1"/>
          <p:cNvSpPr txBox="1">
            <a:spLocks/>
          </p:cNvSpPr>
          <p:nvPr/>
        </p:nvSpPr>
        <p:spPr>
          <a:xfrm>
            <a:off x="27296" y="0"/>
            <a:ext cx="12164704" cy="789905"/>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a:solidFill>
                  <a:schemeClr val="accent1"/>
                </a:solidFill>
                <a:latin typeface="Times New Roman" pitchFamily="18" charset="0"/>
                <a:cs typeface="Times New Roman" pitchFamily="18" charset="0"/>
              </a:rPr>
              <a:t>Future of Audit/Assurance Function: Beyond Compliance </a:t>
            </a:r>
            <a:r>
              <a:rPr lang="en-US" sz="3200" dirty="0">
                <a:solidFill>
                  <a:schemeClr val="accent1"/>
                </a:solidFill>
                <a:latin typeface="Times New Roman" pitchFamily="18" charset="0"/>
                <a:cs typeface="Times New Roman" pitchFamily="18" charset="0"/>
              </a:rPr>
              <a:t> </a:t>
            </a:r>
          </a:p>
        </p:txBody>
      </p:sp>
      <p:sp>
        <p:nvSpPr>
          <p:cNvPr id="68623" name="Rectangle 15"/>
          <p:cNvSpPr>
            <a:spLocks noChangeArrowheads="1"/>
          </p:cNvSpPr>
          <p:nvPr/>
        </p:nvSpPr>
        <p:spPr bwMode="auto">
          <a:xfrm>
            <a:off x="8134349" y="1039621"/>
            <a:ext cx="1887537" cy="779462"/>
          </a:xfrm>
          <a:prstGeom prst="rect">
            <a:avLst/>
          </a:prstGeom>
          <a:solidFill>
            <a:srgbClr val="00FFFF"/>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2800">
                <a:solidFill>
                  <a:schemeClr val="tx2"/>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Calibri" panose="020F050202020403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b="1">
                <a:solidFill>
                  <a:schemeClr val="tx1"/>
                </a:solidFill>
                <a:latin typeface="Arial" panose="020B0604020202020204" pitchFamily="34" charset="0"/>
              </a:rPr>
              <a:t>It’s about how  </a:t>
            </a:r>
          </a:p>
          <a:p>
            <a:pPr eaLnBrk="1" hangingPunct="1">
              <a:spcBef>
                <a:spcPct val="0"/>
              </a:spcBef>
              <a:buFontTx/>
              <a:buNone/>
            </a:pPr>
            <a:r>
              <a:rPr lang="en-US" altLang="en-US" sz="1400" b="1">
                <a:solidFill>
                  <a:schemeClr val="tx1"/>
                </a:solidFill>
                <a:latin typeface="Arial" panose="020B0604020202020204" pitchFamily="34" charset="0"/>
              </a:rPr>
              <a:t>ORGANISATION</a:t>
            </a:r>
          </a:p>
          <a:p>
            <a:pPr eaLnBrk="1" hangingPunct="1">
              <a:spcBef>
                <a:spcPct val="0"/>
              </a:spcBef>
              <a:buFontTx/>
              <a:buNone/>
            </a:pPr>
            <a:r>
              <a:rPr lang="en-US" altLang="en-US" sz="100" b="1">
                <a:solidFill>
                  <a:schemeClr val="tx1"/>
                </a:solidFill>
                <a:latin typeface="Arial" panose="020B0604020202020204" pitchFamily="34" charset="0"/>
              </a:rPr>
              <a:t>.</a:t>
            </a:r>
            <a:r>
              <a:rPr lang="en-US" altLang="en-US" sz="1600" b="1">
                <a:solidFill>
                  <a:schemeClr val="tx1"/>
                </a:solidFill>
                <a:latin typeface="Arial" panose="020B0604020202020204" pitchFamily="34" charset="0"/>
              </a:rPr>
              <a:t>is operating</a:t>
            </a:r>
          </a:p>
        </p:txBody>
      </p:sp>
      <p:sp>
        <p:nvSpPr>
          <p:cNvPr id="68624" name="Line 10"/>
          <p:cNvSpPr>
            <a:spLocks noChangeShapeType="1"/>
          </p:cNvSpPr>
          <p:nvPr/>
        </p:nvSpPr>
        <p:spPr bwMode="auto">
          <a:xfrm flipV="1">
            <a:off x="7735887" y="1862139"/>
            <a:ext cx="398462" cy="228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IN"/>
          </a:p>
        </p:txBody>
      </p:sp>
    </p:spTree>
    <p:extLst>
      <p:ext uri="{BB962C8B-B14F-4D97-AF65-F5344CB8AC3E}">
        <p14:creationId xmlns:p14="http://schemas.microsoft.com/office/powerpoint/2010/main" val="3835659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13648"/>
            <a:ext cx="12192000" cy="836608"/>
          </a:xfrm>
          <a:prstGeom prst="rect">
            <a:avLst/>
          </a:prstGeom>
          <a:solidFill>
            <a:schemeClr val="bg2">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smtClean="0">
                <a:solidFill>
                  <a:schemeClr val="accent1"/>
                </a:solidFill>
                <a:latin typeface="Times New Roman" pitchFamily="18" charset="0"/>
                <a:cs typeface="Times New Roman" pitchFamily="18" charset="0"/>
              </a:rPr>
              <a:t>Internal Audit , Internal Check and Internal Controls : </a:t>
            </a:r>
            <a:endParaRPr lang="en-US" altLang="en-US" sz="3200" dirty="0">
              <a:solidFill>
                <a:schemeClr val="accent1"/>
              </a:solidFill>
              <a:latin typeface="Times New Roman" pitchFamily="18" charset="0"/>
              <a:cs typeface="Times New Roman" pitchFamily="18" charset="0"/>
            </a:endParaRPr>
          </a:p>
        </p:txBody>
      </p:sp>
      <p:sp>
        <p:nvSpPr>
          <p:cNvPr id="4" name="Rectangle 3"/>
          <p:cNvSpPr/>
          <p:nvPr/>
        </p:nvSpPr>
        <p:spPr>
          <a:xfrm>
            <a:off x="0" y="822960"/>
            <a:ext cx="12192000" cy="6432530"/>
          </a:xfrm>
          <a:prstGeom prst="rect">
            <a:avLst/>
          </a:prstGeom>
          <a:noFill/>
        </p:spPr>
        <p:txBody>
          <a:bodyPr wrap="square">
            <a:spAutoFit/>
          </a:bodyPr>
          <a:lstStyle/>
          <a:p>
            <a:pPr algn="just"/>
            <a:r>
              <a:rPr lang="en-US" sz="2800" b="1" dirty="0" smtClean="0">
                <a:solidFill>
                  <a:srgbClr val="000000"/>
                </a:solidFill>
              </a:rPr>
              <a:t>Internal Check</a:t>
            </a:r>
            <a:r>
              <a:rPr lang="en-US" sz="2800" dirty="0" smtClean="0">
                <a:solidFill>
                  <a:srgbClr val="000000"/>
                </a:solidFill>
              </a:rPr>
              <a:t> can be defined as ‘ allocation of staff duties in such a way that job done by one ,will automatically checked by the other person/s preferably occupying  the higher position in the Organizational hierarchy( Organization chart)’</a:t>
            </a:r>
            <a:r>
              <a:rPr lang="en-US" dirty="0" smtClean="0">
                <a:solidFill>
                  <a:srgbClr val="000000"/>
                </a:solidFill>
                <a:latin typeface="Trebuchet MS" panose="020B0603020202020204" pitchFamily="34" charset="0"/>
              </a:rPr>
              <a:t>. </a:t>
            </a:r>
          </a:p>
          <a:p>
            <a:pPr algn="just"/>
            <a:endParaRPr lang="en-US" dirty="0">
              <a:solidFill>
                <a:srgbClr val="000000"/>
              </a:solidFill>
              <a:latin typeface="Trebuchet MS" panose="020B0603020202020204" pitchFamily="34" charset="0"/>
            </a:endParaRPr>
          </a:p>
          <a:p>
            <a:pPr algn="just"/>
            <a:r>
              <a:rPr lang="en-US" sz="2800" dirty="0" smtClean="0">
                <a:solidFill>
                  <a:srgbClr val="000000"/>
                </a:solidFill>
              </a:rPr>
              <a:t>Internal Control is defined as</a:t>
            </a:r>
            <a:r>
              <a:rPr lang="en-US" sz="2800" dirty="0" smtClean="0"/>
              <a:t> </a:t>
            </a:r>
            <a:r>
              <a:rPr lang="en-US" sz="2800" dirty="0"/>
              <a:t>the </a:t>
            </a:r>
            <a:r>
              <a:rPr lang="en-US" sz="2800" dirty="0">
                <a:solidFill>
                  <a:srgbClr val="FF0000"/>
                </a:solidFill>
              </a:rPr>
              <a:t>mechanisms, rules, and procedures</a:t>
            </a:r>
            <a:r>
              <a:rPr lang="en-US" sz="2800" dirty="0"/>
              <a:t> </a:t>
            </a:r>
            <a:r>
              <a:rPr lang="en-US" sz="2800" dirty="0" smtClean="0">
                <a:solidFill>
                  <a:srgbClr val="FF0000"/>
                </a:solidFill>
              </a:rPr>
              <a:t>(1)</a:t>
            </a:r>
            <a:r>
              <a:rPr lang="en-US" sz="2800" dirty="0" smtClean="0"/>
              <a:t>implemented </a:t>
            </a:r>
            <a:r>
              <a:rPr lang="en-US" sz="2800" dirty="0"/>
              <a:t>by a company to ensure the integrity of </a:t>
            </a:r>
            <a:r>
              <a:rPr lang="en-US" sz="2800" dirty="0">
                <a:solidFill>
                  <a:srgbClr val="FF0000"/>
                </a:solidFill>
              </a:rPr>
              <a:t>financial and accounting information, promote accountability, and prevent </a:t>
            </a:r>
            <a:r>
              <a:rPr lang="en-US" sz="2800" dirty="0" smtClean="0">
                <a:solidFill>
                  <a:srgbClr val="FF0000"/>
                </a:solidFill>
              </a:rPr>
              <a:t>fraud(2)</a:t>
            </a:r>
            <a:r>
              <a:rPr lang="en-US" sz="2800" dirty="0" smtClean="0"/>
              <a:t>.</a:t>
            </a:r>
          </a:p>
          <a:p>
            <a:pPr algn="just"/>
            <a:r>
              <a:rPr lang="en-US" sz="2800" dirty="0" smtClean="0"/>
              <a:t>Besides </a:t>
            </a:r>
            <a:r>
              <a:rPr lang="en-US" sz="2800" dirty="0"/>
              <a:t>complying with laws and regulations and preventing employees from </a:t>
            </a:r>
            <a:r>
              <a:rPr lang="en-US" sz="2800" dirty="0" smtClean="0"/>
              <a:t>misuse of </a:t>
            </a:r>
            <a:r>
              <a:rPr lang="en-US" sz="2800" dirty="0"/>
              <a:t>assets or committing fraud, internal controls can help improve operational efficiency by improving the accuracy and timeliness of </a:t>
            </a:r>
            <a:r>
              <a:rPr lang="en-US" sz="2800" dirty="0" smtClean="0">
                <a:solidFill>
                  <a:srgbClr val="FF0000"/>
                </a:solidFill>
              </a:rPr>
              <a:t>financial reporting(3)</a:t>
            </a:r>
            <a:r>
              <a:rPr lang="en-US" sz="2800" dirty="0" smtClean="0"/>
              <a:t>.</a:t>
            </a:r>
            <a:endParaRPr lang="en-US" sz="2800" dirty="0">
              <a:solidFill>
                <a:srgbClr val="FF0000"/>
              </a:solidFill>
            </a:endParaRPr>
          </a:p>
          <a:p>
            <a:pPr algn="just"/>
            <a:endParaRPr lang="en-US" sz="2400" dirty="0" smtClean="0">
              <a:solidFill>
                <a:srgbClr val="000000"/>
              </a:solidFill>
            </a:endParaRPr>
          </a:p>
          <a:p>
            <a:pPr marL="342900" indent="-342900" algn="just">
              <a:buAutoNum type="arabicPeriod"/>
            </a:pPr>
            <a:r>
              <a:rPr lang="en-US" dirty="0" smtClean="0">
                <a:solidFill>
                  <a:srgbClr val="000000"/>
                </a:solidFill>
                <a:latin typeface="Trebuchet MS" panose="020B0603020202020204" pitchFamily="34" charset="0"/>
              </a:rPr>
              <a:t>Developing of SOP ( Standard Operating Process) , Guidance Notes, Process Notes</a:t>
            </a:r>
          </a:p>
          <a:p>
            <a:pPr marL="342900" indent="-342900" algn="just">
              <a:buAutoNum type="arabicPeriod"/>
            </a:pPr>
            <a:r>
              <a:rPr lang="en-US" dirty="0" smtClean="0">
                <a:solidFill>
                  <a:srgbClr val="000000"/>
                </a:solidFill>
                <a:latin typeface="Trebuchet MS" panose="020B0603020202020204" pitchFamily="34" charset="0"/>
              </a:rPr>
              <a:t>Maintenance ( Better through SAP/ERP)</a:t>
            </a:r>
            <a:r>
              <a:rPr lang="en-US" dirty="0">
                <a:solidFill>
                  <a:srgbClr val="000000"/>
                </a:solidFill>
                <a:latin typeface="Trebuchet MS" panose="020B0603020202020204" pitchFamily="34" charset="0"/>
              </a:rPr>
              <a:t> of MIS </a:t>
            </a:r>
            <a:r>
              <a:rPr lang="en-US" dirty="0" smtClean="0">
                <a:solidFill>
                  <a:srgbClr val="000000"/>
                </a:solidFill>
                <a:latin typeface="Trebuchet MS" panose="020B0603020202020204" pitchFamily="34" charset="0"/>
              </a:rPr>
              <a:t>, Verification of Assets , developing control environment</a:t>
            </a:r>
          </a:p>
          <a:p>
            <a:pPr marL="342900" indent="-342900" algn="just">
              <a:buAutoNum type="arabicPeriod"/>
            </a:pPr>
            <a:r>
              <a:rPr lang="en-US" dirty="0" smtClean="0">
                <a:solidFill>
                  <a:srgbClr val="000000"/>
                </a:solidFill>
                <a:latin typeface="Trebuchet MS" panose="020B0603020202020204" pitchFamily="34" charset="0"/>
              </a:rPr>
              <a:t>IFC ( Internal Financial Control)</a:t>
            </a:r>
            <a:endParaRPr lang="en-US" dirty="0">
              <a:solidFill>
                <a:srgbClr val="000000"/>
              </a:solidFill>
              <a:latin typeface="Trebuchet MS" panose="020B0603020202020204" pitchFamily="34" charset="0"/>
            </a:endParaRPr>
          </a:p>
          <a:p>
            <a:pPr algn="just"/>
            <a:endParaRPr lang="en-US" dirty="0" smtClean="0">
              <a:solidFill>
                <a:srgbClr val="000000"/>
              </a:solidFill>
              <a:latin typeface="Trebuchet MS" panose="020B0603020202020204" pitchFamily="34" charset="0"/>
            </a:endParaRPr>
          </a:p>
          <a:p>
            <a:pPr algn="just"/>
            <a:endParaRPr lang="en-IN" dirty="0"/>
          </a:p>
        </p:txBody>
      </p:sp>
    </p:spTree>
    <p:extLst>
      <p:ext uri="{BB962C8B-B14F-4D97-AF65-F5344CB8AC3E}">
        <p14:creationId xmlns:p14="http://schemas.microsoft.com/office/powerpoint/2010/main" val="1644233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0942" y="81886"/>
            <a:ext cx="12151055" cy="696467"/>
          </a:xfrm>
          <a:prstGeom prst="rect">
            <a:avLst/>
          </a:prstGeom>
          <a:solidFill>
            <a:schemeClr val="accent1">
              <a:lumMod val="75000"/>
            </a:schemeClr>
          </a:solidFill>
        </p:spPr>
        <p:txBody>
          <a:bodyPr anchor="b"/>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hangingPunct="1">
              <a:defRPr/>
            </a:pPr>
            <a:r>
              <a:rPr lang="en-US" altLang="en-US" sz="3200" dirty="0" smtClean="0">
                <a:solidFill>
                  <a:schemeClr val="accent1"/>
                </a:solidFill>
                <a:latin typeface="Times New Roman" pitchFamily="18" charset="0"/>
                <a:cs typeface="Times New Roman" pitchFamily="18" charset="0"/>
              </a:rPr>
              <a:t>Planning an Audit</a:t>
            </a:r>
            <a:endParaRPr lang="en-US" altLang="en-US" sz="3200" dirty="0">
              <a:solidFill>
                <a:schemeClr val="accent1"/>
              </a:solidFill>
              <a:latin typeface="Times New Roman" pitchFamily="18" charset="0"/>
              <a:cs typeface="Times New Roman" pitchFamily="18" charset="0"/>
            </a:endParaRPr>
          </a:p>
        </p:txBody>
      </p:sp>
      <p:sp>
        <p:nvSpPr>
          <p:cNvPr id="2" name="Rectangle 1"/>
          <p:cNvSpPr/>
          <p:nvPr/>
        </p:nvSpPr>
        <p:spPr>
          <a:xfrm>
            <a:off x="40941" y="871791"/>
            <a:ext cx="12151055" cy="3416320"/>
          </a:xfrm>
          <a:prstGeom prst="rect">
            <a:avLst/>
          </a:prstGeom>
        </p:spPr>
        <p:txBody>
          <a:bodyPr wrap="square">
            <a:spAutoFit/>
          </a:bodyPr>
          <a:lstStyle/>
          <a:p>
            <a:pPr marL="285750" indent="-285750" algn="just">
              <a:buFont typeface="Wingdings" panose="05000000000000000000" pitchFamily="2" charset="2"/>
              <a:buChar char="q"/>
            </a:pPr>
            <a:r>
              <a:rPr lang="en-US" sz="2400" dirty="0">
                <a:solidFill>
                  <a:srgbClr val="000000"/>
                </a:solidFill>
                <a:latin typeface="Trebuchet MS" panose="020B0603020202020204" pitchFamily="34" charset="0"/>
              </a:rPr>
              <a:t>“Planning an internal audit” is the primary course of action for initiating the activities. An internal audit plan is a document defining the scope, coverage and resources, including time, required for an internal audit over a defined period. For the purpose of planning, many a times ‘Finger On The Pulse- FOTP’ approach on ‘Risk’ is adopted, which in other words means planning for audit without detailed risk assessment pertaining to the entity. Business risks need to be understood, considered as yardstick for selection of ‘audit areas’. </a:t>
            </a:r>
            <a:endParaRPr lang="en-US" sz="2400" dirty="0" smtClean="0">
              <a:solidFill>
                <a:srgbClr val="000000"/>
              </a:solidFill>
              <a:latin typeface="Trebuchet MS" panose="020B0603020202020204" pitchFamily="34" charset="0"/>
            </a:endParaRPr>
          </a:p>
          <a:p>
            <a:pPr marL="285750" indent="-285750" algn="just">
              <a:buFont typeface="Wingdings" panose="05000000000000000000" pitchFamily="2" charset="2"/>
              <a:buChar char="q"/>
            </a:pPr>
            <a:endParaRPr lang="en-US" sz="2400" dirty="0">
              <a:solidFill>
                <a:srgbClr val="000000"/>
              </a:solidFill>
              <a:latin typeface="Trebuchet MS" panose="020B0603020202020204" pitchFamily="34" charset="0"/>
            </a:endParaRPr>
          </a:p>
          <a:p>
            <a:pPr algn="just"/>
            <a:r>
              <a:rPr lang="en-US" sz="2400" dirty="0" smtClean="0">
                <a:solidFill>
                  <a:srgbClr val="FF0000"/>
                </a:solidFill>
                <a:latin typeface="Trebuchet MS" panose="020B0603020202020204" pitchFamily="34" charset="0"/>
              </a:rPr>
              <a:t>RBIA ( Risk Based Internal Audit will be dealt separately)</a:t>
            </a:r>
            <a:endParaRPr lang="en-IN" sz="2400" dirty="0">
              <a:solidFill>
                <a:srgbClr val="FF0000"/>
              </a:solidFill>
            </a:endParaRPr>
          </a:p>
        </p:txBody>
      </p:sp>
      <p:sp>
        <p:nvSpPr>
          <p:cNvPr id="6" name="Title 1"/>
          <p:cNvSpPr txBox="1">
            <a:spLocks/>
          </p:cNvSpPr>
          <p:nvPr/>
        </p:nvSpPr>
        <p:spPr>
          <a:xfrm>
            <a:off x="0" y="0"/>
            <a:ext cx="12192000" cy="789905"/>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a:t>
            </a:r>
            <a:endParaRPr lang="en-US" sz="3200" dirty="0">
              <a:solidFill>
                <a:schemeClr val="accent1"/>
              </a:solidFill>
              <a:latin typeface="Times New Roman" pitchFamily="18" charset="0"/>
              <a:cs typeface="Times New Roman" pitchFamily="18" charset="0"/>
            </a:endParaRPr>
          </a:p>
        </p:txBody>
      </p:sp>
    </p:spTree>
    <p:extLst>
      <p:ext uri="{BB962C8B-B14F-4D97-AF65-F5344CB8AC3E}">
        <p14:creationId xmlns:p14="http://schemas.microsoft.com/office/powerpoint/2010/main" val="255774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12192000" cy="789905"/>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a:t>
            </a:r>
            <a:endParaRPr lang="en-US" sz="3200" dirty="0">
              <a:solidFill>
                <a:schemeClr val="accent1"/>
              </a:solidFill>
              <a:latin typeface="Times New Roman" pitchFamily="18" charset="0"/>
              <a:cs typeface="Times New Roman" pitchFamily="18" charset="0"/>
            </a:endParaRPr>
          </a:p>
        </p:txBody>
      </p:sp>
      <p:sp>
        <p:nvSpPr>
          <p:cNvPr id="6" name="Rectangle 5"/>
          <p:cNvSpPr/>
          <p:nvPr/>
        </p:nvSpPr>
        <p:spPr>
          <a:xfrm>
            <a:off x="0" y="778355"/>
            <a:ext cx="12192000" cy="5262979"/>
          </a:xfrm>
          <a:prstGeom prst="rect">
            <a:avLst/>
          </a:prstGeom>
        </p:spPr>
        <p:txBody>
          <a:bodyPr wrap="square">
            <a:spAutoFit/>
          </a:bodyPr>
          <a:lstStyle/>
          <a:p>
            <a:pPr marL="342900" indent="-342900">
              <a:buFont typeface="Wingdings" panose="05000000000000000000" pitchFamily="2" charset="2"/>
              <a:buChar char="q"/>
            </a:pPr>
            <a:r>
              <a:rPr lang="en-US" sz="2400" dirty="0" smtClean="0"/>
              <a:t>Knowledge of Business and Industry</a:t>
            </a:r>
          </a:p>
          <a:p>
            <a:pPr marL="342900" indent="-342900">
              <a:buFont typeface="Wingdings" panose="05000000000000000000" pitchFamily="2" charset="2"/>
              <a:buChar char="q"/>
            </a:pPr>
            <a:endParaRPr lang="en-US" sz="2400" dirty="0"/>
          </a:p>
          <a:p>
            <a:pPr algn="just"/>
            <a:r>
              <a:rPr lang="en-US" sz="2400" dirty="0"/>
              <a:t>Any Industry is dominated by four ‘M’s viz. Man, Machine, Materials and Money; Cement Industry is also no exception in this regard. The aforesaid four basic inputs coupled with Outputs create Operational Systems/Processes /Activities for the Industry. Each such Operational System is again conglomeration of many sub-systems /activities. </a:t>
            </a:r>
            <a:endParaRPr lang="en-US" sz="2400" dirty="0" smtClean="0"/>
          </a:p>
          <a:p>
            <a:endParaRPr lang="en-US" sz="2400" dirty="0" smtClean="0"/>
          </a:p>
          <a:p>
            <a:pPr marL="342900" indent="-342900">
              <a:buFont typeface="Wingdings" panose="05000000000000000000" pitchFamily="2" charset="2"/>
              <a:buChar char="q"/>
            </a:pPr>
            <a:r>
              <a:rPr lang="en-US" sz="2400" dirty="0" smtClean="0"/>
              <a:t>Operations </a:t>
            </a:r>
            <a:r>
              <a:rPr lang="en-US" sz="2400" dirty="0"/>
              <a:t>and Process </a:t>
            </a:r>
            <a:r>
              <a:rPr lang="en-US" sz="2400" dirty="0" smtClean="0"/>
              <a:t>understanding</a:t>
            </a:r>
          </a:p>
          <a:p>
            <a:endParaRPr lang="en-US" sz="2400" dirty="0" smtClean="0"/>
          </a:p>
          <a:p>
            <a:r>
              <a:rPr lang="en-US" sz="2400" dirty="0"/>
              <a:t> </a:t>
            </a:r>
            <a:r>
              <a:rPr lang="en-US" sz="2400" dirty="0" smtClean="0"/>
              <a:t>     Operations and Process of Cement industry discussed hereunder</a:t>
            </a:r>
          </a:p>
          <a:p>
            <a:r>
              <a:rPr lang="en-US" sz="2400" dirty="0"/>
              <a:t> </a:t>
            </a:r>
            <a:r>
              <a:rPr lang="en-US" sz="2400" dirty="0" smtClean="0"/>
              <a:t>     </a:t>
            </a:r>
            <a:endParaRPr lang="en-US" sz="2400" dirty="0"/>
          </a:p>
          <a:p>
            <a:pPr marL="342900" indent="-342900">
              <a:buFont typeface="Wingdings" panose="05000000000000000000" pitchFamily="2" charset="2"/>
              <a:buChar char="q"/>
            </a:pPr>
            <a:r>
              <a:rPr lang="en-US" sz="2400" dirty="0"/>
              <a:t>Internal Audit Programme</a:t>
            </a:r>
          </a:p>
          <a:p>
            <a:pPr marL="342900" indent="-342900">
              <a:buFont typeface="Wingdings" panose="05000000000000000000" pitchFamily="2" charset="2"/>
              <a:buChar char="q"/>
            </a:pPr>
            <a:r>
              <a:rPr lang="en-US" sz="2400" dirty="0" smtClean="0"/>
              <a:t>Internal </a:t>
            </a:r>
            <a:r>
              <a:rPr lang="en-US" sz="2400" dirty="0"/>
              <a:t>Audit questionnaire and </a:t>
            </a:r>
            <a:r>
              <a:rPr lang="en-US" sz="2400" dirty="0" smtClean="0"/>
              <a:t>check-list</a:t>
            </a:r>
          </a:p>
          <a:p>
            <a:pPr marL="342900" indent="-342900">
              <a:buFont typeface="Wingdings" panose="05000000000000000000" pitchFamily="2" charset="2"/>
              <a:buChar char="q"/>
            </a:pPr>
            <a:r>
              <a:rPr lang="en-US" sz="2400" dirty="0"/>
              <a:t>Audit Conclusion and corrective measures</a:t>
            </a:r>
            <a:endParaRPr lang="en-US" sz="2400" dirty="0" smtClean="0"/>
          </a:p>
        </p:txBody>
      </p:sp>
      <p:graphicFrame>
        <p:nvGraphicFramePr>
          <p:cNvPr id="7" name="Object 6"/>
          <p:cNvGraphicFramePr>
            <a:graphicFrameLocks noChangeAspect="1"/>
          </p:cNvGraphicFramePr>
          <p:nvPr>
            <p:extLst/>
          </p:nvPr>
        </p:nvGraphicFramePr>
        <p:xfrm>
          <a:off x="9525000" y="5389064"/>
          <a:ext cx="914400" cy="771525"/>
        </p:xfrm>
        <a:graphic>
          <a:graphicData uri="http://schemas.openxmlformats.org/presentationml/2006/ole">
            <mc:AlternateContent xmlns:mc="http://schemas.openxmlformats.org/markup-compatibility/2006">
              <mc:Choice xmlns:v="urn:schemas-microsoft-com:vml" Requires="v">
                <p:oleObj spid="_x0000_s2051" name="Acrobat Document" showAsIcon="1" r:id="rId3" imgW="914400" imgH="771480" progId="AcroExch.Document.DC">
                  <p:embed/>
                </p:oleObj>
              </mc:Choice>
              <mc:Fallback>
                <p:oleObj name="Acrobat Document" showAsIcon="1" r:id="rId3" imgW="914400" imgH="771480" progId="AcroExch.Document.DC">
                  <p:embed/>
                  <p:pic>
                    <p:nvPicPr>
                      <p:cNvPr id="7" name="Object 6"/>
                      <p:cNvPicPr/>
                      <p:nvPr/>
                    </p:nvPicPr>
                    <p:blipFill>
                      <a:blip r:embed="rId4"/>
                      <a:stretch>
                        <a:fillRect/>
                      </a:stretch>
                    </p:blipFill>
                    <p:spPr>
                      <a:xfrm>
                        <a:off x="9525000" y="5389064"/>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47987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C7248D-60C7-411B-BFB0-1A987801134E}" type="slidenum">
              <a:rPr lang="en-IN" smtClean="0"/>
              <a:t>7</a:t>
            </a:fld>
            <a:endParaRPr lang="en-IN"/>
          </a:p>
        </p:txBody>
      </p:sp>
      <p:sp>
        <p:nvSpPr>
          <p:cNvPr id="5" name="Title 1"/>
          <p:cNvSpPr txBox="1">
            <a:spLocks/>
          </p:cNvSpPr>
          <p:nvPr/>
        </p:nvSpPr>
        <p:spPr>
          <a:xfrm>
            <a:off x="14514" y="-43544"/>
            <a:ext cx="12177486" cy="833449"/>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 : Function Based</a:t>
            </a:r>
            <a:endParaRPr lang="en-US" sz="3200" dirty="0">
              <a:solidFill>
                <a:schemeClr val="accent1"/>
              </a:solidFill>
              <a:latin typeface="Times New Roman" pitchFamily="18" charset="0"/>
              <a:cs typeface="Times New Roman" pitchFamily="18" charset="0"/>
            </a:endParaRPr>
          </a:p>
        </p:txBody>
      </p:sp>
      <p:sp>
        <p:nvSpPr>
          <p:cNvPr id="6" name="Rectangle 5"/>
          <p:cNvSpPr/>
          <p:nvPr/>
        </p:nvSpPr>
        <p:spPr>
          <a:xfrm>
            <a:off x="27296" y="789906"/>
            <a:ext cx="12164704" cy="2677656"/>
          </a:xfrm>
          <a:prstGeom prst="rect">
            <a:avLst/>
          </a:prstGeom>
        </p:spPr>
        <p:txBody>
          <a:bodyPr wrap="square">
            <a:spAutoFit/>
          </a:bodyPr>
          <a:lstStyle/>
          <a:p>
            <a:pPr marL="514350" indent="-514350">
              <a:buAutoNum type="arabicPeriod"/>
            </a:pPr>
            <a:endParaRPr lang="en-US" sz="2800" dirty="0" smtClean="0">
              <a:solidFill>
                <a:schemeClr val="tx1">
                  <a:lumMod val="95000"/>
                  <a:lumOff val="5000"/>
                </a:schemeClr>
              </a:solidFill>
              <a:cs typeface="Times New Roman" pitchFamily="18" charset="0"/>
            </a:endParaRPr>
          </a:p>
          <a:p>
            <a:pPr marL="514350" indent="-514350">
              <a:buAutoNum type="arabicPeriod"/>
            </a:pPr>
            <a:r>
              <a:rPr lang="en-US" sz="2800" dirty="0" smtClean="0">
                <a:solidFill>
                  <a:schemeClr val="tx1">
                    <a:lumMod val="95000"/>
                    <a:lumOff val="5000"/>
                  </a:schemeClr>
                </a:solidFill>
                <a:cs typeface="Times New Roman" pitchFamily="18" charset="0"/>
              </a:rPr>
              <a:t>Production and Operations </a:t>
            </a:r>
          </a:p>
          <a:p>
            <a:pPr marL="514350" indent="-514350">
              <a:buAutoNum type="arabicPeriod"/>
            </a:pPr>
            <a:r>
              <a:rPr lang="en-US" sz="2800" dirty="0" smtClean="0">
                <a:solidFill>
                  <a:schemeClr val="tx1">
                    <a:lumMod val="95000"/>
                    <a:lumOff val="5000"/>
                  </a:schemeClr>
                </a:solidFill>
                <a:cs typeface="Times New Roman" pitchFamily="18" charset="0"/>
              </a:rPr>
              <a:t>Purchase and Inventory Management incl. Quality Control</a:t>
            </a:r>
          </a:p>
          <a:p>
            <a:pPr marL="514350" indent="-514350">
              <a:buAutoNum type="arabicPeriod"/>
            </a:pPr>
            <a:r>
              <a:rPr lang="en-US" sz="2800" dirty="0" smtClean="0">
                <a:solidFill>
                  <a:schemeClr val="tx1">
                    <a:lumMod val="95000"/>
                    <a:lumOff val="5000"/>
                  </a:schemeClr>
                </a:solidFill>
                <a:cs typeface="Times New Roman" pitchFamily="18" charset="0"/>
              </a:rPr>
              <a:t>Sales, Marketing, Storage and Distribution</a:t>
            </a:r>
          </a:p>
          <a:p>
            <a:pPr marL="514350" indent="-514350">
              <a:buAutoNum type="arabicPeriod"/>
            </a:pPr>
            <a:r>
              <a:rPr lang="en-US" sz="2800" dirty="0" smtClean="0">
                <a:solidFill>
                  <a:schemeClr val="tx1">
                    <a:lumMod val="95000"/>
                    <a:lumOff val="5000"/>
                  </a:schemeClr>
                </a:solidFill>
                <a:cs typeface="Times New Roman" pitchFamily="18" charset="0"/>
              </a:rPr>
              <a:t>HRD &amp; Personnel Department </a:t>
            </a:r>
          </a:p>
          <a:p>
            <a:pPr marL="514350" indent="-514350">
              <a:buAutoNum type="arabicPeriod"/>
            </a:pPr>
            <a:r>
              <a:rPr lang="en-US" sz="2800" dirty="0" smtClean="0">
                <a:solidFill>
                  <a:schemeClr val="tx1">
                    <a:lumMod val="95000"/>
                    <a:lumOff val="5000"/>
                  </a:schemeClr>
                </a:solidFill>
                <a:cs typeface="Times New Roman" pitchFamily="18" charset="0"/>
              </a:rPr>
              <a:t>Corporate and Administration</a:t>
            </a:r>
            <a:endParaRPr lang="en-IN" sz="2800" dirty="0">
              <a:solidFill>
                <a:schemeClr val="tx1">
                  <a:lumMod val="95000"/>
                  <a:lumOff val="5000"/>
                </a:schemeClr>
              </a:solidFill>
            </a:endParaRPr>
          </a:p>
        </p:txBody>
      </p:sp>
      <p:sp>
        <p:nvSpPr>
          <p:cNvPr id="2" name="Rectangle 1"/>
          <p:cNvSpPr/>
          <p:nvPr/>
        </p:nvSpPr>
        <p:spPr>
          <a:xfrm>
            <a:off x="286603" y="3875964"/>
            <a:ext cx="8824068" cy="1200329"/>
          </a:xfrm>
          <a:prstGeom prst="rect">
            <a:avLst/>
          </a:prstGeom>
        </p:spPr>
        <p:txBody>
          <a:bodyPr wrap="square">
            <a:spAutoFit/>
          </a:bodyPr>
          <a:lstStyle/>
          <a:p>
            <a:endParaRPr lang="en-US" dirty="0" smtClean="0">
              <a:solidFill>
                <a:srgbClr val="FF0000"/>
              </a:solidFill>
              <a:latin typeface="Trebuchet MS" panose="020B0603020202020204" pitchFamily="34" charset="0"/>
            </a:endParaRPr>
          </a:p>
          <a:p>
            <a:endParaRPr lang="en-US" dirty="0">
              <a:solidFill>
                <a:srgbClr val="FF0000"/>
              </a:solidFill>
              <a:latin typeface="Trebuchet MS" panose="020B0603020202020204" pitchFamily="34" charset="0"/>
            </a:endParaRPr>
          </a:p>
          <a:p>
            <a:endParaRPr lang="en-US" dirty="0" smtClean="0">
              <a:solidFill>
                <a:srgbClr val="FF0000"/>
              </a:solidFill>
              <a:latin typeface="Trebuchet MS" panose="020B0603020202020204" pitchFamily="34" charset="0"/>
            </a:endParaRPr>
          </a:p>
          <a:p>
            <a:r>
              <a:rPr lang="en-US" dirty="0" smtClean="0">
                <a:solidFill>
                  <a:srgbClr val="FF0000"/>
                </a:solidFill>
                <a:latin typeface="Trebuchet MS" panose="020B0603020202020204" pitchFamily="34" charset="0"/>
              </a:rPr>
              <a:t>RBIA </a:t>
            </a:r>
            <a:r>
              <a:rPr lang="en-US" dirty="0">
                <a:solidFill>
                  <a:srgbClr val="FF0000"/>
                </a:solidFill>
                <a:latin typeface="Trebuchet MS" panose="020B0603020202020204" pitchFamily="34" charset="0"/>
              </a:rPr>
              <a:t>( Risk Based Internal Audit will be dealt separately)</a:t>
            </a:r>
            <a:endParaRPr lang="en-IN" dirty="0"/>
          </a:p>
        </p:txBody>
      </p:sp>
    </p:spTree>
    <p:extLst>
      <p:ext uri="{BB962C8B-B14F-4D97-AF65-F5344CB8AC3E}">
        <p14:creationId xmlns:p14="http://schemas.microsoft.com/office/powerpoint/2010/main" val="3206283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14" y="-43544"/>
            <a:ext cx="12177486" cy="833449"/>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 : Function Based</a:t>
            </a:r>
            <a:endParaRPr lang="en-US" sz="3200" dirty="0">
              <a:solidFill>
                <a:schemeClr val="accent1"/>
              </a:solidFill>
              <a:latin typeface="Times New Roman" pitchFamily="18" charset="0"/>
              <a:cs typeface="Times New Roman" pitchFamily="18" charset="0"/>
            </a:endParaRPr>
          </a:p>
        </p:txBody>
      </p:sp>
      <p:sp>
        <p:nvSpPr>
          <p:cNvPr id="6" name="Rectangle 5"/>
          <p:cNvSpPr/>
          <p:nvPr/>
        </p:nvSpPr>
        <p:spPr>
          <a:xfrm>
            <a:off x="14514" y="789905"/>
            <a:ext cx="12177486" cy="1093120"/>
          </a:xfrm>
          <a:prstGeom prst="rect">
            <a:avLst/>
          </a:prstGeom>
        </p:spPr>
        <p:txBody>
          <a:bodyPr wrap="square">
            <a:spAutoFit/>
          </a:bodyPr>
          <a:lstStyle/>
          <a:p>
            <a:pPr lvl="0" algn="just">
              <a:lnSpc>
                <a:spcPct val="115000"/>
              </a:lnSpc>
              <a:spcAft>
                <a:spcPts val="1000"/>
              </a:spcAft>
            </a:pPr>
            <a:r>
              <a:rPr lang="en-US" b="1" dirty="0">
                <a:latin typeface="Calibri" panose="020F0502020204030204" pitchFamily="34" charset="0"/>
                <a:ea typeface="Times New Roman" panose="02020603050405020304" pitchFamily="18" charset="0"/>
                <a:cs typeface="Times New Roman" panose="02020603050405020304" pitchFamily="18" charset="0"/>
              </a:rPr>
              <a:t>Production</a:t>
            </a:r>
            <a:endParaRPr lang="en-IN" sz="2400" dirty="0">
              <a:latin typeface="Calibri" panose="020F0502020204030204" pitchFamily="34" charset="0"/>
              <a:ea typeface="Times New Roman" panose="02020603050405020304" pitchFamily="18" charset="0"/>
              <a:cs typeface="Times New Roman" panose="02020603050405020304" pitchFamily="18" charset="0"/>
            </a:endParaRPr>
          </a:p>
          <a:p>
            <a:r>
              <a:rPr lang="en-US" dirty="0">
                <a:latin typeface="Calibri" panose="020F0502020204030204" pitchFamily="34" charset="0"/>
                <a:ea typeface="Times New Roman" panose="02020603050405020304" pitchFamily="18" charset="0"/>
                <a:cs typeface="Times New Roman" panose="02020603050405020304" pitchFamily="18" charset="0"/>
              </a:rPr>
              <a:t>Production of Clinker (wherever applicable) and conversion to Cement, bagging (not applicable for sale in dumpers) activities are considered as production.</a:t>
            </a:r>
            <a:endParaRPr lang="en-IN" dirty="0"/>
          </a:p>
        </p:txBody>
      </p:sp>
      <p:graphicFrame>
        <p:nvGraphicFramePr>
          <p:cNvPr id="7" name="Table 6"/>
          <p:cNvGraphicFramePr>
            <a:graphicFrameLocks noGrp="1"/>
          </p:cNvGraphicFramePr>
          <p:nvPr>
            <p:extLst/>
          </p:nvPr>
        </p:nvGraphicFramePr>
        <p:xfrm>
          <a:off x="14514" y="2018189"/>
          <a:ext cx="12177486" cy="3367482"/>
        </p:xfrm>
        <a:graphic>
          <a:graphicData uri="http://schemas.openxmlformats.org/drawingml/2006/table">
            <a:tbl>
              <a:tblPr firstRow="1" firstCol="1" bandRow="1">
                <a:tableStyleId>{5C22544A-7EE6-4342-B048-85BDC9FD1C3A}</a:tableStyleId>
              </a:tblPr>
              <a:tblGrid>
                <a:gridCol w="12177486">
                  <a:extLst>
                    <a:ext uri="{9D8B030D-6E8A-4147-A177-3AD203B41FA5}">
                      <a16:colId xmlns:a16="http://schemas.microsoft.com/office/drawing/2014/main" val="2363729695"/>
                    </a:ext>
                  </a:extLst>
                </a:gridCol>
              </a:tblGrid>
              <a:tr h="434725">
                <a:tc>
                  <a:txBody>
                    <a:bodyPr/>
                    <a:lstStyle/>
                    <a:p>
                      <a:pPr algn="ctr">
                        <a:lnSpc>
                          <a:spcPct val="115000"/>
                        </a:lnSpc>
                        <a:spcAft>
                          <a:spcPts val="0"/>
                        </a:spcAft>
                      </a:pPr>
                      <a:endParaRPr lang="en-IN" sz="1800" dirty="0" smtClean="0">
                        <a:effectLst/>
                      </a:endParaRPr>
                    </a:p>
                    <a:p>
                      <a:pPr marL="285750" indent="-285750" algn="just">
                        <a:lnSpc>
                          <a:spcPct val="115000"/>
                        </a:lnSpc>
                        <a:spcAft>
                          <a:spcPts val="0"/>
                        </a:spcAft>
                        <a:buFont typeface="Arial" panose="020B0604020202020204" pitchFamily="34" charset="0"/>
                        <a:buChar char="•"/>
                      </a:pPr>
                      <a:r>
                        <a:rPr lang="en-US" sz="1800" dirty="0" smtClean="0">
                          <a:effectLst/>
                        </a:rPr>
                        <a:t> Whether Production budget/plan for each of the product variety is duly compiled on a timely basis?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979028815"/>
                  </a:ext>
                </a:extLst>
              </a:tr>
              <a:tr h="485775">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there exists Pre-defined authority level for review and modification in the production plan?</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45412732"/>
                  </a:ext>
                </a:extLst>
              </a:tr>
              <a:tr h="647700">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Production Plan vis-à-vis changes in Sales Plan or availability of raw materials &amp; documentation thereof is done on a periodic basis?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574946151"/>
                  </a:ext>
                </a:extLst>
              </a:tr>
              <a:tr h="328971">
                <a:tc>
                  <a:txBody>
                    <a:bodyPr/>
                    <a:lstStyle/>
                    <a:p>
                      <a:pPr marL="342900" lvl="0" indent="-342900" algn="just">
                        <a:lnSpc>
                          <a:spcPct val="115000"/>
                        </a:lnSpc>
                        <a:spcAft>
                          <a:spcPts val="0"/>
                        </a:spcAft>
                        <a:buFont typeface="Symbol" panose="05050102010706020507" pitchFamily="18" charset="2"/>
                        <a:buChar char=""/>
                      </a:pPr>
                      <a:r>
                        <a:rPr lang="en-US" sz="1800" smtClean="0">
                          <a:effectLst/>
                        </a:rPr>
                        <a:t>Whether compilation &amp; documentation of actual consumption vis-à-vis standard consumption in done on a periodic basis?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87709999"/>
                  </a:ext>
                </a:extLst>
              </a:tr>
              <a:tr h="275771">
                <a:tc>
                  <a:txBody>
                    <a:bodyPr/>
                    <a:lstStyle/>
                    <a:p>
                      <a:pPr marL="342900" lvl="0" indent="-342900">
                        <a:lnSpc>
                          <a:spcPct val="115000"/>
                        </a:lnSpc>
                        <a:spcAft>
                          <a:spcPts val="0"/>
                        </a:spcAft>
                        <a:buFont typeface="Symbol" panose="05050102010706020507" pitchFamily="18" charset="2"/>
                        <a:buChar char=""/>
                      </a:pPr>
                      <a:r>
                        <a:rPr lang="en-US" sz="1800" dirty="0" smtClean="0">
                          <a:effectLst/>
                        </a:rPr>
                        <a:t>Whether review of periodicity of comparison of actual consumption and standard consumption is in place?</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51529215"/>
                  </a:ext>
                </a:extLst>
              </a:tr>
              <a:tr h="312674">
                <a:tc>
                  <a:txBody>
                    <a:bodyPr/>
                    <a:lstStyle/>
                    <a:p>
                      <a:pPr marL="342900" lvl="0" indent="-342900">
                        <a:lnSpc>
                          <a:spcPct val="115000"/>
                        </a:lnSpc>
                        <a:spcAft>
                          <a:spcPts val="0"/>
                        </a:spcAft>
                        <a:buFont typeface="Symbol" panose="05050102010706020507" pitchFamily="18" charset="2"/>
                        <a:buChar char=""/>
                      </a:pPr>
                      <a:r>
                        <a:rPr lang="en-US" sz="1800" smtClean="0">
                          <a:effectLst/>
                        </a:rPr>
                        <a:t>Whether compilation of reason-wise variance analysis for deviation in consumption is done on a regular basis?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6248109"/>
                  </a:ext>
                </a:extLst>
              </a:tr>
              <a:tr h="319314">
                <a:tc>
                  <a:txBody>
                    <a:bodyPr/>
                    <a:lstStyle/>
                    <a:p>
                      <a:pPr marL="342900" lvl="0" indent="-342900">
                        <a:lnSpc>
                          <a:spcPct val="115000"/>
                        </a:lnSpc>
                        <a:spcAft>
                          <a:spcPts val="0"/>
                        </a:spcAft>
                        <a:buFont typeface="Symbol" panose="05050102010706020507" pitchFamily="18" charset="2"/>
                        <a:buChar char=""/>
                      </a:pPr>
                      <a:r>
                        <a:rPr lang="en-US" sz="1800" smtClean="0">
                          <a:effectLst/>
                        </a:rPr>
                        <a:t>Whether all controllable and non-controllable factors resulting in variation in the consumption norms identified?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05694938"/>
                  </a:ext>
                </a:extLst>
              </a:tr>
              <a:tr h="323850">
                <a:tc>
                  <a:txBody>
                    <a:bodyPr/>
                    <a:lstStyle/>
                    <a:p>
                      <a:pPr marL="342900" lvl="0" indent="-342900">
                        <a:lnSpc>
                          <a:spcPct val="115000"/>
                        </a:lnSpc>
                        <a:spcAft>
                          <a:spcPts val="0"/>
                        </a:spcAft>
                        <a:buFont typeface="Symbol" panose="05050102010706020507" pitchFamily="18" charset="2"/>
                        <a:buChar char=""/>
                      </a:pPr>
                      <a:r>
                        <a:rPr lang="en-US" sz="1800" dirty="0" smtClean="0">
                          <a:effectLst/>
                        </a:rPr>
                        <a:t>Whether department takes appropriate action plan to remedy the controllable factors?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3789058564"/>
                  </a:ext>
                </a:extLst>
              </a:tr>
            </a:tbl>
          </a:graphicData>
        </a:graphic>
      </p:graphicFrame>
    </p:spTree>
    <p:extLst>
      <p:ext uri="{BB962C8B-B14F-4D97-AF65-F5344CB8AC3E}">
        <p14:creationId xmlns:p14="http://schemas.microsoft.com/office/powerpoint/2010/main" val="2300258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514" y="-43544"/>
            <a:ext cx="12177486" cy="833449"/>
          </a:xfrm>
          <a:prstGeom prst="rect">
            <a:avLst/>
          </a:prstGeom>
          <a:solidFill>
            <a:schemeClr val="bg2">
              <a:lumMod val="75000"/>
            </a:schemeClr>
          </a:solidFill>
        </p:spPr>
        <p:txBody>
          <a:bodyPr anchor="b">
            <a:normAutofit fontScale="97500"/>
          </a:bodyPr>
          <a:lstStyle>
            <a:lvl1pPr algn="l" rtl="0" eaLnBrk="0" fontAlgn="base" hangingPunct="0">
              <a:spcBef>
                <a:spcPct val="0"/>
              </a:spcBef>
              <a:spcAft>
                <a:spcPct val="0"/>
              </a:spcAft>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a:lvl2pPr algn="l" rtl="0" eaLnBrk="0" fontAlgn="base" hangingPunct="0">
              <a:spcBef>
                <a:spcPct val="0"/>
              </a:spcBef>
              <a:spcAft>
                <a:spcPct val="0"/>
              </a:spcAft>
              <a:defRPr sz="7200" b="1">
                <a:solidFill>
                  <a:schemeClr val="bg1"/>
                </a:solidFill>
                <a:latin typeface="Calibri" pitchFamily="34" charset="0"/>
              </a:defRPr>
            </a:lvl2pPr>
            <a:lvl3pPr algn="l" rtl="0" eaLnBrk="0" fontAlgn="base" hangingPunct="0">
              <a:spcBef>
                <a:spcPct val="0"/>
              </a:spcBef>
              <a:spcAft>
                <a:spcPct val="0"/>
              </a:spcAft>
              <a:defRPr sz="7200" b="1">
                <a:solidFill>
                  <a:schemeClr val="bg1"/>
                </a:solidFill>
                <a:latin typeface="Calibri" pitchFamily="34" charset="0"/>
              </a:defRPr>
            </a:lvl3pPr>
            <a:lvl4pPr algn="l" rtl="0" eaLnBrk="0" fontAlgn="base" hangingPunct="0">
              <a:spcBef>
                <a:spcPct val="0"/>
              </a:spcBef>
              <a:spcAft>
                <a:spcPct val="0"/>
              </a:spcAft>
              <a:defRPr sz="7200" b="1">
                <a:solidFill>
                  <a:schemeClr val="bg1"/>
                </a:solidFill>
                <a:latin typeface="Calibri" pitchFamily="34" charset="0"/>
              </a:defRPr>
            </a:lvl4pPr>
            <a:lvl5pPr algn="l" rtl="0" eaLnBrk="0" fontAlgn="base" hangingPunct="0">
              <a:spcBef>
                <a:spcPct val="0"/>
              </a:spcBef>
              <a:spcAft>
                <a:spcPct val="0"/>
              </a:spcAft>
              <a:defRPr sz="7200" b="1">
                <a:solidFill>
                  <a:schemeClr val="bg1"/>
                </a:solidFill>
                <a:latin typeface="Calibri" pitchFamily="34" charset="0"/>
              </a:defRPr>
            </a:lvl5pPr>
            <a:lvl6pPr marL="457200" algn="l" rtl="0" fontAlgn="base">
              <a:spcBef>
                <a:spcPct val="0"/>
              </a:spcBef>
              <a:spcAft>
                <a:spcPct val="0"/>
              </a:spcAft>
              <a:defRPr sz="7200" b="1">
                <a:solidFill>
                  <a:schemeClr val="bg1"/>
                </a:solidFill>
                <a:latin typeface="Calibri" pitchFamily="34" charset="0"/>
              </a:defRPr>
            </a:lvl6pPr>
            <a:lvl7pPr marL="914400" algn="l" rtl="0" fontAlgn="base">
              <a:spcBef>
                <a:spcPct val="0"/>
              </a:spcBef>
              <a:spcAft>
                <a:spcPct val="0"/>
              </a:spcAft>
              <a:defRPr sz="7200" b="1">
                <a:solidFill>
                  <a:schemeClr val="bg1"/>
                </a:solidFill>
                <a:latin typeface="Calibri" pitchFamily="34" charset="0"/>
              </a:defRPr>
            </a:lvl7pPr>
            <a:lvl8pPr marL="1371600" algn="l" rtl="0" fontAlgn="base">
              <a:spcBef>
                <a:spcPct val="0"/>
              </a:spcBef>
              <a:spcAft>
                <a:spcPct val="0"/>
              </a:spcAft>
              <a:defRPr sz="7200" b="1">
                <a:solidFill>
                  <a:schemeClr val="bg1"/>
                </a:solidFill>
                <a:latin typeface="Calibri" pitchFamily="34" charset="0"/>
              </a:defRPr>
            </a:lvl8pPr>
            <a:lvl9pPr marL="1828800" algn="l" rtl="0" fontAlgn="base">
              <a:spcBef>
                <a:spcPct val="0"/>
              </a:spcBef>
              <a:spcAft>
                <a:spcPct val="0"/>
              </a:spcAft>
              <a:defRPr sz="7200" b="1">
                <a:solidFill>
                  <a:schemeClr val="bg1"/>
                </a:solidFill>
                <a:latin typeface="Calibri" pitchFamily="34" charset="0"/>
              </a:defRPr>
            </a:lvl9pPr>
          </a:lstStyle>
          <a:p>
            <a:pPr eaLnBrk="1" fontAlgn="auto" hangingPunct="1">
              <a:spcAft>
                <a:spcPts val="0"/>
              </a:spcAft>
              <a:defRPr/>
            </a:pPr>
            <a:r>
              <a:rPr lang="en-US" sz="2500" dirty="0" smtClean="0">
                <a:solidFill>
                  <a:schemeClr val="accent1"/>
                </a:solidFill>
                <a:latin typeface="Times New Roman" pitchFamily="18" charset="0"/>
                <a:cs typeface="Times New Roman" pitchFamily="18" charset="0"/>
              </a:rPr>
              <a:t> </a:t>
            </a:r>
            <a:r>
              <a:rPr lang="en-US" sz="3200" dirty="0" smtClean="0">
                <a:solidFill>
                  <a:schemeClr val="accent1"/>
                </a:solidFill>
                <a:latin typeface="Times New Roman" pitchFamily="18" charset="0"/>
                <a:cs typeface="Times New Roman" pitchFamily="18" charset="0"/>
              </a:rPr>
              <a:t> Planning and Executing Internal Audit : Function Based(</a:t>
            </a:r>
            <a:r>
              <a:rPr lang="en-US" sz="3200" dirty="0" err="1" smtClean="0">
                <a:solidFill>
                  <a:schemeClr val="accent1"/>
                </a:solidFill>
                <a:latin typeface="Times New Roman" pitchFamily="18" charset="0"/>
                <a:cs typeface="Times New Roman" pitchFamily="18" charset="0"/>
              </a:rPr>
              <a:t>Prodn</a:t>
            </a:r>
            <a:r>
              <a:rPr lang="en-US" sz="3200" dirty="0" smtClean="0">
                <a:solidFill>
                  <a:schemeClr val="accent1"/>
                </a:solidFill>
                <a:latin typeface="Times New Roman" pitchFamily="18" charset="0"/>
                <a:cs typeface="Times New Roman" pitchFamily="18" charset="0"/>
              </a:rPr>
              <a:t>.)</a:t>
            </a:r>
            <a:endParaRPr lang="en-US" sz="3200" dirty="0">
              <a:solidFill>
                <a:schemeClr val="accent1"/>
              </a:solidFill>
              <a:latin typeface="Times New Roman" pitchFamily="18" charset="0"/>
              <a:cs typeface="Times New Roman" pitchFamily="18" charset="0"/>
            </a:endParaRPr>
          </a:p>
        </p:txBody>
      </p:sp>
      <p:graphicFrame>
        <p:nvGraphicFramePr>
          <p:cNvPr id="6" name="Table 5"/>
          <p:cNvGraphicFramePr>
            <a:graphicFrameLocks noGrp="1"/>
          </p:cNvGraphicFramePr>
          <p:nvPr>
            <p:extLst/>
          </p:nvPr>
        </p:nvGraphicFramePr>
        <p:xfrm>
          <a:off x="14514" y="789907"/>
          <a:ext cx="12177486" cy="4992562"/>
        </p:xfrm>
        <a:graphic>
          <a:graphicData uri="http://schemas.openxmlformats.org/drawingml/2006/table">
            <a:tbl>
              <a:tblPr firstRow="1" firstCol="1" bandRow="1">
                <a:tableStyleId>{5C22544A-7EE6-4342-B048-85BDC9FD1C3A}</a:tableStyleId>
              </a:tblPr>
              <a:tblGrid>
                <a:gridCol w="12177486">
                  <a:extLst>
                    <a:ext uri="{9D8B030D-6E8A-4147-A177-3AD203B41FA5}">
                      <a16:colId xmlns:a16="http://schemas.microsoft.com/office/drawing/2014/main" val="3023448664"/>
                    </a:ext>
                  </a:extLst>
                </a:gridCol>
              </a:tblGrid>
              <a:tr h="680804">
                <a:tc>
                  <a:txBody>
                    <a:bodyPr/>
                    <a:lstStyle/>
                    <a:p>
                      <a:pPr marL="342900" lvl="0" indent="-342900">
                        <a:lnSpc>
                          <a:spcPct val="115000"/>
                        </a:lnSpc>
                        <a:spcAft>
                          <a:spcPts val="0"/>
                        </a:spcAft>
                        <a:buFont typeface="Symbol" panose="05050102010706020507" pitchFamily="18" charset="2"/>
                        <a:buChar char=""/>
                      </a:pPr>
                      <a:r>
                        <a:rPr lang="en-US" sz="1800" dirty="0">
                          <a:effectLst/>
                        </a:rPr>
                        <a:t>Whether  material reconciliation highlighting total material consumed, standard input-output norms and actual verified?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9960925"/>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variations over standard Bag consumption is measured and monitored?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568029101"/>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Daily Production Report from DCS Compiled?</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6302736"/>
                  </a:ext>
                </a:extLst>
              </a:tr>
              <a:tr h="453869">
                <a:tc>
                  <a:txBody>
                    <a:bodyPr/>
                    <a:lstStyle/>
                    <a:p>
                      <a:pPr marL="342900" lvl="0" indent="-342900">
                        <a:lnSpc>
                          <a:spcPct val="115000"/>
                        </a:lnSpc>
                        <a:spcAft>
                          <a:spcPts val="0"/>
                        </a:spcAft>
                        <a:buFont typeface="Symbol" panose="05050102010706020507" pitchFamily="18" charset="2"/>
                        <a:buChar char=""/>
                      </a:pPr>
                      <a:r>
                        <a:rPr lang="en-US" sz="1800" dirty="0">
                          <a:effectLst/>
                        </a:rPr>
                        <a:t>whether the production report on a daily basis verified by the authorized personnel?</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421725714"/>
                  </a:ext>
                </a:extLst>
              </a:tr>
              <a:tr h="680804">
                <a:tc>
                  <a:txBody>
                    <a:bodyPr/>
                    <a:lstStyle/>
                    <a:p>
                      <a:pPr marL="342900" lvl="0" indent="-342900">
                        <a:lnSpc>
                          <a:spcPct val="115000"/>
                        </a:lnSpc>
                        <a:spcAft>
                          <a:spcPts val="0"/>
                        </a:spcAft>
                        <a:buFont typeface="Symbol" panose="05050102010706020507" pitchFamily="18" charset="2"/>
                        <a:buChar char=""/>
                      </a:pPr>
                      <a:r>
                        <a:rPr lang="en-US" sz="1800" dirty="0">
                          <a:effectLst/>
                        </a:rPr>
                        <a:t>Whether there exists pre-defined authority levels to generate, add, and modify production data in DCS/SAP?</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343129725"/>
                  </a:ext>
                </a:extLst>
              </a:tr>
              <a:tr h="680804">
                <a:tc>
                  <a:txBody>
                    <a:bodyPr/>
                    <a:lstStyle/>
                    <a:p>
                      <a:pPr marL="342900" lvl="0" indent="-342900">
                        <a:lnSpc>
                          <a:spcPct val="115000"/>
                        </a:lnSpc>
                        <a:spcAft>
                          <a:spcPts val="0"/>
                        </a:spcAft>
                        <a:buFont typeface="Symbol" panose="05050102010706020507" pitchFamily="18" charset="2"/>
                        <a:buChar char=""/>
                      </a:pPr>
                      <a:r>
                        <a:rPr lang="en-US" sz="1800" dirty="0">
                          <a:effectLst/>
                        </a:rPr>
                        <a:t>Whether there exists Standard Operating Procedures (SOP) for quality control and inspection?</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376776384"/>
                  </a:ext>
                </a:extLst>
              </a:tr>
              <a:tr h="680804">
                <a:tc>
                  <a:txBody>
                    <a:bodyPr/>
                    <a:lstStyle/>
                    <a:p>
                      <a:pPr marL="342900" lvl="0" indent="-342900">
                        <a:lnSpc>
                          <a:spcPct val="115000"/>
                        </a:lnSpc>
                        <a:spcAft>
                          <a:spcPts val="0"/>
                        </a:spcAft>
                        <a:buFont typeface="Symbol" panose="05050102010706020507" pitchFamily="18" charset="2"/>
                        <a:buChar char=""/>
                      </a:pPr>
                      <a:r>
                        <a:rPr lang="en-US" sz="1800" dirty="0">
                          <a:effectLst/>
                        </a:rPr>
                        <a:t>Whether there exists a system of review of Quality Control (QC) norms periodically to ensure their validity?</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2054380124"/>
                  </a:ext>
                </a:extLst>
              </a:tr>
              <a:tr h="907739">
                <a:tc>
                  <a:txBody>
                    <a:bodyPr/>
                    <a:lstStyle/>
                    <a:p>
                      <a:pPr marL="342900" lvl="0" indent="-342900">
                        <a:lnSpc>
                          <a:spcPct val="115000"/>
                        </a:lnSpc>
                        <a:spcAft>
                          <a:spcPts val="0"/>
                        </a:spcAft>
                        <a:buFont typeface="Symbol" panose="05050102010706020507" pitchFamily="18" charset="2"/>
                        <a:buChar char=""/>
                      </a:pPr>
                      <a:r>
                        <a:rPr lang="en-US" sz="1800" dirty="0">
                          <a:effectLst/>
                        </a:rPr>
                        <a:t>Whether Adherence to the pre-determined sampling techniques &amp; exception reports duly approved  for the results deviating from the QC norms?</a:t>
                      </a:r>
                      <a:endParaRPr lang="en-IN"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890752940"/>
                  </a:ext>
                </a:extLst>
              </a:tr>
            </a:tbl>
          </a:graphicData>
        </a:graphic>
      </p:graphicFrame>
    </p:spTree>
    <p:extLst>
      <p:ext uri="{BB962C8B-B14F-4D97-AF65-F5344CB8AC3E}">
        <p14:creationId xmlns:p14="http://schemas.microsoft.com/office/powerpoint/2010/main" val="2738363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671BF14BDA5D40B13FF34FB37BDC12" ma:contentTypeVersion="10" ma:contentTypeDescription="Create a new document." ma:contentTypeScope="" ma:versionID="fac699f8189a04b39fdf8a8b31015afe">
  <xsd:schema xmlns:xsd="http://www.w3.org/2001/XMLSchema" xmlns:xs="http://www.w3.org/2001/XMLSchema" xmlns:p="http://schemas.microsoft.com/office/2006/metadata/properties" xmlns:ns3="277b3f45-7ba7-4ba1-9c21-391a687cd2ab" targetNamespace="http://schemas.microsoft.com/office/2006/metadata/properties" ma:root="true" ma:fieldsID="b9d2bd8ca2670f6d092014e132f9ba01" ns3:_="">
    <xsd:import namespace="277b3f45-7ba7-4ba1-9c21-391a687cd2ab"/>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7b3f45-7ba7-4ba1-9c21-391a687cd2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1E7E78C-A3C0-4724-AC27-5B732C9898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7b3f45-7ba7-4ba1-9c21-391a687cd2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F64F58-6894-4AAF-A4FA-460C84590211}">
  <ds:schemaRefs>
    <ds:schemaRef ds:uri="http://schemas.microsoft.com/sharepoint/v3/contenttype/forms"/>
  </ds:schemaRefs>
</ds:datastoreItem>
</file>

<file path=customXml/itemProps3.xml><?xml version="1.0" encoding="utf-8"?>
<ds:datastoreItem xmlns:ds="http://schemas.openxmlformats.org/officeDocument/2006/customXml" ds:itemID="{2D90452C-80C9-4E5C-AB91-56E9F1C5212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77b3f45-7ba7-4ba1-9c21-391a687cd2ab"/>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1320</Words>
  <Application>Microsoft Office PowerPoint</Application>
  <PresentationFormat>Widescreen</PresentationFormat>
  <Paragraphs>142</Paragraphs>
  <Slides>12</Slides>
  <Notes>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3" baseType="lpstr">
      <vt:lpstr>Arial</vt:lpstr>
      <vt:lpstr>Calibri</vt:lpstr>
      <vt:lpstr>Calibri Light</vt:lpstr>
      <vt:lpstr>Courier New</vt:lpstr>
      <vt:lpstr>Impact</vt:lpstr>
      <vt:lpstr>Symbol</vt:lpstr>
      <vt:lpstr>Times New Roman</vt:lpstr>
      <vt:lpstr>Trebuchet MS</vt:lpstr>
      <vt:lpstr>Wingdings</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malay.paul@birlacorp.com</dc:creator>
  <cp:lastModifiedBy>Malay Paul</cp:lastModifiedBy>
  <cp:revision>1</cp:revision>
  <dcterms:created xsi:type="dcterms:W3CDTF">2022-06-10T09:25:17Z</dcterms:created>
  <dcterms:modified xsi:type="dcterms:W3CDTF">2022-06-10T09:26:13Z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0x01010068671BF14BDA5D40B13FF34FB37BDC12</vt:lpwstr>
  </property>
</Properties>
</file>