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notesMasterIdLst>
    <p:notesMasterId r:id="rId15"/>
  </p:notesMasterIdLst>
  <p:handoutMasterIdLst>
    <p:handoutMasterId r:id="rId16"/>
  </p:handoutMasterIdLst>
  <p:sldIdLst>
    <p:sldId id="257" r:id="rId5"/>
    <p:sldId id="399" r:id="rId6"/>
    <p:sldId id="354" r:id="rId7"/>
    <p:sldId id="372" r:id="rId8"/>
    <p:sldId id="374" r:id="rId9"/>
    <p:sldId id="401" r:id="rId10"/>
    <p:sldId id="361" r:id="rId11"/>
    <p:sldId id="363" r:id="rId12"/>
    <p:sldId id="356" r:id="rId13"/>
    <p:sldId id="450" r:id="rId14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6699"/>
    <a:srgbClr val="FF7C80"/>
    <a:srgbClr val="003300"/>
    <a:srgbClr val="0000FF"/>
    <a:srgbClr val="FF6600"/>
    <a:srgbClr val="FFCC00"/>
    <a:srgbClr val="9966FF"/>
    <a:srgbClr val="CC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63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29838" cy="498852"/>
          </a:xfrm>
          <a:prstGeom prst="rect">
            <a:avLst/>
          </a:prstGeom>
        </p:spPr>
        <p:txBody>
          <a:bodyPr vert="horz" lIns="93497" tIns="46748" rIns="93497" bIns="46748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4" y="2"/>
            <a:ext cx="2929838" cy="498852"/>
          </a:xfrm>
          <a:prstGeom prst="rect">
            <a:avLst/>
          </a:prstGeom>
        </p:spPr>
        <p:txBody>
          <a:bodyPr vert="horz" lIns="93497" tIns="46748" rIns="93497" bIns="46748" rtlCol="0"/>
          <a:lstStyle>
            <a:lvl1pPr algn="r">
              <a:defRPr sz="1200"/>
            </a:lvl1pPr>
          </a:lstStyle>
          <a:p>
            <a:fld id="{E7B03888-CE41-4FF3-A282-7A1265C874B1}" type="datetimeFigureOut">
              <a:rPr lang="en-IN" smtClean="0"/>
              <a:t>10/06/2022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3667"/>
            <a:ext cx="2929838" cy="498851"/>
          </a:xfrm>
          <a:prstGeom prst="rect">
            <a:avLst/>
          </a:prstGeom>
        </p:spPr>
        <p:txBody>
          <a:bodyPr vert="horz" lIns="93497" tIns="46748" rIns="93497" bIns="46748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4" y="9443667"/>
            <a:ext cx="2929838" cy="498851"/>
          </a:xfrm>
          <a:prstGeom prst="rect">
            <a:avLst/>
          </a:prstGeom>
        </p:spPr>
        <p:txBody>
          <a:bodyPr vert="horz" lIns="93497" tIns="46748" rIns="93497" bIns="46748" rtlCol="0" anchor="b"/>
          <a:lstStyle>
            <a:lvl1pPr algn="r">
              <a:defRPr sz="1200"/>
            </a:lvl1pPr>
          </a:lstStyle>
          <a:p>
            <a:fld id="{FC7529DD-3C4E-491F-B3DF-18376A1712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7579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29838" cy="498852"/>
          </a:xfrm>
          <a:prstGeom prst="rect">
            <a:avLst/>
          </a:prstGeom>
        </p:spPr>
        <p:txBody>
          <a:bodyPr vert="horz" lIns="93497" tIns="46748" rIns="93497" bIns="46748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4" y="2"/>
            <a:ext cx="2929838" cy="498852"/>
          </a:xfrm>
          <a:prstGeom prst="rect">
            <a:avLst/>
          </a:prstGeom>
        </p:spPr>
        <p:txBody>
          <a:bodyPr vert="horz" lIns="93497" tIns="46748" rIns="93497" bIns="46748" rtlCol="0"/>
          <a:lstStyle>
            <a:lvl1pPr algn="r">
              <a:defRPr sz="1200"/>
            </a:lvl1pPr>
          </a:lstStyle>
          <a:p>
            <a:fld id="{B59DD61A-D5D5-4D9E-AB1A-D2AF01AE0A85}" type="datetimeFigureOut">
              <a:rPr lang="en-IN" smtClean="0"/>
              <a:t>10/06/2022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8" rIns="93497" bIns="46748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6"/>
            <a:ext cx="5408930" cy="3914865"/>
          </a:xfrm>
          <a:prstGeom prst="rect">
            <a:avLst/>
          </a:prstGeom>
        </p:spPr>
        <p:txBody>
          <a:bodyPr vert="horz" lIns="93497" tIns="46748" rIns="93497" bIns="4674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3667"/>
            <a:ext cx="2929838" cy="498851"/>
          </a:xfrm>
          <a:prstGeom prst="rect">
            <a:avLst/>
          </a:prstGeom>
        </p:spPr>
        <p:txBody>
          <a:bodyPr vert="horz" lIns="93497" tIns="46748" rIns="93497" bIns="46748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4" y="9443667"/>
            <a:ext cx="2929838" cy="498851"/>
          </a:xfrm>
          <a:prstGeom prst="rect">
            <a:avLst/>
          </a:prstGeom>
        </p:spPr>
        <p:txBody>
          <a:bodyPr vert="horz" lIns="93497" tIns="46748" rIns="93497" bIns="46748" rtlCol="0" anchor="b"/>
          <a:lstStyle>
            <a:lvl1pPr algn="r">
              <a:defRPr sz="1200"/>
            </a:lvl1pPr>
          </a:lstStyle>
          <a:p>
            <a:fld id="{C1929CD1-C4D8-4CF5-A5D2-B55C87D057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92218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7B38-DD4F-4E97-B274-7A81FC0706B2}" type="datetime1">
              <a:rPr lang="en-IN" smtClean="0"/>
              <a:t>10/06/2022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33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C19BB-1740-4F72-A2B5-99C65CC8397A}" type="datetime1">
              <a:rPr lang="en-IN" smtClean="0"/>
              <a:t>10/06/2022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84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EBA0-208B-440F-9F9F-0E0262E55E23}" type="datetime1">
              <a:rPr lang="en-IN" smtClean="0"/>
              <a:t>10/06/2022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689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655B-ABB0-4541-B224-154FB4C7FF70}" type="datetime1">
              <a:rPr lang="en-IN" smtClean="0"/>
              <a:t>10/06/2022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044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0457A-AE5A-4507-BB59-3E81C1925E0D}" type="datetime1">
              <a:rPr lang="en-IN" smtClean="0"/>
              <a:t>10/06/2022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163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091C-7A5F-4580-A688-A464EA9D429C}" type="datetime1">
              <a:rPr lang="en-IN" smtClean="0"/>
              <a:t>10/06/2022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326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BAAE-DA82-4981-A53F-095A91CC9046}" type="datetime1">
              <a:rPr lang="en-IN" smtClean="0"/>
              <a:t>10/06/2022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210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401AD-3E86-4A15-A439-8DF9A1221D9A}" type="datetime1">
              <a:rPr lang="en-IN" smtClean="0"/>
              <a:t>10/06/2022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361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DC88-4B69-423B-800C-075B0A11F713}" type="datetime1">
              <a:rPr lang="en-IN" smtClean="0"/>
              <a:t>10/06/2022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467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0343E-E50F-47C5-A67F-B2BE1EA10F1D}" type="datetime1">
              <a:rPr lang="en-IN" smtClean="0"/>
              <a:t>10/06/2022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122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E1E-AAC6-41D5-BD9A-CB250CCEAFAD}" type="datetime1">
              <a:rPr lang="en-IN" smtClean="0"/>
              <a:t>10/06/2022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483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762AB-6D19-4169-BE55-06DB1EAE2BE9}" type="datetime1">
              <a:rPr lang="en-IN" smtClean="0"/>
              <a:t>10/06/2022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7248D-60C7-411B-BFB0-1A98780113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477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1</a:t>
            </a:fld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734" y="947009"/>
            <a:ext cx="6218567" cy="5910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833" y="947009"/>
            <a:ext cx="6190475" cy="59109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-112734" y="12986"/>
            <a:ext cx="12409042" cy="1005550"/>
          </a:xfrm>
          <a:solidFill>
            <a:schemeClr val="bg2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N" sz="4800" b="1" u="sng" cap="none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alligraphy" panose="03010101010101010101" pitchFamily="66" charset="0"/>
                <a:cs typeface="Arial" panose="020B0604020202020204" pitchFamily="34" charset="0"/>
              </a:rPr>
              <a:t>Advanced Certificate Course on IA</a:t>
            </a:r>
            <a:endParaRPr lang="en-IN" sz="4800" b="1" u="sng" cap="none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</p:txBody>
      </p:sp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487416" y="1431664"/>
            <a:ext cx="11385208" cy="1256946"/>
          </a:xfrm>
          <a:noFill/>
          <a:ln>
            <a:noFill/>
          </a:ln>
        </p:spPr>
        <p:txBody>
          <a:bodyPr>
            <a:normAutofit fontScale="55000" lnSpcReduction="20000"/>
          </a:bodyPr>
          <a:lstStyle/>
          <a:p>
            <a:pPr marL="87313" lvl="1" indent="0" algn="ctr">
              <a:buNone/>
            </a:pPr>
            <a:endParaRPr lang="en-US" sz="4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marL="87313" lvl="1" indent="0" algn="ctr">
              <a:buNone/>
            </a:pP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marL="87313" lvl="1" indent="0" algn="ctr">
              <a:buNone/>
            </a:pPr>
            <a:r>
              <a:rPr lang="en-US" sz="4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alligraphy" panose="03010101010101010101" pitchFamily="66" charset="0"/>
                <a:cs typeface="Arial" panose="020B0604020202020204" pitchFamily="34" charset="0"/>
              </a:rPr>
              <a:t>Journey towards 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alligraphy" panose="03010101010101010101" pitchFamily="66" charset="0"/>
                <a:cs typeface="Arial" panose="020B0604020202020204" pitchFamily="34" charset="0"/>
              </a:rPr>
              <a:t>Learning</a:t>
            </a: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marL="87313" lvl="1" indent="0" algn="ctr">
              <a:buNone/>
            </a:pPr>
            <a:r>
              <a:rPr lang="en-US" sz="2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alligraphy" panose="03010101010101010101" pitchFamily="66" charset="0"/>
                <a:cs typeface="Arial" panose="020B0604020202020204" pitchFamily="34" charset="0"/>
              </a:rPr>
              <a:t> </a:t>
            </a:r>
          </a:p>
          <a:p>
            <a:pPr marL="87313" lvl="1" indent="0">
              <a:buNone/>
            </a:pP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marL="87313" lvl="1" indent="0">
              <a:buNone/>
            </a:pP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330">
            <a:off x="484521" y="5011685"/>
            <a:ext cx="1625020" cy="139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658">
            <a:off x="3155886" y="4689808"/>
            <a:ext cx="2811752" cy="16090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72" y="3663038"/>
            <a:ext cx="1752252" cy="116583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67" y="5426692"/>
            <a:ext cx="2717443" cy="107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20" y="5207609"/>
            <a:ext cx="2391403" cy="143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Compliance photos"/>
          <p:cNvSpPr>
            <a:spLocks noChangeAspect="1" noChangeArrowheads="1"/>
          </p:cNvSpPr>
          <p:nvPr/>
        </p:nvSpPr>
        <p:spPr bwMode="auto">
          <a:xfrm>
            <a:off x="161371" y="-144463"/>
            <a:ext cx="299004" cy="2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85" y="3454645"/>
            <a:ext cx="2438400" cy="16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648" y="27296"/>
            <a:ext cx="12178350" cy="7510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Assurance and Consulting services in Internal Audit : Value Add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48" y="751344"/>
            <a:ext cx="121783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Case Study: 1 </a:t>
            </a:r>
            <a:endParaRPr lang="en-US" dirty="0" smtClean="0"/>
          </a:p>
          <a:p>
            <a:pPr algn="just"/>
            <a:r>
              <a:rPr lang="en-US" sz="2400" dirty="0" smtClean="0"/>
              <a:t> A </a:t>
            </a:r>
            <a:r>
              <a:rPr lang="en-US" sz="2400" dirty="0"/>
              <a:t>‘bulk packing’ </a:t>
            </a:r>
            <a:r>
              <a:rPr lang="en-US" sz="2400" dirty="0" err="1"/>
              <a:t>centre</a:t>
            </a:r>
            <a:r>
              <a:rPr lang="en-US" sz="2400" dirty="0"/>
              <a:t> operates with two Packing Machines on three shift basis. Daily deployment schedule is of 18 Operators (3/Shift/Packer) in three Shifts ( Shift I : 6 </a:t>
            </a:r>
            <a:r>
              <a:rPr lang="en-US" sz="2400" dirty="0" err="1"/>
              <a:t>a.m</a:t>
            </a:r>
            <a:r>
              <a:rPr lang="en-US" sz="2400" dirty="0"/>
              <a:t> to 2 </a:t>
            </a:r>
            <a:r>
              <a:rPr lang="en-US" sz="2400" dirty="0" err="1"/>
              <a:t>p.m</a:t>
            </a:r>
            <a:r>
              <a:rPr lang="en-US" sz="2400" dirty="0"/>
              <a:t> and so on ) for the two Packing Machines. Job descriptions and work content of Operators are given hereunder. </a:t>
            </a:r>
            <a:endParaRPr lang="en-US" sz="2400" dirty="0" smtClean="0"/>
          </a:p>
          <a:p>
            <a:pPr marL="457200" indent="-457200" algn="just">
              <a:buAutoNum type="alphaLcPeriod"/>
            </a:pPr>
            <a:r>
              <a:rPr lang="en-US" sz="2400" dirty="0" smtClean="0"/>
              <a:t>Bag </a:t>
            </a:r>
            <a:r>
              <a:rPr lang="en-US" sz="2400" dirty="0"/>
              <a:t>feeding in nozzles - one operator each at each discharge end of double discharge facility. </a:t>
            </a:r>
            <a:r>
              <a:rPr lang="en-US" sz="2400" dirty="0" smtClean="0"/>
              <a:t>Rotation-wise </a:t>
            </a:r>
            <a:r>
              <a:rPr lang="en-US" sz="2400" dirty="0"/>
              <a:t>off is taken by the workmen to ensure continuity of discharge operation. </a:t>
            </a:r>
            <a:endParaRPr lang="en-US" sz="2400" dirty="0" smtClean="0"/>
          </a:p>
          <a:p>
            <a:pPr marL="457200" indent="-457200" algn="just">
              <a:buAutoNum type="alphaLcPeriod"/>
            </a:pPr>
            <a:r>
              <a:rPr lang="en-US" sz="2400" dirty="0" smtClean="0"/>
              <a:t> </a:t>
            </a:r>
            <a:r>
              <a:rPr lang="en-US" sz="2400" dirty="0"/>
              <a:t>The aforesaid modus of on and off/rest is mutually settled by the gang. </a:t>
            </a:r>
            <a:endParaRPr lang="en-US" sz="2400" dirty="0" smtClean="0"/>
          </a:p>
          <a:p>
            <a:pPr marL="457200" indent="-457200" algn="just">
              <a:buAutoNum type="alphaLcPeriod"/>
            </a:pPr>
            <a:r>
              <a:rPr lang="en-US" sz="2400" dirty="0" smtClean="0"/>
              <a:t>Our </a:t>
            </a:r>
            <a:r>
              <a:rPr lang="en-US" sz="2400" dirty="0"/>
              <a:t>proposition indicates uninterrupted production with </a:t>
            </a:r>
            <a:r>
              <a:rPr lang="en-US" sz="2400" dirty="0" smtClean="0"/>
              <a:t>5 workmen denoted </a:t>
            </a:r>
            <a:r>
              <a:rPr lang="en-US" sz="2400" dirty="0"/>
              <a:t>as 1,2,3,4,5(instead of 6 per shift) by maintaining the prevalent off/rest time mutually agreed upon </a:t>
            </a:r>
            <a:r>
              <a:rPr lang="en-US" sz="2400" dirty="0" smtClean="0"/>
              <a:t>amongst workmen</a:t>
            </a:r>
            <a:r>
              <a:rPr lang="en-US" sz="2400" dirty="0"/>
              <a:t>. </a:t>
            </a:r>
            <a:endParaRPr lang="en-US" sz="2400" dirty="0" smtClean="0"/>
          </a:p>
          <a:p>
            <a:pPr marL="457200" indent="-457200" algn="just">
              <a:buAutoNum type="alphaLcPeriod"/>
            </a:pPr>
            <a:r>
              <a:rPr lang="en-US" sz="2400" dirty="0" smtClean="0"/>
              <a:t>It </a:t>
            </a:r>
            <a:r>
              <a:rPr lang="en-US" sz="2400" dirty="0"/>
              <a:t>is pertinent to mention here that recesses not being planned/ projected at the start and last lap of the eight hour shift as per prevalent system. </a:t>
            </a:r>
            <a:endParaRPr lang="en-US" sz="2400" dirty="0" smtClean="0"/>
          </a:p>
          <a:p>
            <a:pPr marL="457200" indent="-457200" algn="just">
              <a:buAutoNum type="alphaLcPeriod"/>
            </a:pPr>
            <a:r>
              <a:rPr lang="en-US" sz="2400" dirty="0" smtClean="0"/>
              <a:t>Considering </a:t>
            </a:r>
            <a:r>
              <a:rPr lang="en-US" sz="2400" dirty="0"/>
              <a:t>continuity of effective working time span, that is, half an hour, one hour and so on; many such propositions can be build. Based on wage rate, savings can be achieved through modified matrix.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42895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" y="0"/>
            <a:ext cx="12191996" cy="77835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Know Your Resource : 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21" y="959111"/>
            <a:ext cx="1428750" cy="1609725"/>
          </a:xfrm>
          <a:prstGeom prst="rect">
            <a:avLst/>
          </a:prstGeom>
        </p:spPr>
      </p:pic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778354"/>
            <a:ext cx="12191998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 smtClean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3636" y="2568836"/>
            <a:ext cx="32618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M.Com</a:t>
            </a:r>
            <a:r>
              <a:rPr lang="en-GB" altLang="en-US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., FCA, AICWA</a:t>
            </a:r>
          </a:p>
          <a:p>
            <a:pPr algn="just"/>
            <a:endParaRPr lang="en-GB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More than 30 Years experience in ERM,IA &amp; Process Improvement with reputed Companies</a:t>
            </a:r>
            <a:endParaRPr lang="en-IN" dirty="0"/>
          </a:p>
        </p:txBody>
      </p:sp>
      <p:sp>
        <p:nvSpPr>
          <p:cNvPr id="2" name="Rectangle 1"/>
          <p:cNvSpPr/>
          <p:nvPr/>
        </p:nvSpPr>
        <p:spPr>
          <a:xfrm>
            <a:off x="95534" y="4012442"/>
            <a:ext cx="1209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Declaration : </a:t>
            </a:r>
          </a:p>
          <a:p>
            <a:endParaRPr lang="en-US" sz="2400" b="1" dirty="0"/>
          </a:p>
          <a:p>
            <a:pPr marL="342900" indent="-342900">
              <a:buAutoNum type="arabicPeriod"/>
            </a:pPr>
            <a:r>
              <a:rPr lang="en-US" sz="2400" b="1" dirty="0" smtClean="0"/>
              <a:t>The  pictures used in Slides are taken from freely available pictures in </a:t>
            </a:r>
            <a:r>
              <a:rPr lang="en-US" sz="2400" b="1" dirty="0" err="1" smtClean="0"/>
              <a:t>networld</a:t>
            </a:r>
            <a:endParaRPr lang="en-US" sz="2400" b="1" dirty="0" smtClean="0"/>
          </a:p>
          <a:p>
            <a:pPr marL="342900" indent="-342900">
              <a:buAutoNum type="arabicPeriod"/>
            </a:pPr>
            <a:r>
              <a:rPr lang="en-US" sz="2400" b="1" dirty="0" smtClean="0"/>
              <a:t>Co-authored articles published in the ‘’Management Accountant Journal’’ are used in the course material</a:t>
            </a:r>
          </a:p>
          <a:p>
            <a:pPr marL="342900" indent="-342900">
              <a:buAutoNum type="arabicPeriod"/>
            </a:pPr>
            <a:r>
              <a:rPr lang="en-US" sz="2400" b="1" dirty="0" smtClean="0"/>
              <a:t>Research Publication of ICMAI ON Cement Industry ( authored by me) used in case studies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3208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100361" y="778353"/>
            <a:ext cx="12091638" cy="607964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87313" lvl="1" indent="0" algn="ctr">
              <a:buNone/>
            </a:pPr>
            <a:endParaRPr lang="en-US" sz="4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  <a:p>
            <a:pPr marL="87313" lvl="1" indent="0">
              <a:buNone/>
            </a:pPr>
            <a:r>
              <a:rPr lang="en-US" sz="20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alligraphy" panose="03010101010101010101" pitchFamily="66" charset="0"/>
                <a:cs typeface="Arial" panose="020B0604020202020204" pitchFamily="34" charset="0"/>
              </a:rPr>
              <a:t> </a:t>
            </a:r>
            <a:endParaRPr lang="en-US" sz="9600" b="1" dirty="0" smtClean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  <a:p>
            <a:pPr marL="658813" lvl="1" indent="-571500">
              <a:buFont typeface="Wingdings" panose="05000000000000000000" pitchFamily="2" charset="2"/>
              <a:buChar char="q"/>
            </a:pPr>
            <a:endParaRPr lang="en-US" sz="9600" b="1" dirty="0">
              <a:ln w="0"/>
              <a:solidFill>
                <a:schemeClr val="accent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  <a:p>
            <a:pPr marL="87313" lvl="1" indent="0">
              <a:buNone/>
            </a:pPr>
            <a:endParaRPr lang="en-US" sz="8000" b="1" dirty="0" smtClean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  <a:p>
            <a:pPr marL="87313" lvl="1" indent="0">
              <a:buNone/>
            </a:pP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Calligraphy" panose="03010101010101010101" pitchFamily="66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2191999" cy="8360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Coverage on 11.06.22 ,12.06.22 ,18.06.22,19.06.22,26.06.22,02.07.22,03.07.22,09.07.22, 10.07.22</a:t>
            </a:r>
            <a:r>
              <a:rPr lang="en-US" altLang="en-US" sz="2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3648" y="778354"/>
            <a:ext cx="120919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Evolution and history of Internal Auditing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Assurance and Consulting Services in Internal Audit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Internal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Controls – Internal Check – Internal Audit</a:t>
            </a:r>
            <a:endParaRPr lang="en-US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Knowledge of Business and Industry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Operations and Process Understanding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Operations and Process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Understanding – Case Study – Value Add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Internal </a:t>
            </a:r>
            <a:r>
              <a:rPr lang="en-US" sz="2400" dirty="0"/>
              <a:t>Audit </a:t>
            </a:r>
            <a:r>
              <a:rPr lang="en-US" sz="2400" dirty="0" smtClean="0"/>
              <a:t>Programme – Case Study of Model Programs 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Internal Audit questionnaire and </a:t>
            </a:r>
            <a:r>
              <a:rPr lang="en-US" sz="2400" dirty="0" smtClean="0"/>
              <a:t>check-list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Internal Audit Evidence (execution Data, Documents etc.)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Audit Conclusion and corrective </a:t>
            </a:r>
            <a:r>
              <a:rPr lang="en-US" sz="2400" dirty="0" smtClean="0"/>
              <a:t>measures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Format of IA Report – contents and </a:t>
            </a:r>
            <a:r>
              <a:rPr lang="en-US" sz="2400" dirty="0" smtClean="0"/>
              <a:t>presentation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Communicating to Audit Committee/Board : Case study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Enterprise Risk Management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Risk Based Internal Audit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Risk Based Internal Audit – Plan : Case Study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Risk Based Internal Audit- Case Study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336464"/>
              </p:ext>
            </p:extLst>
          </p:nvPr>
        </p:nvGraphicFramePr>
        <p:xfrm>
          <a:off x="10360926" y="914061"/>
          <a:ext cx="939420" cy="792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Worksheet" showAsIcon="1" r:id="rId3" imgW="914400" imgH="771480" progId="Excel.Sheet.12">
                  <p:embed/>
                </p:oleObj>
              </mc:Choice>
              <mc:Fallback>
                <p:oleObj name="Worksheet" showAsIcon="1" r:id="rId3" imgW="914400" imgH="771480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0926" y="914061"/>
                        <a:ext cx="939420" cy="792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46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4</a:t>
            </a:fld>
            <a:endParaRPr lang="en-IN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860239"/>
            <a:ext cx="12191997" cy="582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2700" dirty="0" smtClean="0">
                <a:latin typeface="Arial" panose="020B0604020202020204" pitchFamily="34" charset="0"/>
              </a:rPr>
              <a:t>The </a:t>
            </a:r>
            <a:r>
              <a:rPr lang="en-US" altLang="en-US" sz="2700" dirty="0">
                <a:latin typeface="Arial" panose="020B0604020202020204" pitchFamily="34" charset="0"/>
              </a:rPr>
              <a:t>word “ Audit “ has come from the Latin “ </a:t>
            </a:r>
            <a:r>
              <a:rPr lang="en-US" altLang="en-US" sz="2700" dirty="0" err="1">
                <a:latin typeface="Arial" panose="020B0604020202020204" pitchFamily="34" charset="0"/>
              </a:rPr>
              <a:t>Audire</a:t>
            </a:r>
            <a:r>
              <a:rPr lang="en-US" altLang="en-US" sz="2700" dirty="0">
                <a:latin typeface="Arial" panose="020B0604020202020204" pitchFamily="34" charset="0"/>
              </a:rPr>
              <a:t>“ , means   ” to  hear”.</a:t>
            </a:r>
          </a:p>
          <a:p>
            <a:pPr algn="just"/>
            <a:r>
              <a:rPr lang="en-US" altLang="en-US" sz="2700" dirty="0" smtClean="0">
                <a:latin typeface="Arial" panose="020B0604020202020204" pitchFamily="34" charset="0"/>
              </a:rPr>
              <a:t>In </a:t>
            </a:r>
            <a:r>
              <a:rPr lang="en-US" altLang="en-US" sz="2700" dirty="0">
                <a:latin typeface="Arial" panose="020B0604020202020204" pitchFamily="34" charset="0"/>
              </a:rPr>
              <a:t>ancient time, the King of state </a:t>
            </a:r>
            <a:r>
              <a:rPr lang="en-US" altLang="en-US" sz="2700" b="1" dirty="0">
                <a:latin typeface="Arial" panose="020B0604020202020204" pitchFamily="34" charset="0"/>
              </a:rPr>
              <a:t>used to listen </a:t>
            </a:r>
            <a:r>
              <a:rPr lang="en-US" altLang="en-US" sz="2700" dirty="0">
                <a:latin typeface="Arial" panose="020B0604020202020204" pitchFamily="34" charset="0"/>
              </a:rPr>
              <a:t>Income/Expenditure and transaction Report from  the designated persons - “King’s Men”.</a:t>
            </a:r>
          </a:p>
          <a:p>
            <a:pPr algn="just"/>
            <a:r>
              <a:rPr lang="en-US" altLang="en-US" sz="2700" dirty="0" err="1" smtClean="0">
                <a:latin typeface="Arial" panose="020B0604020202020204" pitchFamily="34" charset="0"/>
              </a:rPr>
              <a:t>Chanakya</a:t>
            </a:r>
            <a:r>
              <a:rPr lang="en-US" altLang="en-US" sz="2700" dirty="0" smtClean="0">
                <a:latin typeface="Arial" panose="020B0604020202020204" pitchFamily="34" charset="0"/>
              </a:rPr>
              <a:t> </a:t>
            </a:r>
            <a:r>
              <a:rPr lang="en-US" altLang="en-US" sz="2700" dirty="0">
                <a:latin typeface="Arial" panose="020B0604020202020204" pitchFamily="34" charset="0"/>
              </a:rPr>
              <a:t>in ‘</a:t>
            </a:r>
            <a:r>
              <a:rPr lang="en-US" altLang="en-US" sz="2700" dirty="0" err="1">
                <a:latin typeface="Arial" panose="020B0604020202020204" pitchFamily="34" charset="0"/>
              </a:rPr>
              <a:t>Arthasastra</a:t>
            </a:r>
            <a:r>
              <a:rPr lang="en-US" altLang="en-US" sz="2700" dirty="0">
                <a:latin typeface="Arial" panose="020B0604020202020204" pitchFamily="34" charset="0"/>
              </a:rPr>
              <a:t>’ mentioned that  “</a:t>
            </a:r>
            <a:r>
              <a:rPr lang="en-US" altLang="en-US" sz="2700" b="1" dirty="0">
                <a:latin typeface="Arial" panose="020B0604020202020204" pitchFamily="34" charset="0"/>
              </a:rPr>
              <a:t>it is very difficult to ascertain how much water the fishes are consuming from a pond full of water, similarly it is difficult to stop unauthorized use of funds by King’s men unless proper controls are in place.’</a:t>
            </a:r>
          </a:p>
          <a:p>
            <a:pPr algn="just"/>
            <a:r>
              <a:rPr lang="en-US" altLang="en-US" sz="2700" dirty="0" smtClean="0">
                <a:latin typeface="Arial" panose="020B0604020202020204" pitchFamily="34" charset="0"/>
              </a:rPr>
              <a:t>To assess the above, </a:t>
            </a:r>
            <a:r>
              <a:rPr lang="en-US" altLang="en-US" sz="2700" dirty="0">
                <a:latin typeface="Arial" panose="020B0604020202020204" pitchFamily="34" charset="0"/>
              </a:rPr>
              <a:t>requirement of a ‘class of people’ called Auditors are adopted in the social eco-system. </a:t>
            </a:r>
          </a:p>
          <a:p>
            <a:pPr algn="just"/>
            <a:r>
              <a:rPr lang="en-US" altLang="en-US" sz="2700" dirty="0" smtClean="0">
                <a:latin typeface="Arial" panose="020B0604020202020204" pitchFamily="34" charset="0"/>
              </a:rPr>
              <a:t>For reasonable assurance, </a:t>
            </a:r>
            <a:r>
              <a:rPr lang="en-US" altLang="en-US" sz="2700" dirty="0">
                <a:latin typeface="Arial" panose="020B0604020202020204" pitchFamily="34" charset="0"/>
              </a:rPr>
              <a:t>these people has to undertake </a:t>
            </a:r>
            <a:r>
              <a:rPr lang="en-US" altLang="en-US" sz="2700" b="1" dirty="0">
                <a:latin typeface="Arial" panose="020B0604020202020204" pitchFamily="34" charset="0"/>
              </a:rPr>
              <a:t>ABCDEFGHI </a:t>
            </a:r>
            <a:r>
              <a:rPr lang="en-US" altLang="en-US" sz="2700" dirty="0" smtClean="0">
                <a:latin typeface="Arial" panose="020B0604020202020204" pitchFamily="34" charset="0"/>
              </a:rPr>
              <a:t> to ensure:</a:t>
            </a:r>
            <a:r>
              <a:rPr lang="en-US" altLang="en-US" sz="2700" b="1" dirty="0" smtClean="0">
                <a:latin typeface="Arial" panose="020B0604020202020204" pitchFamily="34" charset="0"/>
              </a:rPr>
              <a:t> </a:t>
            </a:r>
            <a:r>
              <a:rPr lang="en-US" altLang="en-US" sz="2700" b="1" dirty="0">
                <a:latin typeface="Arial" panose="020B0604020202020204" pitchFamily="34" charset="0"/>
              </a:rPr>
              <a:t>A- Accuracy </a:t>
            </a:r>
            <a:r>
              <a:rPr lang="en-US" altLang="en-US" sz="2700" dirty="0" smtClean="0">
                <a:latin typeface="Arial" panose="020B0604020202020204" pitchFamily="34" charset="0"/>
              </a:rPr>
              <a:t>(w.r.t) </a:t>
            </a:r>
            <a:r>
              <a:rPr lang="en-US" altLang="en-US" sz="2700" b="1" dirty="0">
                <a:latin typeface="Arial" panose="020B0604020202020204" pitchFamily="34" charset="0"/>
              </a:rPr>
              <a:t>;</a:t>
            </a:r>
            <a:r>
              <a:rPr lang="en-US" altLang="en-US" sz="2700" b="1" dirty="0" smtClean="0">
                <a:latin typeface="Arial" panose="020B0604020202020204" pitchFamily="34" charset="0"/>
              </a:rPr>
              <a:t> </a:t>
            </a:r>
            <a:r>
              <a:rPr lang="en-US" altLang="en-US" sz="2700" b="1" dirty="0">
                <a:latin typeface="Arial" panose="020B0604020202020204" pitchFamily="34" charset="0"/>
              </a:rPr>
              <a:t>B – Books ( Accounts) </a:t>
            </a:r>
            <a:r>
              <a:rPr lang="en-US" altLang="en-US" sz="2700" b="1" dirty="0" smtClean="0">
                <a:latin typeface="Arial" panose="020B0604020202020204" pitchFamily="34" charset="0"/>
              </a:rPr>
              <a:t>; </a:t>
            </a:r>
            <a:r>
              <a:rPr lang="en-US" altLang="en-US" sz="2700" dirty="0">
                <a:latin typeface="Arial" panose="020B0604020202020204" pitchFamily="34" charset="0"/>
              </a:rPr>
              <a:t>(by)</a:t>
            </a:r>
            <a:r>
              <a:rPr lang="en-US" altLang="en-US" sz="2700" b="1" dirty="0">
                <a:latin typeface="Arial" panose="020B0604020202020204" pitchFamily="34" charset="0"/>
              </a:rPr>
              <a:t> C – Checking , D- Directing </a:t>
            </a:r>
            <a:r>
              <a:rPr lang="en-US" altLang="en-US" sz="2700" dirty="0">
                <a:latin typeface="Arial" panose="020B0604020202020204" pitchFamily="34" charset="0"/>
              </a:rPr>
              <a:t>( and </a:t>
            </a:r>
            <a:r>
              <a:rPr lang="en-US" altLang="en-US" sz="2700" dirty="0" smtClean="0">
                <a:latin typeface="Arial" panose="020B0604020202020204" pitchFamily="34" charset="0"/>
              </a:rPr>
              <a:t>) </a:t>
            </a:r>
            <a:r>
              <a:rPr lang="en-US" altLang="en-US" sz="2700" b="1" dirty="0" smtClean="0">
                <a:latin typeface="Arial" panose="020B0604020202020204" pitchFamily="34" charset="0"/>
              </a:rPr>
              <a:t>E- </a:t>
            </a:r>
            <a:r>
              <a:rPr lang="en-US" altLang="en-US" sz="2700" b="1" dirty="0">
                <a:latin typeface="Arial" panose="020B0604020202020204" pitchFamily="34" charset="0"/>
              </a:rPr>
              <a:t>Expected </a:t>
            </a:r>
            <a:r>
              <a:rPr lang="en-US" altLang="en-US" sz="2700" b="1" dirty="0" smtClean="0">
                <a:latin typeface="Arial" panose="020B0604020202020204" pitchFamily="34" charset="0"/>
              </a:rPr>
              <a:t> </a:t>
            </a:r>
            <a:r>
              <a:rPr lang="en-US" altLang="en-US" sz="2700" dirty="0">
                <a:latin typeface="Arial" panose="020B0604020202020204" pitchFamily="34" charset="0"/>
              </a:rPr>
              <a:t>(to)</a:t>
            </a:r>
            <a:r>
              <a:rPr lang="en-US" altLang="en-US" sz="2700" b="1" dirty="0">
                <a:latin typeface="Arial" panose="020B0604020202020204" pitchFamily="34" charset="0"/>
              </a:rPr>
              <a:t> F- Fix , G –</a:t>
            </a:r>
            <a:r>
              <a:rPr lang="en-US" altLang="en-US" sz="2700" b="1" dirty="0" smtClean="0">
                <a:latin typeface="Arial" panose="020B0604020202020204" pitchFamily="34" charset="0"/>
              </a:rPr>
              <a:t>Governance</a:t>
            </a:r>
            <a:r>
              <a:rPr lang="en-US" altLang="en-US" sz="2700" dirty="0" smtClean="0">
                <a:latin typeface="Arial" panose="020B0604020202020204" pitchFamily="34" charset="0"/>
              </a:rPr>
              <a:t>(standard</a:t>
            </a:r>
            <a:r>
              <a:rPr lang="en-US" altLang="en-US" sz="2700" dirty="0">
                <a:latin typeface="Arial" panose="020B0604020202020204" pitchFamily="34" charset="0"/>
              </a:rPr>
              <a:t>)</a:t>
            </a:r>
            <a:r>
              <a:rPr lang="en-US" altLang="en-US" sz="2700" b="1" dirty="0">
                <a:latin typeface="Arial" panose="020B0604020202020204" pitchFamily="34" charset="0"/>
              </a:rPr>
              <a:t> </a:t>
            </a:r>
            <a:r>
              <a:rPr lang="en-US" altLang="en-US" sz="2700" dirty="0" smtClean="0">
                <a:latin typeface="Arial" panose="020B0604020202020204" pitchFamily="34" charset="0"/>
              </a:rPr>
              <a:t>and</a:t>
            </a:r>
            <a:r>
              <a:rPr lang="en-US" altLang="en-US" sz="2700" b="1" dirty="0" smtClean="0">
                <a:latin typeface="Arial" panose="020B0604020202020204" pitchFamily="34" charset="0"/>
              </a:rPr>
              <a:t> </a:t>
            </a:r>
            <a:r>
              <a:rPr lang="en-US" altLang="en-US" sz="2700" b="1" dirty="0">
                <a:latin typeface="Arial" panose="020B0604020202020204" pitchFamily="34" charset="0"/>
              </a:rPr>
              <a:t>H- </a:t>
            </a:r>
            <a:r>
              <a:rPr lang="en-US" altLang="en-US" sz="2700" b="1" dirty="0" smtClean="0">
                <a:latin typeface="Arial" panose="020B0604020202020204" pitchFamily="34" charset="0"/>
              </a:rPr>
              <a:t>Hygiene</a:t>
            </a:r>
            <a:r>
              <a:rPr lang="en-US" altLang="en-US" sz="2700" dirty="0" smtClean="0">
                <a:latin typeface="Arial" panose="020B0604020202020204" pitchFamily="34" charset="0"/>
              </a:rPr>
              <a:t>( by)</a:t>
            </a:r>
            <a:r>
              <a:rPr lang="en-US" altLang="en-US" sz="2700" b="1" dirty="0" smtClean="0">
                <a:latin typeface="Arial" panose="020B0604020202020204" pitchFamily="34" charset="0"/>
              </a:rPr>
              <a:t> </a:t>
            </a:r>
            <a:r>
              <a:rPr lang="en-US" altLang="en-US" sz="2700" b="1" dirty="0">
                <a:latin typeface="Arial" panose="020B0604020202020204" pitchFamily="34" charset="0"/>
              </a:rPr>
              <a:t>I –</a:t>
            </a:r>
            <a:r>
              <a:rPr lang="en-US" altLang="en-US" sz="2700" b="1" dirty="0" smtClean="0">
                <a:latin typeface="Arial" panose="020B0604020202020204" pitchFamily="34" charset="0"/>
              </a:rPr>
              <a:t>Implementation</a:t>
            </a:r>
            <a:r>
              <a:rPr lang="en-US" altLang="en-US" sz="2700" dirty="0" smtClean="0">
                <a:latin typeface="Arial" panose="020B0604020202020204" pitchFamily="34" charset="0"/>
              </a:rPr>
              <a:t>(of audit issues).</a:t>
            </a: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3" y="0"/>
            <a:ext cx="8228330" cy="6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Evolution and history of Internal Auditing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942" y="81886"/>
            <a:ext cx="12151055" cy="6964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Evolution and history of Internal Auditing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5</a:t>
            </a:fld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"/>
            <a:ext cx="12191998" cy="7783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42" y="0"/>
            <a:ext cx="12151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Evolution and history of Internal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Auditing – </a:t>
            </a:r>
            <a:r>
              <a:rPr lang="en-US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Chanakya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way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721579"/>
              </p:ext>
            </p:extLst>
          </p:nvPr>
        </p:nvGraphicFramePr>
        <p:xfrm>
          <a:off x="5595582" y="1457414"/>
          <a:ext cx="1010006" cy="43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Packager Shell Object" showAsIcon="1" r:id="rId3" imgW="1018080" imgH="437760" progId="Package">
                  <p:embed/>
                </p:oleObj>
              </mc:Choice>
              <mc:Fallback>
                <p:oleObj name="Packager Shell Object" showAsIcon="1" r:id="rId3" imgW="1018080" imgH="437760" progId="Package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95582" y="1457414"/>
                        <a:ext cx="1010006" cy="43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553199" y="1286848"/>
          <a:ext cx="296862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Packager Shell Object" showAsIcon="1" r:id="rId5" imgW="1408680" imgH="437760" progId="Package">
                  <p:embed/>
                </p:oleObj>
              </mc:Choice>
              <mc:Fallback>
                <p:oleObj name="Packager Shell Object" showAsIcon="1" r:id="rId5" imgW="1408680" imgH="437760" progId="Package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53199" y="1286848"/>
                        <a:ext cx="2968625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0941" y="2379752"/>
            <a:ext cx="121510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smtClean="0"/>
              <a:t>Basic Highlights-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altLang="en-US" sz="28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b="1" dirty="0"/>
              <a:t> </a:t>
            </a:r>
            <a:r>
              <a:rPr lang="en-US" altLang="en-US" sz="2800" b="1" dirty="0" smtClean="0"/>
              <a:t>Accounting thoughts : East ahead of West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b="1" dirty="0" err="1" smtClean="0"/>
              <a:t>Chanakya</a:t>
            </a:r>
            <a:r>
              <a:rPr lang="en-US" altLang="en-US" sz="2800" b="1" dirty="0" smtClean="0"/>
              <a:t> on Accounting and Controls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b="1" dirty="0" smtClean="0"/>
              <a:t>Concept of ‘’Periodical Accounting and Accounting period’’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b="1" dirty="0" smtClean="0"/>
              <a:t>Auditing of Expenditure and Income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b="1" dirty="0" smtClean="0"/>
              <a:t>The 40 Ways of embezzlement ( except banking)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en-US" sz="2800" b="1" dirty="0" smtClean="0"/>
              <a:t>Fraud – may go unnoticed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751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429000" y="1676400"/>
            <a:ext cx="5029200" cy="4953000"/>
          </a:xfrm>
          <a:prstGeom prst="hexagon">
            <a:avLst>
              <a:gd name="adj" fmla="val 26146"/>
              <a:gd name="vf" fmla="val 115470"/>
            </a:avLst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algn="just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algn="just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algn="just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algn="just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algn="just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Calibri" panose="020F0502020204030204" pitchFamily="34" charset="0"/>
              </a:rPr>
              <a:t>Corporate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Calibri" panose="020F0502020204030204" pitchFamily="34" charset="0"/>
              </a:rPr>
              <a:t> Governance </a:t>
            </a:r>
            <a:endParaRPr lang="en-US" altLang="en-US" sz="4400" b="1">
              <a:latin typeface="Arial" panose="020B0604020202020204" pitchFamily="34" charset="0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 rot="3653443">
            <a:off x="6496845" y="2701133"/>
            <a:ext cx="2225675" cy="623887"/>
            <a:chOff x="2175" y="806"/>
            <a:chExt cx="1304" cy="422"/>
          </a:xfrm>
        </p:grpSpPr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2175" y="806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2224" y="836"/>
              <a:ext cx="1199" cy="34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Arial" charset="0"/>
                </a:rPr>
                <a:t>Board </a:t>
              </a:r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 rot="-3618192">
            <a:off x="6583363" y="4694238"/>
            <a:ext cx="2133600" cy="669925"/>
            <a:chOff x="446" y="2911"/>
            <a:chExt cx="1304" cy="422"/>
          </a:xfrm>
        </p:grpSpPr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446" y="2911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6600FF"/>
                </a:gs>
                <a:gs pos="100000">
                  <a:srgbClr val="66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>
              <a:off x="503" y="2949"/>
              <a:ext cx="1190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6600FF">
                    <a:gamma/>
                    <a:shade val="46275"/>
                    <a:invGamma/>
                  </a:srgbClr>
                </a:gs>
                <a:gs pos="100000">
                  <a:srgbClr val="6600FF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Management </a:t>
              </a:r>
            </a:p>
          </p:txBody>
        </p:sp>
      </p:grp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759326" y="5927725"/>
            <a:ext cx="2428875" cy="547688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99CCFF">
                  <a:gamma/>
                  <a:shade val="46275"/>
                  <a:invGamma/>
                </a:srgbClr>
              </a:gs>
              <a:gs pos="100000">
                <a:srgbClr val="99CCFF"/>
              </a:gs>
            </a:gsLst>
            <a:lin ang="0" scaled="1"/>
          </a:gradFill>
          <a:ln w="12700" cap="sq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Statutory Audit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 rot="3591607">
            <a:off x="3290095" y="4677570"/>
            <a:ext cx="2079625" cy="757237"/>
            <a:chOff x="4078" y="2676"/>
            <a:chExt cx="1318" cy="422"/>
          </a:xfrm>
        </p:grpSpPr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4092" y="2676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rot="10800000" vert="eaVert"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auto">
            <a:xfrm>
              <a:off x="4069" y="2706"/>
              <a:ext cx="1191" cy="341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100000">
                  <a:srgbClr val="FF6600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Audit Comm.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 rot="-3619134">
            <a:off x="3215482" y="2720182"/>
            <a:ext cx="2303462" cy="669925"/>
            <a:chOff x="4107" y="1334"/>
            <a:chExt cx="1318" cy="422"/>
          </a:xfrm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4114" y="1330"/>
              <a:ext cx="1303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471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vert="eaVert"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4104" y="1369"/>
              <a:ext cx="1264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gamma/>
                    <a:shade val="36471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Management Audit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953000" y="1676401"/>
            <a:ext cx="2070100" cy="669925"/>
            <a:chOff x="2204" y="820"/>
            <a:chExt cx="1304" cy="422"/>
          </a:xfrm>
        </p:grpSpPr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21" name="AutoShape 5"/>
            <p:cNvSpPr>
              <a:spLocks noChangeArrowheads="1"/>
            </p:cNvSpPr>
            <p:nvPr/>
          </p:nvSpPr>
          <p:spPr bwMode="auto">
            <a:xfrm>
              <a:off x="2256" y="858"/>
              <a:ext cx="1200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90099">
                    <a:gamma/>
                    <a:shade val="46275"/>
                    <a:invGamma/>
                  </a:srgbClr>
                </a:gs>
                <a:gs pos="100000">
                  <a:srgbClr val="990099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Legislation </a:t>
              </a:r>
            </a:p>
          </p:txBody>
        </p:sp>
      </p:grpSp>
      <p:grpSp>
        <p:nvGrpSpPr>
          <p:cNvPr id="22" name="Group 27"/>
          <p:cNvGrpSpPr>
            <a:grpSpLocks/>
          </p:cNvGrpSpPr>
          <p:nvPr/>
        </p:nvGrpSpPr>
        <p:grpSpPr bwMode="auto">
          <a:xfrm>
            <a:off x="1905000" y="1905001"/>
            <a:ext cx="2540000" cy="669925"/>
            <a:chOff x="2204" y="820"/>
            <a:chExt cx="1304" cy="422"/>
          </a:xfrm>
        </p:grpSpPr>
        <p:sp>
          <p:nvSpPr>
            <p:cNvPr id="23" name="AutoShape 28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solidFill>
                <a:srgbClr val="FFC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2256" y="858"/>
              <a:ext cx="1200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solidFill>
                <a:srgbClr val="FFC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Competition</a:t>
              </a:r>
              <a:r>
                <a:rPr lang="en-US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 </a:t>
              </a:r>
            </a:p>
          </p:txBody>
        </p:sp>
      </p:grpSp>
      <p:grpSp>
        <p:nvGrpSpPr>
          <p:cNvPr id="25" name="Group 39"/>
          <p:cNvGrpSpPr>
            <a:grpSpLocks/>
          </p:cNvGrpSpPr>
          <p:nvPr/>
        </p:nvGrpSpPr>
        <p:grpSpPr bwMode="auto">
          <a:xfrm>
            <a:off x="1600200" y="3810000"/>
            <a:ext cx="1828800" cy="685800"/>
            <a:chOff x="2204" y="820"/>
            <a:chExt cx="1304" cy="422"/>
          </a:xfrm>
        </p:grpSpPr>
        <p:sp>
          <p:nvSpPr>
            <p:cNvPr id="26" name="AutoShape 40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AutoShape 41"/>
            <p:cNvSpPr>
              <a:spLocks noChangeArrowheads="1"/>
            </p:cNvSpPr>
            <p:nvPr/>
          </p:nvSpPr>
          <p:spPr bwMode="auto">
            <a:xfrm>
              <a:off x="2256" y="858"/>
              <a:ext cx="1200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Political </a:t>
              </a:r>
            </a:p>
          </p:txBody>
        </p:sp>
      </p:grpSp>
      <p:grpSp>
        <p:nvGrpSpPr>
          <p:cNvPr id="28" name="Group 36"/>
          <p:cNvGrpSpPr>
            <a:grpSpLocks/>
          </p:cNvGrpSpPr>
          <p:nvPr/>
        </p:nvGrpSpPr>
        <p:grpSpPr bwMode="auto">
          <a:xfrm>
            <a:off x="2211388" y="5640389"/>
            <a:ext cx="2070100" cy="669925"/>
            <a:chOff x="2204" y="820"/>
            <a:chExt cx="1304" cy="422"/>
          </a:xfrm>
        </p:grpSpPr>
        <p:sp>
          <p:nvSpPr>
            <p:cNvPr id="29" name="AutoShape 37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AutoShape 38"/>
            <p:cNvSpPr>
              <a:spLocks noChangeArrowheads="1"/>
            </p:cNvSpPr>
            <p:nvPr/>
          </p:nvSpPr>
          <p:spPr bwMode="auto">
            <a:xfrm>
              <a:off x="2256" y="858"/>
              <a:ext cx="1200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Global 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531100" y="1905001"/>
            <a:ext cx="2451100" cy="669925"/>
            <a:chOff x="2204" y="820"/>
            <a:chExt cx="1344" cy="422"/>
          </a:xfrm>
        </p:grpSpPr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33" name="AutoShape 32"/>
            <p:cNvSpPr>
              <a:spLocks noChangeArrowheads="1"/>
            </p:cNvSpPr>
            <p:nvPr/>
          </p:nvSpPr>
          <p:spPr bwMode="auto">
            <a:xfrm>
              <a:off x="2256" y="858"/>
              <a:ext cx="1292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Socioculture</a:t>
              </a: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8415338" y="3657601"/>
            <a:ext cx="1871662" cy="669925"/>
            <a:chOff x="2204" y="820"/>
            <a:chExt cx="1304" cy="422"/>
          </a:xfrm>
        </p:grpSpPr>
        <p:sp>
          <p:nvSpPr>
            <p:cNvPr id="35" name="AutoShape 34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2256" y="858"/>
              <a:ext cx="1200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Economic </a:t>
              </a:r>
            </a:p>
          </p:txBody>
        </p:sp>
      </p:grpSp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7666038" y="5616576"/>
            <a:ext cx="2620962" cy="688975"/>
            <a:chOff x="2204" y="820"/>
            <a:chExt cx="1304" cy="422"/>
          </a:xfrm>
        </p:grpSpPr>
        <p:sp>
          <p:nvSpPr>
            <p:cNvPr id="38" name="AutoShape 43"/>
            <p:cNvSpPr>
              <a:spLocks noChangeArrowheads="1"/>
            </p:cNvSpPr>
            <p:nvPr/>
          </p:nvSpPr>
          <p:spPr bwMode="auto">
            <a:xfrm>
              <a:off x="2204" y="820"/>
              <a:ext cx="1304" cy="42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AutoShape 44"/>
            <p:cNvSpPr>
              <a:spLocks noChangeArrowheads="1"/>
            </p:cNvSpPr>
            <p:nvPr/>
          </p:nvSpPr>
          <p:spPr bwMode="auto">
            <a:xfrm>
              <a:off x="2256" y="858"/>
              <a:ext cx="1193" cy="345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12700" cap="sq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Technological </a:t>
              </a:r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0" y="-54590"/>
            <a:ext cx="12192000" cy="9927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Application Base :Today’s Challenge – Good Governance 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129496"/>
      </p:ext>
    </p:extLst>
  </p:cSld>
  <p:clrMapOvr>
    <a:masterClrMapping/>
  </p:clrMapOvr>
  <p:transition spd="slow" advTm="9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7</a:t>
            </a:fld>
            <a:endParaRPr lang="en-I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42" y="81886"/>
            <a:ext cx="12151055" cy="6964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Definition of Internal Audit -  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7" descr="c:\Program Files\Common Files\Microsoft Shared\Clipart\cagcat50\bs02064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9" y="967172"/>
            <a:ext cx="2767781" cy="263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3794032"/>
            <a:ext cx="12191997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latin typeface="Arial" panose="020B0604020202020204" pitchFamily="34" charset="0"/>
                <a:cs typeface="Times New Roman" panose="02020603050405020304" pitchFamily="18" charset="0"/>
              </a:rPr>
              <a:t>IIA definition of  Auditing,  Assurance and our focus</a:t>
            </a:r>
            <a:r>
              <a:rPr lang="en-GB" altLang="en-US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“It is an independent, objective assurance and consulting activity designed to </a:t>
            </a:r>
            <a:r>
              <a:rPr lang="en-GB" altLang="en-US" sz="2800" b="1" i="1" u="sng" dirty="0">
                <a:solidFill>
                  <a:srgbClr val="00B05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add value</a:t>
            </a:r>
            <a:r>
              <a:rPr lang="en-GB" altLang="en-US" sz="2800" b="1" i="1" u="sng" dirty="0">
                <a:latin typeface="Arial" panose="020B0604020202020204" pitchFamily="34" charset="0"/>
                <a:cs typeface="Times New Roman" panose="02020603050405020304" pitchFamily="18" charset="0"/>
              </a:rPr>
              <a:t> and improve an organisation’s operations</a:t>
            </a: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. It helps an organisation accomplish its objectives by bringing a </a:t>
            </a:r>
            <a:r>
              <a:rPr lang="en-GB" altLang="en-US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systematic</a:t>
            </a: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dirty="0">
                <a:latin typeface="Arial" panose="020B0604020202020204" pitchFamily="34" charset="0"/>
                <a:cs typeface="Times New Roman" panose="02020603050405020304" pitchFamily="18" charset="0"/>
              </a:rPr>
              <a:t>disciplined approach to evaluate and improve effectiveness of risk management, control and governance process</a:t>
            </a: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.”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3835022" y="1371600"/>
            <a:ext cx="818865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Corporates exist to create value or benefit to their owners, other stakeholders ( not only stockholders), customers, and clients.</a:t>
            </a: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SzPct val="65000"/>
              <a:buFont typeface="Wingdings" panose="05000000000000000000" pitchFamily="2" charset="2"/>
              <a:buNone/>
            </a:pPr>
            <a:endParaRPr lang="en-GB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0942" y="81886"/>
            <a:ext cx="12151055" cy="69646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Standard Audit Flow -  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066800" y="2057400"/>
            <a:ext cx="1295400" cy="990600"/>
          </a:xfrm>
          <a:prstGeom prst="homePlate">
            <a:avLst>
              <a:gd name="adj" fmla="val 32692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Determine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and Monitor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Auditee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expectation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359742" y="2109018"/>
            <a:ext cx="1297858" cy="938981"/>
          </a:xfrm>
          <a:prstGeom prst="homePlate">
            <a:avLst>
              <a:gd name="adj" fmla="val 32692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Understand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and analyze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the business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657600" y="2057400"/>
            <a:ext cx="1295400" cy="990600"/>
          </a:xfrm>
          <a:prstGeom prst="homePlate">
            <a:avLst>
              <a:gd name="adj" fmla="val 32692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Identify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Target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Processes/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Risks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953000" y="2106614"/>
            <a:ext cx="1295400" cy="990600"/>
          </a:xfrm>
          <a:prstGeom prst="homePlate">
            <a:avLst>
              <a:gd name="adj" fmla="val 32692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Identify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Target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Processes/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Risks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6248400" y="2106614"/>
            <a:ext cx="1300316" cy="995516"/>
          </a:xfrm>
          <a:prstGeom prst="homePlate">
            <a:avLst>
              <a:gd name="adj" fmla="val 32692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Analyze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Target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Processes/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Risks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7543800" y="2116539"/>
            <a:ext cx="1295400" cy="990600"/>
          </a:xfrm>
          <a:prstGeom prst="homePlate">
            <a:avLst>
              <a:gd name="adj" fmla="val 24168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Communicate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and Monitor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 Results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839200" y="2134974"/>
            <a:ext cx="1197077" cy="953729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Engagement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</a:rPr>
              <a:t>Management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1091381" y="3048000"/>
            <a:ext cx="3328219" cy="1243781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Entity 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Business Risk Analysis</a:t>
            </a: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>
            <a:off x="5123835" y="3146428"/>
            <a:ext cx="3067665" cy="403123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Process Assurance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5143921" y="3588840"/>
            <a:ext cx="3200400" cy="457200"/>
          </a:xfrm>
          <a:prstGeom prst="triangle">
            <a:avLst>
              <a:gd name="adj" fmla="val 4956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Process Analysis</a:t>
            </a: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5123835" y="4097307"/>
            <a:ext cx="3352800" cy="304800"/>
          </a:xfrm>
          <a:prstGeom prst="triangle">
            <a:avLst>
              <a:gd name="adj" fmla="val 50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Process Improvement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091381" y="4406081"/>
            <a:ext cx="1143000" cy="1752600"/>
          </a:xfrm>
          <a:prstGeom prst="homePlate">
            <a:avLst>
              <a:gd name="adj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Understand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Business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Strategy,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Objective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Environment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2234381" y="4402107"/>
            <a:ext cx="1155290" cy="1779639"/>
          </a:xfrm>
          <a:prstGeom prst="homePlate">
            <a:avLst>
              <a:gd name="adj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Understand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Relevant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Business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Measures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3377381" y="4378664"/>
            <a:ext cx="1143000" cy="1752600"/>
          </a:xfrm>
          <a:prstGeom prst="homePlate">
            <a:avLst>
              <a:gd name="adj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Understand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Relevant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Business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Processes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442951" y="4398705"/>
            <a:ext cx="1020097" cy="177226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Understand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Relevant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Business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Measures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5463048" y="4429146"/>
            <a:ext cx="990600" cy="1752600"/>
          </a:xfrm>
          <a:prstGeom prst="homePlate">
            <a:avLst>
              <a:gd name="adj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Understand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Process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6483144" y="4453374"/>
            <a:ext cx="1269591" cy="1752600"/>
          </a:xfrm>
          <a:prstGeom prst="homePlate">
            <a:avLst>
              <a:gd name="adj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Assess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Business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Risk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Process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7760110" y="4429146"/>
            <a:ext cx="1071716" cy="1799303"/>
          </a:xfrm>
          <a:prstGeom prst="homePlate">
            <a:avLst>
              <a:gd name="adj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Assess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Process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&amp;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Gaps</a:t>
            </a: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8839200" y="4406081"/>
            <a:ext cx="1138084" cy="175505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Identify Root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Causes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Solution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Process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And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Gaps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" y="827567"/>
            <a:ext cx="12191996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GB" altLang="en-US" sz="2800" b="1" dirty="0">
                <a:latin typeface="Verdana" panose="020B0604030504040204" pitchFamily="34" charset="0"/>
              </a:rPr>
              <a:t>Internal Auditor must learn how to turn hindsight into foresight that helps Audit Committee to develop insight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5382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248D-60C7-411B-BFB0-1A987801134E}" type="slidenum">
              <a:rPr lang="en-IN" smtClean="0"/>
              <a:t>9</a:t>
            </a:fld>
            <a:endParaRPr lang="en-I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648" y="27296"/>
            <a:ext cx="12178350" cy="75105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 kern="1200">
                <a:ln w="12700">
                  <a:solidFill>
                    <a:schemeClr val="tx2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Assurance and Consulting services in Internal Audit</a:t>
            </a:r>
            <a:endParaRPr lang="en-US" alt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558603"/>
              </p:ext>
            </p:extLst>
          </p:nvPr>
        </p:nvGraphicFramePr>
        <p:xfrm>
          <a:off x="10896600" y="87798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Acrobat Document" showAsIcon="1" r:id="rId3" imgW="914400" imgH="771480" progId="AcroExch.Document.DC">
                  <p:embed/>
                </p:oleObj>
              </mc:Choice>
              <mc:Fallback>
                <p:oleObj name="Acrobat Document" showAsIcon="1" r:id="rId3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96600" y="87798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778354"/>
            <a:ext cx="12191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Requirements </a:t>
            </a:r>
            <a:r>
              <a:rPr lang="en-US" sz="2400" dirty="0"/>
              <a:t>of </a:t>
            </a:r>
            <a:r>
              <a:rPr lang="en-US" sz="2400" dirty="0" smtClean="0"/>
              <a:t>Section 138 –</a:t>
            </a:r>
          </a:p>
          <a:p>
            <a:r>
              <a:rPr lang="en-US" sz="2400" dirty="0" smtClean="0"/>
              <a:t>(</a:t>
            </a:r>
            <a:r>
              <a:rPr lang="en-US" sz="2400" dirty="0" err="1"/>
              <a:t>i</a:t>
            </a:r>
            <a:r>
              <a:rPr lang="en-US" sz="2400" dirty="0"/>
              <a:t>) the internal auditor may or may not be an employee </a:t>
            </a:r>
            <a:r>
              <a:rPr lang="en-US" sz="2400" dirty="0" smtClean="0"/>
              <a:t>of </a:t>
            </a:r>
            <a:r>
              <a:rPr lang="en-IN" sz="2400" dirty="0" smtClean="0"/>
              <a:t>the </a:t>
            </a:r>
            <a:r>
              <a:rPr lang="en-IN" sz="2400" dirty="0"/>
              <a:t>company;</a:t>
            </a:r>
          </a:p>
          <a:p>
            <a:r>
              <a:rPr lang="en-US" sz="2400" dirty="0"/>
              <a:t>(ii) the term “Chartered Accountant” shall mean a </a:t>
            </a:r>
            <a:r>
              <a:rPr lang="en-US" sz="2400" dirty="0" smtClean="0"/>
              <a:t>Chartered Accountant </a:t>
            </a:r>
            <a:r>
              <a:rPr lang="en-US" sz="2400" dirty="0"/>
              <a:t>whether engaged in practice or not.</a:t>
            </a:r>
          </a:p>
          <a:p>
            <a:r>
              <a:rPr lang="en-US" sz="2400" dirty="0"/>
              <a:t>(iii) specific mention about ‘Cost Accountant’ eligible </a:t>
            </a:r>
            <a:r>
              <a:rPr lang="en-US" sz="2400" dirty="0" smtClean="0"/>
              <a:t>to </a:t>
            </a:r>
            <a:r>
              <a:rPr lang="en-IN" sz="2400" dirty="0" smtClean="0"/>
              <a:t>undertake </a:t>
            </a:r>
            <a:r>
              <a:rPr lang="en-IN" sz="2400" dirty="0"/>
              <a:t>the role.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648" y="3086678"/>
            <a:ext cx="121783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A"/>
                </a:solidFill>
              </a:rPr>
              <a:t>Assurance Services and Consulting </a:t>
            </a:r>
            <a:r>
              <a:rPr lang="en-US" sz="2400" dirty="0" smtClean="0">
                <a:solidFill>
                  <a:srgbClr val="0000CA"/>
                </a:solidFill>
              </a:rPr>
              <a:t>Services</a:t>
            </a:r>
            <a:endParaRPr lang="en-IN" sz="2400" b="1" dirty="0" smtClean="0">
              <a:solidFill>
                <a:srgbClr val="000000"/>
              </a:solidFill>
            </a:endParaRPr>
          </a:p>
          <a:p>
            <a:r>
              <a:rPr lang="en-IN" sz="2400" b="1" dirty="0" smtClean="0">
                <a:solidFill>
                  <a:srgbClr val="000000"/>
                </a:solidFill>
              </a:rPr>
              <a:t>Assurance </a:t>
            </a:r>
            <a:r>
              <a:rPr lang="en-IN" sz="2400" b="1" dirty="0">
                <a:solidFill>
                  <a:srgbClr val="000000"/>
                </a:solidFill>
              </a:rPr>
              <a:t>Services -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An objective examination of evidence for the purpose </a:t>
            </a:r>
            <a:r>
              <a:rPr lang="en-US" sz="2400" dirty="0" smtClean="0">
                <a:solidFill>
                  <a:srgbClr val="000000"/>
                </a:solidFill>
              </a:rPr>
              <a:t>of providing </a:t>
            </a:r>
            <a:r>
              <a:rPr lang="en-US" sz="2400" dirty="0">
                <a:solidFill>
                  <a:srgbClr val="000000"/>
                </a:solidFill>
              </a:rPr>
              <a:t>an independent assessment on risk </a:t>
            </a:r>
            <a:r>
              <a:rPr lang="en-US" sz="2400" dirty="0" smtClean="0">
                <a:solidFill>
                  <a:srgbClr val="000000"/>
                </a:solidFill>
              </a:rPr>
              <a:t>management, control</a:t>
            </a:r>
            <a:r>
              <a:rPr lang="en-US" sz="2400" dirty="0">
                <a:solidFill>
                  <a:srgbClr val="000000"/>
                </a:solidFill>
              </a:rPr>
              <a:t>, or governance processes for the organization. </a:t>
            </a:r>
            <a:r>
              <a:rPr lang="en-US" sz="2400" dirty="0" smtClean="0">
                <a:solidFill>
                  <a:srgbClr val="000000"/>
                </a:solidFill>
              </a:rPr>
              <a:t>Examples may </a:t>
            </a:r>
            <a:r>
              <a:rPr lang="en-US" sz="2400" dirty="0">
                <a:solidFill>
                  <a:srgbClr val="000000"/>
                </a:solidFill>
              </a:rPr>
              <a:t>include financial, performance, compliance, system </a:t>
            </a:r>
            <a:r>
              <a:rPr lang="en-US" sz="2400" dirty="0" smtClean="0">
                <a:solidFill>
                  <a:srgbClr val="000000"/>
                </a:solidFill>
              </a:rPr>
              <a:t>security,</a:t>
            </a:r>
            <a:r>
              <a:rPr lang="en-IN" sz="2400" dirty="0" smtClean="0">
                <a:solidFill>
                  <a:srgbClr val="000000"/>
                </a:solidFill>
              </a:rPr>
              <a:t>and </a:t>
            </a:r>
            <a:r>
              <a:rPr lang="en-IN" sz="2400" dirty="0">
                <a:solidFill>
                  <a:srgbClr val="000000"/>
                </a:solidFill>
              </a:rPr>
              <a:t>due diligence engagements</a:t>
            </a:r>
            <a:r>
              <a:rPr lang="en-IN" sz="24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endParaRPr lang="en-IN" sz="2400" dirty="0">
              <a:solidFill>
                <a:srgbClr val="000000"/>
              </a:solidFill>
            </a:endParaRPr>
          </a:p>
          <a:p>
            <a:r>
              <a:rPr lang="en-IN" sz="2400" b="1" dirty="0">
                <a:solidFill>
                  <a:srgbClr val="000000"/>
                </a:solidFill>
              </a:rPr>
              <a:t>Consulting Services </a:t>
            </a:r>
            <a:r>
              <a:rPr lang="en-IN" sz="2400" b="1" dirty="0" smtClean="0">
                <a:solidFill>
                  <a:srgbClr val="000000"/>
                </a:solidFill>
              </a:rPr>
              <a:t>– top up </a:t>
            </a:r>
            <a:r>
              <a:rPr lang="en-IN" sz="2400" b="1" dirty="0" smtClean="0">
                <a:solidFill>
                  <a:srgbClr val="00B050"/>
                </a:solidFill>
              </a:rPr>
              <a:t>( Case Studies are given separately)</a:t>
            </a:r>
            <a:endParaRPr lang="en-IN" sz="2400" b="1" dirty="0">
              <a:solidFill>
                <a:srgbClr val="00B050"/>
              </a:solidFill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The range of services, beyond internal audit’s </a:t>
            </a:r>
            <a:r>
              <a:rPr lang="en-US" sz="2400" dirty="0" smtClean="0">
                <a:solidFill>
                  <a:srgbClr val="000000"/>
                </a:solidFill>
              </a:rPr>
              <a:t>assurance services</a:t>
            </a:r>
            <a:r>
              <a:rPr lang="en-US" sz="2400" dirty="0">
                <a:solidFill>
                  <a:srgbClr val="000000"/>
                </a:solidFill>
              </a:rPr>
              <a:t>, provided to assist management in meeting its </a:t>
            </a:r>
            <a:r>
              <a:rPr lang="en-US" sz="2400" dirty="0" smtClean="0">
                <a:solidFill>
                  <a:srgbClr val="000000"/>
                </a:solidFill>
              </a:rPr>
              <a:t>objectives. The </a:t>
            </a:r>
            <a:r>
              <a:rPr lang="en-US" sz="2400" dirty="0">
                <a:solidFill>
                  <a:srgbClr val="000000"/>
                </a:solidFill>
              </a:rPr>
              <a:t>nature and scope of work are agreed upon with the </a:t>
            </a:r>
            <a:r>
              <a:rPr lang="en-US" sz="2400" dirty="0" smtClean="0">
                <a:solidFill>
                  <a:srgbClr val="000000"/>
                </a:solidFill>
              </a:rPr>
              <a:t>client/organization. Examples </a:t>
            </a:r>
            <a:r>
              <a:rPr lang="en-US" sz="2400" dirty="0">
                <a:solidFill>
                  <a:srgbClr val="000000"/>
                </a:solidFill>
              </a:rPr>
              <a:t>include facilitation, process design, training,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IN" sz="2400" dirty="0" smtClean="0">
                <a:solidFill>
                  <a:srgbClr val="000000"/>
                </a:solidFill>
              </a:rPr>
              <a:t>advisory </a:t>
            </a:r>
            <a:r>
              <a:rPr lang="en-IN" sz="2400" dirty="0">
                <a:solidFill>
                  <a:srgbClr val="000000"/>
                </a:solidFill>
              </a:rPr>
              <a:t>services.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1033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7|0.6|0.6|0.5|0.5|0.7|0.6|0.6|0.6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671BF14BDA5D40B13FF34FB37BDC12" ma:contentTypeVersion="10" ma:contentTypeDescription="Create a new document." ma:contentTypeScope="" ma:versionID="fac699f8189a04b39fdf8a8b31015afe">
  <xsd:schema xmlns:xsd="http://www.w3.org/2001/XMLSchema" xmlns:xs="http://www.w3.org/2001/XMLSchema" xmlns:p="http://schemas.microsoft.com/office/2006/metadata/properties" xmlns:ns3="277b3f45-7ba7-4ba1-9c21-391a687cd2ab" targetNamespace="http://schemas.microsoft.com/office/2006/metadata/properties" ma:root="true" ma:fieldsID="b9d2bd8ca2670f6d092014e132f9ba01" ns3:_="">
    <xsd:import namespace="277b3f45-7ba7-4ba1-9c21-391a687cd2a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b3f45-7ba7-4ba1-9c21-391a687cd2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84BD05-1E07-4515-A8D2-119BDC9C5284}">
  <ds:schemaRefs>
    <ds:schemaRef ds:uri="http://purl.org/dc/elements/1.1/"/>
    <ds:schemaRef ds:uri="http://schemas.microsoft.com/office/2006/metadata/properties"/>
    <ds:schemaRef ds:uri="277b3f45-7ba7-4ba1-9c21-391a687cd2a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43C335F-49DD-4B5B-9C1A-182299945D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641C08-5E5E-45C8-8497-E1370258F3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b3f45-7ba7-4ba1-9c21-391a687cd2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7556</TotalTime>
  <Words>1068</Words>
  <Application>Microsoft Office PowerPoint</Application>
  <PresentationFormat>Widescreen</PresentationFormat>
  <Paragraphs>173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Lucida Calligraphy</vt:lpstr>
      <vt:lpstr>Times New Roman</vt:lpstr>
      <vt:lpstr>Verdana</vt:lpstr>
      <vt:lpstr>Wingdings</vt:lpstr>
      <vt:lpstr>Office Theme</vt:lpstr>
      <vt:lpstr>Worksheet</vt:lpstr>
      <vt:lpstr>Packager Shell Object</vt:lpstr>
      <vt:lpstr>Acrobat Document</vt:lpstr>
      <vt:lpstr>Advanced Certificate Course on 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on Compliance &amp; Control by Management Audit</dc:title>
  <dc:creator>Apurva Kedia</dc:creator>
  <cp:lastModifiedBy>Malay Paul</cp:lastModifiedBy>
  <cp:revision>686</cp:revision>
  <cp:lastPrinted>2020-01-16T04:27:52Z</cp:lastPrinted>
  <dcterms:created xsi:type="dcterms:W3CDTF">2018-10-29T07:16:53Z</dcterms:created>
  <dcterms:modified xsi:type="dcterms:W3CDTF">2022-06-10T09:18:31Z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0x01010068671BF14BDA5D40B13FF34FB37BDC12</vt:lpwstr>
  </property>
</Properties>
</file>