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9"/>
  </p:notesMasterIdLst>
  <p:sldIdLst>
    <p:sldId id="257" r:id="rId2"/>
    <p:sldId id="304" r:id="rId3"/>
    <p:sldId id="303" r:id="rId4"/>
    <p:sldId id="258" r:id="rId5"/>
    <p:sldId id="306" r:id="rId6"/>
    <p:sldId id="305" r:id="rId7"/>
    <p:sldId id="263" r:id="rId8"/>
    <p:sldId id="265" r:id="rId9"/>
    <p:sldId id="264" r:id="rId10"/>
    <p:sldId id="266" r:id="rId11"/>
    <p:sldId id="267" r:id="rId12"/>
    <p:sldId id="273" r:id="rId13"/>
    <p:sldId id="268" r:id="rId14"/>
    <p:sldId id="269" r:id="rId15"/>
    <p:sldId id="270" r:id="rId16"/>
    <p:sldId id="271" r:id="rId17"/>
    <p:sldId id="274" r:id="rId18"/>
    <p:sldId id="275" r:id="rId19"/>
    <p:sldId id="277" r:id="rId20"/>
    <p:sldId id="278" r:id="rId21"/>
    <p:sldId id="279" r:id="rId22"/>
    <p:sldId id="280" r:id="rId23"/>
    <p:sldId id="281" r:id="rId24"/>
    <p:sldId id="282" r:id="rId25"/>
    <p:sldId id="283" r:id="rId26"/>
    <p:sldId id="288" r:id="rId27"/>
    <p:sldId id="284" r:id="rId28"/>
    <p:sldId id="285" r:id="rId29"/>
    <p:sldId id="289" r:id="rId30"/>
    <p:sldId id="287" r:id="rId31"/>
    <p:sldId id="291" r:id="rId32"/>
    <p:sldId id="292" r:id="rId33"/>
    <p:sldId id="293" r:id="rId34"/>
    <p:sldId id="294" r:id="rId35"/>
    <p:sldId id="295" r:id="rId36"/>
    <p:sldId id="296" r:id="rId37"/>
    <p:sldId id="297" r:id="rId38"/>
    <p:sldId id="298" r:id="rId39"/>
    <p:sldId id="299"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40" r:id="rId69"/>
    <p:sldId id="335" r:id="rId70"/>
    <p:sldId id="336" r:id="rId71"/>
    <p:sldId id="337" r:id="rId72"/>
    <p:sldId id="338" r:id="rId73"/>
    <p:sldId id="339" r:id="rId74"/>
    <p:sldId id="341" r:id="rId75"/>
    <p:sldId id="342" r:id="rId76"/>
    <p:sldId id="343" r:id="rId77"/>
    <p:sldId id="439" r:id="rId78"/>
    <p:sldId id="441" r:id="rId79"/>
    <p:sldId id="440" r:id="rId80"/>
    <p:sldId id="345" r:id="rId81"/>
    <p:sldId id="346"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4" r:id="rId98"/>
    <p:sldId id="363"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9" r:id="rId122"/>
    <p:sldId id="387" r:id="rId123"/>
    <p:sldId id="395" r:id="rId124"/>
    <p:sldId id="396" r:id="rId125"/>
    <p:sldId id="397" r:id="rId126"/>
    <p:sldId id="398" r:id="rId127"/>
    <p:sldId id="399" r:id="rId128"/>
    <p:sldId id="388" r:id="rId129"/>
    <p:sldId id="390" r:id="rId130"/>
    <p:sldId id="391" r:id="rId131"/>
    <p:sldId id="392" r:id="rId132"/>
    <p:sldId id="393" r:id="rId133"/>
    <p:sldId id="394" r:id="rId134"/>
    <p:sldId id="509" r:id="rId135"/>
    <p:sldId id="400" r:id="rId136"/>
    <p:sldId id="402" r:id="rId137"/>
    <p:sldId id="403" r:id="rId138"/>
    <p:sldId id="503" r:id="rId139"/>
    <p:sldId id="404" r:id="rId140"/>
    <p:sldId id="405" r:id="rId141"/>
    <p:sldId id="406" r:id="rId142"/>
    <p:sldId id="407" r:id="rId143"/>
    <p:sldId id="408" r:id="rId144"/>
    <p:sldId id="504" r:id="rId145"/>
    <p:sldId id="409" r:id="rId146"/>
    <p:sldId id="410" r:id="rId147"/>
    <p:sldId id="411" r:id="rId148"/>
    <p:sldId id="412" r:id="rId149"/>
    <p:sldId id="413" r:id="rId150"/>
    <p:sldId id="414" r:id="rId151"/>
    <p:sldId id="415" r:id="rId152"/>
    <p:sldId id="416" r:id="rId153"/>
    <p:sldId id="417" r:id="rId154"/>
    <p:sldId id="418" r:id="rId155"/>
    <p:sldId id="505"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32" r:id="rId170"/>
    <p:sldId id="433" r:id="rId171"/>
    <p:sldId id="434" r:id="rId172"/>
    <p:sldId id="435" r:id="rId173"/>
    <p:sldId id="436" r:id="rId174"/>
    <p:sldId id="437" r:id="rId175"/>
    <p:sldId id="438"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 id="457" r:id="rId192"/>
    <p:sldId id="458" r:id="rId193"/>
    <p:sldId id="459" r:id="rId194"/>
    <p:sldId id="460" r:id="rId195"/>
    <p:sldId id="461" r:id="rId196"/>
    <p:sldId id="506" r:id="rId197"/>
    <p:sldId id="507" r:id="rId198"/>
    <p:sldId id="462" r:id="rId199"/>
    <p:sldId id="463" r:id="rId200"/>
    <p:sldId id="464" r:id="rId201"/>
    <p:sldId id="465" r:id="rId202"/>
    <p:sldId id="466" r:id="rId203"/>
    <p:sldId id="467" r:id="rId204"/>
    <p:sldId id="468" r:id="rId205"/>
    <p:sldId id="469" r:id="rId206"/>
    <p:sldId id="470" r:id="rId207"/>
    <p:sldId id="471" r:id="rId208"/>
    <p:sldId id="472" r:id="rId209"/>
    <p:sldId id="473" r:id="rId210"/>
    <p:sldId id="474" r:id="rId211"/>
    <p:sldId id="475" r:id="rId212"/>
    <p:sldId id="476" r:id="rId213"/>
    <p:sldId id="477" r:id="rId214"/>
    <p:sldId id="478" r:id="rId215"/>
    <p:sldId id="479" r:id="rId216"/>
    <p:sldId id="480" r:id="rId217"/>
    <p:sldId id="481" r:id="rId218"/>
    <p:sldId id="482" r:id="rId219"/>
    <p:sldId id="483" r:id="rId220"/>
    <p:sldId id="488" r:id="rId221"/>
    <p:sldId id="489" r:id="rId222"/>
    <p:sldId id="484" r:id="rId223"/>
    <p:sldId id="485" r:id="rId224"/>
    <p:sldId id="486" r:id="rId225"/>
    <p:sldId id="487" r:id="rId226"/>
    <p:sldId id="490" r:id="rId227"/>
    <p:sldId id="491" r:id="rId228"/>
    <p:sldId id="492" r:id="rId229"/>
    <p:sldId id="493" r:id="rId230"/>
    <p:sldId id="494" r:id="rId231"/>
    <p:sldId id="495" r:id="rId232"/>
    <p:sldId id="496" r:id="rId233"/>
    <p:sldId id="497" r:id="rId234"/>
    <p:sldId id="498" r:id="rId235"/>
    <p:sldId id="499" r:id="rId236"/>
    <p:sldId id="500" r:id="rId237"/>
    <p:sldId id="501" r:id="rId2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5FF4A-271E-4C8C-BDB1-B6B6F8B9700B}" type="datetimeFigureOut">
              <a:rPr lang="en-IN" smtClean="0"/>
              <a:pPr/>
              <a:t>05-12-2021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3CBEA-FA34-47D3-BCEF-25C17CBEF5A2}" type="slidenum">
              <a:rPr lang="en-IN" smtClean="0"/>
              <a:pPr/>
              <a:t>‹#›</a:t>
            </a:fld>
            <a:endParaRPr lang="en-IN"/>
          </a:p>
        </p:txBody>
      </p:sp>
    </p:spTree>
    <p:extLst>
      <p:ext uri="{BB962C8B-B14F-4D97-AF65-F5344CB8AC3E}">
        <p14:creationId xmlns:p14="http://schemas.microsoft.com/office/powerpoint/2010/main" val="414160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26A74-3B9B-453C-949C-0D40207823EF}" type="slidenum">
              <a:rPr lang="en-IN" smtClean="0"/>
              <a:pPr/>
              <a:t>2</a:t>
            </a:fld>
            <a:endParaRPr lang="en-IN" dirty="0"/>
          </a:p>
        </p:txBody>
      </p:sp>
    </p:spTree>
    <p:extLst>
      <p:ext uri="{BB962C8B-B14F-4D97-AF65-F5344CB8AC3E}">
        <p14:creationId xmlns:p14="http://schemas.microsoft.com/office/powerpoint/2010/main" val="193846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26A74-3B9B-453C-949C-0D40207823EF}" type="slidenum">
              <a:rPr lang="en-IN" smtClean="0"/>
              <a:pPr/>
              <a:t>3</a:t>
            </a:fld>
            <a:endParaRPr lang="en-IN" dirty="0"/>
          </a:p>
        </p:txBody>
      </p:sp>
    </p:spTree>
    <p:extLst>
      <p:ext uri="{BB962C8B-B14F-4D97-AF65-F5344CB8AC3E}">
        <p14:creationId xmlns:p14="http://schemas.microsoft.com/office/powerpoint/2010/main" val="276752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2907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5476E87-B2E9-4188-B8A5-352ECE923707}" type="datetime5">
              <a:rPr lang="en-US">
                <a:solidFill>
                  <a:srgbClr val="DBF5F9">
                    <a:shade val="90000"/>
                  </a:srgbClr>
                </a:solidFill>
              </a:rPr>
              <a:pPr>
                <a:defRPr/>
              </a:pPr>
              <a:t>5-Dec-21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US">
                <a:solidFill>
                  <a:srgbClr val="DBF5F9">
                    <a:shade val="90000"/>
                  </a:srgbClr>
                </a:solidFill>
              </a:rPr>
              <a:t>CA Sanjay Gupta</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B834CB7C-2F21-47E2-8085-54EE517500A7}" type="slidenum">
              <a:rPr lang="en-US"/>
              <a:pPr/>
              <a:t>‹#›</a:t>
            </a:fld>
            <a:endParaRPr lang="en-US"/>
          </a:p>
        </p:txBody>
      </p:sp>
    </p:spTree>
    <p:extLst>
      <p:ext uri="{BB962C8B-B14F-4D97-AF65-F5344CB8AC3E}">
        <p14:creationId xmlns:p14="http://schemas.microsoft.com/office/powerpoint/2010/main" val="1635391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CD1952-DF2A-4AB4-B7EE-1EC591001A9B}" type="datetime5">
              <a:rPr lang="en-US">
                <a:solidFill>
                  <a:srgbClr val="04617B">
                    <a:shade val="90000"/>
                  </a:srgbClr>
                </a:solidFill>
              </a:rPr>
              <a:pPr>
                <a:defRPr/>
              </a:pPr>
              <a:t>5-Dec-21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6" name="Slide Number Placeholder 17"/>
          <p:cNvSpPr>
            <a:spLocks noGrp="1"/>
          </p:cNvSpPr>
          <p:nvPr>
            <p:ph type="sldNum" sz="quarter" idx="12"/>
          </p:nvPr>
        </p:nvSpPr>
        <p:spPr/>
        <p:txBody>
          <a:bodyPr/>
          <a:lstStyle>
            <a:lvl1pPr>
              <a:defRPr/>
            </a:lvl1pPr>
          </a:lstStyle>
          <a:p>
            <a:fld id="{F42F7A36-C936-4414-9537-1A80F173B290}" type="slidenum">
              <a:rPr lang="en-US"/>
              <a:pPr/>
              <a:t>‹#›</a:t>
            </a:fld>
            <a:endParaRPr lang="en-US"/>
          </a:p>
        </p:txBody>
      </p:sp>
    </p:spTree>
    <p:extLst>
      <p:ext uri="{BB962C8B-B14F-4D97-AF65-F5344CB8AC3E}">
        <p14:creationId xmlns:p14="http://schemas.microsoft.com/office/powerpoint/2010/main" val="103099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2C6DFD-8AE6-4E6B-9E60-7B4423F6B46B}" type="datetime5">
              <a:rPr lang="en-US">
                <a:solidFill>
                  <a:srgbClr val="04617B">
                    <a:shade val="90000"/>
                  </a:srgbClr>
                </a:solidFill>
              </a:rPr>
              <a:pPr>
                <a:defRPr/>
              </a:pPr>
              <a:t>5-Dec-21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6" name="Slide Number Placeholder 17"/>
          <p:cNvSpPr>
            <a:spLocks noGrp="1"/>
          </p:cNvSpPr>
          <p:nvPr>
            <p:ph type="sldNum" sz="quarter" idx="12"/>
          </p:nvPr>
        </p:nvSpPr>
        <p:spPr/>
        <p:txBody>
          <a:bodyPr/>
          <a:lstStyle>
            <a:lvl1pPr>
              <a:defRPr/>
            </a:lvl1pPr>
          </a:lstStyle>
          <a:p>
            <a:fld id="{9C1150C4-CE57-4847-9E12-BF809A4F49E0}" type="slidenum">
              <a:rPr lang="en-US"/>
              <a:pPr/>
              <a:t>‹#›</a:t>
            </a:fld>
            <a:endParaRPr lang="en-US"/>
          </a:p>
        </p:txBody>
      </p:sp>
    </p:spTree>
    <p:extLst>
      <p:ext uri="{BB962C8B-B14F-4D97-AF65-F5344CB8AC3E}">
        <p14:creationId xmlns:p14="http://schemas.microsoft.com/office/powerpoint/2010/main" val="113079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F7BC3D-0126-4941-A858-468C21AE7EA1}" type="datetime5">
              <a:rPr lang="en-US">
                <a:solidFill>
                  <a:srgbClr val="04617B">
                    <a:shade val="90000"/>
                  </a:srgbClr>
                </a:solidFill>
              </a:rPr>
              <a:pPr>
                <a:defRPr/>
              </a:pPr>
              <a:t>5-Dec-21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6" name="Slide Number Placeholder 17"/>
          <p:cNvSpPr>
            <a:spLocks noGrp="1"/>
          </p:cNvSpPr>
          <p:nvPr>
            <p:ph type="sldNum" sz="quarter" idx="12"/>
          </p:nvPr>
        </p:nvSpPr>
        <p:spPr/>
        <p:txBody>
          <a:bodyPr/>
          <a:lstStyle>
            <a:lvl1pPr>
              <a:defRPr/>
            </a:lvl1pPr>
          </a:lstStyle>
          <a:p>
            <a:fld id="{6C0D615A-25DD-4A60-B10D-DDA9E911FA2F}" type="slidenum">
              <a:rPr lang="en-US"/>
              <a:pPr/>
              <a:t>‹#›</a:t>
            </a:fld>
            <a:endParaRPr lang="en-US"/>
          </a:p>
        </p:txBody>
      </p:sp>
    </p:spTree>
    <p:extLst>
      <p:ext uri="{BB962C8B-B14F-4D97-AF65-F5344CB8AC3E}">
        <p14:creationId xmlns:p14="http://schemas.microsoft.com/office/powerpoint/2010/main" val="291180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A1E42F-530E-4936-9EBE-C9E853D63899}" type="datetime5">
              <a:rPr lang="en-US">
                <a:solidFill>
                  <a:srgbClr val="DBF5F9">
                    <a:shade val="90000"/>
                  </a:srgbClr>
                </a:solidFill>
              </a:rPr>
              <a:pPr>
                <a:defRPr/>
              </a:pPr>
              <a:t>5-Dec-21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BF5F9">
                    <a:shade val="90000"/>
                  </a:srgbClr>
                </a:solidFill>
              </a:rPr>
              <a:t>CA Sanjay Gupta</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27924E9-A829-4C58-A641-49A0935AA77F}" type="slidenum">
              <a:rPr lang="en-US"/>
              <a:pPr/>
              <a:t>‹#›</a:t>
            </a:fld>
            <a:endParaRPr lang="en-US"/>
          </a:p>
        </p:txBody>
      </p:sp>
    </p:spTree>
    <p:extLst>
      <p:ext uri="{BB962C8B-B14F-4D97-AF65-F5344CB8AC3E}">
        <p14:creationId xmlns:p14="http://schemas.microsoft.com/office/powerpoint/2010/main" val="25400736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3642945-952C-4B3A-A56A-475FED5CC84C}" type="datetime5">
              <a:rPr lang="en-US">
                <a:solidFill>
                  <a:srgbClr val="04617B">
                    <a:shade val="90000"/>
                  </a:srgbClr>
                </a:solidFill>
              </a:rPr>
              <a:pPr>
                <a:defRPr/>
              </a:pPr>
              <a:t>5-Dec-21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7" name="Slide Number Placeholder 17"/>
          <p:cNvSpPr>
            <a:spLocks noGrp="1"/>
          </p:cNvSpPr>
          <p:nvPr>
            <p:ph type="sldNum" sz="quarter" idx="12"/>
          </p:nvPr>
        </p:nvSpPr>
        <p:spPr/>
        <p:txBody>
          <a:bodyPr/>
          <a:lstStyle>
            <a:lvl1pPr>
              <a:defRPr/>
            </a:lvl1pPr>
          </a:lstStyle>
          <a:p>
            <a:fld id="{B0D4416F-1483-4029-AA8B-9152C36C08D0}" type="slidenum">
              <a:rPr lang="en-US"/>
              <a:pPr/>
              <a:t>‹#›</a:t>
            </a:fld>
            <a:endParaRPr lang="en-US"/>
          </a:p>
        </p:txBody>
      </p:sp>
    </p:spTree>
    <p:extLst>
      <p:ext uri="{BB962C8B-B14F-4D97-AF65-F5344CB8AC3E}">
        <p14:creationId xmlns:p14="http://schemas.microsoft.com/office/powerpoint/2010/main" val="215224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9C85CBA-DB86-4AF2-90ED-5EC70A5D3C7D}" type="datetime5">
              <a:rPr lang="en-US">
                <a:solidFill>
                  <a:srgbClr val="04617B">
                    <a:shade val="90000"/>
                  </a:srgbClr>
                </a:solidFill>
              </a:rPr>
              <a:pPr>
                <a:defRPr/>
              </a:pPr>
              <a:t>5-Dec-21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9" name="Slide Number Placeholder 17"/>
          <p:cNvSpPr>
            <a:spLocks noGrp="1"/>
          </p:cNvSpPr>
          <p:nvPr>
            <p:ph type="sldNum" sz="quarter" idx="12"/>
          </p:nvPr>
        </p:nvSpPr>
        <p:spPr/>
        <p:txBody>
          <a:bodyPr/>
          <a:lstStyle>
            <a:lvl1pPr>
              <a:defRPr/>
            </a:lvl1pPr>
          </a:lstStyle>
          <a:p>
            <a:fld id="{83967E7F-EBBA-4B9A-AB46-E8B18E1B384F}" type="slidenum">
              <a:rPr lang="en-US"/>
              <a:pPr/>
              <a:t>‹#›</a:t>
            </a:fld>
            <a:endParaRPr lang="en-US"/>
          </a:p>
        </p:txBody>
      </p:sp>
    </p:spTree>
    <p:extLst>
      <p:ext uri="{BB962C8B-B14F-4D97-AF65-F5344CB8AC3E}">
        <p14:creationId xmlns:p14="http://schemas.microsoft.com/office/powerpoint/2010/main" val="356625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E68A8CE-AC8C-4AEB-9DF5-A36976E8FAA1}" type="datetime5">
              <a:rPr lang="en-US">
                <a:solidFill>
                  <a:srgbClr val="04617B">
                    <a:shade val="90000"/>
                  </a:srgbClr>
                </a:solidFill>
              </a:rPr>
              <a:pPr>
                <a:defRPr/>
              </a:pPr>
              <a:t>5-Dec-21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5" name="Slide Number Placeholder 17"/>
          <p:cNvSpPr>
            <a:spLocks noGrp="1"/>
          </p:cNvSpPr>
          <p:nvPr>
            <p:ph type="sldNum" sz="quarter" idx="12"/>
          </p:nvPr>
        </p:nvSpPr>
        <p:spPr/>
        <p:txBody>
          <a:bodyPr/>
          <a:lstStyle>
            <a:lvl1pPr>
              <a:defRPr/>
            </a:lvl1pPr>
          </a:lstStyle>
          <a:p>
            <a:fld id="{49082DD4-C9F8-48E8-808D-EAAAF3CDCD65}" type="slidenum">
              <a:rPr lang="en-US"/>
              <a:pPr/>
              <a:t>‹#›</a:t>
            </a:fld>
            <a:endParaRPr lang="en-US"/>
          </a:p>
        </p:txBody>
      </p:sp>
    </p:spTree>
    <p:extLst>
      <p:ext uri="{BB962C8B-B14F-4D97-AF65-F5344CB8AC3E}">
        <p14:creationId xmlns:p14="http://schemas.microsoft.com/office/powerpoint/2010/main" val="78806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FFB4371-72A3-4B78-B31F-4E259A191CF7}" type="datetime5">
              <a:rPr lang="en-US">
                <a:solidFill>
                  <a:srgbClr val="04617B">
                    <a:shade val="90000"/>
                  </a:srgbClr>
                </a:solidFill>
              </a:rPr>
              <a:pPr>
                <a:defRPr/>
              </a:pPr>
              <a:t>5-Dec-21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4" name="Slide Number Placeholder 17"/>
          <p:cNvSpPr>
            <a:spLocks noGrp="1"/>
          </p:cNvSpPr>
          <p:nvPr>
            <p:ph type="sldNum" sz="quarter" idx="12"/>
          </p:nvPr>
        </p:nvSpPr>
        <p:spPr/>
        <p:txBody>
          <a:bodyPr/>
          <a:lstStyle>
            <a:lvl1pPr>
              <a:defRPr/>
            </a:lvl1pPr>
          </a:lstStyle>
          <a:p>
            <a:fld id="{F26AEFC4-9025-4389-92A8-EC526FE3954F}" type="slidenum">
              <a:rPr lang="en-US"/>
              <a:pPr/>
              <a:t>‹#›</a:t>
            </a:fld>
            <a:endParaRPr lang="en-US"/>
          </a:p>
        </p:txBody>
      </p:sp>
    </p:spTree>
    <p:extLst>
      <p:ext uri="{BB962C8B-B14F-4D97-AF65-F5344CB8AC3E}">
        <p14:creationId xmlns:p14="http://schemas.microsoft.com/office/powerpoint/2010/main" val="22882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AD7CD74-5DF0-4BF6-BE19-3DAF2B2CDD27}" type="datetime5">
              <a:rPr lang="en-US">
                <a:solidFill>
                  <a:srgbClr val="04617B">
                    <a:shade val="90000"/>
                  </a:srgbClr>
                </a:solidFill>
              </a:rPr>
              <a:pPr>
                <a:defRPr/>
              </a:pPr>
              <a:t>5-Dec-21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7" name="Slide Number Placeholder 17"/>
          <p:cNvSpPr>
            <a:spLocks noGrp="1"/>
          </p:cNvSpPr>
          <p:nvPr>
            <p:ph type="sldNum" sz="quarter" idx="12"/>
          </p:nvPr>
        </p:nvSpPr>
        <p:spPr/>
        <p:txBody>
          <a:bodyPr/>
          <a:lstStyle>
            <a:lvl1pPr>
              <a:defRPr/>
            </a:lvl1pPr>
          </a:lstStyle>
          <a:p>
            <a:fld id="{379FE5C8-560F-4C7C-A9C2-F388037F0F32}" type="slidenum">
              <a:rPr lang="en-US"/>
              <a:pPr/>
              <a:t>‹#›</a:t>
            </a:fld>
            <a:endParaRPr lang="en-US"/>
          </a:p>
        </p:txBody>
      </p:sp>
    </p:spTree>
    <p:extLst>
      <p:ext uri="{BB962C8B-B14F-4D97-AF65-F5344CB8AC3E}">
        <p14:creationId xmlns:p14="http://schemas.microsoft.com/office/powerpoint/2010/main" val="4903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01566C4-FCF1-4651-826B-14783768F7C2}" type="datetime5">
              <a:rPr lang="en-US">
                <a:solidFill>
                  <a:srgbClr val="04617B">
                    <a:shade val="90000"/>
                  </a:srgbClr>
                </a:solidFill>
              </a:rPr>
              <a:pPr>
                <a:defRPr/>
              </a:pPr>
              <a:t>5-Dec-21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srgbClr val="04617B">
                    <a:shade val="90000"/>
                  </a:srgbClr>
                </a:solidFill>
              </a:rPr>
              <a:t>CA Sanjay Gupta</a:t>
            </a: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5FEC453B-7405-473C-AB2E-BBB87F326FD9}" type="slidenum">
              <a:rPr lang="en-US"/>
              <a:pPr/>
              <a:t>‹#›</a:t>
            </a:fld>
            <a:endParaRPr lang="en-US"/>
          </a:p>
        </p:txBody>
      </p:sp>
    </p:spTree>
    <p:extLst>
      <p:ext uri="{BB962C8B-B14F-4D97-AF65-F5344CB8AC3E}">
        <p14:creationId xmlns:p14="http://schemas.microsoft.com/office/powerpoint/2010/main" val="38389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AE3F7FA-28B0-4009-A3DA-7108E13D3A08}" type="datetime5">
              <a:rPr lang="en-US">
                <a:solidFill>
                  <a:srgbClr val="04617B">
                    <a:shade val="90000"/>
                  </a:srgbClr>
                </a:solidFill>
              </a:rPr>
              <a:pPr>
                <a:defRPr/>
              </a:pPr>
              <a:t>5-Dec-21</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a:solidFill>
                  <a:srgbClr val="04617B">
                    <a:shade val="90000"/>
                  </a:srgbClr>
                </a:solidFill>
              </a:rPr>
              <a:t>CA Sanjay Gupta</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pPr fontAlgn="base">
              <a:spcBef>
                <a:spcPct val="0"/>
              </a:spcBef>
              <a:spcAft>
                <a:spcPct val="0"/>
              </a:spcAft>
            </a:pPr>
            <a:fld id="{2D93FB8F-8F90-424A-A5ED-7D3A7062FFEF}" type="slidenum">
              <a:rPr lang="en-US"/>
              <a:pPr fontAlgn="base">
                <a:spcBef>
                  <a:spcPct val="0"/>
                </a:spcBef>
                <a:spcAft>
                  <a:spcPct val="0"/>
                </a:spcAft>
              </a:pPr>
              <a:t>‹#›</a:t>
            </a:fld>
            <a:endParaRPr 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3968428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mailto:gsk@icai.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Fraud Risk Management, Applicable Standard</a:t>
            </a:r>
            <a:br>
              <a:rPr lang="en-US" sz="4000" dirty="0" smtClean="0"/>
            </a:br>
            <a:r>
              <a:rPr lang="en-US" sz="4000" dirty="0" smtClean="0"/>
              <a:t>&amp;</a:t>
            </a:r>
            <a:br>
              <a:rPr lang="en-US" sz="4000" dirty="0" smtClean="0"/>
            </a:br>
            <a:r>
              <a:rPr lang="en-US" sz="4000" dirty="0" smtClean="0"/>
              <a:t>Best </a:t>
            </a:r>
            <a:r>
              <a:rPr lang="en-US" sz="4000" dirty="0"/>
              <a:t>Practices, Financial Forensic Audit Techniques</a:t>
            </a:r>
            <a:r>
              <a:rPr lang="en-IN" sz="4000" dirty="0"/>
              <a:t/>
            </a:r>
            <a:br>
              <a:rPr lang="en-IN" sz="4000" dirty="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966693"/>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Pressure</a:t>
            </a:r>
            <a:endParaRPr lang="en-IN" sz="5400" dirty="0"/>
          </a:p>
        </p:txBody>
      </p:sp>
      <p:sp>
        <p:nvSpPr>
          <p:cNvPr id="3" name="Content Placeholder 2"/>
          <p:cNvSpPr>
            <a:spLocks noGrp="1"/>
          </p:cNvSpPr>
          <p:nvPr>
            <p:ph idx="1"/>
          </p:nvPr>
        </p:nvSpPr>
        <p:spPr/>
        <p:txBody>
          <a:bodyPr/>
          <a:lstStyle/>
          <a:p>
            <a:pPr lvl="0"/>
            <a:r>
              <a:rPr lang="en-US" dirty="0"/>
              <a:t>Pressures on a person to perpetrate fraud may include financial pressures, including due to the economy, addictions, health problems, family circumstances and a desire to live well beyond one’s means; threats to safety from criminals or others who have something to gain or potentially lose; social pressures from colleagues; career pressures from managers and supervisors; social pressures from those to whom one has a </a:t>
            </a:r>
            <a:r>
              <a:rPr lang="en-US" dirty="0" smtClean="0"/>
              <a:t>loyalty.</a:t>
            </a: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b="1" dirty="0" smtClean="0"/>
              <a:t>Financial Crime</a:t>
            </a:r>
            <a:endParaRPr lang="en-US" sz="4200" dirty="0"/>
          </a:p>
        </p:txBody>
      </p:sp>
      <p:sp>
        <p:nvSpPr>
          <p:cNvPr id="3" name="Content Placeholder 2"/>
          <p:cNvSpPr>
            <a:spLocks noGrp="1"/>
          </p:cNvSpPr>
          <p:nvPr>
            <p:ph idx="1"/>
          </p:nvPr>
        </p:nvSpPr>
        <p:spPr>
          <a:xfrm>
            <a:off x="609600" y="1632860"/>
            <a:ext cx="10972800" cy="4676500"/>
          </a:xfrm>
        </p:spPr>
        <p:txBody>
          <a:bodyPr/>
          <a:lstStyle/>
          <a:p>
            <a:r>
              <a:rPr lang="en-US" dirty="0" smtClean="0"/>
              <a:t>Financial crime is a significant ongoing challenge for banks, institutions, and individuals. As regulators and financial authorities introduce new strategies to detect and prevent financial crime, criminals develop more sophisticated methodologies to evade legal scrutiny and commit offences – including fraud, money laundering, and the financing of terrorism. Financial institutions are also expected to participate in the fight against financial crime, by ensuring compliance with the regulations that authorities put in place – at the risk of potentially severe penalties</a:t>
            </a:r>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dirty="0" smtClean="0"/>
              <a:t> </a:t>
            </a:r>
            <a:r>
              <a:rPr lang="en-US" sz="4400" b="1" dirty="0" smtClean="0"/>
              <a:t>Types of Financial Crimes</a:t>
            </a:r>
            <a:endParaRPr lang="en-US" sz="4200" b="1" dirty="0"/>
          </a:p>
        </p:txBody>
      </p:sp>
      <p:sp>
        <p:nvSpPr>
          <p:cNvPr id="3" name="Content Placeholder 2"/>
          <p:cNvSpPr>
            <a:spLocks noGrp="1"/>
          </p:cNvSpPr>
          <p:nvPr>
            <p:ph idx="1"/>
          </p:nvPr>
        </p:nvSpPr>
        <p:spPr>
          <a:xfrm>
            <a:off x="609600" y="1789616"/>
            <a:ext cx="10972800" cy="4676500"/>
          </a:xfrm>
        </p:spPr>
        <p:txBody>
          <a:bodyPr/>
          <a:lstStyle/>
          <a:p>
            <a:r>
              <a:rPr lang="en-US" b="1" dirty="0" smtClean="0"/>
              <a:t>Money laundering</a:t>
            </a:r>
            <a:r>
              <a:rPr lang="en-US" dirty="0" smtClean="0"/>
              <a:t>: When criminals derive funds from illegal activities, that money must be disguised before it can be introduced into the legitimate financial system. </a:t>
            </a:r>
          </a:p>
          <a:p>
            <a:r>
              <a:rPr lang="en-US" b="1" dirty="0" smtClean="0"/>
              <a:t>Terrorism financing</a:t>
            </a:r>
            <a:r>
              <a:rPr lang="en-US" dirty="0" smtClean="0"/>
              <a:t>: The financing of terrorism involves the provision of funds to individuals and groups for the purposes of committing terrorist acts. Terrorism financing resembles money laundering in the sense that it often requires criminals to conceal the transfer of funds within the legitimate financial system.</a:t>
            </a:r>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6650"/>
            <a:ext cx="10972800" cy="600893"/>
          </a:xfrm>
        </p:spPr>
        <p:txBody>
          <a:bodyPr/>
          <a:lstStyle/>
          <a:p>
            <a:pPr lvl="0"/>
            <a:r>
              <a:rPr lang="en-US" sz="4400" dirty="0" smtClean="0"/>
              <a:t/>
            </a:r>
            <a:br>
              <a:rPr lang="en-US" sz="4400" dirty="0" smtClean="0"/>
            </a:br>
            <a:r>
              <a:rPr lang="en-US" sz="4400" dirty="0" smtClean="0"/>
              <a:t> </a:t>
            </a:r>
            <a:r>
              <a:rPr lang="en-US" sz="4400" b="1" dirty="0" smtClean="0"/>
              <a:t>Money Laundering- An overview</a:t>
            </a:r>
            <a:endParaRPr lang="en-US" sz="4200" b="1" dirty="0"/>
          </a:p>
        </p:txBody>
      </p:sp>
      <p:sp>
        <p:nvSpPr>
          <p:cNvPr id="3" name="Content Placeholder 2"/>
          <p:cNvSpPr>
            <a:spLocks noGrp="1"/>
          </p:cNvSpPr>
          <p:nvPr>
            <p:ph idx="1"/>
          </p:nvPr>
        </p:nvSpPr>
        <p:spPr>
          <a:xfrm>
            <a:off x="609600" y="1632860"/>
            <a:ext cx="10972800" cy="4676500"/>
          </a:xfrm>
        </p:spPr>
        <p:txBody>
          <a:bodyPr/>
          <a:lstStyle/>
          <a:p>
            <a:r>
              <a:rPr lang="en-US" b="1" dirty="0" smtClean="0"/>
              <a:t>Money laundering</a:t>
            </a:r>
            <a:r>
              <a:rPr lang="en-US" dirty="0" smtClean="0"/>
              <a:t>: . Money laundering is the processing of the criminal proceeds to disguise their illegal origin. This process is of critical importance, as it enables the criminal to enjoy these profits without jeopardizing their source. </a:t>
            </a:r>
          </a:p>
          <a:p>
            <a:r>
              <a:rPr lang="en-US" dirty="0" smtClean="0"/>
              <a:t>Illegal arms sales, smuggling, and the activities of organized crime, including for example drug trafficking and prostitution rings, can generate huge amounts of proceeds. Embezzlement, insider trading, bribery and computer fraud schemes can also produce large profits and create the incentive to “legitimize” the ill-gotten gains through money laundering.</a:t>
            </a:r>
          </a:p>
          <a:p>
            <a:pPr>
              <a:buNone/>
            </a:pPr>
            <a:endParaRPr lang="en-US"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Consequences of Money Laundering</a:t>
            </a:r>
            <a:endParaRPr lang="en-US" sz="4200" b="1" dirty="0"/>
          </a:p>
        </p:txBody>
      </p:sp>
      <p:sp>
        <p:nvSpPr>
          <p:cNvPr id="3" name="Content Placeholder 2"/>
          <p:cNvSpPr>
            <a:spLocks noGrp="1"/>
          </p:cNvSpPr>
          <p:nvPr>
            <p:ph idx="1"/>
          </p:nvPr>
        </p:nvSpPr>
        <p:spPr>
          <a:xfrm>
            <a:off x="609600" y="1449978"/>
            <a:ext cx="10972800" cy="5042262"/>
          </a:xfrm>
        </p:spPr>
        <p:txBody>
          <a:bodyPr/>
          <a:lstStyle/>
          <a:p>
            <a:r>
              <a:rPr lang="en-US" sz="2300" dirty="0" smtClean="0"/>
              <a:t>Money laundering is seen as critical to the effective operation of transnational and organized crime. However, money laundering affects a country’s economy, government, and social well-being. The economic &amp; social effects of Money Laundering includes: </a:t>
            </a:r>
          </a:p>
          <a:p>
            <a:pPr lvl="1"/>
            <a:r>
              <a:rPr lang="en-US" sz="2200" b="1" dirty="0" smtClean="0"/>
              <a:t>Economic Effects</a:t>
            </a:r>
          </a:p>
          <a:p>
            <a:pPr lvl="2"/>
            <a:r>
              <a:rPr lang="en-US" sz="2200" dirty="0" smtClean="0"/>
              <a:t>undermining the legitimate private sector</a:t>
            </a:r>
          </a:p>
          <a:p>
            <a:pPr lvl="2"/>
            <a:r>
              <a:rPr lang="en-US" sz="2200" dirty="0" smtClean="0"/>
              <a:t>undermining the integrity of financial markets</a:t>
            </a:r>
          </a:p>
          <a:p>
            <a:pPr lvl="2"/>
            <a:r>
              <a:rPr lang="en-US" sz="2200" dirty="0" smtClean="0"/>
              <a:t>loss of control of economic policy</a:t>
            </a:r>
          </a:p>
          <a:p>
            <a:pPr lvl="2"/>
            <a:r>
              <a:rPr lang="en-US" sz="2200" dirty="0" smtClean="0"/>
              <a:t>loss of revenue</a:t>
            </a:r>
          </a:p>
          <a:p>
            <a:pPr lvl="2"/>
            <a:r>
              <a:rPr lang="en-US" sz="2200" dirty="0" smtClean="0"/>
              <a:t>reputation risk</a:t>
            </a:r>
          </a:p>
          <a:p>
            <a:pPr lvl="1"/>
            <a:r>
              <a:rPr lang="en-US" sz="2300" b="1" dirty="0" smtClean="0"/>
              <a:t> The social costs </a:t>
            </a:r>
            <a:r>
              <a:rPr lang="en-US" sz="2300" dirty="0" smtClean="0"/>
              <a:t>of money laundering include allowing drug traffickers, smugglers, and other criminal to expand operations and the transfer of economic power from the market, government, and citizens to criminals.</a:t>
            </a:r>
            <a:endParaRPr lang="en-US" sz="2300" b="1" dirty="0" smtClean="0"/>
          </a:p>
          <a:p>
            <a:pPr lvl="1"/>
            <a:endParaRPr lang="en-US"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Stages of Money Laundering</a:t>
            </a:r>
            <a:endParaRPr lang="en-US" sz="4200" b="1" dirty="0"/>
          </a:p>
        </p:txBody>
      </p:sp>
      <p:sp>
        <p:nvSpPr>
          <p:cNvPr id="3" name="Content Placeholder 2"/>
          <p:cNvSpPr>
            <a:spLocks noGrp="1"/>
          </p:cNvSpPr>
          <p:nvPr>
            <p:ph idx="1"/>
          </p:nvPr>
        </p:nvSpPr>
        <p:spPr>
          <a:xfrm>
            <a:off x="609600" y="1449978"/>
            <a:ext cx="10972800" cy="5042262"/>
          </a:xfrm>
        </p:spPr>
        <p:txBody>
          <a:bodyPr/>
          <a:lstStyle/>
          <a:p>
            <a:pPr marL="273050" lvl="1" indent="-273050">
              <a:buClr>
                <a:srgbClr val="0BD0D9"/>
              </a:buClr>
              <a:buSzPct val="95000"/>
            </a:pPr>
            <a:r>
              <a:rPr lang="en-US" sz="2600" dirty="0" smtClean="0"/>
              <a:t>Placement</a:t>
            </a:r>
          </a:p>
          <a:p>
            <a:pPr marL="273050" lvl="1" indent="-273050">
              <a:buClr>
                <a:srgbClr val="0BD0D9"/>
              </a:buClr>
              <a:buSzPct val="95000"/>
            </a:pPr>
            <a:r>
              <a:rPr lang="en-US" sz="2600" dirty="0" smtClean="0"/>
              <a:t>Layering</a:t>
            </a:r>
          </a:p>
          <a:p>
            <a:pPr marL="273050" lvl="1" indent="-273050">
              <a:buClr>
                <a:srgbClr val="0BD0D9"/>
              </a:buClr>
              <a:buSzPct val="95000"/>
            </a:pPr>
            <a:r>
              <a:rPr lang="en-US" sz="2600" dirty="0" smtClean="0"/>
              <a:t>Integration</a:t>
            </a:r>
          </a:p>
          <a:p>
            <a:pPr marL="273050" lvl="1" indent="-273050">
              <a:buClr>
                <a:srgbClr val="0BD0D9"/>
              </a:buClr>
              <a:buSzPct val="95000"/>
            </a:pPr>
            <a:endParaRPr lang="en-US" sz="18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9083"/>
            <a:ext cx="10972800" cy="600893"/>
          </a:xfrm>
        </p:spPr>
        <p:txBody>
          <a:bodyPr/>
          <a:lstStyle/>
          <a:p>
            <a:pPr lvl="0"/>
            <a:r>
              <a:rPr lang="en-US" sz="4400" dirty="0" smtClean="0"/>
              <a:t/>
            </a:r>
            <a:br>
              <a:rPr lang="en-US" sz="4400" dirty="0" smtClean="0"/>
            </a:br>
            <a:r>
              <a:rPr lang="en-US" sz="4400" dirty="0" smtClean="0"/>
              <a:t> </a:t>
            </a:r>
            <a:r>
              <a:rPr lang="en-US" sz="4400" b="1" dirty="0" smtClean="0"/>
              <a:t>Defenses to Money Laundering</a:t>
            </a:r>
            <a:endParaRPr lang="en-US" sz="4400" dirty="0"/>
          </a:p>
        </p:txBody>
      </p:sp>
      <p:sp>
        <p:nvSpPr>
          <p:cNvPr id="3" name="Content Placeholder 2"/>
          <p:cNvSpPr>
            <a:spLocks noGrp="1"/>
          </p:cNvSpPr>
          <p:nvPr>
            <p:ph idx="1"/>
          </p:nvPr>
        </p:nvSpPr>
        <p:spPr>
          <a:xfrm>
            <a:off x="609600" y="1449978"/>
            <a:ext cx="10972800" cy="5042262"/>
          </a:xfrm>
        </p:spPr>
        <p:txBody>
          <a:bodyPr/>
          <a:lstStyle/>
          <a:p>
            <a:pPr marL="273050" lvl="1" indent="-273050">
              <a:buClr>
                <a:srgbClr val="0BD0D9"/>
              </a:buClr>
              <a:buSzPct val="95000"/>
            </a:pPr>
            <a:r>
              <a:rPr lang="en-US" sz="2600" dirty="0" smtClean="0"/>
              <a:t>Money laundering is a complicated crime. A number of defenses may arise to such charges. Some potential defenses that may apply in money laundering cases include:</a:t>
            </a:r>
          </a:p>
          <a:p>
            <a:pPr marL="547687" lvl="2" indent="-273050">
              <a:buClr>
                <a:srgbClr val="0BD0D9"/>
              </a:buClr>
              <a:buSzPct val="95000"/>
            </a:pPr>
            <a:r>
              <a:rPr lang="en-US" sz="2400" dirty="0" smtClean="0"/>
              <a:t>Lack of Evidence</a:t>
            </a:r>
          </a:p>
          <a:p>
            <a:pPr marL="547687" lvl="2" indent="-273050">
              <a:buClr>
                <a:srgbClr val="0BD0D9"/>
              </a:buClr>
              <a:buSzPct val="95000"/>
            </a:pPr>
            <a:r>
              <a:rPr lang="en-US" sz="2400" dirty="0" smtClean="0"/>
              <a:t>No Intent</a:t>
            </a:r>
          </a:p>
          <a:p>
            <a:pPr marL="547687" lvl="2" indent="-273050">
              <a:buClr>
                <a:srgbClr val="0BD0D9"/>
              </a:buClr>
              <a:buSzPct val="95000"/>
            </a:pPr>
            <a:r>
              <a:rPr lang="en-US" sz="2400" dirty="0" smtClean="0"/>
              <a:t>Duress ( Action based on threat by criminal) </a:t>
            </a:r>
          </a:p>
          <a:p>
            <a:pPr marL="547687" lvl="2" indent="-273050">
              <a:buClr>
                <a:srgbClr val="0BD0D9"/>
              </a:buClr>
              <a:buSzPct val="95000"/>
            </a:pPr>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77"/>
            <a:ext cx="10972800" cy="1110349"/>
          </a:xfrm>
        </p:spPr>
        <p:txBody>
          <a:bodyPr/>
          <a:lstStyle/>
          <a:p>
            <a:r>
              <a:rPr lang="en-US" sz="4400" dirty="0" smtClean="0"/>
              <a:t/>
            </a:r>
            <a:br>
              <a:rPr lang="en-US" sz="4400" dirty="0" smtClean="0"/>
            </a:br>
            <a:r>
              <a:rPr lang="en-US" sz="4400" dirty="0" smtClean="0"/>
              <a:t> </a:t>
            </a:r>
            <a:br>
              <a:rPr lang="en-US" sz="4400" dirty="0" smtClean="0"/>
            </a:br>
            <a:r>
              <a:rPr lang="en-US" sz="4400" b="1" dirty="0" smtClean="0"/>
              <a:t> </a:t>
            </a:r>
            <a:r>
              <a:rPr lang="en-US" sz="3000" b="1" dirty="0" smtClean="0"/>
              <a:t>Trade-Based Money Laundering Processes (TBML)/ Cross border   transactions</a:t>
            </a:r>
            <a:endParaRPr lang="en-US" sz="3000" dirty="0"/>
          </a:p>
        </p:txBody>
      </p:sp>
      <p:sp>
        <p:nvSpPr>
          <p:cNvPr id="3" name="Content Placeholder 2"/>
          <p:cNvSpPr>
            <a:spLocks noGrp="1"/>
          </p:cNvSpPr>
          <p:nvPr>
            <p:ph idx="1"/>
          </p:nvPr>
        </p:nvSpPr>
        <p:spPr>
          <a:xfrm>
            <a:off x="609600" y="1881057"/>
            <a:ext cx="10972800" cy="3892732"/>
          </a:xfrm>
        </p:spPr>
        <p:txBody>
          <a:bodyPr/>
          <a:lstStyle/>
          <a:p>
            <a:r>
              <a:rPr lang="en-US" sz="2400" dirty="0" smtClean="0"/>
              <a:t>It mainly involves the export and import of goods and the exploitation of a variety of cross-border financial instruments of trade. The most frequent Trade-Based Money laundering methods, are:</a:t>
            </a:r>
          </a:p>
          <a:p>
            <a:pPr lvl="1"/>
            <a:r>
              <a:rPr lang="en-US" sz="2300" dirty="0" smtClean="0"/>
              <a:t>Over-invoicing</a:t>
            </a:r>
          </a:p>
          <a:p>
            <a:pPr lvl="1"/>
            <a:r>
              <a:rPr lang="en-US" sz="2300" dirty="0" smtClean="0"/>
              <a:t>Under-invoicing</a:t>
            </a:r>
          </a:p>
          <a:p>
            <a:pPr lvl="1"/>
            <a:r>
              <a:rPr lang="en-US" sz="2300" dirty="0" smtClean="0"/>
              <a:t>Multiple-invoicing</a:t>
            </a:r>
          </a:p>
          <a:p>
            <a:pPr lvl="1"/>
            <a:r>
              <a:rPr lang="en-US" sz="2300" dirty="0" smtClean="0"/>
              <a:t>Over/under-shipment</a:t>
            </a:r>
          </a:p>
          <a:p>
            <a:pPr lvl="1"/>
            <a:r>
              <a:rPr lang="en-US" sz="2300" dirty="0" smtClean="0"/>
              <a:t>Quality misrepresentation</a:t>
            </a:r>
            <a:endParaRPr lang="en-US" sz="2300" b="1" dirty="0" smtClean="0"/>
          </a:p>
          <a:p>
            <a:pPr marL="547687" lvl="2" indent="-273050">
              <a:buClr>
                <a:srgbClr val="0BD0D9"/>
              </a:buClr>
              <a:buSzPct val="95000"/>
            </a:pPr>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International Guidance on Trade-Based Money Laundering</a:t>
            </a:r>
            <a:endParaRPr lang="en-US" sz="3500" dirty="0"/>
          </a:p>
        </p:txBody>
      </p:sp>
      <p:sp>
        <p:nvSpPr>
          <p:cNvPr id="3" name="Content Placeholder 2"/>
          <p:cNvSpPr>
            <a:spLocks noGrp="1"/>
          </p:cNvSpPr>
          <p:nvPr>
            <p:ph idx="1"/>
          </p:nvPr>
        </p:nvSpPr>
        <p:spPr>
          <a:xfrm>
            <a:off x="609600" y="1685109"/>
            <a:ext cx="10972800" cy="4702628"/>
          </a:xfrm>
        </p:spPr>
        <p:txBody>
          <a:bodyPr/>
          <a:lstStyle/>
          <a:p>
            <a:r>
              <a:rPr lang="en-US" sz="2400" dirty="0" smtClean="0"/>
              <a:t>Financial Action Task Force (FATF), an international body, issue advice and guidance to aid financial institutions in detecting and addressing TBML. It is focused on raising private-sector awareness of the need for trade finance AML policies and educating banking supervisors on TBML weaknesses in their AML/CFT (Combating financing terrorism) programs.</a:t>
            </a:r>
          </a:p>
          <a:p>
            <a:pPr>
              <a:buNone/>
            </a:pPr>
            <a:endParaRPr lang="en-US" sz="2400" dirty="0" smtClean="0"/>
          </a:p>
          <a:p>
            <a:r>
              <a:rPr lang="en-US" sz="2400" dirty="0" smtClean="0"/>
              <a:t>The FATF provides to financial institutions with a list of trade finance AML red flags to consider when managing cross-border transactions.</a:t>
            </a:r>
          </a:p>
          <a:p>
            <a:pPr lvl="1"/>
            <a:r>
              <a:rPr lang="en-US" sz="2300" dirty="0" smtClean="0"/>
              <a:t>Significant discrepancies between invoices and the description of goods on official documents</a:t>
            </a:r>
          </a:p>
          <a:p>
            <a:pPr lvl="1"/>
            <a:r>
              <a:rPr lang="en-US" sz="2300" dirty="0" smtClean="0"/>
              <a:t>Shipments with unusual traffic of goods handled by a particular importer or exporter.</a:t>
            </a:r>
          </a:p>
          <a:p>
            <a:pPr lvl="1"/>
            <a:endParaRPr lang="en-US" sz="2300"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International Guidance on Trade-Based Money Laundering</a:t>
            </a:r>
            <a:endParaRPr lang="en-US" sz="3500" dirty="0"/>
          </a:p>
        </p:txBody>
      </p:sp>
      <p:sp>
        <p:nvSpPr>
          <p:cNvPr id="3" name="Content Placeholder 2"/>
          <p:cNvSpPr>
            <a:spLocks noGrp="1"/>
          </p:cNvSpPr>
          <p:nvPr>
            <p:ph idx="1"/>
          </p:nvPr>
        </p:nvSpPr>
        <p:spPr>
          <a:xfrm>
            <a:off x="609600" y="1685109"/>
            <a:ext cx="10972800" cy="4702628"/>
          </a:xfrm>
        </p:spPr>
        <p:txBody>
          <a:bodyPr/>
          <a:lstStyle/>
          <a:p>
            <a:pPr lvl="1"/>
            <a:r>
              <a:rPr lang="en-US" sz="2300" dirty="0" smtClean="0"/>
              <a:t>Shipments are routed through a number of nations or multiple unconnected subsidiaries without a concrete reason.</a:t>
            </a:r>
          </a:p>
          <a:p>
            <a:pPr lvl="1"/>
            <a:r>
              <a:rPr lang="en-US" sz="2300" dirty="0" smtClean="0"/>
              <a:t>Payment methods are inconsistent with the level of risk presented by the transaction.</a:t>
            </a:r>
          </a:p>
          <a:p>
            <a:pPr lvl="1"/>
            <a:r>
              <a:rPr lang="en-US" sz="2300" dirty="0" smtClean="0"/>
              <a:t>Shipment of goods is typically at a high risk of money laundering.</a:t>
            </a:r>
          </a:p>
          <a:p>
            <a:pPr lvl="1"/>
            <a:r>
              <a:rPr lang="en-US" sz="2300" dirty="0" smtClean="0"/>
              <a:t>Transport of goods entering or leaving countries that are considered to be at high risk of money laundering.</a:t>
            </a:r>
          </a:p>
          <a:p>
            <a:pPr lvl="1"/>
            <a:r>
              <a:rPr lang="en-US" sz="2300" dirty="0" smtClean="0"/>
              <a:t>Shipments paid by cash.</a:t>
            </a:r>
          </a:p>
          <a:p>
            <a:pPr lvl="1"/>
            <a:r>
              <a:rPr lang="en-US" sz="2300" dirty="0" smtClean="0"/>
              <a:t>Shipments paid by third parties without an obvious connection to the transaction.</a:t>
            </a:r>
          </a:p>
          <a:p>
            <a:pPr lvl="1"/>
            <a:endParaRPr lang="en-US" sz="2000"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Considering fraud in financial statement audit  (ISA – 240)</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Rationalization</a:t>
            </a:r>
            <a:endParaRPr lang="en-IN" sz="5400" dirty="0"/>
          </a:p>
        </p:txBody>
      </p:sp>
      <p:sp>
        <p:nvSpPr>
          <p:cNvPr id="3" name="Content Placeholder 2"/>
          <p:cNvSpPr>
            <a:spLocks noGrp="1"/>
          </p:cNvSpPr>
          <p:nvPr>
            <p:ph idx="1"/>
          </p:nvPr>
        </p:nvSpPr>
        <p:spPr/>
        <p:txBody>
          <a:bodyPr/>
          <a:lstStyle/>
          <a:p>
            <a:r>
              <a:rPr lang="en-US" dirty="0"/>
              <a:t>People may be able to justify perpetrating fraud when the organization has not adequately clarified the difference between acceptable and unacceptable conduct, or is lax in following or enforcing it. Individuals may justify perpetrating fraud when they have a sufficiently negative perception of management, their colleagues, the organization or the environment. Psychological issues may also lead to fraud </a:t>
            </a:r>
            <a:r>
              <a:rPr lang="en-US" dirty="0" smtClean="0"/>
              <a:t>rationalization.</a:t>
            </a: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b="1" dirty="0" smtClean="0"/>
              <a:t>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International Standard on Auditing 240, indicates an auditor conducting an audit in accordance with ISAs is responsible for obtaining reasonable assurance that the financial statements are free from material misstatement. It is issued by International Federation of Accountants ( IFAC)</a:t>
            </a:r>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b="1" dirty="0" smtClean="0"/>
              <a:t>  Scope of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ISA 240 deals with auditor’s responsibilities relating to fraud in an audit of financial statements.</a:t>
            </a:r>
          </a:p>
          <a:p>
            <a:pPr lvl="0"/>
            <a:r>
              <a:rPr lang="en-US" dirty="0" smtClean="0"/>
              <a:t>Identifying and assessing the risks of material misstatement due to fraud.</a:t>
            </a:r>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Objective of ISA 240</a:t>
            </a:r>
            <a:endParaRPr lang="en-US" sz="3500" dirty="0"/>
          </a:p>
        </p:txBody>
      </p:sp>
      <p:sp>
        <p:nvSpPr>
          <p:cNvPr id="3" name="Content Placeholder 2"/>
          <p:cNvSpPr>
            <a:spLocks noGrp="1"/>
          </p:cNvSpPr>
          <p:nvPr>
            <p:ph idx="1"/>
          </p:nvPr>
        </p:nvSpPr>
        <p:spPr>
          <a:xfrm>
            <a:off x="609600" y="1685109"/>
            <a:ext cx="10972800" cy="4702628"/>
          </a:xfrm>
        </p:spPr>
        <p:txBody>
          <a:bodyPr/>
          <a:lstStyle/>
          <a:p>
            <a:pPr lvl="0"/>
            <a:r>
              <a:rPr lang="en-US" dirty="0" smtClean="0"/>
              <a:t>To identify and assess the risks of material misstatement of the financial statements due to fraud.</a:t>
            </a:r>
          </a:p>
          <a:p>
            <a:pPr lvl="0"/>
            <a:r>
              <a:rPr lang="en-US" dirty="0" smtClean="0"/>
              <a:t>To obtain sufficient appropriate audit evidence regarding the assessed risks of material misstatement due to fraud, through designing and implementing appropriate responses.</a:t>
            </a:r>
          </a:p>
          <a:p>
            <a:r>
              <a:rPr lang="en-US" dirty="0" smtClean="0"/>
              <a:t>To respond appropriately to fraud or suspected fraud identified during the audit.</a:t>
            </a:r>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Requirements of ISA 240</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dirty="0" smtClean="0"/>
              <a:t>The auditor shall maintain professional skepticism throughout the audit.</a:t>
            </a:r>
          </a:p>
          <a:p>
            <a:pPr lvl="0"/>
            <a:r>
              <a:rPr lang="en-US" dirty="0" smtClean="0"/>
              <a:t>Where responses to inquiries of management or those charged with governance are inconsistent, the auditor shall investigate the inconsistencies.</a:t>
            </a:r>
          </a:p>
          <a:p>
            <a:r>
              <a:rPr lang="en-US" dirty="0" smtClean="0"/>
              <a:t>Discuss among team members;</a:t>
            </a:r>
          </a:p>
          <a:p>
            <a:r>
              <a:rPr lang="en-US" dirty="0" smtClean="0"/>
              <a:t>Make inquiries of management about;</a:t>
            </a:r>
          </a:p>
          <a:p>
            <a:pPr lvl="1"/>
            <a:r>
              <a:rPr lang="en-US" sz="2200" dirty="0" smtClean="0"/>
              <a:t>Management’s process for identifying and responding to the risks of fraud in the entity</a:t>
            </a:r>
          </a:p>
          <a:p>
            <a:pPr lvl="1"/>
            <a:r>
              <a:rPr lang="en-US" sz="2200" dirty="0" smtClean="0"/>
              <a:t>Management’s communication, if any, to those charged with governance regarding its processes for identifying and responding to the risks of fraud in the entity.</a:t>
            </a:r>
          </a:p>
          <a:p>
            <a:pPr lvl="1"/>
            <a:r>
              <a:rPr lang="en-US" sz="2200" dirty="0" smtClean="0"/>
              <a:t>Management’s communication, if any, to employees regarding its views on business practices and ethical behavior.</a:t>
            </a:r>
          </a:p>
          <a:p>
            <a:pPr lvl="0">
              <a:buNone/>
            </a:pPr>
            <a:endParaRPr lang="en-US" sz="20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500" b="1" dirty="0" smtClean="0"/>
              <a:t>  </a:t>
            </a:r>
            <a:r>
              <a:rPr lang="en-US" sz="3600" b="1" dirty="0" smtClean="0"/>
              <a:t>Requirements of ISA 240</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sz="2400" dirty="0" smtClean="0"/>
              <a:t>Auditor shall evaluate whether unusual or unexpected relationships that have been identified in performing analytical procedures.</a:t>
            </a:r>
          </a:p>
          <a:p>
            <a:r>
              <a:rPr lang="en-US" sz="2400" dirty="0" smtClean="0"/>
              <a:t>The auditor shall evaluate whether the information obtained from the other risk assessment procedures and related activities performed indicates that one or more fraud risk factors are present.</a:t>
            </a:r>
          </a:p>
          <a:p>
            <a:r>
              <a:rPr lang="en-US" sz="2400" dirty="0" smtClean="0"/>
              <a:t>Auditor shall design and perform procedure that is responsive to assessed risk.</a:t>
            </a:r>
          </a:p>
          <a:p>
            <a:r>
              <a:rPr lang="en-US" sz="2400" dirty="0" smtClean="0"/>
              <a:t>Auditor shall perform following procedure due to risk of Management override of control;</a:t>
            </a:r>
          </a:p>
          <a:p>
            <a:pPr lvl="1"/>
            <a:r>
              <a:rPr lang="en-US" sz="2300" dirty="0" smtClean="0"/>
              <a:t>Test the appropriateness of journal entries</a:t>
            </a:r>
          </a:p>
          <a:p>
            <a:pPr lvl="1"/>
            <a:r>
              <a:rPr lang="en-US" sz="2300" dirty="0" smtClean="0"/>
              <a:t>Review accounting estimates for biases by evaluation and retrospective review.</a:t>
            </a:r>
          </a:p>
          <a:p>
            <a:pPr lvl="1"/>
            <a:r>
              <a:rPr lang="en-US" sz="2300" dirty="0" smtClean="0"/>
              <a:t>For significant transaction outside the normal course of business, evaluate the business rationale.</a:t>
            </a:r>
          </a:p>
          <a:p>
            <a:pPr lvl="1"/>
            <a:endParaRPr lang="en-US" sz="2300" dirty="0" smtClean="0"/>
          </a:p>
          <a:p>
            <a:pPr lvl="1"/>
            <a:endParaRPr lang="en-US" sz="1800" dirty="0" smtClean="0"/>
          </a:p>
          <a:p>
            <a:pPr lvl="1"/>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500" dirty="0" smtClean="0"/>
              <a:t/>
            </a:r>
            <a:br>
              <a:rPr lang="en-US" sz="3500" dirty="0" smtClean="0"/>
            </a:br>
            <a:r>
              <a:rPr lang="en-US" sz="3500" dirty="0" smtClean="0"/>
              <a:t> </a:t>
            </a:r>
            <a:br>
              <a:rPr lang="en-US" sz="3500" dirty="0" smtClean="0"/>
            </a:br>
            <a:r>
              <a:rPr lang="en-US" sz="3500" b="1" dirty="0" smtClean="0"/>
              <a:t> </a:t>
            </a:r>
            <a:br>
              <a:rPr lang="en-US" sz="3500" b="1" dirty="0" smtClean="0"/>
            </a:br>
            <a:r>
              <a:rPr lang="en-US" sz="3500" b="1" dirty="0" smtClean="0"/>
              <a:t/>
            </a:r>
            <a:br>
              <a:rPr lang="en-US" sz="3500" b="1" dirty="0" smtClean="0"/>
            </a:br>
            <a:r>
              <a:rPr lang="en-US" sz="3500" b="1" dirty="0" smtClean="0"/>
              <a:t/>
            </a:r>
            <a:br>
              <a:rPr lang="en-US" sz="3500" b="1" dirty="0" smtClean="0"/>
            </a:br>
            <a:r>
              <a:rPr lang="en-US" sz="3500" dirty="0" smtClean="0"/>
              <a:t/>
            </a:r>
            <a:br>
              <a:rPr lang="en-US" sz="3500" dirty="0" smtClean="0"/>
            </a:br>
            <a:r>
              <a:rPr lang="en-US" sz="3600" dirty="0" smtClean="0"/>
              <a:t/>
            </a:r>
            <a:br>
              <a:rPr lang="en-US" sz="3600" dirty="0" smtClean="0"/>
            </a:br>
            <a:r>
              <a:rPr lang="en-US" sz="3200" b="1" dirty="0" smtClean="0"/>
              <a:t> </a:t>
            </a:r>
            <a:r>
              <a:rPr lang="en-US" sz="3600" dirty="0" smtClean="0"/>
              <a:t/>
            </a:r>
            <a:br>
              <a:rPr lang="en-US" sz="3600" dirty="0" smtClean="0"/>
            </a:br>
            <a:r>
              <a:rPr lang="en-US" sz="3200" b="1" dirty="0" smtClean="0"/>
              <a:t> </a:t>
            </a:r>
            <a:r>
              <a:rPr lang="en-US" sz="3600" b="1" dirty="0" smtClean="0"/>
              <a:t>Evaluation of Audit Evidence</a:t>
            </a:r>
            <a:endParaRPr lang="en-US" sz="3500" dirty="0"/>
          </a:p>
        </p:txBody>
      </p:sp>
      <p:sp>
        <p:nvSpPr>
          <p:cNvPr id="3" name="Content Placeholder 2"/>
          <p:cNvSpPr>
            <a:spLocks noGrp="1"/>
          </p:cNvSpPr>
          <p:nvPr>
            <p:ph idx="1"/>
          </p:nvPr>
        </p:nvSpPr>
        <p:spPr>
          <a:xfrm>
            <a:off x="609600" y="1515290"/>
            <a:ext cx="10972800" cy="4911636"/>
          </a:xfrm>
        </p:spPr>
        <p:txBody>
          <a:bodyPr/>
          <a:lstStyle/>
          <a:p>
            <a:pPr lvl="0"/>
            <a:r>
              <a:rPr lang="en-US" dirty="0" smtClean="0"/>
              <a:t>The auditor shall evaluate whether analytical procedures that are performed near the end of the audit</a:t>
            </a:r>
          </a:p>
          <a:p>
            <a:pPr lvl="0"/>
            <a:r>
              <a:rPr lang="en-US" dirty="0" smtClean="0"/>
              <a:t>If the auditor identifies a misstatement, the auditor shall evaluate whether such a misstatement is indicative of fraud.</a:t>
            </a:r>
          </a:p>
          <a:p>
            <a:r>
              <a:rPr lang="en-US" dirty="0" smtClean="0"/>
              <a:t>The auditor shall consider whether circumstances or conditions indicate possible collusion involving employees, management or third parties when reconsidering the reliability of evidence previously obtained.</a:t>
            </a:r>
          </a:p>
          <a:p>
            <a:pPr marL="273050" lvl="1" indent="-273050">
              <a:buClr>
                <a:srgbClr val="0BD0D9"/>
              </a:buClr>
              <a:buSzPct val="95000"/>
            </a:pPr>
            <a:r>
              <a:rPr lang="en-US" sz="2600" dirty="0" smtClean="0"/>
              <a:t>If the auditor confirms that, or is unable to conclude whether, the financial statements are materially misstated as a result of fraud the auditor shall evaluate the implications for the audit.</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200" dirty="0" smtClean="0"/>
              <a:t/>
            </a:r>
            <a:br>
              <a:rPr lang="en-US" sz="3200" dirty="0" smtClean="0"/>
            </a:br>
            <a:r>
              <a:rPr lang="en-US" sz="3600" b="1" dirty="0" smtClean="0"/>
              <a:t> Documentation </a:t>
            </a:r>
            <a:endParaRPr lang="en-US" sz="3500" dirty="0"/>
          </a:p>
        </p:txBody>
      </p:sp>
      <p:sp>
        <p:nvSpPr>
          <p:cNvPr id="3" name="Content Placeholder 2"/>
          <p:cNvSpPr>
            <a:spLocks noGrp="1"/>
          </p:cNvSpPr>
          <p:nvPr>
            <p:ph idx="1"/>
          </p:nvPr>
        </p:nvSpPr>
        <p:spPr>
          <a:xfrm>
            <a:off x="609600" y="1515290"/>
            <a:ext cx="10972800" cy="4911636"/>
          </a:xfrm>
        </p:spPr>
        <p:txBody>
          <a:bodyPr/>
          <a:lstStyle/>
          <a:p>
            <a:r>
              <a:rPr lang="en-US" sz="2800" dirty="0" smtClean="0"/>
              <a:t>The auditor shall include the following in the audit documentation of the auditor’s understanding of the entity and its environment and the assessment of the risks of material misstatement.</a:t>
            </a:r>
          </a:p>
          <a:p>
            <a:pPr lvl="2"/>
            <a:r>
              <a:rPr lang="en-US" sz="2500" dirty="0" smtClean="0"/>
              <a:t>The significant decisions reached during the discussion among the engagement team regarding the susceptibility of the entity’s financial statements to material misstatement due to fraud; and</a:t>
            </a:r>
          </a:p>
          <a:p>
            <a:pPr lvl="2"/>
            <a:r>
              <a:rPr lang="en-US" sz="2500" dirty="0" smtClean="0"/>
              <a:t>The identified and assessed risks of material misstatement due to fraud at the financial statement level and at the assertion level.</a:t>
            </a:r>
          </a:p>
          <a:p>
            <a:pPr lvl="2">
              <a:buNone/>
            </a:pPr>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IIA Standards / Guidance on Fraud prevention / detection</a:t>
            </a:r>
            <a:br>
              <a:rPr lang="en-US" sz="4000" dirty="0" smtClean="0"/>
            </a:br>
            <a:r>
              <a:rPr lang="en-US" sz="4000" dirty="0" smtClean="0"/>
              <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200" dirty="0" smtClean="0"/>
              <a:t/>
            </a:r>
            <a:br>
              <a:rPr lang="en-US" sz="3200" dirty="0" smtClean="0"/>
            </a:br>
            <a:r>
              <a:rPr lang="en-US" sz="3600" b="1" dirty="0" smtClean="0"/>
              <a:t> Institute of Internal Auditors (IIA)</a:t>
            </a:r>
            <a:endParaRPr lang="en-US" sz="3500" dirty="0"/>
          </a:p>
        </p:txBody>
      </p:sp>
      <p:sp>
        <p:nvSpPr>
          <p:cNvPr id="3" name="Content Placeholder 2"/>
          <p:cNvSpPr>
            <a:spLocks noGrp="1"/>
          </p:cNvSpPr>
          <p:nvPr>
            <p:ph idx="1"/>
          </p:nvPr>
        </p:nvSpPr>
        <p:spPr>
          <a:xfrm>
            <a:off x="609600" y="1515290"/>
            <a:ext cx="10972800" cy="4911636"/>
          </a:xfrm>
        </p:spPr>
        <p:txBody>
          <a:bodyPr/>
          <a:lstStyle/>
          <a:p>
            <a:r>
              <a:rPr lang="en-US" sz="2800" dirty="0" smtClean="0"/>
              <a:t>The Institute of Internal Auditors (IIA) is a leader in certification, education, and research for professionals engaged in evaluating an organization's operations and controls. Established in 1941, the Institute of Internal Auditors awards the certified internal auditor (CIA) designation, a globally accepted certification for internal auditors.</a:t>
            </a:r>
          </a:p>
          <a:p>
            <a:pPr lvl="2">
              <a:buNone/>
            </a:pPr>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r>
              <a:rPr lang="en-US" sz="3600" b="1" dirty="0" smtClean="0"/>
              <a:t>Introduction to the IIA-Standards</a:t>
            </a:r>
            <a:endParaRPr lang="en-US" sz="3600" b="1" dirty="0"/>
          </a:p>
        </p:txBody>
      </p:sp>
      <p:sp>
        <p:nvSpPr>
          <p:cNvPr id="3" name="Content Placeholder 2"/>
          <p:cNvSpPr>
            <a:spLocks noGrp="1"/>
          </p:cNvSpPr>
          <p:nvPr>
            <p:ph idx="1"/>
          </p:nvPr>
        </p:nvSpPr>
        <p:spPr>
          <a:xfrm>
            <a:off x="609600" y="1515290"/>
            <a:ext cx="10972800" cy="4911636"/>
          </a:xfrm>
        </p:spPr>
        <p:txBody>
          <a:bodyPr/>
          <a:lstStyle/>
          <a:p>
            <a:r>
              <a:rPr lang="en-US" dirty="0" smtClean="0"/>
              <a:t>Internal auditing is conducted in diverse legal and cultural environments; for organizations that vary in purpose, size, complexity, and structure; and by persons within or outside the organization. While differences may affect the practice of internal auditing in each environment, conformance with the IIA’s </a:t>
            </a:r>
            <a:r>
              <a:rPr lang="en-US" i="1" dirty="0" smtClean="0"/>
              <a:t>International Standards for the Professional Practice of Internal Auditing </a:t>
            </a:r>
            <a:r>
              <a:rPr lang="en-US" dirty="0" smtClean="0"/>
              <a:t>(</a:t>
            </a:r>
            <a:r>
              <a:rPr lang="en-US" i="1" dirty="0" smtClean="0"/>
              <a:t>Standards</a:t>
            </a:r>
            <a:r>
              <a:rPr lang="en-US" dirty="0" smtClean="0"/>
              <a:t>) is essential in meeting the responsibilities of internal auditors and the internal audit activity.</a:t>
            </a:r>
          </a:p>
          <a:p>
            <a:endParaRPr lang="en-US" sz="2300"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Rationalization</a:t>
            </a:r>
            <a:endParaRPr lang="en-IN" sz="5400" dirty="0"/>
          </a:p>
        </p:txBody>
      </p:sp>
      <p:sp>
        <p:nvSpPr>
          <p:cNvPr id="3" name="Content Placeholder 2"/>
          <p:cNvSpPr>
            <a:spLocks noGrp="1"/>
          </p:cNvSpPr>
          <p:nvPr>
            <p:ph idx="1"/>
          </p:nvPr>
        </p:nvSpPr>
        <p:spPr/>
        <p:txBody>
          <a:bodyPr/>
          <a:lstStyle/>
          <a:p>
            <a:r>
              <a:rPr lang="en-US" sz="2300" dirty="0" smtClean="0"/>
              <a:t>Indicators include: </a:t>
            </a:r>
          </a:p>
          <a:p>
            <a:pPr lvl="1"/>
            <a:r>
              <a:rPr lang="en-US" sz="2300" dirty="0" smtClean="0"/>
              <a:t>Inadequate policies or procedures to make it clear where the organization’s ethical line is drawn. </a:t>
            </a:r>
          </a:p>
          <a:p>
            <a:pPr lvl="1"/>
            <a:r>
              <a:rPr lang="en-US" sz="2300" dirty="0" smtClean="0"/>
              <a:t>Training in ethical issues is inadequate, or only gives the organizations stance and does not contain a component to motivate employees to do the right thing.</a:t>
            </a:r>
          </a:p>
          <a:p>
            <a:pPr lvl="1"/>
            <a:r>
              <a:rPr lang="en-US" sz="2300" dirty="0" smtClean="0"/>
              <a:t>A poor ethical culture or subculture, or a perception that managers or supervisors are ethically challenged.</a:t>
            </a:r>
          </a:p>
          <a:p>
            <a:pPr lvl="1"/>
            <a:r>
              <a:rPr lang="en-US" sz="2300" dirty="0" smtClean="0"/>
              <a:t>A significantly adversarial relationship exists between managers and employees.</a:t>
            </a:r>
          </a:p>
          <a:p>
            <a:pPr lvl="1"/>
            <a:r>
              <a:rPr lang="en-US" sz="2300" dirty="0"/>
              <a:t>The person perceives that management have failed to provide support when it was needed.</a:t>
            </a:r>
            <a:endParaRPr lang="en-IN" sz="2300" dirty="0"/>
          </a:p>
          <a:p>
            <a:pPr lvl="1"/>
            <a:endParaRPr lang="en-US" dirty="0" smtClean="0"/>
          </a:p>
          <a:p>
            <a:pPr lvl="1"/>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r>
              <a:rPr lang="en-US" sz="3600" b="1" dirty="0" smtClean="0"/>
              <a:t>The purpose of the IIA-Standards</a:t>
            </a:r>
          </a:p>
        </p:txBody>
      </p:sp>
      <p:sp>
        <p:nvSpPr>
          <p:cNvPr id="3" name="Content Placeholder 2"/>
          <p:cNvSpPr>
            <a:spLocks noGrp="1"/>
          </p:cNvSpPr>
          <p:nvPr>
            <p:ph idx="1"/>
          </p:nvPr>
        </p:nvSpPr>
        <p:spPr>
          <a:xfrm>
            <a:off x="609600" y="1515290"/>
            <a:ext cx="10972800" cy="4911636"/>
          </a:xfrm>
        </p:spPr>
        <p:txBody>
          <a:bodyPr/>
          <a:lstStyle/>
          <a:p>
            <a:pPr lvl="0"/>
            <a:r>
              <a:rPr lang="en-US" dirty="0" smtClean="0"/>
              <a:t>Guide adherence with the mandatory elements of the International Professional Practices Framework. </a:t>
            </a:r>
          </a:p>
          <a:p>
            <a:pPr lvl="0"/>
            <a:r>
              <a:rPr lang="en-US" dirty="0" smtClean="0"/>
              <a:t>Provide a framework for performing and promoting a broad range of value-added internal auditing services. </a:t>
            </a:r>
          </a:p>
          <a:p>
            <a:pPr lvl="0"/>
            <a:r>
              <a:rPr lang="en-US" dirty="0" smtClean="0"/>
              <a:t>Establish the basis for the evaluation of internal audit performance. </a:t>
            </a:r>
          </a:p>
          <a:p>
            <a:r>
              <a:rPr lang="en-US" dirty="0" smtClean="0"/>
              <a:t>Foster improved organizational processes and operations.</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Any illegal act characterized by deceit, concealment, or violation of trust. These acts are not dependent upon the threat of violence or physical force. Frauds are perpetrated by parties and organizations to obtain money, property, or services; to avoid payment or loss of services; or to secure personal or business advantage.</a:t>
            </a:r>
          </a:p>
          <a:p>
            <a:pPr marL="273050" lvl="1" indent="-273050">
              <a:buClr>
                <a:srgbClr val="0BD0D9"/>
              </a:buClr>
              <a:buSzPct val="95000"/>
              <a:buNone/>
            </a:pPr>
            <a:endParaRPr lang="en-US" sz="2600" dirty="0" smtClean="0"/>
          </a:p>
          <a:p>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515290"/>
            <a:ext cx="10972800" cy="4911636"/>
          </a:xfrm>
        </p:spPr>
        <p:txBody>
          <a:bodyPr/>
          <a:lstStyle/>
          <a:p>
            <a:r>
              <a:rPr lang="en-US" b="1" dirty="0" smtClean="0"/>
              <a:t>Proficiency</a:t>
            </a:r>
            <a:r>
              <a:rPr lang="en-US" dirty="0" smtClean="0"/>
              <a:t>: Internal auditors must possess the knowledge, skills, and other competencies needed to perform their individual responsibilities. </a:t>
            </a:r>
          </a:p>
          <a:p>
            <a:pPr lvl="1"/>
            <a:r>
              <a:rPr lang="en-US" sz="2500" b="1" dirty="0" smtClean="0"/>
              <a:t>1210. A1: </a:t>
            </a:r>
            <a:r>
              <a:rPr lang="en-US" sz="2500" dirty="0" smtClean="0"/>
              <a:t>The chief audit executive must obtain competent advice and assistance if the internal auditors lack the knowledge, skills, or other competencies needed to perform all or part of the engagement.</a:t>
            </a:r>
          </a:p>
          <a:p>
            <a:pPr lvl="1"/>
            <a:r>
              <a:rPr lang="en-US" sz="2500" b="1" dirty="0" smtClean="0"/>
              <a:t>1210.A2</a:t>
            </a:r>
            <a:r>
              <a:rPr lang="en-US" sz="2500" dirty="0" smtClean="0"/>
              <a:t> – Internal auditors must have sufficient knowledge to evaluate the risk of fraud and the manner in which it is managed by the organization</a:t>
            </a:r>
          </a:p>
          <a:p>
            <a:pPr lvl="1"/>
            <a:r>
              <a:rPr lang="en-US" sz="2500" b="1" dirty="0" smtClean="0"/>
              <a:t>1210. A3 </a:t>
            </a:r>
            <a:r>
              <a:rPr lang="en-US" sz="2500" dirty="0" smtClean="0"/>
              <a:t>– Internal auditors must have sufficient knowledge of key information technology risks and controls and available technology-based audit techniques to perform their assigned work.</a:t>
            </a:r>
          </a:p>
          <a:p>
            <a:pPr lvl="1">
              <a:buNone/>
            </a:pPr>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449975"/>
            <a:ext cx="10972800" cy="5055328"/>
          </a:xfrm>
        </p:spPr>
        <p:txBody>
          <a:bodyPr/>
          <a:lstStyle/>
          <a:p>
            <a:r>
              <a:rPr lang="en-US" b="1" dirty="0" smtClean="0"/>
              <a:t>Due Professional Care : </a:t>
            </a:r>
            <a:r>
              <a:rPr lang="en-US" dirty="0" smtClean="0"/>
              <a:t>Internal auditors must apply the care and skill expected of a reasonably prudent and competent internal auditor.</a:t>
            </a:r>
          </a:p>
          <a:p>
            <a:pPr lvl="1"/>
            <a:r>
              <a:rPr lang="en-IN" b="1" dirty="0" smtClean="0"/>
              <a:t>1220. A1 </a:t>
            </a:r>
            <a:r>
              <a:rPr lang="en-IN" dirty="0" smtClean="0"/>
              <a:t>– Internal auditors must exercise due professional care by considering Extent of work needed, Relative complexity, materiality, Adequacy and effectiveness of governance, risk management, and control processes and Probability of significant errors, fraud,</a:t>
            </a:r>
            <a:endParaRPr lang="en-US" dirty="0" smtClean="0"/>
          </a:p>
          <a:p>
            <a:pPr lvl="1"/>
            <a:r>
              <a:rPr lang="en-IN" dirty="0" smtClean="0"/>
              <a:t> </a:t>
            </a:r>
            <a:r>
              <a:rPr lang="en-IN" b="1" dirty="0" smtClean="0"/>
              <a:t>1220. A2 </a:t>
            </a:r>
            <a:r>
              <a:rPr lang="en-IN" dirty="0" smtClean="0"/>
              <a:t>– Auditors must consider the use of technology-based audit and other data analysis techniques. </a:t>
            </a:r>
            <a:r>
              <a:rPr lang="en-IN" b="1" dirty="0" smtClean="0"/>
              <a:t> </a:t>
            </a:r>
            <a:endParaRPr lang="en-US" dirty="0" smtClean="0"/>
          </a:p>
          <a:p>
            <a:pPr lvl="1"/>
            <a:r>
              <a:rPr lang="en-IN" b="1" dirty="0" smtClean="0"/>
              <a:t>1220. A3 – </a:t>
            </a:r>
            <a:r>
              <a:rPr lang="en-IN" dirty="0" smtClean="0"/>
              <a:t>Internal auditors must be alert to the significant risks that might affect objectives</a:t>
            </a:r>
          </a:p>
          <a:p>
            <a:pPr lvl="1"/>
            <a:r>
              <a:rPr lang="en-IN" b="1" dirty="0" smtClean="0"/>
              <a:t>1220. C1 – </a:t>
            </a:r>
            <a:r>
              <a:rPr lang="en-IN" dirty="0" smtClean="0"/>
              <a:t>Internal auditors must exercise due professional care during a consulting engagement, by considering needs of client</a:t>
            </a:r>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3600" b="1" dirty="0" smtClean="0"/>
              <a:t>Provisions on Fraud </a:t>
            </a:r>
            <a:endParaRPr lang="en-US" sz="3600" dirty="0"/>
          </a:p>
        </p:txBody>
      </p:sp>
      <p:sp>
        <p:nvSpPr>
          <p:cNvPr id="3" name="Content Placeholder 2"/>
          <p:cNvSpPr>
            <a:spLocks noGrp="1"/>
          </p:cNvSpPr>
          <p:nvPr>
            <p:ph idx="1"/>
          </p:nvPr>
        </p:nvSpPr>
        <p:spPr>
          <a:xfrm>
            <a:off x="609600" y="1449975"/>
            <a:ext cx="10972800" cy="5055328"/>
          </a:xfrm>
        </p:spPr>
        <p:txBody>
          <a:bodyPr/>
          <a:lstStyle/>
          <a:p>
            <a:r>
              <a:rPr lang="en-US" b="1" dirty="0" smtClean="0"/>
              <a:t>Reporting to Senior Management and the Board : </a:t>
            </a:r>
            <a:r>
              <a:rPr lang="en-US" sz="2800" dirty="0" smtClean="0"/>
              <a:t> The chief audit executive must report periodically to senior management and the board on the internal audit activity’s purpose, authority, responsibility, and performance relative to its plan and on its conformance with the Code of Ethics and the </a:t>
            </a:r>
            <a:r>
              <a:rPr lang="en-US" sz="2800" i="1" dirty="0" smtClean="0"/>
              <a:t>Standards</a:t>
            </a:r>
            <a:r>
              <a:rPr lang="en-US" sz="2800" dirty="0" smtClean="0"/>
              <a:t>. </a:t>
            </a:r>
          </a:p>
          <a:p>
            <a:pPr>
              <a:buNone/>
            </a:pPr>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b="1" dirty="0" smtClean="0"/>
              <a:t>Risk Management</a:t>
            </a:r>
            <a:r>
              <a:rPr lang="en-US" sz="1800" b="1" dirty="0" smtClean="0"/>
              <a:t>: </a:t>
            </a:r>
            <a:r>
              <a:rPr lang="en-US" dirty="0" smtClean="0"/>
              <a:t>The internal audit activity must evaluate risk exposures relating to the organization’s governance, operations, and information systems  regarding: </a:t>
            </a:r>
          </a:p>
          <a:p>
            <a:pPr lvl="1"/>
            <a:r>
              <a:rPr lang="en-US" b="1" dirty="0" smtClean="0"/>
              <a:t>2120.A2</a:t>
            </a:r>
            <a:r>
              <a:rPr lang="en-US" dirty="0" smtClean="0"/>
              <a:t> - must evaluate the potential for the occurrence of fraud and how the organization manages fraud risk. </a:t>
            </a:r>
          </a:p>
          <a:p>
            <a:pPr lvl="1"/>
            <a:r>
              <a:rPr lang="en-US" b="1" dirty="0" smtClean="0"/>
              <a:t>2120. C1  </a:t>
            </a:r>
            <a:r>
              <a:rPr lang="en-US" dirty="0" smtClean="0"/>
              <a:t>internal auditors must address risk consistent with the engagement’s objectives </a:t>
            </a:r>
          </a:p>
          <a:p>
            <a:pPr lvl="1"/>
            <a:r>
              <a:rPr lang="en-US" b="1" dirty="0" smtClean="0"/>
              <a:t>2120. C2 – </a:t>
            </a:r>
            <a:r>
              <a:rPr lang="en-US" dirty="0" smtClean="0"/>
              <a:t>Internal auditors must incorporate knowledge of risks gained from consulting engagements </a:t>
            </a:r>
          </a:p>
          <a:p>
            <a:pPr lvl="1"/>
            <a:r>
              <a:rPr lang="en-US" b="1" dirty="0" smtClean="0"/>
              <a:t>2120. C3 </a:t>
            </a:r>
            <a:r>
              <a:rPr lang="en-US" dirty="0" smtClean="0"/>
              <a:t>internal auditors must refrain from assuming any management responsibility by actually managing risks.</a:t>
            </a:r>
          </a:p>
          <a:p>
            <a:pPr lvl="1"/>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b="1" dirty="0" smtClean="0"/>
              <a:t>Engagement Objectives:  </a:t>
            </a:r>
            <a:r>
              <a:rPr lang="en-US" dirty="0" smtClean="0"/>
              <a:t>Objectives must be established for each engagement</a:t>
            </a:r>
          </a:p>
          <a:p>
            <a:pPr lvl="1"/>
            <a:r>
              <a:rPr lang="en-IN" b="1" dirty="0" smtClean="0"/>
              <a:t>2210. A1 – </a:t>
            </a:r>
            <a:r>
              <a:rPr lang="en-IN" dirty="0" smtClean="0"/>
              <a:t>Internal auditors must conduct a preliminary assessment of the risks relevant to the activity under review.</a:t>
            </a:r>
          </a:p>
          <a:p>
            <a:pPr lvl="1"/>
            <a:r>
              <a:rPr lang="en-IN" b="1" dirty="0" smtClean="0"/>
              <a:t>2210. A2 – </a:t>
            </a:r>
            <a:r>
              <a:rPr lang="en-IN" dirty="0" smtClean="0"/>
              <a:t>Internal auditors must consider the probability of significant errors, fraud, noncompliance, and other exposures when developing the engagement objectives. </a:t>
            </a:r>
            <a:endParaRPr lang="en-US" dirty="0" smtClean="0"/>
          </a:p>
          <a:p>
            <a:pPr lvl="1"/>
            <a:r>
              <a:rPr lang="en-IN" b="1" dirty="0" smtClean="0"/>
              <a:t>2210. A3 </a:t>
            </a:r>
            <a:r>
              <a:rPr lang="en-IN" dirty="0" smtClean="0"/>
              <a:t>Internal auditors must ascertain the extent to which management and/or the board has established adequate criteria to determine whether objectives and goals have been accomplished.</a:t>
            </a:r>
            <a:endParaRPr lang="en-US" dirty="0" smtClean="0"/>
          </a:p>
          <a:p>
            <a:pPr lvl="1"/>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895"/>
            <a:ext cx="10972800" cy="666205"/>
          </a:xfrm>
        </p:spPr>
        <p:txBody>
          <a:bodyPr/>
          <a:lstStyle/>
          <a:p>
            <a:pPr lvl="1"/>
            <a:r>
              <a:rPr lang="en-US" sz="4000" b="1" dirty="0" smtClean="0"/>
              <a:t>Provisions on Fraud </a:t>
            </a:r>
            <a:endParaRPr lang="en-US" sz="3200" dirty="0"/>
          </a:p>
        </p:txBody>
      </p:sp>
      <p:sp>
        <p:nvSpPr>
          <p:cNvPr id="3" name="Content Placeholder 2"/>
          <p:cNvSpPr>
            <a:spLocks noGrp="1"/>
          </p:cNvSpPr>
          <p:nvPr>
            <p:ph idx="1"/>
          </p:nvPr>
        </p:nvSpPr>
        <p:spPr>
          <a:xfrm>
            <a:off x="609600" y="1449975"/>
            <a:ext cx="10972800" cy="5055328"/>
          </a:xfrm>
        </p:spPr>
        <p:txBody>
          <a:bodyPr/>
          <a:lstStyle/>
          <a:p>
            <a:pPr marL="273050" lvl="1" indent="-273050">
              <a:buClr>
                <a:srgbClr val="0BD0D9"/>
              </a:buClr>
              <a:buSzPct val="95000"/>
            </a:pPr>
            <a:r>
              <a:rPr lang="en-US" dirty="0" smtClean="0"/>
              <a:t> </a:t>
            </a:r>
            <a:r>
              <a:rPr lang="en-US" sz="2600" b="1" dirty="0" smtClean="0"/>
              <a:t>Engagement: </a:t>
            </a:r>
            <a:r>
              <a:rPr lang="en-US" sz="2600" dirty="0" smtClean="0"/>
              <a:t>A specific internal audit assignment, task, or review activity, such as an internal audit, control self-assessment review, fraud examination, or consultancy. An engagement may include multiple tasks or activities designed to accomplish a specific set of related objectives.</a:t>
            </a:r>
          </a:p>
          <a:p>
            <a:pPr marL="273050" lvl="1" indent="-273050">
              <a:buClr>
                <a:srgbClr val="0BD0D9"/>
              </a:buClr>
              <a:buSzPct val="95000"/>
            </a:pPr>
            <a:endParaRPr lang="en-US" dirty="0" smtClean="0"/>
          </a:p>
          <a:p>
            <a:pPr lvl="1"/>
            <a:endParaRPr lang="en-US" dirty="0" smtClean="0"/>
          </a:p>
          <a:p>
            <a:pPr lvl="2"/>
            <a:endParaRPr lang="en-US" dirty="0" smtClean="0"/>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International Best Practices &amp; Advisories in Forensic Audit </a:t>
            </a:r>
            <a:r>
              <a:rPr lang="en-US" sz="4400" dirty="0" smtClean="0"/>
              <a:t/>
            </a:r>
            <a:br>
              <a:rPr lang="en-US" sz="4400" dirty="0" smtClean="0"/>
            </a:br>
            <a:r>
              <a:rPr lang="en-US" sz="4000" dirty="0" smtClean="0"/>
              <a:t/>
            </a:r>
            <a:br>
              <a:rPr lang="en-US" sz="40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Forensic Auditing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Forensic auditing is focused on the </a:t>
            </a:r>
            <a:r>
              <a:rPr lang="en-US" u="sng" dirty="0" smtClean="0"/>
              <a:t>identification, interpretation, and communication of the evidence of underlying strategic economic and reporting events</a:t>
            </a:r>
            <a:r>
              <a:rPr lang="en-US" dirty="0" smtClean="0"/>
              <a:t>. Forensic audits are easily adapted to a principles-based accounting environment with broad guidelines applied to a variety of accounting investigations without using rule-based audit approaches or more narrowly-focused fraud practices.</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Fraud Risk </a:t>
            </a:r>
            <a:r>
              <a:rPr lang="en-US" sz="5400" dirty="0" smtClean="0"/>
              <a:t>Indicators -  Opportunity</a:t>
            </a:r>
            <a:endParaRPr lang="en-IN" sz="5400" dirty="0"/>
          </a:p>
        </p:txBody>
      </p:sp>
      <p:sp>
        <p:nvSpPr>
          <p:cNvPr id="3" name="Content Placeholder 2"/>
          <p:cNvSpPr>
            <a:spLocks noGrp="1"/>
          </p:cNvSpPr>
          <p:nvPr>
            <p:ph idx="1"/>
          </p:nvPr>
        </p:nvSpPr>
        <p:spPr/>
        <p:txBody>
          <a:bodyPr/>
          <a:lstStyle/>
          <a:p>
            <a:pPr lvl="0"/>
            <a:r>
              <a:rPr lang="en-US" dirty="0"/>
              <a:t>O</a:t>
            </a:r>
            <a:r>
              <a:rPr lang="en-US" dirty="0" smtClean="0"/>
              <a:t>pportunity arises due to inadequate internal controls or breakdowns in the system of internal control. It may therefore be useful to consider opportunity in terms of an internal control framework. Here the five components from the COSO framework have been used in a broad manner. The components are control environment, risk assessment, control activities, information and communication, and monitoring.</a:t>
            </a:r>
          </a:p>
          <a:p>
            <a:pPr>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International Practices </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u="sng" dirty="0" smtClean="0"/>
              <a:t>Principles-based generally accepted accounting principles (GAAP) are being developed by the International Accounting Standards Board (IASB). Continued globalization of the business economy has resulted in the adoption of these accounting standards by 100 countries including five G8 countries along with plans for adoption by a number of other countries within the next five years.</a:t>
            </a:r>
            <a:r>
              <a:rPr lang="en-US" dirty="0" smtClean="0"/>
              <a:t> </a:t>
            </a:r>
            <a:r>
              <a:rPr lang="en-US" dirty="0"/>
              <a:t>The IASB's accounting standards, known as the International Financial Reporting Standards (IFRS), are being considered for adoption as GAAP in the United </a:t>
            </a:r>
            <a:r>
              <a:rPr lang="en-US" dirty="0" smtClean="0"/>
              <a:t>States. </a:t>
            </a:r>
            <a:r>
              <a:rPr lang="en-US" dirty="0"/>
              <a:t>The SEC has been holding hearings to assess opinions about the timing and form of adoption in the United States. The IASB's standards do not use the detailed rule-based approach found in U.S. GAAP. </a:t>
            </a:r>
          </a:p>
          <a:p>
            <a:pPr lvl="0"/>
            <a:endParaRPr lang="en-US" u="sng" dirty="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And Forensics in Practice</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sz="2400" dirty="0" smtClean="0"/>
              <a:t>It is difficult for fraud examination and forensic accounting to effectively operate within the traditional auditor-client relationship. Fraud and forensic approaches do not assume the client will honestly follow any of the detailed rules of GAAP or that an audit check-off list for revenue recognition, for example, will lead to the discovery of financial misconduct.</a:t>
            </a:r>
          </a:p>
          <a:p>
            <a:r>
              <a:rPr lang="en-US" sz="2400" dirty="0" smtClean="0"/>
              <a:t> An investigations fall under the annual periodic procedures of the financial audit, the mindset of forensic or fraud practitioner must change to correspond with financial auditor-client relationship. As a result, forensic and fraud investigations must closely fit within the non-adversarial, step-by-step procedural practice of a financial audit. Such a change makes it difficult to apply the principle-based and flexible forensic and fraud techniques needed to identify the unpredictable criminal patterns used in committing and concealing financial crimes. </a:t>
            </a:r>
          </a:p>
          <a:p>
            <a:endParaRPr lang="en-US" sz="1800" dirty="0" smtClean="0"/>
          </a:p>
          <a:p>
            <a:pPr lvl="0"/>
            <a:endParaRPr lang="en-US" sz="1800" dirty="0" smtClean="0"/>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Fraud And Forensics in Practice</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The Frauds and Forensics in Practices example are below: </a:t>
            </a:r>
          </a:p>
          <a:p>
            <a:pPr lvl="1"/>
            <a:r>
              <a:rPr lang="en-US" sz="2500" dirty="0" smtClean="0"/>
              <a:t>Shortly after the Enron, World Com, and Xerox debacles, fraud examination was given recognition under audit practices. </a:t>
            </a:r>
          </a:p>
          <a:p>
            <a:pPr lvl="1"/>
            <a:r>
              <a:rPr lang="en-US" sz="2500" dirty="0" smtClean="0"/>
              <a:t>In 2002, Sarbanes-Oxley (SOX) legislation was enacted by the U.S. Congress in response to corporate fraud.</a:t>
            </a:r>
          </a:p>
          <a:p>
            <a:r>
              <a:rPr lang="en-US" dirty="0" smtClean="0"/>
              <a:t>The PCAOB’s (Public Company Accounting Oversight Board) most recent audit guidance is found in Auditing Standard No.5, (AS5) An Audit of Internal Control over Financial Reporting, that </a:t>
            </a:r>
            <a:r>
              <a:rPr lang="en-US" dirty="0"/>
              <a:t>i</a:t>
            </a:r>
            <a:r>
              <a:rPr lang="en-US" dirty="0" smtClean="0"/>
              <a:t>s </a:t>
            </a:r>
            <a:r>
              <a:rPr lang="en-US" dirty="0"/>
              <a:t>i</a:t>
            </a:r>
            <a:r>
              <a:rPr lang="en-US" dirty="0" smtClean="0"/>
              <a:t>ntegrated with an Audit of Financial Statements.</a:t>
            </a:r>
          </a:p>
          <a:p>
            <a:r>
              <a:rPr lang="en-US" dirty="0" smtClean="0"/>
              <a:t>The main focus of professional standard setters has been to incorporate a measure of fraud examination into the audit environment.</a:t>
            </a:r>
          </a:p>
          <a:p>
            <a:pPr lvl="0">
              <a:buNone/>
            </a:pPr>
            <a:endParaRPr lang="en-US" dirty="0" smtClean="0"/>
          </a:p>
          <a:p>
            <a:pPr>
              <a:buNone/>
            </a:pPr>
            <a:endParaRPr lang="en-US" sz="2400" dirty="0" smtClean="0"/>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PCAOB – Auditing Standard no.  5</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This standard establishes requirements and provides direction that applies when an auditor is engaged to perform an audit of management's assessment of the effectiveness of internal control over financial reporting ("the audit of internal control over financial reporting") that is integrated with an audit of the financial statements. </a:t>
            </a:r>
          </a:p>
          <a:p>
            <a:r>
              <a:rPr lang="en-US" dirty="0" smtClean="0"/>
              <a:t>Effective internal control over financial reporting provides reasonable assurance regarding the reliability of financial reporting and the preparation of financial statements for external purposes.</a:t>
            </a:r>
          </a:p>
          <a:p>
            <a:r>
              <a:rPr lang="en-US" dirty="0" smtClean="0"/>
              <a:t>When planning and performing the audit of internal control over financial reporting, the auditor should take into account the results of his or her fraud risk assessment. </a:t>
            </a:r>
          </a:p>
          <a:p>
            <a:pPr lvl="1">
              <a:buNone/>
            </a:pPr>
            <a:endParaRPr lang="en-US" sz="2200" dirty="0" smtClean="0"/>
          </a:p>
          <a:p>
            <a:endParaRPr lang="en-US" sz="15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N" dirty="0"/>
              <a:t>Key Quotes</a:t>
            </a:r>
          </a:p>
        </p:txBody>
      </p:sp>
      <p:sp>
        <p:nvSpPr>
          <p:cNvPr id="8195" name="Content Placeholder 2"/>
          <p:cNvSpPr>
            <a:spLocks noGrp="1"/>
          </p:cNvSpPr>
          <p:nvPr>
            <p:ph idx="1"/>
          </p:nvPr>
        </p:nvSpPr>
        <p:spPr/>
        <p:txBody>
          <a:bodyPr/>
          <a:lstStyle/>
          <a:p>
            <a:pPr marL="0" indent="0">
              <a:buNone/>
              <a:defRPr/>
            </a:pPr>
            <a:r>
              <a:rPr lang="en-IN" sz="3600" dirty="0" smtClean="0"/>
              <a:t>When your determination changes, </a:t>
            </a:r>
            <a:r>
              <a:rPr lang="en-IN" sz="3600" dirty="0" smtClean="0"/>
              <a:t>everything </a:t>
            </a:r>
            <a:r>
              <a:rPr lang="en-IN" sz="3600" dirty="0" smtClean="0"/>
              <a:t>will begin to move in the direction you desire. The moment you resolve to be victorious, every nerve and fibre in your being will immediately orient itself toward your success</a:t>
            </a:r>
            <a:r>
              <a:rPr lang="en-IN" sz="3600" dirty="0" smtClean="0"/>
              <a:t>.</a:t>
            </a:r>
          </a:p>
          <a:p>
            <a:pPr marL="0" indent="0">
              <a:buNone/>
              <a:defRPr/>
            </a:pPr>
            <a:r>
              <a:rPr lang="en-IN" sz="3600" dirty="0" smtClean="0"/>
              <a:t> </a:t>
            </a:r>
            <a:r>
              <a:rPr lang="en-IN" altLang="en-US" sz="3600" dirty="0" smtClean="0"/>
              <a:t>(</a:t>
            </a:r>
            <a:r>
              <a:rPr lang="en-IN" altLang="en-US" sz="3600" dirty="0" err="1" smtClean="0"/>
              <a:t>Dr</a:t>
            </a:r>
            <a:r>
              <a:rPr lang="en-IN" altLang="en-US" sz="3600" dirty="0" err="1"/>
              <a:t>.</a:t>
            </a:r>
            <a:r>
              <a:rPr lang="en-IN" altLang="en-US" sz="3600" dirty="0"/>
              <a:t> </a:t>
            </a:r>
            <a:r>
              <a:rPr lang="en-IN" altLang="en-US" sz="3600" dirty="0" err="1"/>
              <a:t>Daisaku</a:t>
            </a:r>
            <a:r>
              <a:rPr lang="en-IN" altLang="en-US" sz="3600" dirty="0"/>
              <a:t> Ikeda, President </a:t>
            </a:r>
            <a:r>
              <a:rPr lang="en-IN" altLang="en-US" sz="3600" dirty="0" err="1"/>
              <a:t>Soka</a:t>
            </a:r>
            <a:r>
              <a:rPr lang="en-IN" altLang="en-US" sz="3600" dirty="0"/>
              <a:t> Gakkai International) </a:t>
            </a:r>
          </a:p>
          <a:p>
            <a:pPr marL="0" indent="0">
              <a:buNone/>
              <a:defRPr/>
            </a:pPr>
            <a:endParaRPr lang="en-IN" dirty="0"/>
          </a:p>
          <a:p>
            <a:pPr>
              <a:defRPr/>
            </a:pPr>
            <a:endParaRPr lang="en-IN" altLang="en-US" dirty="0" smtClean="0"/>
          </a:p>
        </p:txBody>
      </p:sp>
      <p:sp>
        <p:nvSpPr>
          <p:cNvPr id="4" name="Footer Placeholder 3"/>
          <p:cNvSpPr>
            <a:spLocks noGrp="1"/>
          </p:cNvSpPr>
          <p:nvPr>
            <p:ph type="ftr" sz="quarter" idx="11"/>
          </p:nvPr>
        </p:nvSpPr>
        <p:spPr/>
        <p:txBody>
          <a:bodyPr/>
          <a:lstStyle/>
          <a:p>
            <a:pPr>
              <a:defRPr/>
            </a:pPr>
            <a:r>
              <a:rPr lang="en-US" smtClean="0"/>
              <a:t>Sanjay Gupta FCA, DISA, CISA</a:t>
            </a:r>
            <a:endParaRPr lang="en-US"/>
          </a:p>
        </p:txBody>
      </p:sp>
    </p:spTree>
    <p:extLst>
      <p:ext uri="{BB962C8B-B14F-4D97-AF65-F5344CB8AC3E}">
        <p14:creationId xmlns:p14="http://schemas.microsoft.com/office/powerpoint/2010/main" val="19718394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r>
            <a:br>
              <a:rPr lang="en-US" sz="4000" dirty="0" smtClean="0"/>
            </a:br>
            <a:r>
              <a:rPr lang="en-US" sz="4800" dirty="0" smtClean="0"/>
              <a:t> Introduction to Data Extraction, Digital Forensics &amp; Cyber crime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Data extraction is the process of collecting or retrieving disparate types of data from a variety of sources, many of which may be poorly organized or completely unstructured. Data extraction makes it possible to consolidate, process, and refine data so that it can be stored in a centralized location in order to be transformed.</a:t>
            </a:r>
            <a:endParaRPr lang="en-US" sz="2200" dirty="0" smtClean="0"/>
          </a:p>
          <a:p>
            <a:r>
              <a:rPr lang="en-US" dirty="0" smtClean="0"/>
              <a:t>Data extraction is the first step in both ETL (extract, transform, load) and ELT (extract, load, transform) processes.</a:t>
            </a:r>
          </a:p>
          <a:p>
            <a:endParaRPr lang="en-US"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 and ETL</a:t>
            </a:r>
            <a:endParaRPr lang="en-US" sz="4000" dirty="0"/>
          </a:p>
        </p:txBody>
      </p:sp>
      <p:sp>
        <p:nvSpPr>
          <p:cNvPr id="3" name="Content Placeholder 2"/>
          <p:cNvSpPr>
            <a:spLocks noGrp="1"/>
          </p:cNvSpPr>
          <p:nvPr>
            <p:ph idx="1"/>
          </p:nvPr>
        </p:nvSpPr>
        <p:spPr>
          <a:xfrm>
            <a:off x="609600" y="1515290"/>
            <a:ext cx="10972800" cy="4911636"/>
          </a:xfrm>
        </p:spPr>
        <p:txBody>
          <a:bodyPr/>
          <a:lstStyle/>
          <a:p>
            <a:r>
              <a:rPr lang="en-US" dirty="0" smtClean="0"/>
              <a:t>ETL allows companies and organizations to 1) consolidate data from different sources into a centralized location and 2) assimilate different types of data into a common format. </a:t>
            </a:r>
          </a:p>
          <a:p>
            <a:r>
              <a:rPr lang="en-US" dirty="0" smtClean="0"/>
              <a:t>Steps in the ETL process:</a:t>
            </a:r>
          </a:p>
          <a:p>
            <a:pPr lvl="1"/>
            <a:r>
              <a:rPr lang="en-US" b="1" dirty="0" smtClean="0"/>
              <a:t>Extraction</a:t>
            </a:r>
            <a:r>
              <a:rPr lang="en-US" dirty="0" smtClean="0"/>
              <a:t>: Data is taken from one or more sources or systems. Extraction allows many different kinds of data to be combined and ultimately mined for business intelligence.</a:t>
            </a:r>
          </a:p>
          <a:p>
            <a:pPr lvl="1"/>
            <a:r>
              <a:rPr lang="en-US" b="1" dirty="0" smtClean="0"/>
              <a:t>Transformation</a:t>
            </a:r>
            <a:r>
              <a:rPr lang="en-US" dirty="0" smtClean="0"/>
              <a:t>: Once the data has been successfully extracted, it is ready to be refined. During the transformation phase, data is sorted, organized, and cleansed.</a:t>
            </a:r>
          </a:p>
          <a:p>
            <a:pPr lvl="1"/>
            <a:r>
              <a:rPr lang="en-US" b="1" dirty="0" smtClean="0"/>
              <a:t>Loading</a:t>
            </a:r>
            <a:r>
              <a:rPr lang="en-US" dirty="0" smtClean="0"/>
              <a:t>: The transformed, high quality data is then delivered to a single, unified target location for storage and analysis.</a:t>
            </a:r>
          </a:p>
          <a:p>
            <a:pPr lvl="1"/>
            <a:endParaRPr lang="en-US" dirty="0" smtClean="0"/>
          </a:p>
          <a:p>
            <a:pPr lvl="1"/>
            <a:endParaRPr lang="en-US"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Data Extraction and ETL</a:t>
            </a:r>
            <a:endParaRPr lang="en-IN" sz="4000" dirty="0"/>
          </a:p>
        </p:txBody>
      </p:sp>
      <p:pic>
        <p:nvPicPr>
          <p:cNvPr id="6" name="Content Placeholder 5"/>
          <p:cNvPicPr>
            <a:picLocks noGrp="1" noChangeAspect="1"/>
          </p:cNvPicPr>
          <p:nvPr>
            <p:ph idx="1"/>
          </p:nvPr>
        </p:nvPicPr>
        <p:blipFill>
          <a:blip r:embed="rId2"/>
          <a:stretch>
            <a:fillRect/>
          </a:stretch>
        </p:blipFill>
        <p:spPr>
          <a:xfrm>
            <a:off x="1017056" y="1935163"/>
            <a:ext cx="10157888" cy="4389437"/>
          </a:xfrm>
          <a:prstGeom prst="rect">
            <a:avLst/>
          </a:prstGeom>
        </p:spPr>
      </p:pic>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24389071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0"/>
            <a:ext cx="10972800" cy="666205"/>
          </a:xfrm>
        </p:spPr>
        <p:txBody>
          <a:bodyPr/>
          <a:lstStyle/>
          <a:p>
            <a:pPr lvl="0"/>
            <a:r>
              <a:rPr lang="en-US" sz="4000" b="1" dirty="0" smtClean="0"/>
              <a:t>Data Extraction without ETL</a:t>
            </a:r>
            <a:endParaRPr lang="en-US" sz="4000" dirty="0"/>
          </a:p>
        </p:txBody>
      </p:sp>
      <p:sp>
        <p:nvSpPr>
          <p:cNvPr id="3" name="Content Placeholder 2"/>
          <p:cNvSpPr>
            <a:spLocks noGrp="1"/>
          </p:cNvSpPr>
          <p:nvPr>
            <p:ph idx="1"/>
          </p:nvPr>
        </p:nvSpPr>
        <p:spPr>
          <a:xfrm>
            <a:off x="609600" y="1515290"/>
            <a:ext cx="10972800" cy="4911636"/>
          </a:xfrm>
        </p:spPr>
        <p:txBody>
          <a:bodyPr/>
          <a:lstStyle/>
          <a:p>
            <a:pPr marL="273050" lvl="1" indent="-273050">
              <a:buClr>
                <a:srgbClr val="0BD0D9"/>
              </a:buClr>
              <a:buSzPct val="95000"/>
            </a:pPr>
            <a:r>
              <a:rPr lang="en-US" sz="2600" dirty="0" smtClean="0"/>
              <a:t>Can data extraction take place outside of ETL? The short answer is yes. Raw data which is extracted but not transformed or loaded properly will likely be difficult to organize or analyze, and may be incompatible with newer programs and applications. As a result, the data may be useful for archival purposes, but little else. If you’re planning to move data from a legacy databases into a newer or cloud-native system, you’ll be better off extracting your data with a complete data integration tool.</a:t>
            </a:r>
          </a:p>
          <a:p>
            <a:r>
              <a:rPr lang="en-US" dirty="0" smtClean="0"/>
              <a:t>Another consequence of extracting data as a standalone process will be sacrificing efficiency, especially if you’re planning to execute the extraction manually. Hand-coding can be effective process for an extraction data. </a:t>
            </a:r>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Control Environment</a:t>
            </a:r>
            <a:endParaRPr lang="en-IN" sz="5400" dirty="0"/>
          </a:p>
        </p:txBody>
      </p:sp>
      <p:sp>
        <p:nvSpPr>
          <p:cNvPr id="3" name="Content Placeholder 2"/>
          <p:cNvSpPr>
            <a:spLocks noGrp="1"/>
          </p:cNvSpPr>
          <p:nvPr>
            <p:ph idx="1"/>
          </p:nvPr>
        </p:nvSpPr>
        <p:spPr>
          <a:xfrm>
            <a:off x="609600" y="2318348"/>
            <a:ext cx="10972800" cy="4030202"/>
          </a:xfrm>
        </p:spPr>
        <p:txBody>
          <a:bodyPr/>
          <a:lstStyle/>
          <a:p>
            <a:pPr lvl="0"/>
            <a:r>
              <a:rPr lang="en-US" sz="2800" dirty="0"/>
              <a:t> </a:t>
            </a:r>
            <a:r>
              <a:rPr lang="en-US" dirty="0" smtClean="0"/>
              <a:t>It is useful to consider the indicators of fraud arising from issues relating to ethical culture, people and structures. . Indicators include:</a:t>
            </a:r>
          </a:p>
          <a:p>
            <a:pPr lvl="1"/>
            <a:r>
              <a:rPr lang="en-US" dirty="0" smtClean="0"/>
              <a:t>Limited or poor supervision and management so that people may not carry out control checks properly.</a:t>
            </a:r>
          </a:p>
          <a:p>
            <a:pPr lvl="1"/>
            <a:r>
              <a:rPr lang="en-US" dirty="0" smtClean="0"/>
              <a:t> Employees performing internal controls do not consider certain kinds of fraud to be wrong.</a:t>
            </a:r>
          </a:p>
          <a:p>
            <a:pPr lvl="1"/>
            <a:r>
              <a:rPr lang="en-US" sz="2400" dirty="0" smtClean="0"/>
              <a:t>Some </a:t>
            </a:r>
            <a:r>
              <a:rPr lang="en-US" sz="2400" dirty="0"/>
              <a:t>employees are over-trusted</a:t>
            </a:r>
            <a:r>
              <a:rPr lang="en-US" sz="2400" dirty="0" smtClean="0"/>
              <a:t>.</a:t>
            </a:r>
          </a:p>
          <a:p>
            <a:pPr lvl="1"/>
            <a:r>
              <a:rPr lang="en-US" sz="2400" dirty="0" smtClean="0"/>
              <a:t>Managers </a:t>
            </a:r>
            <a:r>
              <a:rPr lang="en-US" sz="2400" dirty="0"/>
              <a:t>do not want to hear bad news. The culture is not to question people or certain people. The area is perceived as being geographically or structurally removed, or is remote from management.</a:t>
            </a:r>
            <a:endParaRPr lang="en-IN" sz="1800" dirty="0"/>
          </a:p>
          <a:p>
            <a:pPr lvl="1">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Types of data extraction </a:t>
            </a:r>
            <a:endParaRPr lang="en-US" sz="4000" dirty="0"/>
          </a:p>
        </p:txBody>
      </p:sp>
      <p:sp>
        <p:nvSpPr>
          <p:cNvPr id="3" name="Content Placeholder 2"/>
          <p:cNvSpPr>
            <a:spLocks noGrp="1"/>
          </p:cNvSpPr>
          <p:nvPr>
            <p:ph idx="1"/>
          </p:nvPr>
        </p:nvSpPr>
        <p:spPr>
          <a:xfrm>
            <a:off x="609600" y="1515290"/>
            <a:ext cx="10972800" cy="4976950"/>
          </a:xfrm>
        </p:spPr>
        <p:txBody>
          <a:bodyPr/>
          <a:lstStyle/>
          <a:p>
            <a:pPr lvl="1"/>
            <a:r>
              <a:rPr lang="en-US" sz="2600" b="1" dirty="0" smtClean="0"/>
              <a:t>Update notification: </a:t>
            </a:r>
            <a:r>
              <a:rPr lang="en-US" sz="2600" dirty="0" smtClean="0"/>
              <a:t>The easiest way to extract data from a source system is to have that system issue a notification when a record has been changed. </a:t>
            </a:r>
          </a:p>
          <a:p>
            <a:pPr lvl="1"/>
            <a:r>
              <a:rPr lang="en-US" sz="2600" b="1" dirty="0" smtClean="0"/>
              <a:t>Incremental extraction: </a:t>
            </a:r>
            <a:r>
              <a:rPr lang="en-US" sz="2600" dirty="0" smtClean="0"/>
              <a:t>Some data sources are unable to provide notification that an update has occurred, but they are able to identify which records have been modified and provide an extract of those records. </a:t>
            </a:r>
          </a:p>
          <a:p>
            <a:pPr lvl="1"/>
            <a:r>
              <a:rPr lang="en-US" sz="2600" b="1" dirty="0" smtClean="0"/>
              <a:t>Full extraction:  </a:t>
            </a:r>
            <a:r>
              <a:rPr lang="en-US" sz="2600" dirty="0" smtClean="0"/>
              <a:t>Some data sources have no way to identify data that has been changed, so reloading a whole table may be the only way to get data from that source, because full extraction involves high data transfer volumes, which can put a load on the network, it’s not the best option if you can avoid it.</a:t>
            </a:r>
          </a:p>
          <a:p>
            <a:pPr lvl="1">
              <a:buNone/>
            </a:pPr>
            <a:endParaRPr lang="en-US" sz="2600" dirty="0" smtClean="0"/>
          </a:p>
          <a:p>
            <a:pPr lvl="1"/>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Benefits of Using an Extraction Tool</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More control. </a:t>
            </a:r>
          </a:p>
          <a:p>
            <a:r>
              <a:rPr lang="en-US" dirty="0" smtClean="0"/>
              <a:t>Increased agility</a:t>
            </a:r>
          </a:p>
          <a:p>
            <a:r>
              <a:rPr lang="en-US" dirty="0" smtClean="0"/>
              <a:t>Simplified sharing</a:t>
            </a:r>
          </a:p>
          <a:p>
            <a:r>
              <a:rPr lang="en-US" dirty="0" smtClean="0"/>
              <a:t>Accuracy and precision</a:t>
            </a:r>
          </a:p>
          <a:p>
            <a:pPr lvl="1"/>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Digital forensic science is a branch of forensic science that focuses on the recovery and investigation of material found in digital devices related to cybercrime. </a:t>
            </a:r>
          </a:p>
          <a:p>
            <a:r>
              <a:rPr lang="en-US" dirty="0" smtClean="0"/>
              <a:t>Digital forensics is the process of identifying, preserving, analyzing, and documenting digital evidence. This is done in order to present evidence in a court of law when required.</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Steps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b="1" dirty="0" smtClean="0"/>
              <a:t>Identification:</a:t>
            </a:r>
            <a:r>
              <a:rPr lang="en-US" dirty="0" smtClean="0"/>
              <a:t> First, find the evidence, noting where it is stored.</a:t>
            </a:r>
          </a:p>
          <a:p>
            <a:r>
              <a:rPr lang="en-US" b="1" dirty="0" smtClean="0"/>
              <a:t>Preservation:</a:t>
            </a:r>
            <a:r>
              <a:rPr lang="en-US" dirty="0" smtClean="0"/>
              <a:t> Next, isolate, secure, and preserve the data. This includes preventing people from possibly tampering with the evidence.</a:t>
            </a:r>
          </a:p>
          <a:p>
            <a:r>
              <a:rPr lang="en-US" b="1" dirty="0" smtClean="0"/>
              <a:t>Analysis:</a:t>
            </a:r>
            <a:r>
              <a:rPr lang="en-US" dirty="0" smtClean="0"/>
              <a:t> Next, reconstruct fragments of data and draw conclusions based on the evidence found.</a:t>
            </a:r>
          </a:p>
          <a:p>
            <a:r>
              <a:rPr lang="en-US" b="1" dirty="0" smtClean="0"/>
              <a:t>Documentation</a:t>
            </a:r>
            <a:r>
              <a:rPr lang="en-US" dirty="0" smtClean="0"/>
              <a:t>: Following that create a record of all the data to recreate the crime scene.</a:t>
            </a:r>
          </a:p>
          <a:p>
            <a:r>
              <a:rPr lang="en-US" b="1" dirty="0" smtClean="0"/>
              <a:t>Presentation</a:t>
            </a:r>
            <a:r>
              <a:rPr lang="en-US" dirty="0" smtClean="0"/>
              <a:t>: Lastly, summarize and draw a conclusion.</a:t>
            </a:r>
          </a:p>
          <a:p>
            <a:pPr lvl="1">
              <a:buNone/>
            </a:pPr>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FB4371-72A3-4B78-B31F-4E259A191CF7}" type="datetime5">
              <a:rPr lang="en-US" smtClean="0">
                <a:solidFill>
                  <a:srgbClr val="04617B">
                    <a:shade val="90000"/>
                  </a:srgbClr>
                </a:solidFill>
              </a:rPr>
              <a:pPr>
                <a:defRPr/>
              </a:pPr>
              <a:t>5-Dec-21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4" name="Picture 3"/>
          <p:cNvPicPr>
            <a:picLocks noChangeAspect="1"/>
          </p:cNvPicPr>
          <p:nvPr/>
        </p:nvPicPr>
        <p:blipFill>
          <a:blip r:embed="rId2"/>
          <a:stretch>
            <a:fillRect/>
          </a:stretch>
        </p:blipFill>
        <p:spPr>
          <a:xfrm>
            <a:off x="953038" y="940158"/>
            <a:ext cx="9672032" cy="5416193"/>
          </a:xfrm>
          <a:prstGeom prst="rect">
            <a:avLst/>
          </a:prstGeom>
        </p:spPr>
      </p:pic>
    </p:spTree>
    <p:extLst>
      <p:ext uri="{BB962C8B-B14F-4D97-AF65-F5344CB8AC3E}">
        <p14:creationId xmlns:p14="http://schemas.microsoft.com/office/powerpoint/2010/main" val="27699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Types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pPr marL="273050" lvl="1" indent="-273050">
              <a:buClr>
                <a:srgbClr val="0BD0D9"/>
              </a:buClr>
              <a:buSzPct val="95000"/>
            </a:pPr>
            <a:r>
              <a:rPr lang="en-US" b="1" dirty="0" smtClean="0"/>
              <a:t>Disk Forensics </a:t>
            </a:r>
            <a:r>
              <a:rPr lang="en-US" dirty="0" smtClean="0"/>
              <a:t>-</a:t>
            </a:r>
            <a:r>
              <a:rPr lang="en-US" dirty="0"/>
              <a:t>It deals with extracting data from storage media by searching active, modified, or deleted files</a:t>
            </a:r>
            <a:r>
              <a:rPr lang="en-US" dirty="0" smtClean="0"/>
              <a:t>.</a:t>
            </a:r>
          </a:p>
          <a:p>
            <a:pPr marL="273050" lvl="1" indent="-273050">
              <a:buClr>
                <a:srgbClr val="0BD0D9"/>
              </a:buClr>
              <a:buSzPct val="95000"/>
            </a:pPr>
            <a:r>
              <a:rPr lang="en-US" b="1" dirty="0" smtClean="0"/>
              <a:t>Network Forensics </a:t>
            </a:r>
            <a:r>
              <a:rPr lang="en-US" dirty="0" smtClean="0"/>
              <a:t>- </a:t>
            </a:r>
            <a:r>
              <a:rPr lang="en-US" dirty="0"/>
              <a:t>It is related to monitoring and analysis of computer network traffic to collect important information and legal evidence</a:t>
            </a:r>
            <a:r>
              <a:rPr lang="en-US" dirty="0" smtClean="0"/>
              <a:t>.</a:t>
            </a:r>
          </a:p>
          <a:p>
            <a:r>
              <a:rPr lang="en-US" b="1" dirty="0" smtClean="0"/>
              <a:t>Wireless Forensics </a:t>
            </a:r>
            <a:r>
              <a:rPr lang="en-US" dirty="0" smtClean="0"/>
              <a:t>- </a:t>
            </a:r>
            <a:r>
              <a:rPr lang="en-US" dirty="0"/>
              <a:t>to offers the tools need to collect and analyze the data from wireless network traffic</a:t>
            </a:r>
            <a:endParaRPr lang="en-US" dirty="0" smtClean="0"/>
          </a:p>
          <a:p>
            <a:r>
              <a:rPr lang="en-US" b="1" dirty="0" smtClean="0"/>
              <a:t>Database Forensics </a:t>
            </a:r>
            <a:r>
              <a:rPr lang="en-US" dirty="0" smtClean="0"/>
              <a:t>- </a:t>
            </a:r>
            <a:r>
              <a:rPr lang="en-US" dirty="0"/>
              <a:t>study and examination of databases and their related metadata</a:t>
            </a:r>
            <a:endParaRPr lang="en-US" dirty="0" smtClean="0"/>
          </a:p>
          <a:p>
            <a:r>
              <a:rPr lang="en-US" b="1" dirty="0" smtClean="0"/>
              <a:t>Malware Forensics </a:t>
            </a:r>
            <a:r>
              <a:rPr lang="en-US" dirty="0" smtClean="0"/>
              <a:t>- </a:t>
            </a:r>
            <a:r>
              <a:rPr lang="en-US" dirty="0"/>
              <a:t>identification of malicious code, to study their payload, viruses, worms, </a:t>
            </a:r>
            <a:r>
              <a:rPr lang="en-US" dirty="0" smtClean="0"/>
              <a:t>etc.</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Challenges faced by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The increase of PC's and extensive use of internet access</a:t>
            </a:r>
          </a:p>
          <a:p>
            <a:r>
              <a:rPr lang="en-US" dirty="0" smtClean="0"/>
              <a:t>Easy availability of hacking tools</a:t>
            </a:r>
          </a:p>
          <a:p>
            <a:r>
              <a:rPr lang="en-US" dirty="0" smtClean="0"/>
              <a:t>Lack of physical evidence makes prosecution difficult.</a:t>
            </a:r>
          </a:p>
          <a:p>
            <a:r>
              <a:rPr lang="en-US" dirty="0" smtClean="0"/>
              <a:t>The large amount of storage space into Terabytes that makes this investigation job difficult.</a:t>
            </a:r>
          </a:p>
          <a:p>
            <a:r>
              <a:rPr lang="en-US" dirty="0" smtClean="0"/>
              <a:t>Any technological changes require an upgrade or changes to solutions.</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Advantages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To ensure the integrity of the computer system.</a:t>
            </a:r>
          </a:p>
          <a:p>
            <a:r>
              <a:rPr lang="en-US" dirty="0" smtClean="0"/>
              <a:t>To produce evidence in the court</a:t>
            </a:r>
          </a:p>
          <a:p>
            <a:r>
              <a:rPr lang="en-US" dirty="0" smtClean="0"/>
              <a:t>It helps the companies to capture important information if their computer systems or networks are compromised.</a:t>
            </a:r>
          </a:p>
          <a:p>
            <a:r>
              <a:rPr lang="en-US" dirty="0" smtClean="0"/>
              <a:t>Efficiently tracks down cybercriminals from anywhere in the world.</a:t>
            </a:r>
          </a:p>
          <a:p>
            <a:r>
              <a:rPr lang="en-US" dirty="0" smtClean="0"/>
              <a:t>Helps to protect the organization's money and valuable time.</a:t>
            </a:r>
          </a:p>
          <a:p>
            <a:r>
              <a:rPr lang="en-US" dirty="0" smtClean="0"/>
              <a:t>Allows to extract, process, and interpret the factual evidence</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Disadvantages of Digital forensics</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Digital evidence accepted into court. However, it is must be proved that there is no tampering</a:t>
            </a:r>
          </a:p>
          <a:p>
            <a:r>
              <a:rPr lang="en-US" dirty="0" smtClean="0"/>
              <a:t>Producing electronic records and storing them is an extremely costly affair</a:t>
            </a:r>
          </a:p>
          <a:p>
            <a:r>
              <a:rPr lang="en-US" dirty="0" smtClean="0"/>
              <a:t>Legal practitioners must have extensive computer knowledge</a:t>
            </a:r>
          </a:p>
          <a:p>
            <a:r>
              <a:rPr lang="en-US" dirty="0" smtClean="0"/>
              <a:t>Need to produce authentic and convincing evidence</a:t>
            </a:r>
          </a:p>
          <a:p>
            <a:r>
              <a:rPr lang="en-US" dirty="0" smtClean="0"/>
              <a:t>Lack of technical knowledge by the investigating officer might not offer the desired result</a:t>
            </a:r>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u="sng" dirty="0" smtClean="0"/>
              <a:t>Cybercrime is any criminal activity that involves a computer, networked device or a network</a:t>
            </a:r>
            <a:r>
              <a:rPr lang="en-US" dirty="0" smtClean="0"/>
              <a:t>. While most cybercrimes are carried out in order to generate profit for the cybercriminals, some cybercrimes are carried out against computers or devices directly to damage or disable them, while others use computers or networks to spread malware, illegal information, images or other materials. </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Risk Assessment</a:t>
            </a:r>
            <a:endParaRPr lang="en-IN" sz="5400" dirty="0"/>
          </a:p>
        </p:txBody>
      </p:sp>
      <p:sp>
        <p:nvSpPr>
          <p:cNvPr id="3" name="Content Placeholder 2"/>
          <p:cNvSpPr>
            <a:spLocks noGrp="1"/>
          </p:cNvSpPr>
          <p:nvPr>
            <p:ph idx="1"/>
          </p:nvPr>
        </p:nvSpPr>
        <p:spPr>
          <a:xfrm>
            <a:off x="609600" y="2187718"/>
            <a:ext cx="10972800" cy="4340082"/>
          </a:xfrm>
        </p:spPr>
        <p:txBody>
          <a:bodyPr/>
          <a:lstStyle/>
          <a:p>
            <a:pPr lvl="1"/>
            <a:endParaRPr lang="en-US" b="1" dirty="0" smtClean="0"/>
          </a:p>
          <a:p>
            <a:pPr lvl="1"/>
            <a:r>
              <a:rPr lang="en-US" sz="2600" dirty="0" smtClean="0"/>
              <a:t>Indicators include fraud control objectives not being properly formulated, communicated or appreciated; certain sources and categories of fraud being ignored for political or other reasons; individual fraud risks not being identified or being underestimated; inappropriate responsibility for fraud identification, and measurement and significant change in the organization’s environment, structure or systems.</a:t>
            </a:r>
          </a:p>
          <a:p>
            <a:pPr lvl="1">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b="1" dirty="0" smtClean="0"/>
              <a:t>Examples of 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pPr lvl="1"/>
            <a:r>
              <a:rPr lang="en-US" sz="2600" dirty="0" smtClean="0"/>
              <a:t>Malware attacks</a:t>
            </a:r>
          </a:p>
          <a:p>
            <a:pPr lvl="1"/>
            <a:r>
              <a:rPr lang="en-US" sz="2600" dirty="0" smtClean="0"/>
              <a:t>Phishing</a:t>
            </a:r>
          </a:p>
          <a:p>
            <a:pPr lvl="1"/>
            <a:r>
              <a:rPr lang="en-US" sz="2800" dirty="0" smtClean="0"/>
              <a:t>Distributed DoS attacks (</a:t>
            </a:r>
            <a:r>
              <a:rPr lang="en-US" sz="2800" dirty="0" err="1" smtClean="0"/>
              <a:t>DDoS</a:t>
            </a:r>
            <a:r>
              <a:rPr lang="en-US" sz="2800" dirty="0" smtClean="0"/>
              <a:t>)</a:t>
            </a:r>
            <a:endParaRPr lang="en-US" sz="2600" dirty="0" smtClean="0"/>
          </a:p>
          <a:p>
            <a:pPr lvl="1"/>
            <a:r>
              <a:rPr lang="en-US" sz="2600" dirty="0" smtClean="0"/>
              <a:t>Denial of Service(DoS) attacks</a:t>
            </a:r>
          </a:p>
          <a:p>
            <a:pPr lvl="1"/>
            <a:r>
              <a:rPr lang="en-US" sz="2600" dirty="0" smtClean="0"/>
              <a:t>Security  Hacker</a:t>
            </a:r>
          </a:p>
          <a:p>
            <a:pPr lvl="1"/>
            <a:r>
              <a:rPr lang="en-US" sz="2600" dirty="0" smtClean="0"/>
              <a:t>Cyberstalking</a:t>
            </a:r>
          </a:p>
          <a:p>
            <a:pPr lvl="1"/>
            <a:r>
              <a:rPr lang="en-US" sz="2600" dirty="0" smtClean="0"/>
              <a:t>Cyberterrorism</a:t>
            </a:r>
          </a:p>
          <a:p>
            <a:pPr lvl="1"/>
            <a:r>
              <a:rPr lang="en-US" sz="2600" dirty="0" smtClean="0"/>
              <a:t>Ransomware</a:t>
            </a:r>
          </a:p>
          <a:p>
            <a:pPr lvl="1"/>
            <a:r>
              <a:rPr lang="en-US" sz="2600" dirty="0" smtClean="0"/>
              <a:t>Email spoofing</a:t>
            </a:r>
          </a:p>
          <a:p>
            <a:pPr lvl="1"/>
            <a:r>
              <a:rPr lang="en-US" sz="2600" dirty="0" smtClean="0"/>
              <a:t>Online piracy</a:t>
            </a:r>
          </a:p>
          <a:p>
            <a:pPr lvl="1"/>
            <a:endParaRPr lang="en-US" sz="2600" dirty="0" smtClean="0"/>
          </a:p>
          <a:p>
            <a:pPr lvl="1"/>
            <a:endParaRPr lang="en-US" sz="2600" dirty="0" smtClean="0"/>
          </a:p>
          <a:p>
            <a:pPr lvl="1"/>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How to protect against cybercrime</a:t>
            </a:r>
            <a:endParaRPr lang="en-US" sz="4000" dirty="0"/>
          </a:p>
        </p:txBody>
      </p:sp>
      <p:sp>
        <p:nvSpPr>
          <p:cNvPr id="3" name="Content Placeholder 2"/>
          <p:cNvSpPr>
            <a:spLocks noGrp="1"/>
          </p:cNvSpPr>
          <p:nvPr>
            <p:ph idx="1"/>
          </p:nvPr>
        </p:nvSpPr>
        <p:spPr>
          <a:xfrm>
            <a:off x="609600" y="1515290"/>
            <a:ext cx="10972800" cy="4976950"/>
          </a:xfrm>
        </p:spPr>
        <p:txBody>
          <a:bodyPr/>
          <a:lstStyle/>
          <a:p>
            <a:r>
              <a:rPr lang="en-US" dirty="0" smtClean="0"/>
              <a:t>Keep software and operating system updated</a:t>
            </a:r>
          </a:p>
          <a:p>
            <a:r>
              <a:rPr lang="en-US" dirty="0" smtClean="0"/>
              <a:t>Use anti-virus software and keep it updated</a:t>
            </a:r>
          </a:p>
          <a:p>
            <a:r>
              <a:rPr lang="en-US" dirty="0" smtClean="0"/>
              <a:t>Use strong passwords</a:t>
            </a:r>
          </a:p>
          <a:p>
            <a:r>
              <a:rPr lang="en-US" dirty="0" smtClean="0"/>
              <a:t>Never open attachments in spam emails</a:t>
            </a:r>
          </a:p>
          <a:p>
            <a:r>
              <a:rPr lang="en-US" dirty="0" smtClean="0"/>
              <a:t>Do not click on links in spam emails or untrusted websites</a:t>
            </a:r>
          </a:p>
          <a:p>
            <a:r>
              <a:rPr lang="en-US" dirty="0" smtClean="0"/>
              <a:t>Do not give out personal information unless secure</a:t>
            </a:r>
          </a:p>
          <a:p>
            <a:r>
              <a:rPr lang="en-US" dirty="0" smtClean="0"/>
              <a:t>Be mindful of which website URLs you visit</a:t>
            </a:r>
          </a:p>
          <a:p>
            <a:pPr lvl="1"/>
            <a:endParaRPr lang="en-US" sz="2600" dirty="0" smtClean="0"/>
          </a:p>
          <a:p>
            <a:pPr lvl="1"/>
            <a:endParaRPr lang="en-US" sz="2600" dirty="0" smtClean="0"/>
          </a:p>
          <a:p>
            <a:pPr lvl="1"/>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r>
            <a:br>
              <a:rPr lang="en-US" sz="4000" dirty="0" smtClean="0"/>
            </a:br>
            <a:r>
              <a:rPr lang="en-US" sz="4400" dirty="0" smtClean="0"/>
              <a:t> Relative Size Factor ( RSF), Use of Benford Law, Luhn’s Algorithm and Hollinger Clark Theory</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Relative Size Factor (RSF)</a:t>
            </a:r>
            <a:endParaRPr lang="en-US" sz="4000" dirty="0"/>
          </a:p>
        </p:txBody>
      </p:sp>
      <p:sp>
        <p:nvSpPr>
          <p:cNvPr id="3" name="Content Placeholder 2"/>
          <p:cNvSpPr>
            <a:spLocks noGrp="1"/>
          </p:cNvSpPr>
          <p:nvPr>
            <p:ph idx="1"/>
          </p:nvPr>
        </p:nvSpPr>
        <p:spPr>
          <a:xfrm>
            <a:off x="609600" y="1515290"/>
            <a:ext cx="10972800" cy="4127864"/>
          </a:xfrm>
        </p:spPr>
        <p:txBody>
          <a:bodyPr/>
          <a:lstStyle/>
          <a:p>
            <a:pPr marL="273050" lvl="1" indent="-273050">
              <a:buClr>
                <a:srgbClr val="0BD0D9"/>
              </a:buClr>
              <a:buSzPct val="95000"/>
            </a:pPr>
            <a:r>
              <a:rPr lang="en-US" sz="2600" dirty="0" smtClean="0"/>
              <a:t>Relative size factor is a test for reasonableness, identifies anomalies where the largest amount for groups of data sets based on the Vendors Name/ Paid To /Received From) is outside the norm for those groups or subsets. </a:t>
            </a:r>
            <a:r>
              <a:rPr lang="en-US" sz="2800" dirty="0" smtClean="0"/>
              <a:t>. It compares the top two amounts for each group and calculates the RSF for each.</a:t>
            </a:r>
            <a:r>
              <a:rPr lang="en-US" sz="2600" dirty="0" smtClean="0"/>
              <a:t> It is a powerful test for detecting errors and potential fraudulent activities.</a:t>
            </a:r>
          </a:p>
          <a:p>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r>
            <a:br>
              <a:rPr lang="en-US" sz="4000" dirty="0" smtClean="0"/>
            </a:br>
            <a:r>
              <a:rPr lang="en-US" sz="4000" b="1" dirty="0" smtClean="0"/>
              <a:t>Theory of Relative Size Factor (RSF) :</a:t>
            </a:r>
          </a:p>
        </p:txBody>
      </p:sp>
      <p:sp>
        <p:nvSpPr>
          <p:cNvPr id="3" name="Content Placeholder 2"/>
          <p:cNvSpPr>
            <a:spLocks noGrp="1"/>
          </p:cNvSpPr>
          <p:nvPr>
            <p:ph idx="1"/>
          </p:nvPr>
        </p:nvSpPr>
        <p:spPr>
          <a:xfrm>
            <a:off x="609600" y="1515290"/>
            <a:ext cx="10972800" cy="4127864"/>
          </a:xfrm>
        </p:spPr>
        <p:txBody>
          <a:bodyPr/>
          <a:lstStyle/>
          <a:p>
            <a:pPr marL="273050" lvl="1" indent="-273050">
              <a:buClr>
                <a:srgbClr val="0BD0D9"/>
              </a:buClr>
              <a:buSzPct val="95000"/>
            </a:pPr>
            <a:r>
              <a:rPr lang="en-US" sz="2800" dirty="0" smtClean="0"/>
              <a:t>It highlights all unusual fluctuations, which may be routed from fraud or genuine errors. RSF is measured as the ratio of the largest number to the second largest number of the given set. </a:t>
            </a: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FB4371-72A3-4B78-B31F-4E259A191CF7}" type="datetime5">
              <a:rPr lang="en-US" smtClean="0">
                <a:solidFill>
                  <a:srgbClr val="04617B">
                    <a:shade val="90000"/>
                  </a:srgbClr>
                </a:solidFill>
              </a:rPr>
              <a:pPr>
                <a:defRPr/>
              </a:pPr>
              <a:t>5-Dec-21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4" name="Rectangle 3"/>
          <p:cNvSpPr/>
          <p:nvPr/>
        </p:nvSpPr>
        <p:spPr>
          <a:xfrm>
            <a:off x="798490" y="2274838"/>
            <a:ext cx="9994006" cy="3785652"/>
          </a:xfrm>
          <a:prstGeom prst="rect">
            <a:avLst/>
          </a:prstGeom>
        </p:spPr>
        <p:txBody>
          <a:bodyPr wrap="square">
            <a:spAutoFit/>
          </a:bodyPr>
          <a:lstStyle/>
          <a:p>
            <a:r>
              <a:rPr lang="en-IN" sz="3000" dirty="0"/>
              <a:t>Large differences might be attributed to errors such as the record belongs to another subset or that the amount was posted incorrectly (e.g., a shifted decimal point). Large differences may also be an indication of fraudulent activity, such as occupational accounts payable fraud, falsified invoices for HST or VAT input tax credits, offset money-laundering revenue, or product sales to related companies (offshore transfer pricing)</a:t>
            </a:r>
          </a:p>
        </p:txBody>
      </p:sp>
    </p:spTree>
    <p:extLst>
      <p:ext uri="{BB962C8B-B14F-4D97-AF65-F5344CB8AC3E}">
        <p14:creationId xmlns:p14="http://schemas.microsoft.com/office/powerpoint/2010/main" val="33318205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3" name="Content Placeholder 2"/>
          <p:cNvSpPr>
            <a:spLocks noGrp="1"/>
          </p:cNvSpPr>
          <p:nvPr>
            <p:ph idx="1"/>
          </p:nvPr>
        </p:nvSpPr>
        <p:spPr>
          <a:xfrm>
            <a:off x="609600" y="1632856"/>
            <a:ext cx="10972800" cy="4715693"/>
          </a:xfrm>
        </p:spPr>
        <p:txBody>
          <a:bodyPr/>
          <a:lstStyle/>
          <a:p>
            <a:pPr marL="273050" lvl="1" indent="-273050">
              <a:buClr>
                <a:srgbClr val="0BD0D9"/>
              </a:buClr>
              <a:buSzPct val="95000"/>
            </a:pPr>
            <a:r>
              <a:rPr lang="en-US" sz="2600" dirty="0" smtClean="0"/>
              <a:t>This test compares the top two amounts for each subset and calculates the RSF for each.</a:t>
            </a:r>
          </a:p>
          <a:p>
            <a:pPr marL="273050" lvl="1" indent="-273050">
              <a:buClr>
                <a:srgbClr val="0BD0D9"/>
              </a:buClr>
              <a:buSzPct val="95000"/>
            </a:pPr>
            <a:r>
              <a:rPr lang="en-US" dirty="0" smtClean="0"/>
              <a:t>Here is a 3 column dataset.  The first column is Vendor Number; the second is Invoice number and last is invoice amount.  There can be multiple invoices per vendor.  The objective is to determine the </a:t>
            </a:r>
            <a:r>
              <a:rPr lang="en-US" b="1" dirty="0" smtClean="0"/>
              <a:t>highest</a:t>
            </a:r>
            <a:r>
              <a:rPr lang="en-US" dirty="0" smtClean="0"/>
              <a:t> invoice value for a vendor and divide that by the </a:t>
            </a:r>
            <a:r>
              <a:rPr lang="en-US" b="1" dirty="0" smtClean="0"/>
              <a:t>second highest</a:t>
            </a:r>
            <a:r>
              <a:rPr lang="en-US" dirty="0" smtClean="0"/>
              <a:t> invoice value for that same vendor to get a ratio.  The same needs to be done for all vendors.  An interesting case in the dataset below is Vendor No V4439 - there are 2 instances of highest value for this vendor i.e. 25,378.30 and another 2 instances of second highest value i.e. 24,068.25.  The RSF for this case will be 25,378.30/24,068.25.  If there is no instance of second highest value for a vendor, then the result should be 0.</a:t>
            </a:r>
          </a:p>
          <a:p>
            <a:pPr marL="273050" lvl="1" indent="-273050">
              <a:buClr>
                <a:srgbClr val="0BD0D9"/>
              </a:buClr>
              <a:buSzPct val="95000"/>
            </a:pPr>
            <a:endParaRPr lang="en-US" sz="20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3" name="Content Placeholder 2"/>
          <p:cNvSpPr>
            <a:spLocks noGrp="1"/>
          </p:cNvSpPr>
          <p:nvPr>
            <p:ph idx="1"/>
          </p:nvPr>
        </p:nvSpPr>
        <p:spPr>
          <a:xfrm>
            <a:off x="609600" y="1632856"/>
            <a:ext cx="10972800" cy="4833258"/>
          </a:xfrm>
        </p:spPr>
        <p:txBody>
          <a:bodyPr/>
          <a:lstStyle/>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7" name="Picture 6" descr="http://www.ashishmathur.com/wp-content/uploads/2019/01/Untitled-4-1024x576.png"/>
          <p:cNvPicPr/>
          <p:nvPr/>
        </p:nvPicPr>
        <p:blipFill>
          <a:blip r:embed="rId2"/>
          <a:srcRect/>
          <a:stretch>
            <a:fillRect/>
          </a:stretch>
        </p:blipFill>
        <p:spPr bwMode="auto">
          <a:xfrm>
            <a:off x="817756" y="1554479"/>
            <a:ext cx="10272609" cy="4728754"/>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1"/>
            <a:r>
              <a:rPr lang="en-US" sz="4000" dirty="0" smtClean="0"/>
              <a:t/>
            </a:r>
            <a:br>
              <a:rPr lang="en-US" sz="4000" dirty="0" smtClean="0"/>
            </a:br>
            <a:r>
              <a:rPr lang="en-US" sz="5400" b="1" dirty="0" smtClean="0"/>
              <a:t> </a:t>
            </a:r>
            <a:r>
              <a:rPr lang="en-US" sz="4400" dirty="0" smtClean="0"/>
              <a:t/>
            </a:r>
            <a:br>
              <a:rPr lang="en-US" sz="4400" dirty="0" smtClean="0"/>
            </a:br>
            <a:r>
              <a:rPr lang="en-US" sz="4000" b="1" dirty="0" smtClean="0"/>
              <a:t>Case Study on Relative Size Factor (RSF) </a:t>
            </a:r>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10" name="Content Placeholder 9"/>
          <p:cNvSpPr>
            <a:spLocks noGrp="1"/>
          </p:cNvSpPr>
          <p:nvPr>
            <p:ph idx="1"/>
          </p:nvPr>
        </p:nvSpPr>
        <p:spPr>
          <a:xfrm>
            <a:off x="609600" y="1606732"/>
            <a:ext cx="10972800" cy="4717870"/>
          </a:xfrm>
        </p:spPr>
        <p:txBody>
          <a:bodyPr/>
          <a:lstStyle/>
          <a:p>
            <a:r>
              <a:rPr lang="en-US" dirty="0" smtClean="0"/>
              <a:t>The expected result is: </a:t>
            </a:r>
          </a:p>
          <a:p>
            <a:pPr>
              <a:buNone/>
            </a:pPr>
            <a:endParaRPr lang="en-US" dirty="0"/>
          </a:p>
        </p:txBody>
      </p:sp>
      <p:pic>
        <p:nvPicPr>
          <p:cNvPr id="11" name="Picture 10" descr="http://www.ashishmathur.com/wp-content/uploads/2019/01/Untitled-5-1024x576.png"/>
          <p:cNvPicPr/>
          <p:nvPr/>
        </p:nvPicPr>
        <p:blipFill>
          <a:blip r:embed="rId2"/>
          <a:srcRect/>
          <a:stretch>
            <a:fillRect/>
          </a:stretch>
        </p:blipFill>
        <p:spPr bwMode="auto">
          <a:xfrm>
            <a:off x="1005840" y="2129246"/>
            <a:ext cx="9862457" cy="4245428"/>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Computer Assisted Audit Tool (CAATs)</a:t>
            </a:r>
            <a:endParaRPr lang="en-US" sz="4000" dirty="0"/>
          </a:p>
        </p:txBody>
      </p:sp>
      <p:sp>
        <p:nvSpPr>
          <p:cNvPr id="3" name="Content Placeholder 2"/>
          <p:cNvSpPr>
            <a:spLocks noGrp="1"/>
          </p:cNvSpPr>
          <p:nvPr>
            <p:ph idx="1"/>
          </p:nvPr>
        </p:nvSpPr>
        <p:spPr>
          <a:xfrm>
            <a:off x="609600" y="1515290"/>
            <a:ext cx="10972800" cy="4127864"/>
          </a:xfrm>
        </p:spPr>
        <p:txBody>
          <a:bodyPr/>
          <a:lstStyle/>
          <a:p>
            <a:r>
              <a:rPr lang="en-US" sz="2800" dirty="0" smtClean="0"/>
              <a:t>Computer-assisted audit tool (CAATs) or computer-assisted audit tools and techniques (CAATs) is a growing field within the IT audit profession. CAATs is the practice of using computers to automate the IT audit processes&amp; to detect frauds. </a:t>
            </a:r>
            <a:endParaRPr lang="en-US" sz="2000" dirty="0" smtClean="0"/>
          </a:p>
          <a:p>
            <a:pPr>
              <a:buNone/>
            </a:pP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4"/>
            <a:ext cx="10972800" cy="1638850"/>
          </a:xfrm>
        </p:spPr>
        <p:txBody>
          <a:bodyPr/>
          <a:lstStyle/>
          <a:p>
            <a:pPr algn="ctr"/>
            <a:r>
              <a:rPr lang="en-US" sz="5400" dirty="0"/>
              <a:t>Fraud Risk </a:t>
            </a:r>
            <a:r>
              <a:rPr lang="en-US" sz="5400" dirty="0" smtClean="0"/>
              <a:t>Indicators -  Control Activities</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300" dirty="0" smtClean="0"/>
              <a:t>Indicators include instances where the internal controls to mitigate fraud risks are poorly designed or do not operate properly. Indicators include:</a:t>
            </a:r>
          </a:p>
          <a:p>
            <a:pPr lvl="2"/>
            <a:r>
              <a:rPr lang="en-US" sz="2300" dirty="0" smtClean="0"/>
              <a:t>There is a poor understanding of internal controls, the reasons for performing the controls, and the link between controls, objectives and fraud risks.</a:t>
            </a:r>
          </a:p>
          <a:p>
            <a:pPr lvl="2"/>
            <a:r>
              <a:rPr lang="en-US" sz="2300" dirty="0"/>
              <a:t>There are internal control problems such as inadequate segregation of duties, poor access controls, ICT control weaknesses, insufficient verification controls, poor supervision</a:t>
            </a:r>
            <a:endParaRPr lang="en-US" sz="2300" dirty="0" smtClean="0"/>
          </a:p>
          <a:p>
            <a:pPr lvl="2"/>
            <a:r>
              <a:rPr lang="en-US" sz="2300" dirty="0" smtClean="0"/>
              <a:t>Documentation of processes, decision-factors and other key elements is poor.</a:t>
            </a:r>
          </a:p>
          <a:p>
            <a:pPr lvl="2">
              <a:buNone/>
            </a:pPr>
            <a:endParaRPr lang="en-US" sz="2400" dirty="0" smtClean="0"/>
          </a:p>
          <a:p>
            <a:pPr lvl="2"/>
            <a:endParaRPr lang="en-US"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Uses of CAATs </a:t>
            </a:r>
            <a:endParaRPr lang="en-US" sz="9600" dirty="0"/>
          </a:p>
        </p:txBody>
      </p:sp>
      <p:sp>
        <p:nvSpPr>
          <p:cNvPr id="3" name="Content Placeholder 2"/>
          <p:cNvSpPr>
            <a:spLocks noGrp="1"/>
          </p:cNvSpPr>
          <p:nvPr>
            <p:ph idx="1"/>
          </p:nvPr>
        </p:nvSpPr>
        <p:spPr>
          <a:xfrm>
            <a:off x="609600" y="1515290"/>
            <a:ext cx="10972800" cy="4127864"/>
          </a:xfrm>
        </p:spPr>
        <p:txBody>
          <a:bodyPr/>
          <a:lstStyle/>
          <a:p>
            <a:r>
              <a:rPr lang="en-US" dirty="0" smtClean="0"/>
              <a:t>Creation of electronic work papers</a:t>
            </a:r>
          </a:p>
          <a:p>
            <a:r>
              <a:rPr lang="en-US" dirty="0" smtClean="0"/>
              <a:t>Fraud detection</a:t>
            </a:r>
          </a:p>
          <a:p>
            <a:r>
              <a:rPr lang="en-US" dirty="0" smtClean="0"/>
              <a:t>Analytical tests – aging / stratification / gap detection </a:t>
            </a:r>
          </a:p>
          <a:p>
            <a:r>
              <a:rPr lang="en-US" dirty="0" smtClean="0"/>
              <a:t>Data analysis reports</a:t>
            </a:r>
          </a:p>
          <a:p>
            <a:r>
              <a:rPr lang="en-US" dirty="0" smtClean="0"/>
              <a:t>Continuous monitoring</a:t>
            </a:r>
          </a:p>
          <a:p>
            <a:r>
              <a:rPr lang="en-US" dirty="0" smtClean="0"/>
              <a:t>Curb stoning in surveys - </a:t>
            </a:r>
            <a:r>
              <a:rPr lang="en-US" dirty="0"/>
              <a:t>Curb stoning is the term for instances where a surveyor completes a survey form by making up data</a:t>
            </a:r>
            <a:endParaRPr lang="en-US" dirty="0" smtClean="0"/>
          </a:p>
          <a:p>
            <a:pPr lvl="1"/>
            <a:endParaRPr lang="en-US" dirty="0" smtClean="0"/>
          </a:p>
          <a:p>
            <a:pPr>
              <a:buNone/>
            </a:pPr>
            <a:endParaRPr lang="en-US" sz="2600" dirty="0" smtClean="0"/>
          </a:p>
          <a:p>
            <a:pPr>
              <a:buNone/>
            </a:pP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Benford’s Law</a:t>
            </a:r>
            <a:endParaRPr lang="en-US" sz="4000" dirty="0"/>
          </a:p>
        </p:txBody>
      </p:sp>
      <p:sp>
        <p:nvSpPr>
          <p:cNvPr id="3" name="Content Placeholder 2"/>
          <p:cNvSpPr>
            <a:spLocks noGrp="1"/>
          </p:cNvSpPr>
          <p:nvPr>
            <p:ph idx="1"/>
          </p:nvPr>
        </p:nvSpPr>
        <p:spPr>
          <a:xfrm>
            <a:off x="609600" y="1515290"/>
            <a:ext cx="10972800" cy="4127864"/>
          </a:xfrm>
        </p:spPr>
        <p:txBody>
          <a:bodyPr/>
          <a:lstStyle/>
          <a:p>
            <a:r>
              <a:rPr lang="en-US" sz="2800" dirty="0" smtClean="0"/>
              <a:t>It is a mathematical tool, and is one of the various ways to determine whether variable under study is a case of unintentional errors (mistakes) or fraud. On detecting any such phenomenon, the variable under study is subjected to a detailed scrutiny.</a:t>
            </a:r>
            <a:endParaRPr lang="en-US" sz="2600" dirty="0" smtClean="0"/>
          </a:p>
          <a:p>
            <a:pPr lvl="1">
              <a:buNone/>
            </a:pPr>
            <a:endParaRPr lang="en-US" sz="2600" dirty="0" smtClean="0"/>
          </a:p>
          <a:p>
            <a:pPr lvl="1">
              <a:buNone/>
            </a:pPr>
            <a:endParaRPr lang="en-US" sz="2600" dirty="0" smtClean="0"/>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History of Benford’s Law</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The story of Benford's Law begins in 1881, when astronomer Simon Newcomb noticed that the page numbers in a book of logarithm tables were worn (or smeared) more toward the front of the book and progressively less worn toward the end of the book. Where others would simply dismiss the worn page numbers, Newcomb recognized a distinct pattern related to the occurrence of lower versus higher numbers. He published an article explaining his observations and postulated that the probability of a single number n being the first digit of a number was equal to log (n+1) − log (n). Fifty-seven years later, in 1938, physicist Frank Benford tested Newcomb's hypothesis against 20 sets of data and published a scholarly paper verifying the law. This was referred as Benford's Law.</a:t>
            </a:r>
          </a:p>
          <a:p>
            <a:pPr lvl="1"/>
            <a:endParaRPr lang="en-US" sz="1800" dirty="0" smtClean="0"/>
          </a:p>
          <a:p>
            <a:pPr lvl="1"/>
            <a:endParaRPr lang="en-US" sz="1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Benford's Law maintains that the numeral 1 will be the leading digit in a genuine data set of numbers 30.1% of the time; the numeral 2 will be the leading digit 17.6% of the time; and each subsequent numeral, 3 through 9, will be the leading digit with decreasing frequency. This expected occurrence of leading digits can be illustrated as shown in the chart "Benford's Law."</a:t>
            </a:r>
          </a:p>
          <a:p>
            <a:r>
              <a:rPr lang="en-US" sz="2800" dirty="0" smtClean="0"/>
              <a:t>The resulting curve pictured (shown below) in this green bar chart closely resembles a steep water slide and is sometimes referred to as the Benford curve.  </a:t>
            </a:r>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Fraud_Contd……</a:t>
            </a:r>
            <a:endParaRPr lang="en-US" sz="4000" dirty="0"/>
          </a:p>
        </p:txBody>
      </p:sp>
      <p:sp>
        <p:nvSpPr>
          <p:cNvPr id="3" name="Content Placeholder 2"/>
          <p:cNvSpPr>
            <a:spLocks noGrp="1"/>
          </p:cNvSpPr>
          <p:nvPr>
            <p:ph idx="1"/>
          </p:nvPr>
        </p:nvSpPr>
        <p:spPr>
          <a:xfrm>
            <a:off x="609600" y="1515289"/>
            <a:ext cx="10972800" cy="4963887"/>
          </a:xfrm>
        </p:spPr>
        <p:txBody>
          <a:bodyPr/>
          <a:lstStyle/>
          <a:p>
            <a:pPr>
              <a:buNone/>
            </a:pPr>
            <a:endParaRPr lang="en-US" sz="2800"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940526" y="1732175"/>
            <a:ext cx="10123714" cy="4472682"/>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Use of  Benford's Law to Spot Fraud_Contd……</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A few caveats regarding the application of Benford's Law are as follows:</a:t>
            </a:r>
          </a:p>
          <a:p>
            <a:pPr>
              <a:buNone/>
            </a:pPr>
            <a:endParaRPr lang="en-US" dirty="0" smtClean="0"/>
          </a:p>
          <a:p>
            <a:pPr lvl="1"/>
            <a:r>
              <a:rPr lang="en-US" sz="2500" b="1" dirty="0" smtClean="0"/>
              <a:t>The larger the better: </a:t>
            </a:r>
            <a:r>
              <a:rPr lang="en-US" sz="2500" dirty="0" smtClean="0"/>
              <a:t>Benford's Law works better with larger sets of data.</a:t>
            </a:r>
          </a:p>
          <a:p>
            <a:pPr lvl="1">
              <a:buNone/>
            </a:pPr>
            <a:r>
              <a:rPr lang="en-US" sz="2500" dirty="0" smtClean="0"/>
              <a:t> </a:t>
            </a:r>
          </a:p>
          <a:p>
            <a:pPr lvl="1"/>
            <a:r>
              <a:rPr lang="en-US" sz="2500" b="1" dirty="0" smtClean="0"/>
              <a:t>Equal opportunity.</a:t>
            </a:r>
            <a:r>
              <a:rPr lang="en-US" sz="2500" dirty="0" smtClean="0"/>
              <a:t> To conform to the law, the data set you use must contain data in which each number 1 through 9 has an equal chance of being the leading digit. Otherwise, Benford's Law doesn't apply. </a:t>
            </a:r>
          </a:p>
          <a:p>
            <a:pPr lvl="1">
              <a:buNone/>
            </a:pPr>
            <a:endParaRPr lang="en-US" sz="2500" dirty="0" smtClean="0"/>
          </a:p>
          <a:p>
            <a:pPr lvl="1"/>
            <a:r>
              <a:rPr lang="en-US" sz="2500" b="1" dirty="0" smtClean="0"/>
              <a:t>No definitive proof</a:t>
            </a:r>
            <a:r>
              <a:rPr lang="en-US" sz="2500" dirty="0" smtClean="0"/>
              <a:t>. Benford's Law calculations can never definitively prove or disprove the presence or absence of genuine numbers. </a:t>
            </a:r>
          </a:p>
          <a:p>
            <a:pPr lvl="1">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Case Study -  Understand  Benford's Law using Excel</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sz="2400" dirty="0" smtClean="0"/>
              <a:t>The three basic Excel tools needed to apply Benford's Law are the LEFT and COUNTIF functions, along with the Column Chart tool.</a:t>
            </a:r>
          </a:p>
          <a:p>
            <a:r>
              <a:rPr lang="en-US" sz="2400" dirty="0" smtClean="0"/>
              <a:t>For this example, we will examine the populations of the world's 258 countries from 2011 through 2015 as reported by the World Bank Group's World Databank</a:t>
            </a:r>
          </a:p>
          <a:p>
            <a:pPr>
              <a:buNone/>
            </a:pPr>
            <a:r>
              <a:rPr lang="en-US" sz="2400" dirty="0" smtClean="0"/>
              <a:t>Extracting the first digit</a:t>
            </a:r>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705391" y="3566160"/>
            <a:ext cx="10528663" cy="2730137"/>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515289"/>
            <a:ext cx="10972800" cy="4963887"/>
          </a:xfrm>
        </p:spPr>
        <p:txBody>
          <a:bodyPr/>
          <a:lstStyle/>
          <a:p>
            <a:r>
              <a:rPr lang="en-US" sz="2400" dirty="0" smtClean="0"/>
              <a:t>The next step is to count the occurrence of each number 1 through 9 within the extracted digits using the =COUNTIF function (see the screenshot "Applying the COUNTIF Function"). This is achieved by numbering a range of cells 1 through 9 (as shown in cells M2 through M10), entering into cell N2 the formula =COUNTIF ($G$2:$K$259, M2), and then copying that formula down to cell N10.</a:t>
            </a:r>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384659"/>
            <a:ext cx="10972800" cy="5146770"/>
          </a:xfrm>
        </p:spPr>
        <p:txBody>
          <a:bodyPr/>
          <a:lstStyle/>
          <a:p>
            <a:r>
              <a:rPr lang="en-US" sz="2400" b="1" dirty="0" smtClean="0"/>
              <a:t>Applying the COUNTIF function</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pPr>
              <a:buNone/>
            </a:pPr>
            <a:endParaRPr lang="en-US" sz="2400" b="1" dirty="0" smtClean="0"/>
          </a:p>
          <a:p>
            <a:pPr>
              <a:buNone/>
            </a:pPr>
            <a:endParaRPr lang="en-US" sz="2400" b="1" dirty="0" smtClean="0"/>
          </a:p>
          <a:p>
            <a:r>
              <a:rPr lang="en-US" sz="2400" dirty="0" smtClean="0"/>
              <a:t>In this example, we see that the numeral 1 occurs 318 times; the numeral 2 occurs 174 times; the numeral 3 occurs 162 times; and so on. Charting these occurrences produces the results in the chart "World Populations by Country."</a:t>
            </a:r>
          </a:p>
          <a:p>
            <a:endParaRPr lang="en-US" sz="2400" b="1" dirty="0" smtClean="0"/>
          </a:p>
          <a:p>
            <a:endParaRPr lang="en-US" sz="2400" dirty="0" smtClean="0"/>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942530" y="1913480"/>
            <a:ext cx="10004144" cy="3311661"/>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200" b="1" dirty="0" smtClean="0"/>
              <a:t>Case Study -  Understand  Benford's Law using Excel_Contd….</a:t>
            </a:r>
            <a:endParaRPr lang="en-US" sz="3600" dirty="0"/>
          </a:p>
        </p:txBody>
      </p:sp>
      <p:sp>
        <p:nvSpPr>
          <p:cNvPr id="3" name="Content Placeholder 2"/>
          <p:cNvSpPr>
            <a:spLocks noGrp="1"/>
          </p:cNvSpPr>
          <p:nvPr>
            <p:ph idx="1"/>
          </p:nvPr>
        </p:nvSpPr>
        <p:spPr>
          <a:xfrm>
            <a:off x="609600" y="1332407"/>
            <a:ext cx="10972800" cy="5146770"/>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200" dirty="0" smtClean="0"/>
              <a:t>As you can see in the chart above, even with this relatively small data set, the results do roughly (but not exactly) follow Benford's curve. (While you should never expect the results to exactly match Benford's curve, you should expect the curve produced by larger sets of data to match Benford's curve more closely than in this ­relatively small data set example.) As a result, we can conclude that this Benford analysis tends to verify the populations as genuine numbers that have not been fabricated.</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pPr>
              <a:buNone/>
            </a:pPr>
            <a:endParaRPr lang="en-US" sz="2400" b="1" dirty="0" smtClean="0"/>
          </a:p>
          <a:p>
            <a:pPr>
              <a:buNone/>
            </a:pPr>
            <a:endParaRPr lang="en-US" sz="2400" b="1" dirty="0" smtClean="0"/>
          </a:p>
          <a:p>
            <a:pPr>
              <a:buNone/>
            </a:pPr>
            <a:endParaRPr lang="en-US" sz="2400" b="1" dirty="0" smtClean="0"/>
          </a:p>
          <a:p>
            <a:endParaRPr lang="en-US" sz="2400" dirty="0" smtClean="0"/>
          </a:p>
          <a:p>
            <a:pPr>
              <a:buNone/>
            </a:pPr>
            <a:endParaRPr lang="en-US" sz="2400" dirty="0" smtClean="0"/>
          </a:p>
          <a:p>
            <a:endParaRPr lang="en-US" dirty="0" smtClean="0"/>
          </a:p>
          <a:p>
            <a:pPr>
              <a:buNone/>
            </a:pPr>
            <a:endParaRPr lang="en-US" dirty="0" smtClean="0"/>
          </a:p>
          <a:p>
            <a:pPr>
              <a:buNone/>
            </a:pPr>
            <a:r>
              <a:rPr lang="en-US" dirty="0" smtClean="0"/>
              <a:t>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7" name="Picture 6"/>
          <p:cNvPicPr/>
          <p:nvPr/>
        </p:nvPicPr>
        <p:blipFill>
          <a:blip r:embed="rId2"/>
          <a:srcRect/>
          <a:stretch>
            <a:fillRect/>
          </a:stretch>
        </p:blipFill>
        <p:spPr bwMode="auto">
          <a:xfrm>
            <a:off x="718457" y="1436915"/>
            <a:ext cx="6309360" cy="292608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a:t>Fraud Risk </a:t>
            </a:r>
            <a:r>
              <a:rPr lang="en-US" sz="5400" dirty="0" smtClean="0"/>
              <a:t>Indicators -  Information &amp; Communication</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600" dirty="0" smtClean="0"/>
              <a:t>Indicators are where there is poor communication and use of information to support internal controls to deter fraud, and there is poor communication with external parties. These indicators include where managers and staff with key roles in preventing and detecting fraud do not receive training or adequate information to allow them to meet the expectations placed on them.</a:t>
            </a:r>
          </a:p>
          <a:p>
            <a:pPr lvl="2"/>
            <a:endParaRPr lang="en-US"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Luhn’s  Algorithm</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The </a:t>
            </a:r>
            <a:r>
              <a:rPr lang="en-US" dirty="0" err="1" smtClean="0"/>
              <a:t>Luhn</a:t>
            </a:r>
            <a:r>
              <a:rPr lang="en-US" dirty="0" smtClean="0"/>
              <a:t> algorithm, also known as the </a:t>
            </a:r>
            <a:r>
              <a:rPr lang="en-US" b="1" dirty="0" smtClean="0"/>
              <a:t>modulus 10</a:t>
            </a:r>
            <a:r>
              <a:rPr lang="en-US" dirty="0" smtClean="0"/>
              <a:t> or </a:t>
            </a:r>
            <a:r>
              <a:rPr lang="en-US" b="1" dirty="0" smtClean="0"/>
              <a:t>mod 10</a:t>
            </a:r>
            <a:r>
              <a:rPr lang="en-US" dirty="0" smtClean="0"/>
              <a:t> algorithm, is a simple checksum formula used to validate a variety of identification numbers, such as credit card numbers, IMEI numbers, Social Insurance Numbers etc. Most credit cards and many government identification numbers use the algorithm as a simple method of distinguishing valid numbers from mistyped or otherwise incorrect numbers. It was designed to protect against accidental errors, not malicious attacks.</a:t>
            </a:r>
          </a:p>
          <a:p>
            <a:r>
              <a:rPr lang="en-US" dirty="0" smtClean="0"/>
              <a:t>The </a:t>
            </a:r>
            <a:r>
              <a:rPr lang="en-US" dirty="0" err="1" smtClean="0"/>
              <a:t>Luhn</a:t>
            </a:r>
            <a:r>
              <a:rPr lang="en-US" dirty="0" smtClean="0"/>
              <a:t> algorithm helps to validate identification numbers, which explains why it’s widely used in electronic payment systems </a:t>
            </a:r>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539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a:t>
            </a:r>
            <a:r>
              <a:rPr lang="en-US" sz="3600" b="1" dirty="0" smtClean="0"/>
              <a:t>How does the Luhn’s Algorithm work?</a:t>
            </a:r>
            <a:endParaRPr lang="en-US" sz="4000" dirty="0"/>
          </a:p>
        </p:txBody>
      </p:sp>
      <p:sp>
        <p:nvSpPr>
          <p:cNvPr id="3" name="Content Placeholder 2"/>
          <p:cNvSpPr>
            <a:spLocks noGrp="1"/>
          </p:cNvSpPr>
          <p:nvPr>
            <p:ph idx="1"/>
          </p:nvPr>
        </p:nvSpPr>
        <p:spPr>
          <a:xfrm>
            <a:off x="609600" y="1345470"/>
            <a:ext cx="10972800" cy="5212085"/>
          </a:xfrm>
        </p:spPr>
        <p:txBody>
          <a:bodyPr/>
          <a:lstStyle/>
          <a:p>
            <a:r>
              <a:rPr lang="en-US" sz="2400" dirty="0" smtClean="0"/>
              <a:t>Example: Visa number: 4003600000000014</a:t>
            </a:r>
          </a:p>
          <a:p>
            <a:pPr lvl="1"/>
            <a:r>
              <a:rPr lang="en-US" sz="2300" dirty="0" smtClean="0"/>
              <a:t>Multiply the digits from the back, starting from the second-to-last or vice-versa. Skip one number, double the next until you’re now on the first number.</a:t>
            </a:r>
          </a:p>
          <a:p>
            <a:pPr lvl="2">
              <a:buNone/>
            </a:pPr>
            <a:r>
              <a:rPr lang="en-US" sz="2300" dirty="0" smtClean="0"/>
              <a:t>4003600000000014</a:t>
            </a:r>
          </a:p>
          <a:p>
            <a:pPr lvl="2">
              <a:buNone/>
            </a:pPr>
            <a:r>
              <a:rPr lang="en-US" sz="2300" dirty="0" smtClean="0"/>
              <a:t>1 x 2 + 0 x 2 + 0 x 2 + 0 x 2 + 0 x 2 + 6 x 2 + 0 x 2 + 4 x 2</a:t>
            </a:r>
          </a:p>
          <a:p>
            <a:pPr lvl="2"/>
            <a:r>
              <a:rPr lang="en-US" sz="2300" dirty="0" smtClean="0"/>
              <a:t> Now, we have product digits for all doubled digits, e.g. the product digit of 1 × 2 is 2. However, the product digit of 6 × 2 will be 1 + 2 (derived from its product '12') because 12 is higher than 10. Add all the derived product digits together.   = 2 + 0 + 0 + 0 + 0 + 1 + 2 + 0 + 8 = 13</a:t>
            </a:r>
          </a:p>
          <a:p>
            <a:pPr lvl="2"/>
            <a:r>
              <a:rPr lang="en-US" sz="2300" dirty="0" smtClean="0"/>
              <a:t>The sum derived should be added to the sum of the digits that weren’t doubled. </a:t>
            </a:r>
          </a:p>
          <a:p>
            <a:pPr lvl="2"/>
            <a:r>
              <a:rPr lang="en-US" sz="2300" dirty="0" smtClean="0"/>
              <a:t>If the last digit in the total is 0, then the set of numbers is valid.</a:t>
            </a:r>
          </a:p>
          <a:p>
            <a:pPr lvl="2"/>
            <a:r>
              <a:rPr lang="en-US" sz="2300" dirty="0" smtClean="0"/>
              <a:t>The last digit in 20 is 0. So, the Visa number is correct.</a:t>
            </a:r>
          </a:p>
          <a:p>
            <a:pPr lvl="2"/>
            <a:endParaRPr lang="en-US" sz="2000" dirty="0" smtClean="0"/>
          </a:p>
          <a:p>
            <a:pPr lvl="1"/>
            <a:endParaRPr lang="en-US" dirty="0" smtClean="0"/>
          </a:p>
          <a:p>
            <a:pPr lvl="1"/>
            <a:endParaRPr lang="en-US" dirty="0" smtClean="0"/>
          </a:p>
          <a:p>
            <a:pPr>
              <a:buNone/>
            </a:pPr>
            <a:r>
              <a:rPr lang="en-US" sz="2800" dirty="0" smtClean="0"/>
              <a:t>	</a:t>
            </a:r>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Case Study with an example of Luhn’s  Algorithm</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Consider the example of an account number “79927398713“. </a:t>
            </a:r>
          </a:p>
          <a:p>
            <a:pPr lvl="1"/>
            <a:r>
              <a:rPr lang="en-US" dirty="0" smtClean="0"/>
              <a:t>Starting from the rightmost digit, double the value of every second digit,</a:t>
            </a:r>
          </a:p>
          <a:p>
            <a:pPr lvl="1"/>
            <a:endParaRPr lang="en-US" dirty="0" smtClean="0"/>
          </a:p>
          <a:p>
            <a:pPr lvl="1"/>
            <a:endParaRPr lang="en-US" dirty="0" smtClean="0"/>
          </a:p>
          <a:p>
            <a:pPr lvl="1"/>
            <a:endParaRPr lang="en-US" dirty="0" smtClean="0"/>
          </a:p>
          <a:p>
            <a:pPr lvl="1"/>
            <a:r>
              <a:rPr lang="en-US" dirty="0" smtClean="0"/>
              <a:t>If doubling of a number results in a two digit number </a:t>
            </a:r>
            <a:r>
              <a:rPr lang="en-US" dirty="0" err="1" smtClean="0"/>
              <a:t>i.e</a:t>
            </a:r>
            <a:r>
              <a:rPr lang="en-US" dirty="0" smtClean="0"/>
              <a:t> greater than 9(e.g., 6 × 2 = 12), then add the digits of the product (e.g., 12: 1 + 2 = 3, 15: 1 + 5 = 6), to get a single digit number. </a:t>
            </a:r>
          </a:p>
          <a:p>
            <a:pPr lvl="1"/>
            <a:endParaRPr lang="en-US" dirty="0" smtClean="0"/>
          </a:p>
          <a:p>
            <a:pPr lvl="1">
              <a:buNone/>
            </a:pPr>
            <a:endParaRPr lang="en-US" dirty="0" smtClean="0"/>
          </a:p>
          <a:p>
            <a:pPr lvl="1">
              <a:buNone/>
            </a:pPr>
            <a:endParaRPr lang="en-US" dirty="0" smtClean="0"/>
          </a:p>
          <a:p>
            <a:pPr lvl="1"/>
            <a:endParaRPr lang="en-US" dirty="0" smtClean="0"/>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7" name="Picture 6"/>
          <p:cNvPicPr/>
          <p:nvPr/>
        </p:nvPicPr>
        <p:blipFill>
          <a:blip r:embed="rId2"/>
          <a:srcRect/>
          <a:stretch>
            <a:fillRect/>
          </a:stretch>
        </p:blipFill>
        <p:spPr bwMode="auto">
          <a:xfrm>
            <a:off x="1428502" y="2529413"/>
            <a:ext cx="6592091" cy="997558"/>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1361957" y="4900642"/>
            <a:ext cx="7220340" cy="1526283"/>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dirty="0" smtClean="0"/>
              <a:t> </a:t>
            </a:r>
            <a:br>
              <a:rPr lang="en-US" sz="4000" dirty="0" smtClean="0"/>
            </a:br>
            <a:r>
              <a:rPr lang="en-US" sz="4000" dirty="0" smtClean="0"/>
              <a:t/>
            </a:r>
            <a:br>
              <a:rPr lang="en-US" sz="4000" dirty="0" smtClean="0"/>
            </a:br>
            <a:r>
              <a:rPr lang="en-US" sz="4000" b="1" dirty="0" smtClean="0"/>
              <a:t> </a:t>
            </a:r>
            <a:r>
              <a:rPr lang="en-US" sz="3200" b="1" dirty="0" smtClean="0"/>
              <a:t>Case Study with an example of Luhn’s  </a:t>
            </a:r>
            <a:r>
              <a:rPr lang="en-US" sz="3200" b="1" dirty="0" err="1" smtClean="0"/>
              <a:t>Algorithm_Contd</a:t>
            </a:r>
            <a:r>
              <a:rPr lang="en-US" sz="3200" b="1" dirty="0" smtClean="0"/>
              <a:t>….</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sz="2200" dirty="0" smtClean="0"/>
              <a:t>Now take the sum of all the digits. Starting from the rightmost digit, double the value of every second digit,</a:t>
            </a:r>
          </a:p>
          <a:p>
            <a:pPr lvl="1"/>
            <a:endParaRPr lang="en-US" dirty="0" smtClean="0"/>
          </a:p>
          <a:p>
            <a:pPr lvl="1"/>
            <a:endParaRPr lang="en-US" dirty="0" smtClean="0"/>
          </a:p>
          <a:p>
            <a:pPr lvl="1">
              <a:buNone/>
            </a:pPr>
            <a:endParaRPr lang="en-US" dirty="0" smtClean="0"/>
          </a:p>
          <a:p>
            <a:r>
              <a:rPr lang="en-US" sz="2200" dirty="0" smtClean="0"/>
              <a:t>If the total modulo 10 is equal to 0 (if the total ends in zero) then the number is valid according to the </a:t>
            </a:r>
            <a:r>
              <a:rPr lang="en-US" sz="2200" dirty="0" err="1" smtClean="0"/>
              <a:t>Luhn</a:t>
            </a:r>
            <a:r>
              <a:rPr lang="en-US" sz="2200" dirty="0" smtClean="0"/>
              <a:t> formula; else it is not valid.</a:t>
            </a:r>
          </a:p>
          <a:p>
            <a:endParaRPr lang="en-US" sz="2400" dirty="0" smtClean="0"/>
          </a:p>
          <a:p>
            <a:endParaRPr lang="en-US" sz="2400" dirty="0" smtClean="0"/>
          </a:p>
          <a:p>
            <a:pPr>
              <a:buNone/>
            </a:pPr>
            <a:endParaRPr lang="en-US" sz="2400" dirty="0" smtClean="0"/>
          </a:p>
          <a:p>
            <a:endParaRPr lang="en-US" sz="2200" dirty="0" smtClean="0"/>
          </a:p>
          <a:p>
            <a:r>
              <a:rPr lang="en-US" sz="2200" dirty="0" smtClean="0"/>
              <a:t>Since the sum is 70 which is a multiple of 10, the account number is possibly valid. </a:t>
            </a:r>
          </a:p>
          <a:p>
            <a:endParaRPr lang="en-US" sz="2400" dirty="0" smtClean="0"/>
          </a:p>
          <a:p>
            <a:endParaRPr lang="en-US" sz="2000" dirty="0" smtClean="0"/>
          </a:p>
          <a:p>
            <a:pPr lvl="1"/>
            <a:endParaRPr lang="en-US" dirty="0" smtClean="0"/>
          </a:p>
          <a:p>
            <a:pPr lvl="1">
              <a:buNone/>
            </a:pPr>
            <a:endParaRPr lang="en-US" dirty="0" smtClean="0"/>
          </a:p>
          <a:p>
            <a:pPr lvl="1">
              <a:buNone/>
            </a:pPr>
            <a:endParaRPr lang="en-US" dirty="0" smtClean="0"/>
          </a:p>
          <a:p>
            <a:pPr lvl="1"/>
            <a:endParaRPr lang="en-US" dirty="0" smtClean="0"/>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9" name="Picture 8"/>
          <p:cNvPicPr/>
          <p:nvPr/>
        </p:nvPicPr>
        <p:blipFill>
          <a:blip r:embed="rId2"/>
          <a:srcRect/>
          <a:stretch>
            <a:fillRect/>
          </a:stretch>
        </p:blipFill>
        <p:spPr bwMode="auto">
          <a:xfrm>
            <a:off x="1023803" y="2330119"/>
            <a:ext cx="8721087" cy="1183790"/>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994446" y="4336869"/>
            <a:ext cx="8894137" cy="173736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r>
              <a:rPr lang="en-US" sz="4000" dirty="0" smtClean="0"/>
              <a:t> </a:t>
            </a:r>
            <a:br>
              <a:rPr lang="en-US" sz="4000" dirty="0" smtClean="0"/>
            </a:br>
            <a:r>
              <a:rPr lang="en-US" sz="4000" dirty="0" smtClean="0"/>
              <a:t/>
            </a:r>
            <a:br>
              <a:rPr lang="en-US" sz="4000" dirty="0" smtClean="0"/>
            </a:br>
            <a:r>
              <a:rPr lang="en-US" sz="4000" b="1" dirty="0" smtClean="0"/>
              <a:t> </a:t>
            </a:r>
            <a:r>
              <a:rPr lang="en-US" sz="3600" b="1" dirty="0" smtClean="0"/>
              <a:t>Theory of  Work Place Deviance (R. Hollinger &amp; J .Clark)</a:t>
            </a:r>
            <a:endParaRPr lang="en-US" sz="4000" dirty="0"/>
          </a:p>
        </p:txBody>
      </p:sp>
      <p:sp>
        <p:nvSpPr>
          <p:cNvPr id="3" name="Content Placeholder 2"/>
          <p:cNvSpPr>
            <a:spLocks noGrp="1"/>
          </p:cNvSpPr>
          <p:nvPr>
            <p:ph idx="1"/>
          </p:nvPr>
        </p:nvSpPr>
        <p:spPr>
          <a:xfrm>
            <a:off x="609600" y="1515289"/>
            <a:ext cx="10972800" cy="4963887"/>
          </a:xfrm>
        </p:spPr>
        <p:txBody>
          <a:bodyPr/>
          <a:lstStyle/>
          <a:p>
            <a:r>
              <a:rPr lang="en-US" dirty="0" smtClean="0"/>
              <a:t>Hollinger and Clark (1983) were of the opinion that employees steal primarily due to workplace conditions and concluded that the true costs of employee theft are vastly understated</a:t>
            </a:r>
          </a:p>
          <a:p>
            <a:pPr marL="273050" lvl="1" indent="-273050">
              <a:buClr>
                <a:srgbClr val="0BD0D9"/>
              </a:buClr>
              <a:buSzPct val="95000"/>
            </a:pPr>
            <a:r>
              <a:rPr lang="en-US" b="1" dirty="0" smtClean="0"/>
              <a:t>Hypotheses of Employee Theft – (R. Hollinger &amp; J .Clark)</a:t>
            </a:r>
          </a:p>
          <a:p>
            <a:pPr marL="547687" lvl="2" indent="-273050">
              <a:buClr>
                <a:srgbClr val="0BD0D9"/>
              </a:buClr>
              <a:buSzPct val="95000"/>
            </a:pPr>
            <a:r>
              <a:rPr lang="en-US" sz="2300" dirty="0" smtClean="0"/>
              <a:t>The first was external economic pressures.</a:t>
            </a:r>
          </a:p>
          <a:p>
            <a:pPr marL="547687" lvl="2" indent="-273050">
              <a:buClr>
                <a:srgbClr val="0BD0D9"/>
              </a:buClr>
              <a:buSzPct val="95000"/>
            </a:pPr>
            <a:r>
              <a:rPr lang="en-US" sz="2300" dirty="0" smtClean="0"/>
              <a:t>The second hypothesis was that contemporary employees, specifically young ones</a:t>
            </a:r>
          </a:p>
          <a:p>
            <a:pPr marL="547687" lvl="2" indent="-273050">
              <a:buClr>
                <a:srgbClr val="0BD0D9"/>
              </a:buClr>
              <a:buSzPct val="95000"/>
            </a:pPr>
            <a:r>
              <a:rPr lang="en-US" sz="2300" dirty="0" smtClean="0"/>
              <a:t>The third theory was that every employee could be tempted to steal from his employer.</a:t>
            </a:r>
          </a:p>
          <a:p>
            <a:pPr marL="547687" lvl="2" indent="-273050">
              <a:buClr>
                <a:srgbClr val="0BD0D9"/>
              </a:buClr>
              <a:buSzPct val="95000"/>
            </a:pPr>
            <a:r>
              <a:rPr lang="en-US" sz="2300" dirty="0" smtClean="0"/>
              <a:t>The fourth theory was that job dissatisfaction is the primary cause of employee theft.</a:t>
            </a:r>
          </a:p>
          <a:p>
            <a:pPr marL="547687" lvl="2" indent="-273050">
              <a:buClr>
                <a:srgbClr val="0BD0D9"/>
              </a:buClr>
              <a:buSzPct val="95000"/>
            </a:pPr>
            <a:r>
              <a:rPr lang="en-US" sz="2300" dirty="0" smtClean="0"/>
              <a:t>The fifth was that theft occurs because of the broadly shared formal and informal structure of organizations</a:t>
            </a:r>
          </a:p>
          <a:p>
            <a:endParaRPr lang="en-US" dirty="0" smtClean="0"/>
          </a:p>
          <a:p>
            <a:pPr>
              <a:buNone/>
            </a:pPr>
            <a:endParaRPr lang="en-US" sz="28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a:t>
            </a:r>
            <a:r>
              <a:rPr lang="en-US" sz="3200" b="1" dirty="0" smtClean="0"/>
              <a:t>Richard C. Hollinger and John P. Clark</a:t>
            </a:r>
            <a:r>
              <a:rPr lang="en-US" sz="3200" dirty="0" smtClean="0"/>
              <a:t> – </a:t>
            </a:r>
            <a:r>
              <a:rPr lang="en-US" sz="3200" b="1" dirty="0" smtClean="0"/>
              <a:t>Additional Research</a:t>
            </a:r>
            <a:endParaRPr lang="en-US" sz="9600" dirty="0"/>
          </a:p>
        </p:txBody>
      </p:sp>
      <p:sp>
        <p:nvSpPr>
          <p:cNvPr id="3" name="Content Placeholder 2"/>
          <p:cNvSpPr>
            <a:spLocks noGrp="1"/>
          </p:cNvSpPr>
          <p:nvPr>
            <p:ph idx="1"/>
          </p:nvPr>
        </p:nvSpPr>
        <p:spPr>
          <a:xfrm>
            <a:off x="609600" y="1515289"/>
            <a:ext cx="10972800" cy="4963887"/>
          </a:xfrm>
        </p:spPr>
        <p:txBody>
          <a:bodyPr/>
          <a:lstStyle/>
          <a:p>
            <a:r>
              <a:rPr lang="en-US" dirty="0" smtClean="0"/>
              <a:t>Employee Deviance - </a:t>
            </a:r>
            <a:r>
              <a:rPr lang="en-US" sz="2000" dirty="0" smtClean="0"/>
              <a:t>a</a:t>
            </a:r>
            <a:r>
              <a:rPr lang="en-US" sz="2000" dirty="0"/>
              <a:t>) </a:t>
            </a:r>
            <a:r>
              <a:rPr lang="en-US" sz="2000" dirty="0" smtClean="0"/>
              <a:t>Acts </a:t>
            </a:r>
            <a:r>
              <a:rPr lang="en-US" sz="2000" dirty="0"/>
              <a:t>by employees against property (misuse and theft of company property), and </a:t>
            </a:r>
            <a:r>
              <a:rPr lang="en-US" sz="2000" dirty="0" smtClean="0"/>
              <a:t>b)Acts </a:t>
            </a:r>
            <a:r>
              <a:rPr lang="en-US" sz="2000" dirty="0"/>
              <a:t>of employee deviance that affect productivity</a:t>
            </a:r>
            <a:endParaRPr lang="en-US" sz="2000" dirty="0" smtClean="0"/>
          </a:p>
          <a:p>
            <a:r>
              <a:rPr lang="en-US" dirty="0" smtClean="0"/>
              <a:t>Income and Theft</a:t>
            </a:r>
          </a:p>
          <a:p>
            <a:r>
              <a:rPr lang="en-US" dirty="0" smtClean="0"/>
              <a:t>Age and Theft</a:t>
            </a:r>
          </a:p>
          <a:p>
            <a:r>
              <a:rPr lang="en-US" dirty="0" smtClean="0"/>
              <a:t>Position and Theft</a:t>
            </a:r>
          </a:p>
          <a:p>
            <a:r>
              <a:rPr lang="en-US" dirty="0" smtClean="0"/>
              <a:t>Job Satisfaction and Deviance</a:t>
            </a:r>
          </a:p>
          <a:p>
            <a:r>
              <a:rPr lang="en-US" dirty="0" smtClean="0"/>
              <a:t>Organizational Controls and Deviance</a:t>
            </a:r>
          </a:p>
          <a:p>
            <a:r>
              <a:rPr lang="en-US" dirty="0" smtClean="0"/>
              <a:t>Employee Perception of Control</a:t>
            </a:r>
          </a:p>
          <a:p>
            <a:r>
              <a:rPr lang="en-US" dirty="0" smtClean="0"/>
              <a:t>Other Hollinger and Clark Conclusions </a:t>
            </a:r>
          </a:p>
          <a:p>
            <a:pPr lvl="1"/>
            <a:r>
              <a:rPr lang="en-US" sz="1600" dirty="0"/>
              <a:t>M</a:t>
            </a:r>
            <a:r>
              <a:rPr lang="en-US" sz="1600" dirty="0" smtClean="0"/>
              <a:t>anagement </a:t>
            </a:r>
            <a:r>
              <a:rPr lang="en-US" sz="1600" dirty="0"/>
              <a:t>must pay attention to four aspects of policy development:(1) A Clear Understanding Regarding Theft Behavior, (2) Continuous Dissemination Of Positive Information Reflective Of The Company’s Policies, (3) Enforcement Of Sanctions, And (4) Publicizing The Sanctions</a:t>
            </a:r>
            <a:endParaRPr lang="en-IN" sz="1600" dirty="0"/>
          </a:p>
          <a:p>
            <a:r>
              <a:rPr lang="en-US" sz="2800" dirty="0"/>
              <a:t> </a:t>
            </a:r>
            <a:endParaRPr lang="en-IN" sz="2000" dirty="0"/>
          </a:p>
          <a:p>
            <a:pPr lvl="1"/>
            <a:endParaRPr lang="en-US" sz="1600" dirty="0" smtClean="0"/>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216"/>
            <a:ext cx="10972800" cy="4323813"/>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dirty="0" smtClean="0"/>
              <a:t>Using excel in fraud risk analysis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Fraud Risk Analysis</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Fraud Risk analysis are large and complex subjects. Only the risk specifically of fraud is addressed here. The principal foundations for fraud risk analysis involve an understanding of the fraud threats, assets, external environment, and the organization itself.</a:t>
            </a:r>
          </a:p>
          <a:p>
            <a:pPr lvl="2">
              <a:buNone/>
            </a:pP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Excel in  Fraud Risk Analysis</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To analyze data from a multi-dimensional perspective, one might need to slice &amp; dice data like out of a sales report of sales made in different periods, in different departments, of different products, by different salesmen, of different amounts; you need an overview of sales period wise, salesmen wise, product wise, with different subgroups; for that matter, you might have a hundred data points to track. All this is possible using a star feature of Excel called PivotTables. </a:t>
            </a:r>
          </a:p>
          <a:p>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
            </a:r>
            <a:br>
              <a:rPr lang="en-US" sz="4000" dirty="0" smtClean="0"/>
            </a:br>
            <a:r>
              <a:rPr lang="en-US" sz="4000" b="1" dirty="0" smtClean="0"/>
              <a:t> Pivot Table</a:t>
            </a:r>
            <a:endParaRPr lang="en-US" sz="13800" dirty="0"/>
          </a:p>
        </p:txBody>
      </p:sp>
      <p:sp>
        <p:nvSpPr>
          <p:cNvPr id="3" name="Content Placeholder 2"/>
          <p:cNvSpPr>
            <a:spLocks noGrp="1"/>
          </p:cNvSpPr>
          <p:nvPr>
            <p:ph idx="1"/>
          </p:nvPr>
        </p:nvSpPr>
        <p:spPr>
          <a:xfrm>
            <a:off x="609600" y="1515289"/>
            <a:ext cx="10972800" cy="4963887"/>
          </a:xfrm>
        </p:spPr>
        <p:txBody>
          <a:bodyPr/>
          <a:lstStyle/>
          <a:p>
            <a:r>
              <a:rPr lang="en-US" dirty="0" smtClean="0"/>
              <a:t>The Pivot Tables tool is one of the most powerful yet intimidating features in Excel. Pivot tables allow to turn data inside out, upside down, sideways, and backward, quickly summarize and analyze large amounts of data in lists and tables--independent of the original data layout in spreadsheet--by dragging and dropping columns to different rows, columns, or summary positions.</a:t>
            </a:r>
          </a:p>
          <a:p>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a:t>Fraud Risk </a:t>
            </a:r>
            <a:r>
              <a:rPr lang="en-US" sz="5400" dirty="0" smtClean="0"/>
              <a:t>Indicators -  Monitoring</a:t>
            </a:r>
            <a:endParaRPr lang="en-IN" sz="5400" dirty="0"/>
          </a:p>
        </p:txBody>
      </p:sp>
      <p:sp>
        <p:nvSpPr>
          <p:cNvPr id="3" name="Content Placeholder 2"/>
          <p:cNvSpPr>
            <a:spLocks noGrp="1"/>
          </p:cNvSpPr>
          <p:nvPr>
            <p:ph idx="1"/>
          </p:nvPr>
        </p:nvSpPr>
        <p:spPr>
          <a:xfrm>
            <a:off x="609600" y="2351314"/>
            <a:ext cx="10972800" cy="3958046"/>
          </a:xfrm>
        </p:spPr>
        <p:txBody>
          <a:bodyPr/>
          <a:lstStyle/>
          <a:p>
            <a:pPr lvl="1"/>
            <a:endParaRPr lang="en-US" b="1" dirty="0" smtClean="0"/>
          </a:p>
          <a:p>
            <a:pPr lvl="1"/>
            <a:r>
              <a:rPr lang="en-US" sz="2600" dirty="0" smtClean="0"/>
              <a:t>Fraud indicators related to monitoring include:</a:t>
            </a:r>
          </a:p>
          <a:p>
            <a:pPr lvl="2"/>
            <a:r>
              <a:rPr lang="en-US" sz="2400" dirty="0" smtClean="0"/>
              <a:t>Limited or no transaction reviews. </a:t>
            </a:r>
          </a:p>
          <a:p>
            <a:pPr lvl="2"/>
            <a:r>
              <a:rPr lang="en-US" sz="2400" dirty="0" smtClean="0"/>
              <a:t>Inadequate management reporting, including key aspects not included in reports, and reports not suitable for finding fraud.</a:t>
            </a:r>
          </a:p>
          <a:p>
            <a:pPr lvl="2"/>
            <a:r>
              <a:rPr lang="en-US" sz="2400" dirty="0" smtClean="0"/>
              <a:t>Transactions created after initial reports have been produced which significantly improve the position or may disguise profits or sales for future use.</a:t>
            </a:r>
          </a:p>
          <a:p>
            <a:pPr lvl="2"/>
            <a:r>
              <a:rPr lang="en-US" sz="2400" dirty="0"/>
              <a:t>There is an ability to suppress reports or transactions. </a:t>
            </a:r>
            <a:endParaRPr lang="en-US" sz="2400" dirty="0" smtClean="0"/>
          </a:p>
          <a:p>
            <a:pPr lvl="2"/>
            <a:endParaRPr lang="en-US" sz="24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a:t>
            </a:r>
            <a:endParaRPr lang="en-US" sz="13800" dirty="0"/>
          </a:p>
        </p:txBody>
      </p:sp>
      <p:sp>
        <p:nvSpPr>
          <p:cNvPr id="3" name="Content Placeholder 2"/>
          <p:cNvSpPr>
            <a:spLocks noGrp="1"/>
          </p:cNvSpPr>
          <p:nvPr>
            <p:ph idx="1"/>
          </p:nvPr>
        </p:nvSpPr>
        <p:spPr>
          <a:xfrm>
            <a:off x="609600" y="1515289"/>
            <a:ext cx="10972800" cy="4963887"/>
          </a:xfrm>
        </p:spPr>
        <p:txBody>
          <a:bodyPr/>
          <a:lstStyle/>
          <a:p>
            <a:pPr lvl="0"/>
            <a:r>
              <a:rPr lang="en-US" dirty="0" smtClean="0"/>
              <a:t>Convenience</a:t>
            </a:r>
          </a:p>
          <a:p>
            <a:pPr lvl="0"/>
            <a:r>
              <a:rPr lang="en-US" dirty="0" smtClean="0"/>
              <a:t>Flexibility</a:t>
            </a:r>
          </a:p>
          <a:p>
            <a:pPr lvl="0"/>
            <a:r>
              <a:rPr lang="en-US" dirty="0" smtClean="0"/>
              <a:t>Documentation</a:t>
            </a:r>
          </a:p>
          <a:p>
            <a:pPr lvl="0"/>
            <a:r>
              <a:rPr lang="en-US" dirty="0" smtClean="0"/>
              <a:t>Many formatting options</a:t>
            </a:r>
            <a:endParaRPr lang="en-US" sz="26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tables_contd……</a:t>
            </a:r>
            <a:endParaRPr lang="en-US" sz="13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000" dirty="0" smtClean="0"/>
              <a:t>Figure1</a:t>
            </a:r>
          </a:p>
          <a:p>
            <a:endParaRPr lang="en-US" dirty="0"/>
          </a:p>
        </p:txBody>
      </p:sp>
      <p:pic>
        <p:nvPicPr>
          <p:cNvPr id="8" name="Picture 2"/>
          <p:cNvPicPr>
            <a:picLocks noChangeAspect="1" noChangeArrowheads="1"/>
          </p:cNvPicPr>
          <p:nvPr/>
        </p:nvPicPr>
        <p:blipFill>
          <a:blip r:embed="rId2"/>
          <a:srcRect/>
          <a:stretch>
            <a:fillRect/>
          </a:stretch>
        </p:blipFill>
        <p:spPr bwMode="auto">
          <a:xfrm>
            <a:off x="609068" y="1658985"/>
            <a:ext cx="9005195" cy="41000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dirty="0" smtClean="0"/>
              <a:t>Features of Pivot tables_contd……</a:t>
            </a:r>
            <a:endParaRPr lang="en-US" sz="13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000" dirty="0" smtClean="0"/>
              <a:t>	Figure2</a:t>
            </a:r>
          </a:p>
          <a:p>
            <a:endParaRPr lang="en-US" dirty="0"/>
          </a:p>
        </p:txBody>
      </p:sp>
      <p:pic>
        <p:nvPicPr>
          <p:cNvPr id="9" name="Picture 8" descr="https://www.mrexcel.com/img/tech-tv/t15705.jpg"/>
          <p:cNvPicPr/>
          <p:nvPr/>
        </p:nvPicPr>
        <p:blipFill>
          <a:blip r:embed="rId2"/>
          <a:srcRect/>
          <a:stretch>
            <a:fillRect/>
          </a:stretch>
        </p:blipFill>
        <p:spPr bwMode="auto">
          <a:xfrm>
            <a:off x="979714" y="1972490"/>
            <a:ext cx="8921932" cy="3553096"/>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b="1" dirty="0" smtClean="0"/>
              <a:t>IF Function</a:t>
            </a:r>
            <a:endParaRPr lang="en-US" sz="4800" dirty="0"/>
          </a:p>
        </p:txBody>
      </p:sp>
      <p:sp>
        <p:nvSpPr>
          <p:cNvPr id="3" name="Content Placeholder 2"/>
          <p:cNvSpPr>
            <a:spLocks noGrp="1"/>
          </p:cNvSpPr>
          <p:nvPr>
            <p:ph idx="1"/>
          </p:nvPr>
        </p:nvSpPr>
        <p:spPr>
          <a:xfrm>
            <a:off x="609600" y="1515289"/>
            <a:ext cx="10972800" cy="4963887"/>
          </a:xfrm>
        </p:spPr>
        <p:txBody>
          <a:bodyPr/>
          <a:lstStyle/>
          <a:p>
            <a:r>
              <a:rPr lang="en-US" dirty="0" smtClean="0"/>
              <a:t>The IF Function is one of the most important Logical Excel Function. It helps to check a condition and give the output either TRUE or FALSE according to the condition. The general syntax is as follows: </a:t>
            </a:r>
          </a:p>
          <a:p>
            <a:pPr>
              <a:buNone/>
            </a:pPr>
            <a:r>
              <a:rPr lang="en-US" dirty="0" smtClean="0"/>
              <a:t>	= IF ( logical test, [</a:t>
            </a:r>
            <a:r>
              <a:rPr lang="en-US" dirty="0" err="1" smtClean="0"/>
              <a:t>value_if_true</a:t>
            </a:r>
            <a:r>
              <a:rPr lang="en-US" dirty="0" smtClean="0"/>
              <a:t>], [</a:t>
            </a:r>
            <a:r>
              <a:rPr lang="en-US" dirty="0" err="1" smtClean="0"/>
              <a:t>value_if_false</a:t>
            </a:r>
            <a:r>
              <a:rPr lang="en-US" dirty="0" smtClean="0"/>
              <a:t>] )</a:t>
            </a:r>
          </a:p>
          <a:p>
            <a:pPr>
              <a:buNone/>
            </a:pPr>
            <a:endParaRPr lang="en-US" dirty="0" smtClean="0"/>
          </a:p>
          <a:p>
            <a:pPr>
              <a:buNone/>
            </a:pPr>
            <a:r>
              <a:rPr lang="en-US" dirty="0" smtClean="0"/>
              <a:t>	Here, the “</a:t>
            </a:r>
            <a:r>
              <a:rPr lang="en-US" dirty="0" err="1" smtClean="0"/>
              <a:t>logical_test</a:t>
            </a:r>
            <a:r>
              <a:rPr lang="en-US" dirty="0" smtClean="0"/>
              <a:t>” is the condition which will be tested and output will return according to the logic. If logic is TRUE, it will give one value and if logic is FALSE, it will return another value. </a:t>
            </a:r>
          </a:p>
          <a:p>
            <a:pPr>
              <a:buNone/>
            </a:pPr>
            <a:r>
              <a:rPr lang="en-US" dirty="0" smtClean="0"/>
              <a:t>	In the example, we have 2 columns i.e. Name and Amount column. We want to check whether the amount is greater than 9000. We want 4 different output based on one single condition as follows:</a:t>
            </a:r>
          </a:p>
          <a:p>
            <a:pPr>
              <a:buNone/>
            </a:pPr>
            <a:endParaRPr lang="en-US"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IF Function_contd…..</a:t>
            </a:r>
            <a:endParaRPr lang="en-US" sz="13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Figure3</a:t>
            </a:r>
          </a:p>
          <a:p>
            <a:endParaRPr lang="en-US" dirty="0"/>
          </a:p>
        </p:txBody>
      </p:sp>
      <p:pic>
        <p:nvPicPr>
          <p:cNvPr id="8" name="Picture 7"/>
          <p:cNvPicPr/>
          <p:nvPr/>
        </p:nvPicPr>
        <p:blipFill>
          <a:blip r:embed="rId2"/>
          <a:srcRect/>
          <a:stretch>
            <a:fillRect/>
          </a:stretch>
        </p:blipFill>
        <p:spPr bwMode="auto">
          <a:xfrm>
            <a:off x="927463" y="1570297"/>
            <a:ext cx="9993086" cy="403367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b="1" dirty="0" smtClean="0"/>
              <a:t>IF Function</a:t>
            </a:r>
            <a:r>
              <a:rPr lang="en-US" sz="4800" b="1" dirty="0" smtClean="0"/>
              <a:t>_contd…..</a:t>
            </a:r>
            <a:endParaRPr lang="en-US" sz="4800" dirty="0"/>
          </a:p>
        </p:txBody>
      </p:sp>
      <p:sp>
        <p:nvSpPr>
          <p:cNvPr id="3" name="Content Placeholder 2"/>
          <p:cNvSpPr>
            <a:spLocks noGrp="1"/>
          </p:cNvSpPr>
          <p:nvPr>
            <p:ph idx="1"/>
          </p:nvPr>
        </p:nvSpPr>
        <p:spPr>
          <a:xfrm>
            <a:off x="609600" y="1515289"/>
            <a:ext cx="10972800" cy="4963887"/>
          </a:xfrm>
        </p:spPr>
        <p:txBody>
          <a:bodyPr/>
          <a:lstStyle/>
          <a:p>
            <a:r>
              <a:rPr lang="en-US" dirty="0" smtClean="0"/>
              <a:t>Condition in Output 1: If Amount &gt; 9000, return the same amount if TRUE and return 0 if FALSE. </a:t>
            </a:r>
          </a:p>
          <a:p>
            <a:pPr lvl="0"/>
            <a:r>
              <a:rPr lang="en-US" dirty="0" smtClean="0"/>
              <a:t>Condition in Output 2: If Amount &gt; 9000, return the Name of the person if TRUE and return 0 if FALSE. </a:t>
            </a:r>
          </a:p>
          <a:p>
            <a:pPr lvl="0"/>
            <a:r>
              <a:rPr lang="en-US" dirty="0" smtClean="0"/>
              <a:t>Condition in Output 3: If Amount &gt; 9000, return the Name of the person if TRUE and return “NA” if FALSE. </a:t>
            </a:r>
          </a:p>
          <a:p>
            <a:pPr lvl="0"/>
            <a:r>
              <a:rPr lang="en-US" dirty="0" smtClean="0"/>
              <a:t>Condition in Output 4: If Amount &gt; 9000, if TRUE, multiply Amount by 10 and if FALSE, divide amount by 5.</a:t>
            </a:r>
          </a:p>
          <a:p>
            <a:endParaRPr lang="en-US"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VLOOKUP Function </a:t>
            </a:r>
            <a:endParaRPr lang="en-US" sz="3200" dirty="0"/>
          </a:p>
        </p:txBody>
      </p:sp>
      <p:sp>
        <p:nvSpPr>
          <p:cNvPr id="3" name="Content Placeholder 2"/>
          <p:cNvSpPr>
            <a:spLocks noGrp="1"/>
          </p:cNvSpPr>
          <p:nvPr>
            <p:ph idx="1"/>
          </p:nvPr>
        </p:nvSpPr>
        <p:spPr>
          <a:xfrm>
            <a:off x="609600" y="1449974"/>
            <a:ext cx="10972800" cy="5029203"/>
          </a:xfrm>
        </p:spPr>
        <p:txBody>
          <a:bodyPr/>
          <a:lstStyle/>
          <a:p>
            <a:r>
              <a:rPr lang="en-US" sz="2400" dirty="0" smtClean="0"/>
              <a:t>The VLOOKUP function extracts the data from a particular cell in a table. VLOOKUP Function looks for a value in left most column of a table and then returns a value in the same row from a column specified by us. </a:t>
            </a:r>
          </a:p>
          <a:p>
            <a:pPr>
              <a:buNone/>
            </a:pPr>
            <a:r>
              <a:rPr lang="en-US" sz="2400" dirty="0" smtClean="0"/>
              <a:t>	=VLOOKUP ( </a:t>
            </a:r>
            <a:r>
              <a:rPr lang="en-US" sz="2400" dirty="0" err="1" smtClean="0"/>
              <a:t>lookup_value</a:t>
            </a:r>
            <a:r>
              <a:rPr lang="en-US" sz="2400" dirty="0" smtClean="0"/>
              <a:t>, , </a:t>
            </a:r>
            <a:r>
              <a:rPr lang="en-US" sz="2400" dirty="0" err="1" smtClean="0"/>
              <a:t>table_array</a:t>
            </a:r>
            <a:r>
              <a:rPr lang="en-US" sz="2400" dirty="0" smtClean="0"/>
              <a:t>, </a:t>
            </a:r>
            <a:r>
              <a:rPr lang="en-US" sz="2400" dirty="0" err="1" smtClean="0"/>
              <a:t>col_index_num</a:t>
            </a:r>
            <a:r>
              <a:rPr lang="en-US" sz="2400" dirty="0" smtClean="0"/>
              <a:t>, [</a:t>
            </a:r>
            <a:r>
              <a:rPr lang="en-US" sz="2400" dirty="0" err="1" smtClean="0"/>
              <a:t>range_lookup</a:t>
            </a:r>
            <a:r>
              <a:rPr lang="en-US" sz="2400" dirty="0" smtClean="0"/>
              <a:t>] </a:t>
            </a:r>
          </a:p>
          <a:p>
            <a:pPr>
              <a:buNone/>
            </a:pPr>
            <a:endParaRPr lang="en-US" sz="2400" dirty="0" smtClean="0"/>
          </a:p>
          <a:p>
            <a:pPr>
              <a:buNone/>
            </a:pPr>
            <a:r>
              <a:rPr lang="en-US" sz="2400" dirty="0" smtClean="0"/>
              <a:t>	Here, “</a:t>
            </a:r>
            <a:r>
              <a:rPr lang="en-US" sz="2400" dirty="0" err="1" smtClean="0"/>
              <a:t>lookup_value</a:t>
            </a:r>
            <a:r>
              <a:rPr lang="en-US" sz="2400" dirty="0" smtClean="0"/>
              <a:t>” is the value which we are looking in the “</a:t>
            </a:r>
            <a:r>
              <a:rPr lang="en-US" sz="2400" dirty="0" err="1" smtClean="0"/>
              <a:t>table_array</a:t>
            </a:r>
            <a:r>
              <a:rPr lang="en-US" sz="2400" dirty="0" smtClean="0"/>
              <a:t>”. After matching the value in left most column (i.e. first column in the </a:t>
            </a:r>
            <a:r>
              <a:rPr lang="en-US" sz="2400" dirty="0" err="1" smtClean="0"/>
              <a:t>table_array</a:t>
            </a:r>
            <a:r>
              <a:rPr lang="en-US" sz="2400" dirty="0" smtClean="0"/>
              <a:t>), it will return the value in the target cell by considering </a:t>
            </a:r>
            <a:r>
              <a:rPr lang="en-US" sz="2400" dirty="0" err="1" smtClean="0"/>
              <a:t>col_index_num</a:t>
            </a:r>
            <a:r>
              <a:rPr lang="en-US" sz="2400" dirty="0" smtClean="0"/>
              <a:t> specified by us. The “</a:t>
            </a:r>
            <a:r>
              <a:rPr lang="en-US" sz="2400" dirty="0" err="1" smtClean="0"/>
              <a:t>range_lookup</a:t>
            </a:r>
            <a:r>
              <a:rPr lang="en-US" sz="2400" dirty="0" smtClean="0"/>
              <a:t> can be TRUE (Approximate match) or FALSE (Exact match). Selection of TRUE or FALSE will depend on the nature of lookup value and value in table array. Generally, in case of Text or exact number search, we use FALSE. In case table array is in the form of range or slab, in that situation, we prefer TRUE.</a:t>
            </a:r>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 VLOOKUP Function_contd…..</a:t>
            </a:r>
            <a:endParaRPr lang="en-US" sz="13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Figure4_Table Structures</a:t>
            </a:r>
          </a:p>
          <a:p>
            <a:endParaRPr lang="en-US" dirty="0"/>
          </a:p>
        </p:txBody>
      </p:sp>
      <p:pic>
        <p:nvPicPr>
          <p:cNvPr id="9" name="Picture 8"/>
          <p:cNvPicPr/>
          <p:nvPr/>
        </p:nvPicPr>
        <p:blipFill>
          <a:blip r:embed="rId2"/>
          <a:srcRect/>
          <a:stretch>
            <a:fillRect/>
          </a:stretch>
        </p:blipFill>
        <p:spPr bwMode="auto">
          <a:xfrm>
            <a:off x="613953" y="1685109"/>
            <a:ext cx="9862457" cy="3827417"/>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1"/>
            <a:r>
              <a:rPr lang="en-US" sz="4000" dirty="0" smtClean="0"/>
              <a:t> </a:t>
            </a:r>
            <a:br>
              <a:rPr lang="en-US" sz="4000" dirty="0" smtClean="0"/>
            </a:br>
            <a:r>
              <a:rPr lang="en-US" sz="4000" b="1" dirty="0" smtClean="0"/>
              <a:t> VLOOKUP Function_contd…..</a:t>
            </a:r>
            <a:endParaRPr lang="en-US" sz="13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
        <p:nvSpPr>
          <p:cNvPr id="7" name="Content Placeholder 6"/>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sz="2000" dirty="0" smtClean="0"/>
              <a:t>	</a:t>
            </a:r>
          </a:p>
          <a:p>
            <a:pPr>
              <a:buNone/>
            </a:pPr>
            <a:r>
              <a:rPr lang="en-US" sz="2000" dirty="0" smtClean="0"/>
              <a:t>Figure5_Name Column</a:t>
            </a:r>
          </a:p>
          <a:p>
            <a:endParaRPr lang="en-US" dirty="0"/>
          </a:p>
        </p:txBody>
      </p:sp>
      <p:pic>
        <p:nvPicPr>
          <p:cNvPr id="8" name="Picture 7"/>
          <p:cNvPicPr/>
          <p:nvPr/>
        </p:nvPicPr>
        <p:blipFill>
          <a:blip r:embed="rId2"/>
          <a:srcRect/>
          <a:stretch>
            <a:fillRect/>
          </a:stretch>
        </p:blipFill>
        <p:spPr bwMode="auto">
          <a:xfrm>
            <a:off x="757646" y="1789611"/>
            <a:ext cx="10280467" cy="3879669"/>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INDEX Function </a:t>
            </a:r>
            <a:endParaRPr lang="en-US" sz="3200" dirty="0"/>
          </a:p>
        </p:txBody>
      </p:sp>
      <p:sp>
        <p:nvSpPr>
          <p:cNvPr id="3" name="Content Placeholder 2"/>
          <p:cNvSpPr>
            <a:spLocks noGrp="1"/>
          </p:cNvSpPr>
          <p:nvPr>
            <p:ph idx="1"/>
          </p:nvPr>
        </p:nvSpPr>
        <p:spPr>
          <a:xfrm>
            <a:off x="609600" y="1449974"/>
            <a:ext cx="10972800" cy="5029203"/>
          </a:xfrm>
        </p:spPr>
        <p:txBody>
          <a:bodyPr/>
          <a:lstStyle/>
          <a:p>
            <a:r>
              <a:rPr lang="en-US" sz="2000" dirty="0" smtClean="0"/>
              <a:t>The INDEX Function returns a value or reference of the cell at the intersection of a particular row and column in a given range.</a:t>
            </a:r>
          </a:p>
          <a:p>
            <a:pPr>
              <a:buNone/>
            </a:pPr>
            <a:r>
              <a:rPr lang="en-US" sz="2000" dirty="0" smtClean="0"/>
              <a:t>	=INDEX (array, row_num, [column_num] )</a:t>
            </a:r>
          </a:p>
          <a:p>
            <a:pPr>
              <a:buNone/>
            </a:pPr>
            <a:r>
              <a:rPr lang="en-US" sz="2000" dirty="0" smtClean="0"/>
              <a:t>	Here, the array is the range, where we have to search for value based on intersection of row number and column number. The row number and column can be written manually (can be difficult in large table) or can be derived using MATCH Function.</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1800" dirty="0" smtClean="0"/>
              <a:t>Figure-6_INDEX and MATCH Function for extracting all column data</a:t>
            </a:r>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8" name="Picture 7"/>
          <p:cNvPicPr/>
          <p:nvPr/>
        </p:nvPicPr>
        <p:blipFill>
          <a:blip r:embed="rId2"/>
          <a:srcRect/>
          <a:stretch>
            <a:fillRect/>
          </a:stretch>
        </p:blipFill>
        <p:spPr bwMode="auto">
          <a:xfrm>
            <a:off x="937251" y="3449334"/>
            <a:ext cx="5667120" cy="265102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13"/>
            <a:ext cx="10972800" cy="1638850"/>
          </a:xfrm>
        </p:spPr>
        <p:txBody>
          <a:bodyPr/>
          <a:lstStyle/>
          <a:p>
            <a:pPr algn="ctr"/>
            <a:r>
              <a:rPr lang="en-US" sz="5400" dirty="0" smtClean="0"/>
              <a:t>Indicators of Fraud Checklist</a:t>
            </a:r>
            <a:endParaRPr lang="en-IN" sz="5400" dirty="0"/>
          </a:p>
        </p:txBody>
      </p:sp>
      <p:sp>
        <p:nvSpPr>
          <p:cNvPr id="3" name="Content Placeholder 2"/>
          <p:cNvSpPr>
            <a:spLocks noGrp="1"/>
          </p:cNvSpPr>
          <p:nvPr>
            <p:ph idx="1"/>
          </p:nvPr>
        </p:nvSpPr>
        <p:spPr>
          <a:xfrm>
            <a:off x="609600" y="2403566"/>
            <a:ext cx="10972800" cy="4062548"/>
          </a:xfrm>
        </p:spPr>
        <p:txBody>
          <a:bodyPr/>
          <a:lstStyle/>
          <a:p>
            <a:pPr lvl="1"/>
            <a:r>
              <a:rPr lang="en-US" sz="2600" dirty="0" smtClean="0"/>
              <a:t>Do: </a:t>
            </a:r>
          </a:p>
          <a:p>
            <a:pPr lvl="2"/>
            <a:r>
              <a:rPr lang="en-US" sz="2400" dirty="0" smtClean="0"/>
              <a:t>Understand the ‘red flags’. Consider how they may apply to your organization. Be vigilant. </a:t>
            </a:r>
          </a:p>
          <a:p>
            <a:pPr lvl="2"/>
            <a:r>
              <a:rPr lang="en-US" sz="2400" dirty="0" smtClean="0"/>
              <a:t>Use ‘red flags’ in conjunction with broader risk management.</a:t>
            </a:r>
          </a:p>
          <a:p>
            <a:pPr lvl="2"/>
            <a:r>
              <a:rPr lang="en-US" sz="2400" dirty="0" smtClean="0"/>
              <a:t>Establish a credible mechanism for staff to report suspicions of fraud. Encourage an open culture where the reporting of genuine suspicions is acceptable.</a:t>
            </a:r>
          </a:p>
          <a:p>
            <a:pPr lvl="2"/>
            <a:r>
              <a:rPr lang="en-US" sz="2400" dirty="0" smtClean="0"/>
              <a:t>Be alert to possible collusion between staff and third parties. Ensure regular monitoring of compliance with fraud prevention and detection policies, processes and controls.</a:t>
            </a:r>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666205"/>
          </a:xfrm>
        </p:spPr>
        <p:txBody>
          <a:bodyPr/>
          <a:lstStyle/>
          <a:p>
            <a:pPr lvl="0"/>
            <a:r>
              <a:rPr lang="en-US" sz="4000" b="1" dirty="0" smtClean="0"/>
              <a:t>More Excel-Functions to analyse Fraud Risks </a:t>
            </a:r>
            <a:endParaRPr lang="en-US" sz="3200" dirty="0"/>
          </a:p>
        </p:txBody>
      </p:sp>
      <p:sp>
        <p:nvSpPr>
          <p:cNvPr id="3" name="Content Placeholder 2"/>
          <p:cNvSpPr>
            <a:spLocks noGrp="1"/>
          </p:cNvSpPr>
          <p:nvPr>
            <p:ph idx="1"/>
          </p:nvPr>
        </p:nvSpPr>
        <p:spPr>
          <a:xfrm>
            <a:off x="609600" y="1449974"/>
            <a:ext cx="10972800" cy="5029203"/>
          </a:xfrm>
        </p:spPr>
        <p:txBody>
          <a:bodyPr/>
          <a:lstStyle/>
          <a:p>
            <a:pPr lvl="0"/>
            <a:r>
              <a:rPr lang="en-US" dirty="0" smtClean="0"/>
              <a:t>HLookup Function</a:t>
            </a:r>
          </a:p>
          <a:p>
            <a:pPr lvl="0"/>
            <a:r>
              <a:rPr lang="en-US" dirty="0" smtClean="0"/>
              <a:t>Choose Function</a:t>
            </a:r>
          </a:p>
          <a:p>
            <a:pPr lvl="0"/>
            <a:r>
              <a:rPr lang="en-US" dirty="0" smtClean="0"/>
              <a:t>Sum IF Function</a:t>
            </a:r>
          </a:p>
          <a:p>
            <a:pPr lvl="0"/>
            <a:r>
              <a:rPr lang="en-US" dirty="0" smtClean="0"/>
              <a:t>Count IF Function</a:t>
            </a:r>
          </a:p>
          <a:p>
            <a:pPr lvl="0"/>
            <a:r>
              <a:rPr lang="en-US" dirty="0" smtClean="0"/>
              <a:t>Auto Filters Function</a:t>
            </a:r>
          </a:p>
          <a:p>
            <a:pPr lvl="0"/>
            <a:r>
              <a:rPr lang="en-US" dirty="0" smtClean="0"/>
              <a:t>Stratify Data Test</a:t>
            </a:r>
          </a:p>
          <a:p>
            <a:pPr lvl="0"/>
            <a:r>
              <a:rPr lang="en-US" dirty="0" smtClean="0"/>
              <a:t>Duplicates Test</a:t>
            </a:r>
          </a:p>
          <a:p>
            <a:pPr lvl="0"/>
            <a:r>
              <a:rPr lang="en-US" dirty="0" smtClean="0"/>
              <a:t>Averages Test</a:t>
            </a:r>
          </a:p>
          <a:p>
            <a:pPr lvl="0">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 Usage of Excel in different areas of Fraud detection </a:t>
            </a:r>
            <a:endParaRPr lang="en-US" sz="3200" dirty="0"/>
          </a:p>
        </p:txBody>
      </p:sp>
      <p:sp>
        <p:nvSpPr>
          <p:cNvPr id="3" name="Content Placeholder 2"/>
          <p:cNvSpPr>
            <a:spLocks noGrp="1"/>
          </p:cNvSpPr>
          <p:nvPr>
            <p:ph idx="1"/>
          </p:nvPr>
        </p:nvSpPr>
        <p:spPr>
          <a:xfrm>
            <a:off x="609600" y="1711235"/>
            <a:ext cx="10972800" cy="4480560"/>
          </a:xfrm>
        </p:spPr>
        <p:txBody>
          <a:bodyPr/>
          <a:lstStyle/>
          <a:p>
            <a:r>
              <a:rPr lang="en-US" dirty="0" smtClean="0"/>
              <a:t>Excel tools for spotting duplicate payments: payroll, vendor invoices, and more</a:t>
            </a:r>
          </a:p>
          <a:p>
            <a:r>
              <a:rPr lang="en-US" dirty="0" smtClean="0"/>
              <a:t>Stratifications, frequencies and maximum analysis</a:t>
            </a:r>
          </a:p>
          <a:p>
            <a:r>
              <a:rPr lang="en-US" dirty="0" smtClean="0"/>
              <a:t>Receivables and inventory analysis</a:t>
            </a:r>
          </a:p>
          <a:p>
            <a:r>
              <a:rPr lang="en-US" dirty="0" smtClean="0"/>
              <a:t>Payables, payroll and disbursements</a:t>
            </a:r>
          </a:p>
          <a:p>
            <a:r>
              <a:rPr lang="en-US" dirty="0" smtClean="0"/>
              <a:t>Finding fictitious vendors, payroll comparisons, duplicate payments, and more</a:t>
            </a:r>
          </a:p>
          <a:p>
            <a:r>
              <a:rPr lang="en-US" dirty="0" smtClean="0"/>
              <a:t>Fictitious sales - bonuses to salesmen - using pivot tables to age receivables</a:t>
            </a:r>
          </a:p>
          <a:p>
            <a:pPr lvl="0">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216"/>
            <a:ext cx="10972800" cy="4323813"/>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r>
              <a:rPr lang="en-US" sz="4900" b="1" dirty="0" smtClean="0"/>
              <a:t>Data Mining</a:t>
            </a:r>
            <a:r>
              <a:rPr lang="en-US" sz="4900" dirty="0" smtClean="0"/>
              <a:t/>
            </a:r>
            <a:br>
              <a:rPr lang="en-US" sz="49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sz="2400" dirty="0" smtClean="0"/>
              <a:t>Data mining is the </a:t>
            </a:r>
            <a:r>
              <a:rPr lang="en-US" sz="2400" u="sng" dirty="0" smtClean="0"/>
              <a:t>process of looking at large banks of information to generate new information</a:t>
            </a:r>
            <a:r>
              <a:rPr lang="en-US" sz="2400" dirty="0" smtClean="0"/>
              <a:t>. It helps in extracting information from a given data set to identify trends, patterns, and useful data. The objective of </a:t>
            </a:r>
            <a:r>
              <a:rPr lang="en-US" sz="2400" u="sng" dirty="0" smtClean="0"/>
              <a:t>using data mining is to make data-supported decisions from enormous data sets</a:t>
            </a:r>
            <a:r>
              <a:rPr lang="en-US" sz="2400" dirty="0" smtClean="0"/>
              <a:t>. It makes use of complex mathematical algorithms to study data and then evaluate the possibility of events happening in the future based on the findings. It is also </a:t>
            </a:r>
            <a:r>
              <a:rPr lang="en-US" sz="2400" u="sng" dirty="0" smtClean="0"/>
              <a:t>referred to as knowledge discovery of data or KDD</a:t>
            </a:r>
            <a:r>
              <a:rPr lang="en-US" sz="2400" dirty="0" smtClean="0"/>
              <a:t>. The main purpose of data mining is to extract valuable information from available data.</a:t>
            </a:r>
          </a:p>
          <a:p>
            <a:r>
              <a:rPr lang="en-US" sz="2400" dirty="0" smtClean="0"/>
              <a:t>The first three processes, that are data selection, data preprocessing and data transformation, are considered as data preparation processes. The last three processes including data mining, pattern evaluation and knowledge representation are integrated into one process called data mining. (Refer: fig-1)</a:t>
            </a:r>
          </a:p>
          <a:p>
            <a:endParaRPr lang="en-US" sz="2000"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Mining_contd….</a:t>
            </a:r>
            <a:endParaRPr lang="en-US" sz="4000" dirty="0"/>
          </a:p>
        </p:txBody>
      </p:sp>
      <p:sp>
        <p:nvSpPr>
          <p:cNvPr id="3" name="Content Placeholder 2"/>
          <p:cNvSpPr>
            <a:spLocks noGrp="1"/>
          </p:cNvSpPr>
          <p:nvPr>
            <p:ph idx="1"/>
          </p:nvPr>
        </p:nvSpPr>
        <p:spPr>
          <a:xfrm>
            <a:off x="609600" y="1711234"/>
            <a:ext cx="10972800" cy="4781005"/>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2000" dirty="0" smtClean="0"/>
              <a:t>	Fig 1. The process of data mining transitioning from raw data to valuable knowledge</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875211" y="1653946"/>
            <a:ext cx="9418320" cy="4420283"/>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Data Mining Techniques</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Tracking patterns.</a:t>
            </a:r>
          </a:p>
          <a:p>
            <a:r>
              <a:rPr lang="en-US" dirty="0" smtClean="0"/>
              <a:t>Classification.</a:t>
            </a:r>
          </a:p>
          <a:p>
            <a:r>
              <a:rPr lang="en-US" dirty="0" smtClean="0"/>
              <a:t>Association. </a:t>
            </a:r>
          </a:p>
          <a:p>
            <a:r>
              <a:rPr lang="en-US" dirty="0" smtClean="0"/>
              <a:t>Outlier detection - </a:t>
            </a:r>
            <a:r>
              <a:rPr lang="en-IN" sz="2000" dirty="0"/>
              <a:t>an observation that lies an abnormal distance from other values in a random sample from a population</a:t>
            </a:r>
            <a:r>
              <a:rPr lang="en-US" sz="2000" dirty="0" smtClean="0"/>
              <a:t> </a:t>
            </a:r>
          </a:p>
          <a:p>
            <a:r>
              <a:rPr lang="en-US" dirty="0" smtClean="0"/>
              <a:t>Clustering.</a:t>
            </a:r>
          </a:p>
          <a:p>
            <a:r>
              <a:rPr lang="en-US" dirty="0" smtClean="0"/>
              <a:t>Regression- </a:t>
            </a:r>
            <a:r>
              <a:rPr lang="en-IN" sz="2000" dirty="0"/>
              <a:t>regression analysis is a set of statistical processes for estimating the relationships between a dependent variable </a:t>
            </a:r>
            <a:endParaRPr lang="en-US" sz="2000" dirty="0" smtClean="0"/>
          </a:p>
          <a:p>
            <a:r>
              <a:rPr lang="en-US" dirty="0" smtClean="0"/>
              <a:t> Prediction</a:t>
            </a:r>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FB4371-72A3-4B78-B31F-4E259A191CF7}" type="datetime5">
              <a:rPr lang="en-US" smtClean="0">
                <a:solidFill>
                  <a:srgbClr val="04617B">
                    <a:shade val="90000"/>
                  </a:srgbClr>
                </a:solidFill>
              </a:rPr>
              <a:pPr>
                <a:defRPr/>
              </a:pPr>
              <a:t>5-Dec-21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5" name="Picture 4"/>
          <p:cNvPicPr>
            <a:picLocks noChangeAspect="1"/>
          </p:cNvPicPr>
          <p:nvPr/>
        </p:nvPicPr>
        <p:blipFill>
          <a:blip r:embed="rId2"/>
          <a:stretch>
            <a:fillRect/>
          </a:stretch>
        </p:blipFill>
        <p:spPr>
          <a:xfrm>
            <a:off x="0" y="262947"/>
            <a:ext cx="12192000" cy="5977128"/>
          </a:xfrm>
          <a:prstGeom prst="rect">
            <a:avLst/>
          </a:prstGeom>
        </p:spPr>
      </p:pic>
    </p:spTree>
    <p:extLst>
      <p:ext uri="{BB962C8B-B14F-4D97-AF65-F5344CB8AC3E}">
        <p14:creationId xmlns:p14="http://schemas.microsoft.com/office/powerpoint/2010/main" val="37105226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FB4371-72A3-4B78-B31F-4E259A191CF7}" type="datetime5">
              <a:rPr lang="en-US" smtClean="0">
                <a:solidFill>
                  <a:srgbClr val="04617B">
                    <a:shade val="90000"/>
                  </a:srgbClr>
                </a:solidFill>
              </a:rPr>
              <a:pPr>
                <a:defRPr/>
              </a:pPr>
              <a:t>5-Dec-21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CA Sanjay Gupta</a:t>
            </a:r>
            <a:endParaRPr lang="en-US">
              <a:solidFill>
                <a:srgbClr val="04617B">
                  <a:shade val="90000"/>
                </a:srgbClr>
              </a:solidFill>
            </a:endParaRPr>
          </a:p>
        </p:txBody>
      </p:sp>
      <p:pic>
        <p:nvPicPr>
          <p:cNvPr id="4" name="Picture 3"/>
          <p:cNvPicPr>
            <a:picLocks noChangeAspect="1"/>
          </p:cNvPicPr>
          <p:nvPr/>
        </p:nvPicPr>
        <p:blipFill>
          <a:blip r:embed="rId2"/>
          <a:stretch>
            <a:fillRect/>
          </a:stretch>
        </p:blipFill>
        <p:spPr>
          <a:xfrm>
            <a:off x="901521" y="927279"/>
            <a:ext cx="10238704" cy="5203065"/>
          </a:xfrm>
          <a:prstGeom prst="rect">
            <a:avLst/>
          </a:prstGeom>
        </p:spPr>
      </p:pic>
    </p:spTree>
    <p:extLst>
      <p:ext uri="{BB962C8B-B14F-4D97-AF65-F5344CB8AC3E}">
        <p14:creationId xmlns:p14="http://schemas.microsoft.com/office/powerpoint/2010/main" val="1019052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3600" b="1" dirty="0" smtClean="0"/>
              <a:t>Uses of Data Mining in Large Scale Financial Transaction</a:t>
            </a:r>
            <a:endParaRPr lang="en-US" sz="3600" dirty="0"/>
          </a:p>
        </p:txBody>
      </p:sp>
      <p:sp>
        <p:nvSpPr>
          <p:cNvPr id="3" name="Content Placeholder 2"/>
          <p:cNvSpPr>
            <a:spLocks noGrp="1"/>
          </p:cNvSpPr>
          <p:nvPr>
            <p:ph idx="1"/>
          </p:nvPr>
        </p:nvSpPr>
        <p:spPr>
          <a:xfrm>
            <a:off x="609600" y="1711235"/>
            <a:ext cx="10972800" cy="4480560"/>
          </a:xfrm>
        </p:spPr>
        <p:txBody>
          <a:bodyPr/>
          <a:lstStyle/>
          <a:p>
            <a:r>
              <a:rPr lang="en-US" dirty="0" smtClean="0"/>
              <a:t>Financial Institutions are involved with generating and handling million records of transactions across their platforms. These transactions contain significant patterns and trends which are hidden but needed for knowledge discovery and actionable insight into either fraudulent or non-fraudulent events. Data Mining is used to uncover significant patterns and trends in large scale financial transactions and construct a model to predict and forecast fraud on the basis of uncovered patterns and trends.</a:t>
            </a:r>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900"/>
            <a:ext cx="10972800" cy="966650"/>
          </a:xfrm>
        </p:spPr>
        <p:txBody>
          <a:bodyPr/>
          <a:lstStyle/>
          <a:p>
            <a:pPr lvl="0"/>
            <a:r>
              <a:rPr lang="en-US" sz="3000" b="1" dirty="0" smtClean="0"/>
              <a:t>Summary of the most significant Fraud Detection Techniques/Models in Data Mining.</a:t>
            </a:r>
            <a:endParaRPr lang="en-US" sz="3000" dirty="0"/>
          </a:p>
        </p:txBody>
      </p:sp>
      <p:sp>
        <p:nvSpPr>
          <p:cNvPr id="3" name="Content Placeholder 2"/>
          <p:cNvSpPr>
            <a:spLocks noGrp="1"/>
          </p:cNvSpPr>
          <p:nvPr>
            <p:ph idx="1"/>
          </p:nvPr>
        </p:nvSpPr>
        <p:spPr>
          <a:xfrm>
            <a:off x="609600" y="1711235"/>
            <a:ext cx="10972800" cy="4480560"/>
          </a:xfrm>
        </p:spPr>
        <p:txBody>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graphicFrame>
        <p:nvGraphicFramePr>
          <p:cNvPr id="6" name="Table 5"/>
          <p:cNvGraphicFramePr>
            <a:graphicFrameLocks noGrp="1"/>
          </p:cNvGraphicFramePr>
          <p:nvPr/>
        </p:nvGraphicFramePr>
        <p:xfrm>
          <a:off x="673463" y="1882276"/>
          <a:ext cx="10887165" cy="4074387"/>
        </p:xfrm>
        <a:graphic>
          <a:graphicData uri="http://schemas.openxmlformats.org/drawingml/2006/table">
            <a:tbl>
              <a:tblPr firstRow="1" bandRow="1">
                <a:tableStyleId>{5C22544A-7EE6-4342-B048-85BDC9FD1C3A}</a:tableStyleId>
              </a:tblPr>
              <a:tblGrid>
                <a:gridCol w="3629055"/>
                <a:gridCol w="3629055"/>
                <a:gridCol w="3629055"/>
              </a:tblGrid>
              <a:tr h="370840">
                <a:tc>
                  <a:txBody>
                    <a:bodyPr/>
                    <a:lstStyle/>
                    <a:p>
                      <a:pPr marL="0" marR="0" algn="just">
                        <a:spcBef>
                          <a:spcPts val="0"/>
                        </a:spcBef>
                        <a:spcAft>
                          <a:spcPts val="0"/>
                        </a:spcAft>
                      </a:pPr>
                      <a:r>
                        <a:rPr lang="en-US" sz="1800" b="1" dirty="0">
                          <a:solidFill>
                            <a:schemeClr val="bg1"/>
                          </a:solidFill>
                          <a:latin typeface="Arial"/>
                          <a:ea typeface="Calibri"/>
                          <a:cs typeface="Times New Roman"/>
                        </a:rPr>
                        <a:t>DM Technique Employed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Description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Fraud Type </a:t>
                      </a:r>
                      <a:endParaRPr lang="en-US" sz="1800" dirty="0">
                        <a:solidFill>
                          <a:schemeClr val="bg1"/>
                        </a:solidFill>
                        <a:latin typeface="Arial"/>
                        <a:ea typeface="Calibri"/>
                        <a:cs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Neural Network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It can be taught to implement sophisticated machine learning algorithms and pattern recognition to make predictions from historical data. </a:t>
                      </a:r>
                    </a:p>
                  </a:txBody>
                  <a:tcPr/>
                </a:tc>
                <a:tc>
                  <a:txBody>
                    <a:bodyPr/>
                    <a:lstStyle/>
                    <a:p>
                      <a:r>
                        <a:rPr kumimoji="0" lang="en-US" sz="1800" kern="1200" dirty="0" smtClean="0">
                          <a:solidFill>
                            <a:schemeClr val="dk1"/>
                          </a:solidFill>
                          <a:latin typeface="+mn-lt"/>
                          <a:ea typeface="+mn-ea"/>
                          <a:cs typeface="+mn-cs"/>
                        </a:rPr>
                        <a:t>Financial statement fraud</a:t>
                      </a:r>
                      <a:endParaRPr lang="en-US" dirty="0"/>
                    </a:p>
                  </a:txBody>
                  <a:tcPr/>
                </a:tc>
              </a:tr>
              <a:tr h="411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Fuzzy Neural Network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Use traditional association rules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Financial Reporting</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Rule-Learning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extraction of useful if-then rules from data based on statistical significance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Credit Card Fraud </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Decision Tree Analysis </a:t>
                      </a:r>
                    </a:p>
                    <a:p>
                      <a:endParaRPr lang="en-US" dirty="0"/>
                    </a:p>
                  </a:txBody>
                  <a:tcPr/>
                </a:tc>
                <a:tc>
                  <a:txBody>
                    <a:bodyPr/>
                    <a:lstStyle/>
                    <a:p>
                      <a:r>
                        <a:rPr lang="en-US" dirty="0" smtClean="0"/>
                        <a:t>Predictive Model based on  sequence</a:t>
                      </a:r>
                      <a:r>
                        <a:rPr lang="en-US" baseline="0" dirty="0" smtClean="0"/>
                        <a:t> of  decision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Credit Card Fraud </a:t>
                      </a:r>
                    </a:p>
                    <a:p>
                      <a:endParaRPr lang="en-US" dirty="0" smtClean="0"/>
                    </a:p>
                  </a:txBody>
                  <a:tcPr/>
                </a:tc>
              </a:tr>
            </a:tbl>
          </a:graphicData>
        </a:graphic>
      </p:graphicFrame>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FB571B-1F6F-465D-8426-62E05E8999DA}" type="slidenum">
              <a:rPr lang="en-IN" smtClean="0"/>
              <a:pPr/>
              <a:t>2</a:t>
            </a:fld>
            <a:endParaRPr lang="en-IN" dirty="0"/>
          </a:p>
        </p:txBody>
      </p:sp>
      <p:sp>
        <p:nvSpPr>
          <p:cNvPr id="2" name="TextBox 1"/>
          <p:cNvSpPr txBox="1"/>
          <p:nvPr/>
        </p:nvSpPr>
        <p:spPr>
          <a:xfrm>
            <a:off x="1300766" y="488404"/>
            <a:ext cx="9504609" cy="6124754"/>
          </a:xfrm>
          <a:prstGeom prst="rect">
            <a:avLst/>
          </a:prstGeom>
          <a:noFill/>
        </p:spPr>
        <p:txBody>
          <a:bodyPr wrap="square" rtlCol="0">
            <a:spAutoFit/>
          </a:bodyPr>
          <a:lstStyle/>
          <a:p>
            <a:pPr algn="ctr"/>
            <a:endParaRPr lang="en-US" sz="2800" b="1" dirty="0" smtClean="0"/>
          </a:p>
          <a:p>
            <a:pPr algn="ctr"/>
            <a:r>
              <a:rPr lang="en-US" sz="2800" b="1" dirty="0" smtClean="0"/>
              <a:t>CA</a:t>
            </a:r>
            <a:r>
              <a:rPr lang="en-US" sz="2800" b="1" dirty="0"/>
              <a:t>. Sanjay Kumar Gupta</a:t>
            </a:r>
          </a:p>
          <a:p>
            <a:pPr algn="ctr"/>
            <a:r>
              <a:rPr lang="en-US" sz="2400" dirty="0"/>
              <a:t> </a:t>
            </a:r>
            <a:r>
              <a:rPr lang="en-IN" sz="2400" b="1" i="1" dirty="0"/>
              <a:t>FCA, DISA, CISA, CRISC, Cert. FAFD(ICAI), Cert. ACL, </a:t>
            </a:r>
          </a:p>
          <a:p>
            <a:pPr algn="ctr"/>
            <a:r>
              <a:rPr lang="en-IN" sz="2400" b="1" i="1" dirty="0"/>
              <a:t>ISO 31000 (I), Insolvency Professional </a:t>
            </a:r>
          </a:p>
          <a:p>
            <a:pPr algn="ctr"/>
            <a:endParaRPr lang="en-IN" sz="2400" dirty="0"/>
          </a:p>
          <a:p>
            <a:pPr marL="342900" indent="-342900">
              <a:buFont typeface="Arial" panose="020B0604020202020204" pitchFamily="34" charset="0"/>
              <a:buChar char="•"/>
            </a:pPr>
            <a:r>
              <a:rPr lang="en-IN" sz="2400" dirty="0"/>
              <a:t>Conducted more than 100 Information System Audits in India &amp; Abroad, in Manufacturing, Telecom, Banking and Financial Services sectors.</a:t>
            </a:r>
          </a:p>
          <a:p>
            <a:pPr marL="342900" indent="-342900">
              <a:buFont typeface="Arial" panose="020B0604020202020204" pitchFamily="34" charset="0"/>
              <a:buChar char="•"/>
            </a:pPr>
            <a:r>
              <a:rPr lang="en-IN" sz="2400" dirty="0"/>
              <a:t>Specialised in Forensic , Concurrent &amp; Transactions Audits.</a:t>
            </a:r>
          </a:p>
          <a:p>
            <a:pPr marL="342900" indent="-342900">
              <a:buFont typeface="Arial" panose="020B0604020202020204" pitchFamily="34" charset="0"/>
              <a:buChar char="•"/>
            </a:pPr>
            <a:r>
              <a:rPr lang="en-IN" sz="2400" dirty="0"/>
              <a:t>Faculty with ICAI for DISA &amp; Concurrent Audit courses and for ISCA </a:t>
            </a:r>
            <a:r>
              <a:rPr lang="en-IN" sz="2400" dirty="0" smtClean="0"/>
              <a:t>classes &amp; with ICAI ( Cost Accountant)  for DISSA &amp; DFA course . </a:t>
            </a:r>
            <a:r>
              <a:rPr lang="en-IN" sz="2400" dirty="0"/>
              <a:t>Also visiting faculty at C &amp; AG.</a:t>
            </a:r>
          </a:p>
          <a:p>
            <a:pPr marL="342900" indent="-342900">
              <a:buFont typeface="Arial" panose="020B0604020202020204" pitchFamily="34" charset="0"/>
              <a:buChar char="•"/>
            </a:pPr>
            <a:r>
              <a:rPr lang="en-IN" sz="2400" dirty="0"/>
              <a:t>Experience in GRC implementation for SAP module. </a:t>
            </a:r>
          </a:p>
          <a:p>
            <a:endParaRPr lang="en-IN" sz="2400" dirty="0"/>
          </a:p>
          <a:p>
            <a:r>
              <a:rPr lang="en-IN" sz="2400" dirty="0"/>
              <a:t>Contact :</a:t>
            </a:r>
            <a:r>
              <a:rPr lang="en-IN" sz="2400" dirty="0">
                <a:solidFill>
                  <a:schemeClr val="tx1">
                    <a:lumMod val="65000"/>
                    <a:lumOff val="35000"/>
                  </a:schemeClr>
                </a:solidFill>
              </a:rPr>
              <a:t> </a:t>
            </a:r>
            <a:r>
              <a:rPr lang="en-IN" sz="2400" dirty="0">
                <a:solidFill>
                  <a:srgbClr val="002060"/>
                </a:solidFill>
                <a:hlinkClick r:id="rId4"/>
              </a:rPr>
              <a:t>gsk@icai.org</a:t>
            </a:r>
            <a:r>
              <a:rPr lang="en-IN" sz="2400" dirty="0">
                <a:solidFill>
                  <a:srgbClr val="002060"/>
                </a:solidFill>
              </a:rPr>
              <a:t> </a:t>
            </a:r>
            <a:r>
              <a:rPr lang="en-IN" sz="2400" dirty="0">
                <a:solidFill>
                  <a:schemeClr val="tx1">
                    <a:lumMod val="65000"/>
                    <a:lumOff val="35000"/>
                  </a:schemeClr>
                </a:solidFill>
              </a:rPr>
              <a:t>, 8851803867. </a:t>
            </a:r>
            <a:br>
              <a:rPr lang="en-IN" sz="2400" dirty="0">
                <a:solidFill>
                  <a:schemeClr val="tx1">
                    <a:lumMod val="65000"/>
                    <a:lumOff val="35000"/>
                  </a:schemeClr>
                </a:solidFill>
              </a:rPr>
            </a:br>
            <a:endParaRPr lang="en-US" sz="24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33369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6913"/>
            <a:ext cx="10972800" cy="1077149"/>
          </a:xfrm>
        </p:spPr>
        <p:txBody>
          <a:bodyPr/>
          <a:lstStyle/>
          <a:p>
            <a:pPr algn="ctr"/>
            <a:r>
              <a:rPr lang="en-US" sz="5400" dirty="0" smtClean="0"/>
              <a:t>Indicators of Fraud Checklist</a:t>
            </a:r>
            <a:endParaRPr lang="en-IN" sz="5400" dirty="0"/>
          </a:p>
        </p:txBody>
      </p:sp>
      <p:sp>
        <p:nvSpPr>
          <p:cNvPr id="3" name="Content Placeholder 2"/>
          <p:cNvSpPr>
            <a:spLocks noGrp="1"/>
          </p:cNvSpPr>
          <p:nvPr>
            <p:ph idx="1"/>
          </p:nvPr>
        </p:nvSpPr>
        <p:spPr>
          <a:xfrm>
            <a:off x="609600" y="2403566"/>
            <a:ext cx="10972800" cy="3958046"/>
          </a:xfrm>
        </p:spPr>
        <p:txBody>
          <a:bodyPr/>
          <a:lstStyle/>
          <a:p>
            <a:pPr lvl="1"/>
            <a:endParaRPr lang="en-US" sz="2600" dirty="0" smtClean="0"/>
          </a:p>
          <a:p>
            <a:pPr lvl="1"/>
            <a:r>
              <a:rPr lang="en-US" sz="2600" dirty="0" smtClean="0"/>
              <a:t>Do Not: </a:t>
            </a:r>
          </a:p>
          <a:p>
            <a:pPr lvl="2"/>
            <a:r>
              <a:rPr lang="en-US" sz="2400" dirty="0" smtClean="0"/>
              <a:t>Ignore ‘red flags’. Certain industries and/or activities are exposed to specific fraud risks. Ensure that any risks specific to the business are adequately addressed.</a:t>
            </a:r>
          </a:p>
          <a:p>
            <a:pPr lvl="2"/>
            <a:r>
              <a:rPr lang="en-US" sz="2400" dirty="0" smtClean="0"/>
              <a:t>Act too swiftly. They are only indicators of potential fraudulent activity – not proof.</a:t>
            </a:r>
          </a:p>
          <a:p>
            <a:pPr lvl="2"/>
            <a:r>
              <a:rPr lang="en-US" sz="2400" dirty="0"/>
              <a:t>Overlook petty or frivolous reporting by employees</a:t>
            </a:r>
            <a:endParaRPr lang="en-US" sz="2400"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9900"/>
            <a:ext cx="10972800" cy="966650"/>
          </a:xfrm>
        </p:spPr>
        <p:txBody>
          <a:bodyPr/>
          <a:lstStyle/>
          <a:p>
            <a:pPr lvl="0"/>
            <a:r>
              <a:rPr lang="en-US" sz="3000" b="1" dirty="0" smtClean="0"/>
              <a:t>Summary of the most significant Fraud Detection Techniques/Models in Data Mining._contd…..</a:t>
            </a:r>
            <a:endParaRPr lang="en-US" sz="3000" dirty="0"/>
          </a:p>
        </p:txBody>
      </p:sp>
      <p:sp>
        <p:nvSpPr>
          <p:cNvPr id="3" name="Content Placeholder 2"/>
          <p:cNvSpPr>
            <a:spLocks noGrp="1"/>
          </p:cNvSpPr>
          <p:nvPr>
            <p:ph idx="1"/>
          </p:nvPr>
        </p:nvSpPr>
        <p:spPr>
          <a:xfrm>
            <a:off x="609600" y="1711235"/>
            <a:ext cx="10972800" cy="4480560"/>
          </a:xfrm>
        </p:spPr>
        <p:txBody>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graphicFrame>
        <p:nvGraphicFramePr>
          <p:cNvPr id="6" name="Table 5"/>
          <p:cNvGraphicFramePr>
            <a:graphicFrameLocks noGrp="1"/>
          </p:cNvGraphicFramePr>
          <p:nvPr/>
        </p:nvGraphicFramePr>
        <p:xfrm>
          <a:off x="673463" y="1882276"/>
          <a:ext cx="10887165" cy="3499621"/>
        </p:xfrm>
        <a:graphic>
          <a:graphicData uri="http://schemas.openxmlformats.org/drawingml/2006/table">
            <a:tbl>
              <a:tblPr firstRow="1" bandRow="1">
                <a:tableStyleId>{5C22544A-7EE6-4342-B048-85BDC9FD1C3A}</a:tableStyleId>
              </a:tblPr>
              <a:tblGrid>
                <a:gridCol w="3629055"/>
                <a:gridCol w="3629055"/>
                <a:gridCol w="3629055"/>
              </a:tblGrid>
              <a:tr h="323647">
                <a:tc>
                  <a:txBody>
                    <a:bodyPr/>
                    <a:lstStyle/>
                    <a:p>
                      <a:pPr marL="0" marR="0" algn="just">
                        <a:spcBef>
                          <a:spcPts val="0"/>
                        </a:spcBef>
                        <a:spcAft>
                          <a:spcPts val="0"/>
                        </a:spcAft>
                      </a:pPr>
                      <a:r>
                        <a:rPr lang="en-US" sz="1800" b="1" dirty="0">
                          <a:solidFill>
                            <a:schemeClr val="bg1"/>
                          </a:solidFill>
                          <a:latin typeface="Arial"/>
                          <a:ea typeface="Calibri"/>
                          <a:cs typeface="Times New Roman"/>
                        </a:rPr>
                        <a:t>DM Technique Employed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Description </a:t>
                      </a:r>
                      <a:endParaRPr lang="en-US" sz="1800" dirty="0">
                        <a:solidFill>
                          <a:schemeClr val="bg1"/>
                        </a:solidFill>
                        <a:latin typeface="Arial"/>
                        <a:ea typeface="Calibri"/>
                        <a:cs typeface="Times New Roman"/>
                      </a:endParaRPr>
                    </a:p>
                  </a:txBody>
                  <a:tcPr marL="68580" marR="68580" marT="0" marB="0"/>
                </a:tc>
                <a:tc>
                  <a:txBody>
                    <a:bodyPr/>
                    <a:lstStyle/>
                    <a:p>
                      <a:pPr marL="0" marR="0" algn="just">
                        <a:spcBef>
                          <a:spcPts val="0"/>
                        </a:spcBef>
                        <a:spcAft>
                          <a:spcPts val="0"/>
                        </a:spcAft>
                      </a:pPr>
                      <a:r>
                        <a:rPr lang="en-US" sz="1800" b="1" dirty="0">
                          <a:solidFill>
                            <a:schemeClr val="bg1"/>
                          </a:solidFill>
                          <a:latin typeface="Arial"/>
                          <a:ea typeface="Calibri"/>
                          <a:cs typeface="Times New Roman"/>
                        </a:rPr>
                        <a:t>Fraud Type </a:t>
                      </a:r>
                      <a:endParaRPr lang="en-US" sz="1800" dirty="0">
                        <a:solidFill>
                          <a:schemeClr val="bg1"/>
                        </a:solidFill>
                        <a:latin typeface="Arial"/>
                        <a:ea typeface="Calibri"/>
                        <a:cs typeface="Times New Roman"/>
                      </a:endParaRPr>
                    </a:p>
                  </a:txBody>
                  <a:tcPr marL="68580" marR="68580" marT="0" marB="0"/>
                </a:tc>
              </a:tr>
              <a:tr h="997111">
                <a:tc>
                  <a:txBody>
                    <a:bodyPr/>
                    <a:lstStyle/>
                    <a:p>
                      <a:r>
                        <a:rPr kumimoji="0" lang="en-US" sz="1800" kern="1200" dirty="0" smtClean="0">
                          <a:solidFill>
                            <a:schemeClr val="dk1"/>
                          </a:solidFill>
                          <a:latin typeface="+mn-lt"/>
                          <a:ea typeface="+mn-ea"/>
                          <a:cs typeface="+mn-cs"/>
                        </a:rPr>
                        <a:t>Fuzzy C-Means Clustering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Relates known fraudsters to other individuals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kern="1200" dirty="0" smtClean="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Financial and automobile insurance fraud detection </a:t>
                      </a:r>
                      <a:endParaRPr kumimoji="0" lang="en-US" sz="1800" kern="1200" dirty="0">
                        <a:solidFill>
                          <a:schemeClr val="dk1"/>
                        </a:solidFill>
                        <a:latin typeface="+mn-lt"/>
                        <a:ea typeface="+mn-ea"/>
                        <a:cs typeface="+mn-cs"/>
                      </a:endParaRPr>
                    </a:p>
                  </a:txBody>
                  <a:tcPr/>
                </a:tc>
              </a:tr>
              <a:tr h="697978">
                <a:tc>
                  <a:txBody>
                    <a:bodyPr/>
                    <a:lstStyle/>
                    <a:p>
                      <a:r>
                        <a:rPr kumimoji="0" lang="en-US" sz="1800" kern="1200" dirty="0" smtClean="0">
                          <a:solidFill>
                            <a:schemeClr val="dk1"/>
                          </a:solidFill>
                          <a:latin typeface="+mn-lt"/>
                          <a:ea typeface="+mn-ea"/>
                          <a:cs typeface="+mn-cs"/>
                        </a:rPr>
                        <a:t>Peer Group Analysis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Detects individual objects that begin to behave in a different way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Credit Card Fraud </a:t>
                      </a:r>
                      <a:endParaRPr kumimoji="0" lang="en-US" sz="1800" kern="1200" dirty="0">
                        <a:solidFill>
                          <a:schemeClr val="dk1"/>
                        </a:solidFill>
                        <a:latin typeface="+mn-lt"/>
                        <a:ea typeface="+mn-ea"/>
                        <a:cs typeface="+mn-cs"/>
                      </a:endParaRPr>
                    </a:p>
                  </a:txBody>
                  <a:tcPr/>
                </a:tc>
              </a:tr>
              <a:tr h="997111">
                <a:tc>
                  <a:txBody>
                    <a:bodyPr/>
                    <a:lstStyle/>
                    <a:p>
                      <a:r>
                        <a:rPr kumimoji="0" lang="en-US" sz="1800" kern="1200" dirty="0" smtClean="0">
                          <a:solidFill>
                            <a:schemeClr val="dk1"/>
                          </a:solidFill>
                          <a:latin typeface="+mn-lt"/>
                          <a:ea typeface="+mn-ea"/>
                          <a:cs typeface="+mn-cs"/>
                        </a:rPr>
                        <a:t>K-Means Clustering </a:t>
                      </a:r>
                      <a:endParaRPr kumimoji="0" lang="en-US" sz="1800" kern="1200" dirty="0">
                        <a:solidFill>
                          <a:schemeClr val="dk1"/>
                        </a:solidFill>
                        <a:latin typeface="+mn-lt"/>
                        <a:ea typeface="+mn-ea"/>
                        <a:cs typeface="+mn-cs"/>
                      </a:endParaRPr>
                    </a:p>
                  </a:txBody>
                  <a:tcPr/>
                </a:tc>
                <a:tc>
                  <a:txBody>
                    <a:bodyPr/>
                    <a:lstStyle/>
                    <a:p>
                      <a:r>
                        <a:rPr kumimoji="0" lang="en-US" sz="1800" kern="1200" dirty="0" smtClean="0">
                          <a:solidFill>
                            <a:schemeClr val="dk1"/>
                          </a:solidFill>
                          <a:latin typeface="+mn-lt"/>
                          <a:ea typeface="+mn-ea"/>
                          <a:cs typeface="+mn-cs"/>
                        </a:rPr>
                        <a:t>Forms clusters or patterns of transactions to describe the data </a:t>
                      </a:r>
                    </a:p>
                    <a:p>
                      <a:endParaRPr lang="en-US" dirty="0"/>
                    </a:p>
                  </a:txBody>
                  <a:tcPr/>
                </a:tc>
                <a:tc>
                  <a:txBody>
                    <a:bodyPr/>
                    <a:lstStyle/>
                    <a:p>
                      <a:r>
                        <a:rPr kumimoji="0" lang="en-US" sz="1800" kern="1200" dirty="0" smtClean="0">
                          <a:solidFill>
                            <a:schemeClr val="dk1"/>
                          </a:solidFill>
                          <a:latin typeface="+mn-lt"/>
                          <a:ea typeface="+mn-ea"/>
                          <a:cs typeface="+mn-cs"/>
                        </a:rPr>
                        <a:t>Refund fraud, financial statement fraud and Credit card fraud </a:t>
                      </a:r>
                    </a:p>
                    <a:p>
                      <a:endParaRPr lang="en-US" dirty="0"/>
                    </a:p>
                  </a:txBody>
                  <a:tcPr/>
                </a:tc>
              </a:tr>
              <a:tr h="483774">
                <a:tc>
                  <a:txBody>
                    <a:bodyPr/>
                    <a:lstStyle/>
                    <a:p>
                      <a:r>
                        <a:rPr kumimoji="0" lang="en-US" sz="1800" kern="1200" dirty="0" smtClean="0">
                          <a:solidFill>
                            <a:schemeClr val="dk1"/>
                          </a:solidFill>
                          <a:latin typeface="+mn-lt"/>
                          <a:ea typeface="+mn-ea"/>
                          <a:cs typeface="+mn-cs"/>
                        </a:rPr>
                        <a:t>Logistic Regression </a:t>
                      </a:r>
                    </a:p>
                  </a:txBody>
                  <a:tcPr/>
                </a:tc>
                <a:tc>
                  <a:txBody>
                    <a:bodyPr/>
                    <a:lstStyle/>
                    <a:p>
                      <a:r>
                        <a:rPr kumimoji="0" lang="en-US" sz="1800" kern="1200" dirty="0" smtClean="0">
                          <a:solidFill>
                            <a:schemeClr val="dk1"/>
                          </a:solidFill>
                          <a:latin typeface="+mn-lt"/>
                          <a:ea typeface="+mn-ea"/>
                          <a:cs typeface="+mn-cs"/>
                        </a:rPr>
                        <a:t>Uses predictive analysis </a:t>
                      </a:r>
                      <a:endParaRPr lang="en-US" dirty="0"/>
                    </a:p>
                  </a:txBody>
                  <a:tcPr/>
                </a:tc>
                <a:tc>
                  <a:txBody>
                    <a:bodyPr/>
                    <a:lstStyle/>
                    <a:p>
                      <a:r>
                        <a:rPr kumimoji="0" lang="en-US" sz="1800" kern="1200" dirty="0" smtClean="0">
                          <a:solidFill>
                            <a:schemeClr val="dk1"/>
                          </a:solidFill>
                          <a:latin typeface="+mn-lt"/>
                          <a:ea typeface="+mn-ea"/>
                          <a:cs typeface="+mn-cs"/>
                        </a:rPr>
                        <a:t>Financial fraud statements. </a:t>
                      </a:r>
                    </a:p>
                  </a:txBody>
                  <a:tcPr/>
                </a:tc>
              </a:tr>
            </a:tbl>
          </a:graphicData>
        </a:graphic>
      </p:graphicFrame>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0975"/>
            <a:ext cx="10972800" cy="4611189"/>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400" dirty="0" smtClean="0"/>
              <a:t>Forensic Lexicology – How to analyze Words like Numbers</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Lexicology</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Lexicology is derived from lexico 'word' plus logos 'learning or science' i.e. the science of words. Lexicology is the science of the study of word. Lexicology relies on information derived from morphology, the study of the forms of words and their components, and semantics, the study of their meanings. Lexicology provides the theoretical basis of lexicography.  In lexicology the study of words is objective, governed by the theories of semantics and word formation. </a:t>
            </a:r>
          </a:p>
          <a:p>
            <a:pPr>
              <a:buNone/>
            </a:pPr>
            <a:endParaRPr lang="en-US"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How to analyse text</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dirty="0" smtClean="0"/>
              <a:t>The text may come from opencat-diary-ended responses on surveys, social networking sites, email, online reviews, public comments, notations (e.g., medical, customer relations), documents and text files, or even recorded and transcribed interactions. Statisticians have to assign three tasks as follows for analysing text: </a:t>
            </a:r>
          </a:p>
          <a:p>
            <a:pPr lvl="1"/>
            <a:r>
              <a:rPr lang="en-US" dirty="0" smtClean="0"/>
              <a:t>Get the text into a spreadsheet or other software so that it can used to manipulate.</a:t>
            </a:r>
          </a:p>
          <a:p>
            <a:pPr lvl="1"/>
            <a:r>
              <a:rPr lang="en-US" dirty="0" smtClean="0"/>
              <a:t>Break the text into analyzable fragments – letters, words, phrases, sentences, paragraphs, or whatever.</a:t>
            </a:r>
          </a:p>
          <a:p>
            <a:pPr lvl="1"/>
            <a:r>
              <a:rPr lang="en-US" dirty="0" smtClean="0"/>
              <a:t>Assign properties to the text fragments.</a:t>
            </a:r>
          </a:p>
          <a:p>
            <a:pPr lvl="1">
              <a:buNone/>
            </a:pPr>
            <a:endParaRPr lang="en-US" dirty="0" smtClean="0"/>
          </a:p>
          <a:p>
            <a:pPr lvl="1"/>
            <a:endParaRPr lang="en-US" dirty="0" smtClean="0"/>
          </a:p>
          <a:p>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Text Analysis vs. Text Mining</a:t>
            </a:r>
            <a:endParaRPr lang="en-US" sz="4000" dirty="0"/>
          </a:p>
        </p:txBody>
      </p:sp>
      <p:sp>
        <p:nvSpPr>
          <p:cNvPr id="3" name="Content Placeholder 2"/>
          <p:cNvSpPr>
            <a:spLocks noGrp="1"/>
          </p:cNvSpPr>
          <p:nvPr>
            <p:ph idx="1"/>
          </p:nvPr>
        </p:nvSpPr>
        <p:spPr>
          <a:xfrm>
            <a:off x="609600" y="1711235"/>
            <a:ext cx="10972800" cy="4480560"/>
          </a:xfrm>
        </p:spPr>
        <p:txBody>
          <a:bodyPr/>
          <a:lstStyle/>
          <a:p>
            <a:r>
              <a:rPr lang="en-US" b="1" dirty="0" smtClean="0"/>
              <a:t>Text analysis</a:t>
            </a:r>
            <a:r>
              <a:rPr lang="en-US" dirty="0" smtClean="0"/>
              <a:t> delivers qualitative results and text analytics delivers quantitative results. Whereas </a:t>
            </a:r>
          </a:p>
          <a:p>
            <a:r>
              <a:rPr lang="en-US" b="1" dirty="0" smtClean="0"/>
              <a:t>Text mining</a:t>
            </a:r>
            <a:r>
              <a:rPr lang="en-US" dirty="0" smtClean="0"/>
              <a:t> also referred to as text data mining, similar to text analytics, is the process of deriving high-quality information from text. It involves "the discovery by computer of new, previously unknown information, by automatically extracting information from different written resources."</a:t>
            </a:r>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Techniques of Text Analysis</a:t>
            </a:r>
            <a:endParaRPr lang="en-US" sz="4000" dirty="0"/>
          </a:p>
        </p:txBody>
      </p:sp>
      <p:sp>
        <p:nvSpPr>
          <p:cNvPr id="3" name="Content Placeholder 2"/>
          <p:cNvSpPr>
            <a:spLocks noGrp="1"/>
          </p:cNvSpPr>
          <p:nvPr>
            <p:ph idx="1"/>
          </p:nvPr>
        </p:nvSpPr>
        <p:spPr>
          <a:xfrm>
            <a:off x="609600" y="1711235"/>
            <a:ext cx="10972800" cy="4702628"/>
          </a:xfrm>
        </p:spPr>
        <p:txBody>
          <a:bodyPr/>
          <a:lstStyle/>
          <a:p>
            <a:pPr lvl="1"/>
            <a:r>
              <a:rPr lang="en-US" sz="2600" dirty="0" smtClean="0"/>
              <a:t>Text Classification</a:t>
            </a:r>
          </a:p>
          <a:p>
            <a:pPr lvl="2"/>
            <a:r>
              <a:rPr lang="en-US" sz="2400" dirty="0" smtClean="0"/>
              <a:t>Sentiment Analysis</a:t>
            </a:r>
          </a:p>
          <a:p>
            <a:pPr lvl="2"/>
            <a:r>
              <a:rPr lang="en-US" sz="2400" dirty="0" smtClean="0"/>
              <a:t>Topic Analysis</a:t>
            </a:r>
          </a:p>
          <a:p>
            <a:pPr lvl="2"/>
            <a:r>
              <a:rPr lang="en-US" sz="2400" dirty="0" smtClean="0"/>
              <a:t>Intent Detection</a:t>
            </a:r>
          </a:p>
          <a:p>
            <a:pPr lvl="1"/>
            <a:r>
              <a:rPr lang="en-US" sz="2600" dirty="0" smtClean="0"/>
              <a:t>Text Extraction</a:t>
            </a:r>
          </a:p>
          <a:p>
            <a:pPr lvl="1"/>
            <a:r>
              <a:rPr lang="en-US" sz="2600" dirty="0" smtClean="0"/>
              <a:t>Word Frequency</a:t>
            </a:r>
          </a:p>
          <a:p>
            <a:pPr lvl="1"/>
            <a:r>
              <a:rPr lang="en-US" sz="2600" dirty="0" smtClean="0"/>
              <a:t>Collocation</a:t>
            </a:r>
          </a:p>
          <a:p>
            <a:pPr lvl="1"/>
            <a:r>
              <a:rPr lang="en-US" sz="2600" dirty="0" smtClean="0"/>
              <a:t>Concordance</a:t>
            </a:r>
          </a:p>
          <a:p>
            <a:pPr lvl="1"/>
            <a:r>
              <a:rPr lang="en-US" sz="2600" dirty="0" smtClean="0"/>
              <a:t>Word Sense Disambiguation</a:t>
            </a:r>
          </a:p>
          <a:p>
            <a:pPr lvl="1"/>
            <a:r>
              <a:rPr lang="en-US" sz="2600" dirty="0" smtClean="0"/>
              <a:t>Clustering	</a:t>
            </a:r>
          </a:p>
          <a:p>
            <a:pPr lvl="1"/>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40971"/>
            <a:ext cx="10972800" cy="4715699"/>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900" dirty="0" smtClean="0"/>
              <a:t> Forensic Indices</a:t>
            </a:r>
            <a:br>
              <a:rPr lang="en-US" sz="4900" dirty="0" smtClean="0"/>
            </a:br>
            <a:r>
              <a:rPr lang="en-US" sz="4400" dirty="0" smtClean="0"/>
              <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198981"/>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400" b="1" dirty="0" smtClean="0"/>
              <a:t>Indexing</a:t>
            </a:r>
            <a:endParaRPr lang="en-US" sz="4400" b="1" dirty="0"/>
          </a:p>
        </p:txBody>
      </p:sp>
      <p:sp>
        <p:nvSpPr>
          <p:cNvPr id="3" name="Content Placeholder 2"/>
          <p:cNvSpPr>
            <a:spLocks noGrp="1"/>
          </p:cNvSpPr>
          <p:nvPr>
            <p:ph idx="1"/>
          </p:nvPr>
        </p:nvSpPr>
        <p:spPr>
          <a:xfrm>
            <a:off x="609600" y="1711235"/>
            <a:ext cx="10972800" cy="4702628"/>
          </a:xfrm>
        </p:spPr>
        <p:txBody>
          <a:bodyPr/>
          <a:lstStyle/>
          <a:p>
            <a:r>
              <a:rPr lang="en-US" dirty="0" smtClean="0"/>
              <a:t>Indexing actually provides the investigator have a complete look at a file and gather potential evidence from it. The evidence could be contained within a file, a disk image, a memory snapshot, or a network trace. Indexing helps in reducing time for time-consuming tasks such as keyword searching. Indexing also helps in listing the keywords in a sorted list.</a:t>
            </a:r>
          </a:p>
          <a:p>
            <a:pPr>
              <a:buNone/>
            </a:pPr>
            <a:r>
              <a:rPr lang="en-US" dirty="0" smtClean="0"/>
              <a:t>The following example shows how you can use </a:t>
            </a:r>
            <a:r>
              <a:rPr lang="en-US" b="1" dirty="0" smtClean="0"/>
              <a:t>indexing</a:t>
            </a:r>
            <a:r>
              <a:rPr lang="en-US" dirty="0" smtClean="0"/>
              <a:t> </a:t>
            </a:r>
          </a:p>
          <a:p>
            <a:pPr>
              <a:buNone/>
            </a:pPr>
            <a:r>
              <a:rPr lang="en-US" dirty="0" smtClean="0"/>
              <a:t>	</a:t>
            </a:r>
            <a:r>
              <a:rPr lang="en-US" dirty="0" err="1" smtClean="0"/>
              <a:t>aList</a:t>
            </a:r>
            <a:r>
              <a:rPr lang="en-US" dirty="0" smtClean="0"/>
              <a:t> = [123, 'sample', '</a:t>
            </a:r>
            <a:r>
              <a:rPr lang="en-US" dirty="0" err="1" smtClean="0"/>
              <a:t>zara</a:t>
            </a:r>
            <a:r>
              <a:rPr lang="en-US" dirty="0" smtClean="0"/>
              <a:t>', 'indexing']; </a:t>
            </a:r>
          </a:p>
          <a:p>
            <a:pPr>
              <a:buNone/>
            </a:pPr>
            <a:r>
              <a:rPr lang="en-US" dirty="0" smtClean="0"/>
              <a:t>	print "Index for sample : ", </a:t>
            </a:r>
            <a:r>
              <a:rPr lang="en-US" dirty="0" err="1" smtClean="0"/>
              <a:t>aList.index</a:t>
            </a:r>
            <a:r>
              <a:rPr lang="en-US" dirty="0" smtClean="0"/>
              <a:t>('sample')</a:t>
            </a:r>
          </a:p>
          <a:p>
            <a:pPr>
              <a:buNone/>
            </a:pPr>
            <a:r>
              <a:rPr lang="en-US" dirty="0" smtClean="0"/>
              <a:t>	print "Index for indexing : ", </a:t>
            </a:r>
            <a:r>
              <a:rPr lang="en-US" dirty="0" err="1" smtClean="0"/>
              <a:t>aList.index</a:t>
            </a:r>
            <a:r>
              <a:rPr lang="en-US" dirty="0" smtClean="0"/>
              <a:t>('indexing')</a:t>
            </a:r>
          </a:p>
          <a:p>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581"/>
            <a:ext cx="10972800" cy="627018"/>
          </a:xfrm>
        </p:spPr>
        <p:txBody>
          <a:bodyPr/>
          <a:lstStyle/>
          <a:p>
            <a:pPr lvl="0"/>
            <a:r>
              <a:rPr lang="en-US" sz="3600" b="1" dirty="0" smtClean="0"/>
              <a:t>Indexing_contd…..</a:t>
            </a:r>
            <a:endParaRPr lang="en-US" sz="3600" b="1" dirty="0"/>
          </a:p>
        </p:txBody>
      </p:sp>
      <p:sp>
        <p:nvSpPr>
          <p:cNvPr id="3" name="Content Placeholder 2"/>
          <p:cNvSpPr>
            <a:spLocks noGrp="1"/>
          </p:cNvSpPr>
          <p:nvPr>
            <p:ph idx="1"/>
          </p:nvPr>
        </p:nvSpPr>
        <p:spPr>
          <a:xfrm>
            <a:off x="609600" y="1254029"/>
            <a:ext cx="10972800" cy="5290461"/>
          </a:xfrm>
        </p:spPr>
        <p:txBody>
          <a:bodyPr/>
          <a:lstStyle/>
          <a:p>
            <a:pPr>
              <a:buNone/>
            </a:pPr>
            <a:r>
              <a:rPr lang="en-US" dirty="0" smtClean="0"/>
              <a:t>	</a:t>
            </a:r>
            <a:r>
              <a:rPr lang="en-US" sz="2000" dirty="0" smtClean="0"/>
              <a:t>str1 = "This is sample message for forensic investigation indexing";</a:t>
            </a:r>
          </a:p>
          <a:p>
            <a:pPr>
              <a:buNone/>
            </a:pPr>
            <a:r>
              <a:rPr lang="en-US" sz="2000" dirty="0" smtClean="0"/>
              <a:t>	str2 = "sample"; </a:t>
            </a:r>
          </a:p>
          <a:p>
            <a:pPr>
              <a:buNone/>
            </a:pPr>
            <a:r>
              <a:rPr lang="en-US" sz="2000" dirty="0" smtClean="0"/>
              <a:t>	print "Index of the character keyword found is " </a:t>
            </a:r>
          </a:p>
          <a:p>
            <a:pPr>
              <a:buNone/>
            </a:pPr>
            <a:r>
              <a:rPr lang="en-US" sz="2000" dirty="0" smtClean="0"/>
              <a:t>	print str1.index(str2) </a:t>
            </a:r>
          </a:p>
          <a:p>
            <a:pPr>
              <a:buNone/>
            </a:pPr>
            <a:r>
              <a:rPr lang="en-US" sz="2000" dirty="0" smtClean="0"/>
              <a:t>The above script will produce the following output.</a:t>
            </a:r>
          </a:p>
          <a:p>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Hence, “Indexing” means referring to an element of an </a:t>
            </a:r>
            <a:r>
              <a:rPr lang="en-US" sz="2000" dirty="0" err="1" smtClean="0"/>
              <a:t>iterable</a:t>
            </a:r>
            <a:r>
              <a:rPr lang="en-US" sz="2000" dirty="0" smtClean="0"/>
              <a:t> by its position within the </a:t>
            </a:r>
            <a:r>
              <a:rPr lang="en-US" sz="2000" dirty="0" err="1" smtClean="0"/>
              <a:t>iterable</a:t>
            </a:r>
            <a:r>
              <a:rPr lang="en-US" sz="2000" dirty="0" smtClean="0"/>
              <a:t>.</a:t>
            </a:r>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704441" y="3268701"/>
            <a:ext cx="9667468" cy="2818586"/>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r>
              <a:rPr lang="en-US" sz="4000" b="1" dirty="0" smtClean="0"/>
              <a:t>The CODIS Concept</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For detecting criminals or fraudsters Combined DNA Index System (CODIS) database created and maintained by the Federal Bureau of Investigation is being used in United States National (US). </a:t>
            </a:r>
          </a:p>
          <a:p>
            <a:r>
              <a:rPr lang="en-US" sz="2400" dirty="0" smtClean="0"/>
              <a:t>CODIS is the acronym for the Combined DNA Index System and is the generic term used to describe the FBI’s program of support for criminal justice DNA databases as well as the software used to run these databases. DNA profiles developed from crime scene evidence. CODIS utilize computer software to automatically search these indices for matching DNA profiles.</a:t>
            </a:r>
          </a:p>
          <a:p>
            <a:r>
              <a:rPr lang="en-US" sz="2400" dirty="0" smtClean="0"/>
              <a:t>Profiles stored in CODIS contain a specimen identifier, the sponsoring laboratory’s identifier, the initials (or name) of DNA personnel associated with the analysis, and the actual DNA characteristics.</a:t>
            </a:r>
          </a:p>
          <a:p>
            <a:endParaRPr lang="en-US" sz="1800" dirty="0" smtClean="0"/>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3120"/>
            <a:ext cx="10972800" cy="1737360"/>
          </a:xfrm>
        </p:spPr>
        <p:txBody>
          <a:bodyPr>
            <a:normAutofit fontScale="90000"/>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r>
              <a:rPr lang="en-US" sz="2000" dirty="0" smtClean="0"/>
              <a:t> </a:t>
            </a:r>
            <a:r>
              <a:rPr lang="en-IN" sz="2000" dirty="0" smtClean="0"/>
              <a:t/>
            </a:r>
            <a:br>
              <a:rPr lang="en-IN" sz="2000" dirty="0" smtClean="0"/>
            </a:br>
            <a:r>
              <a:rPr lang="en-US" sz="6000" dirty="0" smtClean="0"/>
              <a:t> Fraud Risk Management</a:t>
            </a:r>
            <a:r>
              <a:rPr lang="en-IN" sz="6000" dirty="0" smtClean="0"/>
              <a:t/>
            </a:r>
            <a:br>
              <a:rPr lang="en-IN" sz="6000" dirty="0" smtClean="0"/>
            </a:br>
            <a:endParaRPr lang="en-US" sz="6000" b="1" dirty="0"/>
          </a:p>
        </p:txBody>
      </p:sp>
      <p:sp>
        <p:nvSpPr>
          <p:cNvPr id="3" name="Content Placeholder 2"/>
          <p:cNvSpPr>
            <a:spLocks noGrp="1"/>
          </p:cNvSpPr>
          <p:nvPr>
            <p:ph idx="1"/>
          </p:nvPr>
        </p:nvSpPr>
        <p:spPr>
          <a:xfrm>
            <a:off x="609600" y="3966693"/>
            <a:ext cx="10972800" cy="1676461"/>
          </a:xfrm>
        </p:spPr>
        <p:txBody>
          <a:bodyPr>
            <a:normAutofit fontScale="4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5000" b="1" dirty="0"/>
              <a:t>                      </a:t>
            </a:r>
            <a:r>
              <a:rPr lang="en-US" sz="5000" b="1" dirty="0">
                <a:solidFill>
                  <a:srgbClr val="546422"/>
                </a:solidFill>
              </a:rPr>
              <a:t>Presented by </a:t>
            </a:r>
          </a:p>
          <a:p>
            <a:pPr eaLnBrk="1" hangingPunct="1">
              <a:buFont typeface="Wingdings 2" panose="05020102010507070707" pitchFamily="18" charset="2"/>
              <a:buNone/>
            </a:pPr>
            <a:r>
              <a:rPr lang="en-US" sz="5000" b="1" dirty="0">
                <a:solidFill>
                  <a:srgbClr val="546422"/>
                </a:solidFill>
              </a:rPr>
              <a:t>                 CA. Sanjay Kumar Gupta</a:t>
            </a:r>
          </a:p>
          <a:p>
            <a:pPr eaLnBrk="1" hangingPunct="1">
              <a:buFont typeface="Wingdings 2" panose="05020102010507070707" pitchFamily="18" charset="2"/>
              <a:buNone/>
            </a:pPr>
            <a:r>
              <a:rPr lang="en-US" sz="50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r>
              <a:rPr lang="en-US" sz="4000" b="1" dirty="0" smtClean="0"/>
              <a:t>The CODIS Concept_contd.....</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CODIS is designed so that forensic laboratories have control over their own data. The system has three tiers (or levels): local, state, and national.</a:t>
            </a:r>
          </a:p>
          <a:p>
            <a:r>
              <a:rPr lang="en-US" sz="2400" dirty="0" smtClean="0"/>
              <a:t>The CODIS software contains multiple different databases depending on the type of information being searched against. Examples of these databases include, missing persons, convicted offenders, and forensic samples collected from crime scenes. </a:t>
            </a:r>
          </a:p>
          <a:p>
            <a:r>
              <a:rPr lang="en-US" sz="2400" dirty="0" smtClean="0"/>
              <a:t>However, for privacy reasons, the CODIS database does not contain any personal identifying information, such as the name associated with the DNA profile. </a:t>
            </a:r>
          </a:p>
          <a:p>
            <a:pPr lvl="1"/>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How do these DNA databases using CODIS work?</a:t>
            </a:r>
            <a:endParaRPr lang="en-US" sz="4000" dirty="0"/>
          </a:p>
        </p:txBody>
      </p:sp>
      <p:sp>
        <p:nvSpPr>
          <p:cNvPr id="3" name="Content Placeholder 2"/>
          <p:cNvSpPr>
            <a:spLocks noGrp="1"/>
          </p:cNvSpPr>
          <p:nvPr>
            <p:ph idx="1"/>
          </p:nvPr>
        </p:nvSpPr>
        <p:spPr>
          <a:xfrm>
            <a:off x="609600" y="1711235"/>
            <a:ext cx="10972800" cy="4702628"/>
          </a:xfrm>
        </p:spPr>
        <p:txBody>
          <a:bodyPr/>
          <a:lstStyle/>
          <a:p>
            <a:r>
              <a:rPr lang="en-US" sz="2400" dirty="0" smtClean="0"/>
              <a:t>In the case of a sexual assault where an evidence kit is collected from the victim, a DNA profile of the suspected perpetrator is developed from the swabs in the kit. The forensic unknown profile attributed to the suspected perpetrator is searched against their state database of convicted offender and arrestee profiles (contained within the Convicted Offender and Arrestee Indices, if that state is authorized to collect and database DNA samples from arrestees). If there is a candidate match in the Convicted Offender or Arrestee Index, the laboratory will go through procedures to confirm the match and, if confirmed, will obtain the identity of the suspected perpetrator. The DNA profile from the evidence is also searched against the state’s database of crime scene DNA profiles called the Forensic Index. </a:t>
            </a:r>
            <a:endParaRPr lang="en-US" sz="18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3600" b="1" dirty="0" smtClean="0"/>
              <a:t>What happens after there is a hit in the DNA database?</a:t>
            </a:r>
            <a:endParaRPr lang="en-US" sz="3600" dirty="0"/>
          </a:p>
        </p:txBody>
      </p:sp>
      <p:sp>
        <p:nvSpPr>
          <p:cNvPr id="3" name="Content Placeholder 2"/>
          <p:cNvSpPr>
            <a:spLocks noGrp="1"/>
          </p:cNvSpPr>
          <p:nvPr>
            <p:ph idx="1"/>
          </p:nvPr>
        </p:nvSpPr>
        <p:spPr>
          <a:xfrm>
            <a:off x="609600" y="1711235"/>
            <a:ext cx="10972800" cy="4702628"/>
          </a:xfrm>
        </p:spPr>
        <p:txBody>
          <a:bodyPr/>
          <a:lstStyle/>
          <a:p>
            <a:r>
              <a:rPr lang="en-US" sz="2400" dirty="0" smtClean="0"/>
              <a:t>CODIS was designed to compare a target DNA record against the DNA records contained in the database. Once a match is identified by the CODIS software, the laboratories involved in the match exchange information to verify the match and establish coordination between their two agencies. . The law enforcement agency can use this documentation to obtain a court order authorizing the collection of a known biological reference sample from the offender. The casework laboratory can then perform a DNA analysis on the known biological sample so that this analysis can be presented as evidence in court.</a:t>
            </a:r>
          </a:p>
          <a:p>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3600" b="1" dirty="0" smtClean="0"/>
              <a:t>What DNA information is stored in these databases?</a:t>
            </a:r>
            <a:endParaRPr lang="en-US" sz="3600" dirty="0"/>
          </a:p>
        </p:txBody>
      </p:sp>
      <p:sp>
        <p:nvSpPr>
          <p:cNvPr id="3" name="Content Placeholder 2"/>
          <p:cNvSpPr>
            <a:spLocks noGrp="1"/>
          </p:cNvSpPr>
          <p:nvPr>
            <p:ph idx="1"/>
          </p:nvPr>
        </p:nvSpPr>
        <p:spPr>
          <a:xfrm>
            <a:off x="609600" y="1711235"/>
            <a:ext cx="10972800" cy="4702628"/>
          </a:xfrm>
        </p:spPr>
        <p:txBody>
          <a:bodyPr/>
          <a:lstStyle/>
          <a:p>
            <a:r>
              <a:rPr lang="en-US" sz="2400" dirty="0" smtClean="0"/>
              <a:t>The DNA profile, also known as a DNA type, is stored in the database. For Forensic STR DNA analysis, the DNA profile consists of one or two alleles at the 20 CODISCore Loci.</a:t>
            </a:r>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849087"/>
          </a:xfrm>
        </p:spPr>
        <p:txBody>
          <a:bodyPr/>
          <a:lstStyle/>
          <a:p>
            <a:pPr lvl="0"/>
            <a:r>
              <a:rPr lang="en-US" sz="2800" b="1" dirty="0" smtClean="0"/>
              <a:t>Is any personal information relating to the convicted offenders, arrestees, or detainees stored in these DNA databases?</a:t>
            </a:r>
            <a:endParaRPr lang="en-US" sz="2800" dirty="0"/>
          </a:p>
        </p:txBody>
      </p:sp>
      <p:sp>
        <p:nvSpPr>
          <p:cNvPr id="3" name="Content Placeholder 2"/>
          <p:cNvSpPr>
            <a:spLocks noGrp="1"/>
          </p:cNvSpPr>
          <p:nvPr>
            <p:ph idx="1"/>
          </p:nvPr>
        </p:nvSpPr>
        <p:spPr>
          <a:xfrm>
            <a:off x="609600" y="1841864"/>
            <a:ext cx="10972800" cy="4467495"/>
          </a:xfrm>
        </p:spPr>
        <p:txBody>
          <a:bodyPr/>
          <a:lstStyle/>
          <a:p>
            <a:r>
              <a:rPr lang="en-US" sz="2400" dirty="0" smtClean="0"/>
              <a:t>No names or other personal identifiers of the offenders, arrestees, or detainees are stored using the CODIS software (for missing persons records stored at NDIS, available metadata, such as the date of birth, may be included.) Only the following information is stored and can be searched at the national level:</a:t>
            </a:r>
          </a:p>
          <a:p>
            <a:pPr lvl="1"/>
            <a:r>
              <a:rPr lang="en-US" sz="2300" dirty="0" smtClean="0"/>
              <a:t>The DNA profile—the set of identification characteristics or numerical representation at each of the various loci analyzed;</a:t>
            </a:r>
          </a:p>
          <a:p>
            <a:pPr lvl="1"/>
            <a:r>
              <a:rPr lang="en-US" sz="2300" dirty="0" smtClean="0"/>
              <a:t>The Agency Identifier of the agency submitting the DNA profile;</a:t>
            </a:r>
          </a:p>
          <a:p>
            <a:pPr lvl="1"/>
            <a:r>
              <a:rPr lang="en-US" sz="2300" dirty="0" smtClean="0"/>
              <a:t>The Specimen Identification Number—generally a number assigned sequentially at the time of sample collection. </a:t>
            </a:r>
          </a:p>
          <a:p>
            <a:pPr lvl="1"/>
            <a:r>
              <a:rPr lang="en-US" sz="2300" dirty="0" smtClean="0"/>
              <a:t>The DNA laboratory personnel associated with a DNA profile analysis.</a:t>
            </a:r>
          </a:p>
          <a:p>
            <a:pPr lvl="1">
              <a:buNone/>
            </a:pPr>
            <a:endParaRPr lang="en-US" sz="22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849087"/>
          </a:xfrm>
        </p:spPr>
        <p:txBody>
          <a:bodyPr/>
          <a:lstStyle/>
          <a:p>
            <a:pPr lvl="0"/>
            <a:r>
              <a:rPr lang="en-US" sz="2800" b="1" dirty="0" smtClean="0"/>
              <a:t>What precautions are taken for safeguarding the information in these DNA databases?</a:t>
            </a:r>
            <a:endParaRPr lang="en-US" sz="2800" dirty="0"/>
          </a:p>
        </p:txBody>
      </p:sp>
      <p:sp>
        <p:nvSpPr>
          <p:cNvPr id="3" name="Content Placeholder 2"/>
          <p:cNvSpPr>
            <a:spLocks noGrp="1"/>
          </p:cNvSpPr>
          <p:nvPr>
            <p:ph idx="1"/>
          </p:nvPr>
        </p:nvSpPr>
        <p:spPr>
          <a:xfrm>
            <a:off x="609600" y="1841864"/>
            <a:ext cx="10972800" cy="4467495"/>
          </a:xfrm>
        </p:spPr>
        <p:txBody>
          <a:bodyPr/>
          <a:lstStyle/>
          <a:p>
            <a:r>
              <a:rPr lang="en-US" sz="2500" dirty="0" smtClean="0"/>
              <a:t>The computer terminals/servers containing the CODIS software are located in physically secure space. Access to these computers is limited to only those individuals authorized to use CODIS and approved by the FBI. Communications between participating federal, state, and local laboratories occur over a wide area network accessible to only criminal justice agencies approved by the FBI. </a:t>
            </a:r>
          </a:p>
          <a:p>
            <a:r>
              <a:rPr lang="en-US" sz="2500" dirty="0" smtClean="0"/>
              <a:t>Access to DNA data to be restricted to criminal justice agencies for law enforcement identification purposes. </a:t>
            </a:r>
          </a:p>
          <a:p>
            <a:r>
              <a:rPr lang="en-US" sz="2500" dirty="0" smtClean="0"/>
              <a:t> The unauthorized disclosure of DNA data in the National DNA database is subject to a criminal penalty not to exceed $250,000.</a:t>
            </a:r>
          </a:p>
          <a:p>
            <a:endParaRPr lang="en-US" sz="2500" dirty="0" smtClean="0"/>
          </a:p>
          <a:p>
            <a:pPr>
              <a:buNone/>
            </a:pPr>
            <a:endParaRPr lang="en-US" sz="2400" dirty="0" smtClean="0"/>
          </a:p>
          <a:p>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9"/>
            <a:ext cx="10972800" cy="5381913"/>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900" dirty="0" smtClean="0"/>
              <a:t> </a:t>
            </a:r>
            <a:r>
              <a:rPr lang="en-US" sz="4400" dirty="0" smtClean="0"/>
              <a:t>Forensic Financial Analysis – manipulation and window dressing –</a:t>
            </a:r>
            <a:br>
              <a:rPr lang="en-US" sz="4400" dirty="0" smtClean="0"/>
            </a:br>
            <a:r>
              <a:rPr lang="en-US" sz="4400" dirty="0" smtClean="0"/>
              <a:t>Potential techniques and detecting patterns </a:t>
            </a:r>
            <a:br>
              <a:rPr lang="en-US" sz="4400" dirty="0" smtClean="0"/>
            </a:br>
            <a:r>
              <a:rPr lang="en-US" sz="4900" dirty="0" smtClean="0"/>
              <a:t/>
            </a:r>
            <a:br>
              <a:rPr lang="en-US" sz="49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198981"/>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Forensic Financial Analysis </a:t>
            </a:r>
            <a:endParaRPr lang="en-US" sz="4000" b="1" dirty="0"/>
          </a:p>
        </p:txBody>
      </p:sp>
      <p:sp>
        <p:nvSpPr>
          <p:cNvPr id="3" name="Content Placeholder 2"/>
          <p:cNvSpPr>
            <a:spLocks noGrp="1"/>
          </p:cNvSpPr>
          <p:nvPr>
            <p:ph idx="1"/>
          </p:nvPr>
        </p:nvSpPr>
        <p:spPr>
          <a:xfrm>
            <a:off x="609600" y="1711235"/>
            <a:ext cx="10972800" cy="4702628"/>
          </a:xfrm>
        </p:spPr>
        <p:txBody>
          <a:bodyPr/>
          <a:lstStyle/>
          <a:p>
            <a:r>
              <a:rPr lang="en-US" sz="2400" dirty="0" smtClean="0"/>
              <a:t> Forensic financial analysis is more commonly thought of as fraud detection. Financial forensics is a field that combines criminal investigation skills with financial auditing skills to identify criminal financial activity coming from within or outside of an organization.</a:t>
            </a:r>
          </a:p>
          <a:p>
            <a:r>
              <a:rPr lang="en-US" sz="2400" dirty="0" smtClean="0"/>
              <a:t>Financial forensics may be used in prevention, detection, and recovery activities to investigate terrorism and other criminal activity, provide oversight to private-sector and government organizations, and assess organizations' vulnerability to fraudulent activities.</a:t>
            </a:r>
          </a:p>
          <a:p>
            <a:r>
              <a:rPr lang="en-US" sz="2400" dirty="0" smtClean="0"/>
              <a:t>Financial forensics is similar to forensic accounting, which utilizes accounting, auditing, and investigative skills to analyze a company's financial statements for possible fraud in conjunction with anticipated or ongoing legal action.</a:t>
            </a:r>
          </a:p>
          <a:p>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0"/>
            <a:r>
              <a:rPr lang="en-US" sz="4000" b="1" dirty="0" smtClean="0"/>
              <a:t>Financial Statements Manipulation</a:t>
            </a:r>
            <a:endParaRPr lang="en-US" sz="4000" dirty="0"/>
          </a:p>
        </p:txBody>
      </p:sp>
      <p:sp>
        <p:nvSpPr>
          <p:cNvPr id="3" name="Content Placeholder 2"/>
          <p:cNvSpPr>
            <a:spLocks noGrp="1"/>
          </p:cNvSpPr>
          <p:nvPr>
            <p:ph idx="1"/>
          </p:nvPr>
        </p:nvSpPr>
        <p:spPr>
          <a:xfrm>
            <a:off x="609600" y="1711235"/>
            <a:ext cx="10972800" cy="4702628"/>
          </a:xfrm>
        </p:spPr>
        <p:txBody>
          <a:bodyPr/>
          <a:lstStyle/>
          <a:p>
            <a:r>
              <a:rPr lang="en-US" sz="2400" dirty="0" smtClean="0"/>
              <a:t> Financial statement manipulation refers to the practice of using creative accounting tricks to make a company’s financial statements reflect what the company wants its performance to look like rather than its actual performance. The manipulation of financial statements to commit fraud against investors or skirt regulation is a real and ongoing problem.</a:t>
            </a:r>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1"/>
            <a:r>
              <a:rPr lang="en-US" sz="3500" b="1" dirty="0" smtClean="0"/>
              <a:t>Why do Companies manipulate their Financial Statements?</a:t>
            </a:r>
            <a:endParaRPr lang="en-US" sz="3500" dirty="0"/>
          </a:p>
        </p:txBody>
      </p:sp>
      <p:sp>
        <p:nvSpPr>
          <p:cNvPr id="3" name="Content Placeholder 2"/>
          <p:cNvSpPr>
            <a:spLocks noGrp="1"/>
          </p:cNvSpPr>
          <p:nvPr>
            <p:ph idx="1"/>
          </p:nvPr>
        </p:nvSpPr>
        <p:spPr>
          <a:xfrm>
            <a:off x="609600" y="1711235"/>
            <a:ext cx="10972800" cy="4702628"/>
          </a:xfrm>
        </p:spPr>
        <p:txBody>
          <a:bodyPr/>
          <a:lstStyle/>
          <a:p>
            <a:pPr marL="273050" lvl="2" indent="-273050">
              <a:buClr>
                <a:srgbClr val="0BD0D9"/>
              </a:buClr>
              <a:buSzPct val="95000"/>
            </a:pPr>
            <a:r>
              <a:rPr lang="en-US" sz="2400" dirty="0" smtClean="0"/>
              <a:t> </a:t>
            </a:r>
            <a:r>
              <a:rPr lang="en-US" sz="2600" dirty="0" smtClean="0"/>
              <a:t>Feeling intense pressure to show a positive picture</a:t>
            </a:r>
          </a:p>
          <a:p>
            <a:pPr marL="273050" lvl="2" indent="-273050">
              <a:buClr>
                <a:srgbClr val="0BD0D9"/>
              </a:buClr>
              <a:buSzPct val="95000"/>
            </a:pPr>
            <a:r>
              <a:rPr lang="en-US" sz="2600" dirty="0" smtClean="0"/>
              <a:t>Tapering investors’ expectations</a:t>
            </a:r>
          </a:p>
          <a:p>
            <a:pPr marL="273050" lvl="2" indent="-273050">
              <a:buClr>
                <a:srgbClr val="0BD0D9"/>
              </a:buClr>
              <a:buSzPct val="95000"/>
            </a:pPr>
            <a:r>
              <a:rPr lang="en-US" sz="2600" dirty="0" smtClean="0"/>
              <a:t>Triggering executive bonuses</a:t>
            </a:r>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4"/>
            <a:ext cx="10972800" cy="1077149"/>
          </a:xfrm>
        </p:spPr>
        <p:txBody>
          <a:bodyPr/>
          <a:lstStyle/>
          <a:p>
            <a:pPr algn="ctr"/>
            <a:r>
              <a:rPr lang="en-US" sz="5400" dirty="0" smtClean="0"/>
              <a:t>Fraud Risk Management</a:t>
            </a:r>
            <a:endParaRPr lang="en-IN" sz="5400" dirty="0"/>
          </a:p>
        </p:txBody>
      </p:sp>
      <p:sp>
        <p:nvSpPr>
          <p:cNvPr id="3" name="Content Placeholder 2"/>
          <p:cNvSpPr>
            <a:spLocks noGrp="1"/>
          </p:cNvSpPr>
          <p:nvPr>
            <p:ph idx="1"/>
          </p:nvPr>
        </p:nvSpPr>
        <p:spPr>
          <a:xfrm>
            <a:off x="609600" y="1711227"/>
            <a:ext cx="10972800" cy="3958046"/>
          </a:xfrm>
        </p:spPr>
        <p:txBody>
          <a:bodyPr/>
          <a:lstStyle/>
          <a:p>
            <a:pPr lvl="1"/>
            <a:endParaRPr lang="en-US" sz="2600" dirty="0" smtClean="0"/>
          </a:p>
          <a:p>
            <a:r>
              <a:rPr lang="en-US" dirty="0" smtClean="0"/>
              <a:t>Fraud risk management, simply put, is the process of assessing fraud risk within your organization. It involves identifying potential and inherent risks and developing a program that works to detect and prevent suspected fraud, both internal and external to the business. An effective fraud risk management program includes processes and procedures for investigating and remediating any identified instances of fraud, and for providing swift and appropriate punishment to identified perpetrators.</a:t>
            </a:r>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Detecting Accounting Manipulation</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The main three pillars of the annual report are income statement, balance sheet, and cash flow. Any creative accounting or manipulation in any of these accounts is reflected in the other account for definite.</a:t>
            </a:r>
          </a:p>
          <a:p>
            <a:pPr lvl="1"/>
            <a:r>
              <a:rPr lang="en-US" sz="2300" b="1" dirty="0" smtClean="0"/>
              <a:t>Income Statement: </a:t>
            </a:r>
            <a:r>
              <a:rPr lang="en-US" sz="2300" dirty="0" smtClean="0"/>
              <a:t>Manipulation can be done through: </a:t>
            </a:r>
          </a:p>
          <a:p>
            <a:pPr lvl="2"/>
            <a:r>
              <a:rPr lang="en-US" sz="2300" dirty="0" smtClean="0"/>
              <a:t>Recording the revenue before taking the delivery of the goods.</a:t>
            </a:r>
          </a:p>
          <a:p>
            <a:pPr lvl="2"/>
            <a:r>
              <a:rPr lang="en-US" sz="2300" dirty="0" smtClean="0"/>
              <a:t>Recording fictitious revenues</a:t>
            </a:r>
          </a:p>
          <a:p>
            <a:pPr lvl="2"/>
            <a:r>
              <a:rPr lang="en-US" sz="2300" dirty="0" smtClean="0"/>
              <a:t>Recording increase in revenues through categorizing investment gains as revenue.</a:t>
            </a:r>
          </a:p>
          <a:p>
            <a:pPr lvl="2"/>
            <a:r>
              <a:rPr lang="en-US" sz="2300" dirty="0" smtClean="0"/>
              <a:t>Shifting current expenses to earlier or later accounting periods.</a:t>
            </a:r>
          </a:p>
          <a:p>
            <a:pPr lvl="2"/>
            <a:r>
              <a:rPr lang="en-US" sz="2300" dirty="0" smtClean="0"/>
              <a:t>Shifting future expenses to the current accounting period.</a:t>
            </a:r>
          </a:p>
          <a:p>
            <a:pPr lvl="1"/>
            <a:r>
              <a:rPr lang="en-US" sz="2300" b="1" dirty="0" smtClean="0"/>
              <a:t>Provision for doubtful accounts </a:t>
            </a:r>
          </a:p>
          <a:p>
            <a:pPr lvl="1"/>
            <a:r>
              <a:rPr lang="en-US" sz="2300" b="1" dirty="0" smtClean="0"/>
              <a:t>Inventory</a:t>
            </a:r>
            <a:endParaRPr lang="en-US" sz="23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Detecting Accounting Manipulation_contd….</a:t>
            </a:r>
            <a:endParaRPr lang="en-US" sz="3600" dirty="0"/>
          </a:p>
        </p:txBody>
      </p:sp>
      <p:sp>
        <p:nvSpPr>
          <p:cNvPr id="3" name="Content Placeholder 2"/>
          <p:cNvSpPr>
            <a:spLocks noGrp="1"/>
          </p:cNvSpPr>
          <p:nvPr>
            <p:ph idx="1"/>
          </p:nvPr>
        </p:nvSpPr>
        <p:spPr>
          <a:xfrm>
            <a:off x="609600" y="1463040"/>
            <a:ext cx="10972800" cy="4950823"/>
          </a:xfrm>
        </p:spPr>
        <p:txBody>
          <a:bodyPr/>
          <a:lstStyle/>
          <a:p>
            <a:pPr marL="273050" lvl="1" indent="-273050">
              <a:buClr>
                <a:srgbClr val="0BD0D9"/>
              </a:buClr>
              <a:buSzPct val="95000"/>
            </a:pPr>
            <a:r>
              <a:rPr lang="en-US" sz="2300" b="1" dirty="0" smtClean="0"/>
              <a:t>Cash flows: </a:t>
            </a:r>
            <a:r>
              <a:rPr lang="en-US" sz="2300" dirty="0" smtClean="0"/>
              <a:t>Management sometimes tries to manipulate the cash flow to make it appear higher than it should really look. Operating cash flow can be manipulated through:</a:t>
            </a:r>
          </a:p>
          <a:p>
            <a:pPr lvl="1"/>
            <a:r>
              <a:rPr lang="en-US" sz="2300" dirty="0" smtClean="0"/>
              <a:t>Misusing of non-operating cash</a:t>
            </a:r>
          </a:p>
          <a:p>
            <a:pPr lvl="1"/>
            <a:r>
              <a:rPr lang="en-US" sz="2300" dirty="0" smtClean="0"/>
              <a:t>Working Capital Manipulation</a:t>
            </a:r>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6"/>
            <a:ext cx="10972800" cy="666205"/>
          </a:xfrm>
        </p:spPr>
        <p:txBody>
          <a:bodyPr/>
          <a:lstStyle/>
          <a:p>
            <a:pPr lvl="1"/>
            <a:r>
              <a:rPr lang="en-US" sz="3600" b="1" dirty="0" smtClean="0"/>
              <a:t>Window Dressing in Accounting</a:t>
            </a:r>
            <a:endParaRPr lang="en-US" sz="2800" dirty="0"/>
          </a:p>
        </p:txBody>
      </p:sp>
      <p:sp>
        <p:nvSpPr>
          <p:cNvPr id="3" name="Content Placeholder 2"/>
          <p:cNvSpPr>
            <a:spLocks noGrp="1"/>
          </p:cNvSpPr>
          <p:nvPr>
            <p:ph idx="1"/>
          </p:nvPr>
        </p:nvSpPr>
        <p:spPr>
          <a:xfrm>
            <a:off x="609600" y="1711235"/>
            <a:ext cx="10972800" cy="4702628"/>
          </a:xfrm>
        </p:spPr>
        <p:txBody>
          <a:bodyPr/>
          <a:lstStyle/>
          <a:p>
            <a:r>
              <a:rPr lang="en-US" sz="2200" dirty="0" smtClean="0"/>
              <a:t> Window Dressing in Accounting refers to the manipulation done by the management of the company intentionally in the financial statements in order to present a more favorable picture of the company in front of the users of the financial statement before the same is released in the public. </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p:cNvPicPr/>
          <p:nvPr/>
        </p:nvPicPr>
        <p:blipFill>
          <a:blip r:embed="rId2"/>
          <a:srcRect/>
          <a:stretch>
            <a:fillRect/>
          </a:stretch>
        </p:blipFill>
        <p:spPr bwMode="auto">
          <a:xfrm>
            <a:off x="1071154" y="3122023"/>
            <a:ext cx="7876903" cy="3108960"/>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Example of Window Dressing </a:t>
            </a:r>
            <a:endParaRPr lang="en-US" sz="2800" dirty="0"/>
          </a:p>
        </p:txBody>
      </p:sp>
      <p:sp>
        <p:nvSpPr>
          <p:cNvPr id="3" name="Content Placeholder 2"/>
          <p:cNvSpPr>
            <a:spLocks noGrp="1"/>
          </p:cNvSpPr>
          <p:nvPr>
            <p:ph idx="1"/>
          </p:nvPr>
        </p:nvSpPr>
        <p:spPr>
          <a:xfrm>
            <a:off x="609600" y="1463040"/>
            <a:ext cx="10972800" cy="4950823"/>
          </a:xfrm>
        </p:spPr>
        <p:txBody>
          <a:bodyPr/>
          <a:lstStyle/>
          <a:p>
            <a:r>
              <a:rPr lang="en-US" sz="2200" dirty="0" smtClean="0"/>
              <a:t>WorldCom case is one of the most infamous examples of window dressing, which was done by inflating earnings through improper capitalization of expenses. WorldCom declared bankruptcy in July 2002. Chief Accounting and finance executives charged with securities fraud.</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7" name="Picture 6"/>
          <p:cNvPicPr/>
          <p:nvPr/>
        </p:nvPicPr>
        <p:blipFill>
          <a:blip r:embed="rId2"/>
          <a:stretch>
            <a:fillRect/>
          </a:stretch>
        </p:blipFill>
        <p:spPr>
          <a:xfrm>
            <a:off x="767714" y="2808515"/>
            <a:ext cx="9865451" cy="3592285"/>
          </a:xfrm>
          <a:prstGeom prst="rect">
            <a:avLst/>
          </a:prstGeom>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Purpose of Window Dressing </a:t>
            </a:r>
            <a:endParaRPr lang="en-US" sz="2800" dirty="0"/>
          </a:p>
        </p:txBody>
      </p:sp>
      <p:sp>
        <p:nvSpPr>
          <p:cNvPr id="3" name="Content Placeholder 2"/>
          <p:cNvSpPr>
            <a:spLocks noGrp="1"/>
          </p:cNvSpPr>
          <p:nvPr>
            <p:ph idx="1"/>
          </p:nvPr>
        </p:nvSpPr>
        <p:spPr>
          <a:xfrm>
            <a:off x="609600" y="1463040"/>
            <a:ext cx="10972800" cy="4950823"/>
          </a:xfrm>
        </p:spPr>
        <p:txBody>
          <a:bodyPr/>
          <a:lstStyle/>
          <a:p>
            <a:pPr lvl="0"/>
            <a:r>
              <a:rPr lang="en-US" sz="2400" dirty="0" smtClean="0"/>
              <a:t>It is useful to seek funds from investors or to obtain any loan.</a:t>
            </a:r>
          </a:p>
          <a:p>
            <a:pPr lvl="0"/>
            <a:r>
              <a:rPr lang="en-US" sz="2400" dirty="0" smtClean="0"/>
              <a:t>The stock price of the company will shoot up if the financial performance is good.</a:t>
            </a:r>
          </a:p>
          <a:p>
            <a:pPr lvl="0"/>
            <a:r>
              <a:rPr lang="en-US" sz="2400" dirty="0" smtClean="0"/>
              <a:t>Tax avoidance can be done by showing poor financial results.</a:t>
            </a:r>
          </a:p>
          <a:p>
            <a:pPr lvl="0"/>
            <a:r>
              <a:rPr lang="en-US" sz="2400" dirty="0" smtClean="0"/>
              <a:t>To cover up the poor management decisions taken.</a:t>
            </a:r>
          </a:p>
          <a:p>
            <a:pPr lvl="0"/>
            <a:r>
              <a:rPr lang="en-US" sz="2400" dirty="0" smtClean="0"/>
              <a:t>It improves the liquidity position of the business.</a:t>
            </a:r>
          </a:p>
          <a:p>
            <a:pPr lvl="0"/>
            <a:r>
              <a:rPr lang="en-US" sz="2400" dirty="0" smtClean="0"/>
              <a:t>To show a stable profit and results for the company.</a:t>
            </a:r>
          </a:p>
          <a:p>
            <a:pPr lvl="0"/>
            <a:r>
              <a:rPr lang="en-US" sz="2400" dirty="0" smtClean="0"/>
              <a:t>It is done to achieve targeted financial results.</a:t>
            </a:r>
          </a:p>
          <a:p>
            <a:pPr lvl="0"/>
            <a:r>
              <a:rPr lang="en-US" sz="2400" dirty="0" smtClean="0"/>
              <a:t>It is done to showcase a good return on investment. </a:t>
            </a:r>
          </a:p>
          <a:p>
            <a:pPr lvl="0"/>
            <a:r>
              <a:rPr lang="en-US" sz="2400" dirty="0" smtClean="0"/>
              <a:t>To increase the performance bonus to the management team based on the overstated profits.</a:t>
            </a:r>
          </a:p>
          <a:p>
            <a:endParaRPr lang="en-US" sz="20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3600" b="1" dirty="0" smtClean="0"/>
              <a:t>Identifying  Window Dressing in Accounting</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dirty="0" smtClean="0"/>
              <a:t>Window dressing in accounting can be spotted by proper analysis and comparison of the financial statements. The following can be looked into the financials of the company to identify window dressing.</a:t>
            </a:r>
          </a:p>
          <a:p>
            <a:pPr lvl="1"/>
            <a:r>
              <a:rPr lang="en-US" dirty="0" smtClean="0"/>
              <a:t>Improvement in cash balance because of short term borrowings or cash flow from non-operating activities.</a:t>
            </a:r>
          </a:p>
          <a:p>
            <a:pPr lvl="1"/>
            <a:r>
              <a:rPr lang="en-US" dirty="0" smtClean="0"/>
              <a:t>Unusual increase or decrease in any of the account balances in financial statements.</a:t>
            </a:r>
          </a:p>
          <a:p>
            <a:pPr lvl="1"/>
            <a:r>
              <a:rPr lang="en-US" dirty="0" smtClean="0"/>
              <a:t>Change in accounting policy.</a:t>
            </a:r>
          </a:p>
          <a:p>
            <a:pPr lvl="1"/>
            <a:r>
              <a:rPr lang="en-US" dirty="0" smtClean="0"/>
              <a:t>Change in the inventory valuation, change in depreciation method, etc  during the year.</a:t>
            </a:r>
          </a:p>
          <a:p>
            <a:pPr lvl="1"/>
            <a:r>
              <a:rPr lang="en-US" dirty="0" smtClean="0"/>
              <a:t>Improvement in sales due to enormous discounts and an increase in trade payables;</a:t>
            </a:r>
          </a:p>
          <a:p>
            <a:pPr lvl="1"/>
            <a:endParaRPr lang="en-US" sz="1800"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50"/>
            <a:ext cx="10972800" cy="4310742"/>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Valuation &amp; Forensic – Why &amp; How</a:t>
            </a:r>
            <a:r>
              <a:rPr lang="en-US" sz="5300" dirty="0" smtClean="0"/>
              <a:t/>
            </a:r>
            <a:br>
              <a:rPr lang="en-US" sz="5300" dirty="0" smtClean="0"/>
            </a:b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198981"/>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r>
              <a:rPr lang="en-US" sz="3600" b="1" dirty="0" smtClean="0"/>
              <a:t>FORENSIC &amp; VALUATION</a:t>
            </a:r>
            <a:endParaRPr lang="en-US" sz="3600" dirty="0"/>
          </a:p>
        </p:txBody>
      </p:sp>
      <p:sp>
        <p:nvSpPr>
          <p:cNvPr id="3" name="Content Placeholder 2"/>
          <p:cNvSpPr>
            <a:spLocks noGrp="1"/>
          </p:cNvSpPr>
          <p:nvPr>
            <p:ph idx="1"/>
          </p:nvPr>
        </p:nvSpPr>
        <p:spPr>
          <a:xfrm>
            <a:off x="609600" y="1463040"/>
            <a:ext cx="10972800" cy="4950823"/>
          </a:xfrm>
        </p:spPr>
        <p:txBody>
          <a:bodyPr/>
          <a:lstStyle/>
          <a:p>
            <a:r>
              <a:rPr lang="en-US" dirty="0" smtClean="0"/>
              <a:t>Valuation is the analytical process of determining the current (or projected) worth of an asset or a company. A business valuation is a general process of determining the economic value of a whole business or company unit. Business valuation can be used to determine the fair value of a business for a variety of reasons, including sale value, establishing partner ownership, taxation, and even divorce proceedings. </a:t>
            </a:r>
          </a:p>
          <a:p>
            <a:r>
              <a:rPr lang="en-US" dirty="0" smtClean="0"/>
              <a:t>Business valuation and forensic accounting must be integrated in order to achieve the most accurate results. </a:t>
            </a:r>
            <a:r>
              <a:rPr lang="en-IN" dirty="0" smtClean="0"/>
              <a:t>It should be based on comprehensive analysis of a business that includes all factors. Those factors include close consideration of many variables affecting value including:</a:t>
            </a:r>
            <a:endParaRPr lang="en-US" dirty="0" smtClean="0"/>
          </a:p>
          <a:p>
            <a:pPr lvl="1"/>
            <a:r>
              <a:rPr lang="en-IN" dirty="0" smtClean="0"/>
              <a:t>The historical financial statements of the business</a:t>
            </a:r>
            <a:endParaRPr lang="en-US" dirty="0" smtClean="0"/>
          </a:p>
          <a:p>
            <a:pPr lvl="1"/>
            <a:r>
              <a:rPr lang="en-IN" dirty="0" smtClean="0"/>
              <a:t>Financial analysis of the business</a:t>
            </a: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r>
              <a:rPr lang="en-US" sz="3600" b="1" dirty="0" smtClean="0"/>
              <a:t>FORENSIC &amp; </a:t>
            </a:r>
            <a:r>
              <a:rPr lang="en-US" sz="3600" b="1" dirty="0" err="1" smtClean="0"/>
              <a:t>VALUATION_contd</a:t>
            </a:r>
            <a:r>
              <a:rPr lang="en-US" sz="3600" b="1" dirty="0" smtClean="0"/>
              <a:t>…..</a:t>
            </a:r>
            <a:endParaRPr lang="en-US" sz="3600" dirty="0"/>
          </a:p>
        </p:txBody>
      </p:sp>
      <p:sp>
        <p:nvSpPr>
          <p:cNvPr id="3" name="Content Placeholder 2"/>
          <p:cNvSpPr>
            <a:spLocks noGrp="1"/>
          </p:cNvSpPr>
          <p:nvPr>
            <p:ph idx="1"/>
          </p:nvPr>
        </p:nvSpPr>
        <p:spPr>
          <a:xfrm>
            <a:off x="609600" y="1463040"/>
            <a:ext cx="10972800" cy="4950823"/>
          </a:xfrm>
        </p:spPr>
        <p:txBody>
          <a:bodyPr/>
          <a:lstStyle/>
          <a:p>
            <a:pPr lvl="1"/>
            <a:r>
              <a:rPr lang="en-IN" dirty="0" smtClean="0"/>
              <a:t>Industry specific research and analysis </a:t>
            </a:r>
            <a:endParaRPr lang="en-US" dirty="0" smtClean="0"/>
          </a:p>
          <a:p>
            <a:pPr lvl="1"/>
            <a:r>
              <a:rPr lang="en-IN" dirty="0" smtClean="0"/>
              <a:t>National and local economic research and analysis </a:t>
            </a:r>
            <a:endParaRPr lang="en-US" dirty="0" smtClean="0"/>
          </a:p>
          <a:p>
            <a:pPr lvl="1"/>
            <a:r>
              <a:rPr lang="en-IN" dirty="0" smtClean="0"/>
              <a:t>Analysis of competition </a:t>
            </a:r>
            <a:endParaRPr lang="en-US" dirty="0" smtClean="0"/>
          </a:p>
          <a:p>
            <a:pPr lvl="1"/>
            <a:r>
              <a:rPr lang="en-IN" dirty="0" smtClean="0"/>
              <a:t>Company specific factors </a:t>
            </a:r>
            <a:endParaRPr lang="en-US" dirty="0" smtClean="0"/>
          </a:p>
          <a:p>
            <a:pPr lvl="1"/>
            <a:r>
              <a:rPr lang="en-IN" dirty="0" smtClean="0"/>
              <a:t>Risk factors for the business and development of an appropriate discount rate</a:t>
            </a:r>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Necessity of  valuations for Business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Valuations provide a baseline</a:t>
            </a:r>
          </a:p>
          <a:p>
            <a:r>
              <a:rPr lang="en-US" dirty="0" smtClean="0"/>
              <a:t>Valuations help chart the course for the future</a:t>
            </a:r>
          </a:p>
          <a:p>
            <a:r>
              <a:rPr lang="en-US" dirty="0" smtClean="0"/>
              <a:t>Valuations measure progress</a:t>
            </a:r>
          </a:p>
          <a:p>
            <a:r>
              <a:rPr lang="en-US" dirty="0" smtClean="0"/>
              <a:t>Valuations can identify gaps</a:t>
            </a:r>
          </a:p>
          <a:p>
            <a:r>
              <a:rPr lang="en-US" dirty="0" smtClean="0"/>
              <a:t>Valuations help you manage your business</a:t>
            </a:r>
          </a:p>
          <a:p>
            <a:r>
              <a:rPr lang="en-US" dirty="0" smtClean="0"/>
              <a:t>Valuations create accountability</a:t>
            </a:r>
          </a:p>
          <a:p>
            <a:r>
              <a:rPr lang="en-US" dirty="0" smtClean="0"/>
              <a:t>Valuations provide a benchmark</a:t>
            </a:r>
          </a:p>
          <a:p>
            <a:r>
              <a:rPr lang="en-US" dirty="0" smtClean="0"/>
              <a:t>Valuations provide a perspective on price</a:t>
            </a:r>
          </a:p>
          <a:p>
            <a:r>
              <a:rPr lang="en-US" dirty="0" smtClean="0"/>
              <a:t>Valuations can provide the gateway to capital</a:t>
            </a:r>
          </a:p>
          <a:p>
            <a:pPr lvl="1"/>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062"/>
            <a:ext cx="10972800" cy="1077149"/>
          </a:xfrm>
        </p:spPr>
        <p:txBody>
          <a:bodyPr/>
          <a:lstStyle/>
          <a:p>
            <a:pPr algn="ctr"/>
            <a:r>
              <a:rPr lang="en-US" sz="5400" dirty="0" smtClean="0"/>
              <a:t> </a:t>
            </a:r>
            <a:r>
              <a:rPr lang="en-US" sz="4000" dirty="0" smtClean="0"/>
              <a:t>Comprehensive Fraud Risk Management Process </a:t>
            </a:r>
            <a:endParaRPr lang="en-IN" sz="5400" dirty="0"/>
          </a:p>
        </p:txBody>
      </p:sp>
      <p:sp>
        <p:nvSpPr>
          <p:cNvPr id="3" name="Content Placeholder 2"/>
          <p:cNvSpPr>
            <a:spLocks noGrp="1"/>
          </p:cNvSpPr>
          <p:nvPr>
            <p:ph idx="1"/>
          </p:nvPr>
        </p:nvSpPr>
        <p:spPr>
          <a:xfrm>
            <a:off x="609600" y="1711226"/>
            <a:ext cx="10972800" cy="4689573"/>
          </a:xfrm>
        </p:spPr>
        <p:txBody>
          <a:bodyPr/>
          <a:lstStyle/>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pic>
        <p:nvPicPr>
          <p:cNvPr id="6" name="Picture 5" descr="D:\coso-figure-1.jpg"/>
          <p:cNvPicPr/>
          <p:nvPr/>
        </p:nvPicPr>
        <p:blipFill>
          <a:blip r:embed="rId2"/>
          <a:srcRect/>
          <a:stretch>
            <a:fillRect/>
          </a:stretch>
        </p:blipFill>
        <p:spPr bwMode="auto">
          <a:xfrm>
            <a:off x="2824011" y="1571635"/>
            <a:ext cx="6894755" cy="4750788"/>
          </a:xfrm>
          <a:prstGeom prst="rect">
            <a:avLst/>
          </a:prstGeom>
          <a:noFill/>
          <a:ln w="9525">
            <a:noFill/>
            <a:miter lim="800000"/>
            <a:headEnd/>
            <a:tailEnd/>
          </a:ln>
        </p:spPr>
      </p:pic>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Approaches of Business valuation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There are generally three acceptable valuation approaches: Asset, Income and Market.</a:t>
            </a:r>
          </a:p>
          <a:p>
            <a:pPr lvl="1"/>
            <a:r>
              <a:rPr lang="en-US" b="1" dirty="0" smtClean="0"/>
              <a:t>Under the asset approach: </a:t>
            </a:r>
            <a:r>
              <a:rPr lang="en-US" dirty="0" smtClean="0"/>
              <a:t>a company’s value is equal to the fair market value of its assets less the fair market value of its liabilities, essentially looking at what it would cost to recreate the business. </a:t>
            </a:r>
          </a:p>
          <a:p>
            <a:pPr lvl="1"/>
            <a:r>
              <a:rPr lang="en-US" b="1" dirty="0" smtClean="0"/>
              <a:t>The income approach</a:t>
            </a:r>
            <a:r>
              <a:rPr lang="en-US" dirty="0" smtClean="0"/>
              <a:t> is based on the premise that the value of a business is equal to the present value of the company’s future stream of cash flows.</a:t>
            </a:r>
          </a:p>
          <a:p>
            <a:pPr lvl="1"/>
            <a:r>
              <a:rPr lang="en-US" b="1" dirty="0" smtClean="0"/>
              <a:t>The market approach,</a:t>
            </a:r>
            <a:r>
              <a:rPr lang="en-US" dirty="0" smtClean="0"/>
              <a:t> estimates value based on recent sales of similar businesses or ownership interests which are then adjusted for difference in size, quantity or quality.</a:t>
            </a:r>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50"/>
            <a:ext cx="10972800" cy="4310742"/>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000" dirty="0" smtClean="0"/>
              <a:t> </a:t>
            </a:r>
            <a:r>
              <a:rPr lang="en-US" sz="4400" dirty="0" smtClean="0"/>
              <a:t>A Forensic Accounting Methodology to support Counter-terrorism </a:t>
            </a:r>
            <a:r>
              <a:rPr lang="en-US" sz="4000" dirty="0" smtClean="0"/>
              <a:t/>
            </a:r>
            <a:br>
              <a:rPr lang="en-US" sz="4000" dirty="0" smtClean="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198981"/>
          </a:xfrm>
        </p:spPr>
        <p:txBody>
          <a:bodyPr>
            <a:normAutofit fontScale="55000" lnSpcReduction="20000"/>
          </a:bodyPr>
          <a:lstStyle/>
          <a:p>
            <a:pPr eaLnBrk="1" hangingPunct="1">
              <a:buFont typeface="Wingdings 2" panose="05020102010507070707" pitchFamily="18" charset="2"/>
              <a:buNone/>
            </a:pPr>
            <a:r>
              <a:rPr lang="en-US" sz="2800" b="1" dirty="0"/>
              <a:t>                </a:t>
            </a:r>
            <a:endParaRPr lang="en-US" sz="2800" b="1" dirty="0" smtClean="0"/>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r>
              <a:rPr lang="en-US" sz="3800" b="1" dirty="0">
                <a:solidFill>
                  <a:srgbClr val="546422"/>
                </a:solidFill>
              </a:rPr>
              <a:t>Presented by </a:t>
            </a:r>
          </a:p>
          <a:p>
            <a:pPr eaLnBrk="1" hangingPunct="1">
              <a:buFont typeface="Wingdings 2" panose="05020102010507070707" pitchFamily="18" charset="2"/>
              <a:buNone/>
            </a:pPr>
            <a:r>
              <a:rPr lang="en-US" sz="3800" b="1" dirty="0">
                <a:solidFill>
                  <a:srgbClr val="546422"/>
                </a:solidFill>
              </a:rPr>
              <a:t>                 CA. Sanjay Kumar Gupta</a:t>
            </a:r>
          </a:p>
          <a:p>
            <a:pPr eaLnBrk="1" hangingPunct="1">
              <a:buFont typeface="Wingdings 2" panose="05020102010507070707" pitchFamily="18" charset="2"/>
              <a:buNone/>
            </a:pPr>
            <a:r>
              <a:rPr lang="en-US" sz="38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7643"/>
            <a:ext cx="10972800" cy="666205"/>
          </a:xfrm>
        </p:spPr>
        <p:txBody>
          <a:bodyPr/>
          <a:lstStyle/>
          <a:p>
            <a:pPr lvl="0"/>
            <a:r>
              <a:rPr lang="en-US" sz="4000" b="1" dirty="0" smtClean="0"/>
              <a:t>Forensic Accounting</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Forensic accounting is a type of accounting which cross-checks the various financial records of a business to find any indication of fraud being committed. It also provides an in-depth analysis of all of the financial books of the business which could be presented in the court of law as evidence.</a:t>
            </a:r>
          </a:p>
          <a:p>
            <a:r>
              <a:rPr lang="en-US" dirty="0" smtClean="0"/>
              <a:t>Forensic accounting not only helps the business to minimize its losses but will also help to improve the efficiency of the business which will ultimately lead to greater profitability. It can furthermore help the management to keep track of the various business activities and prevent any fraud from happening in the future.</a:t>
            </a:r>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4000" b="1" dirty="0" smtClean="0"/>
              <a:t>Forensic Accounting Techniques</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Reviewing Public Documents and Conducting Background Checks</a:t>
            </a:r>
          </a:p>
          <a:p>
            <a:r>
              <a:rPr lang="en-US" dirty="0" smtClean="0"/>
              <a:t>Conducting Detailed Interviews</a:t>
            </a:r>
          </a:p>
          <a:p>
            <a:r>
              <a:rPr lang="en-US" dirty="0" smtClean="0"/>
              <a:t>Gathering Information from Trustworthy Sources</a:t>
            </a:r>
          </a:p>
          <a:p>
            <a:r>
              <a:rPr lang="en-US" dirty="0" smtClean="0"/>
              <a:t>Analyzing Evidence Gathered</a:t>
            </a:r>
          </a:p>
          <a:p>
            <a:r>
              <a:rPr lang="en-US" dirty="0" smtClean="0"/>
              <a:t>Conducting Surveillance</a:t>
            </a:r>
          </a:p>
          <a:p>
            <a:r>
              <a:rPr lang="en-US" dirty="0" smtClean="0"/>
              <a:t>Going Undercover</a:t>
            </a:r>
          </a:p>
          <a:p>
            <a:r>
              <a:rPr lang="en-US" dirty="0" smtClean="0"/>
              <a:t>Analyzing the Financial Statements</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4000" b="1" dirty="0" smtClean="0"/>
              <a:t>Counterterrorism </a:t>
            </a:r>
            <a:endParaRPr lang="en-US" sz="4000" dirty="0"/>
          </a:p>
        </p:txBody>
      </p:sp>
      <p:sp>
        <p:nvSpPr>
          <p:cNvPr id="3" name="Content Placeholder 2"/>
          <p:cNvSpPr>
            <a:spLocks noGrp="1"/>
          </p:cNvSpPr>
          <p:nvPr>
            <p:ph idx="1"/>
          </p:nvPr>
        </p:nvSpPr>
        <p:spPr>
          <a:xfrm>
            <a:off x="609600" y="1463040"/>
            <a:ext cx="10972800" cy="4950823"/>
          </a:xfrm>
        </p:spPr>
        <p:txBody>
          <a:bodyPr/>
          <a:lstStyle/>
          <a:p>
            <a:r>
              <a:rPr lang="en-US" dirty="0" smtClean="0"/>
              <a:t>Counter Terrorism is a collaborative strategy between several agents of the government, which include the military, law enforcement, businesses, and intelligence agencies. Counter-terrorism strategy is a government's plan to use the instruments of national power to neutralize terrorists, their organizations, and their networks in order to render them incapable of using violence to instill fear and to coerce the government or its citizens to react in accordance with the terrorists' goals.</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r>
              <a:rPr lang="en-US" sz="3200" b="1" dirty="0" smtClean="0"/>
              <a:t>A forensic accounting methodology to support counterterrorism</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dirty="0" smtClean="0"/>
              <a:t>Forensic accounting analysis in support of counterterrorism efforts must be conducted in a methodical manner consistent with the high standards of federal law enforcement. However it requires consistent use of best technology to use forensic accounting to support counter-terrorism.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3200" b="1" dirty="0" smtClean="0"/>
              <a:t>The Impact on Forensic Accounting and Counterterrorism</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A major challenge facing the counterterrorism environment is the inability of the investigating agencies other government agencies to keep up with technological advancements like virtual currency transactions.</a:t>
            </a:r>
          </a:p>
          <a:p>
            <a:r>
              <a:rPr lang="en-US" sz="2400" dirty="0" smtClean="0"/>
              <a:t>Criminals “who hide their crimes and identities behind layers of anonym zing technologies… [and] use virtual currencies to obscure their transactions” seriously limit the scope of investigations. This information gap necessitates 1) recruiting and retaining top global talent and 2) sharing information with other government agencies and private-sector businesses.</a:t>
            </a:r>
          </a:p>
          <a:p>
            <a:r>
              <a:rPr lang="en-US" sz="2400" dirty="0" smtClean="0"/>
              <a:t>Further research may be necessary to examine the integration of government databases into single inter-agency data hub to exchange financial crime information. With rapid technological innovation, the countries will need forensic accountants more than ever.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3769"/>
            <a:ext cx="10972800" cy="666205"/>
          </a:xfrm>
        </p:spPr>
        <p:txBody>
          <a:bodyPr/>
          <a:lstStyle/>
          <a:p>
            <a:pPr lvl="0"/>
            <a:r>
              <a:rPr lang="en-US" sz="3200" b="1" dirty="0" smtClean="0"/>
              <a:t>The Impact on Forensic Accounting and </a:t>
            </a:r>
            <a:r>
              <a:rPr lang="en-US" sz="3200" b="1" dirty="0" err="1" smtClean="0"/>
              <a:t>Counterterrorism_contd</a:t>
            </a:r>
            <a:r>
              <a:rPr lang="en-US" sz="3200" b="1" dirty="0" smtClean="0"/>
              <a:t>.</a:t>
            </a:r>
            <a:endParaRPr lang="en-US" sz="3200" dirty="0"/>
          </a:p>
        </p:txBody>
      </p:sp>
      <p:sp>
        <p:nvSpPr>
          <p:cNvPr id="3" name="Content Placeholder 2"/>
          <p:cNvSpPr>
            <a:spLocks noGrp="1"/>
          </p:cNvSpPr>
          <p:nvPr>
            <p:ph idx="1"/>
          </p:nvPr>
        </p:nvSpPr>
        <p:spPr>
          <a:xfrm>
            <a:off x="609600" y="1463040"/>
            <a:ext cx="10972800" cy="4950823"/>
          </a:xfrm>
        </p:spPr>
        <p:txBody>
          <a:bodyPr/>
          <a:lstStyle/>
          <a:p>
            <a:r>
              <a:rPr lang="en-US" sz="2400" dirty="0" smtClean="0"/>
              <a:t>It is not feasible to examine every transaction, so forensic accountants will be needed to perform analytical functions to identify patterns and red flags in data sets.</a:t>
            </a:r>
          </a:p>
          <a:p>
            <a:r>
              <a:rPr lang="en-US" sz="2400" dirty="0" smtClean="0"/>
              <a:t>  Materiality is a matter of professional judgment and requires specific training and experience. While many processes like manufacturing, dining, and even grocery shopping have the ability to be automated, professional judgment driven by years of skill and experience cannot be programmed into an algorithm.	</a:t>
            </a:r>
          </a:p>
          <a:p>
            <a:endParaRPr lang="en-US" dirty="0" smtClean="0"/>
          </a:p>
          <a:p>
            <a:pPr>
              <a:buNone/>
            </a:pPr>
            <a:endParaRPr lang="en-US" dirty="0" smtClean="0"/>
          </a:p>
          <a:p>
            <a:pPr lvl="1"/>
            <a:endParaRPr lang="en-US" dirty="0" smtClean="0"/>
          </a:p>
          <a:p>
            <a:endParaRPr lang="en-US" sz="2400" dirty="0" smtClean="0"/>
          </a:p>
          <a:p>
            <a:pPr>
              <a:buNone/>
            </a:pPr>
            <a:endParaRPr lang="en-US" sz="2400" dirty="0" smtClean="0"/>
          </a:p>
          <a:p>
            <a:pPr>
              <a:buNone/>
            </a:pPr>
            <a:endParaRPr lang="en-US"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400" dirty="0" smtClean="0"/>
          </a:p>
          <a:p>
            <a:pPr lvl="2">
              <a:buNone/>
            </a:pPr>
            <a:endParaRPr lang="en-IN" sz="26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322"/>
            <a:ext cx="10972800" cy="1077149"/>
          </a:xfrm>
        </p:spPr>
        <p:txBody>
          <a:bodyPr/>
          <a:lstStyle/>
          <a:p>
            <a:pPr algn="ctr"/>
            <a:r>
              <a:rPr lang="en-US" sz="5400" dirty="0" smtClean="0"/>
              <a:t>Benefits of Fraud Risk Management</a:t>
            </a:r>
            <a:endParaRPr lang="en-IN" sz="5400" dirty="0"/>
          </a:p>
        </p:txBody>
      </p:sp>
      <p:sp>
        <p:nvSpPr>
          <p:cNvPr id="3" name="Content Placeholder 2"/>
          <p:cNvSpPr>
            <a:spLocks noGrp="1"/>
          </p:cNvSpPr>
          <p:nvPr>
            <p:ph idx="1"/>
          </p:nvPr>
        </p:nvSpPr>
        <p:spPr>
          <a:xfrm>
            <a:off x="609600" y="1881045"/>
            <a:ext cx="10972800" cy="4454441"/>
          </a:xfrm>
        </p:spPr>
        <p:txBody>
          <a:bodyPr/>
          <a:lstStyle/>
          <a:p>
            <a:pPr lvl="1"/>
            <a:r>
              <a:rPr lang="en-US" sz="2600" dirty="0" smtClean="0"/>
              <a:t>An organization can derive different forms of benefits by having a framework related to fraud risk management:</a:t>
            </a:r>
          </a:p>
          <a:p>
            <a:pPr lvl="2"/>
            <a:r>
              <a:rPr lang="en-US" sz="2400" b="1" dirty="0" smtClean="0"/>
              <a:t>Early Detection</a:t>
            </a:r>
            <a:r>
              <a:rPr lang="en-US" sz="2400" dirty="0" smtClean="0"/>
              <a:t>: Having such a framework would help the organization determine and detect the risk prone to the organization.</a:t>
            </a:r>
          </a:p>
          <a:p>
            <a:pPr lvl="2"/>
            <a:r>
              <a:rPr lang="en-US" sz="2400" b="1" dirty="0" smtClean="0"/>
              <a:t>Prioritize other Goals:</a:t>
            </a:r>
            <a:r>
              <a:rPr lang="en-US" sz="2400" dirty="0" smtClean="0"/>
              <a:t> An organization can delegate the risk functions to other departments and can focus and prioritize on other tasks.</a:t>
            </a:r>
          </a:p>
          <a:p>
            <a:pPr lvl="2"/>
            <a:r>
              <a:rPr lang="en-US" sz="2400" b="1" dirty="0" smtClean="0"/>
              <a:t>Compliance: </a:t>
            </a:r>
            <a:r>
              <a:rPr lang="en-US" sz="2400" dirty="0" smtClean="0"/>
              <a:t>Compliance with the protocols related to fraud risk management would effectively help in increasing the productivity of the organization. It also increase organization reputation in terms of public. </a:t>
            </a:r>
          </a:p>
          <a:p>
            <a:pPr lvl="2"/>
            <a:r>
              <a:rPr lang="en-US" sz="2400" b="1" dirty="0" smtClean="0"/>
              <a:t>Protect of Reputation</a:t>
            </a:r>
            <a:endParaRPr lang="en-US" sz="2400" dirty="0" smtClean="0"/>
          </a:p>
          <a:p>
            <a:pPr lvl="2"/>
            <a:endParaRPr lang="en-US" sz="2300"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6"/>
            <a:ext cx="10972800" cy="776694"/>
          </a:xfrm>
        </p:spPr>
        <p:txBody>
          <a:bodyPr/>
          <a:lstStyle/>
          <a:p>
            <a:pPr lvl="1"/>
            <a:r>
              <a:rPr lang="en-US" sz="4400" dirty="0" smtClean="0"/>
              <a:t>Types of Fraud under Fraud Risk Management</a:t>
            </a:r>
            <a:endParaRPr lang="en-US" sz="4400" dirty="0"/>
          </a:p>
        </p:txBody>
      </p:sp>
      <p:sp>
        <p:nvSpPr>
          <p:cNvPr id="3" name="Content Placeholder 2"/>
          <p:cNvSpPr>
            <a:spLocks noGrp="1"/>
          </p:cNvSpPr>
          <p:nvPr>
            <p:ph idx="1"/>
          </p:nvPr>
        </p:nvSpPr>
        <p:spPr>
          <a:xfrm>
            <a:off x="609600" y="1698171"/>
            <a:ext cx="10972800" cy="4493623"/>
          </a:xfrm>
        </p:spPr>
        <p:txBody>
          <a:bodyPr/>
          <a:lstStyle/>
          <a:p>
            <a:pPr lvl="2"/>
            <a:r>
              <a:rPr lang="en-US" sz="2400" b="1" dirty="0" smtClean="0"/>
              <a:t>Fraud Related to Payroll: </a:t>
            </a:r>
            <a:r>
              <a:rPr lang="en-US" sz="2400" dirty="0" smtClean="0"/>
              <a:t>This would be when a department or a particular individuals, deceives the organization by putting more time of work and sales.</a:t>
            </a:r>
          </a:p>
          <a:p>
            <a:pPr lvl="2"/>
            <a:r>
              <a:rPr lang="en-US" sz="2400" b="1" dirty="0" smtClean="0"/>
              <a:t>Asset Frauds: </a:t>
            </a:r>
            <a:r>
              <a:rPr lang="en-US" sz="2400" dirty="0" smtClean="0"/>
              <a:t>Missing inventory or increasing the amount of stock can lead to this form of fraud. </a:t>
            </a:r>
          </a:p>
          <a:p>
            <a:pPr lvl="2"/>
            <a:r>
              <a:rPr lang="en-US" sz="2400" b="1" dirty="0" smtClean="0"/>
              <a:t>Information Technology Fraud: </a:t>
            </a:r>
            <a:r>
              <a:rPr lang="en-US" sz="2400" dirty="0" smtClean="0"/>
              <a:t>This type of fraud occurs in an organization, if there is no form of cyber security protocol in an organization. </a:t>
            </a:r>
          </a:p>
          <a:p>
            <a:pPr lvl="2"/>
            <a:r>
              <a:rPr lang="en-US" sz="2400" b="1" dirty="0" smtClean="0"/>
              <a:t>Intellectual Property Data Theft: </a:t>
            </a:r>
            <a:r>
              <a:rPr lang="en-US" sz="2400" dirty="0" smtClean="0"/>
              <a:t>A data protection framework would be present for an organization to ensure such form of fraud is mitigated.</a:t>
            </a:r>
          </a:p>
          <a:p>
            <a:pPr lvl="2"/>
            <a:endParaRPr lang="en-US" sz="2400" dirty="0" smtClean="0"/>
          </a:p>
          <a:p>
            <a:pPr lvl="2"/>
            <a:endParaRPr lang="en-US" sz="2300"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1"/>
            <a:ext cx="10972800" cy="868136"/>
          </a:xfrm>
        </p:spPr>
        <p:txBody>
          <a:bodyPr/>
          <a:lstStyle/>
          <a:p>
            <a:pPr lvl="1"/>
            <a:r>
              <a:rPr lang="en-US" sz="4400" dirty="0" smtClean="0"/>
              <a:t/>
            </a:r>
            <a:br>
              <a:rPr lang="en-US" sz="4400" dirty="0" smtClean="0"/>
            </a:br>
            <a:r>
              <a:rPr lang="en-US" sz="4800" b="1" dirty="0" smtClean="0"/>
              <a:t> Roadmap to Fraud Risk Management</a:t>
            </a:r>
            <a:r>
              <a:rPr lang="en-US" sz="4000" dirty="0" smtClean="0"/>
              <a:t> </a:t>
            </a:r>
            <a:endParaRPr lang="en-US" dirty="0"/>
          </a:p>
        </p:txBody>
      </p:sp>
      <p:sp>
        <p:nvSpPr>
          <p:cNvPr id="3" name="Content Placeholder 2"/>
          <p:cNvSpPr>
            <a:spLocks noGrp="1"/>
          </p:cNvSpPr>
          <p:nvPr>
            <p:ph idx="1"/>
          </p:nvPr>
        </p:nvSpPr>
        <p:spPr>
          <a:xfrm>
            <a:off x="609600" y="1804534"/>
            <a:ext cx="10972800" cy="4478699"/>
          </a:xfrm>
        </p:spPr>
        <p:txBody>
          <a:bodyPr/>
          <a:lstStyle/>
          <a:p>
            <a:pPr marL="273050" lvl="2" indent="-273050">
              <a:buClr>
                <a:srgbClr val="0BD0D9"/>
              </a:buClr>
              <a:buSzPct val="95000"/>
            </a:pPr>
            <a:r>
              <a:rPr lang="en-US" sz="2400" dirty="0" smtClean="0"/>
              <a:t>Diagnose Vulnerability to Fraud</a:t>
            </a:r>
            <a:endParaRPr lang="en-US" sz="1800" dirty="0" smtClean="0"/>
          </a:p>
          <a:p>
            <a:pPr marL="273050" lvl="2" indent="-273050">
              <a:buClr>
                <a:srgbClr val="0BD0D9"/>
              </a:buClr>
              <a:buSzPct val="95000"/>
            </a:pPr>
            <a:r>
              <a:rPr lang="en-US" sz="2400" dirty="0" smtClean="0"/>
              <a:t>Evaluate the current situation and organization’s control over anti-fraud control environment which involves assessing the culture, attitude, and awareness among the employees about their knowledge and response related to the issues of fraud or misconduct.</a:t>
            </a:r>
            <a:endParaRPr lang="en-US" sz="1800" dirty="0" smtClean="0"/>
          </a:p>
          <a:p>
            <a:pPr marL="273050" lvl="2" indent="-273050">
              <a:buClr>
                <a:srgbClr val="0BD0D9"/>
              </a:buClr>
              <a:buSzPct val="95000"/>
            </a:pPr>
            <a:r>
              <a:rPr lang="en-US" sz="2400" dirty="0" smtClean="0"/>
              <a:t>Detect gaps in anti-fraud controls</a:t>
            </a:r>
            <a:endParaRPr lang="en-US" sz="1800" dirty="0" smtClean="0"/>
          </a:p>
          <a:p>
            <a:pPr marL="273050" lvl="2" indent="-273050">
              <a:buClr>
                <a:srgbClr val="0BD0D9"/>
              </a:buClr>
              <a:buSzPct val="95000"/>
            </a:pPr>
            <a:r>
              <a:rPr lang="en-US" sz="2400" dirty="0" smtClean="0"/>
              <a:t>Suggest solutions to mitigate Antifraud controls.</a:t>
            </a:r>
            <a:endParaRPr lang="en-US" sz="1800" dirty="0" smtClean="0"/>
          </a:p>
          <a:p>
            <a:pPr marL="273050" lvl="2" indent="-273050">
              <a:buClr>
                <a:srgbClr val="0BD0D9"/>
              </a:buClr>
              <a:buSzPct val="95000"/>
            </a:pPr>
            <a:r>
              <a:rPr lang="en-US" sz="2400" dirty="0" smtClean="0"/>
              <a:t>Recommend enhancement of existing controls to mitigate the risk to be implemented on the basis of anti-fraud controls.</a:t>
            </a:r>
            <a:endParaRPr lang="en-US" sz="1800" dirty="0" smtClean="0"/>
          </a:p>
          <a:p>
            <a:pPr marL="273050" lvl="2" indent="-273050">
              <a:buClr>
                <a:srgbClr val="0BD0D9"/>
              </a:buClr>
              <a:buSzPct val="95000"/>
            </a:pPr>
            <a:r>
              <a:rPr lang="en-US" sz="2400" dirty="0" smtClean="0"/>
              <a:t>Periodic Monitoring</a:t>
            </a:r>
            <a:endParaRPr lang="en-US" sz="1800" dirty="0" smtClean="0"/>
          </a:p>
          <a:p>
            <a:pPr marL="273050" lvl="2" indent="-273050">
              <a:buClr>
                <a:srgbClr val="0BD0D9"/>
              </a:buClr>
              <a:buSzPct val="95000"/>
            </a:pPr>
            <a:r>
              <a:rPr lang="en-US" sz="2400" dirty="0" smtClean="0"/>
              <a:t>Develop a Fraud Response Plan</a:t>
            </a:r>
            <a:endParaRPr lang="en-US" sz="1800" dirty="0" smtClean="0"/>
          </a:p>
          <a:p>
            <a:endParaRPr lang="en-US"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00893"/>
          </a:xfrm>
        </p:spPr>
        <p:txBody>
          <a:bodyPr/>
          <a:lstStyle/>
          <a:p>
            <a:pPr lvl="1"/>
            <a:r>
              <a:rPr lang="en-US" sz="3600" b="1" dirty="0" smtClean="0"/>
              <a:t>Essentials for Development of  Fraud Risk Management</a:t>
            </a:r>
            <a:endParaRPr lang="en-US" sz="3600" b="1" dirty="0"/>
          </a:p>
        </p:txBody>
      </p:sp>
      <p:sp>
        <p:nvSpPr>
          <p:cNvPr id="3" name="Content Placeholder 2"/>
          <p:cNvSpPr>
            <a:spLocks noGrp="1"/>
          </p:cNvSpPr>
          <p:nvPr>
            <p:ph idx="1"/>
          </p:nvPr>
        </p:nvSpPr>
        <p:spPr>
          <a:xfrm>
            <a:off x="609600" y="1528356"/>
            <a:ext cx="10972800" cy="4937761"/>
          </a:xfrm>
        </p:spPr>
        <p:txBody>
          <a:bodyPr/>
          <a:lstStyle/>
          <a:p>
            <a:r>
              <a:rPr lang="en-US" sz="2500" dirty="0" smtClean="0"/>
              <a:t>The following are essential for the development of fraud risk management:</a:t>
            </a:r>
          </a:p>
          <a:p>
            <a:pPr lvl="1"/>
            <a:r>
              <a:rPr lang="en-US" b="1" dirty="0" smtClean="0"/>
              <a:t>Governance- </a:t>
            </a:r>
            <a:r>
              <a:rPr lang="en-US" dirty="0" smtClean="0"/>
              <a:t>A framework related to governance of fraud risk management must be made and carried out in an organization. Such framework must be written down and policies must be provided throughout the organization.</a:t>
            </a:r>
          </a:p>
          <a:p>
            <a:pPr lvl="1" algn="just"/>
            <a:r>
              <a:rPr lang="en-US" b="1" dirty="0" smtClean="0"/>
              <a:t>Risk Assessment</a:t>
            </a:r>
            <a:r>
              <a:rPr lang="en-US" dirty="0" smtClean="0"/>
              <a:t>- </a:t>
            </a:r>
            <a:r>
              <a:rPr lang="en-US" dirty="0"/>
              <a:t>Risk assessment is crucial in an organization. It would help develop policies related to risk assessment. If the risks are prone in an organization then having such procedures related to assessing risk would be carried out</a:t>
            </a:r>
            <a:r>
              <a:rPr lang="en-US" dirty="0" smtClean="0"/>
              <a:t>.</a:t>
            </a:r>
          </a:p>
          <a:p>
            <a:pPr lvl="1" algn="just"/>
            <a:r>
              <a:rPr lang="en-US" b="1" dirty="0" smtClean="0"/>
              <a:t>Prevention of Fraud: </a:t>
            </a:r>
            <a:r>
              <a:rPr lang="en-US" dirty="0" smtClean="0"/>
              <a:t>Preventing fraud is better than detecting. </a:t>
            </a:r>
          </a:p>
          <a:p>
            <a:pPr lvl="1" algn="just"/>
            <a:r>
              <a:rPr lang="en-US" b="1" dirty="0" smtClean="0"/>
              <a:t>Detection-</a:t>
            </a:r>
            <a:r>
              <a:rPr lang="en-US" dirty="0" smtClean="0"/>
              <a:t> Detection is a crucial step in the fraud risk framework.</a:t>
            </a:r>
          </a:p>
          <a:p>
            <a:pPr lvl="1" algn="just"/>
            <a:r>
              <a:rPr lang="en-US" b="1" dirty="0" smtClean="0"/>
              <a:t>Continuous Monitoring</a:t>
            </a:r>
            <a:r>
              <a:rPr lang="en-US" dirty="0" smtClean="0"/>
              <a:t>- Monitoring is required to tackle the fraud. Without monitoring, frauds can occur constantly in an organization.</a:t>
            </a:r>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Key Services under Fraud Risk Management</a:t>
            </a:r>
            <a:endParaRPr lang="en-US" sz="3600" dirty="0"/>
          </a:p>
        </p:txBody>
      </p:sp>
      <p:sp>
        <p:nvSpPr>
          <p:cNvPr id="3" name="Content Placeholder 2"/>
          <p:cNvSpPr>
            <a:spLocks noGrp="1"/>
          </p:cNvSpPr>
          <p:nvPr>
            <p:ph idx="1"/>
          </p:nvPr>
        </p:nvSpPr>
        <p:spPr>
          <a:xfrm>
            <a:off x="609600" y="1580607"/>
            <a:ext cx="10972800" cy="5140869"/>
          </a:xfrm>
        </p:spPr>
        <p:txBody>
          <a:bodyPr/>
          <a:lstStyle/>
          <a:p>
            <a:r>
              <a:rPr lang="en-US" b="1" dirty="0" smtClean="0"/>
              <a:t>Fraud awareness workshops &amp; training : </a:t>
            </a:r>
            <a:r>
              <a:rPr lang="en-US" sz="2400" dirty="0" smtClean="0"/>
              <a:t>These training activities can help to be conscious of potential fraud indicators. Training helps the participants to learn to directly apply working concepts, take away measures and tools to mitigate the fraud risk and promote the ethical environment. </a:t>
            </a:r>
          </a:p>
          <a:p>
            <a:pPr marL="273050" lvl="2" indent="-273050">
              <a:buClr>
                <a:srgbClr val="0BD0D9"/>
              </a:buClr>
              <a:buSzPct val="95000"/>
            </a:pPr>
            <a:r>
              <a:rPr lang="en-US" sz="2800" dirty="0" smtClean="0"/>
              <a:t> </a:t>
            </a:r>
            <a:r>
              <a:rPr lang="en-US" sz="2600" b="1" dirty="0" smtClean="0"/>
              <a:t>Fraud Risk Assessment implementation: </a:t>
            </a:r>
            <a:r>
              <a:rPr lang="en-US" sz="2400" dirty="0" smtClean="0"/>
              <a:t>Fraud Risk Assessment Implementation helps in management and development of fraud prevention strategies by identifying the risk and their weaknesses in their process and evaluate potential gaps in the framework.</a:t>
            </a:r>
          </a:p>
          <a:p>
            <a:r>
              <a:rPr lang="en-US" b="1" dirty="0" smtClean="0"/>
              <a:t>Forensic Health Check</a:t>
            </a:r>
            <a:r>
              <a:rPr lang="en-US" sz="2900" b="1" dirty="0" smtClean="0"/>
              <a:t>: </a:t>
            </a:r>
            <a:r>
              <a:rPr lang="en-US" sz="2400" dirty="0" smtClean="0"/>
              <a:t>It will help in quick and easy due diligence procedure for organizations who do not follow a comprehensive Fraud Risk assessment approach.</a:t>
            </a:r>
          </a:p>
          <a:p>
            <a:pPr marL="273050" lvl="2" indent="-273050">
              <a:buClr>
                <a:srgbClr val="0BD0D9"/>
              </a:buClr>
              <a:buSzPct val="95000"/>
            </a:pPr>
            <a:r>
              <a:rPr lang="en-US" sz="2400" b="1" dirty="0" smtClean="0"/>
              <a:t>Organization’s Perception Survey </a:t>
            </a:r>
            <a:r>
              <a:rPr lang="en-US" sz="2400" dirty="0"/>
              <a:t>popular way to measure the employee’s point of view </a:t>
            </a:r>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Key Services under Fraud Risk Management</a:t>
            </a:r>
            <a:endParaRPr lang="en-US" sz="3600" dirty="0"/>
          </a:p>
        </p:txBody>
      </p:sp>
      <p:sp>
        <p:nvSpPr>
          <p:cNvPr id="3" name="Content Placeholder 2"/>
          <p:cNvSpPr>
            <a:spLocks noGrp="1"/>
          </p:cNvSpPr>
          <p:nvPr>
            <p:ph idx="1"/>
          </p:nvPr>
        </p:nvSpPr>
        <p:spPr>
          <a:xfrm>
            <a:off x="609600" y="1580607"/>
            <a:ext cx="10972800" cy="4924695"/>
          </a:xfrm>
        </p:spPr>
        <p:txBody>
          <a:bodyPr/>
          <a:lstStyle/>
          <a:p>
            <a:pPr marL="273050" lvl="2" indent="-273050">
              <a:buClr>
                <a:srgbClr val="0BD0D9"/>
              </a:buClr>
              <a:buSzPct val="95000"/>
            </a:pPr>
            <a:r>
              <a:rPr lang="en-US" sz="2600" b="1" dirty="0"/>
              <a:t>Ethics Helpline: </a:t>
            </a:r>
            <a:r>
              <a:rPr lang="en-US" sz="2800" dirty="0"/>
              <a:t>H</a:t>
            </a:r>
            <a:r>
              <a:rPr lang="en-US" sz="2800" dirty="0" smtClean="0"/>
              <a:t>elpline </a:t>
            </a:r>
            <a:r>
              <a:rPr lang="en-US" sz="2800" dirty="0"/>
              <a:t>team provides assistance to the employees </a:t>
            </a:r>
            <a:endParaRPr lang="en-US" sz="2600" b="1" dirty="0"/>
          </a:p>
          <a:p>
            <a:r>
              <a:rPr lang="en-US" b="1" dirty="0" smtClean="0"/>
              <a:t>Risk Assessment and Fraud Vulnerability Tool </a:t>
            </a:r>
            <a:r>
              <a:rPr lang="en-US" sz="2400" b="1" dirty="0" smtClean="0"/>
              <a:t>: </a:t>
            </a:r>
            <a:r>
              <a:rPr lang="en-US" sz="2400" dirty="0" smtClean="0"/>
              <a:t>This tool helps to evaluate organization’s attentiveness towards fraud as quickly as possible. This diagnostic tool is quite popular and allows a quick response to assess the fraud in an organization.</a:t>
            </a:r>
          </a:p>
          <a:p>
            <a:pPr marL="273050" lvl="2" indent="-273050">
              <a:buClr>
                <a:srgbClr val="0BD0D9"/>
              </a:buClr>
              <a:buSzPct val="95000"/>
            </a:pPr>
            <a:r>
              <a:rPr lang="en-US" sz="2600" b="1" dirty="0" smtClean="0"/>
              <a:t>Anti-Counterfeiting Risk assessment:</a:t>
            </a:r>
            <a:r>
              <a:rPr lang="en-US" sz="2400" b="1" dirty="0" smtClean="0"/>
              <a:t> </a:t>
            </a:r>
            <a:r>
              <a:rPr lang="en-US" sz="2400" dirty="0" smtClean="0"/>
              <a:t>Developing and implementing an effective anti-counterfeiting framework.</a:t>
            </a:r>
          </a:p>
          <a:p>
            <a:pPr marL="273050" lvl="2" indent="-273050">
              <a:buClr>
                <a:srgbClr val="0BD0D9"/>
              </a:buClr>
              <a:buSzPct val="95000"/>
            </a:pPr>
            <a:r>
              <a:rPr lang="en-US" sz="2600" b="1" dirty="0" smtClean="0"/>
              <a:t>Competition Risk Management: </a:t>
            </a:r>
            <a:r>
              <a:rPr lang="en-US" sz="2400" dirty="0" smtClean="0"/>
              <a:t>Understand key compliance aspect and potential risk of violation of the Competition Act, 2002 to the clients.</a:t>
            </a:r>
          </a:p>
          <a:p>
            <a:pPr marL="273050" lvl="2" indent="-273050">
              <a:buClr>
                <a:srgbClr val="0BD0D9"/>
              </a:buClr>
              <a:buSzPct val="95000"/>
            </a:pPr>
            <a:r>
              <a:rPr lang="en-US" sz="2400" b="1" dirty="0" smtClean="0"/>
              <a:t> </a:t>
            </a: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FB571B-1F6F-465D-8426-62E05E8999DA}" type="slidenum">
              <a:rPr lang="en-IN" smtClean="0"/>
              <a:pPr/>
              <a:t>3</a:t>
            </a:fld>
            <a:endParaRPr lang="en-IN" dirty="0"/>
          </a:p>
        </p:txBody>
      </p:sp>
      <p:sp>
        <p:nvSpPr>
          <p:cNvPr id="2" name="TextBox 1"/>
          <p:cNvSpPr txBox="1"/>
          <p:nvPr/>
        </p:nvSpPr>
        <p:spPr>
          <a:xfrm>
            <a:off x="669701" y="0"/>
            <a:ext cx="10084158" cy="5238357"/>
          </a:xfrm>
          <a:prstGeom prst="rect">
            <a:avLst/>
          </a:prstGeom>
          <a:noFill/>
        </p:spPr>
        <p:txBody>
          <a:bodyPr wrap="square" rtlCol="0">
            <a:spAutoFit/>
          </a:bodyPr>
          <a:lstStyle/>
          <a:p>
            <a:pPr eaLnBrk="0" fontAlgn="base" hangingPunct="0">
              <a:spcBef>
                <a:spcPct val="20000"/>
              </a:spcBef>
              <a:spcAft>
                <a:spcPct val="0"/>
              </a:spcAft>
              <a:buClr>
                <a:srgbClr val="E3E3FF"/>
              </a:buClr>
            </a:pPr>
            <a:r>
              <a:rPr lang="en-IN" altLang="en-US" sz="4400" kern="0" dirty="0" smtClean="0">
                <a:solidFill>
                  <a:srgbClr val="FFFFFF"/>
                </a:solidFill>
                <a:latin typeface="Arial"/>
              </a:rPr>
              <a:t> </a:t>
            </a:r>
            <a:endParaRPr lang="en-IN" altLang="en-US" sz="4400" dirty="0" smtClean="0"/>
          </a:p>
          <a:p>
            <a:pPr eaLnBrk="0" fontAlgn="base" hangingPunct="0">
              <a:spcBef>
                <a:spcPct val="20000"/>
              </a:spcBef>
              <a:spcAft>
                <a:spcPct val="0"/>
              </a:spcAft>
              <a:buClr>
                <a:srgbClr val="E3E3FF"/>
              </a:buClr>
            </a:pPr>
            <a:endParaRPr lang="en-IN" altLang="en-US" sz="4400" dirty="0"/>
          </a:p>
          <a:p>
            <a:pPr eaLnBrk="0" fontAlgn="base" hangingPunct="0">
              <a:spcBef>
                <a:spcPct val="20000"/>
              </a:spcBef>
              <a:spcAft>
                <a:spcPct val="0"/>
              </a:spcAft>
              <a:buClr>
                <a:srgbClr val="E3E3FF"/>
              </a:buClr>
            </a:pPr>
            <a:r>
              <a:rPr lang="en-IN" altLang="en-US" sz="4400" dirty="0" smtClean="0"/>
              <a:t>The </a:t>
            </a:r>
            <a:r>
              <a:rPr lang="en-IN" altLang="en-US" sz="4400" dirty="0"/>
              <a:t>cause for defeat in our life, does not relate to extent of problems we face, but lay in weak determination. </a:t>
            </a:r>
          </a:p>
          <a:p>
            <a:pPr eaLnBrk="0" fontAlgn="base" hangingPunct="0">
              <a:spcBef>
                <a:spcPct val="20000"/>
              </a:spcBef>
              <a:spcAft>
                <a:spcPct val="0"/>
              </a:spcAft>
              <a:buClr>
                <a:srgbClr val="E3E3FF"/>
              </a:buClr>
            </a:pPr>
            <a:r>
              <a:rPr lang="en-IN" altLang="en-US" sz="4400" b="1" dirty="0"/>
              <a:t>( </a:t>
            </a:r>
            <a:r>
              <a:rPr lang="en-IN" altLang="en-US" sz="4400" b="1" dirty="0" err="1"/>
              <a:t>Dr.</a:t>
            </a:r>
            <a:r>
              <a:rPr lang="en-IN" altLang="en-US" sz="4400" b="1" dirty="0"/>
              <a:t> </a:t>
            </a:r>
            <a:r>
              <a:rPr lang="en-IN" altLang="en-US" sz="4400" b="1" dirty="0" err="1"/>
              <a:t>Daisaku</a:t>
            </a:r>
            <a:r>
              <a:rPr lang="en-IN" altLang="en-US" sz="4400" b="1" dirty="0"/>
              <a:t> Ikeda, President </a:t>
            </a:r>
            <a:r>
              <a:rPr lang="en-IN" altLang="en-US" sz="4400" b="1" dirty="0" err="1"/>
              <a:t>Soka</a:t>
            </a:r>
            <a:r>
              <a:rPr lang="en-IN" altLang="en-US" sz="4400" b="1" dirty="0"/>
              <a:t> Gakkai International</a:t>
            </a:r>
            <a:r>
              <a:rPr lang="en-IN" altLang="en-US" sz="4400" b="1" dirty="0" smtClean="0"/>
              <a:t>)</a:t>
            </a:r>
            <a:endParaRPr lang="en-IN" altLang="en-US" sz="4400" kern="0" dirty="0">
              <a:solidFill>
                <a:srgbClr val="FFFFFF"/>
              </a:solidFill>
              <a:latin typeface="Arial"/>
            </a:endParaRPr>
          </a:p>
        </p:txBody>
      </p:sp>
    </p:spTree>
    <p:custDataLst>
      <p:tags r:id="rId1"/>
    </p:custDataLst>
    <p:extLst>
      <p:ext uri="{BB962C8B-B14F-4D97-AF65-F5344CB8AC3E}">
        <p14:creationId xmlns:p14="http://schemas.microsoft.com/office/powerpoint/2010/main" val="1795639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4000" b="1" dirty="0" smtClean="0"/>
              <a:t>Steps of Risk Management Process:</a:t>
            </a:r>
            <a:endParaRPr lang="en-US" sz="4000" dirty="0"/>
          </a:p>
        </p:txBody>
      </p:sp>
      <p:sp>
        <p:nvSpPr>
          <p:cNvPr id="3" name="Content Placeholder 2"/>
          <p:cNvSpPr>
            <a:spLocks noGrp="1"/>
          </p:cNvSpPr>
          <p:nvPr>
            <p:ph idx="1"/>
          </p:nvPr>
        </p:nvSpPr>
        <p:spPr>
          <a:xfrm>
            <a:off x="609600" y="1698175"/>
            <a:ext cx="10972800" cy="4715688"/>
          </a:xfrm>
        </p:spPr>
        <p:txBody>
          <a:bodyPr/>
          <a:lstStyle/>
          <a:p>
            <a:r>
              <a:rPr lang="en-US" b="1" dirty="0" smtClean="0"/>
              <a:t>Here are a few things that you need to take care of while dealing with the risk management process.</a:t>
            </a:r>
          </a:p>
          <a:p>
            <a:pPr lvl="1"/>
            <a:r>
              <a:rPr lang="en-US" dirty="0" smtClean="0"/>
              <a:t>Everybody who is in the planning process relating to the project should mandatorily identify and understand the risks.</a:t>
            </a:r>
          </a:p>
          <a:p>
            <a:pPr lvl="1"/>
            <a:r>
              <a:rPr lang="en-US" dirty="0" smtClean="0"/>
              <a:t>Once the risks are distributed to every team member, they again need to be combined in a single sheet to avoid any duplication.</a:t>
            </a:r>
          </a:p>
          <a:p>
            <a:pPr lvl="1"/>
            <a:r>
              <a:rPr lang="en-US" dirty="0" smtClean="0"/>
              <a:t>Evaluate the impact of the risk with the help of a matrix.</a:t>
            </a:r>
          </a:p>
          <a:p>
            <a:pPr lvl="1"/>
            <a:r>
              <a:rPr lang="en-US" dirty="0" smtClean="0"/>
              <a:t>Every team should come up with a plan that can clear off all the risks identified.</a:t>
            </a:r>
          </a:p>
          <a:p>
            <a:pPr lvl="1"/>
            <a:r>
              <a:rPr lang="en-US" dirty="0" smtClean="0"/>
              <a:t>Finally, plan the risk management process where you need to identify the triggers and then find a solution for it.</a:t>
            </a:r>
          </a:p>
          <a:p>
            <a:pPr lvl="1"/>
            <a:endParaRPr lang="en-US" dirty="0" smtClean="0"/>
          </a:p>
          <a:p>
            <a:pPr marL="273050" lvl="2" indent="-273050">
              <a:buClr>
                <a:srgbClr val="0BD0D9"/>
              </a:buClr>
              <a:buSzPct val="95000"/>
            </a:pP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Early Warning Indicators of fraud , Money- laundering , Misconduct </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000" b="1" dirty="0" smtClean="0"/>
              <a:t>Early warning signs/Indicators of Frauds</a:t>
            </a:r>
            <a:endParaRPr lang="en-US" sz="4000" dirty="0"/>
          </a:p>
        </p:txBody>
      </p:sp>
      <p:sp>
        <p:nvSpPr>
          <p:cNvPr id="3" name="Content Placeholder 2"/>
          <p:cNvSpPr>
            <a:spLocks noGrp="1"/>
          </p:cNvSpPr>
          <p:nvPr>
            <p:ph idx="1"/>
          </p:nvPr>
        </p:nvSpPr>
        <p:spPr>
          <a:xfrm>
            <a:off x="609600" y="1698175"/>
            <a:ext cx="10972800" cy="4715688"/>
          </a:xfrm>
        </p:spPr>
        <p:txBody>
          <a:bodyPr/>
          <a:lstStyle/>
          <a:p>
            <a:pPr lvl="1"/>
            <a:r>
              <a:rPr lang="en-US" dirty="0" smtClean="0"/>
              <a:t>ERRATIC REPORTING</a:t>
            </a:r>
          </a:p>
          <a:p>
            <a:pPr lvl="1"/>
            <a:r>
              <a:rPr lang="en-US" dirty="0" smtClean="0"/>
              <a:t>APPARENT PROCESS LAZINESS</a:t>
            </a:r>
          </a:p>
          <a:p>
            <a:pPr lvl="1"/>
            <a:r>
              <a:rPr lang="en-US" dirty="0" smtClean="0"/>
              <a:t>ORGANIZATIONAL CHANGE AND THE DESIRE TO DUMP DATA</a:t>
            </a:r>
          </a:p>
          <a:p>
            <a:pPr lvl="1"/>
            <a:r>
              <a:rPr lang="en-US" dirty="0" smtClean="0"/>
              <a:t>DATA INCONSISTENCIES OR ABSENCE IN THE ARCHIVES:</a:t>
            </a:r>
          </a:p>
          <a:p>
            <a:pPr lvl="1"/>
            <a:r>
              <a:rPr lang="en-US" dirty="0" smtClean="0"/>
              <a:t>AUDIT-TIME DELAYS</a:t>
            </a:r>
          </a:p>
          <a:p>
            <a:pPr lvl="1"/>
            <a:r>
              <a:rPr lang="en-US" dirty="0" smtClean="0"/>
              <a:t>BEHAVIOURAL ANOMALIES</a:t>
            </a:r>
          </a:p>
          <a:p>
            <a:pPr lvl="1"/>
            <a:r>
              <a:rPr lang="en-US" dirty="0" smtClean="0"/>
              <a:t>GOSSIP MONGERS IN OVERDRIVE</a:t>
            </a:r>
          </a:p>
          <a:p>
            <a:pPr lvl="1"/>
            <a:r>
              <a:rPr lang="en-US" dirty="0" smtClean="0"/>
              <a:t>TWITCHY NON-EXECS</a:t>
            </a:r>
          </a:p>
          <a:p>
            <a:pPr lvl="1"/>
            <a:r>
              <a:rPr lang="en-US" dirty="0" smtClean="0"/>
              <a:t>UNOFFICIAL IT WORK</a:t>
            </a:r>
          </a:p>
          <a:p>
            <a:pPr lvl="1"/>
            <a:r>
              <a:rPr lang="en-US" dirty="0" smtClean="0"/>
              <a:t>SCAPEGOATING</a:t>
            </a:r>
          </a:p>
          <a:p>
            <a:pPr marL="273050" lvl="2" indent="-273050">
              <a:buClr>
                <a:srgbClr val="0BD0D9"/>
              </a:buClr>
              <a:buSzPct val="95000"/>
            </a:pPr>
            <a:endParaRPr lang="en-US" sz="1800" dirty="0" smtClean="0"/>
          </a:p>
          <a:p>
            <a:endParaRPr lang="en-US" sz="2400" dirty="0" smtClean="0"/>
          </a:p>
          <a:p>
            <a:endParaRPr lang="en-US" sz="2000" dirty="0" smtClean="0"/>
          </a:p>
          <a:p>
            <a:pPr lvl="2"/>
            <a:endParaRPr lang="en-US" dirty="0" smtClean="0"/>
          </a:p>
          <a:p>
            <a:pPr lvl="2"/>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400" b="1" dirty="0" smtClean="0"/>
              <a:t>Money Laundering</a:t>
            </a:r>
            <a:endParaRPr lang="en-US" sz="4400" dirty="0"/>
          </a:p>
        </p:txBody>
      </p:sp>
      <p:sp>
        <p:nvSpPr>
          <p:cNvPr id="3" name="Content Placeholder 2"/>
          <p:cNvSpPr>
            <a:spLocks noGrp="1"/>
          </p:cNvSpPr>
          <p:nvPr>
            <p:ph idx="1"/>
          </p:nvPr>
        </p:nvSpPr>
        <p:spPr>
          <a:xfrm>
            <a:off x="609600" y="1698175"/>
            <a:ext cx="10972800" cy="3213459"/>
          </a:xfrm>
        </p:spPr>
        <p:txBody>
          <a:bodyPr/>
          <a:lstStyle/>
          <a:p>
            <a:r>
              <a:rPr lang="en-US" dirty="0" smtClean="0"/>
              <a:t>Money laundering is the illegal process of making large amounts of money generated by a criminal activity, such as drug trafficking or terrorist funding, appear to have come from a legitimate source. </a:t>
            </a:r>
          </a:p>
          <a:p>
            <a:pPr>
              <a:buNone/>
            </a:pPr>
            <a:endParaRPr lang="en-US" sz="2400" dirty="0" smtClean="0"/>
          </a:p>
          <a:p>
            <a:pPr>
              <a:buNone/>
            </a:pPr>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1"/>
            <a:r>
              <a:rPr lang="en-US" sz="3600" b="1" dirty="0" smtClean="0"/>
              <a:t>How It Works: Money Laundering Three-Step Process</a:t>
            </a:r>
            <a:endParaRPr lang="en-US" sz="2800" dirty="0"/>
          </a:p>
        </p:txBody>
      </p:sp>
      <p:sp>
        <p:nvSpPr>
          <p:cNvPr id="3" name="Content Placeholder 2"/>
          <p:cNvSpPr>
            <a:spLocks noGrp="1"/>
          </p:cNvSpPr>
          <p:nvPr>
            <p:ph idx="1"/>
          </p:nvPr>
        </p:nvSpPr>
        <p:spPr>
          <a:xfrm>
            <a:off x="609600" y="1698174"/>
            <a:ext cx="10972800" cy="4767939"/>
          </a:xfrm>
        </p:spPr>
        <p:txBody>
          <a:bodyPr/>
          <a:lstStyle/>
          <a:p>
            <a:r>
              <a:rPr lang="en-US" dirty="0" smtClean="0"/>
              <a:t>Money laundering is a three-part process.</a:t>
            </a:r>
          </a:p>
          <a:p>
            <a:pPr lvl="1"/>
            <a:r>
              <a:rPr lang="en-US" sz="2300" b="1" dirty="0" smtClean="0"/>
              <a:t>Placement: </a:t>
            </a:r>
            <a:r>
              <a:rPr lang="en-US" sz="2300" dirty="0" smtClean="0"/>
              <a:t>First things first: “placing” ill-gotten gains into the financial system. </a:t>
            </a:r>
            <a:endParaRPr lang="en-US" sz="2300" b="1" dirty="0" smtClean="0"/>
          </a:p>
          <a:p>
            <a:pPr lvl="1"/>
            <a:r>
              <a:rPr lang="en-US" sz="2300" b="1" dirty="0" smtClean="0"/>
              <a:t>Layering: </a:t>
            </a:r>
            <a:r>
              <a:rPr lang="en-US" sz="2300" dirty="0" smtClean="0"/>
              <a:t>Once deposited, “the money is layered, or shifted through a series of transactions designed to create confusion and complicate the paper trail for investigators.” It includes:</a:t>
            </a:r>
          </a:p>
          <a:p>
            <a:pPr lvl="2"/>
            <a:r>
              <a:rPr lang="en-US" sz="2300" dirty="0" smtClean="0"/>
              <a:t>Wire transfers between bank accounts, often held in multiple names, at multiple banks, and in multiple countries.</a:t>
            </a:r>
          </a:p>
          <a:p>
            <a:pPr lvl="2"/>
            <a:r>
              <a:rPr lang="en-US" sz="2300" dirty="0" smtClean="0"/>
              <a:t>Property or service transactions with shell companies</a:t>
            </a:r>
          </a:p>
          <a:p>
            <a:pPr lvl="2"/>
            <a:r>
              <a:rPr lang="en-US" sz="2300" dirty="0" smtClean="0"/>
              <a:t>High-dollar purchases of tangible goods or commodities &amp; Purchases of real estate investment properties</a:t>
            </a:r>
          </a:p>
          <a:p>
            <a:pPr lvl="1"/>
            <a:r>
              <a:rPr lang="en-US" sz="2300" b="1" dirty="0"/>
              <a:t>Integration:</a:t>
            </a:r>
            <a:r>
              <a:rPr lang="en-US" sz="2300" dirty="0"/>
              <a:t> During the final step, integration, laundered funds become legitimate.</a:t>
            </a:r>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2146"/>
            <a:ext cx="10972800" cy="666207"/>
          </a:xfrm>
        </p:spPr>
        <p:txBody>
          <a:bodyPr/>
          <a:lstStyle/>
          <a:p>
            <a:pPr lvl="0"/>
            <a:r>
              <a:rPr lang="en-US" sz="4000" b="1" dirty="0" smtClean="0"/>
              <a:t>Early warning signs/Indicators of Money Laundering</a:t>
            </a:r>
            <a:endParaRPr lang="en-US" sz="4400" dirty="0"/>
          </a:p>
        </p:txBody>
      </p:sp>
      <p:sp>
        <p:nvSpPr>
          <p:cNvPr id="3" name="Content Placeholder 2"/>
          <p:cNvSpPr>
            <a:spLocks noGrp="1"/>
          </p:cNvSpPr>
          <p:nvPr>
            <p:ph idx="1"/>
          </p:nvPr>
        </p:nvSpPr>
        <p:spPr>
          <a:xfrm>
            <a:off x="609600" y="1698174"/>
            <a:ext cx="10972800" cy="4767939"/>
          </a:xfrm>
        </p:spPr>
        <p:txBody>
          <a:bodyPr/>
          <a:lstStyle/>
          <a:p>
            <a:pPr lvl="1"/>
            <a:r>
              <a:rPr lang="en-US" sz="2600" b="1" dirty="0" smtClean="0"/>
              <a:t>Reluctance to Provide Information</a:t>
            </a:r>
          </a:p>
          <a:p>
            <a:pPr lvl="1"/>
            <a:r>
              <a:rPr lang="en-US" sz="2800" b="1" dirty="0" smtClean="0"/>
              <a:t>Incomplete or Inconsistent Information</a:t>
            </a:r>
          </a:p>
          <a:p>
            <a:pPr lvl="1"/>
            <a:r>
              <a:rPr lang="en-US" sz="2800" b="1" dirty="0" smtClean="0"/>
              <a:t>Irregular Money Transfers and Transactions</a:t>
            </a:r>
          </a:p>
          <a:p>
            <a:pPr lvl="1"/>
            <a:r>
              <a:rPr lang="en-US" sz="2800" b="1" dirty="0" smtClean="0"/>
              <a:t>Complex Group Structures</a:t>
            </a:r>
            <a:endParaRPr lang="en-US" sz="2800" dirty="0" smtClean="0"/>
          </a:p>
          <a:p>
            <a:pPr lvl="1"/>
            <a:r>
              <a:rPr lang="en-US" sz="2800" b="1" dirty="0" smtClean="0"/>
              <a:t>Negative Reviews</a:t>
            </a:r>
            <a:endParaRPr lang="en-US" sz="2800" dirty="0" smtClean="0"/>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5"/>
            <a:ext cx="10972800" cy="666207"/>
          </a:xfrm>
        </p:spPr>
        <p:txBody>
          <a:bodyPr/>
          <a:lstStyle/>
          <a:p>
            <a:pPr lvl="0"/>
            <a:r>
              <a:rPr lang="en-US" sz="3600" b="1" dirty="0" smtClean="0"/>
              <a:t>Examples of Money Laundering (Vectors &amp; Strategies)</a:t>
            </a:r>
            <a:endParaRPr lang="en-US" sz="3600" b="1" dirty="0"/>
          </a:p>
        </p:txBody>
      </p:sp>
      <p:sp>
        <p:nvSpPr>
          <p:cNvPr id="3" name="Content Placeholder 2"/>
          <p:cNvSpPr>
            <a:spLocks noGrp="1"/>
          </p:cNvSpPr>
          <p:nvPr>
            <p:ph idx="1"/>
          </p:nvPr>
        </p:nvSpPr>
        <p:spPr>
          <a:xfrm>
            <a:off x="609600" y="1580607"/>
            <a:ext cx="10972800" cy="4767939"/>
          </a:xfrm>
        </p:spPr>
        <p:txBody>
          <a:bodyPr/>
          <a:lstStyle/>
          <a:p>
            <a:pPr lvl="1"/>
            <a:r>
              <a:rPr lang="en-US" sz="2600" b="1" dirty="0" smtClean="0"/>
              <a:t>Casinos and Gambling Venues</a:t>
            </a:r>
          </a:p>
          <a:p>
            <a:pPr lvl="1"/>
            <a:r>
              <a:rPr lang="en-US" sz="2600" b="1" dirty="0" smtClean="0"/>
              <a:t>Cash Smuggling</a:t>
            </a:r>
            <a:endParaRPr lang="en-US" sz="2600" dirty="0" smtClean="0"/>
          </a:p>
          <a:p>
            <a:pPr lvl="1"/>
            <a:r>
              <a:rPr lang="en-US" sz="2600" b="1" dirty="0" smtClean="0"/>
              <a:t>Life Insurance Policies</a:t>
            </a:r>
            <a:endParaRPr lang="en-US" sz="2600" dirty="0" smtClean="0"/>
          </a:p>
          <a:p>
            <a:pPr lvl="1"/>
            <a:r>
              <a:rPr lang="en-US" sz="2600" b="1" dirty="0" smtClean="0"/>
              <a:t>Securities: </a:t>
            </a:r>
            <a:endParaRPr lang="en-US" sz="2600" dirty="0" smtClean="0"/>
          </a:p>
          <a:p>
            <a:pPr lvl="1"/>
            <a:r>
              <a:rPr lang="en-US" sz="2600" b="1" dirty="0" smtClean="0"/>
              <a:t>Real Estate</a:t>
            </a:r>
            <a:endParaRPr lang="en-US" sz="2600" dirty="0" smtClean="0"/>
          </a:p>
          <a:p>
            <a:pPr lvl="1"/>
            <a:r>
              <a:rPr lang="en-US" sz="2600" b="1" dirty="0" smtClean="0"/>
              <a:t>Currency Exchange Bureaus</a:t>
            </a:r>
            <a:endParaRPr lang="en-US" sz="2600" dirty="0" smtClean="0"/>
          </a:p>
          <a:p>
            <a:pPr lvl="1"/>
            <a:r>
              <a:rPr lang="en-US" sz="2600" b="1" dirty="0" smtClean="0"/>
              <a:t>Drug Trafficking</a:t>
            </a:r>
            <a:endParaRPr lang="en-US" sz="2600" dirty="0" smtClean="0"/>
          </a:p>
          <a:p>
            <a:pPr lvl="1"/>
            <a:r>
              <a:rPr lang="en-US" sz="2600" b="1" dirty="0" smtClean="0"/>
              <a:t>International and Domestic Terrorism</a:t>
            </a:r>
            <a:endParaRPr lang="en-US" sz="2600" dirty="0" smtClean="0"/>
          </a:p>
          <a:p>
            <a:pPr lvl="1"/>
            <a:r>
              <a:rPr lang="en-US" sz="2600" b="1" dirty="0" smtClean="0"/>
              <a:t>Embezzlement</a:t>
            </a:r>
            <a:endParaRPr lang="en-US" sz="2600" dirty="0" smtClean="0"/>
          </a:p>
          <a:p>
            <a:pPr lvl="1"/>
            <a:r>
              <a:rPr lang="en-US" sz="2600" b="1" dirty="0" smtClean="0"/>
              <a:t>Arms Trafficking</a:t>
            </a:r>
            <a:endParaRPr lang="en-US" sz="2600" dirty="0" smtClean="0"/>
          </a:p>
          <a:p>
            <a:pPr lvl="1"/>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0705"/>
            <a:ext cx="10972800" cy="666207"/>
          </a:xfrm>
        </p:spPr>
        <p:txBody>
          <a:bodyPr/>
          <a:lstStyle/>
          <a:p>
            <a:pPr lvl="0"/>
            <a:r>
              <a:rPr lang="en-US" sz="4000" b="1" dirty="0" smtClean="0"/>
              <a:t>Misconduct</a:t>
            </a:r>
            <a:endParaRPr lang="en-US" sz="4000" b="1" dirty="0"/>
          </a:p>
        </p:txBody>
      </p:sp>
      <p:sp>
        <p:nvSpPr>
          <p:cNvPr id="3" name="Content Placeholder 2"/>
          <p:cNvSpPr>
            <a:spLocks noGrp="1"/>
          </p:cNvSpPr>
          <p:nvPr>
            <p:ph idx="1"/>
          </p:nvPr>
        </p:nvSpPr>
        <p:spPr>
          <a:xfrm>
            <a:off x="609600" y="1580607"/>
            <a:ext cx="10972800" cy="4297679"/>
          </a:xfrm>
        </p:spPr>
        <p:txBody>
          <a:bodyPr/>
          <a:lstStyle/>
          <a:p>
            <a:pPr lvl="1"/>
            <a:r>
              <a:rPr lang="en-US" sz="2800" dirty="0" smtClean="0"/>
              <a:t>Misconduct is wrongful, improper, or unlawful conduct motivated by premeditated or intentional purpose or by obstinate indifference to the consequences of one's acts. It is an act which is forbidden or a failure to do that which is required. Misconduct may involve harm to another person's health or well-being.</a:t>
            </a:r>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Banking: Fraud Risk Assessment in Credit decisions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Fraud Risk Assessment </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A Fraud risk management model is a framework outlining all processes related to how fraud can be identified, assessed, mitigated, monitored, and reported to senior management. An efficient Fraud Risk Management approach can have a significantly positive impact on the overall costs of fraud in a bank. </a:t>
            </a:r>
          </a:p>
          <a:p>
            <a:r>
              <a:rPr lang="en-US" dirty="0" smtClean="0"/>
              <a:t>The most fatal of all the risk facing banks, because in this area a bank becomes vulnerable to losing most of its assets. Fraudsters are continually formulating fresh strategies, updating archaic procedures and trying out new methods of circumventing these electronic systems intended to warrant high degree of safety of banking activities. </a:t>
            </a:r>
          </a:p>
          <a:p>
            <a:pPr lvl="1">
              <a:buNone/>
            </a:pPr>
            <a:endParaRPr lang="en-US" sz="2600" dirty="0" smtClean="0"/>
          </a:p>
          <a:p>
            <a:pPr lvl="1"/>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smtClean="0"/>
              <a:t>Forensic Audit</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IN" dirty="0"/>
              <a:t>A forensic audit examines and evaluates a firm's or individual's financial records to derive evidence used in a court of law or legal proceeding. Forensic auditing is a specialization within </a:t>
            </a:r>
            <a:r>
              <a:rPr lang="en-IN" dirty="0" smtClean="0">
                <a:solidFill>
                  <a:srgbClr val="002060"/>
                </a:solidFill>
              </a:rPr>
              <a:t>accounting </a:t>
            </a:r>
            <a:r>
              <a:rPr lang="en-IN" dirty="0" smtClean="0"/>
              <a:t>, </a:t>
            </a:r>
            <a:r>
              <a:rPr lang="en-IN" dirty="0"/>
              <a:t>and most large accounting firms have a forensic auditing department. Forensic audits require accounting and auditing procedures and expert knowledge about the legal framework of such an audit.</a:t>
            </a:r>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1252307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Bank Credit Analysis</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In bank credit analysis, banks consider and evaluate every loan application based on merits. They check the creditworthiness of every individual or entity to determine the level of risk that they subject them self by lending to an entity or individual.  </a:t>
            </a:r>
          </a:p>
          <a:p>
            <a:r>
              <a:rPr lang="en-US" dirty="0" smtClean="0"/>
              <a:t>Bank credit analysis involves verifying and determining the creditworthiness of a potential client by looking at their financial state, credit reports, and business cash flows.</a:t>
            </a:r>
          </a:p>
          <a:p>
            <a:r>
              <a:rPr lang="en-US" dirty="0" smtClean="0"/>
              <a:t>The goal of credit analysis is to determine the level of default risk that a client presents to the company and the losses that the bank will suffer if the client defaults.</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Steps before making credit decisions by the Bank</a:t>
            </a:r>
            <a:endParaRPr lang="en-US" sz="4000" b="1" dirty="0"/>
          </a:p>
        </p:txBody>
      </p:sp>
      <p:sp>
        <p:nvSpPr>
          <p:cNvPr id="3" name="Content Placeholder 2"/>
          <p:cNvSpPr>
            <a:spLocks noGrp="1"/>
          </p:cNvSpPr>
          <p:nvPr>
            <p:ph idx="1"/>
          </p:nvPr>
        </p:nvSpPr>
        <p:spPr>
          <a:xfrm>
            <a:off x="609600" y="1580607"/>
            <a:ext cx="10972800" cy="4297679"/>
          </a:xfrm>
        </p:spPr>
        <p:txBody>
          <a:bodyPr/>
          <a:lstStyle/>
          <a:p>
            <a:pPr marL="273050" lvl="2" indent="-273050">
              <a:buClr>
                <a:srgbClr val="0BD0D9"/>
              </a:buClr>
              <a:buSzPct val="95000"/>
            </a:pPr>
            <a:r>
              <a:rPr lang="en-US" sz="2600" dirty="0" smtClean="0"/>
              <a:t>Information Gathering</a:t>
            </a:r>
          </a:p>
          <a:p>
            <a:pPr marL="273050" lvl="2" indent="-273050">
              <a:buClr>
                <a:srgbClr val="0BD0D9"/>
              </a:buClr>
              <a:buSzPct val="95000"/>
            </a:pPr>
            <a:r>
              <a:rPr lang="en-US" sz="2600" dirty="0" smtClean="0"/>
              <a:t>The Creditworthiness of a Borrower</a:t>
            </a:r>
          </a:p>
          <a:p>
            <a:pPr marL="273050" lvl="2" indent="-273050">
              <a:buClr>
                <a:srgbClr val="0BD0D9"/>
              </a:buClr>
              <a:buSzPct val="95000"/>
            </a:pPr>
            <a:r>
              <a:rPr lang="en-US" sz="2600" dirty="0" smtClean="0"/>
              <a:t>Credit Security</a:t>
            </a:r>
          </a:p>
          <a:p>
            <a:pPr marL="273050" lvl="2" indent="-273050">
              <a:buClr>
                <a:srgbClr val="0BD0D9"/>
              </a:buClr>
              <a:buSzPct val="95000"/>
            </a:pPr>
            <a:r>
              <a:rPr lang="en-US" sz="2600" dirty="0" smtClean="0"/>
              <a:t>Credit Bank Analysis Decision-Making</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b="1" dirty="0" smtClean="0"/>
              <a:t> Importance of Credit Risk Management</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Commercial banks and private lenders are constantly taking efforts to reduce the risk of fraud and cyber security threats to protect the financial information of their clients, but also need to protect their own treasury from unreliable borrowers. When a borrower misses a monthly payment, or worse, defaults on a loan altogether, the lending party at a loss. Even if collateral is taken, the time and money spent to turn it into funds can still leave the lender with a negative return. That’s why it’s incredibly important for financial institutions to thoroughly evaluate each borrower’s credit risk.</a:t>
            </a:r>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r>
              <a:rPr lang="en-US" sz="4000" dirty="0" smtClean="0"/>
              <a:t/>
            </a:r>
            <a:br>
              <a:rPr lang="en-US" sz="4000" dirty="0" smtClean="0"/>
            </a:br>
            <a:r>
              <a:rPr lang="en-US" sz="4000" b="1" dirty="0" smtClean="0"/>
              <a:t>  Ways to manage Credit Risk</a:t>
            </a:r>
            <a:endParaRPr lang="en-US" sz="4000" b="1" dirty="0"/>
          </a:p>
        </p:txBody>
      </p:sp>
      <p:sp>
        <p:nvSpPr>
          <p:cNvPr id="3" name="Content Placeholder 2"/>
          <p:cNvSpPr>
            <a:spLocks noGrp="1"/>
          </p:cNvSpPr>
          <p:nvPr>
            <p:ph idx="1"/>
          </p:nvPr>
        </p:nvSpPr>
        <p:spPr>
          <a:xfrm>
            <a:off x="609600" y="1580607"/>
            <a:ext cx="10972800" cy="4297679"/>
          </a:xfrm>
        </p:spPr>
        <p:txBody>
          <a:bodyPr/>
          <a:lstStyle/>
          <a:p>
            <a:r>
              <a:rPr lang="en-US" dirty="0" smtClean="0"/>
              <a:t>Know Your Customer</a:t>
            </a:r>
          </a:p>
          <a:p>
            <a:r>
              <a:rPr lang="en-US" dirty="0" smtClean="0"/>
              <a:t>Analyze Non-financial Risks:</a:t>
            </a:r>
          </a:p>
          <a:p>
            <a:r>
              <a:rPr lang="en-US" dirty="0" smtClean="0"/>
              <a:t>Understand the Numbers</a:t>
            </a:r>
          </a:p>
          <a:p>
            <a:pPr marL="273050" lvl="1" indent="-273050">
              <a:buClr>
                <a:srgbClr val="0BD0D9"/>
              </a:buClr>
              <a:buSzPct val="95000"/>
            </a:pPr>
            <a:r>
              <a:rPr lang="en-US" sz="2600" dirty="0" smtClean="0"/>
              <a:t>Structure the deal:  </a:t>
            </a:r>
          </a:p>
          <a:p>
            <a:r>
              <a:rPr lang="en-US" dirty="0" smtClean="0"/>
              <a:t>Price the Deal</a:t>
            </a:r>
          </a:p>
          <a:p>
            <a:r>
              <a:rPr lang="en-US" dirty="0" smtClean="0"/>
              <a:t>Present the Deal</a:t>
            </a:r>
          </a:p>
          <a:p>
            <a:r>
              <a:rPr lang="en-US" dirty="0" smtClean="0"/>
              <a:t>Close the Deal</a:t>
            </a:r>
          </a:p>
          <a:p>
            <a:r>
              <a:rPr lang="en-US" dirty="0" smtClean="0"/>
              <a:t>Monitor the Relationship</a:t>
            </a:r>
          </a:p>
          <a:p>
            <a:pPr marL="273050" lvl="1" indent="-273050">
              <a:buClr>
                <a:srgbClr val="0BD0D9"/>
              </a:buClr>
              <a:buSzPct val="95000"/>
            </a:pPr>
            <a:r>
              <a:rPr lang="en-US" sz="2600" dirty="0" smtClean="0"/>
              <a:t>Micro and macro risk</a:t>
            </a:r>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206"/>
            <a:ext cx="10972800" cy="796834"/>
          </a:xfrm>
        </p:spPr>
        <p:txBody>
          <a:bodyPr/>
          <a:lstStyle/>
          <a:p>
            <a:pPr lvl="0"/>
            <a:r>
              <a:rPr lang="en-US" sz="4000" dirty="0" smtClean="0"/>
              <a:t/>
            </a:r>
            <a:br>
              <a:rPr lang="en-US" sz="4000" dirty="0" smtClean="0"/>
            </a:br>
            <a:r>
              <a:rPr lang="en-US" sz="4000" dirty="0" smtClean="0"/>
              <a:t/>
            </a:r>
            <a:br>
              <a:rPr lang="en-US" sz="4000" dirty="0" smtClean="0"/>
            </a:br>
            <a:r>
              <a:rPr lang="en-US" sz="4000" b="1" dirty="0" smtClean="0"/>
              <a:t> Challenges to Successful Credit Risk Management</a:t>
            </a:r>
            <a:endParaRPr lang="en-US" sz="4000" b="1" dirty="0"/>
          </a:p>
        </p:txBody>
      </p:sp>
      <p:sp>
        <p:nvSpPr>
          <p:cNvPr id="3" name="Content Placeholder 2"/>
          <p:cNvSpPr>
            <a:spLocks noGrp="1"/>
          </p:cNvSpPr>
          <p:nvPr>
            <p:ph idx="1"/>
          </p:nvPr>
        </p:nvSpPr>
        <p:spPr>
          <a:xfrm>
            <a:off x="609600" y="1580607"/>
            <a:ext cx="10972800" cy="4794067"/>
          </a:xfrm>
        </p:spPr>
        <p:txBody>
          <a:bodyPr/>
          <a:lstStyle/>
          <a:p>
            <a:r>
              <a:rPr lang="en-US" dirty="0" smtClean="0"/>
              <a:t>Inefficient data management. </a:t>
            </a:r>
          </a:p>
          <a:p>
            <a:pPr marL="273050" lvl="1" indent="-273050">
              <a:buClr>
                <a:srgbClr val="0BD0D9"/>
              </a:buClr>
              <a:buSzPct val="95000"/>
            </a:pPr>
            <a:r>
              <a:rPr lang="en-US" sz="2600" dirty="0" smtClean="0"/>
              <a:t>No group wide risk modeling framework. Without it, banks can’t generate complex, meaningful risk measures and get a big picture of </a:t>
            </a:r>
            <a:r>
              <a:rPr lang="en-US" sz="2600" dirty="0" err="1" smtClean="0"/>
              <a:t>groupwide</a:t>
            </a:r>
            <a:r>
              <a:rPr lang="en-US" sz="2600" dirty="0" smtClean="0"/>
              <a:t> risk.</a:t>
            </a:r>
          </a:p>
          <a:p>
            <a:pPr marL="273050" lvl="1" indent="-273050">
              <a:buClr>
                <a:srgbClr val="0BD0D9"/>
              </a:buClr>
              <a:buSzPct val="95000"/>
            </a:pPr>
            <a:r>
              <a:rPr lang="en-US" sz="2600" dirty="0" smtClean="0"/>
              <a:t>Constant rework. Analysts can’t change model parameters easily, which results in too much duplication of effort and negatively affects a bank’s efficiency ratio.</a:t>
            </a:r>
          </a:p>
          <a:p>
            <a:pPr marL="273050" lvl="1" indent="-273050">
              <a:buClr>
                <a:srgbClr val="0BD0D9"/>
              </a:buClr>
              <a:buSzPct val="95000"/>
            </a:pPr>
            <a:r>
              <a:rPr lang="en-US" sz="2600" dirty="0" smtClean="0"/>
              <a:t>Insufficient risk tools. Without a robust risk solution, banks can’t identify portfolio concentrations or re-grade portfolios often enough to effectively manage risk.</a:t>
            </a:r>
          </a:p>
          <a:p>
            <a:pPr marL="273050" lvl="1" indent="-273050">
              <a:buClr>
                <a:srgbClr val="0BD0D9"/>
              </a:buClr>
              <a:buSzPct val="95000"/>
            </a:pPr>
            <a:r>
              <a:rPr lang="en-US" sz="2600" dirty="0" smtClean="0"/>
              <a:t>Cumbersome reporting.</a:t>
            </a:r>
          </a:p>
          <a:p>
            <a:endParaRPr lang="en-US" sz="2000" dirty="0" smtClean="0"/>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6206"/>
            <a:ext cx="10972800" cy="796834"/>
          </a:xfrm>
        </p:spPr>
        <p:txBody>
          <a:bodyPr/>
          <a:lstStyle/>
          <a:p>
            <a:pPr lvl="0"/>
            <a:r>
              <a:rPr lang="en-US" sz="4000" dirty="0" smtClean="0"/>
              <a:t/>
            </a:r>
            <a:br>
              <a:rPr lang="en-US" sz="4000" dirty="0" smtClean="0"/>
            </a:br>
            <a:r>
              <a:rPr lang="en-US" sz="4000" dirty="0" smtClean="0"/>
              <a:t/>
            </a:r>
            <a:br>
              <a:rPr lang="en-US" sz="4000" dirty="0" smtClean="0"/>
            </a:br>
            <a:r>
              <a:rPr lang="en-US" sz="4000" b="1" dirty="0" smtClean="0"/>
              <a:t> Best Practices in Credit Risk Management</a:t>
            </a:r>
            <a:endParaRPr lang="en-US" sz="4000" dirty="0"/>
          </a:p>
        </p:txBody>
      </p:sp>
      <p:sp>
        <p:nvSpPr>
          <p:cNvPr id="3" name="Content Placeholder 2"/>
          <p:cNvSpPr>
            <a:spLocks noGrp="1"/>
          </p:cNvSpPr>
          <p:nvPr>
            <p:ph idx="1"/>
          </p:nvPr>
        </p:nvSpPr>
        <p:spPr>
          <a:xfrm>
            <a:off x="609600" y="1580607"/>
            <a:ext cx="10972800" cy="4794067"/>
          </a:xfrm>
        </p:spPr>
        <p:txBody>
          <a:bodyPr/>
          <a:lstStyle/>
          <a:p>
            <a:r>
              <a:rPr lang="en-US" sz="2400" dirty="0" smtClean="0"/>
              <a:t>The first step in effective credit risk management is to gain a complete understanding of a bank’s overall credit risk by viewing risk at the individual, customer and portfolio levels.</a:t>
            </a:r>
          </a:p>
          <a:p>
            <a:r>
              <a:rPr lang="en-US" sz="2400" dirty="0" smtClean="0"/>
              <a:t>The key to reducing loan losses – and ensuring that capital reserves appropriately reflect the risk profile – is to implement an integrated, quantitative credit risk solution. The solution should include:</a:t>
            </a:r>
          </a:p>
          <a:p>
            <a:pPr lvl="1"/>
            <a:r>
              <a:rPr lang="en-US" sz="2300" dirty="0" smtClean="0"/>
              <a:t>Better model management that spans the entire modeling life cycle.</a:t>
            </a:r>
          </a:p>
          <a:p>
            <a:pPr lvl="1"/>
            <a:r>
              <a:rPr lang="en-US" sz="2300" dirty="0" smtClean="0"/>
              <a:t>Real-time scoring and limits monitoring.</a:t>
            </a:r>
          </a:p>
          <a:p>
            <a:pPr lvl="1"/>
            <a:r>
              <a:rPr lang="en-US" sz="2300" dirty="0" smtClean="0"/>
              <a:t>Robust stress-testing capabilities.</a:t>
            </a:r>
          </a:p>
          <a:p>
            <a:pPr lvl="1"/>
            <a:r>
              <a:rPr lang="en-US" sz="2300" dirty="0" smtClean="0"/>
              <a:t>Data visualization capabilities and business intelligence tools that get important information into the hands of those who need it, when they need it.</a:t>
            </a:r>
          </a:p>
          <a:p>
            <a:pPr lvl="1"/>
            <a:endParaRPr lang="en-US" dirty="0" smtClean="0"/>
          </a:p>
          <a:p>
            <a:endParaRPr lang="en-US" sz="2000" dirty="0" smtClean="0"/>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Credit information analysis, indicators of </a:t>
            </a:r>
            <a:r>
              <a:rPr lang="en-US" sz="4000" dirty="0" err="1" smtClean="0"/>
              <a:t>wilful</a:t>
            </a:r>
            <a:r>
              <a:rPr lang="en-US" sz="4000" dirty="0" smtClean="0"/>
              <a:t> default </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666207"/>
          </a:xfrm>
        </p:spPr>
        <p:txBody>
          <a:bodyPr/>
          <a:lstStyle/>
          <a:p>
            <a:pPr lvl="0"/>
            <a:r>
              <a:rPr lang="en-US" sz="4000" dirty="0" smtClean="0"/>
              <a:t/>
            </a:r>
            <a:br>
              <a:rPr lang="en-US" sz="4000" dirty="0" smtClean="0"/>
            </a:br>
            <a:r>
              <a:rPr lang="en-US" sz="4000" b="1" dirty="0" smtClean="0"/>
              <a:t> Wilful Defaulters</a:t>
            </a:r>
            <a:endParaRPr lang="en-US" sz="4000" dirty="0"/>
          </a:p>
        </p:txBody>
      </p:sp>
      <p:sp>
        <p:nvSpPr>
          <p:cNvPr id="3" name="Content Placeholder 2"/>
          <p:cNvSpPr>
            <a:spLocks noGrp="1"/>
          </p:cNvSpPr>
          <p:nvPr>
            <p:ph idx="1"/>
          </p:nvPr>
        </p:nvSpPr>
        <p:spPr>
          <a:xfrm>
            <a:off x="609600" y="1580607"/>
            <a:ext cx="10972800" cy="4297679"/>
          </a:xfrm>
        </p:spPr>
        <p:txBody>
          <a:bodyPr/>
          <a:lstStyle/>
          <a:p>
            <a:r>
              <a:rPr lang="en-US" dirty="0" smtClean="0"/>
              <a:t>Wilful defaulters are entities (legal/natural) which have not repaid the loan amount despite its financial ability to repay it.</a:t>
            </a:r>
          </a:p>
          <a:p>
            <a:r>
              <a:rPr lang="en-US" dirty="0" smtClean="0"/>
              <a:t>The Reserve Bank of India (“RBI”) has defined the ‘</a:t>
            </a:r>
            <a:r>
              <a:rPr lang="en-US" dirty="0" err="1" smtClean="0"/>
              <a:t>wilful</a:t>
            </a:r>
            <a:r>
              <a:rPr lang="en-US" dirty="0" smtClean="0"/>
              <a:t> default’ as a ‘unit’  (individual/company) which has defaulted in meeting its payment obligations or not utilized the finance from the lender for the specific purposes for which finance was availed or has siphoned off the funds.</a:t>
            </a:r>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History and Concept of  ‘WILFUL DEFAULT’</a:t>
            </a:r>
            <a:endParaRPr lang="en-US" sz="4000" dirty="0"/>
          </a:p>
        </p:txBody>
      </p:sp>
      <p:sp>
        <p:nvSpPr>
          <p:cNvPr id="3" name="Content Placeholder 2"/>
          <p:cNvSpPr>
            <a:spLocks noGrp="1"/>
          </p:cNvSpPr>
          <p:nvPr>
            <p:ph idx="1"/>
          </p:nvPr>
        </p:nvSpPr>
        <p:spPr>
          <a:xfrm>
            <a:off x="609600" y="1580607"/>
            <a:ext cx="10972800" cy="4297679"/>
          </a:xfrm>
        </p:spPr>
        <p:txBody>
          <a:bodyPr/>
          <a:lstStyle/>
          <a:p>
            <a:r>
              <a:rPr lang="en-US" dirty="0" smtClean="0"/>
              <a:t>The beginning of measures against </a:t>
            </a:r>
            <a:r>
              <a:rPr lang="en-US" dirty="0" err="1" smtClean="0"/>
              <a:t>wilful</a:t>
            </a:r>
            <a:r>
              <a:rPr lang="en-US" dirty="0" smtClean="0"/>
              <a:t> defaulter began in the year of 1999 when the Central Vigilance Commission and the RBI gave instructions to the bank/financial institution(s), for collection of information on </a:t>
            </a:r>
            <a:r>
              <a:rPr lang="en-US" dirty="0" err="1" smtClean="0"/>
              <a:t>wilful</a:t>
            </a:r>
            <a:r>
              <a:rPr lang="en-US" dirty="0" smtClean="0"/>
              <a:t> defaulters of Rupees 25 Lac and above. </a:t>
            </a:r>
          </a:p>
          <a:p>
            <a:r>
              <a:rPr lang="en-US" dirty="0" smtClean="0"/>
              <a:t>Several modifications were made by the RBI in the identification of the </a:t>
            </a:r>
            <a:r>
              <a:rPr lang="en-US" dirty="0" err="1" smtClean="0"/>
              <a:t>wilful</a:t>
            </a:r>
            <a:r>
              <a:rPr lang="en-US" dirty="0" smtClean="0"/>
              <a:t> defaulters and the procedures that should be initiated against them. The regulation against ‘</a:t>
            </a:r>
            <a:r>
              <a:rPr lang="en-US" dirty="0" err="1" smtClean="0"/>
              <a:t>wilful</a:t>
            </a:r>
            <a:r>
              <a:rPr lang="en-US" dirty="0" smtClean="0"/>
              <a:t> defaulters’ have gained attention again due to the striking rise in the number of non-performing assets  with the banks and/or financial institution(s) (especially Public Sector Banks) in the recent past.</a:t>
            </a:r>
          </a:p>
          <a:p>
            <a:endParaRPr lang="en-US" sz="28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Events indicating Wilful default</a:t>
            </a:r>
            <a:endParaRPr lang="en-US" sz="4000" dirty="0"/>
          </a:p>
        </p:txBody>
      </p:sp>
      <p:sp>
        <p:nvSpPr>
          <p:cNvPr id="3" name="Content Placeholder 2"/>
          <p:cNvSpPr>
            <a:spLocks noGrp="1"/>
          </p:cNvSpPr>
          <p:nvPr>
            <p:ph idx="1"/>
          </p:nvPr>
        </p:nvSpPr>
        <p:spPr>
          <a:xfrm>
            <a:off x="609600" y="1580607"/>
            <a:ext cx="10972800" cy="4676502"/>
          </a:xfrm>
        </p:spPr>
        <p:txBody>
          <a:bodyPr/>
          <a:lstStyle/>
          <a:p>
            <a:r>
              <a:rPr lang="en-US" sz="2000" dirty="0" smtClean="0"/>
              <a:t>The unit has defaulted in meeting its payment / repayment obligations to the lender even when it has the capacity to </a:t>
            </a:r>
            <a:r>
              <a:rPr lang="en-US" sz="2000" dirty="0" err="1" smtClean="0"/>
              <a:t>honour</a:t>
            </a:r>
            <a:r>
              <a:rPr lang="en-US" sz="2000" dirty="0" smtClean="0"/>
              <a:t> the said obligations.</a:t>
            </a:r>
          </a:p>
          <a:p>
            <a:pPr marL="273050" lvl="1" indent="-273050">
              <a:buClr>
                <a:srgbClr val="0BD0D9"/>
              </a:buClr>
              <a:buSzPct val="95000"/>
            </a:pPr>
            <a:r>
              <a:rPr lang="en-US" sz="2000" dirty="0" smtClean="0"/>
              <a:t>The unit has defaulted in meeting its payment / repayment obligations to the lender and has not </a:t>
            </a:r>
            <a:r>
              <a:rPr lang="en-US" sz="2000" dirty="0" err="1" smtClean="0"/>
              <a:t>utilised</a:t>
            </a:r>
            <a:r>
              <a:rPr lang="en-US" sz="2000" dirty="0" smtClean="0"/>
              <a:t> the finance from the lender for the specific purposes for which finance was availed of but has diverted the funds for other purposes.</a:t>
            </a:r>
          </a:p>
          <a:p>
            <a:pPr marL="273050" lvl="1" indent="-273050">
              <a:buClr>
                <a:srgbClr val="0BD0D9"/>
              </a:buClr>
              <a:buSzPct val="95000"/>
            </a:pPr>
            <a:r>
              <a:rPr lang="en-US" sz="2000" dirty="0" smtClean="0"/>
              <a:t>The unit has defaulted in meeting its payment / repayment obligations to the lender and has siphoned off the funds so that the funds have not been </a:t>
            </a:r>
            <a:r>
              <a:rPr lang="en-US" sz="2000" dirty="0" err="1" smtClean="0"/>
              <a:t>utilised</a:t>
            </a:r>
            <a:r>
              <a:rPr lang="en-US" sz="2000" dirty="0" smtClean="0"/>
              <a:t> for the specific purpose for which finance was availed of, nor are the funds available with the unit in the form of other assets.</a:t>
            </a:r>
          </a:p>
          <a:p>
            <a:pPr marL="273050" lvl="1" indent="-273050">
              <a:buClr>
                <a:srgbClr val="0BD0D9"/>
              </a:buClr>
              <a:buSzPct val="95000"/>
            </a:pPr>
            <a:r>
              <a:rPr lang="en-US" sz="2000" dirty="0" smtClean="0"/>
              <a:t>The unit has defaulted in meeting its payment / repayment obligations to the lender and has also disposed off or removed the movable fixed assets or immovable property given for the purpose of securing a term loan without the knowledge of the bank / lender.</a:t>
            </a:r>
          </a:p>
          <a:p>
            <a:pPr marL="273050" lvl="1" indent="-273050">
              <a:buClr>
                <a:srgbClr val="0BD0D9"/>
              </a:buClr>
              <a:buSzPct val="95000"/>
            </a:pPr>
            <a:r>
              <a:rPr lang="en-US" sz="2000" dirty="0" smtClean="0"/>
              <a:t>The RBI has further specified that the identification of the </a:t>
            </a:r>
            <a:r>
              <a:rPr lang="en-US" sz="2000" dirty="0" err="1" smtClean="0"/>
              <a:t>wilful</a:t>
            </a:r>
            <a:r>
              <a:rPr lang="en-US" sz="2000" dirty="0" smtClean="0"/>
              <a:t> defaulter should be made keeping in view the track record of the borrower and should not be decided on the basis of isolated transactions / incidents.</a:t>
            </a:r>
          </a:p>
          <a:p>
            <a:endParaRPr lang="en-US" sz="1200" b="1"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smtClean="0"/>
              <a:t>Fraud</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IN" dirty="0"/>
              <a:t>Fraud is an intentionally deceptive action designed to provide the perpetrator with an unlawful gain or to deny a right to a victim. Types of fraud include tax fraud, credit card fraud, wire fraud, securities fraud, and bankruptcy fraud. Fraudulent activity can be carried out by one individual, multiple individuals or a business firm as a whole</a:t>
            </a:r>
            <a:r>
              <a:rPr lang="en-IN" dirty="0" smtClean="0"/>
              <a:t>.</a:t>
            </a:r>
          </a:p>
          <a:p>
            <a:r>
              <a:rPr lang="en-IN" dirty="0"/>
              <a:t>Fraud involves the false representation of facts, whether by intentionally withholding important information or providing false statements to another party for the specific purpose of gaining something that may not have been provided without the deception.</a:t>
            </a:r>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2438544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‘Diversion of Funds’ &amp;   ‘Siphoning of Funds’</a:t>
            </a:r>
            <a:endParaRPr lang="en-US" sz="4000" dirty="0"/>
          </a:p>
        </p:txBody>
      </p:sp>
      <p:sp>
        <p:nvSpPr>
          <p:cNvPr id="3" name="Content Placeholder 2"/>
          <p:cNvSpPr>
            <a:spLocks noGrp="1"/>
          </p:cNvSpPr>
          <p:nvPr>
            <p:ph idx="1"/>
          </p:nvPr>
        </p:nvSpPr>
        <p:spPr>
          <a:xfrm>
            <a:off x="609600" y="1580607"/>
            <a:ext cx="10972800" cy="4676502"/>
          </a:xfrm>
        </p:spPr>
        <p:txBody>
          <a:bodyPr/>
          <a:lstStyle/>
          <a:p>
            <a:pPr lvl="0"/>
            <a:r>
              <a:rPr lang="en-US" sz="2400" dirty="0" smtClean="0"/>
              <a:t>deploying borrowed funds for purposes / activities or creation of assets other than those for which the loan was sanctioned;</a:t>
            </a:r>
          </a:p>
          <a:p>
            <a:r>
              <a:rPr lang="en-US" sz="2400" dirty="0" smtClean="0"/>
              <a:t>transferring borrowed funds to the subsidiaries / group companies or other corporate by whatever modalities;</a:t>
            </a:r>
          </a:p>
          <a:p>
            <a:pPr lvl="0"/>
            <a:r>
              <a:rPr lang="en-US" sz="2400" dirty="0" smtClean="0"/>
              <a:t>routing of funds through any bank/financial institution, other than the lender or members of consortium without prior permission of the lender;</a:t>
            </a:r>
          </a:p>
          <a:p>
            <a:r>
              <a:rPr lang="en-US" sz="2400" dirty="0" smtClean="0"/>
              <a:t>investment in other companies by way of acquiring equities / debt instruments without prior approval of the lender(s);</a:t>
            </a:r>
          </a:p>
          <a:p>
            <a:r>
              <a:rPr lang="en-US" sz="2400" dirty="0" smtClean="0"/>
              <a:t>shortfall in deployment of funds vis-à-vis the amounts disbursed / drawn and the difference not being accounted for.</a:t>
            </a:r>
          </a:p>
          <a:p>
            <a:pPr lvl="0"/>
            <a:endParaRPr lang="en-US" sz="2000" dirty="0" smtClean="0"/>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74769"/>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4000" b="1" dirty="0" smtClean="0"/>
              <a:t> Mechanism for identification of Wilful Defaulters</a:t>
            </a:r>
            <a:endParaRPr lang="en-US" sz="4000" dirty="0"/>
          </a:p>
        </p:txBody>
      </p:sp>
      <p:sp>
        <p:nvSpPr>
          <p:cNvPr id="3" name="Content Placeholder 2"/>
          <p:cNvSpPr>
            <a:spLocks noGrp="1"/>
          </p:cNvSpPr>
          <p:nvPr>
            <p:ph idx="1"/>
          </p:nvPr>
        </p:nvSpPr>
        <p:spPr>
          <a:xfrm>
            <a:off x="609600" y="1580607"/>
            <a:ext cx="10972800" cy="4676502"/>
          </a:xfrm>
        </p:spPr>
        <p:txBody>
          <a:bodyPr/>
          <a:lstStyle/>
          <a:p>
            <a:pPr lvl="1"/>
            <a:r>
              <a:rPr lang="en-US" dirty="0" smtClean="0"/>
              <a:t>The evidence of </a:t>
            </a:r>
            <a:r>
              <a:rPr lang="en-US" dirty="0" err="1" smtClean="0"/>
              <a:t>wilful</a:t>
            </a:r>
            <a:r>
              <a:rPr lang="en-US" dirty="0" smtClean="0"/>
              <a:t> default on the part of the borrowing company and its promoter / whole-time director at the relevant time would have to be examined by a Committee headed by an Executive Director, or equivalent and consisting of two other senior officers of the rank of GM / DGM.</a:t>
            </a:r>
          </a:p>
          <a:p>
            <a:pPr lvl="1"/>
            <a:r>
              <a:rPr lang="en-US" dirty="0" smtClean="0"/>
              <a:t>If the Committee concludes that an event of </a:t>
            </a:r>
            <a:r>
              <a:rPr lang="en-US" dirty="0" err="1" smtClean="0"/>
              <a:t>wilful</a:t>
            </a:r>
            <a:r>
              <a:rPr lang="en-US" dirty="0" smtClean="0"/>
              <a:t> default has occurred, it shall issue a Show Cause Notice to the concerned borrower and the promoter / whole-time director and call for their submissions and after considering their submissions issue an order recording the fact of </a:t>
            </a:r>
            <a:r>
              <a:rPr lang="en-US" dirty="0" err="1" smtClean="0"/>
              <a:t>wilful</a:t>
            </a:r>
            <a:r>
              <a:rPr lang="en-US" dirty="0" smtClean="0"/>
              <a:t> default and the reasons for the same. </a:t>
            </a:r>
          </a:p>
          <a:p>
            <a:pPr lvl="1"/>
            <a:r>
              <a:rPr lang="en-US" dirty="0" smtClean="0"/>
              <a:t>The order of the Committee should then be reviewed by another Committee headed by the Chairman / Chairman &amp; Managing Director, </a:t>
            </a:r>
          </a:p>
          <a:p>
            <a:pPr lvl="1">
              <a:buNone/>
            </a:pPr>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3200" b="1" dirty="0" smtClean="0"/>
              <a:t>Major Consequences Of Being Declared As A Wilful Defaulter</a:t>
            </a:r>
            <a:endParaRPr lang="en-US" sz="4000" dirty="0"/>
          </a:p>
        </p:txBody>
      </p:sp>
      <p:sp>
        <p:nvSpPr>
          <p:cNvPr id="3" name="Content Placeholder 2"/>
          <p:cNvSpPr>
            <a:spLocks noGrp="1"/>
          </p:cNvSpPr>
          <p:nvPr>
            <p:ph idx="1"/>
          </p:nvPr>
        </p:nvSpPr>
        <p:spPr>
          <a:xfrm>
            <a:off x="609600" y="1580607"/>
            <a:ext cx="10972800" cy="4676502"/>
          </a:xfrm>
        </p:spPr>
        <p:txBody>
          <a:bodyPr/>
          <a:lstStyle/>
          <a:p>
            <a:r>
              <a:rPr lang="en-US" dirty="0" smtClean="0"/>
              <a:t>No additional facilities should be granted by any bank / FI to the </a:t>
            </a:r>
            <a:r>
              <a:rPr lang="en-US" dirty="0" err="1" smtClean="0"/>
              <a:t>wilful</a:t>
            </a:r>
            <a:r>
              <a:rPr lang="en-US" dirty="0" smtClean="0"/>
              <a:t> defaulters. </a:t>
            </a:r>
          </a:p>
          <a:p>
            <a:r>
              <a:rPr lang="en-US" dirty="0" smtClean="0"/>
              <a:t>An objective of restricting access to the </a:t>
            </a:r>
            <a:r>
              <a:rPr lang="en-US" dirty="0" err="1" smtClean="0"/>
              <a:t>wilful</a:t>
            </a:r>
            <a:r>
              <a:rPr lang="en-US" dirty="0" smtClean="0"/>
              <a:t> defaulters in the capital markets and to enable them to raise funds.</a:t>
            </a:r>
          </a:p>
          <a:p>
            <a:r>
              <a:rPr lang="en-US" dirty="0" smtClean="0"/>
              <a:t>Certain Public sector banks also have formulated guidelines, qua publication of photographs of </a:t>
            </a:r>
            <a:r>
              <a:rPr lang="en-US" dirty="0" err="1" smtClean="0"/>
              <a:t>wilful</a:t>
            </a:r>
            <a:r>
              <a:rPr lang="en-US" dirty="0" smtClean="0"/>
              <a:t> defaulters.</a:t>
            </a:r>
          </a:p>
          <a:p>
            <a:r>
              <a:rPr lang="en-US" dirty="0" smtClean="0"/>
              <a:t>The lenders may initiate criminal proceedings against </a:t>
            </a:r>
            <a:r>
              <a:rPr lang="en-US" dirty="0" err="1" smtClean="0"/>
              <a:t>wilful</a:t>
            </a:r>
            <a:r>
              <a:rPr lang="en-US" dirty="0" smtClean="0"/>
              <a:t> defaulters</a:t>
            </a:r>
          </a:p>
          <a:p>
            <a:pPr marL="273050" lvl="1" indent="-273050">
              <a:buClr>
                <a:srgbClr val="0BD0D9"/>
              </a:buClr>
              <a:buSzPct val="95000"/>
            </a:pPr>
            <a:r>
              <a:rPr lang="en-US" sz="2600" dirty="0" smtClean="0"/>
              <a:t>Under section 29A of the Insolvency and Bankruptcy Code, 2016, a </a:t>
            </a:r>
            <a:r>
              <a:rPr lang="en-US" sz="2600" dirty="0" err="1" smtClean="0"/>
              <a:t>wilful</a:t>
            </a:r>
            <a:r>
              <a:rPr lang="en-US" sz="2600" dirty="0" smtClean="0"/>
              <a:t> defaulter cannot be a resolution applicant</a:t>
            </a:r>
          </a:p>
          <a:p>
            <a:endParaRPr lang="en-US" dirty="0" smtClean="0"/>
          </a:p>
          <a:p>
            <a:endParaRPr lang="en-US" dirty="0" smtClean="0"/>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020"/>
            <a:ext cx="10972800" cy="587831"/>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3600" b="1" dirty="0" smtClean="0"/>
              <a:t>Additional Facts on Wilful Default</a:t>
            </a:r>
            <a:endParaRPr lang="en-US" sz="3600" dirty="0"/>
          </a:p>
        </p:txBody>
      </p:sp>
      <p:sp>
        <p:nvSpPr>
          <p:cNvPr id="3" name="Content Placeholder 2"/>
          <p:cNvSpPr>
            <a:spLocks noGrp="1"/>
          </p:cNvSpPr>
          <p:nvPr>
            <p:ph idx="1"/>
          </p:nvPr>
        </p:nvSpPr>
        <p:spPr>
          <a:xfrm>
            <a:off x="609600" y="1580607"/>
            <a:ext cx="10972800" cy="4676502"/>
          </a:xfrm>
        </p:spPr>
        <p:txBody>
          <a:bodyPr/>
          <a:lstStyle/>
          <a:p>
            <a:r>
              <a:rPr lang="en-US" dirty="0" smtClean="0"/>
              <a:t>In addition to the above, banks are advised that with a view to ensuring proper end-use offends and preventing diversion / siphoning of funds by the borrowers, lenders could consider engaging their own auditors for such specific certification purpose without relying on certification given by borrower’s auditors.</a:t>
            </a:r>
          </a:p>
          <a:p>
            <a:r>
              <a:rPr lang="en-US" dirty="0" smtClean="0"/>
              <a:t>Besides, “</a:t>
            </a:r>
            <a:r>
              <a:rPr lang="en-US" b="1" dirty="0" smtClean="0"/>
              <a:t>Role of Internal Audit / Inspection: </a:t>
            </a:r>
            <a:r>
              <a:rPr lang="en-US" dirty="0" smtClean="0"/>
              <a:t>The aspect of diversion of funds by the borrowers should be adequately looked into while conducting internal audit / inspection of their offices / branches and periodical reviews on cases of </a:t>
            </a:r>
            <a:r>
              <a:rPr lang="en-US" dirty="0" err="1" smtClean="0"/>
              <a:t>wilful</a:t>
            </a:r>
            <a:r>
              <a:rPr lang="en-US" dirty="0" smtClean="0"/>
              <a:t> defaults should be submitted to the Audit Committee of the bank”</a:t>
            </a:r>
          </a:p>
          <a:p>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Fraud Investigation Analysis &amp;  Scenario Analysis</a:t>
            </a:r>
            <a:br>
              <a:rPr lang="en-US" sz="44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1965"/>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800" b="1" dirty="0" smtClean="0"/>
              <a:t>Fraud </a:t>
            </a:r>
            <a:r>
              <a:rPr lang="en-US" sz="4400" b="1" dirty="0" smtClean="0"/>
              <a:t>Investigation</a:t>
            </a:r>
            <a:endParaRPr lang="en-US" sz="4400" dirty="0"/>
          </a:p>
        </p:txBody>
      </p:sp>
      <p:sp>
        <p:nvSpPr>
          <p:cNvPr id="3" name="Content Placeholder 2"/>
          <p:cNvSpPr>
            <a:spLocks noGrp="1"/>
          </p:cNvSpPr>
          <p:nvPr>
            <p:ph idx="1"/>
          </p:nvPr>
        </p:nvSpPr>
        <p:spPr>
          <a:xfrm>
            <a:off x="609600" y="1841867"/>
            <a:ext cx="10972800" cy="3931919"/>
          </a:xfrm>
        </p:spPr>
        <p:txBody>
          <a:bodyPr/>
          <a:lstStyle/>
          <a:p>
            <a:r>
              <a:rPr lang="en-US" dirty="0" smtClean="0"/>
              <a:t>Fraud investigations are used to expose a fraudulent offence and to punish the perpetrator for this deceitful and illegal act. Fraud investigations are necessary to ensure the correct individual is punished, and to ensure that the victim of fraud is offered justice.</a:t>
            </a:r>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8272"/>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400" b="1" dirty="0" smtClean="0"/>
              <a:t>Key Functions of Fraud Investigator</a:t>
            </a:r>
            <a:endParaRPr lang="en-US" sz="4400" dirty="0"/>
          </a:p>
        </p:txBody>
      </p:sp>
      <p:sp>
        <p:nvSpPr>
          <p:cNvPr id="3" name="Content Placeholder 2"/>
          <p:cNvSpPr>
            <a:spLocks noGrp="1"/>
          </p:cNvSpPr>
          <p:nvPr>
            <p:ph idx="1"/>
          </p:nvPr>
        </p:nvSpPr>
        <p:spPr>
          <a:xfrm>
            <a:off x="609600" y="1580607"/>
            <a:ext cx="10972800" cy="4676502"/>
          </a:xfrm>
        </p:spPr>
        <p:txBody>
          <a:bodyPr/>
          <a:lstStyle/>
          <a:p>
            <a:r>
              <a:rPr lang="en-US" dirty="0" smtClean="0"/>
              <a:t>The effective fraud investigator adheres to relevant security standards, </a:t>
            </a:r>
            <a:r>
              <a:rPr lang="en-US" u="sng" dirty="0" smtClean="0"/>
              <a:t>internal and external procedures and legislative requirements</a:t>
            </a:r>
            <a:r>
              <a:rPr lang="en-US" dirty="0" smtClean="0"/>
              <a:t>. Their role often involves developing and maintaining close working relationships with relevant law enforcement agencies, ensuring that cases are developed and prosecuted to a criminal standard. working with an organization in a preventative fashion, a fraud investigator will perform fraud risk assessments across the business relating to both external and internal threats; implementing mitigation measures as required. They also build appropriate fraud prevention and detection processes and implements them. </a:t>
            </a:r>
          </a:p>
          <a:p>
            <a:pPr>
              <a:buNone/>
            </a:pPr>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8272"/>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000" b="1" dirty="0" smtClean="0"/>
              <a:t> </a:t>
            </a:r>
            <a:r>
              <a:rPr lang="en-US" sz="4400" b="1" dirty="0" smtClean="0"/>
              <a:t>Key Functions of Fraud Investigator</a:t>
            </a:r>
            <a:endParaRPr lang="en-US" sz="4400" dirty="0"/>
          </a:p>
        </p:txBody>
      </p:sp>
      <p:sp>
        <p:nvSpPr>
          <p:cNvPr id="3" name="Content Placeholder 2"/>
          <p:cNvSpPr>
            <a:spLocks noGrp="1"/>
          </p:cNvSpPr>
          <p:nvPr>
            <p:ph idx="1"/>
          </p:nvPr>
        </p:nvSpPr>
        <p:spPr>
          <a:xfrm>
            <a:off x="609600" y="1502229"/>
            <a:ext cx="10972800" cy="4937760"/>
          </a:xfrm>
        </p:spPr>
        <p:txBody>
          <a:bodyPr/>
          <a:lstStyle/>
          <a:p>
            <a:r>
              <a:rPr lang="en-US" sz="2500" b="1" dirty="0" smtClean="0"/>
              <a:t>Some other functions performed by Fraud Investigator are as follows</a:t>
            </a:r>
          </a:p>
          <a:p>
            <a:pPr lvl="1"/>
            <a:r>
              <a:rPr lang="en-US" sz="2200" dirty="0" smtClean="0"/>
              <a:t>Evaluate potential fraud indicators and the impact of current fraud trends and make recommendations as to appropriate mitigation.</a:t>
            </a:r>
          </a:p>
          <a:p>
            <a:pPr lvl="1"/>
            <a:r>
              <a:rPr lang="en-US" sz="2200" dirty="0" smtClean="0"/>
              <a:t>Reviewing and researching evidence/documents to analyse the overall fact pattern of a claim and synthesise data into a professional report with recommendations</a:t>
            </a:r>
          </a:p>
          <a:p>
            <a:pPr lvl="1"/>
            <a:r>
              <a:rPr lang="en-US" sz="2200" dirty="0" smtClean="0"/>
              <a:t>Preparing and coordinating field assignments to obtain relevant evidence and information</a:t>
            </a:r>
          </a:p>
          <a:p>
            <a:pPr lvl="1"/>
            <a:r>
              <a:rPr lang="en-US" sz="2200" dirty="0" smtClean="0"/>
              <a:t>Conduct objective, fair, thorough, unbiased and timely investigations into allegations of fraud, waste or abuse committed by clients against our company</a:t>
            </a:r>
          </a:p>
          <a:p>
            <a:pPr lvl="1"/>
            <a:r>
              <a:rPr lang="en-US" sz="2200" dirty="0" smtClean="0"/>
              <a:t>Review and research evidence/documents to analyse the overall fact pattern of a claim and synthesise data into a professional report with recommendations</a:t>
            </a:r>
          </a:p>
          <a:p>
            <a:pPr lvl="1"/>
            <a:r>
              <a:rPr lang="en-US" dirty="0" smtClean="0"/>
              <a:t>Manage and prioritise a large and varied caseload effectively and efficiently to achieve positive results </a:t>
            </a:r>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Investigator Responsibilities</a:t>
            </a:r>
            <a:endParaRPr lang="en-US" sz="4800" dirty="0"/>
          </a:p>
        </p:txBody>
      </p:sp>
      <p:sp>
        <p:nvSpPr>
          <p:cNvPr id="3" name="Content Placeholder 2"/>
          <p:cNvSpPr>
            <a:spLocks noGrp="1"/>
          </p:cNvSpPr>
          <p:nvPr>
            <p:ph idx="1"/>
          </p:nvPr>
        </p:nvSpPr>
        <p:spPr>
          <a:xfrm>
            <a:off x="609600" y="1802678"/>
            <a:ext cx="10972800" cy="4506685"/>
          </a:xfrm>
        </p:spPr>
        <p:txBody>
          <a:bodyPr/>
          <a:lstStyle/>
          <a:p>
            <a:r>
              <a:rPr lang="en-US" dirty="0" smtClean="0"/>
              <a:t>Conducting extensive and confidential investigations of suspected fraud allegations.</a:t>
            </a:r>
          </a:p>
          <a:p>
            <a:r>
              <a:rPr lang="en-US" dirty="0" smtClean="0"/>
              <a:t>Interviewing individuals who may have information on particular fraud allegations.</a:t>
            </a:r>
          </a:p>
          <a:p>
            <a:r>
              <a:rPr lang="en-US" dirty="0" smtClean="0"/>
              <a:t>Analyzing documentation, such as victim testimonies and financial records to determine if fraud occurred.</a:t>
            </a:r>
          </a:p>
          <a:p>
            <a:r>
              <a:rPr lang="en-US" dirty="0" smtClean="0"/>
              <a:t>Writing in-depth reports on your findings and presenting them to management.</a:t>
            </a:r>
          </a:p>
          <a:p>
            <a:r>
              <a:rPr lang="en-US" dirty="0" smtClean="0"/>
              <a:t>Testifying on fraud cases in civil or criminal proceedings.</a:t>
            </a:r>
          </a:p>
          <a:p>
            <a:pPr lvl="1"/>
            <a:endParaRPr lang="en-US" sz="2600" dirty="0" smtClean="0"/>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Investigation key Steps </a:t>
            </a:r>
            <a:endParaRPr lang="en-US" sz="4400" dirty="0"/>
          </a:p>
        </p:txBody>
      </p:sp>
      <p:sp>
        <p:nvSpPr>
          <p:cNvPr id="3" name="Content Placeholder 2"/>
          <p:cNvSpPr>
            <a:spLocks noGrp="1"/>
          </p:cNvSpPr>
          <p:nvPr>
            <p:ph idx="1"/>
          </p:nvPr>
        </p:nvSpPr>
        <p:spPr>
          <a:xfrm>
            <a:off x="609600" y="1541418"/>
            <a:ext cx="10972800" cy="4885508"/>
          </a:xfrm>
        </p:spPr>
        <p:txBody>
          <a:bodyPr/>
          <a:lstStyle/>
          <a:p>
            <a:pPr lvl="1"/>
            <a:r>
              <a:rPr lang="en-US" sz="1900" dirty="0" smtClean="0"/>
              <a:t>Decide to investigate</a:t>
            </a:r>
          </a:p>
          <a:p>
            <a:pPr lvl="1"/>
            <a:r>
              <a:rPr lang="en-US" sz="1900" dirty="0" smtClean="0"/>
              <a:t>Assess the situation</a:t>
            </a:r>
          </a:p>
          <a:p>
            <a:pPr lvl="1"/>
            <a:r>
              <a:rPr lang="en-US" sz="1900" dirty="0" smtClean="0"/>
              <a:t>Choose the Investigator</a:t>
            </a:r>
          </a:p>
          <a:p>
            <a:pPr lvl="1"/>
            <a:r>
              <a:rPr lang="en-US" sz="1900" dirty="0" smtClean="0"/>
              <a:t>Conduct a preliminary assessment</a:t>
            </a:r>
          </a:p>
          <a:p>
            <a:pPr lvl="1"/>
            <a:r>
              <a:rPr lang="en-US" sz="1900" dirty="0" smtClean="0"/>
              <a:t>Preserve and collect evidence</a:t>
            </a:r>
          </a:p>
          <a:p>
            <a:pPr lvl="1"/>
            <a:r>
              <a:rPr lang="en-US" sz="1900" dirty="0" smtClean="0"/>
              <a:t>Analyze financial, business, and electronic records</a:t>
            </a:r>
          </a:p>
          <a:p>
            <a:pPr lvl="1"/>
            <a:r>
              <a:rPr lang="en-US" sz="1900" dirty="0" smtClean="0"/>
              <a:t>Interview the Reporter / Conduct the Interviews  </a:t>
            </a:r>
          </a:p>
          <a:p>
            <a:pPr lvl="1"/>
            <a:r>
              <a:rPr lang="en-US" sz="1900" dirty="0" smtClean="0"/>
              <a:t>Take Interim Action</a:t>
            </a:r>
          </a:p>
          <a:p>
            <a:pPr lvl="1"/>
            <a:r>
              <a:rPr lang="en-US" sz="1900" dirty="0" smtClean="0"/>
              <a:t>Brush up on protocol</a:t>
            </a:r>
          </a:p>
          <a:p>
            <a:pPr lvl="1"/>
            <a:r>
              <a:rPr lang="en-US" sz="1900" dirty="0" smtClean="0"/>
              <a:t>Plan the Investigation</a:t>
            </a:r>
          </a:p>
          <a:p>
            <a:pPr lvl="1"/>
            <a:r>
              <a:rPr lang="en-US" sz="1900" dirty="0" smtClean="0"/>
              <a:t>Determine the Scope</a:t>
            </a:r>
          </a:p>
          <a:p>
            <a:pPr lvl="1"/>
            <a:r>
              <a:rPr lang="en-US" sz="1900" dirty="0" smtClean="0"/>
              <a:t>Outline your Strategy</a:t>
            </a:r>
          </a:p>
          <a:p>
            <a:pPr lvl="1"/>
            <a:r>
              <a:rPr lang="en-US" sz="1900" dirty="0" smtClean="0"/>
              <a:t>Create a Timeline </a:t>
            </a:r>
          </a:p>
          <a:p>
            <a:pPr lvl="1"/>
            <a:r>
              <a:rPr lang="en-US" sz="1900" dirty="0" smtClean="0"/>
              <a:t>Report the findings</a:t>
            </a:r>
          </a:p>
          <a:p>
            <a:pPr lvl="1"/>
            <a:endParaRPr lang="en-US" sz="1800" dirty="0" smtClean="0"/>
          </a:p>
          <a:p>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a:t>Fraud Risk Indicators </a:t>
            </a:r>
            <a:endParaRPr lang="en-IN" sz="4800" dirty="0"/>
          </a:p>
        </p:txBody>
      </p:sp>
      <p:sp>
        <p:nvSpPr>
          <p:cNvPr id="3" name="Content Placeholder 2"/>
          <p:cNvSpPr>
            <a:spLocks noGrp="1"/>
          </p:cNvSpPr>
          <p:nvPr>
            <p:ph idx="1"/>
          </p:nvPr>
        </p:nvSpPr>
        <p:spPr>
          <a:xfrm>
            <a:off x="609600" y="1661376"/>
            <a:ext cx="10972800" cy="4663226"/>
          </a:xfrm>
        </p:spPr>
        <p:txBody>
          <a:bodyPr/>
          <a:lstStyle/>
          <a:p>
            <a:pPr marL="0" indent="0">
              <a:buNone/>
            </a:pPr>
            <a:r>
              <a:rPr lang="en-US" dirty="0"/>
              <a:t>Key fraud indicators (KFI) are parameters that will help you to detect and investigate any wrongdoing in some part of your business. The indicator by its presence can also help in prevention. A KFI is not only a financial indicator, and it might have no connection with finance. These help organization in its ability to withstand against risk arising from fraud.  </a:t>
            </a:r>
            <a:endParaRPr lang="en-IN" dirty="0"/>
          </a:p>
          <a:p>
            <a:pPr marL="0" indent="0">
              <a:buNone/>
            </a:pPr>
            <a:endParaRPr lang="en-IN" dirty="0"/>
          </a:p>
          <a:p>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11337208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 </a:t>
            </a:r>
            <a:r>
              <a:rPr lang="en-US" sz="4900" dirty="0" smtClean="0"/>
              <a:t>Fraud Investigation and Engagement Process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Fraud Investigation</a:t>
            </a:r>
            <a:endParaRPr lang="en-US" sz="4400" dirty="0"/>
          </a:p>
        </p:txBody>
      </p:sp>
      <p:sp>
        <p:nvSpPr>
          <p:cNvPr id="3" name="Content Placeholder 2"/>
          <p:cNvSpPr>
            <a:spLocks noGrp="1"/>
          </p:cNvSpPr>
          <p:nvPr>
            <p:ph idx="1"/>
          </p:nvPr>
        </p:nvSpPr>
        <p:spPr>
          <a:xfrm>
            <a:off x="609600" y="1541418"/>
            <a:ext cx="10972800" cy="4885508"/>
          </a:xfrm>
        </p:spPr>
        <p:txBody>
          <a:bodyPr/>
          <a:lstStyle/>
          <a:p>
            <a:r>
              <a:rPr lang="en-US" dirty="0" smtClean="0"/>
              <a:t>Fraud investigations begin with a </a:t>
            </a:r>
            <a:r>
              <a:rPr lang="en-US" u="sng" dirty="0" smtClean="0"/>
              <a:t>meeting between the investigator and client. </a:t>
            </a:r>
            <a:r>
              <a:rPr lang="en-US" dirty="0" smtClean="0"/>
              <a:t>A good fraud investigator will use this initial information to find more evidence and information. To do this, they may use surveillance, asset searches, background checks, employee investigations, business investigations, and other methods.</a:t>
            </a:r>
          </a:p>
          <a:p>
            <a:pPr>
              <a:buNone/>
            </a:pPr>
            <a:endParaRPr lang="en-US" dirty="0" smtClean="0"/>
          </a:p>
          <a:p>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587831"/>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b="1" dirty="0" smtClean="0"/>
              <a:t>How to detect Fraud</a:t>
            </a:r>
            <a:endParaRPr lang="en-US" sz="4400" dirty="0"/>
          </a:p>
        </p:txBody>
      </p:sp>
      <p:sp>
        <p:nvSpPr>
          <p:cNvPr id="3" name="Content Placeholder 2"/>
          <p:cNvSpPr>
            <a:spLocks noGrp="1"/>
          </p:cNvSpPr>
          <p:nvPr>
            <p:ph idx="1"/>
          </p:nvPr>
        </p:nvSpPr>
        <p:spPr>
          <a:xfrm>
            <a:off x="609600" y="1541418"/>
            <a:ext cx="10972800" cy="4885508"/>
          </a:xfrm>
        </p:spPr>
        <p:txBody>
          <a:bodyPr/>
          <a:lstStyle/>
          <a:p>
            <a:r>
              <a:rPr lang="en-US" dirty="0" smtClean="0"/>
              <a:t>Detecting Fraud Most fraud or forensic investigations begin with a suspicion of wrongdoing. The suspicion may be the result of a tip provided through a fraud reporting portal, an unexpected financial occurrence, a person internal to the Company (such as an owner, director or manager), or the result of an external audit. The purpose of the investigation is to determine whether there are fact patterns that indicate there may have been wrongdoing in the area(s) suspected, determine the possible method(s) employed, and attempt to quantify the questionable amounts involved.  </a:t>
            </a:r>
          </a:p>
          <a:p>
            <a:endParaRPr lang="en-US"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Major types of Fraud</a:t>
            </a:r>
            <a:endParaRPr lang="en-US" sz="4400" dirty="0"/>
          </a:p>
        </p:txBody>
      </p:sp>
      <p:sp>
        <p:nvSpPr>
          <p:cNvPr id="3" name="Content Placeholder 2"/>
          <p:cNvSpPr>
            <a:spLocks noGrp="1"/>
          </p:cNvSpPr>
          <p:nvPr>
            <p:ph idx="1"/>
          </p:nvPr>
        </p:nvSpPr>
        <p:spPr>
          <a:xfrm>
            <a:off x="609600" y="1698174"/>
            <a:ext cx="10972800" cy="4885508"/>
          </a:xfrm>
        </p:spPr>
        <p:txBody>
          <a:bodyPr/>
          <a:lstStyle/>
          <a:p>
            <a:r>
              <a:rPr lang="en-US" dirty="0" smtClean="0"/>
              <a:t>Asset Misappropriation (</a:t>
            </a:r>
            <a:r>
              <a:rPr lang="en-US" dirty="0"/>
              <a:t>Embezzlement </a:t>
            </a:r>
            <a:r>
              <a:rPr lang="en-US" dirty="0" smtClean="0"/>
              <a:t>,skimming</a:t>
            </a:r>
            <a:r>
              <a:rPr lang="en-US" dirty="0"/>
              <a:t>, larceny, vendor fraud, investor fraud, ghost employees, kickback arrangements, employee expense </a:t>
            </a:r>
            <a:r>
              <a:rPr lang="en-US" dirty="0" smtClean="0"/>
              <a:t>reimbursements or </a:t>
            </a:r>
            <a:r>
              <a:rPr lang="en-US" dirty="0"/>
              <a:t>Ponzi </a:t>
            </a:r>
            <a:r>
              <a:rPr lang="en-US" dirty="0" smtClean="0"/>
              <a:t>schemes)</a:t>
            </a:r>
          </a:p>
          <a:p>
            <a:r>
              <a:rPr lang="en-US" dirty="0" smtClean="0"/>
              <a:t>Financial Statement Misrepresentation</a:t>
            </a:r>
          </a:p>
          <a:p>
            <a:pPr lvl="1"/>
            <a:r>
              <a:rPr lang="en-US" dirty="0"/>
              <a:t>Income statement (misstated revenue, expenses, net income</a:t>
            </a:r>
            <a:r>
              <a:rPr lang="en-US" dirty="0" smtClean="0"/>
              <a:t>).</a:t>
            </a:r>
            <a:r>
              <a:rPr lang="en-US" sz="2800" dirty="0"/>
              <a:t> </a:t>
            </a:r>
            <a:endParaRPr lang="en-IN" sz="2000" dirty="0"/>
          </a:p>
          <a:p>
            <a:pPr lvl="1"/>
            <a:r>
              <a:rPr lang="en-US" dirty="0"/>
              <a:t>Balance sheet (asset valuation, misstated liabilities, fictitious assets</a:t>
            </a:r>
            <a:r>
              <a:rPr lang="en-US" dirty="0" smtClean="0"/>
              <a:t>).</a:t>
            </a:r>
          </a:p>
          <a:p>
            <a:r>
              <a:rPr lang="en-US" dirty="0" smtClean="0"/>
              <a:t>Corruption and Other Illegal Acts (</a:t>
            </a:r>
            <a:r>
              <a:rPr lang="en-US" dirty="0"/>
              <a:t>i</a:t>
            </a:r>
            <a:r>
              <a:rPr lang="en-US" i="1" dirty="0"/>
              <a:t>ncl</a:t>
            </a:r>
            <a:r>
              <a:rPr lang="en-US" dirty="0"/>
              <a:t>ude all other violations of laws or governmental regulations not covered in asset misappropriation or financial statement </a:t>
            </a:r>
            <a:r>
              <a:rPr lang="en-US" dirty="0" smtClean="0"/>
              <a:t>misrepresentation)</a:t>
            </a:r>
          </a:p>
          <a:p>
            <a:pPr lvl="1"/>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Common types of Fraud</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sz="2400" dirty="0" smtClean="0"/>
              <a:t>Insurance Fraud – false claim</a:t>
            </a:r>
          </a:p>
          <a:p>
            <a:r>
              <a:rPr lang="en-US" sz="2400" dirty="0" smtClean="0"/>
              <a:t>Corporate Fraud – theft of information</a:t>
            </a:r>
          </a:p>
          <a:p>
            <a:r>
              <a:rPr lang="en-US" sz="2400" dirty="0" smtClean="0"/>
              <a:t>Financial Fraud- tax evasion</a:t>
            </a:r>
          </a:p>
          <a:p>
            <a:r>
              <a:rPr lang="en-US" sz="2400" dirty="0" smtClean="0"/>
              <a:t>Identity Theft- faulty loan using alternate name</a:t>
            </a:r>
          </a:p>
          <a:p>
            <a:r>
              <a:rPr lang="en-US" sz="2400" dirty="0" smtClean="0"/>
              <a:t>Internet Fraud- phishing</a:t>
            </a:r>
          </a:p>
          <a:p>
            <a:r>
              <a:rPr lang="en-US" sz="2400" dirty="0" smtClean="0"/>
              <a:t>Corporate Slip and Fall – false claim</a:t>
            </a:r>
          </a:p>
          <a:p>
            <a:r>
              <a:rPr lang="en-US" sz="2400" dirty="0" smtClean="0"/>
              <a:t>Transit Fraud – False claim while using public transport</a:t>
            </a:r>
          </a:p>
          <a:p>
            <a:r>
              <a:rPr lang="en-US" sz="2400" dirty="0" smtClean="0"/>
              <a:t>Expense Claim Fraud</a:t>
            </a:r>
          </a:p>
          <a:p>
            <a:r>
              <a:rPr lang="en-US" sz="2400" dirty="0" smtClean="0"/>
              <a:t>Theft of Inventory</a:t>
            </a:r>
          </a:p>
          <a:p>
            <a:pPr lvl="1"/>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Fraud engagement process</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Begins with the investigators first contact with the case and ends with complete agreement regarding the services. The services below must be performed by Fraud investigator while performing Fraud engagement process.</a:t>
            </a:r>
          </a:p>
          <a:p>
            <a:pPr lvl="1"/>
            <a:r>
              <a:rPr lang="en-US" dirty="0" smtClean="0"/>
              <a:t>Create incident report </a:t>
            </a:r>
          </a:p>
          <a:p>
            <a:pPr lvl="1"/>
            <a:r>
              <a:rPr lang="en-US" dirty="0" smtClean="0"/>
              <a:t>Conduct the initial notifications and evaluation</a:t>
            </a:r>
          </a:p>
          <a:p>
            <a:pPr lvl="1"/>
            <a:r>
              <a:rPr lang="en-US" dirty="0" smtClean="0"/>
              <a:t> Consider legal issues </a:t>
            </a:r>
          </a:p>
          <a:p>
            <a:pPr lvl="1"/>
            <a:r>
              <a:rPr lang="en-US" dirty="0" smtClean="0"/>
              <a:t>Evaluate the loss mitigation and recovery considerations </a:t>
            </a:r>
          </a:p>
          <a:p>
            <a:pPr lvl="1"/>
            <a:r>
              <a:rPr lang="en-US" dirty="0" smtClean="0"/>
              <a:t>Define scope, objectives, costs of investigation</a:t>
            </a:r>
          </a:p>
          <a:p>
            <a:pPr lvl="1"/>
            <a:r>
              <a:rPr lang="en-US" dirty="0" smtClean="0"/>
              <a:t>Produce engagement latter or memorandum</a:t>
            </a:r>
          </a:p>
          <a:p>
            <a:pPr lvl="1"/>
            <a:endParaRPr lang="en-US" sz="2200" dirty="0" smtClean="0"/>
          </a:p>
          <a:p>
            <a:pPr lvl="1">
              <a:buNone/>
            </a:pPr>
            <a:endParaRPr lang="en-US" sz="1800" dirty="0" smtClean="0"/>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Objectives of Fraud Investigation</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Identifying improper conduct</a:t>
            </a:r>
          </a:p>
          <a:p>
            <a:r>
              <a:rPr lang="en-US" dirty="0" smtClean="0"/>
              <a:t>Identifying the persons responsible for improper conduct</a:t>
            </a:r>
          </a:p>
          <a:p>
            <a:r>
              <a:rPr lang="en-US" dirty="0" smtClean="0"/>
              <a:t>Determining the extent of potential liabilities or losses that might Helping to facilitate the recovery of losses</a:t>
            </a:r>
          </a:p>
          <a:p>
            <a:r>
              <a:rPr lang="en-US" dirty="0" smtClean="0"/>
              <a:t>Mitigating other potential consequences</a:t>
            </a:r>
          </a:p>
          <a:p>
            <a:r>
              <a:rPr lang="en-US" dirty="0" smtClean="0"/>
              <a:t>Strengthening internal control weaknesses</a:t>
            </a:r>
          </a:p>
          <a:p>
            <a:pPr marL="273050" lvl="1" indent="-273050">
              <a:buClr>
                <a:srgbClr val="0BD0D9"/>
              </a:buClr>
              <a:buSzPct val="95000"/>
            </a:pPr>
            <a:r>
              <a:rPr lang="en-US" sz="2600" dirty="0" smtClean="0"/>
              <a:t>Regulatory / legal requirements</a:t>
            </a:r>
          </a:p>
          <a:p>
            <a:endParaRPr lang="en-US" dirty="0" smtClean="0"/>
          </a:p>
          <a:p>
            <a:pPr lvl="1">
              <a:buNone/>
            </a:pPr>
            <a:r>
              <a:rPr lang="en-US" sz="1800" dirty="0" smtClean="0"/>
              <a:t>	</a:t>
            </a:r>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000" dirty="0" smtClean="0"/>
              <a:t/>
            </a:r>
            <a:br>
              <a:rPr lang="en-US" sz="4000" dirty="0" smtClean="0"/>
            </a:br>
            <a:r>
              <a:rPr lang="en-US" sz="4000" b="1" dirty="0" smtClean="0"/>
              <a:t> </a:t>
            </a:r>
            <a:r>
              <a:rPr lang="en-US" sz="4000" dirty="0" smtClean="0"/>
              <a:t/>
            </a:r>
            <a:br>
              <a:rPr lang="en-US" sz="4000" dirty="0" smtClean="0"/>
            </a:br>
            <a:r>
              <a:rPr lang="en-US" sz="3200" b="1" dirty="0" smtClean="0"/>
              <a:t> </a:t>
            </a:r>
            <a:r>
              <a:rPr lang="en-US" sz="4000" dirty="0" smtClean="0"/>
              <a:t/>
            </a:r>
            <a:br>
              <a:rPr lang="en-US" sz="4000" dirty="0" smtClean="0"/>
            </a:br>
            <a:r>
              <a:rPr lang="en-US" sz="4400" dirty="0" smtClean="0"/>
              <a:t/>
            </a:r>
            <a:br>
              <a:rPr lang="en-US" sz="4400" dirty="0" smtClean="0"/>
            </a:br>
            <a:r>
              <a:rPr lang="en-US" sz="4400" b="1" dirty="0" smtClean="0"/>
              <a:t> Principles of fraud investigation</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Assume litigation will follow – gather evidence in proper manner</a:t>
            </a:r>
          </a:p>
          <a:p>
            <a:r>
              <a:rPr lang="en-US" dirty="0" smtClean="0"/>
              <a:t>Act on predication</a:t>
            </a:r>
          </a:p>
          <a:p>
            <a:r>
              <a:rPr lang="en-US" dirty="0" smtClean="0"/>
              <a:t>Approach with two perspectives – a) fraud has occurred or b) fraud has not occurred</a:t>
            </a:r>
          </a:p>
          <a:p>
            <a:endParaRPr lang="en-US" dirty="0" smtClean="0"/>
          </a:p>
          <a:p>
            <a:pPr lvl="1">
              <a:buNone/>
            </a:pPr>
            <a:r>
              <a:rPr lang="en-US" sz="1800" dirty="0" smtClean="0"/>
              <a:t>	</a:t>
            </a:r>
          </a:p>
          <a:p>
            <a:pPr>
              <a:buNone/>
            </a:pPr>
            <a:endParaRPr lang="en-US"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844"/>
            <a:ext cx="10972800" cy="4627379"/>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000" dirty="0" smtClean="0"/>
              <a:t> </a:t>
            </a:r>
            <a:r>
              <a:rPr lang="en-US" sz="4400" dirty="0" smtClean="0"/>
              <a:t> Forensic audit plan, program , field work, evidence , court proceedings</a:t>
            </a:r>
            <a:br>
              <a:rPr lang="en-US" sz="4400" dirty="0" smtClean="0"/>
            </a:br>
            <a:r>
              <a:rPr lang="en-US" sz="4400" dirty="0" smtClean="0"/>
              <a:t>                 Coordination with law enforcement agencies &amp; engagement conclusion</a:t>
            </a: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796874"/>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Forensic Audit _An overview</a:t>
            </a:r>
            <a:endParaRPr lang="en-US" sz="4800" dirty="0"/>
          </a:p>
        </p:txBody>
      </p:sp>
      <p:sp>
        <p:nvSpPr>
          <p:cNvPr id="3" name="Content Placeholder 2"/>
          <p:cNvSpPr>
            <a:spLocks noGrp="1"/>
          </p:cNvSpPr>
          <p:nvPr>
            <p:ph idx="1"/>
          </p:nvPr>
        </p:nvSpPr>
        <p:spPr>
          <a:xfrm>
            <a:off x="609600" y="1606733"/>
            <a:ext cx="10972800" cy="4794066"/>
          </a:xfrm>
        </p:spPr>
        <p:txBody>
          <a:bodyPr/>
          <a:lstStyle/>
          <a:p>
            <a:r>
              <a:rPr lang="en-US" dirty="0" smtClean="0"/>
              <a:t>Forensic Audit examines and evaluates a firm's or individual's financial records to derive evidence used in a court of law or legal proceeding. A forensic audit is often conducted to prosecute a party for fraud, embezzlement, or other financial crimes. In the process of a forensic audit, the auditor may be called to serve as an expert witness during trial proceedings.</a:t>
            </a:r>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dirty="0"/>
              <a:t>Fraud Risk Indicators </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US" sz="1800" dirty="0"/>
              <a:t>Frauds are a very important issue for organizations and are usually triggered by one of four situations:</a:t>
            </a:r>
            <a:endParaRPr lang="en-IN" sz="1800" dirty="0"/>
          </a:p>
          <a:p>
            <a:pPr marL="0" indent="0">
              <a:buNone/>
            </a:pPr>
            <a:r>
              <a:rPr lang="en-US" sz="1800" dirty="0"/>
              <a:t> </a:t>
            </a:r>
            <a:endParaRPr lang="en-IN" sz="1800" dirty="0"/>
          </a:p>
          <a:p>
            <a:pPr lvl="1"/>
            <a:r>
              <a:rPr lang="en-US" sz="1800" dirty="0"/>
              <a:t>Opportunistic crime: employees commit fraud for their own benefit. This may be entirely opportunistic or carefully planned. There are likely to be a number of possible motives.</a:t>
            </a:r>
            <a:endParaRPr lang="en-IN" sz="1800" dirty="0"/>
          </a:p>
          <a:p>
            <a:pPr marL="0" indent="0">
              <a:buNone/>
            </a:pPr>
            <a:r>
              <a:rPr lang="en-US" sz="1800" dirty="0"/>
              <a:t> </a:t>
            </a:r>
            <a:endParaRPr lang="en-IN" sz="1800" dirty="0"/>
          </a:p>
          <a:p>
            <a:pPr lvl="1"/>
            <a:r>
              <a:rPr lang="en-US" sz="1800" dirty="0"/>
              <a:t>Lack of a corporate ethic: in some organizations low-level fraud, such as the inflation of expenses claims may appear to be condoned by both employer and employee.</a:t>
            </a:r>
            <a:endParaRPr lang="en-IN" sz="1800" dirty="0"/>
          </a:p>
          <a:p>
            <a:pPr marL="0" indent="0">
              <a:buNone/>
            </a:pPr>
            <a:r>
              <a:rPr lang="en-US" sz="1800" dirty="0"/>
              <a:t> </a:t>
            </a:r>
            <a:endParaRPr lang="en-IN" sz="1800" dirty="0"/>
          </a:p>
          <a:p>
            <a:pPr lvl="1"/>
            <a:r>
              <a:rPr lang="en-US" sz="1800" dirty="0"/>
              <a:t> The recruited criminal: some individuals seek employment (often in the financial sector) with the deliberate intention of defrauding their employer or gathering intellectual property</a:t>
            </a:r>
            <a:r>
              <a:rPr lang="en-US" sz="1800" dirty="0" smtClean="0"/>
              <a:t>.</a:t>
            </a:r>
          </a:p>
          <a:p>
            <a:pPr marL="393700" lvl="1" indent="0">
              <a:buNone/>
            </a:pPr>
            <a:endParaRPr lang="en-US" sz="1800" dirty="0" smtClean="0"/>
          </a:p>
          <a:p>
            <a:pPr lvl="1"/>
            <a:r>
              <a:rPr lang="en-US" sz="1800" dirty="0" smtClean="0"/>
              <a:t>Employee </a:t>
            </a:r>
            <a:r>
              <a:rPr lang="en-US" sz="1800" dirty="0"/>
              <a:t>intimidation: organized crime groups are increasingly involved in the intimidation of staff to directly participate in frauds or to provide information on customer accounts or internal procedures in order to assist other attempts.</a:t>
            </a:r>
            <a:endParaRPr lang="en-IN" sz="1800" dirty="0"/>
          </a:p>
          <a:p>
            <a:endParaRPr lang="en-IN" sz="1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15521336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Process of Forensic Audit Work</a:t>
            </a:r>
            <a:endParaRPr lang="en-US" sz="4400" dirty="0"/>
          </a:p>
        </p:txBody>
      </p:sp>
      <p:sp>
        <p:nvSpPr>
          <p:cNvPr id="3" name="Content Placeholder 2"/>
          <p:cNvSpPr>
            <a:spLocks noGrp="1"/>
          </p:cNvSpPr>
          <p:nvPr>
            <p:ph idx="1"/>
          </p:nvPr>
        </p:nvSpPr>
        <p:spPr>
          <a:xfrm>
            <a:off x="609600" y="1606733"/>
            <a:ext cx="10972800" cy="4794066"/>
          </a:xfrm>
        </p:spPr>
        <p:txBody>
          <a:bodyPr/>
          <a:lstStyle/>
          <a:p>
            <a:pPr lvl="1"/>
            <a:r>
              <a:rPr lang="en-US" sz="2600" dirty="0" smtClean="0"/>
              <a:t>Accepting The Investigation And Know Your Client</a:t>
            </a:r>
          </a:p>
          <a:p>
            <a:pPr lvl="1"/>
            <a:r>
              <a:rPr lang="en-US" sz="2600" dirty="0" smtClean="0"/>
              <a:t>Planning the Investigation</a:t>
            </a:r>
          </a:p>
          <a:p>
            <a:pPr lvl="1"/>
            <a:r>
              <a:rPr lang="en-US" sz="2600" dirty="0" smtClean="0"/>
              <a:t>Collecting Evidence </a:t>
            </a:r>
            <a:r>
              <a:rPr lang="en-US" sz="1600" dirty="0" smtClean="0"/>
              <a:t>( Substantive techniques / Analytical procedures/ CAAT)</a:t>
            </a:r>
            <a:endParaRPr lang="en-US" sz="2600" dirty="0" smtClean="0"/>
          </a:p>
          <a:p>
            <a:pPr lvl="1"/>
            <a:r>
              <a:rPr lang="en-US" sz="2600" dirty="0" smtClean="0"/>
              <a:t>Reporting</a:t>
            </a:r>
          </a:p>
          <a:p>
            <a:pPr lvl="1"/>
            <a:r>
              <a:rPr lang="en-US" sz="2600" dirty="0" smtClean="0"/>
              <a:t>Court Proceedings</a:t>
            </a:r>
          </a:p>
          <a:p>
            <a:pPr lvl="1"/>
            <a:endParaRPr lang="en-US" sz="1800" dirty="0" smtClean="0"/>
          </a:p>
          <a:p>
            <a:pPr lvl="1"/>
            <a:endParaRPr lang="en-US" sz="1800" dirty="0" smtClean="0"/>
          </a:p>
          <a:p>
            <a:pPr>
              <a:buNone/>
            </a:pPr>
            <a:endParaRPr lang="en-US" sz="2000" dirty="0" smtClean="0"/>
          </a:p>
          <a:p>
            <a:pPr>
              <a:buNone/>
            </a:pPr>
            <a:endParaRPr lang="en-US" sz="2000" dirty="0" smtClean="0"/>
          </a:p>
          <a:p>
            <a:pPr lvl="1"/>
            <a:endParaRPr lang="en-US" sz="2000" b="1"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Reasons for Forensic Audit</a:t>
            </a:r>
            <a:endParaRPr lang="en-US" sz="4800" dirty="0"/>
          </a:p>
        </p:txBody>
      </p:sp>
      <p:sp>
        <p:nvSpPr>
          <p:cNvPr id="3" name="Content Placeholder 2"/>
          <p:cNvSpPr>
            <a:spLocks noGrp="1"/>
          </p:cNvSpPr>
          <p:nvPr>
            <p:ph idx="1"/>
          </p:nvPr>
        </p:nvSpPr>
        <p:spPr>
          <a:xfrm>
            <a:off x="609600" y="1606733"/>
            <a:ext cx="10972800" cy="4794066"/>
          </a:xfrm>
        </p:spPr>
        <p:txBody>
          <a:bodyPr/>
          <a:lstStyle/>
          <a:p>
            <a:r>
              <a:rPr lang="en-US" dirty="0" smtClean="0"/>
              <a:t>Corruption or Fraud: In a forensic audit, an auditor would be on the lookout for</a:t>
            </a:r>
          </a:p>
          <a:p>
            <a:pPr lvl="1"/>
            <a:r>
              <a:rPr lang="en-US" dirty="0" smtClean="0"/>
              <a:t>Conflicts of Interest</a:t>
            </a:r>
          </a:p>
          <a:p>
            <a:pPr lvl="1"/>
            <a:r>
              <a:rPr lang="en-US" dirty="0" smtClean="0"/>
              <a:t>Bribery</a:t>
            </a:r>
          </a:p>
          <a:p>
            <a:pPr lvl="1"/>
            <a:r>
              <a:rPr lang="en-US" dirty="0" smtClean="0"/>
              <a:t> Extortion</a:t>
            </a:r>
          </a:p>
          <a:p>
            <a:r>
              <a:rPr lang="en-US" dirty="0" smtClean="0"/>
              <a:t>Asset Misappropriation</a:t>
            </a:r>
          </a:p>
          <a:p>
            <a:r>
              <a:rPr lang="en-US" dirty="0" smtClean="0"/>
              <a:t>Financial Statement Fraud</a:t>
            </a:r>
          </a:p>
          <a:p>
            <a:pPr>
              <a:buNone/>
            </a:pPr>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Benefits of a Forensic Audit</a:t>
            </a:r>
            <a:endParaRPr lang="en-US" sz="4400" dirty="0"/>
          </a:p>
        </p:txBody>
      </p:sp>
      <p:sp>
        <p:nvSpPr>
          <p:cNvPr id="3" name="Content Placeholder 2"/>
          <p:cNvSpPr>
            <a:spLocks noGrp="1"/>
          </p:cNvSpPr>
          <p:nvPr>
            <p:ph idx="1"/>
          </p:nvPr>
        </p:nvSpPr>
        <p:spPr>
          <a:xfrm>
            <a:off x="609600" y="1606733"/>
            <a:ext cx="10972800" cy="4794066"/>
          </a:xfrm>
        </p:spPr>
        <p:txBody>
          <a:bodyPr/>
          <a:lstStyle/>
          <a:p>
            <a:r>
              <a:rPr lang="en-US" dirty="0" smtClean="0"/>
              <a:t>Uncovering of Corruption</a:t>
            </a:r>
          </a:p>
          <a:p>
            <a:r>
              <a:rPr lang="en-US" dirty="0" smtClean="0"/>
              <a:t>Uncovering of Asset Misappropriation</a:t>
            </a:r>
          </a:p>
          <a:p>
            <a:r>
              <a:rPr lang="en-US" dirty="0" smtClean="0"/>
              <a:t>Uncovering of Financial Statement</a:t>
            </a:r>
          </a:p>
          <a:p>
            <a:r>
              <a:rPr lang="en-US" dirty="0" smtClean="0"/>
              <a:t>Making</a:t>
            </a:r>
            <a:r>
              <a:rPr lang="en-US" b="1" dirty="0" smtClean="0"/>
              <a:t> </a:t>
            </a:r>
            <a:r>
              <a:rPr lang="en-US" dirty="0" smtClean="0"/>
              <a:t>Sound Investment Decisions</a:t>
            </a:r>
          </a:p>
          <a:p>
            <a:r>
              <a:rPr lang="en-US" dirty="0" smtClean="0"/>
              <a:t>Assisting in the formulation of Economic Policies</a:t>
            </a:r>
          </a:p>
          <a:p>
            <a:r>
              <a:rPr lang="en-US" dirty="0" smtClean="0"/>
              <a:t>Clear Objectivity and Credibility </a:t>
            </a:r>
          </a:p>
          <a:p>
            <a:r>
              <a:rPr lang="en-US" dirty="0" smtClean="0"/>
              <a:t>Definite valuable Accounting Expertise and Industry Knowledge</a:t>
            </a:r>
            <a:endParaRPr lang="en-US" sz="2600" dirty="0" smtClean="0"/>
          </a:p>
          <a:p>
            <a:r>
              <a:rPr lang="en-US" dirty="0" smtClean="0"/>
              <a:t>Enhanced Efficiency </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Legal provisions </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It is required to know about the various statutes that talk about forensic audits' implementation to understand the legal provisions, and consequences that a person attracts on being caught in a forensic audit in India.</a:t>
            </a:r>
          </a:p>
          <a:p>
            <a:pPr lvl="1"/>
            <a:r>
              <a:rPr lang="en-US" dirty="0" smtClean="0"/>
              <a:t>Sections - 235 &amp; 237 Of The Companies Act, 2013</a:t>
            </a:r>
          </a:p>
          <a:p>
            <a:pPr lvl="1"/>
            <a:r>
              <a:rPr lang="en-US" dirty="0" smtClean="0"/>
              <a:t>Provisions Of Sick Industrial Companies</a:t>
            </a:r>
            <a:r>
              <a:rPr lang="en-US" dirty="0"/>
              <a:t> </a:t>
            </a:r>
            <a:r>
              <a:rPr lang="en-US" dirty="0" smtClean="0"/>
              <a:t>Act 1985</a:t>
            </a:r>
          </a:p>
          <a:p>
            <a:pPr lvl="1"/>
            <a:r>
              <a:rPr lang="en-US" dirty="0" smtClean="0"/>
              <a:t>Prevention Of Money-Laundering Act, 2002</a:t>
            </a:r>
          </a:p>
          <a:p>
            <a:pPr lvl="1"/>
            <a:r>
              <a:rPr lang="en-US" dirty="0" smtClean="0"/>
              <a:t>SEBI Act, 1992- (Regulation 11 C)</a:t>
            </a:r>
          </a:p>
          <a:p>
            <a:pPr lvl="1"/>
            <a:endParaRPr lang="en-US" sz="1800" dirty="0" smtClean="0"/>
          </a:p>
          <a:p>
            <a:pPr lvl="1"/>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a:t>
            </a:r>
            <a:r>
              <a:rPr lang="en-US" sz="4900" dirty="0" smtClean="0"/>
              <a:t>Fraud Prevention &amp; Detection – Case Studies</a:t>
            </a:r>
            <a:br>
              <a:rPr lang="en-US" sz="49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Fraud Detection</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 Fraud detection is a set of activities undertaken to prevent money or property from being obtained through false pretenses. Fraud detection is applied to many industries such as banking or insurance. </a:t>
            </a:r>
          </a:p>
          <a:p>
            <a:r>
              <a:rPr lang="en-US" u="sng" dirty="0" smtClean="0"/>
              <a:t>Detecting fraud with data analytics, fraud detection software and tools</a:t>
            </a:r>
            <a:r>
              <a:rPr lang="en-US" dirty="0" smtClean="0"/>
              <a:t>, and a fraud detection and prevention program enables organizations to predict conventional fraud tactics, cross-reference data through automation, manually and continually monitor transactions and crimes in real time, and decipher new and sophisticated schemes. </a:t>
            </a:r>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00893"/>
          </a:xfrm>
        </p:spPr>
        <p:txBody>
          <a:bodyPr/>
          <a:lstStyle/>
          <a:p>
            <a:pPr lvl="0"/>
            <a:r>
              <a:rPr lang="en-US" sz="4400" b="1" dirty="0" smtClean="0"/>
              <a:t> Fraud Prevention</a:t>
            </a:r>
            <a:endParaRPr lang="en-US" sz="4400" dirty="0"/>
          </a:p>
        </p:txBody>
      </p:sp>
      <p:sp>
        <p:nvSpPr>
          <p:cNvPr id="3" name="Content Placeholder 2"/>
          <p:cNvSpPr>
            <a:spLocks noGrp="1"/>
          </p:cNvSpPr>
          <p:nvPr>
            <p:ph idx="1"/>
          </p:nvPr>
        </p:nvSpPr>
        <p:spPr>
          <a:xfrm>
            <a:off x="609600" y="1658985"/>
            <a:ext cx="10972800" cy="4794066"/>
          </a:xfrm>
        </p:spPr>
        <p:txBody>
          <a:bodyPr/>
          <a:lstStyle/>
          <a:p>
            <a:r>
              <a:rPr lang="en-US" dirty="0" smtClean="0"/>
              <a:t>  Fraud prevention is the implementation of a strategy to detect fraudulent transactions or banking actions and prevent these actions from causing financial and reputational damage to the customer and financial institution (FI). </a:t>
            </a:r>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436915"/>
            <a:ext cx="10972800" cy="5068388"/>
          </a:xfrm>
        </p:spPr>
        <p:txBody>
          <a:bodyPr/>
          <a:lstStyle/>
          <a:p>
            <a:r>
              <a:rPr lang="en-US" dirty="0" smtClean="0"/>
              <a:t> </a:t>
            </a:r>
            <a:r>
              <a:rPr lang="en-US" sz="2300" dirty="0" smtClean="0"/>
              <a:t> Fraud data analytics methodologies can be categorized as either statistical data analysis techniques or artificial intelligence (AI).</a:t>
            </a:r>
          </a:p>
          <a:p>
            <a:pPr lvl="1"/>
            <a:r>
              <a:rPr lang="en-US" sz="2200" b="1" dirty="0" smtClean="0"/>
              <a:t>Statistical data analysis techniques include:</a:t>
            </a:r>
            <a:endParaRPr lang="en-US" sz="2200" dirty="0" smtClean="0"/>
          </a:p>
          <a:p>
            <a:pPr lvl="2"/>
            <a:r>
              <a:rPr lang="en-US" dirty="0" smtClean="0"/>
              <a:t>Statistical parameter calculation, such as averages, </a:t>
            </a:r>
            <a:r>
              <a:rPr lang="en-US" dirty="0" err="1" smtClean="0"/>
              <a:t>quantiles</a:t>
            </a:r>
            <a:r>
              <a:rPr lang="en-US" dirty="0"/>
              <a:t> </a:t>
            </a:r>
            <a:r>
              <a:rPr lang="en-US" dirty="0" smtClean="0"/>
              <a:t>( range of probability)  and performance metrics </a:t>
            </a:r>
          </a:p>
          <a:p>
            <a:pPr lvl="2"/>
            <a:r>
              <a:rPr lang="en-US" dirty="0" smtClean="0"/>
              <a:t>Regression analysis (</a:t>
            </a:r>
            <a:r>
              <a:rPr lang="en-US" dirty="0"/>
              <a:t>estimates relationships between independent variables and a dependent </a:t>
            </a:r>
            <a:r>
              <a:rPr lang="en-US" dirty="0" smtClean="0"/>
              <a:t>variable)</a:t>
            </a:r>
          </a:p>
          <a:p>
            <a:pPr lvl="2"/>
            <a:r>
              <a:rPr lang="en-US" dirty="0" smtClean="0"/>
              <a:t>Probability distributions and models</a:t>
            </a:r>
          </a:p>
          <a:p>
            <a:pPr lvl="2"/>
            <a:r>
              <a:rPr lang="en-US" dirty="0" smtClean="0"/>
              <a:t>Data matching (</a:t>
            </a:r>
            <a:r>
              <a:rPr lang="en-US" dirty="0"/>
              <a:t>used to compare two sets of collected data, remove duplicate records, and identify links between sets </a:t>
            </a:r>
            <a:r>
              <a:rPr lang="en-US" dirty="0" smtClean="0"/>
              <a:t>)</a:t>
            </a:r>
          </a:p>
          <a:p>
            <a:pPr lvl="2"/>
            <a:r>
              <a:rPr lang="en-US" dirty="0" smtClean="0"/>
              <a:t>Time-series analysis (</a:t>
            </a:r>
            <a:r>
              <a:rPr lang="en-IN" dirty="0"/>
              <a:t>specific way of </a:t>
            </a:r>
            <a:r>
              <a:rPr lang="en-IN" dirty="0" err="1"/>
              <a:t>analyzing</a:t>
            </a:r>
            <a:r>
              <a:rPr lang="en-IN" dirty="0"/>
              <a:t> a sequence of data points collected over an interval of </a:t>
            </a:r>
            <a:r>
              <a:rPr lang="en-IN" dirty="0" smtClean="0"/>
              <a:t>time)</a:t>
            </a: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41636059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436915"/>
            <a:ext cx="10972800" cy="5068388"/>
          </a:xfrm>
        </p:spPr>
        <p:txBody>
          <a:bodyPr/>
          <a:lstStyle/>
          <a:p>
            <a:pPr marL="0" indent="0">
              <a:buNone/>
            </a:pPr>
            <a:endParaRPr lang="en-US" dirty="0" smtClean="0"/>
          </a:p>
          <a:p>
            <a:pPr lvl="1"/>
            <a:r>
              <a:rPr lang="en-US" sz="2200" b="1" dirty="0" smtClean="0"/>
              <a:t>Time-series analysis</a:t>
            </a:r>
          </a:p>
          <a:p>
            <a:pPr lvl="2"/>
            <a:r>
              <a:rPr lang="en-US" dirty="0" smtClean="0"/>
              <a:t>Data mining (</a:t>
            </a:r>
            <a:r>
              <a:rPr lang="en-US" dirty="0"/>
              <a:t>classifies and segments data groups in which millions of transactions can be performed to find patterns )</a:t>
            </a:r>
            <a:endParaRPr lang="en-US" dirty="0" smtClean="0"/>
          </a:p>
          <a:p>
            <a:pPr lvl="2"/>
            <a:r>
              <a:rPr lang="en-US" dirty="0" smtClean="0"/>
              <a:t>Neural networks (</a:t>
            </a:r>
            <a:r>
              <a:rPr lang="en-US" dirty="0"/>
              <a:t>suspicious patterns are learned and used to detect further </a:t>
            </a:r>
            <a:r>
              <a:rPr lang="en-US" dirty="0" smtClean="0"/>
              <a:t>repeats or </a:t>
            </a:r>
            <a:r>
              <a:rPr lang="en-IN" dirty="0"/>
              <a:t>a series of algorithms that </a:t>
            </a:r>
            <a:r>
              <a:rPr lang="en-IN" dirty="0" smtClean="0"/>
              <a:t>endeavours </a:t>
            </a:r>
            <a:r>
              <a:rPr lang="en-IN" dirty="0"/>
              <a:t>to recognize underlying relationships in a set of data through a process that mimics the way the human brain </a:t>
            </a:r>
            <a:r>
              <a:rPr lang="en-IN" dirty="0" smtClean="0"/>
              <a:t>operates - </a:t>
            </a:r>
            <a:r>
              <a:rPr lang="en-IN" dirty="0"/>
              <a:t> recognizing handwriting or facial recognition</a:t>
            </a:r>
            <a:r>
              <a:rPr lang="en-US" dirty="0" smtClean="0"/>
              <a:t>)</a:t>
            </a:r>
          </a:p>
          <a:p>
            <a:pPr lvl="2"/>
            <a:r>
              <a:rPr lang="en-US" dirty="0" smtClean="0"/>
              <a:t>Machine Learning (</a:t>
            </a:r>
            <a:r>
              <a:rPr lang="en-IN" dirty="0"/>
              <a:t>Machine Learning uses advanced algorithms that parse data, learns from it, and use those learnings to discover meaningful patterns of </a:t>
            </a:r>
            <a:r>
              <a:rPr lang="en-IN" dirty="0" smtClean="0"/>
              <a:t>interest – rejection rate in production)</a:t>
            </a:r>
            <a:endParaRPr lang="en-US" dirty="0" smtClean="0"/>
          </a:p>
          <a:p>
            <a:pPr lvl="2"/>
            <a:r>
              <a:rPr lang="en-US" dirty="0" smtClean="0"/>
              <a:t>Pattern recognition (</a:t>
            </a:r>
            <a:r>
              <a:rPr lang="en-US" dirty="0"/>
              <a:t>detects patterns or clusters of suspicious </a:t>
            </a:r>
            <a:r>
              <a:rPr lang="en-US" dirty="0" smtClean="0"/>
              <a:t>behavior – a person sitting late in winters</a:t>
            </a:r>
            <a:r>
              <a:rPr lang="en-IN" dirty="0" smtClean="0"/>
              <a:t>)</a:t>
            </a: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727743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Fraud Detection and Prevention Techniques</a:t>
            </a:r>
            <a:endParaRPr lang="en-US" sz="4400" dirty="0"/>
          </a:p>
        </p:txBody>
      </p:sp>
      <p:sp>
        <p:nvSpPr>
          <p:cNvPr id="3" name="Content Placeholder 2"/>
          <p:cNvSpPr>
            <a:spLocks noGrp="1"/>
          </p:cNvSpPr>
          <p:nvPr>
            <p:ph idx="1"/>
          </p:nvPr>
        </p:nvSpPr>
        <p:spPr>
          <a:xfrm>
            <a:off x="609600" y="1632860"/>
            <a:ext cx="10972800" cy="4336868"/>
          </a:xfrm>
        </p:spPr>
        <p:txBody>
          <a:bodyPr/>
          <a:lstStyle/>
          <a:p>
            <a:r>
              <a:rPr lang="en-US" dirty="0" smtClean="0"/>
              <a:t>  The four most crucial steps in the fraud prevention and detection process include:</a:t>
            </a:r>
          </a:p>
          <a:p>
            <a:pPr lvl="1"/>
            <a:r>
              <a:rPr lang="en-US" dirty="0" smtClean="0"/>
              <a:t>Capture and unify all manner of data types from every channel and incorporate them into the analytical process.</a:t>
            </a:r>
          </a:p>
          <a:p>
            <a:pPr lvl="1"/>
            <a:r>
              <a:rPr lang="en-US" dirty="0" smtClean="0"/>
              <a:t>Continually monitor all transactions and employ behavioral analytics to facilitate real-time decisions.</a:t>
            </a:r>
          </a:p>
          <a:p>
            <a:pPr lvl="1"/>
            <a:r>
              <a:rPr lang="en-US" dirty="0" smtClean="0"/>
              <a:t>Incorporate analytics culture into every facet of the enterprise through data visualization.</a:t>
            </a:r>
          </a:p>
          <a:p>
            <a:pPr lvl="1"/>
            <a:r>
              <a:rPr lang="en-US" dirty="0" smtClean="0"/>
              <a:t>Employ layered security techniques.</a:t>
            </a:r>
          </a:p>
          <a:p>
            <a:pPr lvl="1">
              <a:buNone/>
            </a:pPr>
            <a:endParaRPr lang="en-US" sz="16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89686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b="1" dirty="0"/>
              <a:t>‘Red flag’ indicators</a:t>
            </a:r>
            <a:endParaRPr lang="en-IN" sz="4800" dirty="0"/>
          </a:p>
        </p:txBody>
      </p:sp>
      <p:sp>
        <p:nvSpPr>
          <p:cNvPr id="3" name="Content Placeholder 2"/>
          <p:cNvSpPr>
            <a:spLocks noGrp="1"/>
          </p:cNvSpPr>
          <p:nvPr>
            <p:ph idx="1"/>
          </p:nvPr>
        </p:nvSpPr>
        <p:spPr>
          <a:xfrm>
            <a:off x="609600" y="1661376"/>
            <a:ext cx="10972800" cy="4663226"/>
          </a:xfrm>
        </p:spPr>
        <p:txBody>
          <a:bodyPr/>
          <a:lstStyle/>
          <a:p>
            <a:pPr marL="0" indent="0">
              <a:buNone/>
            </a:pPr>
            <a:r>
              <a:rPr lang="en-US" dirty="0"/>
              <a:t>There are a number of warning signs that</a:t>
            </a:r>
            <a:r>
              <a:rPr lang="en-US" b="1" dirty="0"/>
              <a:t> </a:t>
            </a:r>
            <a:r>
              <a:rPr lang="en-US" dirty="0"/>
              <a:t>can indicate that there may be a problem</a:t>
            </a:r>
            <a:r>
              <a:rPr lang="en-US" b="1" dirty="0"/>
              <a:t> </a:t>
            </a:r>
            <a:r>
              <a:rPr lang="en-US" dirty="0"/>
              <a:t>within your business. These should not</a:t>
            </a:r>
            <a:r>
              <a:rPr lang="en-US" b="1" dirty="0"/>
              <a:t> </a:t>
            </a:r>
            <a:r>
              <a:rPr lang="en-US" dirty="0"/>
              <a:t>be taken alone as evidence that fraud is</a:t>
            </a:r>
            <a:r>
              <a:rPr lang="en-US" b="1" dirty="0"/>
              <a:t> </a:t>
            </a:r>
            <a:r>
              <a:rPr lang="en-US" dirty="0"/>
              <a:t>occurring within the organization; there may be other legitimate explanations for the occurrence of these indicators. Fraud indicators are inherently interrelated.</a:t>
            </a:r>
            <a:endParaRPr lang="en-IN" dirty="0"/>
          </a:p>
          <a:p>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7363219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40082"/>
          </a:xfrm>
        </p:spPr>
        <p:txBody>
          <a:bodyPr/>
          <a:lstStyle/>
          <a:p>
            <a:pPr lvl="0"/>
            <a:r>
              <a:rPr lang="en-US" sz="4400" b="1" dirty="0" smtClean="0"/>
              <a:t> </a:t>
            </a:r>
            <a:r>
              <a:rPr lang="en-US" sz="3400" b="1" dirty="0" smtClean="0"/>
              <a:t>Procedures and Controls for minimizing Fraud Occurrence</a:t>
            </a:r>
            <a:endParaRPr lang="en-US" sz="3400" b="1" dirty="0"/>
          </a:p>
        </p:txBody>
      </p:sp>
      <p:sp>
        <p:nvSpPr>
          <p:cNvPr id="3" name="Content Placeholder 2"/>
          <p:cNvSpPr>
            <a:spLocks noGrp="1"/>
          </p:cNvSpPr>
          <p:nvPr>
            <p:ph idx="1"/>
          </p:nvPr>
        </p:nvSpPr>
        <p:spPr>
          <a:xfrm>
            <a:off x="609600" y="1802678"/>
            <a:ext cx="10972800" cy="4219301"/>
          </a:xfrm>
        </p:spPr>
        <p:txBody>
          <a:bodyPr/>
          <a:lstStyle/>
          <a:p>
            <a:r>
              <a:rPr lang="en-US" dirty="0" smtClean="0"/>
              <a:t>  One can minimize fraud occurrences by implementing different procedures and controls.</a:t>
            </a:r>
          </a:p>
          <a:p>
            <a:pPr lvl="1"/>
            <a:r>
              <a:rPr lang="en-US" dirty="0" smtClean="0"/>
              <a:t>Know Your Employees</a:t>
            </a:r>
          </a:p>
          <a:p>
            <a:pPr lvl="1"/>
            <a:r>
              <a:rPr lang="en-US" dirty="0" smtClean="0"/>
              <a:t>Make Employees Aware/Set Up Reporting System</a:t>
            </a:r>
          </a:p>
          <a:p>
            <a:pPr lvl="1"/>
            <a:r>
              <a:rPr lang="en-US" dirty="0" smtClean="0"/>
              <a:t>Implement Internal Controls</a:t>
            </a:r>
          </a:p>
          <a:p>
            <a:pPr lvl="1"/>
            <a:r>
              <a:rPr lang="en-US" dirty="0" smtClean="0"/>
              <a:t>Monitor Vacation Balances</a:t>
            </a:r>
          </a:p>
          <a:p>
            <a:pPr lvl="1"/>
            <a:r>
              <a:rPr lang="en-US" dirty="0" smtClean="0"/>
              <a:t>Hire Trustworthy Experts</a:t>
            </a:r>
          </a:p>
          <a:p>
            <a:pPr lvl="1"/>
            <a:r>
              <a:rPr lang="en-US" dirty="0" smtClean="0"/>
              <a:t>Corporate Culture</a:t>
            </a:r>
          </a:p>
          <a:p>
            <a:pPr lvl="1">
              <a:buNone/>
            </a:pPr>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461"/>
            <a:ext cx="10972800" cy="640082"/>
          </a:xfrm>
        </p:spPr>
        <p:txBody>
          <a:bodyPr/>
          <a:lstStyle/>
          <a:p>
            <a:pPr lvl="0"/>
            <a:r>
              <a:rPr lang="en-US" sz="4400" b="1" dirty="0" smtClean="0"/>
              <a:t> Importance of Fraud Prevention </a:t>
            </a:r>
            <a:endParaRPr lang="en-US" sz="4400" b="1" dirty="0"/>
          </a:p>
        </p:txBody>
      </p:sp>
      <p:sp>
        <p:nvSpPr>
          <p:cNvPr id="3" name="Content Placeholder 2"/>
          <p:cNvSpPr>
            <a:spLocks noGrp="1"/>
          </p:cNvSpPr>
          <p:nvPr>
            <p:ph idx="1"/>
          </p:nvPr>
        </p:nvSpPr>
        <p:spPr>
          <a:xfrm>
            <a:off x="609600" y="1802678"/>
            <a:ext cx="10972800" cy="4219301"/>
          </a:xfrm>
        </p:spPr>
        <p:txBody>
          <a:bodyPr/>
          <a:lstStyle/>
          <a:p>
            <a:r>
              <a:rPr lang="en-US" dirty="0" smtClean="0"/>
              <a:t> Investing in security and fraud prevention although costly, can save you money in the long run. It will also prevent a lot of potential future paperwork and the time wasted to resolve fraudulent activity.</a:t>
            </a:r>
          </a:p>
          <a:p>
            <a:r>
              <a:rPr lang="en-US" dirty="0" smtClean="0"/>
              <a:t>An equally as important reason is to make sure your company is trusted. By being able to avoid fraud, it is guaranteed that your business will be deemed credible by sellers, buyers and customers</a:t>
            </a:r>
          </a:p>
          <a:p>
            <a:r>
              <a:rPr lang="en-US" dirty="0" smtClean="0"/>
              <a:t>With a proper fraud prevention strategy, you can help your employees want to be more honest, and any new staff will be able to know right from the start that any dishonest behaviour will not be tolerated by you or their colleagues.</a:t>
            </a:r>
          </a:p>
          <a:p>
            <a:pPr>
              <a:buNone/>
            </a:pPr>
            <a:endParaRPr lang="en-US" dirty="0" smtClean="0"/>
          </a:p>
          <a:p>
            <a:endParaRPr lang="en-US" dirty="0" smtClean="0"/>
          </a:p>
          <a:p>
            <a:endParaRPr lang="en-US" sz="1800" dirty="0" smtClean="0"/>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 Frauds in IT/ERP environment, Computer &amp; Cyber forensics</a:t>
            </a: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ERP Systems</a:t>
            </a:r>
            <a:endParaRPr lang="en-US" sz="4000" dirty="0"/>
          </a:p>
        </p:txBody>
      </p:sp>
      <p:sp>
        <p:nvSpPr>
          <p:cNvPr id="3" name="Content Placeholder 2"/>
          <p:cNvSpPr>
            <a:spLocks noGrp="1"/>
          </p:cNvSpPr>
          <p:nvPr>
            <p:ph idx="1"/>
          </p:nvPr>
        </p:nvSpPr>
        <p:spPr>
          <a:xfrm>
            <a:off x="609600" y="1632860"/>
            <a:ext cx="10972800" cy="4336868"/>
          </a:xfrm>
        </p:spPr>
        <p:txBody>
          <a:bodyPr/>
          <a:lstStyle/>
          <a:p>
            <a:r>
              <a:rPr lang="en-US" dirty="0" smtClean="0"/>
              <a:t>  </a:t>
            </a:r>
            <a:r>
              <a:rPr lang="en-US" sz="2400" dirty="0" smtClean="0"/>
              <a:t>ERP system helps to integrate various functions of the organization and helps in easy flow and sharing of data between various departments. The system also helps to increase the efficiency of the back end processes by making real time information available which enhances strategic decision making process while improving the efficiency of customer service. </a:t>
            </a:r>
          </a:p>
          <a:p>
            <a:r>
              <a:rPr lang="en-US" sz="2400" dirty="0" smtClean="0"/>
              <a:t>The ERP system leads to easy flow of information from one department to another, thus keeping all the systems updated and reducing the service time and errors. </a:t>
            </a:r>
          </a:p>
          <a:p>
            <a:r>
              <a:rPr lang="en-US" sz="2400" dirty="0" smtClean="0"/>
              <a:t>It is used in manufacturing division to keep a check on the inventory. It is also used in the marketing department and supply chain activities to keep a check on the delivered goods. </a:t>
            </a:r>
          </a:p>
          <a:p>
            <a:pPr lvl="1"/>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335"/>
            <a:ext cx="10972800" cy="600893"/>
          </a:xfrm>
        </p:spPr>
        <p:txBody>
          <a:bodyPr/>
          <a:lstStyle/>
          <a:p>
            <a:pPr lvl="0"/>
            <a:r>
              <a:rPr lang="en-US" sz="4400" b="1" dirty="0" smtClean="0"/>
              <a:t> ERP Frauds</a:t>
            </a:r>
            <a:endParaRPr lang="en-US" sz="4000" dirty="0"/>
          </a:p>
        </p:txBody>
      </p:sp>
      <p:sp>
        <p:nvSpPr>
          <p:cNvPr id="3" name="Content Placeholder 2"/>
          <p:cNvSpPr>
            <a:spLocks noGrp="1"/>
          </p:cNvSpPr>
          <p:nvPr>
            <p:ph idx="1"/>
          </p:nvPr>
        </p:nvSpPr>
        <p:spPr>
          <a:xfrm>
            <a:off x="609600" y="1423852"/>
            <a:ext cx="10972800" cy="4336868"/>
          </a:xfrm>
        </p:spPr>
        <p:txBody>
          <a:bodyPr/>
          <a:lstStyle/>
          <a:p>
            <a:r>
              <a:rPr lang="en-US" dirty="0" smtClean="0"/>
              <a:t> </a:t>
            </a:r>
            <a:r>
              <a:rPr lang="en-US" sz="2300" b="1" dirty="0" smtClean="0"/>
              <a:t>There are a number of ways in which frauds can take place in ERP. </a:t>
            </a:r>
          </a:p>
          <a:p>
            <a:pPr lvl="1"/>
            <a:r>
              <a:rPr lang="en-US" sz="2200" dirty="0" smtClean="0"/>
              <a:t>One of the ways fraud is perpetuated is that organizations can make changes in the payment information of vendors by making illegal modifications in the order processing and payment file. This has been done by some companies in the past to save the costs of operations.  </a:t>
            </a:r>
          </a:p>
          <a:p>
            <a:pPr lvl="1"/>
            <a:r>
              <a:rPr lang="en-US" sz="2200" dirty="0" smtClean="0"/>
              <a:t>Another fraud that has been witnessed is companies developing fictitious receipts and modifying the name of clients and their payment amounts on the cheques. </a:t>
            </a:r>
          </a:p>
          <a:p>
            <a:pPr lvl="1"/>
            <a:r>
              <a:rPr lang="en-US" sz="2200" dirty="0" smtClean="0"/>
              <a:t>The ERP systems are more prone to fraud because of the technical complexity and the usage constraints. Another factor that makes fraud detection or prevention difficult is large volume or size of data that ERP systems deal with. Lack of governance and user identification and authorization is another major issue that leads to perpetration of fraud in the ERP systems. Unrestricted access and lack of segregation of duties amongst users is another factor that has led to fraud in the ERP systems.</a:t>
            </a:r>
          </a:p>
          <a:p>
            <a:pPr lvl="1"/>
            <a:endParaRPr lang="en-US" sz="2200" dirty="0" smtClean="0"/>
          </a:p>
          <a:p>
            <a:endParaRPr lang="en-US" sz="2200" b="1" dirty="0" smtClean="0"/>
          </a:p>
          <a:p>
            <a:endParaRPr lang="en-US" sz="2200"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Computer Fraud</a:t>
            </a:r>
            <a:endParaRPr lang="en-US" sz="4000" dirty="0"/>
          </a:p>
        </p:txBody>
      </p:sp>
      <p:sp>
        <p:nvSpPr>
          <p:cNvPr id="3" name="Content Placeholder 2"/>
          <p:cNvSpPr>
            <a:spLocks noGrp="1"/>
          </p:cNvSpPr>
          <p:nvPr>
            <p:ph idx="1"/>
          </p:nvPr>
        </p:nvSpPr>
        <p:spPr>
          <a:xfrm>
            <a:off x="609600" y="1632860"/>
            <a:ext cx="10972800" cy="4336868"/>
          </a:xfrm>
        </p:spPr>
        <p:txBody>
          <a:bodyPr/>
          <a:lstStyle/>
          <a:p>
            <a:r>
              <a:rPr lang="en-US" dirty="0" smtClean="0"/>
              <a:t>  Computer fraud is act of using a computer to take or alter electronic data, or to gain unlawful use of a computer or system.  </a:t>
            </a:r>
          </a:p>
          <a:p>
            <a:endParaRPr lang="en-US" sz="18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0524"/>
            <a:ext cx="10972800" cy="600893"/>
          </a:xfrm>
        </p:spPr>
        <p:txBody>
          <a:bodyPr/>
          <a:lstStyle/>
          <a:p>
            <a:pPr lvl="0"/>
            <a:r>
              <a:rPr lang="en-US" sz="4400" b="1" dirty="0" smtClean="0"/>
              <a:t> Types of Computer and Internet Fraud</a:t>
            </a:r>
            <a:endParaRPr lang="en-US" sz="4400" dirty="0"/>
          </a:p>
        </p:txBody>
      </p:sp>
      <p:sp>
        <p:nvSpPr>
          <p:cNvPr id="3" name="Content Placeholder 2"/>
          <p:cNvSpPr>
            <a:spLocks noGrp="1"/>
          </p:cNvSpPr>
          <p:nvPr>
            <p:ph idx="1"/>
          </p:nvPr>
        </p:nvSpPr>
        <p:spPr>
          <a:xfrm>
            <a:off x="609600" y="1632860"/>
            <a:ext cx="10972800" cy="4336868"/>
          </a:xfrm>
        </p:spPr>
        <p:txBody>
          <a:bodyPr/>
          <a:lstStyle/>
          <a:p>
            <a:r>
              <a:rPr lang="en-US" dirty="0" smtClean="0"/>
              <a:t>  Computer fraud is act of using a computer to take or alter electronic data, or to gain unlawful use of a computer or system.  It involves  different types of criminal acts including:</a:t>
            </a:r>
          </a:p>
          <a:p>
            <a:pPr lvl="1"/>
            <a:r>
              <a:rPr lang="en-US" dirty="0" smtClean="0"/>
              <a:t>Crimes involving the use false pretenses to obtain confidential information, personal information, or unauthorized access.</a:t>
            </a:r>
          </a:p>
          <a:p>
            <a:pPr lvl="1"/>
            <a:r>
              <a:rPr lang="en-US" dirty="0" smtClean="0"/>
              <a:t>Crimes involving altering electronic data. </a:t>
            </a:r>
          </a:p>
          <a:p>
            <a:pPr lvl="1"/>
            <a:r>
              <a:rPr lang="en-US" dirty="0" smtClean="0"/>
              <a:t>Crimes intended to transmit or provide false or misleading information.</a:t>
            </a:r>
          </a:p>
          <a:p>
            <a:pPr lvl="1"/>
            <a:r>
              <a:rPr lang="en-US" dirty="0" smtClean="0"/>
              <a:t>Crimes intended to obtain unlawful use of a computer or of a computer system. Botnet crimes are an example of this type of computer fraud.</a:t>
            </a:r>
          </a:p>
          <a:p>
            <a:pPr lvl="1">
              <a:buNone/>
            </a:pPr>
            <a:r>
              <a:rPr lang="en-US" dirty="0" smtClean="0"/>
              <a:t> </a:t>
            </a:r>
          </a:p>
          <a:p>
            <a:pPr lvl="1"/>
            <a:endParaRPr lang="en-US" dirty="0" smtClean="0"/>
          </a:p>
          <a:p>
            <a:pPr lvl="1"/>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1"/>
            <a:r>
              <a:rPr lang="en-US" sz="4400" b="1" dirty="0" smtClean="0"/>
              <a:t> Examples of Computer Fraud and Abuse  </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  There are countless different examples of computer fraud and abuse, including international auction fraud; romance scams using online dating sites, and rental listing scams in which online real estate websites are used to connect with scammers or illegally obtaining customer data. </a:t>
            </a:r>
          </a:p>
          <a:p>
            <a:r>
              <a:rPr lang="en-US" dirty="0" smtClean="0"/>
              <a:t>Internet websites and emails are used to run scams, and to perpetrate advance fee fraud where people are convinced to send money.</a:t>
            </a:r>
          </a:p>
          <a:p>
            <a:r>
              <a:rPr lang="en-US" dirty="0" smtClean="0"/>
              <a:t>Botnet-related fraud - DOS</a:t>
            </a:r>
          </a:p>
          <a:p>
            <a:r>
              <a:rPr lang="en-US" dirty="0" smtClean="0"/>
              <a:t>Trojan horse scams – stealing password and other information </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1"/>
            <a:r>
              <a:rPr lang="en-US" sz="4400" b="1" dirty="0" smtClean="0"/>
              <a:t> Cybercrime</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Cybercrime also called computer crime, the use of a computer as an instrument to further illegal ends, such as committing fraud, trafficking in child pornography and intellectual property, stealing identities, or violating privacy.  Cybercrime is “</a:t>
            </a:r>
            <a:r>
              <a:rPr lang="en-US" u="sng" dirty="0" smtClean="0"/>
              <a:t>unlawful acts wherein the equipment transforming the information be it a computer or a mobile is either a tool or a target or both”.</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Types of Frauds in Cybercrime</a:t>
            </a:r>
            <a:endParaRPr lang="en-US" sz="3600" dirty="0"/>
          </a:p>
        </p:txBody>
      </p:sp>
      <p:sp>
        <p:nvSpPr>
          <p:cNvPr id="3" name="Content Placeholder 2"/>
          <p:cNvSpPr>
            <a:spLocks noGrp="1"/>
          </p:cNvSpPr>
          <p:nvPr>
            <p:ph idx="1"/>
          </p:nvPr>
        </p:nvSpPr>
        <p:spPr>
          <a:xfrm>
            <a:off x="609600" y="1802678"/>
            <a:ext cx="10972800" cy="4506681"/>
          </a:xfrm>
        </p:spPr>
        <p:txBody>
          <a:bodyPr/>
          <a:lstStyle/>
          <a:p>
            <a:pPr lvl="1"/>
            <a:r>
              <a:rPr lang="en-US" sz="2000" dirty="0" smtClean="0"/>
              <a:t>Financial crimes</a:t>
            </a:r>
          </a:p>
          <a:p>
            <a:pPr lvl="1"/>
            <a:r>
              <a:rPr lang="en-US" sz="2000" dirty="0" smtClean="0"/>
              <a:t>Cyber pornography</a:t>
            </a:r>
          </a:p>
          <a:p>
            <a:pPr lvl="1"/>
            <a:r>
              <a:rPr lang="en-US" sz="2000" dirty="0" smtClean="0"/>
              <a:t>Sale of Illegal articles</a:t>
            </a:r>
          </a:p>
          <a:p>
            <a:pPr lvl="1"/>
            <a:r>
              <a:rPr lang="en-US" sz="2000" dirty="0" smtClean="0"/>
              <a:t>Online gambling</a:t>
            </a:r>
          </a:p>
          <a:p>
            <a:pPr lvl="1"/>
            <a:r>
              <a:rPr lang="en-US" sz="2000" dirty="0" smtClean="0"/>
              <a:t>Intellectual Property crimes</a:t>
            </a:r>
          </a:p>
          <a:p>
            <a:pPr lvl="1"/>
            <a:r>
              <a:rPr lang="en-US" sz="2000" dirty="0" smtClean="0"/>
              <a:t>Email spoofing</a:t>
            </a:r>
          </a:p>
          <a:p>
            <a:pPr lvl="1"/>
            <a:r>
              <a:rPr lang="en-US" sz="2000" dirty="0" smtClean="0"/>
              <a:t>Forgery</a:t>
            </a:r>
          </a:p>
          <a:p>
            <a:pPr lvl="1"/>
            <a:r>
              <a:rPr lang="en-US" sz="2000" dirty="0" smtClean="0"/>
              <a:t>Cyber Defamation</a:t>
            </a:r>
          </a:p>
          <a:p>
            <a:pPr lvl="1"/>
            <a:r>
              <a:rPr lang="en-US" sz="2000" dirty="0" smtClean="0"/>
              <a:t>Cyber stalking</a:t>
            </a:r>
          </a:p>
          <a:p>
            <a:pPr lvl="1"/>
            <a:r>
              <a:rPr lang="en-US" sz="2000" dirty="0" smtClean="0"/>
              <a:t>Unauthorized access to computer systems or networks</a:t>
            </a:r>
          </a:p>
          <a:p>
            <a:pPr lvl="1"/>
            <a:r>
              <a:rPr lang="en-US" sz="2000" dirty="0" smtClean="0"/>
              <a:t>Theft of information contained in electronic form</a:t>
            </a:r>
          </a:p>
          <a:p>
            <a:pPr lvl="1"/>
            <a:r>
              <a:rPr lang="en-US" sz="2000" dirty="0" smtClean="0"/>
              <a:t>Email bombing – crashing mail servers</a:t>
            </a:r>
          </a:p>
          <a:p>
            <a:pPr lvl="1">
              <a:buNone/>
            </a:pPr>
            <a:endParaRPr lang="en-US" sz="1800"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737584"/>
          </a:xfrm>
        </p:spPr>
        <p:txBody>
          <a:bodyPr/>
          <a:lstStyle/>
          <a:p>
            <a:pPr algn="ctr"/>
            <a:r>
              <a:rPr lang="en-US" sz="4800" b="1" dirty="0"/>
              <a:t>Categorization of Fraud Risk Indicator</a:t>
            </a:r>
            <a:endParaRPr lang="en-IN" sz="4800" dirty="0"/>
          </a:p>
        </p:txBody>
      </p:sp>
      <p:sp>
        <p:nvSpPr>
          <p:cNvPr id="3" name="Content Placeholder 2"/>
          <p:cNvSpPr>
            <a:spLocks noGrp="1"/>
          </p:cNvSpPr>
          <p:nvPr>
            <p:ph idx="1"/>
          </p:nvPr>
        </p:nvSpPr>
        <p:spPr>
          <a:xfrm>
            <a:off x="609600" y="1661376"/>
            <a:ext cx="10972800" cy="4663226"/>
          </a:xfrm>
        </p:spPr>
        <p:txBody>
          <a:bodyPr/>
          <a:lstStyle/>
          <a:p>
            <a:r>
              <a:rPr lang="en-US" sz="2800" dirty="0"/>
              <a:t>The fraud triangle refers that fraud requires three components: perceived pressure, perceived opportunity and rationalization. Pressure refers to the pressures on a person to perpetrate a fraud, opportunity is the means by which the fraud is committed and rationalization is the cognitive state that allows the perpetrator to justify the </a:t>
            </a:r>
            <a:r>
              <a:rPr lang="en-US" sz="2800" dirty="0" smtClean="0"/>
              <a:t>fraud</a:t>
            </a:r>
          </a:p>
          <a:p>
            <a:r>
              <a:rPr lang="en-US" sz="2800" dirty="0"/>
              <a:t>While considering the corruption indicators, it is important to consider the evidence left behind by fraudulent act. The Footprints of fraud may refer to the transaction, the perpetrator or the method of hiding the fraud</a:t>
            </a:r>
            <a:endParaRPr lang="en-IN" sz="2800"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2477425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 Cyber forensics</a:t>
            </a:r>
            <a:endParaRPr lang="en-US" sz="4400" dirty="0"/>
          </a:p>
        </p:txBody>
      </p:sp>
      <p:sp>
        <p:nvSpPr>
          <p:cNvPr id="3" name="Content Placeholder 2"/>
          <p:cNvSpPr>
            <a:spLocks noGrp="1"/>
          </p:cNvSpPr>
          <p:nvPr>
            <p:ph idx="1"/>
          </p:nvPr>
        </p:nvSpPr>
        <p:spPr>
          <a:xfrm>
            <a:off x="609600" y="1802679"/>
            <a:ext cx="10972800" cy="4336868"/>
          </a:xfrm>
        </p:spPr>
        <p:txBody>
          <a:bodyPr/>
          <a:lstStyle/>
          <a:p>
            <a:r>
              <a:rPr lang="en-US" dirty="0" smtClean="0"/>
              <a:t>Cyber forensics also known as computer forensics is an electronic discovery technique used to determine and reveal technical criminal evidence. It often involves electronic data storage extraction for legal purposes.</a:t>
            </a:r>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8902"/>
            <a:ext cx="10972800" cy="600893"/>
          </a:xfrm>
        </p:spPr>
        <p:txBody>
          <a:bodyPr/>
          <a:lstStyle/>
          <a:p>
            <a:pPr lvl="0"/>
            <a:r>
              <a:rPr lang="en-US" sz="4400" b="1" dirty="0" smtClean="0"/>
              <a:t>  Tools of Cyber forensics</a:t>
            </a:r>
            <a:endParaRPr lang="en-US" sz="4400" dirty="0"/>
          </a:p>
        </p:txBody>
      </p:sp>
      <p:sp>
        <p:nvSpPr>
          <p:cNvPr id="3" name="Content Placeholder 2"/>
          <p:cNvSpPr>
            <a:spLocks noGrp="1"/>
          </p:cNvSpPr>
          <p:nvPr>
            <p:ph idx="1"/>
          </p:nvPr>
        </p:nvSpPr>
        <p:spPr>
          <a:xfrm>
            <a:off x="609600" y="1802679"/>
            <a:ext cx="10972800" cy="4336868"/>
          </a:xfrm>
        </p:spPr>
        <p:txBody>
          <a:bodyPr/>
          <a:lstStyle/>
          <a:p>
            <a:pPr lvl="0"/>
            <a:r>
              <a:rPr lang="en-IN" dirty="0" smtClean="0"/>
              <a:t>Network Forensic tools- </a:t>
            </a:r>
            <a:r>
              <a:rPr lang="en-IN" dirty="0" err="1" smtClean="0"/>
              <a:t>Accentrix</a:t>
            </a:r>
            <a:r>
              <a:rPr lang="en-IN" dirty="0" smtClean="0"/>
              <a:t>, </a:t>
            </a:r>
            <a:r>
              <a:rPr lang="en-IN" dirty="0" err="1" smtClean="0"/>
              <a:t>Metasploit</a:t>
            </a:r>
            <a:r>
              <a:rPr lang="en-IN" dirty="0" smtClean="0"/>
              <a:t>, </a:t>
            </a:r>
          </a:p>
          <a:p>
            <a:r>
              <a:rPr lang="en-IN" dirty="0" smtClean="0"/>
              <a:t>Database analysis tools.</a:t>
            </a:r>
            <a:endParaRPr lang="en-US" dirty="0" smtClean="0"/>
          </a:p>
          <a:p>
            <a:pPr lvl="0"/>
            <a:r>
              <a:rPr lang="en-IN" dirty="0" smtClean="0"/>
              <a:t>File analysis tools.</a:t>
            </a:r>
            <a:endParaRPr lang="en-US" dirty="0" smtClean="0"/>
          </a:p>
          <a:p>
            <a:pPr lvl="0"/>
            <a:r>
              <a:rPr lang="en-IN" dirty="0" smtClean="0"/>
              <a:t>Registry analysis tools.</a:t>
            </a:r>
            <a:endParaRPr lang="en-US" dirty="0" smtClean="0"/>
          </a:p>
          <a:p>
            <a:pPr lvl="0"/>
            <a:r>
              <a:rPr lang="en-IN" dirty="0" smtClean="0"/>
              <a:t>Email analysis tools.</a:t>
            </a:r>
            <a:endParaRPr lang="en-US" dirty="0" smtClean="0"/>
          </a:p>
          <a:p>
            <a:pPr lvl="0"/>
            <a:r>
              <a:rPr lang="en-IN" dirty="0" smtClean="0"/>
              <a:t>OS analysis tools – </a:t>
            </a:r>
            <a:r>
              <a:rPr lang="en-IN" dirty="0" err="1" smtClean="0"/>
              <a:t>Nmap</a:t>
            </a:r>
            <a:r>
              <a:rPr lang="en-IN" dirty="0" smtClean="0"/>
              <a:t>, MBSA, </a:t>
            </a:r>
            <a:endParaRPr lang="en-US" dirty="0" smtClean="0"/>
          </a:p>
          <a:p>
            <a:pPr lvl="0"/>
            <a:r>
              <a:rPr lang="en-IN" dirty="0" smtClean="0"/>
              <a:t>Disk and data capture -FTK</a:t>
            </a:r>
            <a:endParaRPr lang="en-US" dirty="0" smtClean="0"/>
          </a:p>
          <a:p>
            <a:pPr>
              <a:buNone/>
            </a:pPr>
            <a:endParaRPr lang="en-US"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49"/>
            <a:ext cx="10972800" cy="4562610"/>
          </a:xfrm>
        </p:spPr>
        <p:txBody>
          <a:bodyPr>
            <a:normAutofit fontScale="90000"/>
          </a:bodyPr>
          <a:lstStyle/>
          <a:p>
            <a:pPr lvl="0"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900" dirty="0" smtClean="0"/>
              <a:t> </a:t>
            </a:r>
            <a:r>
              <a:rPr lang="en-US" sz="5300" dirty="0" smtClean="0"/>
              <a:t>Expert Witness , Dispute Resolution</a:t>
            </a:r>
            <a:br>
              <a:rPr lang="en-US" sz="53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r>
              <a:rPr lang="en-US" sz="4400" dirty="0" smtClean="0"/>
              <a:t/>
            </a:r>
            <a:br>
              <a:rPr lang="en-US" sz="4400" dirty="0" smtClean="0"/>
            </a:br>
            <a:r>
              <a:rPr lang="en-US" sz="4400" b="1" dirty="0" smtClean="0"/>
              <a:t> Certified Fraud Examiner Expert Witnesses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sz="2400" dirty="0" smtClean="0"/>
              <a:t>Certified fraud examiner expert witnesses investigate all types of suspicious activity to determine fraud or fraud exposure to an organization, such as a financial institution, insurance company, corporation, or non-profit. </a:t>
            </a:r>
          </a:p>
          <a:p>
            <a:r>
              <a:rPr lang="en-US" sz="2400" dirty="0" smtClean="0"/>
              <a:t>Forensic Group experts are </a:t>
            </a:r>
            <a:r>
              <a:rPr lang="en-US" sz="2400" u="sng" dirty="0" smtClean="0"/>
              <a:t>experienced in forensic accounting and fraud examination with extensive experience in evidence documentation, detection of fraudulent financial statements, embezzlements, misappropriation of assets, and other suspicious financial activities</a:t>
            </a:r>
            <a:r>
              <a:rPr lang="en-US" sz="2400" dirty="0" smtClean="0"/>
              <a:t>. Their expertise includes developing, implementing, and monitoring controls designed to reduce the risk of fraud and ensure accurate, internal controls and compliance, timely reporting.</a:t>
            </a:r>
          </a:p>
          <a:p>
            <a:r>
              <a:rPr lang="en-US" sz="2400" dirty="0" smtClean="0"/>
              <a:t>These experts offer consulting services in divorce litigation, business valuations, hidden assets, fraud detection and prevention, forensic accounting, and securities litigation.</a:t>
            </a:r>
          </a:p>
          <a:p>
            <a:endParaRPr lang="en-US" dirty="0" smtClean="0"/>
          </a:p>
          <a:p>
            <a:pPr>
              <a:buNone/>
            </a:pPr>
            <a:r>
              <a:rPr lang="en-US" dirty="0" smtClean="0"/>
              <a:t/>
            </a:r>
            <a:br>
              <a:rPr lang="en-US" dirty="0" smtClean="0"/>
            </a:br>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The use of experts in fraud cases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Cases involving fraud and requiring expert evidence will be broadly similar to “ordinary “commercial litigation. The lawyers will seek permission to rely on expert evidence and the expert will produce his or her report and, if necessary, give evidence at trial in the normal way. </a:t>
            </a:r>
          </a:p>
          <a:p>
            <a:r>
              <a:rPr lang="en-US" u="sng" dirty="0" smtClean="0"/>
              <a:t>Cases involving fraud will involve some form of deception. The authenticity of documents and the truth of the contents are often disputed. A party will therefore often require evidence about the provenance of particular documents, either to prove that the document in question is false or that a particular individual produced a document containing false information. </a:t>
            </a:r>
            <a:r>
              <a:rPr lang="en-US" dirty="0" smtClean="0"/>
              <a:t>It is only after these issues have been determined that a court can go on to consider their effect.</a:t>
            </a:r>
          </a:p>
          <a:p>
            <a:endParaRPr lang="en-US" dirty="0" smtClean="0"/>
          </a:p>
          <a:p>
            <a:pPr lvl="1">
              <a:buNone/>
            </a:pPr>
            <a:endParaRPr lang="en-US" sz="1600" dirty="0" smtClean="0"/>
          </a:p>
          <a:p>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Role and Qualifications of the Expert Witness</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For the cases that are not settled, accountants can play another important role in the trial, the role of expert witness. Accountants can testify in court regarding the client’s financial matters and give an expert opinion based on their findings. </a:t>
            </a:r>
          </a:p>
          <a:p>
            <a:r>
              <a:rPr lang="en-US" dirty="0" smtClean="0"/>
              <a:t>Professionals can be called as witness to testify various financial aspects of financial statements. </a:t>
            </a:r>
          </a:p>
          <a:p>
            <a:r>
              <a:rPr lang="en-US" dirty="0" smtClean="0"/>
              <a:t>Below are two examples of high profile fraud cases in which expert witnesses testified in court?</a:t>
            </a:r>
          </a:p>
          <a:p>
            <a:pPr lvl="1"/>
            <a:r>
              <a:rPr lang="en-US" dirty="0" smtClean="0"/>
              <a:t>The Enron Case: </a:t>
            </a:r>
          </a:p>
          <a:p>
            <a:pPr lvl="1"/>
            <a:r>
              <a:rPr lang="en-US" dirty="0" smtClean="0"/>
              <a:t>The HealthSouth Case</a:t>
            </a:r>
          </a:p>
          <a:p>
            <a:pPr>
              <a:buNone/>
            </a:pPr>
            <a:endParaRPr lang="en-US" b="1" dirty="0" smtClean="0"/>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Dispute Resolution</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Dispute resolution is how disputes are brought to an end. This can occur through: ... an arbitrated or adjudicated outcome, where an independent arbitrator or court decides how the dispute should be resolved and makes a binding decision or order to that effect.</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Alternative Dispute Resolution</a:t>
            </a:r>
            <a:endParaRPr lang="en-US" sz="4400" dirty="0"/>
          </a:p>
        </p:txBody>
      </p:sp>
      <p:sp>
        <p:nvSpPr>
          <p:cNvPr id="3" name="Content Placeholder 2"/>
          <p:cNvSpPr>
            <a:spLocks noGrp="1"/>
          </p:cNvSpPr>
          <p:nvPr>
            <p:ph idx="1"/>
          </p:nvPr>
        </p:nvSpPr>
        <p:spPr>
          <a:xfrm>
            <a:off x="609600" y="1632860"/>
            <a:ext cx="10972800" cy="4676500"/>
          </a:xfrm>
        </p:spPr>
        <p:txBody>
          <a:bodyPr/>
          <a:lstStyle/>
          <a:p>
            <a:r>
              <a:rPr lang="en-US" dirty="0" smtClean="0"/>
              <a:t>Alternative Dispute Resolution ("ADR") refers to any means of settling disputes outside of the courtroom. ADR typically includes early neutral evaluation, negotiation, conciliation, mediation, and arbitration. </a:t>
            </a:r>
          </a:p>
          <a:p>
            <a:endParaRPr lang="en-US" b="1" dirty="0" smtClean="0"/>
          </a:p>
          <a:p>
            <a:endParaRPr lang="en-US" dirty="0" smtClean="0"/>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5209"/>
            <a:ext cx="10972800" cy="600893"/>
          </a:xfrm>
        </p:spPr>
        <p:txBody>
          <a:bodyPr/>
          <a:lstStyle/>
          <a:p>
            <a:pPr lvl="0"/>
            <a:r>
              <a:rPr lang="en-US" sz="4400" dirty="0" smtClean="0"/>
              <a:t/>
            </a:r>
            <a:br>
              <a:rPr lang="en-US" sz="4400" dirty="0" smtClean="0"/>
            </a:br>
            <a:r>
              <a:rPr lang="en-US" sz="4400" b="1" dirty="0" smtClean="0"/>
              <a:t> </a:t>
            </a:r>
            <a:r>
              <a:rPr lang="en-US" sz="4000" b="1" dirty="0" smtClean="0"/>
              <a:t>Major forms of Alternate Dispute Resolution (ADR)</a:t>
            </a:r>
            <a:endParaRPr lang="en-US" sz="4200" dirty="0"/>
          </a:p>
        </p:txBody>
      </p:sp>
      <p:sp>
        <p:nvSpPr>
          <p:cNvPr id="3" name="Content Placeholder 2"/>
          <p:cNvSpPr>
            <a:spLocks noGrp="1"/>
          </p:cNvSpPr>
          <p:nvPr>
            <p:ph idx="1"/>
          </p:nvPr>
        </p:nvSpPr>
        <p:spPr>
          <a:xfrm>
            <a:off x="609600" y="1632860"/>
            <a:ext cx="10972800" cy="4676500"/>
          </a:xfrm>
        </p:spPr>
        <p:txBody>
          <a:bodyPr/>
          <a:lstStyle/>
          <a:p>
            <a:r>
              <a:rPr lang="en-US" dirty="0" smtClean="0"/>
              <a:t>Mediation </a:t>
            </a:r>
          </a:p>
          <a:p>
            <a:r>
              <a:rPr lang="en-US" dirty="0" smtClean="0"/>
              <a:t>Arbitration</a:t>
            </a:r>
          </a:p>
          <a:p>
            <a:r>
              <a:rPr lang="en-US" dirty="0" smtClean="0"/>
              <a:t>The rent-a-judge program (</a:t>
            </a:r>
            <a:r>
              <a:rPr lang="en-US" dirty="0"/>
              <a:t>choose a retired judge to hear their </a:t>
            </a:r>
            <a:r>
              <a:rPr lang="en-US" dirty="0" smtClean="0"/>
              <a:t>case)</a:t>
            </a:r>
          </a:p>
          <a:p>
            <a:r>
              <a:rPr lang="en-US" dirty="0" smtClean="0"/>
              <a:t>Summary jury trial </a:t>
            </a:r>
          </a:p>
          <a:p>
            <a:r>
              <a:rPr lang="en-US" dirty="0" err="1" smtClean="0"/>
              <a:t>Minitrial</a:t>
            </a:r>
            <a:r>
              <a:rPr lang="en-US" dirty="0" smtClean="0"/>
              <a:t>  ( </a:t>
            </a:r>
            <a:r>
              <a:rPr lang="en-US" dirty="0"/>
              <a:t>formats vary somewhat but typically involve one high-level executive from each side of the dispute plus one neutral </a:t>
            </a:r>
            <a:r>
              <a:rPr lang="en-US" dirty="0" smtClean="0"/>
              <a:t>adviser)</a:t>
            </a:r>
          </a:p>
          <a:p>
            <a:pPr lvl="2"/>
            <a:endParaRPr lang="en-US" sz="1900" dirty="0" smtClean="0"/>
          </a:p>
          <a:p>
            <a:endParaRPr lang="en-US" sz="2000" dirty="0" smtClean="0"/>
          </a:p>
          <a:p>
            <a:pPr lvl="2">
              <a:buNone/>
            </a:pPr>
            <a:endParaRPr lang="en-US" sz="2100" dirty="0" smtClean="0"/>
          </a:p>
          <a:p>
            <a:pPr lvl="2">
              <a:buNone/>
            </a:pPr>
            <a:endParaRPr lang="en-IN" dirty="0"/>
          </a:p>
        </p:txBody>
      </p:sp>
      <p:sp>
        <p:nvSpPr>
          <p:cNvPr id="4" name="Date Placeholder 3"/>
          <p:cNvSpPr>
            <a:spLocks noGrp="1"/>
          </p:cNvSpPr>
          <p:nvPr>
            <p:ph type="dt" sz="half" idx="10"/>
          </p:nvPr>
        </p:nvSpPr>
        <p:spPr/>
        <p:txBody>
          <a:bodyPr/>
          <a:lstStyle/>
          <a:p>
            <a:pPr>
              <a:defRPr/>
            </a:pPr>
            <a:fld id="{45F7BC3D-0126-4941-A858-468C21AE7EA1}" type="datetime5">
              <a:rPr lang="en-US" smtClean="0">
                <a:solidFill>
                  <a:srgbClr val="04617B">
                    <a:shade val="90000"/>
                  </a:srgbClr>
                </a:solidFill>
              </a:rPr>
              <a:pPr>
                <a:defRPr/>
              </a:pPr>
              <a:t>5-Dec-21</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4617B">
                    <a:shade val="90000"/>
                  </a:srgbClr>
                </a:solidFill>
              </a:rPr>
              <a:t>CA Sanjay Kumar Gupta</a:t>
            </a:r>
            <a:endParaRPr lang="en-US" dirty="0">
              <a:solidFill>
                <a:srgbClr val="04617B">
                  <a:shade val="90000"/>
                </a:srgbClr>
              </a:solidFill>
            </a:endParaRPr>
          </a:p>
        </p:txBody>
      </p:sp>
    </p:spTree>
    <p:extLst>
      <p:ext uri="{BB962C8B-B14F-4D97-AF65-F5344CB8AC3E}">
        <p14:creationId xmlns:p14="http://schemas.microsoft.com/office/powerpoint/2010/main" val="584331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4035"/>
            <a:ext cx="10972800" cy="4741830"/>
          </a:xfrm>
        </p:spPr>
        <p:txBody>
          <a:bodyPr>
            <a:normAutofit fontScale="90000"/>
          </a:bodyPr>
          <a:lstStyle/>
          <a:p>
            <a:pPr algn="ct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400" dirty="0" smtClean="0"/>
              <a:t> Money Laundering , financial crime in cross-border transactions</a:t>
            </a:r>
            <a:br>
              <a:rPr lang="en-US" sz="4400" dirty="0" smtClean="0"/>
            </a:br>
            <a:r>
              <a:rPr lang="en-US" sz="4800" dirty="0" smtClean="0"/>
              <a:t/>
            </a:r>
            <a:br>
              <a:rPr lang="en-US" sz="4800" dirty="0" smtClean="0"/>
            </a:br>
            <a:r>
              <a:rPr lang="en-US" sz="4000" dirty="0"/>
              <a:t/>
            </a:r>
            <a:br>
              <a:rPr lang="en-US" sz="4000" dirty="0"/>
            </a:br>
            <a:r>
              <a:rPr lang="en-US" sz="4000" dirty="0" smtClean="0"/>
              <a:t/>
            </a:r>
            <a:br>
              <a:rPr lang="en-US" sz="4000" dirty="0" smtClean="0"/>
            </a:br>
            <a:r>
              <a:rPr lang="en-US" sz="2000" dirty="0"/>
              <a:t> </a:t>
            </a:r>
            <a:r>
              <a:rPr lang="en-IN" sz="2000" dirty="0"/>
              <a:t/>
            </a:r>
            <a:br>
              <a:rPr lang="en-IN" sz="2000" dirty="0"/>
            </a:br>
            <a:r>
              <a:rPr lang="en-IN" dirty="0" smtClean="0"/>
              <a:t/>
            </a:r>
            <a:br>
              <a:rPr lang="en-IN" dirty="0" smtClean="0"/>
            </a:br>
            <a:endParaRPr lang="en-US" b="1" dirty="0"/>
          </a:p>
        </p:txBody>
      </p:sp>
      <p:sp>
        <p:nvSpPr>
          <p:cNvPr id="3" name="Content Placeholder 2"/>
          <p:cNvSpPr>
            <a:spLocks noGrp="1"/>
          </p:cNvSpPr>
          <p:nvPr>
            <p:ph idx="1"/>
          </p:nvPr>
        </p:nvSpPr>
        <p:spPr>
          <a:xfrm>
            <a:off x="609600" y="3483362"/>
            <a:ext cx="10972800" cy="2357908"/>
          </a:xfrm>
        </p:spPr>
        <p:txBody>
          <a:bodyPr>
            <a:normAutofit fontScale="70000" lnSpcReduction="20000"/>
          </a:bodyPr>
          <a:lstStyle/>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r>
              <a:rPr lang="en-US" sz="3200" b="1" dirty="0">
                <a:solidFill>
                  <a:srgbClr val="546422"/>
                </a:solidFill>
              </a:rPr>
              <a:t>Presented by </a:t>
            </a:r>
          </a:p>
          <a:p>
            <a:pPr eaLnBrk="1" hangingPunct="1">
              <a:buFont typeface="Wingdings 2" panose="05020102010507070707" pitchFamily="18" charset="2"/>
              <a:buNone/>
            </a:pPr>
            <a:r>
              <a:rPr lang="en-US" sz="3200" b="1" dirty="0">
                <a:solidFill>
                  <a:srgbClr val="546422"/>
                </a:solidFill>
              </a:rPr>
              <a:t>                 CA. Sanjay Kumar Gupta</a:t>
            </a:r>
          </a:p>
          <a:p>
            <a:pPr eaLnBrk="1" hangingPunct="1">
              <a:buFont typeface="Wingdings 2" panose="05020102010507070707" pitchFamily="18" charset="2"/>
              <a:buNone/>
            </a:pPr>
            <a:r>
              <a:rPr lang="en-US" sz="3200" b="1" dirty="0">
                <a:solidFill>
                  <a:srgbClr val="546422"/>
                </a:solidFill>
              </a:rPr>
              <a:t>                 </a:t>
            </a:r>
          </a:p>
          <a:p>
            <a:pPr eaLnBrk="1" hangingPunct="1">
              <a:buFont typeface="Wingdings 2" panose="05020102010507070707" pitchFamily="18" charset="2"/>
              <a:buNone/>
            </a:pPr>
            <a:endParaRPr lang="en-US" sz="2800" b="1" dirty="0"/>
          </a:p>
          <a:p>
            <a:pPr eaLnBrk="1" hangingPunct="1">
              <a:buFont typeface="Wingdings 2" panose="05020102010507070707" pitchFamily="18" charset="2"/>
              <a:buNone/>
            </a:pPr>
            <a:r>
              <a:rPr lang="en-US" sz="2800" b="1" dirty="0"/>
              <a:t>             </a:t>
            </a:r>
          </a:p>
          <a:p>
            <a:pPr eaLnBrk="1" hangingPunct="1">
              <a:buFont typeface="Wingdings 2" panose="05020102010507070707" pitchFamily="18" charset="2"/>
              <a:buNone/>
            </a:pPr>
            <a:r>
              <a:rPr lang="en-US" sz="2800" b="1" dirty="0"/>
              <a:t>                      </a:t>
            </a:r>
            <a:endParaRPr lang="en-US" dirty="0" smtClean="0"/>
          </a:p>
        </p:txBody>
      </p:sp>
      <p:sp>
        <p:nvSpPr>
          <p:cNvPr id="5" name="Date Placeholder 4"/>
          <p:cNvSpPr>
            <a:spLocks noGrp="1"/>
          </p:cNvSpPr>
          <p:nvPr>
            <p:ph type="dt" sz="quarter" idx="10"/>
          </p:nvPr>
        </p:nvSpPr>
        <p:spPr/>
        <p:txBody>
          <a:bodyPr/>
          <a:lstStyle/>
          <a:p>
            <a:pPr>
              <a:defRPr/>
            </a:pPr>
            <a:fld id="{7838A84E-D571-4FB7-8D6B-55BEB257C26A}" type="datetime5">
              <a:rPr lang="en-US">
                <a:solidFill>
                  <a:srgbClr val="04617B">
                    <a:shade val="90000"/>
                  </a:srgbClr>
                </a:solidFill>
              </a:rPr>
              <a:pPr>
                <a:defRPr/>
              </a:pPr>
              <a:t>5-Dec-21</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mtClean="0">
                <a:solidFill>
                  <a:srgbClr val="045C75"/>
                </a:solidFill>
                <a:latin typeface="Constantia" panose="02030602050306030303" pitchFamily="18" charset="0"/>
              </a:rPr>
              <a:t>CA Sanjay Kumar Gupta</a:t>
            </a:r>
          </a:p>
        </p:txBody>
      </p:sp>
    </p:spTree>
    <p:extLst>
      <p:ext uri="{BB962C8B-B14F-4D97-AF65-F5344CB8AC3E}">
        <p14:creationId xmlns:p14="http://schemas.microsoft.com/office/powerpoint/2010/main" val="3104263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69"/>
  <p:tag name="ELAPSEDTIME" val="10.9"/>
  <p:tag name="ANNOTATION_COUNT" val="0"/>
  <p:tag name="ARTICULATE_SLIDE_GUID" val="dbd6f972-3a54-41b3-bbbd-2d2da20af75f"/>
  <p:tag name="ARTICULATE_SLIDE_NAV" val="2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69"/>
  <p:tag name="ELAPSEDTIME" val="10.9"/>
  <p:tag name="ANNOTATION_COUNT" val="0"/>
  <p:tag name="ARTICULATE_SLIDE_GUID" val="dbd6f972-3a54-41b3-bbbd-2d2da20af75f"/>
  <p:tag name="ARTICULATE_SLIDE_NAV" val="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2306</TotalTime>
  <Words>14454</Words>
  <Application>Microsoft Office PowerPoint</Application>
  <PresentationFormat>Widescreen</PresentationFormat>
  <Paragraphs>2849</Paragraphs>
  <Slides>237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237</vt:i4>
      </vt:variant>
    </vt:vector>
  </HeadingPairs>
  <TitlesOfParts>
    <vt:vector size="243" baseType="lpstr">
      <vt:lpstr>Arial</vt:lpstr>
      <vt:lpstr>Calibri</vt:lpstr>
      <vt:lpstr>Constantia</vt:lpstr>
      <vt:lpstr>Times New Roman</vt:lpstr>
      <vt:lpstr>Wingdings 2</vt:lpstr>
      <vt:lpstr>Flow</vt:lpstr>
      <vt:lpstr>   Fraud Risk Management, Applicable Standard &amp; Best Practices, Financial Forensic Audit Techniques    </vt:lpstr>
      <vt:lpstr>PowerPoint Presentation</vt:lpstr>
      <vt:lpstr>PowerPoint Presentation</vt:lpstr>
      <vt:lpstr>Forensic Audit</vt:lpstr>
      <vt:lpstr>Fraud</vt:lpstr>
      <vt:lpstr>Fraud Risk Indicators </vt:lpstr>
      <vt:lpstr>Fraud Risk Indicators </vt:lpstr>
      <vt:lpstr>‘Red flag’ indicators</vt:lpstr>
      <vt:lpstr>Categorization of Fraud Risk Indicator</vt:lpstr>
      <vt:lpstr>Fraud Risk Indicators -  Pressure</vt:lpstr>
      <vt:lpstr>Fraud Risk Indicators -  Rationalization</vt:lpstr>
      <vt:lpstr>Fraud Risk Indicators -  Rationalization</vt:lpstr>
      <vt:lpstr>Fraud Risk Indicators -  Opportunity</vt:lpstr>
      <vt:lpstr>Fraud Risk Indicators -  Control Environment</vt:lpstr>
      <vt:lpstr>Fraud Risk Indicators -  Risk Assessment</vt:lpstr>
      <vt:lpstr>Fraud Risk Indicators -  Control Activities</vt:lpstr>
      <vt:lpstr>Fraud Risk Indicators -  Information &amp; Communication</vt:lpstr>
      <vt:lpstr>Fraud Risk Indicators -  Monitoring</vt:lpstr>
      <vt:lpstr>Indicators of Fraud Checklist</vt:lpstr>
      <vt:lpstr>Indicators of Fraud Checklist</vt:lpstr>
      <vt:lpstr>       Fraud Risk Management </vt:lpstr>
      <vt:lpstr>Fraud Risk Management</vt:lpstr>
      <vt:lpstr> Comprehensive Fraud Risk Management Process </vt:lpstr>
      <vt:lpstr>Benefits of Fraud Risk Management</vt:lpstr>
      <vt:lpstr>Types of Fraud under Fraud Risk Management</vt:lpstr>
      <vt:lpstr>  Roadmap to Fraud Risk Management </vt:lpstr>
      <vt:lpstr>Essentials for Development of  Fraud Risk Management</vt:lpstr>
      <vt:lpstr>Key Services under Fraud Risk Management</vt:lpstr>
      <vt:lpstr>Key Services under Fraud Risk Management</vt:lpstr>
      <vt:lpstr>Steps of Risk Management Process:</vt:lpstr>
      <vt:lpstr>   Early Warning Indicators of fraud , Money- laundering , Misconduct       </vt:lpstr>
      <vt:lpstr>Early warning signs/Indicators of Frauds</vt:lpstr>
      <vt:lpstr>Money Laundering</vt:lpstr>
      <vt:lpstr>How It Works: Money Laundering Three-Step Process</vt:lpstr>
      <vt:lpstr>Early warning signs/Indicators of Money Laundering</vt:lpstr>
      <vt:lpstr>Examples of Money Laundering (Vectors &amp; Strategies)</vt:lpstr>
      <vt:lpstr>Misconduct</vt:lpstr>
      <vt:lpstr>    Banking: Fraud Risk Assessment in Credit decisions      </vt:lpstr>
      <vt:lpstr> Fraud Risk Assessment </vt:lpstr>
      <vt:lpstr> Bank Credit Analysis</vt:lpstr>
      <vt:lpstr> Steps before making credit decisions by the Bank</vt:lpstr>
      <vt:lpstr> Importance of Credit Risk Management</vt:lpstr>
      <vt:lpstr>   Ways to manage Credit Risk</vt:lpstr>
      <vt:lpstr>   Challenges to Successful Credit Risk Management</vt:lpstr>
      <vt:lpstr>   Best Practices in Credit Risk Management</vt:lpstr>
      <vt:lpstr>    Credit information analysis, indicators of wilful default       </vt:lpstr>
      <vt:lpstr>  Wilful Defaulters</vt:lpstr>
      <vt:lpstr>    History and Concept of  ‘WILFUL DEFAULT’</vt:lpstr>
      <vt:lpstr>    Events indicating Wilful default</vt:lpstr>
      <vt:lpstr>    ‘Diversion of Funds’ &amp;   ‘Siphoning of Funds’</vt:lpstr>
      <vt:lpstr>    Mechanism for identification of Wilful Defaulters</vt:lpstr>
      <vt:lpstr>      Major Consequences Of Being Declared As A Wilful Defaulter</vt:lpstr>
      <vt:lpstr>      Additional Facts on Wilful Default</vt:lpstr>
      <vt:lpstr>          Fraud Investigation Analysis &amp;  Scenario Analysis       </vt:lpstr>
      <vt:lpstr>      Fraud Investigation</vt:lpstr>
      <vt:lpstr>      Key Functions of Fraud Investigator</vt:lpstr>
      <vt:lpstr>      Key Functions of Fraud Investigator</vt:lpstr>
      <vt:lpstr>     Fraud Investigator Responsibilities</vt:lpstr>
      <vt:lpstr>     Fraud Investigation key Steps </vt:lpstr>
      <vt:lpstr>           Fraud Investigation and Engagement Process      </vt:lpstr>
      <vt:lpstr>     Fraud Investigation</vt:lpstr>
      <vt:lpstr>     How to detect Fraud</vt:lpstr>
      <vt:lpstr>       Major types of Fraud</vt:lpstr>
      <vt:lpstr>       Common types of Fraud</vt:lpstr>
      <vt:lpstr>       Fraud engagement process</vt:lpstr>
      <vt:lpstr>       Objectives of Fraud Investigation</vt:lpstr>
      <vt:lpstr>       Principles of fraud investigation</vt:lpstr>
      <vt:lpstr>            Forensic audit plan, program , field work, evidence , court proceedings                  Coordination with law enforcement agencies &amp; engagement conclusion     </vt:lpstr>
      <vt:lpstr>Forensic Audit _An overview</vt:lpstr>
      <vt:lpstr>Process of Forensic Audit Work</vt:lpstr>
      <vt:lpstr>Reasons for Forensic Audit</vt:lpstr>
      <vt:lpstr> Benefits of a Forensic Audit</vt:lpstr>
      <vt:lpstr> Legal provisions </vt:lpstr>
      <vt:lpstr>          Fraud Prevention &amp; Detection – Case Studies       </vt:lpstr>
      <vt:lpstr> Fraud Detection</vt:lpstr>
      <vt:lpstr> Fraud Prevention</vt:lpstr>
      <vt:lpstr> Fraud Detection and Prevention Techniques</vt:lpstr>
      <vt:lpstr> Fraud Detection and Prevention Techniques</vt:lpstr>
      <vt:lpstr> Fraud Detection and Prevention Techniques</vt:lpstr>
      <vt:lpstr> Procedures and Controls for minimizing Fraud Occurrence</vt:lpstr>
      <vt:lpstr> Importance of Fraud Prevention </vt:lpstr>
      <vt:lpstr>          Frauds in IT/ERP environment, Computer &amp; Cyber forensics      </vt:lpstr>
      <vt:lpstr> ERP Systems</vt:lpstr>
      <vt:lpstr> ERP Frauds</vt:lpstr>
      <vt:lpstr> Computer Fraud</vt:lpstr>
      <vt:lpstr> Types of Computer and Internet Fraud</vt:lpstr>
      <vt:lpstr> Examples of Computer Fraud and Abuse  </vt:lpstr>
      <vt:lpstr> Cybercrime</vt:lpstr>
      <vt:lpstr>Types of Frauds in Cybercrime</vt:lpstr>
      <vt:lpstr> Cyber forensics</vt:lpstr>
      <vt:lpstr>  Tools of Cyber forensics</vt:lpstr>
      <vt:lpstr>          Expert Witness , Dispute Resolution       </vt:lpstr>
      <vt:lpstr>  Certified Fraud Examiner Expert Witnesses</vt:lpstr>
      <vt:lpstr>  The use of experts in fraud cases</vt:lpstr>
      <vt:lpstr>  Role and Qualifications of the Expert Witness</vt:lpstr>
      <vt:lpstr>  Dispute Resolution</vt:lpstr>
      <vt:lpstr>  Alternative Dispute Resolution</vt:lpstr>
      <vt:lpstr>  Major forms of Alternate Dispute Resolution (ADR)</vt:lpstr>
      <vt:lpstr>          Money Laundering , financial crime in cross-border transactions       </vt:lpstr>
      <vt:lpstr> Financial Crime</vt:lpstr>
      <vt:lpstr>  Types of Financial Crimes</vt:lpstr>
      <vt:lpstr>  Money Laundering- An overview</vt:lpstr>
      <vt:lpstr>  Consequences of Money Laundering</vt:lpstr>
      <vt:lpstr>  Stages of Money Laundering</vt:lpstr>
      <vt:lpstr>  Defenses to Money Laundering</vt:lpstr>
      <vt:lpstr>    Trade-Based Money Laundering Processes (TBML)/ Cross border   transactions</vt:lpstr>
      <vt:lpstr>         International Guidance on Trade-Based Money Laundering</vt:lpstr>
      <vt:lpstr>         International Guidance on Trade-Based Money Laundering</vt:lpstr>
      <vt:lpstr>          Considering fraud in financial statement audit  (ISA – 240)       </vt:lpstr>
      <vt:lpstr>         ISA 240</vt:lpstr>
      <vt:lpstr>          Scope of ISA 240</vt:lpstr>
      <vt:lpstr>          Objective of ISA 240</vt:lpstr>
      <vt:lpstr>          Requirements of ISA 240</vt:lpstr>
      <vt:lpstr>          Requirements of ISA 240</vt:lpstr>
      <vt:lpstr>            Evaluation of Audit Evidence</vt:lpstr>
      <vt:lpstr>  Documentation </vt:lpstr>
      <vt:lpstr>          IIA Standards / Guidance on Fraud prevention / detection        </vt:lpstr>
      <vt:lpstr>  Institute of Internal Auditors (IIA)</vt:lpstr>
      <vt:lpstr>Introduction to the IIA-Standards</vt:lpstr>
      <vt:lpstr>The purpose of the IIA-Standards</vt:lpstr>
      <vt:lpstr>Fraud </vt:lpstr>
      <vt:lpstr>Provisions on Fraud </vt:lpstr>
      <vt:lpstr>Provisions on Fraud </vt:lpstr>
      <vt:lpstr>Provisions on Fraud </vt:lpstr>
      <vt:lpstr>Provisions on Fraud </vt:lpstr>
      <vt:lpstr>Provisions on Fraud </vt:lpstr>
      <vt:lpstr>Provisions on Fraud </vt:lpstr>
      <vt:lpstr>          International Best Practices &amp; Advisories in Forensic Audit         </vt:lpstr>
      <vt:lpstr>Forensic Auditing </vt:lpstr>
      <vt:lpstr>International Practices </vt:lpstr>
      <vt:lpstr>Fraud And Forensics in Practice</vt:lpstr>
      <vt:lpstr>Fraud And Forensics in Practice</vt:lpstr>
      <vt:lpstr>PCAOB – Auditing Standard no.  5</vt:lpstr>
      <vt:lpstr>Key Quotes</vt:lpstr>
      <vt:lpstr>                           Introduction to Data Extraction, Digital Forensics &amp; Cyber crime       </vt:lpstr>
      <vt:lpstr>Data Extraction</vt:lpstr>
      <vt:lpstr>Data Extraction and ETL</vt:lpstr>
      <vt:lpstr>Data Extraction and ETL</vt:lpstr>
      <vt:lpstr>Data Extraction without ETL</vt:lpstr>
      <vt:lpstr>Types of data extraction </vt:lpstr>
      <vt:lpstr>Benefits of Using an Extraction Tool</vt:lpstr>
      <vt:lpstr>Digital Forensics</vt:lpstr>
      <vt:lpstr>Steps of Digital Forensics</vt:lpstr>
      <vt:lpstr>PowerPoint Presentation</vt:lpstr>
      <vt:lpstr>Types of Digital Forensics</vt:lpstr>
      <vt:lpstr>Challenges faced by Digital Forensics</vt:lpstr>
      <vt:lpstr>Advantages of Digital forensics</vt:lpstr>
      <vt:lpstr>Disadvantages of Digital forensics</vt:lpstr>
      <vt:lpstr>Cybercrime</vt:lpstr>
      <vt:lpstr>  Examples of cybercrime</vt:lpstr>
      <vt:lpstr>    How to protect against cybercrime</vt:lpstr>
      <vt:lpstr>                           Relative Size Factor ( RSF), Use of Benford Law, Luhn’s Algorithm and Hollinger Clark Theory      </vt:lpstr>
      <vt:lpstr>    Relative Size Factor (RSF)</vt:lpstr>
      <vt:lpstr> Theory of Relative Size Factor (RSF) :</vt:lpstr>
      <vt:lpstr>PowerPoint Presentation</vt:lpstr>
      <vt:lpstr>   Case Study on Relative Size Factor (RSF) </vt:lpstr>
      <vt:lpstr>   Case Study on Relative Size Factor (RSF) </vt:lpstr>
      <vt:lpstr>   Case Study on Relative Size Factor (RSF) </vt:lpstr>
      <vt:lpstr>    Computer Assisted Audit Tool (CAATs)</vt:lpstr>
      <vt:lpstr>    Uses of CAATs </vt:lpstr>
      <vt:lpstr>    Benford’s Law</vt:lpstr>
      <vt:lpstr>     History of Benford’s Law</vt:lpstr>
      <vt:lpstr>     Use of  Benford's Law to Spot Fraud</vt:lpstr>
      <vt:lpstr>     Use of  Benford's Law to Spot Fraud_Contd……</vt:lpstr>
      <vt:lpstr>     Use of  Benford's Law to Spot Fraud_Contd……</vt:lpstr>
      <vt:lpstr>   Case Study -  Understand  Benford's Law using Excel</vt:lpstr>
      <vt:lpstr>Case Study -  Understand  Benford's Law using Excel_Contd….</vt:lpstr>
      <vt:lpstr>Case Study -  Understand  Benford's Law using Excel_Contd….</vt:lpstr>
      <vt:lpstr>Case Study -  Understand  Benford's Law using Excel_Contd….</vt:lpstr>
      <vt:lpstr>    Luhn’s  Algorithm</vt:lpstr>
      <vt:lpstr>    How does the Luhn’s Algorithm work?</vt:lpstr>
      <vt:lpstr>    Case Study with an example of Luhn’s  Algorithm</vt:lpstr>
      <vt:lpstr>    Case Study with an example of Luhn’s  Algorithm_Contd….</vt:lpstr>
      <vt:lpstr>    Theory of  Work Place Deviance (R. Hollinger &amp; J .Clark)</vt:lpstr>
      <vt:lpstr>    Richard C. Hollinger and John P. Clark – Additional Research</vt:lpstr>
      <vt:lpstr>                     Using excel in fraud risk analysis       </vt:lpstr>
      <vt:lpstr>    Fraud Risk Analysis</vt:lpstr>
      <vt:lpstr>    Excel in  Fraud Risk Analysis</vt:lpstr>
      <vt:lpstr>    Pivot Table</vt:lpstr>
      <vt:lpstr>  Features of Pivot tables</vt:lpstr>
      <vt:lpstr>  Features of Pivot tables_contd……</vt:lpstr>
      <vt:lpstr>  Features of Pivot tables_contd……</vt:lpstr>
      <vt:lpstr>IF Function</vt:lpstr>
      <vt:lpstr>  IF Function_contd…..</vt:lpstr>
      <vt:lpstr>IF Function_contd…..</vt:lpstr>
      <vt:lpstr>VLOOKUP Function </vt:lpstr>
      <vt:lpstr>   VLOOKUP Function_contd…..</vt:lpstr>
      <vt:lpstr>   VLOOKUP Function_contd…..</vt:lpstr>
      <vt:lpstr>INDEX Function </vt:lpstr>
      <vt:lpstr>More Excel-Functions to analyse Fraud Risks </vt:lpstr>
      <vt:lpstr> Usage of Excel in different areas of Fraud detection </vt:lpstr>
      <vt:lpstr>                       Data Mining       </vt:lpstr>
      <vt:lpstr>Data Mining</vt:lpstr>
      <vt:lpstr>Data Mining_contd….</vt:lpstr>
      <vt:lpstr>Data Mining Techniques</vt:lpstr>
      <vt:lpstr>PowerPoint Presentation</vt:lpstr>
      <vt:lpstr>PowerPoint Presentation</vt:lpstr>
      <vt:lpstr>Uses of Data Mining in Large Scale Financial Transaction</vt:lpstr>
      <vt:lpstr>Summary of the most significant Fraud Detection Techniques/Models in Data Mining.</vt:lpstr>
      <vt:lpstr>Summary of the most significant Fraud Detection Techniques/Models in Data Mining._contd…..</vt:lpstr>
      <vt:lpstr>                         Forensic Lexicology – How to analyze Words like Numbers       </vt:lpstr>
      <vt:lpstr>Lexicology</vt:lpstr>
      <vt:lpstr>How to analyse text</vt:lpstr>
      <vt:lpstr>Text Analysis vs. Text Mining</vt:lpstr>
      <vt:lpstr>Techniques of Text Analysis</vt:lpstr>
      <vt:lpstr>                          Forensic Indices        </vt:lpstr>
      <vt:lpstr>Indexing</vt:lpstr>
      <vt:lpstr>Indexing_contd…..</vt:lpstr>
      <vt:lpstr>The CODIS Concept</vt:lpstr>
      <vt:lpstr>The CODIS Concept_contd.....</vt:lpstr>
      <vt:lpstr>How do these DNA databases using CODIS work?</vt:lpstr>
      <vt:lpstr>What happens after there is a hit in the DNA database?</vt:lpstr>
      <vt:lpstr>What DNA information is stored in these databases?</vt:lpstr>
      <vt:lpstr>Is any personal information relating to the convicted offenders, arrestees, or detainees stored in these DNA databases?</vt:lpstr>
      <vt:lpstr>What precautions are taken for safeguarding the information in these DNA databases?</vt:lpstr>
      <vt:lpstr>                           Forensic Financial Analysis – manipulation and window dressing – Potential techniques and detecting patterns        </vt:lpstr>
      <vt:lpstr>Forensic Financial Analysis </vt:lpstr>
      <vt:lpstr>Financial Statements Manipulation</vt:lpstr>
      <vt:lpstr>Why do Companies manipulate their Financial Statements?</vt:lpstr>
      <vt:lpstr>Detecting Accounting Manipulation</vt:lpstr>
      <vt:lpstr>Detecting Accounting Manipulation_contd….</vt:lpstr>
      <vt:lpstr>Window Dressing in Accounting</vt:lpstr>
      <vt:lpstr>Example of Window Dressing </vt:lpstr>
      <vt:lpstr>Purpose of Window Dressing </vt:lpstr>
      <vt:lpstr>Identifying  Window Dressing in Accounting</vt:lpstr>
      <vt:lpstr>                       Valuation &amp; Forensic – Why &amp; How      </vt:lpstr>
      <vt:lpstr>FORENSIC &amp; VALUATION</vt:lpstr>
      <vt:lpstr>FORENSIC &amp; VALUATION_contd…..</vt:lpstr>
      <vt:lpstr>Necessity of  valuations for Business </vt:lpstr>
      <vt:lpstr>Approaches of Business valuation </vt:lpstr>
      <vt:lpstr>                        A Forensic Accounting Methodology to support Counter-terrorism      </vt:lpstr>
      <vt:lpstr>Forensic Accounting</vt:lpstr>
      <vt:lpstr>Forensic Accounting Techniques</vt:lpstr>
      <vt:lpstr>Counterterrorism </vt:lpstr>
      <vt:lpstr>A forensic accounting methodology to support counterterrorism</vt:lpstr>
      <vt:lpstr>The Impact on Forensic Accounting and Counterterrorism</vt:lpstr>
      <vt:lpstr>The Impact on Forensic Accounting and Counterterrorism_contd.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GUPTA</dc:creator>
  <cp:lastModifiedBy>SANJAY GUPTA</cp:lastModifiedBy>
  <cp:revision>909</cp:revision>
  <dcterms:created xsi:type="dcterms:W3CDTF">2021-11-19T13:24:27Z</dcterms:created>
  <dcterms:modified xsi:type="dcterms:W3CDTF">2021-12-05T09:36:25Z</dcterms:modified>
</cp:coreProperties>
</file>