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559" r:id="rId2"/>
    <p:sldId id="560" r:id="rId3"/>
    <p:sldId id="599" r:id="rId4"/>
    <p:sldId id="561" r:id="rId5"/>
    <p:sldId id="562" r:id="rId6"/>
    <p:sldId id="563" r:id="rId7"/>
    <p:sldId id="600" r:id="rId8"/>
    <p:sldId id="564" r:id="rId9"/>
    <p:sldId id="601" r:id="rId10"/>
    <p:sldId id="602" r:id="rId11"/>
    <p:sldId id="603" r:id="rId12"/>
    <p:sldId id="565" r:id="rId13"/>
    <p:sldId id="566" r:id="rId14"/>
    <p:sldId id="604" r:id="rId15"/>
    <p:sldId id="567" r:id="rId16"/>
    <p:sldId id="568" r:id="rId17"/>
    <p:sldId id="605" r:id="rId18"/>
    <p:sldId id="569" r:id="rId19"/>
    <p:sldId id="570" r:id="rId20"/>
    <p:sldId id="606" r:id="rId21"/>
    <p:sldId id="571" r:id="rId22"/>
    <p:sldId id="572" r:id="rId23"/>
    <p:sldId id="607" r:id="rId24"/>
    <p:sldId id="608" r:id="rId25"/>
    <p:sldId id="573" r:id="rId26"/>
    <p:sldId id="574" r:id="rId27"/>
    <p:sldId id="575" r:id="rId28"/>
    <p:sldId id="609" r:id="rId29"/>
    <p:sldId id="576" r:id="rId30"/>
    <p:sldId id="577" r:id="rId31"/>
    <p:sldId id="578" r:id="rId32"/>
    <p:sldId id="611" r:id="rId33"/>
    <p:sldId id="610" r:id="rId34"/>
    <p:sldId id="579" r:id="rId35"/>
    <p:sldId id="612" r:id="rId36"/>
    <p:sldId id="580" r:id="rId37"/>
    <p:sldId id="613" r:id="rId38"/>
    <p:sldId id="614" r:id="rId39"/>
    <p:sldId id="615" r:id="rId40"/>
    <p:sldId id="616" r:id="rId41"/>
    <p:sldId id="617" r:id="rId42"/>
    <p:sldId id="582" r:id="rId43"/>
    <p:sldId id="592" r:id="rId44"/>
    <p:sldId id="593" r:id="rId45"/>
    <p:sldId id="594" r:id="rId46"/>
    <p:sldId id="595" r:id="rId47"/>
    <p:sldId id="596" r:id="rId48"/>
    <p:sldId id="597" r:id="rId49"/>
    <p:sldId id="598" r:id="rId50"/>
    <p:sldId id="625" r:id="rId51"/>
    <p:sldId id="618" r:id="rId52"/>
    <p:sldId id="619" r:id="rId53"/>
    <p:sldId id="620" r:id="rId54"/>
    <p:sldId id="621" r:id="rId55"/>
    <p:sldId id="622" r:id="rId56"/>
    <p:sldId id="623" r:id="rId57"/>
    <p:sldId id="624"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FF4A-271E-4C8C-BDB1-B6B6F8B9700B}" type="datetimeFigureOut">
              <a:rPr lang="en-IN" smtClean="0"/>
              <a:pPr/>
              <a:t>30-01-2023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89613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133004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093330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151031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6909237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5476E87-B2E9-4188-B8A5-352ECE923707}" type="datetime5">
              <a:rPr lang="en-US">
                <a:solidFill>
                  <a:srgbClr val="DBF5F9">
                    <a:shade val="90000"/>
                  </a:srgbClr>
                </a:solidFill>
              </a:rPr>
              <a:pPr>
                <a:defRPr/>
              </a:pPr>
              <a:t>30-Jan-23</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a:solidFill>
                  <a:srgbClr val="DBF5F9">
                    <a:shade val="90000"/>
                  </a:srgbClr>
                </a:solidFill>
              </a:rPr>
              <a:t>CA Sanjay Gupta</a:t>
            </a: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2CD1952-DF2A-4AB4-B7EE-1EC591001A9B}" type="datetime5">
              <a:rPr lang="en-US">
                <a:solidFill>
                  <a:srgbClr val="04617B">
                    <a:shade val="90000"/>
                  </a:srgbClr>
                </a:solidFill>
              </a:rPr>
              <a:pPr>
                <a:defRPr/>
              </a:pPr>
              <a:t>30-Jan-23</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52C6DFD-8AE6-4E6B-9E60-7B4423F6B46B}" type="datetime5">
              <a:rPr lang="en-US">
                <a:solidFill>
                  <a:srgbClr val="04617B">
                    <a:shade val="90000"/>
                  </a:srgbClr>
                </a:solidFill>
              </a:rPr>
              <a:pPr>
                <a:defRPr/>
              </a:pPr>
              <a:t>30-Jan-23</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5F7BC3D-0126-4941-A858-468C21AE7EA1}" type="datetime5">
              <a:rPr lang="en-US">
                <a:solidFill>
                  <a:srgbClr val="04617B">
                    <a:shade val="90000"/>
                  </a:srgbClr>
                </a:solidFill>
              </a:rPr>
              <a:pPr>
                <a:defRPr/>
              </a:pPr>
              <a:t>30-Jan-23</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FA1E42F-530E-4936-9EBE-C9E853D63899}" type="datetime5">
              <a:rPr lang="en-US">
                <a:solidFill>
                  <a:srgbClr val="DBF5F9">
                    <a:shade val="90000"/>
                  </a:srgbClr>
                </a:solidFill>
              </a:rPr>
              <a:pPr>
                <a:defRPr/>
              </a:pPr>
              <a:t>30-Jan-23</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DBF5F9">
                    <a:shade val="90000"/>
                  </a:srgbClr>
                </a:solidFill>
              </a:rPr>
              <a:t>CA Sanjay Gupta</a:t>
            </a: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642945-952C-4B3A-A56A-475FED5CC84C}" type="datetime5">
              <a:rPr lang="en-US">
                <a:solidFill>
                  <a:srgbClr val="04617B">
                    <a:shade val="90000"/>
                  </a:srgbClr>
                </a:solidFill>
              </a:rPr>
              <a:pPr>
                <a:defRPr/>
              </a:pPr>
              <a:t>30-Jan-23</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9C85CBA-DB86-4AF2-90ED-5EC70A5D3C7D}" type="datetime5">
              <a:rPr lang="en-US">
                <a:solidFill>
                  <a:srgbClr val="04617B">
                    <a:shade val="90000"/>
                  </a:srgbClr>
                </a:solidFill>
              </a:rPr>
              <a:pPr>
                <a:defRPr/>
              </a:pPr>
              <a:t>30-Jan-23</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E68A8CE-AC8C-4AEB-9DF5-A36976E8FAA1}" type="datetime5">
              <a:rPr lang="en-US">
                <a:solidFill>
                  <a:srgbClr val="04617B">
                    <a:shade val="90000"/>
                  </a:srgbClr>
                </a:solidFill>
              </a:rPr>
              <a:pPr>
                <a:defRPr/>
              </a:pPr>
              <a:t>30-Jan-23</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FFB4371-72A3-4B78-B31F-4E259A191CF7}" type="datetime5">
              <a:rPr lang="en-US">
                <a:solidFill>
                  <a:srgbClr val="04617B">
                    <a:shade val="90000"/>
                  </a:srgbClr>
                </a:solidFill>
              </a:rPr>
              <a:pPr>
                <a:defRPr/>
              </a:pPr>
              <a:t>30-Jan-23</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AD7CD74-5DF0-4BF6-BE19-3DAF2B2CDD27}" type="datetime5">
              <a:rPr lang="en-US">
                <a:solidFill>
                  <a:srgbClr val="04617B">
                    <a:shade val="90000"/>
                  </a:srgbClr>
                </a:solidFill>
              </a:rPr>
              <a:pPr>
                <a:defRPr/>
              </a:pPr>
              <a:t>30-Jan-23</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01566C4-FCF1-4651-826B-14783768F7C2}" type="datetime5">
              <a:rPr lang="en-US">
                <a:solidFill>
                  <a:srgbClr val="04617B">
                    <a:shade val="90000"/>
                  </a:srgbClr>
                </a:solidFill>
              </a:rPr>
              <a:pPr>
                <a:defRPr/>
              </a:pPr>
              <a:t>30-Jan-23</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5AE3F7FA-28B0-4009-A3DA-7108E13D3A08}" type="datetime5">
              <a:rPr lang="en-US">
                <a:solidFill>
                  <a:srgbClr val="04617B">
                    <a:shade val="90000"/>
                  </a:srgbClr>
                </a:solidFill>
              </a:rPr>
              <a:pPr>
                <a:defRPr/>
              </a:pPr>
              <a:t>30-Jan-23</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a:solidFill>
                  <a:srgbClr val="04617B">
                    <a:shade val="90000"/>
                  </a:srgbClr>
                </a:solidFill>
              </a:rPr>
              <a:t>CA Sanjay Gupta</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5085"/>
            <a:ext cx="10972800" cy="2391608"/>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5300" dirty="0"/>
              <a:t>Revenue Fraud, Expense fraud, Bribery, Kickback, Tax fraud. </a:t>
            </a:r>
            <a:r>
              <a:rPr lang="en-IN" sz="4400" dirty="0"/>
              <a:t/>
            </a:r>
            <a:br>
              <a:rPr lang="en-IN" sz="4400" dirty="0"/>
            </a:br>
            <a:endParaRPr lang="en-US" b="1" dirty="0"/>
          </a:p>
        </p:txBody>
      </p:sp>
      <p:sp>
        <p:nvSpPr>
          <p:cNvPr id="6" name="Content Placeholder 5"/>
          <p:cNvSpPr>
            <a:spLocks noGrp="1"/>
          </p:cNvSpPr>
          <p:nvPr>
            <p:ph idx="1"/>
          </p:nvPr>
        </p:nvSpPr>
        <p:spPr/>
        <p:txBody>
          <a:bodyPr/>
          <a:lstStyle/>
          <a:p>
            <a:pPr marL="0" indent="0">
              <a:buNone/>
            </a:pPr>
            <a:endParaRPr lang="en-IN" dirty="0"/>
          </a:p>
        </p:txBody>
      </p:sp>
    </p:spTree>
    <p:extLst>
      <p:ext uri="{BB962C8B-B14F-4D97-AF65-F5344CB8AC3E}">
        <p14:creationId xmlns:p14="http://schemas.microsoft.com/office/powerpoint/2010/main" val="261970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Examples of Illegal Bribes / Kickbacks</a:t>
            </a:r>
            <a:endParaRPr lang="en-IN" sz="48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pPr>
            <a:r>
              <a:rPr lang="en-IN" sz="2400" dirty="0"/>
              <a:t>A building contractor might kick back part of what he is paid to the government official responsible for selecting his company for the job. </a:t>
            </a:r>
          </a:p>
          <a:p>
            <a:pPr algn="just">
              <a:lnSpc>
                <a:spcPct val="150000"/>
              </a:lnSpc>
            </a:pPr>
            <a:r>
              <a:rPr lang="en-IN" sz="2400" dirty="0"/>
              <a:t>A pharmaceutical or medical device company might offer free training or other benefits to doctors who prescribe its drug. </a:t>
            </a:r>
          </a:p>
          <a:p>
            <a:pPr algn="just">
              <a:lnSpc>
                <a:spcPct val="150000"/>
              </a:lnSpc>
            </a:pPr>
            <a:r>
              <a:rPr lang="en-IN" sz="2400" dirty="0"/>
              <a:t>A benefit or pension provider might provide cash or another bonus to brokers who convince companies to choose their services over those of another provider. </a:t>
            </a:r>
          </a:p>
          <a:p>
            <a:pPr algn="just">
              <a:lnSpc>
                <a:spcPct val="150000"/>
              </a:lnSpc>
            </a:pPr>
            <a:endParaRPr lang="en-IN" sz="2400" dirty="0"/>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169321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Punishments for </a:t>
            </a:r>
            <a:r>
              <a:rPr lang="en-IN" sz="4400" dirty="0" smtClean="0"/>
              <a:t>Bribery</a:t>
            </a:r>
            <a:endParaRPr lang="en-IN" sz="48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pPr>
            <a:r>
              <a:rPr lang="en-IN" sz="2400" dirty="0"/>
              <a:t>Issuing or accepting bribes is a serious crime that may result in heavy fines or several years in prison. Both civil and criminal charges can be levied against those suspected of being involved in kickback schemes. </a:t>
            </a:r>
            <a:endParaRPr lang="en-IN" sz="2400" dirty="0" smtClean="0"/>
          </a:p>
          <a:p>
            <a:pPr algn="just">
              <a:lnSpc>
                <a:spcPct val="150000"/>
              </a:lnSpc>
            </a:pPr>
            <a:r>
              <a:rPr lang="en-IN" sz="2400" dirty="0" smtClean="0"/>
              <a:t>As per Anti-Kickback </a:t>
            </a:r>
            <a:r>
              <a:rPr lang="en-IN" sz="2400" dirty="0"/>
              <a:t>Act of </a:t>
            </a:r>
            <a:r>
              <a:rPr lang="en-IN" sz="2400" dirty="0" smtClean="0"/>
              <a:t>1986, </a:t>
            </a:r>
            <a:r>
              <a:rPr lang="en-IN" sz="2400" dirty="0"/>
              <a:t>If a contractor or subcontractor forces an employee to kick back part of his or her compensation, the contractor may face a $5000 fine and / or five years in prison. </a:t>
            </a:r>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624800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800" dirty="0"/>
              <a:t>Kickback </a:t>
            </a:r>
            <a:endParaRPr lang="en-IN" sz="4400" dirty="0"/>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400" b="1" dirty="0"/>
              <a:t>kickback </a:t>
            </a:r>
            <a:r>
              <a:rPr lang="en-IN" sz="2400" dirty="0"/>
              <a:t>is a payment from a corrupt contractor to a public or private sector employee </a:t>
            </a:r>
            <a:r>
              <a:rPr lang="en-IN" sz="2400" u="sng" dirty="0"/>
              <a:t>as compensation </a:t>
            </a:r>
            <a:r>
              <a:rPr lang="en-IN" sz="2400" dirty="0"/>
              <a:t>for biased representation or preferential treatment in a decision-making process</a:t>
            </a:r>
            <a:r>
              <a:rPr lang="en-IN" sz="2400" dirty="0" smtClean="0"/>
              <a:t>. </a:t>
            </a:r>
            <a:r>
              <a:rPr lang="en-IN" sz="2400" dirty="0"/>
              <a:t>Kickbacks are often paid in cash, but they can also be paid in merchandise, favours, gifts, or other forms of compensation. </a:t>
            </a:r>
          </a:p>
          <a:p>
            <a:pPr marL="0" indent="0">
              <a:lnSpc>
                <a:spcPct val="150000"/>
              </a:lnSpc>
              <a:buNone/>
            </a:pPr>
            <a:endParaRPr lang="en-IN" sz="2400" dirty="0"/>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876190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smtClean="0"/>
              <a:t>Why </a:t>
            </a:r>
            <a:r>
              <a:rPr lang="en-IN" sz="4400" dirty="0"/>
              <a:t>is a Kickback Unethical? </a:t>
            </a:r>
          </a:p>
        </p:txBody>
      </p:sp>
      <p:sp>
        <p:nvSpPr>
          <p:cNvPr id="3" name="Content Placeholder 2"/>
          <p:cNvSpPr>
            <a:spLocks noGrp="1"/>
          </p:cNvSpPr>
          <p:nvPr>
            <p:ph idx="1"/>
          </p:nvPr>
        </p:nvSpPr>
        <p:spPr>
          <a:xfrm>
            <a:off x="609600" y="1371772"/>
            <a:ext cx="10972800" cy="5127881"/>
          </a:xfrm>
        </p:spPr>
        <p:txBody>
          <a:bodyPr/>
          <a:lstStyle/>
          <a:p>
            <a:pPr lvl="1" algn="just">
              <a:lnSpc>
                <a:spcPct val="150000"/>
              </a:lnSpc>
              <a:buFont typeface="Wingdings" panose="05000000000000000000" pitchFamily="2" charset="2"/>
              <a:buChar char="§"/>
            </a:pPr>
            <a:r>
              <a:rPr lang="en-IN" sz="2200" dirty="0" smtClean="0"/>
              <a:t>Accepting </a:t>
            </a:r>
            <a:r>
              <a:rPr lang="en-IN" sz="2200" dirty="0"/>
              <a:t>a payment in the form of a kickback creates a conflict of interest, biasing the decision-making process and preventing the employee from fulfilling their legal duties. Conflicts of interest are not inherently unethical, but it is always unethical to ignore them and advance the decision-making process in bad faith. </a:t>
            </a:r>
            <a:endParaRPr lang="en-IN" sz="2200" dirty="0" smtClean="0"/>
          </a:p>
          <a:p>
            <a:pPr lvl="1" algn="just">
              <a:lnSpc>
                <a:spcPct val="150000"/>
              </a:lnSpc>
              <a:buFont typeface="Wingdings" panose="05000000000000000000" pitchFamily="2" charset="2"/>
              <a:buChar char="§"/>
            </a:pPr>
            <a:r>
              <a:rPr lang="en-IN" sz="2200" dirty="0"/>
              <a:t>If a public sector employee agrees to pay an inflated price for goods and services in exchange for a kickback, the result is an inefficient government and a corrupt purchasing process where taxpayers are unfairly robbed of value for their hard-earned dollars. </a:t>
            </a:r>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213025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Are Contractor Kickbacks Illegal?</a:t>
            </a:r>
          </a:p>
        </p:txBody>
      </p:sp>
      <p:sp>
        <p:nvSpPr>
          <p:cNvPr id="3" name="Content Placeholder 2"/>
          <p:cNvSpPr>
            <a:spLocks noGrp="1"/>
          </p:cNvSpPr>
          <p:nvPr>
            <p:ph idx="1"/>
          </p:nvPr>
        </p:nvSpPr>
        <p:spPr>
          <a:xfrm>
            <a:off x="609600" y="1371772"/>
            <a:ext cx="10972800" cy="5127881"/>
          </a:xfrm>
        </p:spPr>
        <p:txBody>
          <a:bodyPr/>
          <a:lstStyle/>
          <a:p>
            <a:pPr marL="342900" lvl="1" indent="-342900" algn="just">
              <a:lnSpc>
                <a:spcPct val="150000"/>
              </a:lnSpc>
              <a:buFont typeface="Wingdings" panose="05000000000000000000" pitchFamily="2" charset="2"/>
              <a:buChar char="§"/>
            </a:pPr>
            <a:r>
              <a:rPr lang="en-IN" b="1" dirty="0" smtClean="0"/>
              <a:t>As per </a:t>
            </a:r>
            <a:r>
              <a:rPr lang="en-IN" b="1" dirty="0"/>
              <a:t>“Anti-Kickback Act of </a:t>
            </a:r>
            <a:r>
              <a:rPr lang="en-IN" b="1" dirty="0" smtClean="0"/>
              <a:t>1986”, following regulation </a:t>
            </a:r>
            <a:r>
              <a:rPr lang="en-IN" b="1" dirty="0"/>
              <a:t>prohibits anyone </a:t>
            </a:r>
            <a:r>
              <a:rPr lang="en-IN" b="1" dirty="0" smtClean="0"/>
              <a:t>from: </a:t>
            </a:r>
          </a:p>
          <a:p>
            <a:pPr lvl="2" algn="just">
              <a:lnSpc>
                <a:spcPct val="150000"/>
              </a:lnSpc>
              <a:buFont typeface="Wingdings" panose="05000000000000000000" pitchFamily="2" charset="2"/>
              <a:buChar char="§"/>
            </a:pPr>
            <a:r>
              <a:rPr lang="en-IN" sz="2200" dirty="0"/>
              <a:t>Providing, attempting to provide, or offering a kickback.</a:t>
            </a:r>
          </a:p>
          <a:p>
            <a:pPr lvl="2" algn="just">
              <a:lnSpc>
                <a:spcPct val="150000"/>
              </a:lnSpc>
              <a:buFont typeface="Wingdings" panose="05000000000000000000" pitchFamily="2" charset="2"/>
              <a:buChar char="§"/>
            </a:pPr>
            <a:r>
              <a:rPr lang="en-IN" sz="2200" dirty="0" smtClean="0"/>
              <a:t> </a:t>
            </a:r>
            <a:r>
              <a:rPr lang="en-IN" sz="2200" dirty="0"/>
              <a:t>Soliciting, accepting, or attempting to accept a kickback.</a:t>
            </a:r>
          </a:p>
          <a:p>
            <a:pPr lvl="2" algn="just">
              <a:lnSpc>
                <a:spcPct val="150000"/>
              </a:lnSpc>
              <a:buFont typeface="Wingdings" panose="05000000000000000000" pitchFamily="2" charset="2"/>
              <a:buChar char="§"/>
            </a:pPr>
            <a:r>
              <a:rPr lang="en-IN" sz="2200" dirty="0" smtClean="0"/>
              <a:t>Including </a:t>
            </a:r>
            <a:r>
              <a:rPr lang="en-IN" sz="2200" dirty="0"/>
              <a:t>a kickback in the contract price charged by a sub-contractor to a higher-tier contractor, or by a prime contractor. </a:t>
            </a:r>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7928115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400" dirty="0" smtClean="0"/>
              <a:t>Tax Fraud</a:t>
            </a:r>
            <a:endParaRPr lang="en-IN" sz="44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200" dirty="0" smtClean="0"/>
              <a:t>Tax </a:t>
            </a:r>
            <a:r>
              <a:rPr lang="en-IN" sz="2200" dirty="0"/>
              <a:t>fraud is defined as an activity that entails an attempt to avoid payment of tax by wilfully using wrong means and it occurs when an individual intentionally and illegally tries to falsify his actual income or other details to get rid of tax liabilities. It is also known as tax evasion and is illegal. </a:t>
            </a:r>
            <a:endParaRPr lang="en-IN" sz="2200" dirty="0" smtClean="0"/>
          </a:p>
          <a:p>
            <a:pPr algn="just">
              <a:lnSpc>
                <a:spcPct val="150000"/>
              </a:lnSpc>
              <a:buFont typeface="Wingdings" panose="05000000000000000000" pitchFamily="2" charset="2"/>
              <a:buChar char="§"/>
            </a:pPr>
            <a:r>
              <a:rPr lang="en-IN" sz="2200" dirty="0"/>
              <a:t>Examples of tax fraud are suppression of facts, misrepresentation of facts, claiming expenditure which is not supported with any evidence, falsely recorded investment in the books of accounts, entering false items in the books of accounts, failure to record any income items in the books of accounts, failure to record international transactions, etc. </a:t>
            </a:r>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792834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400" dirty="0"/>
              <a:t>Types of Tax </a:t>
            </a:r>
            <a:r>
              <a:rPr lang="en-IN" sz="4400" dirty="0" smtClean="0"/>
              <a:t>Fraud</a:t>
            </a:r>
            <a:endParaRPr lang="en-IN" sz="4400" dirty="0"/>
          </a:p>
        </p:txBody>
      </p:sp>
      <p:sp>
        <p:nvSpPr>
          <p:cNvPr id="3" name="Content Placeholder 2"/>
          <p:cNvSpPr>
            <a:spLocks noGrp="1"/>
          </p:cNvSpPr>
          <p:nvPr>
            <p:ph idx="1"/>
          </p:nvPr>
        </p:nvSpPr>
        <p:spPr>
          <a:xfrm>
            <a:off x="609600" y="1371772"/>
            <a:ext cx="10972800" cy="5127881"/>
          </a:xfrm>
        </p:spPr>
        <p:txBody>
          <a:bodyPr/>
          <a:lstStyle/>
          <a:p>
            <a:pPr marL="96837" lvl="1" indent="-342900">
              <a:lnSpc>
                <a:spcPct val="150000"/>
              </a:lnSpc>
              <a:buFont typeface="Wingdings" panose="05000000000000000000" pitchFamily="2" charset="2"/>
              <a:buChar char="§"/>
            </a:pPr>
            <a:r>
              <a:rPr lang="en-IN" sz="2200" b="1" dirty="0"/>
              <a:t>There are 3 main </a:t>
            </a:r>
            <a:r>
              <a:rPr lang="en-IN" sz="2200" b="1" dirty="0" smtClean="0"/>
              <a:t>types</a:t>
            </a:r>
            <a:r>
              <a:rPr lang="en-IN" sz="2200" b="1" dirty="0"/>
              <a:t> </a:t>
            </a:r>
            <a:r>
              <a:rPr lang="en-IN" sz="2200" b="1" dirty="0" smtClean="0"/>
              <a:t>of Tax fraud are as follows: </a:t>
            </a:r>
          </a:p>
          <a:p>
            <a:pPr lvl="1" algn="just">
              <a:lnSpc>
                <a:spcPct val="150000"/>
              </a:lnSpc>
            </a:pPr>
            <a:r>
              <a:rPr lang="en-IN" sz="2000" b="1" dirty="0" smtClean="0"/>
              <a:t>Underreporting </a:t>
            </a:r>
            <a:r>
              <a:rPr lang="en-IN" sz="2000" b="1" dirty="0"/>
              <a:t>One’s Income: </a:t>
            </a:r>
            <a:r>
              <a:rPr lang="en-IN" sz="2000" dirty="0"/>
              <a:t>This type of tax fraud is prevalent, especially in the case of people who receive their income in the form of cash. </a:t>
            </a:r>
          </a:p>
          <a:p>
            <a:pPr lvl="1" algn="just">
              <a:lnSpc>
                <a:spcPct val="150000"/>
              </a:lnSpc>
            </a:pPr>
            <a:r>
              <a:rPr lang="en-IN" sz="2000" b="1" dirty="0"/>
              <a:t>Reporting False Numbers:</a:t>
            </a:r>
            <a:r>
              <a:rPr lang="en-IN" sz="2000" dirty="0"/>
              <a:t> Faking the financials is another type of tax fraud. Using incorrect numbers is directly taken equal to falsifying a document or making a false statement by the tax authorities.</a:t>
            </a:r>
          </a:p>
          <a:p>
            <a:pPr lvl="1" algn="just">
              <a:lnSpc>
                <a:spcPct val="150000"/>
              </a:lnSpc>
            </a:pPr>
            <a:r>
              <a:rPr lang="en-IN" sz="2000" b="1" dirty="0"/>
              <a:t>Claiming Undue Deductions:</a:t>
            </a:r>
            <a:r>
              <a:rPr lang="en-IN" sz="2000" dirty="0"/>
              <a:t> In this type of fraud, people claim deductions, credits, and/or expenses that are not due to them.</a:t>
            </a:r>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890736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400" dirty="0" smtClean="0"/>
              <a:t>Example </a:t>
            </a:r>
            <a:r>
              <a:rPr lang="en-IN" sz="4400" dirty="0"/>
              <a:t>of Tax </a:t>
            </a:r>
            <a:r>
              <a:rPr lang="en-IN" sz="4400" dirty="0" smtClean="0"/>
              <a:t>Fraud</a:t>
            </a:r>
            <a:endParaRPr lang="en-IN" sz="4400" dirty="0"/>
          </a:p>
        </p:txBody>
      </p:sp>
      <p:sp>
        <p:nvSpPr>
          <p:cNvPr id="3" name="Content Placeholder 2"/>
          <p:cNvSpPr>
            <a:spLocks noGrp="1"/>
          </p:cNvSpPr>
          <p:nvPr>
            <p:ph idx="1"/>
          </p:nvPr>
        </p:nvSpPr>
        <p:spPr>
          <a:xfrm>
            <a:off x="609600" y="1371772"/>
            <a:ext cx="10972800" cy="5127881"/>
          </a:xfrm>
        </p:spPr>
        <p:txBody>
          <a:bodyPr/>
          <a:lstStyle/>
          <a:p>
            <a:pPr marL="96837" lvl="1" indent="-342900">
              <a:lnSpc>
                <a:spcPct val="150000"/>
              </a:lnSpc>
              <a:buFont typeface="Wingdings" panose="05000000000000000000" pitchFamily="2" charset="2"/>
              <a:buChar char="§"/>
            </a:pPr>
            <a:r>
              <a:rPr lang="en-IN" sz="2200" b="1" dirty="0"/>
              <a:t>Following are some simple, straight forward but real-life examples of tax fraud</a:t>
            </a:r>
            <a:r>
              <a:rPr lang="en-IN" sz="2200" b="1" dirty="0" smtClean="0"/>
              <a:t>:</a:t>
            </a:r>
          </a:p>
          <a:p>
            <a:pPr marL="644524" lvl="3" indent="-342900" algn="just">
              <a:lnSpc>
                <a:spcPct val="150000"/>
              </a:lnSpc>
              <a:buFont typeface="Wingdings" panose="05000000000000000000" pitchFamily="2" charset="2"/>
              <a:buChar char="Ø"/>
            </a:pPr>
            <a:r>
              <a:rPr lang="en-IN" sz="2200" dirty="0"/>
              <a:t>An </a:t>
            </a:r>
            <a:r>
              <a:rPr lang="en-IN" sz="2200" dirty="0" err="1"/>
              <a:t>assessee</a:t>
            </a:r>
            <a:r>
              <a:rPr lang="en-IN" sz="2200" dirty="0"/>
              <a:t> was caught by the Income Tax (IT) </a:t>
            </a:r>
            <a:r>
              <a:rPr lang="en-IN" sz="2200" dirty="0" err="1"/>
              <a:t>dept</a:t>
            </a:r>
            <a:r>
              <a:rPr lang="en-IN" sz="2200" dirty="0"/>
              <a:t> for concealment of his income. He then offered the officers some amount of money to settle the claim, but the IT officers were not convinced and levied a hefty penalty on him</a:t>
            </a:r>
            <a:r>
              <a:rPr lang="en-IN" sz="2200" dirty="0" smtClean="0"/>
              <a:t>.</a:t>
            </a:r>
          </a:p>
          <a:p>
            <a:pPr marL="644524" lvl="3" indent="-342900" algn="just">
              <a:lnSpc>
                <a:spcPct val="150000"/>
              </a:lnSpc>
              <a:buFont typeface="Wingdings" panose="05000000000000000000" pitchFamily="2" charset="2"/>
              <a:buChar char="Ø"/>
            </a:pPr>
            <a:r>
              <a:rPr lang="en-IN" sz="2200" dirty="0" smtClean="0"/>
              <a:t>In a </a:t>
            </a:r>
            <a:r>
              <a:rPr lang="en-IN" sz="2200" dirty="0"/>
              <a:t>five-star restaurant, a waitress used to earn around $200 every day as tips on an average. The rule of the restaurant was that the waitresses have to write the amount which they receive as tips to the logs by which it gets recorded. The waitress, just to avoid the taxes, wrote only $50/day on an average as tips. After internal checking, it was found, and the waitress was liable for a hefty tax penalty or imprisonment. </a:t>
            </a:r>
            <a:r>
              <a:rPr lang="en-IN" sz="2200" dirty="0" smtClean="0"/>
              <a:t> </a:t>
            </a:r>
            <a:endParaRPr lang="en-IN" sz="2200"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798191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5085"/>
            <a:ext cx="10972800" cy="1996018"/>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5300" dirty="0"/>
              <a:t>Inventory and HR Frauds</a:t>
            </a:r>
            <a:r>
              <a:rPr lang="en-IN" sz="4400" dirty="0"/>
              <a:t/>
            </a:r>
            <a:br>
              <a:rPr lang="en-IN" sz="4400" dirty="0"/>
            </a:br>
            <a:endParaRPr lang="en-US" b="1" dirty="0"/>
          </a:p>
        </p:txBody>
      </p:sp>
      <p:sp>
        <p:nvSpPr>
          <p:cNvPr id="6" name="Content Placeholder 5"/>
          <p:cNvSpPr>
            <a:spLocks noGrp="1"/>
          </p:cNvSpPr>
          <p:nvPr>
            <p:ph idx="1"/>
          </p:nvPr>
        </p:nvSpPr>
        <p:spPr/>
        <p:txBody>
          <a:bodyPr/>
          <a:lstStyle/>
          <a:p>
            <a:endParaRPr lang="en-IN" dirty="0"/>
          </a:p>
        </p:txBody>
      </p:sp>
    </p:spTree>
    <p:extLst>
      <p:ext uri="{BB962C8B-B14F-4D97-AF65-F5344CB8AC3E}">
        <p14:creationId xmlns:p14="http://schemas.microsoft.com/office/powerpoint/2010/main" val="17065999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800" dirty="0" smtClean="0"/>
              <a:t>Inventory Fraud</a:t>
            </a:r>
            <a:endParaRPr lang="en-IN" sz="4800" dirty="0"/>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400" b="1" dirty="0"/>
              <a:t>Inventory Fraud: </a:t>
            </a:r>
            <a:r>
              <a:rPr lang="en-IN" sz="2400" dirty="0"/>
              <a:t>Inventory fraud involves the theft of physical inventory items and the misstatement of inventory records on a company's financial statements</a:t>
            </a:r>
            <a:r>
              <a:rPr lang="en-IN" sz="2400" dirty="0" smtClean="0"/>
              <a:t>. </a:t>
            </a:r>
            <a:r>
              <a:rPr lang="en-IN" sz="2400" dirty="0"/>
              <a:t>Inventory consists of raw materials, unfinished and finished goods that are generally stored in warehouses. A small business may be a victim of fraud perpetrated by one of its employees, or the business itself may engage in fraudulent activities to trick shareholders and tax agencies. Timely fraud detection and prevention can save small business time and money </a:t>
            </a:r>
          </a:p>
          <a:p>
            <a:pPr marL="393700" lvl="1" indent="0" algn="just">
              <a:buNone/>
            </a:pPr>
            <a:endParaRPr lang="en-IN" b="1" dirty="0"/>
          </a:p>
        </p:txBody>
      </p:sp>
    </p:spTree>
    <p:extLst>
      <p:ext uri="{BB962C8B-B14F-4D97-AF65-F5344CB8AC3E}">
        <p14:creationId xmlns:p14="http://schemas.microsoft.com/office/powerpoint/2010/main" val="1241568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Revenue </a:t>
            </a:r>
            <a:r>
              <a:rPr lang="en-IN" sz="4800" dirty="0" smtClean="0"/>
              <a:t>Fraud</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2400" dirty="0"/>
              <a:t>Revenue recognition fraud has been a major focus, revenue is a large part of financial statement thus it becomes a primary category that affects an entity’s financial position and results of operations. The manipulation of revenue could result in a misstatement of an entity’s EBITDA (Earnings Before Interest, Tax, Depreciation and Amortization) and other profitability ratios, which investors and the public rely on when making investment decisions. Reliance on fraudulent information could eventually misstate the share price. </a:t>
            </a:r>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791371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400" dirty="0" smtClean="0"/>
              <a:t> </a:t>
            </a:r>
            <a:r>
              <a:rPr lang="en-IN" sz="4200" dirty="0" smtClean="0"/>
              <a:t>Detection &amp; Prevention of Inventory Fraud</a:t>
            </a:r>
            <a:endParaRPr lang="en-IN" sz="4200" dirty="0"/>
          </a:p>
        </p:txBody>
      </p:sp>
      <p:sp>
        <p:nvSpPr>
          <p:cNvPr id="3" name="Content Placeholder 2"/>
          <p:cNvSpPr>
            <a:spLocks noGrp="1"/>
          </p:cNvSpPr>
          <p:nvPr>
            <p:ph idx="1"/>
          </p:nvPr>
        </p:nvSpPr>
        <p:spPr>
          <a:xfrm>
            <a:off x="609600" y="1371772"/>
            <a:ext cx="10972800" cy="5127881"/>
          </a:xfrm>
        </p:spPr>
        <p:txBody>
          <a:bodyPr/>
          <a:lstStyle/>
          <a:p>
            <a:pPr marL="342900" lvl="1" indent="-342900" algn="just">
              <a:buFont typeface="Wingdings" panose="05000000000000000000" pitchFamily="2" charset="2"/>
              <a:buChar char="§"/>
            </a:pPr>
            <a:r>
              <a:rPr lang="en-IN" sz="2000" b="1" dirty="0"/>
              <a:t>Timely fraud detection and prevention can save small business time and </a:t>
            </a:r>
            <a:r>
              <a:rPr lang="en-IN" sz="2000" b="1" dirty="0" smtClean="0"/>
              <a:t>money</a:t>
            </a:r>
            <a:r>
              <a:rPr lang="en-IN" sz="2000" b="1" dirty="0"/>
              <a:t> </a:t>
            </a:r>
            <a:r>
              <a:rPr lang="en-IN" sz="2000" b="1" dirty="0" smtClean="0"/>
              <a:t>in the following manner: </a:t>
            </a:r>
          </a:p>
          <a:p>
            <a:pPr lvl="1" algn="just">
              <a:buFont typeface="Wingdings" panose="05000000000000000000" pitchFamily="2" charset="2"/>
              <a:buChar char="Ø"/>
            </a:pPr>
            <a:r>
              <a:rPr lang="en-IN" sz="2000" dirty="0"/>
              <a:t>Detect inventory theft, which is the removal of inventory from storage for resale or personal use. The warning signs include missing packing slips and sales receipts, employees living above their means, complaints from customers about lost goods, spikes in the number of damaged goods and sharp drops in sales, even during normally busy periods. To prevent theft, lock storage areas, install video monitoring and alarm systems in warehouse, run background checks on employees and conduct random physical audits of inventory.</a:t>
            </a:r>
          </a:p>
          <a:p>
            <a:pPr lvl="1" algn="just">
              <a:buFont typeface="Wingdings" panose="05000000000000000000" pitchFamily="2" charset="2"/>
              <a:buChar char="Ø"/>
            </a:pPr>
            <a:r>
              <a:rPr lang="en-IN" sz="2000" dirty="0" smtClean="0"/>
              <a:t>Look </a:t>
            </a:r>
            <a:r>
              <a:rPr lang="en-IN" sz="2000" dirty="0"/>
              <a:t>for risk factors of inventory fraud</a:t>
            </a:r>
            <a:r>
              <a:rPr lang="en-IN" sz="2000" dirty="0" smtClean="0"/>
              <a:t>.</a:t>
            </a:r>
          </a:p>
          <a:p>
            <a:pPr lvl="1" algn="just">
              <a:buFont typeface="Wingdings" panose="05000000000000000000" pitchFamily="2" charset="2"/>
              <a:buChar char="Ø"/>
            </a:pPr>
            <a:r>
              <a:rPr lang="en-IN" sz="2000" dirty="0"/>
              <a:t>Find errors or misstatements in reported inventory balances. Overstating and understating the ending inventory balances can inflate and reduce profits, respectively</a:t>
            </a:r>
            <a:r>
              <a:rPr lang="en-IN" sz="2000" dirty="0" smtClean="0"/>
              <a:t>.</a:t>
            </a:r>
          </a:p>
          <a:p>
            <a:pPr lvl="1" algn="just">
              <a:buFont typeface="Wingdings" panose="05000000000000000000" pitchFamily="2" charset="2"/>
              <a:buChar char="Ø"/>
            </a:pPr>
            <a:r>
              <a:rPr lang="en-IN" sz="2000" dirty="0"/>
              <a:t>Spot unusual trends in certain financial ratios involving inventory. Possible signs of fraud include inventory balances rising faster than sales and shipping costs decreasing as a percentage of inventory</a:t>
            </a:r>
            <a:r>
              <a:rPr lang="en-IN" sz="2000" dirty="0" smtClean="0"/>
              <a:t>.</a:t>
            </a:r>
          </a:p>
          <a:p>
            <a:pPr lvl="1" algn="just">
              <a:buFont typeface="Wingdings" panose="05000000000000000000" pitchFamily="2" charset="2"/>
              <a:buChar char="Ø"/>
            </a:pPr>
            <a:r>
              <a:rPr lang="en-IN" sz="2000" dirty="0"/>
              <a:t>Watch for attempts to create phantom inventory.</a:t>
            </a:r>
          </a:p>
          <a:p>
            <a:pPr marL="0" indent="0">
              <a:buNone/>
            </a:pPr>
            <a:endParaRPr lang="en-IN" sz="2400" dirty="0"/>
          </a:p>
          <a:p>
            <a:pPr lvl="1" algn="just"/>
            <a:endParaRPr lang="en-IN" b="1" dirty="0"/>
          </a:p>
        </p:txBody>
      </p:sp>
    </p:spTree>
    <p:extLst>
      <p:ext uri="{BB962C8B-B14F-4D97-AF65-F5344CB8AC3E}">
        <p14:creationId xmlns:p14="http://schemas.microsoft.com/office/powerpoint/2010/main" val="3082360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800" dirty="0" smtClean="0"/>
              <a:t>HR Fraud</a:t>
            </a:r>
            <a:endParaRPr lang="en-IN" sz="4800" dirty="0"/>
          </a:p>
        </p:txBody>
      </p:sp>
      <p:sp>
        <p:nvSpPr>
          <p:cNvPr id="3" name="Content Placeholder 2"/>
          <p:cNvSpPr>
            <a:spLocks noGrp="1"/>
          </p:cNvSpPr>
          <p:nvPr>
            <p:ph idx="1"/>
          </p:nvPr>
        </p:nvSpPr>
        <p:spPr>
          <a:xfrm>
            <a:off x="609600" y="1371772"/>
            <a:ext cx="10972800" cy="5127881"/>
          </a:xfrm>
        </p:spPr>
        <p:txBody>
          <a:bodyPr/>
          <a:lstStyle/>
          <a:p>
            <a:pPr algn="just">
              <a:buFont typeface="Wingdings" panose="05000000000000000000" pitchFamily="2" charset="2"/>
              <a:buChar char="§"/>
            </a:pPr>
            <a:r>
              <a:rPr lang="en-IN" sz="2000" b="1" dirty="0" smtClean="0"/>
              <a:t>HR </a:t>
            </a:r>
            <a:r>
              <a:rPr lang="en-IN" sz="2000" b="1" dirty="0"/>
              <a:t>Fraud: </a:t>
            </a:r>
            <a:r>
              <a:rPr lang="en-IN" sz="2000" dirty="0"/>
              <a:t>Employees working in the HR department have access to employee data and spending authority for the office’s needs. As a result, schemes often include data theft and fraud related to company expenses. </a:t>
            </a:r>
            <a:endParaRPr lang="en-IN" sz="2000" dirty="0" smtClean="0"/>
          </a:p>
          <a:p>
            <a:pPr algn="just">
              <a:buFont typeface="Wingdings" panose="05000000000000000000" pitchFamily="2" charset="2"/>
              <a:buChar char="§"/>
            </a:pPr>
            <a:r>
              <a:rPr lang="en-IN" sz="1900" b="1" dirty="0"/>
              <a:t>Expense fraud</a:t>
            </a:r>
            <a:r>
              <a:rPr lang="en-IN" sz="1900" dirty="0"/>
              <a:t>: HR staff claim to purchase items for their department. They might forge receipts for a fake purchase or inflate the expense claim, then pocket the money. </a:t>
            </a:r>
            <a:endParaRPr lang="en-IN" sz="1900" dirty="0" smtClean="0"/>
          </a:p>
          <a:p>
            <a:pPr algn="just">
              <a:lnSpc>
                <a:spcPct val="150000"/>
              </a:lnSpc>
              <a:buFont typeface="Wingdings" panose="05000000000000000000" pitchFamily="2" charset="2"/>
              <a:buChar char="§"/>
            </a:pPr>
            <a:r>
              <a:rPr lang="en-IN" sz="1900" b="1" dirty="0"/>
              <a:t>Ghost employee scheme</a:t>
            </a:r>
            <a:r>
              <a:rPr lang="en-IN" sz="1900" dirty="0"/>
              <a:t>: A staff member adds a fake employee to the </a:t>
            </a:r>
            <a:r>
              <a:rPr lang="en-IN" sz="1900" dirty="0" smtClean="0"/>
              <a:t>payroll.</a:t>
            </a:r>
          </a:p>
          <a:p>
            <a:pPr algn="just">
              <a:lnSpc>
                <a:spcPct val="150000"/>
              </a:lnSpc>
              <a:buFont typeface="Wingdings" panose="05000000000000000000" pitchFamily="2" charset="2"/>
              <a:buChar char="§"/>
            </a:pPr>
            <a:r>
              <a:rPr lang="en-IN" sz="1900" b="1" dirty="0"/>
              <a:t>Misuse of company assets</a:t>
            </a:r>
            <a:r>
              <a:rPr lang="en-IN" sz="1900" dirty="0"/>
              <a:t>: An HR employee might use their company car and / or credit card for unauthorized personal use. </a:t>
            </a:r>
            <a:endParaRPr lang="en-IN" sz="1900" dirty="0" smtClean="0"/>
          </a:p>
          <a:p>
            <a:pPr algn="just">
              <a:lnSpc>
                <a:spcPct val="150000"/>
              </a:lnSpc>
              <a:buFont typeface="Wingdings" panose="05000000000000000000" pitchFamily="2" charset="2"/>
              <a:buChar char="§"/>
            </a:pPr>
            <a:r>
              <a:rPr lang="en-IN" sz="1900" b="1" dirty="0"/>
              <a:t>Procurement fraud</a:t>
            </a:r>
            <a:r>
              <a:rPr lang="en-IN" sz="1900" dirty="0"/>
              <a:t>: An employee over-purchases items for the HR department </a:t>
            </a:r>
            <a:r>
              <a:rPr lang="en-IN" sz="1900" dirty="0" smtClean="0"/>
              <a:t>and </a:t>
            </a:r>
            <a:r>
              <a:rPr lang="en-IN" sz="1900" dirty="0"/>
              <a:t>keeps the extras for personal use or to sell. </a:t>
            </a:r>
            <a:endParaRPr lang="en-IN" sz="1900" dirty="0" smtClean="0"/>
          </a:p>
          <a:p>
            <a:pPr algn="just">
              <a:buFont typeface="Wingdings" panose="05000000000000000000" pitchFamily="2" charset="2"/>
              <a:buChar char="§"/>
            </a:pPr>
            <a:r>
              <a:rPr lang="en-IN" sz="1900" b="1" dirty="0"/>
              <a:t>Theft of Personally Identifiable Information (PII)</a:t>
            </a:r>
            <a:r>
              <a:rPr lang="en-IN" sz="1900" dirty="0"/>
              <a:t>: HR employees have access to every employee’s sensitive information. They might steal contact information, banking information, Social Security numbers and more to sell or use in an identity theft scheme. </a:t>
            </a:r>
          </a:p>
          <a:p>
            <a:pPr lvl="1" algn="just"/>
            <a:endParaRPr lang="en-IN" b="1" dirty="0"/>
          </a:p>
        </p:txBody>
      </p:sp>
    </p:spTree>
    <p:extLst>
      <p:ext uri="{BB962C8B-B14F-4D97-AF65-F5344CB8AC3E}">
        <p14:creationId xmlns:p14="http://schemas.microsoft.com/office/powerpoint/2010/main" val="3643940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3400" dirty="0"/>
              <a:t>Tips for Detecting and Preventing Fraud in HR </a:t>
            </a:r>
            <a:r>
              <a:rPr lang="en-IN" sz="3400" dirty="0" smtClean="0"/>
              <a:t>Department</a:t>
            </a:r>
            <a:endParaRPr lang="en-IN" sz="3400" dirty="0"/>
          </a:p>
        </p:txBody>
      </p:sp>
      <p:sp>
        <p:nvSpPr>
          <p:cNvPr id="3" name="Content Placeholder 2"/>
          <p:cNvSpPr>
            <a:spLocks noGrp="1"/>
          </p:cNvSpPr>
          <p:nvPr>
            <p:ph idx="1"/>
          </p:nvPr>
        </p:nvSpPr>
        <p:spPr>
          <a:xfrm>
            <a:off x="609600" y="1281619"/>
            <a:ext cx="10972800" cy="512788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algn="just">
              <a:lnSpc>
                <a:spcPct val="150000"/>
              </a:lnSpc>
              <a:buFont typeface="Wingdings" panose="05000000000000000000" pitchFamily="2" charset="2"/>
              <a:buChar char="§"/>
            </a:pPr>
            <a:r>
              <a:rPr lang="en-IN" sz="2000" b="1" dirty="0"/>
              <a:t>Look for Red Flags: An employee might be committing fraud if they: </a:t>
            </a:r>
            <a:endParaRPr lang="en-IN" dirty="0"/>
          </a:p>
          <a:p>
            <a:pPr marL="681037" lvl="3" indent="-342900" algn="just">
              <a:buFont typeface="Wingdings" panose="05000000000000000000" pitchFamily="2" charset="2"/>
              <a:buChar char="ü"/>
            </a:pPr>
            <a:r>
              <a:rPr lang="en-IN" dirty="0"/>
              <a:t>Refuse to let other HR team members help with their duties.</a:t>
            </a:r>
          </a:p>
          <a:p>
            <a:pPr marL="681037" lvl="3" indent="-342900" algn="just">
              <a:buFont typeface="Wingdings" panose="05000000000000000000" pitchFamily="2" charset="2"/>
              <a:buChar char="ü"/>
            </a:pPr>
            <a:r>
              <a:rPr lang="en-IN" dirty="0"/>
              <a:t> Work long or odd hours (late nights, early mornings, weekends).</a:t>
            </a:r>
          </a:p>
          <a:p>
            <a:pPr marL="681037" lvl="3" indent="-342900" algn="just">
              <a:buFont typeface="Wingdings" panose="05000000000000000000" pitchFamily="2" charset="2"/>
              <a:buChar char="ü"/>
            </a:pPr>
            <a:r>
              <a:rPr lang="en-IN" dirty="0"/>
              <a:t>Never take days </a:t>
            </a:r>
            <a:r>
              <a:rPr lang="en-IN" dirty="0" smtClean="0"/>
              <a:t>off.</a:t>
            </a:r>
          </a:p>
          <a:p>
            <a:pPr marL="338137" lvl="3" indent="0" algn="just">
              <a:lnSpc>
                <a:spcPct val="150000"/>
              </a:lnSpc>
              <a:buNone/>
            </a:pPr>
            <a:r>
              <a:rPr lang="en-IN" b="1" dirty="0" smtClean="0"/>
              <a:t>Also </a:t>
            </a:r>
            <a:r>
              <a:rPr lang="en-IN" b="1" dirty="0"/>
              <a:t>notice signs of fraud in the HR department’s expenses, such as: </a:t>
            </a:r>
            <a:endParaRPr lang="en-IN" sz="2800" dirty="0"/>
          </a:p>
          <a:p>
            <a:pPr marL="681037" lvl="3" indent="-342900" algn="just">
              <a:buFont typeface="Wingdings" panose="05000000000000000000" pitchFamily="2" charset="2"/>
              <a:buChar char="ü"/>
            </a:pPr>
            <a:r>
              <a:rPr lang="en-IN" dirty="0"/>
              <a:t>Frequent or excessive ordering of supplies. </a:t>
            </a:r>
          </a:p>
          <a:p>
            <a:pPr marL="681037" lvl="3" indent="-342900" algn="just">
              <a:buFont typeface="Wingdings" panose="05000000000000000000" pitchFamily="2" charset="2"/>
              <a:buChar char="ü"/>
            </a:pPr>
            <a:r>
              <a:rPr lang="en-IN" dirty="0"/>
              <a:t>Consistently going over the department budget. </a:t>
            </a:r>
          </a:p>
          <a:p>
            <a:pPr marL="681037" lvl="3" indent="-342900" algn="just">
              <a:buFont typeface="Wingdings" panose="05000000000000000000" pitchFamily="2" charset="2"/>
              <a:buChar char="ü"/>
            </a:pPr>
            <a:r>
              <a:rPr lang="en-IN" dirty="0"/>
              <a:t>Missing or fraudulent expense reports or receipts. </a:t>
            </a:r>
            <a:endParaRPr lang="en-IN" sz="1600" b="1" dirty="0"/>
          </a:p>
          <a:p>
            <a:pPr marL="0" lvl="1" algn="just">
              <a:buFont typeface="Wingdings" panose="05000000000000000000" pitchFamily="2" charset="2"/>
              <a:buChar char="§"/>
            </a:pPr>
            <a:r>
              <a:rPr lang="en-IN" sz="2000" b="1" dirty="0"/>
              <a:t>Implement Internal Controls:</a:t>
            </a:r>
            <a:r>
              <a:rPr lang="en-IN" b="1" dirty="0" smtClean="0"/>
              <a:t> </a:t>
            </a:r>
            <a:r>
              <a:rPr lang="en-IN" sz="2000" dirty="0"/>
              <a:t>While trust employees, also take steps to ensure they’re behaving ethically. </a:t>
            </a:r>
          </a:p>
          <a:p>
            <a:pPr marL="0" lvl="1" algn="just">
              <a:buFont typeface="Wingdings" panose="05000000000000000000" pitchFamily="2" charset="2"/>
              <a:buChar char="§"/>
            </a:pPr>
            <a:r>
              <a:rPr lang="en-IN" sz="2000" b="1" dirty="0"/>
              <a:t>Conduct Internal Audits </a:t>
            </a:r>
            <a:r>
              <a:rPr lang="en-IN" b="1" dirty="0" smtClean="0"/>
              <a:t>: </a:t>
            </a:r>
            <a:r>
              <a:rPr lang="en-IN" sz="2000" dirty="0"/>
              <a:t>Bring in an external auditor to compare all departments’ expenditures (including HR) with books. </a:t>
            </a:r>
          </a:p>
          <a:p>
            <a:pPr marL="0" lvl="1" algn="just">
              <a:buFont typeface="Wingdings" panose="05000000000000000000" pitchFamily="2" charset="2"/>
              <a:buChar char="§"/>
            </a:pPr>
            <a:r>
              <a:rPr lang="en-IN" sz="2000" b="1" dirty="0"/>
              <a:t>Emphasize Ethics:</a:t>
            </a:r>
            <a:r>
              <a:rPr lang="en-IN" b="1" dirty="0" smtClean="0"/>
              <a:t> </a:t>
            </a:r>
            <a:r>
              <a:rPr lang="en-IN" sz="1900" dirty="0"/>
              <a:t>HR department should take the lead on adopting company’s values and culture.  </a:t>
            </a:r>
          </a:p>
        </p:txBody>
      </p:sp>
    </p:spTree>
    <p:extLst>
      <p:ext uri="{BB962C8B-B14F-4D97-AF65-F5344CB8AC3E}">
        <p14:creationId xmlns:p14="http://schemas.microsoft.com/office/powerpoint/2010/main" val="23637941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smtClean="0"/>
              <a:t/>
            </a:r>
            <a:br>
              <a:rPr lang="en-IN" sz="4800" dirty="0" smtClean="0"/>
            </a:br>
            <a:r>
              <a:rPr lang="en-IN" sz="4400" dirty="0" smtClean="0"/>
              <a:t> </a:t>
            </a:r>
            <a:br>
              <a:rPr lang="en-IN" sz="4400" dirty="0" smtClean="0"/>
            </a:br>
            <a:r>
              <a:rPr lang="en-IN" sz="4400" dirty="0" smtClean="0"/>
              <a:t/>
            </a:r>
            <a:br>
              <a:rPr lang="en-IN" sz="4400" dirty="0" smtClean="0"/>
            </a:br>
            <a:r>
              <a:rPr lang="en-IN" sz="3600" dirty="0"/>
              <a:t>Indicators of Potential Fraud </a:t>
            </a:r>
            <a:r>
              <a:rPr lang="en-IN" sz="3600" dirty="0" smtClean="0"/>
              <a:t>- An illustrative List</a:t>
            </a:r>
            <a:endParaRPr lang="en-IN" sz="3600" dirty="0"/>
          </a:p>
        </p:txBody>
      </p:sp>
      <p:sp>
        <p:nvSpPr>
          <p:cNvPr id="3" name="Content Placeholder 2"/>
          <p:cNvSpPr>
            <a:spLocks noGrp="1"/>
          </p:cNvSpPr>
          <p:nvPr>
            <p:ph idx="1"/>
          </p:nvPr>
        </p:nvSpPr>
        <p:spPr>
          <a:xfrm>
            <a:off x="609600" y="1281619"/>
            <a:ext cx="10972800" cy="512788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
            </a:pPr>
            <a:r>
              <a:rPr lang="en-IN" sz="2000" b="1" dirty="0"/>
              <a:t>Profit and Loss (P &amp; L) metrics: </a:t>
            </a:r>
            <a:r>
              <a:rPr lang="en-IN" sz="2000" dirty="0"/>
              <a:t>	</a:t>
            </a:r>
            <a:r>
              <a:rPr lang="en-IN" sz="2800" dirty="0"/>
              <a:t>	</a:t>
            </a:r>
            <a:endParaRPr lang="en-IN" sz="2800" dirty="0" smtClean="0"/>
          </a:p>
          <a:p>
            <a:pPr lvl="1">
              <a:buSzPct val="70000"/>
            </a:pPr>
            <a:r>
              <a:rPr lang="en-IN" sz="1800" dirty="0"/>
              <a:t>Material consumption as a % of sales.</a:t>
            </a:r>
          </a:p>
          <a:p>
            <a:pPr lvl="1">
              <a:buSzPct val="70000"/>
            </a:pPr>
            <a:r>
              <a:rPr lang="en-IN" sz="1800" dirty="0" smtClean="0"/>
              <a:t>Operating </a:t>
            </a:r>
            <a:r>
              <a:rPr lang="en-IN" sz="1800" dirty="0"/>
              <a:t>Margins.</a:t>
            </a:r>
          </a:p>
          <a:p>
            <a:pPr lvl="1">
              <a:buSzPct val="70000"/>
            </a:pPr>
            <a:r>
              <a:rPr lang="en-IN" sz="1800" dirty="0" smtClean="0"/>
              <a:t> </a:t>
            </a:r>
            <a:r>
              <a:rPr lang="en-IN" sz="1800" dirty="0"/>
              <a:t>EBIDTA margins.</a:t>
            </a:r>
          </a:p>
          <a:p>
            <a:pPr lvl="1">
              <a:buSzPct val="70000"/>
            </a:pPr>
            <a:r>
              <a:rPr lang="en-IN" sz="1800" dirty="0" smtClean="0"/>
              <a:t>Significant </a:t>
            </a:r>
            <a:r>
              <a:rPr lang="en-IN" sz="1800" dirty="0"/>
              <a:t>variances in material expenses and as % of sales</a:t>
            </a:r>
            <a:r>
              <a:rPr lang="en-IN" sz="1800" dirty="0" smtClean="0"/>
              <a:t>:</a:t>
            </a:r>
          </a:p>
          <a:p>
            <a:pPr lvl="1">
              <a:buSzPct val="70000"/>
            </a:pPr>
            <a:r>
              <a:rPr lang="en-IN" sz="1800" dirty="0"/>
              <a:t>Pay </a:t>
            </a:r>
            <a:r>
              <a:rPr lang="en-IN" sz="1800" dirty="0" smtClean="0"/>
              <a:t>roll.</a:t>
            </a:r>
          </a:p>
          <a:p>
            <a:pPr marL="0" lvl="1" indent="0">
              <a:buNone/>
            </a:pPr>
            <a:r>
              <a:rPr lang="en-US" sz="1800" b="1" dirty="0" smtClean="0"/>
              <a:t>Others: </a:t>
            </a:r>
          </a:p>
          <a:p>
            <a:pPr marL="560387" lvl="2" indent="-285750">
              <a:buSzPct val="100000"/>
              <a:buFont typeface="Arial" panose="020B0604020202020204" pitchFamily="34" charset="0"/>
              <a:buChar char="•"/>
            </a:pPr>
            <a:r>
              <a:rPr lang="en-IN" sz="1800" dirty="0"/>
              <a:t>Unusually high sales near to the year-end may indicate early recognition of sales or dumping of stocks across supply chains or to dealers and distributors.</a:t>
            </a:r>
          </a:p>
          <a:p>
            <a:pPr marL="560387" lvl="2" indent="-285750">
              <a:buSzPct val="100000"/>
              <a:buFont typeface="Arial" panose="020B0604020202020204" pitchFamily="34" charset="0"/>
              <a:buChar char="•"/>
            </a:pPr>
            <a:r>
              <a:rPr lang="en-IN" sz="1800" dirty="0"/>
              <a:t>Yield of material consumed </a:t>
            </a:r>
            <a:r>
              <a:rPr lang="en-IN" sz="1800" dirty="0" err="1"/>
              <a:t>vis-vis</a:t>
            </a:r>
            <a:r>
              <a:rPr lang="en-IN" sz="1800" dirty="0"/>
              <a:t> production. </a:t>
            </a:r>
          </a:p>
          <a:p>
            <a:pPr marL="560387" lvl="2" indent="-285750">
              <a:buSzPct val="100000"/>
              <a:buFont typeface="Arial" panose="020B0604020202020204" pitchFamily="34" charset="0"/>
              <a:buChar char="•"/>
            </a:pPr>
            <a:r>
              <a:rPr lang="en-IN" sz="1800" dirty="0"/>
              <a:t> Power and fuel consumption, including units consumed compared to production. </a:t>
            </a:r>
          </a:p>
          <a:p>
            <a:pPr marL="560387" lvl="2" indent="-285750">
              <a:buSzPct val="100000"/>
              <a:buFont typeface="Arial" panose="020B0604020202020204" pitchFamily="34" charset="0"/>
              <a:buChar char="•"/>
            </a:pPr>
            <a:r>
              <a:rPr lang="en-IN" sz="1800" dirty="0"/>
              <a:t> Pay roll costs per employee and increase YOY not in sync with increments and increase in number of employees.  Scrap as a % of inputs. </a:t>
            </a:r>
          </a:p>
          <a:p>
            <a:pPr marL="560387" lvl="2" indent="-285750">
              <a:buSzPct val="100000"/>
              <a:buFont typeface="Arial" panose="020B0604020202020204" pitchFamily="34" charset="0"/>
              <a:buChar char="•"/>
            </a:pPr>
            <a:r>
              <a:rPr lang="en-IN" sz="1800" dirty="0"/>
              <a:t>Key material cost variances per unit of consumption. </a:t>
            </a:r>
            <a:endParaRPr lang="en-IN" sz="1800" dirty="0" smtClean="0"/>
          </a:p>
          <a:p>
            <a:pPr marL="560387" lvl="2" indent="-285750">
              <a:buSzPct val="100000"/>
              <a:buFont typeface="Arial" panose="020B0604020202020204" pitchFamily="34" charset="0"/>
              <a:buChar char="•"/>
            </a:pPr>
            <a:r>
              <a:rPr lang="en-IN" sz="1800" dirty="0" smtClean="0"/>
              <a:t>Case studies on : NSEL-FTIL fraud : page 67 / </a:t>
            </a:r>
            <a:r>
              <a:rPr lang="en-IN" sz="1800" smtClean="0"/>
              <a:t>Bribe case : page 71</a:t>
            </a:r>
            <a:endParaRPr lang="en-IN" sz="1800" dirty="0"/>
          </a:p>
          <a:p>
            <a:pPr marL="0" indent="0">
              <a:buNone/>
            </a:pPr>
            <a:r>
              <a:rPr lang="en-IN" sz="2800" dirty="0"/>
              <a:t>	</a:t>
            </a:r>
          </a:p>
          <a:p>
            <a:pPr marL="560387" lvl="2" indent="-285750">
              <a:buFont typeface="Arial" panose="020B0604020202020204" pitchFamily="34" charset="0"/>
              <a:buChar char="•"/>
            </a:pPr>
            <a:endParaRPr lang="en-IN" sz="1500" b="1" dirty="0"/>
          </a:p>
        </p:txBody>
      </p:sp>
    </p:spTree>
    <p:extLst>
      <p:ext uri="{BB962C8B-B14F-4D97-AF65-F5344CB8AC3E}">
        <p14:creationId xmlns:p14="http://schemas.microsoft.com/office/powerpoint/2010/main" val="6954074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85907"/>
            <a:ext cx="10972800" cy="737584"/>
          </a:xfrm>
        </p:spPr>
        <p:txBody>
          <a:bodyPr/>
          <a:lstStyle/>
          <a:p>
            <a:pPr algn="ctr"/>
            <a:r>
              <a:rPr lang="en-IN" sz="4800" dirty="0" smtClean="0"/>
              <a:t/>
            </a:r>
            <a:br>
              <a:rPr lang="en-IN" sz="4800" dirty="0" smtClean="0"/>
            </a:br>
            <a:r>
              <a:rPr lang="en-IN" sz="4400" dirty="0" smtClean="0"/>
              <a:t> </a:t>
            </a:r>
            <a:br>
              <a:rPr lang="en-IN" sz="4400" dirty="0" smtClean="0"/>
            </a:br>
            <a:r>
              <a:rPr lang="en-IN" sz="4400" dirty="0" smtClean="0"/>
              <a:t/>
            </a:r>
            <a:br>
              <a:rPr lang="en-IN" sz="4400" dirty="0" smtClean="0"/>
            </a:br>
            <a:r>
              <a:rPr lang="en-IN" sz="3600" dirty="0"/>
              <a:t>Indicators of Potential Fraud </a:t>
            </a:r>
            <a:r>
              <a:rPr lang="en-IN" sz="3600" dirty="0" smtClean="0"/>
              <a:t>- An illustrative List</a:t>
            </a:r>
            <a:endParaRPr lang="en-IN" sz="3600" dirty="0"/>
          </a:p>
        </p:txBody>
      </p:sp>
      <p:sp>
        <p:nvSpPr>
          <p:cNvPr id="3" name="Content Placeholder 2"/>
          <p:cNvSpPr>
            <a:spLocks noGrp="1"/>
          </p:cNvSpPr>
          <p:nvPr>
            <p:ph idx="1"/>
          </p:nvPr>
        </p:nvSpPr>
        <p:spPr>
          <a:xfrm>
            <a:off x="609600" y="1230103"/>
            <a:ext cx="10972800" cy="532524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
            </a:pPr>
            <a:r>
              <a:rPr lang="en-IN" sz="2000" b="1" dirty="0"/>
              <a:t>Balance </a:t>
            </a:r>
            <a:r>
              <a:rPr lang="en-IN" sz="2000" b="1" dirty="0" smtClean="0"/>
              <a:t>Sheet:</a:t>
            </a:r>
          </a:p>
          <a:p>
            <a:pPr lvl="1"/>
            <a:r>
              <a:rPr lang="en-IN" sz="1800" b="1" dirty="0"/>
              <a:t>Abnormally high levels of debtors compared to sales may indicate: 	</a:t>
            </a:r>
            <a:r>
              <a:rPr lang="en-IN" sz="1800" dirty="0"/>
              <a:t>		</a:t>
            </a:r>
            <a:endParaRPr lang="en-IN" dirty="0" smtClean="0"/>
          </a:p>
          <a:p>
            <a:pPr lvl="2">
              <a:buFont typeface="Wingdings" panose="05000000000000000000" pitchFamily="2" charset="2"/>
              <a:buChar char="Ø"/>
            </a:pPr>
            <a:r>
              <a:rPr lang="en-IN" sz="1700" dirty="0" smtClean="0"/>
              <a:t>Fake </a:t>
            </a:r>
            <a:r>
              <a:rPr lang="en-IN" sz="1700" dirty="0"/>
              <a:t>sales.</a:t>
            </a:r>
          </a:p>
          <a:p>
            <a:pPr lvl="2">
              <a:buFont typeface="Wingdings" panose="05000000000000000000" pitchFamily="2" charset="2"/>
              <a:buChar char="Ø"/>
            </a:pPr>
            <a:r>
              <a:rPr lang="en-IN" sz="1700" dirty="0"/>
              <a:t>S</a:t>
            </a:r>
            <a:r>
              <a:rPr lang="en-IN" sz="1700" dirty="0" smtClean="0"/>
              <a:t>ales </a:t>
            </a:r>
            <a:r>
              <a:rPr lang="en-IN" sz="1700" dirty="0"/>
              <a:t>which may be returned in future or subject to price adjustments etc.</a:t>
            </a:r>
          </a:p>
          <a:p>
            <a:pPr lvl="2">
              <a:buFont typeface="Wingdings" panose="05000000000000000000" pitchFamily="2" charset="2"/>
              <a:buChar char="Ø"/>
            </a:pPr>
            <a:r>
              <a:rPr lang="en-IN" sz="1700" dirty="0"/>
              <a:t>N</a:t>
            </a:r>
            <a:r>
              <a:rPr lang="en-IN" sz="1700" dirty="0" smtClean="0"/>
              <a:t>on-recoverable </a:t>
            </a:r>
            <a:r>
              <a:rPr lang="en-IN" sz="1700" dirty="0"/>
              <a:t>debtors for which adequate provisioning has not been made.	</a:t>
            </a:r>
            <a:endParaRPr lang="en-IN" sz="1700" dirty="0" smtClean="0"/>
          </a:p>
          <a:p>
            <a:pPr lvl="1"/>
            <a:r>
              <a:rPr lang="en-IN" sz="1800" b="1" dirty="0"/>
              <a:t>High level of intangible assets may indicate: 	</a:t>
            </a:r>
          </a:p>
          <a:p>
            <a:pPr lvl="2">
              <a:buFont typeface="Wingdings" panose="05000000000000000000" pitchFamily="2" charset="2"/>
              <a:buChar char="Ø"/>
            </a:pPr>
            <a:r>
              <a:rPr lang="en-IN" sz="1700" dirty="0"/>
              <a:t>Inflated values.</a:t>
            </a:r>
          </a:p>
          <a:p>
            <a:pPr lvl="2">
              <a:buFont typeface="Wingdings" panose="05000000000000000000" pitchFamily="2" charset="2"/>
              <a:buChar char="Ø"/>
            </a:pPr>
            <a:r>
              <a:rPr lang="en-IN" sz="1700" dirty="0" smtClean="0"/>
              <a:t> </a:t>
            </a:r>
            <a:r>
              <a:rPr lang="en-IN" sz="1700" dirty="0"/>
              <a:t>Non-existent intangible assets or recognition of intangible </a:t>
            </a:r>
            <a:r>
              <a:rPr lang="en-IN" sz="1700" dirty="0" smtClean="0"/>
              <a:t>assets</a:t>
            </a:r>
          </a:p>
          <a:p>
            <a:pPr lvl="1"/>
            <a:r>
              <a:rPr lang="en-IN" sz="1800" b="1" dirty="0"/>
              <a:t>Capital work in progress, which is pending unduly long period of time, may indicate abandoned projects not written off or fake capitalisation. 	</a:t>
            </a:r>
          </a:p>
          <a:p>
            <a:pPr>
              <a:buFont typeface="Wingdings" panose="05000000000000000000" pitchFamily="2" charset="2"/>
              <a:buChar char="§"/>
            </a:pPr>
            <a:r>
              <a:rPr lang="en-IN" sz="2000" b="1" dirty="0"/>
              <a:t>Cash Flow indicators: </a:t>
            </a:r>
            <a:r>
              <a:rPr lang="en-IN" sz="2000" dirty="0"/>
              <a:t>	</a:t>
            </a:r>
            <a:endParaRPr lang="en-IN" sz="3000" dirty="0"/>
          </a:p>
          <a:p>
            <a:pPr lvl="2">
              <a:buFont typeface="Wingdings" panose="05000000000000000000" pitchFamily="2" charset="2"/>
              <a:buChar char="Ø"/>
            </a:pPr>
            <a:r>
              <a:rPr lang="en-IN" sz="1700" dirty="0"/>
              <a:t>Negative operating cash flows over the quarters/years, despite growth in revenues and operating profits reflected in financial statements. </a:t>
            </a:r>
          </a:p>
          <a:p>
            <a:pPr lvl="2">
              <a:buFont typeface="Wingdings" panose="05000000000000000000" pitchFamily="2" charset="2"/>
              <a:buChar char="Ø"/>
            </a:pPr>
            <a:r>
              <a:rPr lang="en-IN" sz="1700" dirty="0"/>
              <a:t>High operating </a:t>
            </a:r>
            <a:r>
              <a:rPr lang="en-IN" sz="1700" dirty="0" smtClean="0"/>
              <a:t>cash flows </a:t>
            </a:r>
            <a:r>
              <a:rPr lang="en-IN" sz="1700" dirty="0"/>
              <a:t>despite low commensurate income-an indicator of falsification of cash balances (Satyam model). </a:t>
            </a:r>
          </a:p>
          <a:p>
            <a:pPr lvl="2">
              <a:buFont typeface="Wingdings" panose="05000000000000000000" pitchFamily="2" charset="2"/>
              <a:buChar char="Ø"/>
            </a:pPr>
            <a:r>
              <a:rPr lang="en-IN" sz="1700" dirty="0"/>
              <a:t>High debts despite surplus cash in books-Cox &amp;King had similar situation. </a:t>
            </a:r>
          </a:p>
          <a:p>
            <a:pPr lvl="2">
              <a:buFont typeface="Wingdings" panose="05000000000000000000" pitchFamily="2" charset="2"/>
              <a:buChar char="Ø"/>
            </a:pPr>
            <a:r>
              <a:rPr lang="en-IN" sz="1700" dirty="0"/>
              <a:t> Defaults in debts repayments despite high cash balances. </a:t>
            </a:r>
          </a:p>
          <a:p>
            <a:pPr marL="0" indent="0">
              <a:buNone/>
            </a:pPr>
            <a:endParaRPr lang="en-IN" sz="2800" dirty="0"/>
          </a:p>
          <a:p>
            <a:pPr lvl="2"/>
            <a:endParaRPr lang="en-IN" sz="1500" dirty="0"/>
          </a:p>
          <a:p>
            <a:pPr marL="560387" lvl="2" indent="-285750">
              <a:buFont typeface="Arial" panose="020B0604020202020204" pitchFamily="34" charset="0"/>
              <a:buChar char="•"/>
            </a:pPr>
            <a:endParaRPr lang="en-IN" sz="1500" b="1" dirty="0"/>
          </a:p>
        </p:txBody>
      </p:sp>
    </p:spTree>
    <p:extLst>
      <p:ext uri="{BB962C8B-B14F-4D97-AF65-F5344CB8AC3E}">
        <p14:creationId xmlns:p14="http://schemas.microsoft.com/office/powerpoint/2010/main" val="2667512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5085"/>
            <a:ext cx="10972800" cy="1996018"/>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4800" dirty="0"/>
              <a:t/>
            </a:r>
            <a:br>
              <a:rPr lang="en-IN" sz="4800" dirty="0"/>
            </a:br>
            <a:r>
              <a:rPr lang="en-IN" sz="4900" dirty="0" smtClean="0"/>
              <a:t>Forensic Audit Interview &amp; Financial Statement Fraud. </a:t>
            </a:r>
            <a:r>
              <a:rPr lang="en-IN" sz="4400" dirty="0"/>
              <a:t/>
            </a:r>
            <a:br>
              <a:rPr lang="en-IN" sz="4400" dirty="0"/>
            </a:br>
            <a:endParaRPr lang="en-US" b="1" dirty="0"/>
          </a:p>
        </p:txBody>
      </p:sp>
      <p:sp>
        <p:nvSpPr>
          <p:cNvPr id="6" name="Content Placeholder 5"/>
          <p:cNvSpPr>
            <a:spLocks noGrp="1"/>
          </p:cNvSpPr>
          <p:nvPr>
            <p:ph idx="1"/>
          </p:nvPr>
        </p:nvSpPr>
        <p:spPr/>
        <p:txBody>
          <a:bodyPr/>
          <a:lstStyle/>
          <a:p>
            <a:endParaRPr lang="en-IN" dirty="0"/>
          </a:p>
        </p:txBody>
      </p:sp>
    </p:spTree>
    <p:extLst>
      <p:ext uri="{BB962C8B-B14F-4D97-AF65-F5344CB8AC3E}">
        <p14:creationId xmlns:p14="http://schemas.microsoft.com/office/powerpoint/2010/main" val="19029589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000" dirty="0"/>
              <a:t>Benefits of Conducting Effective Interviews</a:t>
            </a:r>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400" dirty="0" smtClean="0"/>
              <a:t>The </a:t>
            </a:r>
            <a:r>
              <a:rPr lang="en-IN" sz="2400" dirty="0"/>
              <a:t>main goal of an interviewing strategy is to gather and synthesize enough supporting evidence to provide a sound basis for questioning the suspected fraudster and to elicit an admission of guilt. </a:t>
            </a:r>
            <a:r>
              <a:rPr lang="en-IN" sz="2400" dirty="0" smtClean="0"/>
              <a:t>It can also:</a:t>
            </a:r>
            <a:endParaRPr lang="en-IN" sz="2400" dirty="0"/>
          </a:p>
          <a:p>
            <a:pPr lvl="1">
              <a:lnSpc>
                <a:spcPct val="150000"/>
              </a:lnSpc>
            </a:pPr>
            <a:r>
              <a:rPr lang="en-IN" sz="2200" dirty="0"/>
              <a:t>Decrease the time involved in determining how to conduct the investigation; </a:t>
            </a:r>
          </a:p>
          <a:p>
            <a:pPr lvl="1">
              <a:lnSpc>
                <a:spcPct val="150000"/>
              </a:lnSpc>
            </a:pPr>
            <a:r>
              <a:rPr lang="en-IN" sz="2200" dirty="0" smtClean="0"/>
              <a:t> </a:t>
            </a:r>
            <a:r>
              <a:rPr lang="en-IN" sz="2200" dirty="0"/>
              <a:t>Reduce the breadth of the investigative plan; </a:t>
            </a:r>
          </a:p>
          <a:p>
            <a:pPr lvl="1">
              <a:lnSpc>
                <a:spcPct val="150000"/>
              </a:lnSpc>
            </a:pPr>
            <a:r>
              <a:rPr lang="en-IN" sz="2200" dirty="0" smtClean="0"/>
              <a:t>Garner </a:t>
            </a:r>
            <a:r>
              <a:rPr lang="en-IN" sz="2200" dirty="0"/>
              <a:t>valuable information from interviewees, </a:t>
            </a:r>
            <a:endParaRPr lang="en-IN" sz="2200" dirty="0" smtClean="0"/>
          </a:p>
          <a:p>
            <a:pPr lvl="1">
              <a:lnSpc>
                <a:spcPct val="150000"/>
              </a:lnSpc>
            </a:pPr>
            <a:r>
              <a:rPr lang="en-IN" sz="2200" dirty="0" smtClean="0"/>
              <a:t>Increase </a:t>
            </a:r>
            <a:r>
              <a:rPr lang="en-IN" sz="2200" dirty="0"/>
              <a:t>the likelihood of overall success in discovering and proving fraud or malfeasance. </a:t>
            </a:r>
          </a:p>
          <a:p>
            <a:pPr marL="0" indent="0">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5090866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000" dirty="0"/>
              <a:t>Elements of a Forensic Investigation Plan</a:t>
            </a:r>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200" dirty="0" smtClean="0"/>
              <a:t>An </a:t>
            </a:r>
            <a:r>
              <a:rPr lang="en-IN" sz="2200" dirty="0"/>
              <a:t>investigative plan for a fraud engagement should incorporate both the interview strategy and the related analysis of financial information. Following are three best practices for plan development: </a:t>
            </a:r>
          </a:p>
          <a:p>
            <a:pPr lvl="1" algn="just">
              <a:lnSpc>
                <a:spcPct val="150000"/>
              </a:lnSpc>
            </a:pPr>
            <a:r>
              <a:rPr lang="en-IN" sz="2200" dirty="0"/>
              <a:t>The investigative team should develop and agree upon the plan before the first interview; </a:t>
            </a:r>
          </a:p>
          <a:p>
            <a:pPr lvl="1" algn="just">
              <a:lnSpc>
                <a:spcPct val="150000"/>
              </a:lnSpc>
            </a:pPr>
            <a:r>
              <a:rPr lang="en-IN" sz="2200" dirty="0"/>
              <a:t>The plan must be flexible </a:t>
            </a:r>
            <a:r>
              <a:rPr lang="en-IN" sz="2200" dirty="0" smtClean="0"/>
              <a:t>enough to </a:t>
            </a:r>
            <a:r>
              <a:rPr lang="en-IN" sz="2200" dirty="0"/>
              <a:t>incorporate continual </a:t>
            </a:r>
            <a:r>
              <a:rPr lang="en-IN" sz="2200" dirty="0" smtClean="0"/>
              <a:t>changes. </a:t>
            </a:r>
            <a:endParaRPr lang="en-IN" sz="2200" dirty="0"/>
          </a:p>
          <a:p>
            <a:pPr lvl="1" algn="just">
              <a:lnSpc>
                <a:spcPct val="150000"/>
              </a:lnSpc>
            </a:pPr>
            <a:r>
              <a:rPr lang="en-IN" sz="2200" dirty="0"/>
              <a:t>The team should meet regularly during the engagement to consider the possibility of changes in the interview program. </a:t>
            </a:r>
          </a:p>
          <a:p>
            <a:endParaRPr lang="en-IN" sz="2400" dirty="0"/>
          </a:p>
          <a:p>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6957996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400" dirty="0"/>
              <a:t/>
            </a:r>
            <a:br>
              <a:rPr lang="en-IN" sz="4400" dirty="0"/>
            </a:br>
            <a:r>
              <a:rPr lang="en-IN" sz="4000" dirty="0"/>
              <a:t>Elements of a Forensic Investigation Plan</a:t>
            </a:r>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000" b="1" dirty="0"/>
              <a:t>In terms of developing the interview strategy, an investigator should include the following: </a:t>
            </a:r>
            <a:endParaRPr lang="en-IN" sz="2000" b="1" dirty="0" smtClean="0"/>
          </a:p>
          <a:p>
            <a:pPr lvl="1" algn="just">
              <a:lnSpc>
                <a:spcPct val="150000"/>
              </a:lnSpc>
            </a:pPr>
            <a:r>
              <a:rPr lang="en-IN" sz="2000" dirty="0" smtClean="0"/>
              <a:t>Whom to interview within the organization &amp; outside the organization considering both key and non-key personnel and third-party individuals;	</a:t>
            </a:r>
          </a:p>
          <a:p>
            <a:pPr lvl="1" algn="just">
              <a:lnSpc>
                <a:spcPct val="150000"/>
              </a:lnSpc>
            </a:pPr>
            <a:r>
              <a:rPr lang="en-IN" sz="2000" dirty="0" smtClean="0"/>
              <a:t>Timing </a:t>
            </a:r>
            <a:r>
              <a:rPr lang="en-IN" sz="2000" dirty="0"/>
              <a:t>of interviews, incorporating time to review documents and other information discussed and analysed during interviews; and sequencing of interviews</a:t>
            </a:r>
            <a:r>
              <a:rPr lang="en-IN" sz="2000" dirty="0" smtClean="0"/>
              <a:t>.</a:t>
            </a:r>
          </a:p>
          <a:p>
            <a:pPr lvl="1" algn="just">
              <a:lnSpc>
                <a:spcPct val="150000"/>
              </a:lnSpc>
            </a:pPr>
            <a:r>
              <a:rPr lang="en-IN" sz="2000" dirty="0"/>
              <a:t>A</a:t>
            </a:r>
            <a:r>
              <a:rPr lang="en-IN" sz="2000" dirty="0" smtClean="0"/>
              <a:t>n </a:t>
            </a:r>
            <a:r>
              <a:rPr lang="en-IN" sz="2000" dirty="0"/>
              <a:t>investigator should consider whether the fraud is either publicly known, or alleged or suspected internally; and also, whether the perpetrator(s) is known or has confessed; is only suspected; or is unknown, and there are no suspects. </a:t>
            </a:r>
          </a:p>
          <a:p>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1300755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State A Purpose for the </a:t>
            </a:r>
            <a:r>
              <a:rPr lang="en-IN" sz="4000" dirty="0" smtClean="0"/>
              <a:t>Interviews </a:t>
            </a:r>
            <a:endParaRPr lang="en-IN" sz="36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dirty="0" smtClean="0"/>
              <a:t>While </a:t>
            </a:r>
            <a:r>
              <a:rPr lang="en-IN" sz="2400" dirty="0"/>
              <a:t>the investigative team members may not want to reveal that they suspect fraud, they need to provide a reason for wanting to talk with potential interviewees. Examples of reasons to undertake these types of interviews include: </a:t>
            </a:r>
          </a:p>
          <a:p>
            <a:pPr lvl="1" algn="just">
              <a:lnSpc>
                <a:spcPct val="150000"/>
              </a:lnSpc>
            </a:pPr>
            <a:r>
              <a:rPr lang="en-IN" sz="2200" dirty="0"/>
              <a:t>This is part of a special-purpose audit; </a:t>
            </a:r>
          </a:p>
          <a:p>
            <a:pPr lvl="1" algn="just">
              <a:lnSpc>
                <a:spcPct val="150000"/>
              </a:lnSpc>
            </a:pPr>
            <a:r>
              <a:rPr lang="en-IN" sz="2200" dirty="0" smtClean="0"/>
              <a:t>This </a:t>
            </a:r>
            <a:r>
              <a:rPr lang="en-IN" sz="2200" dirty="0"/>
              <a:t>is part of a process or accounting system improvement study; </a:t>
            </a:r>
          </a:p>
          <a:p>
            <a:pPr lvl="1" algn="just">
              <a:lnSpc>
                <a:spcPct val="150000"/>
              </a:lnSpc>
            </a:pPr>
            <a:r>
              <a:rPr lang="en-IN" sz="2200" dirty="0" smtClean="0"/>
              <a:t>This </a:t>
            </a:r>
            <a:r>
              <a:rPr lang="en-IN" sz="2200" dirty="0"/>
              <a:t>is connected with an internal control study; </a:t>
            </a:r>
          </a:p>
          <a:p>
            <a:pPr lvl="1" algn="just">
              <a:lnSpc>
                <a:spcPct val="150000"/>
              </a:lnSpc>
            </a:pPr>
            <a:r>
              <a:rPr lang="en-IN" sz="2200" dirty="0" smtClean="0"/>
              <a:t> </a:t>
            </a:r>
            <a:r>
              <a:rPr lang="en-IN" sz="2200" dirty="0"/>
              <a:t>We need to understand further details about a specific financial transaction; or </a:t>
            </a:r>
          </a:p>
          <a:p>
            <a:pPr lvl="1" algn="just">
              <a:lnSpc>
                <a:spcPct val="150000"/>
              </a:lnSpc>
            </a:pPr>
            <a:r>
              <a:rPr lang="en-IN" sz="2200" dirty="0" smtClean="0"/>
              <a:t>Certain </a:t>
            </a:r>
            <a:r>
              <a:rPr lang="en-IN" sz="2200" dirty="0"/>
              <a:t>accounting procedures have generated some concerns. </a:t>
            </a:r>
          </a:p>
          <a:p>
            <a:pPr marL="0" indent="0" algn="just">
              <a:lnSpc>
                <a:spcPct val="150000"/>
              </a:lnSpc>
              <a:buNone/>
            </a:pPr>
            <a:endParaRPr lang="en-IN" sz="2400" dirty="0"/>
          </a:p>
          <a:p>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423982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30608"/>
            <a:ext cx="10972800" cy="737584"/>
          </a:xfrm>
        </p:spPr>
        <p:txBody>
          <a:bodyPr/>
          <a:lstStyle/>
          <a:p>
            <a:pPr algn="ctr"/>
            <a:r>
              <a:rPr lang="en-IN" sz="4800" dirty="0"/>
              <a:t/>
            </a:r>
            <a:br>
              <a:rPr lang="en-IN" sz="4800" dirty="0"/>
            </a:br>
            <a:r>
              <a:rPr lang="en-IN" sz="4800" dirty="0"/>
              <a:t/>
            </a:r>
            <a:br>
              <a:rPr lang="en-IN" sz="4800" dirty="0"/>
            </a:br>
            <a:r>
              <a:rPr lang="en-IN" sz="4400" dirty="0"/>
              <a:t>Ind AS 115 Model for Revenue </a:t>
            </a:r>
            <a:r>
              <a:rPr lang="en-IN" sz="4400" dirty="0" smtClean="0"/>
              <a:t>Recognition</a:t>
            </a:r>
            <a:endParaRPr lang="en-IN" sz="44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2400" dirty="0"/>
              <a:t>Ind AS 115 is based on a core principle that requires an entity to recognise revenue: In a manner that depicts the transfer of goods or services to customers. </a:t>
            </a:r>
            <a:endParaRPr lang="en-IN" sz="2400" dirty="0" smtClean="0"/>
          </a:p>
          <a:p>
            <a:pPr algn="just">
              <a:lnSpc>
                <a:spcPct val="150000"/>
              </a:lnSpc>
              <a:spcBef>
                <a:spcPts val="0"/>
              </a:spcBef>
              <a:buSzPct val="107000"/>
              <a:buFont typeface="Wingdings" panose="05000000000000000000" pitchFamily="2" charset="2"/>
              <a:buChar char="§"/>
            </a:pPr>
            <a:r>
              <a:rPr lang="en-IN" sz="2400" dirty="0"/>
              <a:t>Applying this core principle involves the following five steps: </a:t>
            </a:r>
          </a:p>
          <a:p>
            <a:pPr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pic>
        <p:nvPicPr>
          <p:cNvPr id="6" name="Picture 5"/>
          <p:cNvPicPr>
            <a:picLocks noChangeAspect="1"/>
          </p:cNvPicPr>
          <p:nvPr/>
        </p:nvPicPr>
        <p:blipFill>
          <a:blip r:embed="rId2"/>
          <a:stretch>
            <a:fillRect/>
          </a:stretch>
        </p:blipFill>
        <p:spPr>
          <a:xfrm>
            <a:off x="721218" y="3150526"/>
            <a:ext cx="10749564" cy="3081216"/>
          </a:xfrm>
          <a:prstGeom prst="rect">
            <a:avLst/>
          </a:prstGeom>
        </p:spPr>
      </p:pic>
    </p:spTree>
    <p:extLst>
      <p:ext uri="{BB962C8B-B14F-4D97-AF65-F5344CB8AC3E}">
        <p14:creationId xmlns:p14="http://schemas.microsoft.com/office/powerpoint/2010/main" val="27784290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lnSpc>
                <a:spcPct val="150000"/>
              </a:lnSpc>
            </a:pPr>
            <a:r>
              <a:rPr lang="en-IN" sz="4000" dirty="0"/>
              <a:t>Different Approaches to </a:t>
            </a:r>
            <a:r>
              <a:rPr lang="en-IN" sz="4000" dirty="0" smtClean="0"/>
              <a:t>Interviewing</a:t>
            </a:r>
            <a:endParaRPr lang="en-IN" sz="4000" dirty="0"/>
          </a:p>
        </p:txBody>
      </p:sp>
      <p:sp>
        <p:nvSpPr>
          <p:cNvPr id="3" name="Content Placeholder 2"/>
          <p:cNvSpPr>
            <a:spLocks noGrp="1"/>
          </p:cNvSpPr>
          <p:nvPr>
            <p:ph idx="1"/>
          </p:nvPr>
        </p:nvSpPr>
        <p:spPr>
          <a:xfrm>
            <a:off x="609600" y="1371772"/>
            <a:ext cx="10972800" cy="5127881"/>
          </a:xfrm>
        </p:spPr>
        <p:txBody>
          <a:bodyPr/>
          <a:lstStyle/>
          <a:p>
            <a:pPr>
              <a:lnSpc>
                <a:spcPct val="150000"/>
              </a:lnSpc>
            </a:pPr>
            <a:r>
              <a:rPr lang="en-IN" sz="2200" b="1" dirty="0" smtClean="0"/>
              <a:t>Inside-out: </a:t>
            </a:r>
            <a:r>
              <a:rPr lang="en-IN" sz="2200" dirty="0"/>
              <a:t>Begin by interviewing internal personnel, moving later to outside third parties. </a:t>
            </a:r>
          </a:p>
          <a:p>
            <a:pPr>
              <a:lnSpc>
                <a:spcPct val="150000"/>
              </a:lnSpc>
            </a:pPr>
            <a:r>
              <a:rPr lang="en-IN" sz="2200" b="1" dirty="0"/>
              <a:t>Outside-in: </a:t>
            </a:r>
            <a:r>
              <a:rPr lang="en-IN" sz="2200" dirty="0"/>
              <a:t>Begin by interviewing outside third parties, moving later to internal personnel.</a:t>
            </a:r>
          </a:p>
          <a:p>
            <a:pPr>
              <a:lnSpc>
                <a:spcPct val="150000"/>
              </a:lnSpc>
            </a:pPr>
            <a:r>
              <a:rPr lang="en-IN" sz="2200" b="1" dirty="0"/>
              <a:t>Key to non-key internal personnel: </a:t>
            </a:r>
            <a:r>
              <a:rPr lang="en-IN" sz="2200" dirty="0"/>
              <a:t>Begin by interviewing key personnel, moving later to non-key personnel.</a:t>
            </a:r>
          </a:p>
          <a:p>
            <a:pPr>
              <a:lnSpc>
                <a:spcPct val="150000"/>
              </a:lnSpc>
            </a:pPr>
            <a:r>
              <a:rPr lang="en-IN" sz="2200" b="1" dirty="0"/>
              <a:t>Non-key to key personnel: </a:t>
            </a:r>
            <a:r>
              <a:rPr lang="en-IN" sz="2200" dirty="0"/>
              <a:t>Develop an understanding of the accounting and finance transactions first from non-key personnel then to non-key personnel.</a:t>
            </a:r>
          </a:p>
          <a:p>
            <a:pPr marL="0" indent="0" algn="just">
              <a:lnSpc>
                <a:spcPct val="150000"/>
              </a:lnSpc>
              <a:buNone/>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0666918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Set the Interview’s Tone Early</a:t>
            </a:r>
            <a:endParaRPr lang="en-IN" sz="40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b="1" dirty="0" smtClean="0"/>
              <a:t>Set the Interview’s Tone Early: </a:t>
            </a:r>
            <a:r>
              <a:rPr lang="en-IN" sz="2400" dirty="0"/>
              <a:t>The initial few minutes are important for setting the </a:t>
            </a:r>
            <a:r>
              <a:rPr lang="en-IN" sz="2400" dirty="0" smtClean="0"/>
              <a:t>tone.</a:t>
            </a:r>
            <a:r>
              <a:rPr lang="en-IN" sz="2400" dirty="0"/>
              <a:t> The interviewer should introduce himself or herself, inform the interviewee of the nature of the interview (as previously discussed with the interview team), and express appreciation to the interviewee for his or her cooperation. The main objective of this process is to help the interviewee to feel </a:t>
            </a:r>
            <a:r>
              <a:rPr lang="en-IN" sz="2400" dirty="0" smtClean="0"/>
              <a:t>comfortable.</a:t>
            </a:r>
            <a:endParaRPr lang="en-IN" sz="2400" b="1" dirty="0"/>
          </a:p>
          <a:p>
            <a:pPr marL="393700" lvl="1" indent="0">
              <a:lnSpc>
                <a:spcPct val="150000"/>
              </a:lnSpc>
              <a:buNone/>
            </a:pPr>
            <a:endParaRPr lang="en-IN" sz="22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592717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Establish a Baseline to Gauge the Interviewee</a:t>
            </a:r>
            <a:endParaRPr lang="en-IN" sz="36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b="1" dirty="0" smtClean="0"/>
              <a:t>Establish </a:t>
            </a:r>
            <a:r>
              <a:rPr lang="en-IN" sz="2400" b="1" dirty="0"/>
              <a:t>a Baseline to Gauge the Interviewee</a:t>
            </a:r>
            <a:r>
              <a:rPr lang="en-IN" sz="2400" b="1" dirty="0" smtClean="0"/>
              <a:t>: </a:t>
            </a:r>
            <a:r>
              <a:rPr lang="en-IN" sz="2400" dirty="0"/>
              <a:t>During the interview's initial phase, questions should be designed to elicit general information about the interviewee's job description and typical duties</a:t>
            </a:r>
            <a:r>
              <a:rPr lang="en-IN" sz="2400" dirty="0" smtClean="0"/>
              <a:t>.</a:t>
            </a:r>
            <a:r>
              <a:rPr lang="en-IN" sz="2400" dirty="0"/>
              <a:t> Questions should be posed with answers the interviewer already knows. This will give the i</a:t>
            </a:r>
            <a:r>
              <a:rPr lang="en-IN" sz="2400" dirty="0" smtClean="0"/>
              <a:t>nterviewer </a:t>
            </a:r>
            <a:r>
              <a:rPr lang="en-IN" sz="2400" dirty="0"/>
              <a:t>an opportunity to carefully observe the interviewee, who should have little problem with the content of these questions, allowing the interviewer to establish a "baseline" for gauging the interviewee's demeanour under low stress. </a:t>
            </a:r>
            <a:r>
              <a:rPr lang="en-IN" sz="2400" dirty="0" smtClean="0"/>
              <a:t> </a:t>
            </a:r>
          </a:p>
          <a:p>
            <a:pPr marL="393700" lvl="1" indent="0">
              <a:lnSpc>
                <a:spcPct val="150000"/>
              </a:lnSpc>
              <a:buNone/>
            </a:pPr>
            <a:endParaRPr lang="en-IN" sz="22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7215732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3600" dirty="0"/>
              <a:t>Pay attention to Both Verbal and Non-Verbal </a:t>
            </a:r>
            <a:r>
              <a:rPr lang="en-IN" sz="3600" dirty="0" smtClean="0"/>
              <a:t>Clues</a:t>
            </a:r>
            <a:endParaRPr lang="en-IN" sz="3200" dirty="0"/>
          </a:p>
        </p:txBody>
      </p:sp>
      <p:sp>
        <p:nvSpPr>
          <p:cNvPr id="3" name="Content Placeholder 2"/>
          <p:cNvSpPr>
            <a:spLocks noGrp="1"/>
          </p:cNvSpPr>
          <p:nvPr>
            <p:ph idx="1"/>
          </p:nvPr>
        </p:nvSpPr>
        <p:spPr>
          <a:xfrm>
            <a:off x="609600" y="1371772"/>
            <a:ext cx="10972800" cy="5127881"/>
          </a:xfrm>
        </p:spPr>
        <p:txBody>
          <a:bodyPr/>
          <a:lstStyle/>
          <a:p>
            <a:pPr marL="0" lvl="0" indent="0">
              <a:lnSpc>
                <a:spcPct val="150000"/>
              </a:lnSpc>
              <a:buNone/>
            </a:pPr>
            <a:r>
              <a:rPr lang="en-IN" sz="2000" dirty="0" smtClean="0"/>
              <a:t>It </a:t>
            </a:r>
            <a:r>
              <a:rPr lang="en-IN" sz="2000" dirty="0"/>
              <a:t>is during the more intense portion of the interview that verbal and nonverbal clues may become apparent. </a:t>
            </a:r>
          </a:p>
          <a:p>
            <a:pPr>
              <a:buFont typeface="Wingdings" panose="05000000000000000000" pitchFamily="2" charset="2"/>
              <a:buChar char="§"/>
            </a:pPr>
            <a:r>
              <a:rPr lang="en-IN" sz="2000" b="1" dirty="0"/>
              <a:t>Some common verbal indicators of possible deception by the interviewee include: </a:t>
            </a:r>
            <a:r>
              <a:rPr lang="en-IN" sz="2000" b="1" dirty="0" smtClean="0"/>
              <a:t> </a:t>
            </a:r>
            <a:endParaRPr lang="en-IN" sz="2000" b="1" dirty="0"/>
          </a:p>
          <a:p>
            <a:pPr lvl="1">
              <a:lnSpc>
                <a:spcPct val="150000"/>
              </a:lnSpc>
              <a:buFont typeface="Wingdings" panose="05000000000000000000" pitchFamily="2" charset="2"/>
              <a:buChar char="Ø"/>
            </a:pPr>
            <a:r>
              <a:rPr lang="en-IN" sz="1950" dirty="0"/>
              <a:t>Hesitation or stuttering when answering a question</a:t>
            </a:r>
          </a:p>
          <a:p>
            <a:pPr lvl="1">
              <a:lnSpc>
                <a:spcPct val="150000"/>
              </a:lnSpc>
              <a:buFont typeface="Wingdings" panose="05000000000000000000" pitchFamily="2" charset="2"/>
              <a:buChar char="Ø"/>
            </a:pPr>
            <a:r>
              <a:rPr lang="en-IN" sz="1950" dirty="0"/>
              <a:t>Repeating the interviewer's question</a:t>
            </a:r>
          </a:p>
          <a:p>
            <a:pPr lvl="1">
              <a:lnSpc>
                <a:spcPct val="150000"/>
              </a:lnSpc>
              <a:buFont typeface="Wingdings" panose="05000000000000000000" pitchFamily="2" charset="2"/>
              <a:buChar char="Ø"/>
            </a:pPr>
            <a:r>
              <a:rPr lang="en-IN" sz="1950" dirty="0"/>
              <a:t>Starting answers with phrases such as "to be honest," "I swear," or "I am not that kind of person." </a:t>
            </a:r>
          </a:p>
          <a:p>
            <a:pPr lvl="1">
              <a:buFont typeface="Wingdings" panose="05000000000000000000" pitchFamily="2" charset="2"/>
              <a:buChar char="Ø"/>
            </a:pPr>
            <a:r>
              <a:rPr lang="en-IN" sz="1950" dirty="0"/>
              <a:t>Not answering the question and attempting to move the conversation </a:t>
            </a:r>
          </a:p>
          <a:p>
            <a:pPr>
              <a:buFont typeface="Wingdings" panose="05000000000000000000" pitchFamily="2" charset="2"/>
              <a:buChar char="§"/>
            </a:pPr>
            <a:r>
              <a:rPr lang="en-IN" sz="2000" b="1" dirty="0"/>
              <a:t>Some common nonverbal indicators of possible deception include: </a:t>
            </a:r>
            <a:endParaRPr lang="en-IN" sz="2000" b="1" dirty="0" smtClean="0"/>
          </a:p>
          <a:p>
            <a:pPr lvl="1">
              <a:lnSpc>
                <a:spcPct val="150000"/>
              </a:lnSpc>
              <a:buFont typeface="Wingdings" panose="05000000000000000000" pitchFamily="2" charset="2"/>
              <a:buChar char="Ø"/>
            </a:pPr>
            <a:r>
              <a:rPr lang="en-IN" sz="1950" dirty="0" smtClean="0"/>
              <a:t>Avoiding </a:t>
            </a:r>
            <a:r>
              <a:rPr lang="en-IN" sz="1950" dirty="0"/>
              <a:t>eye contact; and </a:t>
            </a:r>
            <a:endParaRPr lang="en-IN" sz="1950" dirty="0" smtClean="0"/>
          </a:p>
          <a:p>
            <a:pPr lvl="1">
              <a:lnSpc>
                <a:spcPct val="150000"/>
              </a:lnSpc>
              <a:buFont typeface="Wingdings" panose="05000000000000000000" pitchFamily="2" charset="2"/>
              <a:buChar char="Ø"/>
            </a:pPr>
            <a:r>
              <a:rPr lang="en-IN" sz="1950" dirty="0" smtClean="0"/>
              <a:t>Touching </a:t>
            </a:r>
            <a:r>
              <a:rPr lang="en-IN" sz="1950" dirty="0"/>
              <a:t>of the head, face, ears, nose, or covering of the mouth, when answering.</a:t>
            </a:r>
          </a:p>
          <a:p>
            <a:endParaRPr lang="en-IN" sz="2150" dirty="0"/>
          </a:p>
          <a:p>
            <a:pPr marL="393700" lvl="1" indent="0">
              <a:lnSpc>
                <a:spcPct val="150000"/>
              </a:lnSpc>
              <a:buNone/>
            </a:pPr>
            <a:endParaRPr lang="en-IN" sz="1950" dirty="0"/>
          </a:p>
          <a:p>
            <a:pPr>
              <a:lnSpc>
                <a:spcPct val="150000"/>
              </a:lnSpc>
              <a:buFont typeface="Wingdings" panose="05000000000000000000" pitchFamily="2" charset="2"/>
              <a:buChar char="§"/>
            </a:pPr>
            <a:endParaRPr lang="en-IN" sz="195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7717473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4847"/>
            <a:ext cx="10972800" cy="737584"/>
          </a:xfrm>
        </p:spPr>
        <p:txBody>
          <a:bodyPr/>
          <a:lstStyle/>
          <a:p>
            <a:pPr algn="ctr"/>
            <a:r>
              <a:rPr lang="en-IN" sz="4000" dirty="0"/>
              <a:t>Other Tactics to Consider</a:t>
            </a:r>
            <a:endParaRPr lang="en-IN" sz="3600" dirty="0"/>
          </a:p>
        </p:txBody>
      </p:sp>
      <p:sp>
        <p:nvSpPr>
          <p:cNvPr id="3" name="Content Placeholder 2"/>
          <p:cNvSpPr>
            <a:spLocks noGrp="1"/>
          </p:cNvSpPr>
          <p:nvPr>
            <p:ph idx="1"/>
          </p:nvPr>
        </p:nvSpPr>
        <p:spPr>
          <a:xfrm>
            <a:off x="609600" y="1285273"/>
            <a:ext cx="10972800" cy="5127881"/>
          </a:xfrm>
        </p:spPr>
        <p:txBody>
          <a:bodyPr/>
          <a:lstStyle/>
          <a:p>
            <a:pPr marL="617537" lvl="2" indent="-342900" algn="just">
              <a:lnSpc>
                <a:spcPct val="150000"/>
              </a:lnSpc>
              <a:spcBef>
                <a:spcPts val="0"/>
              </a:spcBef>
              <a:buFont typeface="Wingdings" panose="05000000000000000000" pitchFamily="2" charset="2"/>
              <a:buChar char="§"/>
            </a:pPr>
            <a:r>
              <a:rPr lang="en-IN" sz="2400" dirty="0" smtClean="0"/>
              <a:t>Simultaneous </a:t>
            </a:r>
            <a:r>
              <a:rPr lang="en-IN" sz="2400" dirty="0"/>
              <a:t>interviews in certain instances may be needed to curtail dissemination of sensitive information to other interviewees. </a:t>
            </a:r>
            <a:endParaRPr lang="en-IN" sz="2400" dirty="0" smtClean="0"/>
          </a:p>
          <a:p>
            <a:pPr marL="890587" lvl="3" indent="-342900" algn="just">
              <a:lnSpc>
                <a:spcPct val="150000"/>
              </a:lnSpc>
              <a:spcBef>
                <a:spcPts val="0"/>
              </a:spcBef>
              <a:buFont typeface="Wingdings" panose="05000000000000000000" pitchFamily="2" charset="2"/>
              <a:buChar char="Ø"/>
            </a:pPr>
            <a:r>
              <a:rPr lang="en-IN" sz="2400" dirty="0"/>
              <a:t>A fruitful interview often allows time for the interviewee to do most of the talking. </a:t>
            </a:r>
            <a:endParaRPr lang="en-IN" sz="2400" dirty="0" smtClean="0"/>
          </a:p>
          <a:p>
            <a:pPr marL="890587" lvl="3" indent="-342900" algn="just">
              <a:lnSpc>
                <a:spcPct val="150000"/>
              </a:lnSpc>
              <a:spcBef>
                <a:spcPts val="0"/>
              </a:spcBef>
              <a:buFont typeface="Wingdings" panose="05000000000000000000" pitchFamily="2" charset="2"/>
              <a:buChar char="Ø"/>
            </a:pPr>
            <a:r>
              <a:rPr lang="en-IN" sz="2400" dirty="0"/>
              <a:t>The interviewer should not be concerned with periods of silence and should not initiate speaking to interrupt these moments. </a:t>
            </a:r>
            <a:endParaRPr lang="en-IN" sz="2400" dirty="0" smtClean="0"/>
          </a:p>
          <a:p>
            <a:pPr marL="890587" lvl="3" indent="-342900" algn="just">
              <a:lnSpc>
                <a:spcPct val="150000"/>
              </a:lnSpc>
              <a:spcBef>
                <a:spcPts val="0"/>
              </a:spcBef>
              <a:buFont typeface="Wingdings" panose="05000000000000000000" pitchFamily="2" charset="2"/>
              <a:buChar char="Ø"/>
            </a:pPr>
            <a:r>
              <a:rPr lang="en-IN" sz="2400" dirty="0"/>
              <a:t>While remaining professional and never showing disrespect, frustration, or anger, the interviewer may choose to increase the intensity of the interview whenever he or she deems appropriate. </a:t>
            </a:r>
            <a:r>
              <a:rPr lang="en-IN" sz="2400" dirty="0" smtClean="0"/>
              <a:t> </a:t>
            </a:r>
          </a:p>
          <a:p>
            <a:pPr marL="668337" lvl="2" indent="0" algn="just">
              <a:lnSpc>
                <a:spcPct val="150000"/>
              </a:lnSpc>
              <a:buNone/>
            </a:pPr>
            <a:endParaRPr lang="en-IN" sz="2000" dirty="0"/>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9237733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3484"/>
            <a:ext cx="10972800" cy="737584"/>
          </a:xfrm>
        </p:spPr>
        <p:txBody>
          <a:bodyPr/>
          <a:lstStyle/>
          <a:p>
            <a:pPr algn="ctr"/>
            <a:r>
              <a:rPr lang="en-IN" sz="3400" dirty="0"/>
              <a:t>'Leave the Door Open' At the Interview’s Conclusion</a:t>
            </a:r>
          </a:p>
        </p:txBody>
      </p:sp>
      <p:sp>
        <p:nvSpPr>
          <p:cNvPr id="3" name="Content Placeholder 2"/>
          <p:cNvSpPr>
            <a:spLocks noGrp="1"/>
          </p:cNvSpPr>
          <p:nvPr>
            <p:ph idx="1"/>
          </p:nvPr>
        </p:nvSpPr>
        <p:spPr>
          <a:xfrm>
            <a:off x="609600" y="1285273"/>
            <a:ext cx="10972800" cy="5127881"/>
          </a:xfrm>
        </p:spPr>
        <p:txBody>
          <a:bodyPr/>
          <a:lstStyle/>
          <a:p>
            <a:pPr marL="342900" lvl="1" indent="-342900" algn="just">
              <a:lnSpc>
                <a:spcPct val="150000"/>
              </a:lnSpc>
              <a:spcBef>
                <a:spcPts val="0"/>
              </a:spcBef>
              <a:buFont typeface="Wingdings" panose="05000000000000000000" pitchFamily="2" charset="2"/>
              <a:buChar char="§"/>
            </a:pPr>
            <a:r>
              <a:rPr lang="en-IN" dirty="0" smtClean="0"/>
              <a:t>At </a:t>
            </a:r>
            <a:r>
              <a:rPr lang="en-IN" dirty="0"/>
              <a:t>the interview's conclusion, the interviewer should "leave the door open" for later contact with the interviewee. Contact information should be provided to the interviewee. Like the investigation itself, information may be obtained over a period of time. The rapport and trust created during the interview may eventually lead an interviewee to provide additional valuable information in the weeks or months following the interview. </a:t>
            </a:r>
            <a:endParaRPr lang="en-IN" dirty="0" smtClean="0"/>
          </a:p>
          <a:p>
            <a:pPr marL="342900" lvl="1" indent="-342900" algn="just">
              <a:lnSpc>
                <a:spcPct val="150000"/>
              </a:lnSpc>
              <a:spcBef>
                <a:spcPts val="0"/>
              </a:spcBef>
              <a:buFont typeface="Wingdings" panose="05000000000000000000" pitchFamily="2" charset="2"/>
              <a:buChar char="§"/>
            </a:pPr>
            <a:r>
              <a:rPr lang="en-IN" dirty="0" smtClean="0"/>
              <a:t>Case Study : Page 82 to 87 </a:t>
            </a:r>
            <a:endParaRPr lang="en-IN" dirty="0"/>
          </a:p>
          <a:p>
            <a:pPr lvl="2" algn="just">
              <a:lnSpc>
                <a:spcPct val="150000"/>
              </a:lnSpc>
              <a:buFont typeface="Wingdings" panose="05000000000000000000" pitchFamily="2" charset="2"/>
              <a:buChar char="§"/>
            </a:pPr>
            <a:endParaRPr lang="en-IN" sz="2000" dirty="0"/>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4606375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Financial Statement </a:t>
            </a:r>
            <a:r>
              <a:rPr lang="en-IN" sz="4400" dirty="0" smtClean="0"/>
              <a:t>Fraud</a:t>
            </a:r>
            <a:endParaRPr lang="en-IN" sz="4000" dirty="0"/>
          </a:p>
        </p:txBody>
      </p:sp>
      <p:sp>
        <p:nvSpPr>
          <p:cNvPr id="3" name="Content Placeholder 2"/>
          <p:cNvSpPr>
            <a:spLocks noGrp="1"/>
          </p:cNvSpPr>
          <p:nvPr>
            <p:ph idx="1"/>
          </p:nvPr>
        </p:nvSpPr>
        <p:spPr>
          <a:xfrm>
            <a:off x="609600" y="1371772"/>
            <a:ext cx="10972800" cy="5127881"/>
          </a:xfrm>
        </p:spPr>
        <p:txBody>
          <a:bodyPr/>
          <a:lstStyle/>
          <a:p>
            <a:pPr marL="0" lvl="1" indent="0" algn="just">
              <a:lnSpc>
                <a:spcPct val="150000"/>
              </a:lnSpc>
              <a:spcBef>
                <a:spcPts val="0"/>
              </a:spcBef>
              <a:buNone/>
            </a:pPr>
            <a:r>
              <a:rPr lang="en-IN" dirty="0"/>
              <a:t>Financial statement fraud is the manipulation of the information used to prepare the financial statements released to the public and financial institutions</a:t>
            </a:r>
            <a:r>
              <a:rPr lang="en-IN" dirty="0" smtClean="0"/>
              <a:t>. </a:t>
            </a:r>
            <a:r>
              <a:rPr lang="en-IN" dirty="0"/>
              <a:t>Manipulating these statements allows the business to portray a better but false financial picture, or to hide a disbursement of money, liabilities or assets. </a:t>
            </a:r>
          </a:p>
          <a:p>
            <a:pPr marL="0" indent="0">
              <a:lnSpc>
                <a:spcPct val="150000"/>
              </a:lnSpc>
              <a:buNone/>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7521616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Description of Financial Statement </a:t>
            </a:r>
            <a:r>
              <a:rPr lang="en-IN" sz="4400" dirty="0" smtClean="0"/>
              <a:t>Fraud</a:t>
            </a:r>
            <a:endParaRPr lang="en-IN" sz="3600" dirty="0"/>
          </a:p>
        </p:txBody>
      </p:sp>
      <p:sp>
        <p:nvSpPr>
          <p:cNvPr id="3" name="Content Placeholder 2"/>
          <p:cNvSpPr>
            <a:spLocks noGrp="1"/>
          </p:cNvSpPr>
          <p:nvPr>
            <p:ph idx="1"/>
          </p:nvPr>
        </p:nvSpPr>
        <p:spPr>
          <a:xfrm>
            <a:off x="609600" y="1371772"/>
            <a:ext cx="10972800" cy="5127881"/>
          </a:xfrm>
        </p:spPr>
        <p:txBody>
          <a:bodyPr/>
          <a:lstStyle/>
          <a:p>
            <a:pPr marL="0" lvl="1" indent="0" algn="just">
              <a:lnSpc>
                <a:spcPct val="150000"/>
              </a:lnSpc>
              <a:spcBef>
                <a:spcPts val="0"/>
              </a:spcBef>
              <a:buNone/>
            </a:pPr>
            <a:r>
              <a:rPr lang="en-IN" sz="2200" dirty="0"/>
              <a:t>These frauds involve the manipulation of the information used to prepare the financial statements released to the public or other interested parties. The frauds are generally done to show that some financial target, sales or budget projections have been fulfilled. The intended result is usually either to increase share prices of publicly listed companies, or obtain finance on more favourable conditions that would have otherwise been available. These frauds have a number of forms and can be companywide or limited to an area or person within the business. </a:t>
            </a:r>
            <a:endParaRPr lang="en-IN" sz="2200" dirty="0" smtClean="0"/>
          </a:p>
          <a:p>
            <a:pPr marL="0" lvl="1" indent="0" algn="just">
              <a:lnSpc>
                <a:spcPct val="150000"/>
              </a:lnSpc>
              <a:spcBef>
                <a:spcPts val="0"/>
              </a:spcBef>
              <a:buNone/>
            </a:pPr>
            <a:r>
              <a:rPr lang="en-IN" sz="2000" b="1" dirty="0" smtClean="0"/>
              <a:t>These </a:t>
            </a:r>
            <a:r>
              <a:rPr lang="en-IN" sz="2000" b="1" dirty="0"/>
              <a:t>frauds focus on one of two main objectives: </a:t>
            </a:r>
            <a:endParaRPr lang="en-IN" sz="2800" b="1" dirty="0"/>
          </a:p>
          <a:p>
            <a:pPr lvl="1">
              <a:lnSpc>
                <a:spcPct val="150000"/>
              </a:lnSpc>
              <a:spcBef>
                <a:spcPts val="0"/>
              </a:spcBef>
            </a:pPr>
            <a:r>
              <a:rPr lang="en-IN" sz="2000" dirty="0"/>
              <a:t>To make the performance look better than reality </a:t>
            </a:r>
          </a:p>
          <a:p>
            <a:pPr lvl="1">
              <a:lnSpc>
                <a:spcPct val="150000"/>
              </a:lnSpc>
              <a:spcBef>
                <a:spcPts val="0"/>
              </a:spcBef>
            </a:pPr>
            <a:r>
              <a:rPr lang="en-IN" sz="2000" dirty="0"/>
              <a:t>To make the performance look worse </a:t>
            </a:r>
          </a:p>
          <a:p>
            <a:pPr marL="0" lvl="1" indent="0" algn="just">
              <a:lnSpc>
                <a:spcPct val="150000"/>
              </a:lnSpc>
              <a:spcBef>
                <a:spcPts val="0"/>
              </a:spcBef>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3954349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000" dirty="0"/>
              <a:t>Description of Financial Statement </a:t>
            </a:r>
            <a:r>
              <a:rPr lang="en-IN" sz="4000" dirty="0" smtClean="0"/>
              <a:t>Fraud- Categories</a:t>
            </a:r>
            <a:endParaRPr lang="en-IN" sz="3800" dirty="0"/>
          </a:p>
        </p:txBody>
      </p:sp>
      <p:sp>
        <p:nvSpPr>
          <p:cNvPr id="3" name="Content Placeholder 2"/>
          <p:cNvSpPr>
            <a:spLocks noGrp="1"/>
          </p:cNvSpPr>
          <p:nvPr>
            <p:ph idx="1"/>
          </p:nvPr>
        </p:nvSpPr>
        <p:spPr>
          <a:xfrm>
            <a:off x="609600" y="1371772"/>
            <a:ext cx="10972800" cy="5127881"/>
          </a:xfrm>
        </p:spPr>
        <p:txBody>
          <a:bodyPr/>
          <a:lstStyle/>
          <a:p>
            <a:pPr lvl="1" algn="just">
              <a:lnSpc>
                <a:spcPct val="150000"/>
              </a:lnSpc>
              <a:buFont typeface="Wingdings" panose="05000000000000000000" pitchFamily="2" charset="2"/>
              <a:buChar char="§"/>
            </a:pPr>
            <a:r>
              <a:rPr lang="en-IN" sz="2200" b="1" u="sng" dirty="0" smtClean="0"/>
              <a:t>Manipulating Timing</a:t>
            </a:r>
            <a:r>
              <a:rPr lang="en-IN" sz="2200" b="1" dirty="0" smtClean="0"/>
              <a:t>: </a:t>
            </a:r>
            <a:r>
              <a:rPr lang="en-IN" sz="2200" dirty="0" smtClean="0"/>
              <a:t>In </a:t>
            </a:r>
            <a:r>
              <a:rPr lang="en-IN" sz="2200" dirty="0"/>
              <a:t>its most basic form, revenues and expenses should be recorded in the period in which the transaction occurred or the period in which the benefit is obtained and, where possible, the expenses associated with a revenue item should be recorded in the same period. </a:t>
            </a:r>
            <a:endParaRPr lang="en-IN" sz="2200" dirty="0" smtClean="0"/>
          </a:p>
          <a:p>
            <a:pPr lvl="2" algn="just">
              <a:lnSpc>
                <a:spcPct val="150000"/>
              </a:lnSpc>
              <a:buSzPct val="85000"/>
              <a:buFont typeface="Wingdings" panose="05000000000000000000" pitchFamily="2" charset="2"/>
              <a:buChar char="§"/>
            </a:pPr>
            <a:r>
              <a:rPr lang="en-IN" b="1" dirty="0"/>
              <a:t>There are two ways of manipulating timing. </a:t>
            </a:r>
            <a:endParaRPr lang="en-IN" b="1" dirty="0" smtClean="0"/>
          </a:p>
          <a:p>
            <a:pPr lvl="3" algn="just">
              <a:lnSpc>
                <a:spcPct val="150000"/>
              </a:lnSpc>
              <a:buFont typeface="Wingdings" panose="05000000000000000000" pitchFamily="2" charset="2"/>
              <a:buChar char="Ø"/>
            </a:pPr>
            <a:r>
              <a:rPr lang="en-IN" dirty="0"/>
              <a:t>The early recognition of revenues-bringing revenues from a later period into the current period, increasing revenues for the current period</a:t>
            </a:r>
            <a:r>
              <a:rPr lang="en-IN" dirty="0" smtClean="0"/>
              <a:t>.</a:t>
            </a:r>
          </a:p>
          <a:p>
            <a:pPr lvl="3" algn="just">
              <a:lnSpc>
                <a:spcPct val="150000"/>
              </a:lnSpc>
              <a:buFont typeface="Wingdings" panose="05000000000000000000" pitchFamily="2" charset="2"/>
              <a:buChar char="Ø"/>
            </a:pPr>
            <a:r>
              <a:rPr lang="en-IN" dirty="0"/>
              <a:t>Postponing expenses-delaying booking expenses to the next period, decreasing the expenses and raising profits for the current period</a:t>
            </a:r>
            <a:r>
              <a:rPr lang="en-IN" dirty="0" smtClean="0"/>
              <a:t>.</a:t>
            </a:r>
            <a:endParaRPr lang="en-IN" dirty="0"/>
          </a:p>
          <a:p>
            <a:pPr marL="0" lvl="1" indent="0" algn="just">
              <a:lnSpc>
                <a:spcPct val="150000"/>
              </a:lnSpc>
              <a:spcBef>
                <a:spcPts val="0"/>
              </a:spcBef>
              <a:buNone/>
            </a:pPr>
            <a:endParaRPr lang="en-IN" sz="2000" dirty="0"/>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8157886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000" dirty="0"/>
              <a:t>Description of Financial Statement Fraud</a:t>
            </a:r>
            <a:endParaRPr lang="en-IN" sz="3800" dirty="0"/>
          </a:p>
        </p:txBody>
      </p:sp>
      <p:sp>
        <p:nvSpPr>
          <p:cNvPr id="3" name="Content Placeholder 2"/>
          <p:cNvSpPr>
            <a:spLocks noGrp="1"/>
          </p:cNvSpPr>
          <p:nvPr>
            <p:ph idx="1"/>
          </p:nvPr>
        </p:nvSpPr>
        <p:spPr>
          <a:xfrm>
            <a:off x="609600" y="1371772"/>
            <a:ext cx="10972800" cy="5127881"/>
          </a:xfrm>
        </p:spPr>
        <p:txBody>
          <a:bodyPr/>
          <a:lstStyle/>
          <a:p>
            <a:pPr marL="1125537" lvl="2" indent="-457200" algn="just">
              <a:lnSpc>
                <a:spcPct val="150000"/>
              </a:lnSpc>
              <a:buFont typeface="+mj-lt"/>
              <a:buAutoNum type="alphaLcParenR"/>
            </a:pPr>
            <a:r>
              <a:rPr lang="en-IN" sz="2200" b="1" dirty="0" smtClean="0"/>
              <a:t>Early Recognition of Revenues: </a:t>
            </a:r>
            <a:r>
              <a:rPr lang="en-IN" sz="2000" dirty="0"/>
              <a:t>The early recognition of revenues is achieved by manipulating these policies to either record sales that were made in the early part of the next period in the current period, or record transactions that should not yet be recognized as sales</a:t>
            </a:r>
            <a:r>
              <a:rPr lang="en-IN" sz="2000" dirty="0" smtClean="0"/>
              <a:t>.</a:t>
            </a:r>
          </a:p>
          <a:p>
            <a:pPr marL="1125537" lvl="2" indent="-457200" algn="just">
              <a:lnSpc>
                <a:spcPct val="150000"/>
              </a:lnSpc>
              <a:buFont typeface="+mj-lt"/>
              <a:buAutoNum type="alphaLcParenR"/>
            </a:pPr>
            <a:r>
              <a:rPr lang="en-IN" sz="2200" b="1" dirty="0" smtClean="0"/>
              <a:t>Postponing Expense:</a:t>
            </a:r>
            <a:r>
              <a:rPr lang="en-IN" b="1" dirty="0" smtClean="0"/>
              <a:t>  </a:t>
            </a:r>
            <a:r>
              <a:rPr lang="en-IN" sz="2000" dirty="0"/>
              <a:t>Accounting standards state that expenses should be recognized in the period in which the related benefit is recognized</a:t>
            </a:r>
            <a:r>
              <a:rPr lang="en-IN" sz="2000" dirty="0" smtClean="0"/>
              <a:t>.</a:t>
            </a:r>
            <a:r>
              <a:rPr lang="en-IN" sz="2000" dirty="0"/>
              <a:t> The fraud involves postponing the recording of expenses until the next period. </a:t>
            </a:r>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260986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400" dirty="0"/>
              <a:t>Categories of Revenue Recognition </a:t>
            </a:r>
            <a:r>
              <a:rPr lang="en-IN" sz="4400" dirty="0" smtClean="0"/>
              <a:t>Frauds</a:t>
            </a:r>
            <a:endParaRPr lang="en-IN" sz="4800" dirty="0"/>
          </a:p>
        </p:txBody>
      </p:sp>
      <p:sp>
        <p:nvSpPr>
          <p:cNvPr id="3" name="Content Placeholder 2"/>
          <p:cNvSpPr>
            <a:spLocks noGrp="1"/>
          </p:cNvSpPr>
          <p:nvPr>
            <p:ph idx="1"/>
          </p:nvPr>
        </p:nvSpPr>
        <p:spPr>
          <a:xfrm>
            <a:off x="609600" y="1365158"/>
            <a:ext cx="10972800" cy="5190188"/>
          </a:xfrm>
        </p:spPr>
        <p:txBody>
          <a:bodyPr/>
          <a:lstStyle/>
          <a:p>
            <a:pPr marL="342900" lvl="1" indent="-342900" algn="just">
              <a:lnSpc>
                <a:spcPct val="150000"/>
              </a:lnSpc>
              <a:spcBef>
                <a:spcPts val="0"/>
              </a:spcBef>
              <a:buFont typeface="Wingdings" panose="05000000000000000000" pitchFamily="2" charset="2"/>
              <a:buChar char="§"/>
            </a:pPr>
            <a:r>
              <a:rPr lang="en-IN" sz="2000" b="1" dirty="0" smtClean="0"/>
              <a:t>Fabricating Revenue: </a:t>
            </a:r>
            <a:r>
              <a:rPr lang="en-IN" sz="1800" dirty="0" smtClean="0"/>
              <a:t>Recording </a:t>
            </a:r>
            <a:r>
              <a:rPr lang="en-IN" sz="1800" dirty="0"/>
              <a:t>a revenue intentionally in the wrong accounting period, is a management technique, whereby the management manipulates the timing of the revenue for possibly a number of reasons. These reasons could include meeting performance levels and also to achieve target bonus levels for the top management, as well as boosting stock values for holders of shares and possibilities of options on shares</a:t>
            </a:r>
            <a:r>
              <a:rPr lang="en-IN" sz="1800" dirty="0" smtClean="0"/>
              <a:t>. </a:t>
            </a:r>
          </a:p>
          <a:p>
            <a:pPr lvl="2" algn="just">
              <a:spcBef>
                <a:spcPts val="0"/>
              </a:spcBef>
            </a:pPr>
            <a:r>
              <a:rPr lang="en-IN" sz="1900" b="1" dirty="0" smtClean="0"/>
              <a:t>Following </a:t>
            </a:r>
            <a:r>
              <a:rPr lang="en-IN" sz="1900" b="1" dirty="0"/>
              <a:t>are few tools used for fabricating revenue: </a:t>
            </a:r>
            <a:endParaRPr lang="en-IN" sz="1900" b="1" dirty="0" smtClean="0"/>
          </a:p>
          <a:p>
            <a:pPr lvl="3" algn="just">
              <a:lnSpc>
                <a:spcPct val="150000"/>
              </a:lnSpc>
              <a:spcBef>
                <a:spcPts val="0"/>
              </a:spcBef>
              <a:buFont typeface="Wingdings" panose="05000000000000000000" pitchFamily="2" charset="2"/>
              <a:buChar char="Ø"/>
            </a:pPr>
            <a:r>
              <a:rPr lang="en-IN" sz="1800" dirty="0" smtClean="0"/>
              <a:t>Cookie Jar Practice (</a:t>
            </a:r>
            <a:r>
              <a:rPr lang="en-IN" sz="1200" dirty="0" smtClean="0"/>
              <a:t>Although </a:t>
            </a:r>
            <a:r>
              <a:rPr lang="en-IN" sz="1200" dirty="0"/>
              <a:t>the revenue is real, by recognizing it in the wrong accounting period or in a different time </a:t>
            </a:r>
            <a:r>
              <a:rPr lang="en-IN" sz="1200" dirty="0" smtClean="0"/>
              <a:t>cycle</a:t>
            </a:r>
            <a:r>
              <a:rPr lang="en-IN" sz="1200" dirty="0"/>
              <a:t>)</a:t>
            </a:r>
            <a:endParaRPr lang="en-IN" sz="1800" dirty="0" smtClean="0"/>
          </a:p>
          <a:p>
            <a:pPr lvl="3" algn="just">
              <a:lnSpc>
                <a:spcPct val="150000"/>
              </a:lnSpc>
              <a:spcBef>
                <a:spcPts val="0"/>
              </a:spcBef>
              <a:buFont typeface="Wingdings" panose="05000000000000000000" pitchFamily="2" charset="2"/>
              <a:buChar char="Ø"/>
            </a:pPr>
            <a:r>
              <a:rPr lang="en-IN" sz="1800" dirty="0" smtClean="0"/>
              <a:t>Bill and Hold Arrangement</a:t>
            </a:r>
            <a:r>
              <a:rPr lang="en-IN" sz="1200" dirty="0" smtClean="0"/>
              <a:t>(customers </a:t>
            </a:r>
            <a:r>
              <a:rPr lang="en-IN" sz="1200" dirty="0"/>
              <a:t>are encouraged to place larger-than-needed orders, usually near the end of a reporting period </a:t>
            </a:r>
            <a:endParaRPr lang="en-IN" sz="1200" dirty="0" smtClean="0"/>
          </a:p>
          <a:p>
            <a:pPr lvl="3" algn="just">
              <a:lnSpc>
                <a:spcPct val="150000"/>
              </a:lnSpc>
              <a:spcBef>
                <a:spcPts val="0"/>
              </a:spcBef>
              <a:buFont typeface="Wingdings" panose="05000000000000000000" pitchFamily="2" charset="2"/>
              <a:buChar char="Ø"/>
            </a:pPr>
            <a:r>
              <a:rPr lang="en-IN" sz="1800" dirty="0" smtClean="0"/>
              <a:t>Side Agreements </a:t>
            </a:r>
            <a:r>
              <a:rPr lang="en-IN" sz="1200" dirty="0" smtClean="0"/>
              <a:t>(goods </a:t>
            </a:r>
            <a:r>
              <a:rPr lang="en-IN" sz="1200" dirty="0"/>
              <a:t>are actually delivered, but permitting them with abnormal levels of returns for unsold goods </a:t>
            </a:r>
            <a:r>
              <a:rPr lang="en-IN" sz="1200" dirty="0" smtClean="0"/>
              <a:t>)</a:t>
            </a:r>
          </a:p>
          <a:p>
            <a:pPr lvl="2" algn="just">
              <a:spcBef>
                <a:spcPts val="0"/>
              </a:spcBef>
            </a:pPr>
            <a:r>
              <a:rPr lang="en-IN" sz="1900" b="1" dirty="0" smtClean="0"/>
              <a:t>Warning signs for identifying fabricated revenue:  </a:t>
            </a:r>
          </a:p>
          <a:p>
            <a:pPr lvl="3" algn="just">
              <a:lnSpc>
                <a:spcPct val="150000"/>
              </a:lnSpc>
              <a:spcBef>
                <a:spcPts val="0"/>
              </a:spcBef>
              <a:buFont typeface="Wingdings" panose="05000000000000000000" pitchFamily="2" charset="2"/>
              <a:buChar char="Ø"/>
            </a:pPr>
            <a:r>
              <a:rPr lang="en-IN" sz="1800" dirty="0" smtClean="0"/>
              <a:t>Identify </a:t>
            </a:r>
            <a:r>
              <a:rPr lang="en-IN" sz="1800" dirty="0"/>
              <a:t>if there is any mismatch between working capital &amp; registered sales; </a:t>
            </a:r>
          </a:p>
          <a:p>
            <a:pPr lvl="3" algn="just">
              <a:lnSpc>
                <a:spcPct val="150000"/>
              </a:lnSpc>
              <a:spcBef>
                <a:spcPts val="0"/>
              </a:spcBef>
              <a:buFont typeface="Wingdings" panose="05000000000000000000" pitchFamily="2" charset="2"/>
              <a:buChar char="Ø"/>
            </a:pPr>
            <a:r>
              <a:rPr lang="en-IN" sz="1800" dirty="0" smtClean="0"/>
              <a:t>Identify </a:t>
            </a:r>
            <a:r>
              <a:rPr lang="en-IN" sz="1800" dirty="0"/>
              <a:t>in the trailing year if any excessive sales returns; </a:t>
            </a:r>
            <a:endParaRPr lang="en-IN" sz="1800" dirty="0" smtClean="0"/>
          </a:p>
          <a:p>
            <a:pPr lvl="3" algn="just">
              <a:lnSpc>
                <a:spcPct val="150000"/>
              </a:lnSpc>
              <a:spcBef>
                <a:spcPts val="0"/>
              </a:spcBef>
              <a:buFont typeface="Wingdings" panose="05000000000000000000" pitchFamily="2" charset="2"/>
              <a:buChar char="Ø"/>
            </a:pPr>
            <a:r>
              <a:rPr lang="en-IN" sz="1800" dirty="0" err="1" smtClean="0"/>
              <a:t>Mis</a:t>
            </a:r>
            <a:r>
              <a:rPr lang="en-IN" sz="1800" dirty="0" smtClean="0"/>
              <a:t>-match </a:t>
            </a:r>
            <a:r>
              <a:rPr lang="en-IN" sz="1800" dirty="0"/>
              <a:t>in the revenue trend should be looked out for. </a:t>
            </a:r>
          </a:p>
          <a:p>
            <a:pPr lvl="3" algn="just"/>
            <a:endParaRPr lang="en-IN" sz="1500" dirty="0"/>
          </a:p>
          <a:p>
            <a:pPr lvl="3" algn="just"/>
            <a:endParaRPr lang="en-IN" sz="1500" b="1" dirty="0" smtClean="0"/>
          </a:p>
          <a:p>
            <a:pPr lvl="1" algn="just">
              <a:lnSpc>
                <a:spcPct val="150000"/>
              </a:lnSpc>
              <a:spcBef>
                <a:spcPts val="0"/>
              </a:spcBef>
              <a:buSzPct val="107000"/>
              <a:buFont typeface="Wingdings" panose="05000000000000000000" pitchFamily="2" charset="2"/>
              <a:buChar char="§"/>
            </a:pPr>
            <a:endParaRPr lang="en-IN"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4403204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000" dirty="0"/>
              <a:t>Description of Financial Statement Fraud</a:t>
            </a:r>
            <a:endParaRPr lang="en-IN" sz="3800" dirty="0"/>
          </a:p>
        </p:txBody>
      </p:sp>
      <p:sp>
        <p:nvSpPr>
          <p:cNvPr id="3" name="Content Placeholder 2"/>
          <p:cNvSpPr>
            <a:spLocks noGrp="1"/>
          </p:cNvSpPr>
          <p:nvPr>
            <p:ph idx="1"/>
          </p:nvPr>
        </p:nvSpPr>
        <p:spPr>
          <a:xfrm>
            <a:off x="609600" y="1371772"/>
            <a:ext cx="10972800" cy="5349704"/>
          </a:xfrm>
        </p:spPr>
        <p:txBody>
          <a:bodyPr/>
          <a:lstStyle/>
          <a:p>
            <a:pPr marL="342900" lvl="1" indent="-342900" algn="just">
              <a:lnSpc>
                <a:spcPct val="150000"/>
              </a:lnSpc>
              <a:buClrTx/>
              <a:buFont typeface="Wingdings" panose="05000000000000000000" pitchFamily="2" charset="2"/>
              <a:buChar char="§"/>
            </a:pPr>
            <a:r>
              <a:rPr lang="en-IN" sz="2200" b="1" u="sng" dirty="0" smtClean="0"/>
              <a:t>Falsifying </a:t>
            </a:r>
            <a:r>
              <a:rPr lang="en-IN" sz="2200" b="1" u="sng" dirty="0"/>
              <a:t>Entries</a:t>
            </a:r>
            <a:r>
              <a:rPr lang="en-IN" sz="2200" b="1" dirty="0"/>
              <a:t>: </a:t>
            </a:r>
            <a:r>
              <a:rPr lang="en-IN" sz="2000" dirty="0"/>
              <a:t>The schemes detailed in this section involve and produce false entries on either real or fictitious assets or liabilities. They commonly fall into the following areas</a:t>
            </a:r>
            <a:r>
              <a:rPr lang="en-IN" sz="2000" dirty="0" smtClean="0"/>
              <a:t>:</a:t>
            </a:r>
            <a:endParaRPr lang="en-IN" sz="2000" dirty="0"/>
          </a:p>
          <a:p>
            <a:pPr lvl="3">
              <a:buClrTx/>
            </a:pPr>
            <a:r>
              <a:rPr lang="en-IN" b="1" dirty="0"/>
              <a:t>Fictitious revenues: </a:t>
            </a:r>
            <a:r>
              <a:rPr lang="en-IN" dirty="0"/>
              <a:t>Fictitious </a:t>
            </a:r>
            <a:r>
              <a:rPr lang="en-IN" dirty="0" smtClean="0"/>
              <a:t>revenues can be created by </a:t>
            </a:r>
          </a:p>
          <a:p>
            <a:pPr lvl="4">
              <a:buFont typeface="Wingdings" panose="05000000000000000000" pitchFamily="2" charset="2"/>
              <a:buChar char="Ø"/>
            </a:pPr>
            <a:r>
              <a:rPr lang="en-IN" sz="1900" dirty="0" smtClean="0"/>
              <a:t>inventing </a:t>
            </a:r>
            <a:r>
              <a:rPr lang="en-IN" sz="1900" dirty="0"/>
              <a:t>sales transactions; or</a:t>
            </a:r>
          </a:p>
          <a:p>
            <a:pPr lvl="4">
              <a:buFont typeface="Wingdings" panose="05000000000000000000" pitchFamily="2" charset="2"/>
              <a:buChar char="Ø"/>
            </a:pPr>
            <a:r>
              <a:rPr lang="en-IN" sz="1900" dirty="0" smtClean="0"/>
              <a:t>classifying </a:t>
            </a:r>
            <a:r>
              <a:rPr lang="en-IN" sz="1900" dirty="0"/>
              <a:t>other incomes or gains as sales.: </a:t>
            </a:r>
            <a:endParaRPr lang="en-IN" sz="1900" dirty="0" smtClean="0"/>
          </a:p>
          <a:p>
            <a:pPr lvl="3">
              <a:buClrTx/>
              <a:buSzPct val="100000"/>
              <a:buFont typeface="Arial" panose="020B0604020202020204" pitchFamily="34" charset="0"/>
              <a:buChar char="•"/>
            </a:pPr>
            <a:r>
              <a:rPr lang="en-IN" b="1" dirty="0" smtClean="0"/>
              <a:t>Manipulating </a:t>
            </a:r>
            <a:r>
              <a:rPr lang="en-IN" b="1" dirty="0"/>
              <a:t>liabilities and expenses</a:t>
            </a:r>
            <a:r>
              <a:rPr lang="en-IN" dirty="0" smtClean="0"/>
              <a:t>. </a:t>
            </a:r>
            <a:r>
              <a:rPr lang="en-IN" dirty="0"/>
              <a:t>is done for the same two </a:t>
            </a:r>
            <a:r>
              <a:rPr lang="en-IN" dirty="0" smtClean="0"/>
              <a:t>reasons</a:t>
            </a:r>
          </a:p>
          <a:p>
            <a:pPr lvl="4">
              <a:buFont typeface="Wingdings" panose="05000000000000000000" pitchFamily="2" charset="2"/>
              <a:buChar char="Ø"/>
            </a:pPr>
            <a:r>
              <a:rPr lang="en-IN" sz="1900" dirty="0"/>
              <a:t>to make the company look better to increase share prices or for investment purposes; or</a:t>
            </a:r>
          </a:p>
          <a:p>
            <a:pPr lvl="4">
              <a:buFont typeface="Wingdings" panose="05000000000000000000" pitchFamily="2" charset="2"/>
              <a:buChar char="Ø"/>
            </a:pPr>
            <a:r>
              <a:rPr lang="en-IN" sz="1900" dirty="0" smtClean="0"/>
              <a:t> </a:t>
            </a:r>
            <a:r>
              <a:rPr lang="en-IN" sz="1900" dirty="0"/>
              <a:t>to reduce the tax </a:t>
            </a:r>
            <a:r>
              <a:rPr lang="en-IN" sz="1900" dirty="0" smtClean="0"/>
              <a:t>liability.</a:t>
            </a:r>
          </a:p>
          <a:p>
            <a:pPr marL="720000" lvl="4" indent="0">
              <a:buNone/>
            </a:pPr>
            <a:r>
              <a:rPr lang="en-IN" dirty="0" smtClean="0"/>
              <a:t>This </a:t>
            </a:r>
            <a:r>
              <a:rPr lang="en-IN" dirty="0"/>
              <a:t>can be done in a variety of ways. </a:t>
            </a:r>
            <a:endParaRPr lang="en-IN" dirty="0" smtClean="0"/>
          </a:p>
          <a:p>
            <a:pPr lvl="4" algn="just">
              <a:buFont typeface="Wingdings" panose="05000000000000000000" pitchFamily="2" charset="2"/>
              <a:buChar char="Ø"/>
            </a:pPr>
            <a:r>
              <a:rPr lang="en-IN" sz="1800" dirty="0"/>
              <a:t>Moving a short-term liability to long term liability improves the working capital figures on the balance </a:t>
            </a:r>
            <a:r>
              <a:rPr lang="en-IN" sz="1800" dirty="0" smtClean="0"/>
              <a:t>sheet.</a:t>
            </a:r>
            <a:endParaRPr lang="en-IN" sz="1800" dirty="0"/>
          </a:p>
          <a:p>
            <a:pPr lvl="4" algn="just">
              <a:buFont typeface="Wingdings" panose="05000000000000000000" pitchFamily="2" charset="2"/>
              <a:buChar char="Ø"/>
            </a:pPr>
            <a:r>
              <a:rPr lang="en-IN" sz="1800" dirty="0" smtClean="0"/>
              <a:t>Capitalizing </a:t>
            </a:r>
            <a:r>
              <a:rPr lang="en-IN" sz="1800" dirty="0"/>
              <a:t>expenses and writing them off slowly creates an asset that does not exist and reduces the expenses in the current period. </a:t>
            </a:r>
          </a:p>
          <a:p>
            <a:pPr marL="0" lvl="1" indent="0" algn="just">
              <a:lnSpc>
                <a:spcPct val="150000"/>
              </a:lnSpc>
              <a:spcBef>
                <a:spcPts val="0"/>
              </a:spcBef>
              <a:buNone/>
            </a:pPr>
            <a:endParaRPr lang="en-IN" sz="2000" dirty="0"/>
          </a:p>
          <a:p>
            <a:pPr lvl="2">
              <a:lnSpc>
                <a:spcPct val="150000"/>
              </a:lnSpc>
              <a:buFont typeface="Wingdings" panose="05000000000000000000" pitchFamily="2" charset="2"/>
              <a:buChar char="§"/>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3698274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000" dirty="0"/>
              <a:t>Description of Financial Statement Fraud</a:t>
            </a:r>
            <a:endParaRPr lang="en-IN" sz="3800" dirty="0"/>
          </a:p>
        </p:txBody>
      </p:sp>
      <p:sp>
        <p:nvSpPr>
          <p:cNvPr id="3" name="Content Placeholder 2"/>
          <p:cNvSpPr>
            <a:spLocks noGrp="1"/>
          </p:cNvSpPr>
          <p:nvPr>
            <p:ph idx="1"/>
          </p:nvPr>
        </p:nvSpPr>
        <p:spPr>
          <a:xfrm>
            <a:off x="609600" y="1371772"/>
            <a:ext cx="10972800" cy="5349704"/>
          </a:xfrm>
        </p:spPr>
        <p:txBody>
          <a:bodyPr/>
          <a:lstStyle/>
          <a:p>
            <a:pPr>
              <a:lnSpc>
                <a:spcPct val="150000"/>
              </a:lnSpc>
              <a:buFont typeface="Wingdings" panose="05000000000000000000" pitchFamily="2" charset="2"/>
              <a:buChar char="§"/>
            </a:pPr>
            <a:r>
              <a:rPr lang="en-IN" sz="2200" b="1" dirty="0" smtClean="0"/>
              <a:t>Valuing Assets</a:t>
            </a:r>
            <a:r>
              <a:rPr lang="en-IN" sz="2200" dirty="0" smtClean="0"/>
              <a:t>: </a:t>
            </a:r>
            <a:r>
              <a:rPr lang="en-IN" sz="2000" dirty="0" smtClean="0"/>
              <a:t>There are many ways of inflating the values of or creating assets. </a:t>
            </a:r>
          </a:p>
          <a:p>
            <a:pPr lvl="1">
              <a:lnSpc>
                <a:spcPct val="150000"/>
              </a:lnSpc>
              <a:buSzPct val="100000"/>
              <a:buFont typeface="Arial" panose="020B0604020202020204" pitchFamily="34" charset="0"/>
              <a:buChar char="•"/>
            </a:pPr>
            <a:r>
              <a:rPr lang="en-IN" sz="2000" b="1" dirty="0"/>
              <a:t>Inventory: </a:t>
            </a:r>
            <a:r>
              <a:rPr lang="en-IN" sz="2000" dirty="0"/>
              <a:t>Inventory can be </a:t>
            </a:r>
            <a:r>
              <a:rPr lang="en-IN" sz="2000" dirty="0" smtClean="0"/>
              <a:t>manipulated by the following ways: </a:t>
            </a:r>
          </a:p>
          <a:p>
            <a:pPr lvl="2">
              <a:lnSpc>
                <a:spcPct val="150000"/>
              </a:lnSpc>
              <a:buFont typeface="Wingdings" panose="05000000000000000000" pitchFamily="2" charset="2"/>
              <a:buChar char="Ø"/>
            </a:pPr>
            <a:r>
              <a:rPr lang="en-IN" sz="2000" dirty="0"/>
              <a:t>Value the inventory at a higher price than </a:t>
            </a:r>
            <a:r>
              <a:rPr lang="en-IN" sz="2000" dirty="0" smtClean="0"/>
              <a:t>appropriate</a:t>
            </a:r>
          </a:p>
          <a:p>
            <a:pPr lvl="2">
              <a:lnSpc>
                <a:spcPct val="150000"/>
              </a:lnSpc>
              <a:buFont typeface="Wingdings" panose="05000000000000000000" pitchFamily="2" charset="2"/>
              <a:buChar char="Ø"/>
            </a:pPr>
            <a:r>
              <a:rPr lang="en-IN" sz="2000" dirty="0"/>
              <a:t>Value the inventory at the correct amount and inflate the number of items</a:t>
            </a:r>
            <a:r>
              <a:rPr lang="en-IN" sz="2000" dirty="0" smtClean="0"/>
              <a:t>.</a:t>
            </a:r>
          </a:p>
          <a:p>
            <a:pPr lvl="2">
              <a:lnSpc>
                <a:spcPct val="150000"/>
              </a:lnSpc>
              <a:buFont typeface="Wingdings" panose="05000000000000000000" pitchFamily="2" charset="2"/>
              <a:buChar char="Ø"/>
            </a:pPr>
            <a:r>
              <a:rPr lang="en-IN" sz="2000" dirty="0"/>
              <a:t>Do both</a:t>
            </a:r>
            <a:r>
              <a:rPr lang="en-IN" sz="2000" dirty="0" smtClean="0"/>
              <a:t>. </a:t>
            </a:r>
          </a:p>
          <a:p>
            <a:pPr lvl="1" algn="just">
              <a:lnSpc>
                <a:spcPct val="150000"/>
              </a:lnSpc>
              <a:buSzPct val="100000"/>
              <a:buFont typeface="Arial" panose="020B0604020202020204" pitchFamily="34" charset="0"/>
              <a:buChar char="•"/>
            </a:pPr>
            <a:r>
              <a:rPr lang="en-IN" sz="2000" b="1" dirty="0"/>
              <a:t>Accounts Receivable: </a:t>
            </a:r>
            <a:r>
              <a:rPr lang="en-IN" sz="2000" dirty="0"/>
              <a:t>Accounts receivable are amounts that are due to the business, and that are expected to be paid. This makes it a flexible concept as the expectation of payment is subjective. This practice improves the balance sheet as the asset stays on the balance sheet and the bad debt expenses is not recorded. </a:t>
            </a:r>
          </a:p>
          <a:p>
            <a:pPr lvl="2">
              <a:lnSpc>
                <a:spcPct val="150000"/>
              </a:lnSpc>
              <a:buFont typeface="Wingdings" panose="05000000000000000000" pitchFamily="2" charset="2"/>
              <a:buChar char="§"/>
            </a:pPr>
            <a:endParaRPr lang="en-IN" sz="1900" b="1" dirty="0" smtClean="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7909912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880"/>
            <a:ext cx="10972800" cy="963827"/>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4800" dirty="0"/>
              <a:t/>
            </a:r>
            <a:br>
              <a:rPr lang="en-IN" sz="4800" dirty="0"/>
            </a:br>
            <a:r>
              <a:rPr lang="en-IN" sz="5300" dirty="0"/>
              <a:t>Live Case Studies on Banking Frauds </a:t>
            </a:r>
            <a:endParaRPr lang="en-US" dirty="0"/>
          </a:p>
        </p:txBody>
      </p:sp>
      <p:sp>
        <p:nvSpPr>
          <p:cNvPr id="6" name="Content Placeholder 5"/>
          <p:cNvSpPr>
            <a:spLocks noGrp="1"/>
          </p:cNvSpPr>
          <p:nvPr>
            <p:ph idx="1"/>
          </p:nvPr>
        </p:nvSpPr>
        <p:spPr/>
        <p:txBody>
          <a:bodyPr/>
          <a:lstStyle/>
          <a:p>
            <a:pPr marL="0" indent="0">
              <a:buNone/>
            </a:pPr>
            <a:endParaRPr lang="en-IN" dirty="0"/>
          </a:p>
        </p:txBody>
      </p:sp>
    </p:spTree>
    <p:extLst>
      <p:ext uri="{BB962C8B-B14F-4D97-AF65-F5344CB8AC3E}">
        <p14:creationId xmlns:p14="http://schemas.microsoft.com/office/powerpoint/2010/main" val="32125631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Live Case Studies on Banking Frauds</a:t>
            </a:r>
            <a:endParaRPr lang="en-IN" sz="4000" dirty="0"/>
          </a:p>
        </p:txBody>
      </p:sp>
      <p:sp>
        <p:nvSpPr>
          <p:cNvPr id="3" name="Content Placeholder 2"/>
          <p:cNvSpPr>
            <a:spLocks noGrp="1"/>
          </p:cNvSpPr>
          <p:nvPr>
            <p:ph idx="1"/>
          </p:nvPr>
        </p:nvSpPr>
        <p:spPr>
          <a:xfrm>
            <a:off x="609600" y="1371772"/>
            <a:ext cx="10972800" cy="5127881"/>
          </a:xfrm>
        </p:spPr>
        <p:txBody>
          <a:bodyPr/>
          <a:lstStyle/>
          <a:p>
            <a:pPr marL="342900" lvl="1" indent="-342900" algn="just">
              <a:lnSpc>
                <a:spcPct val="150000"/>
              </a:lnSpc>
              <a:spcBef>
                <a:spcPts val="0"/>
              </a:spcBef>
              <a:buFont typeface="Wingdings" panose="05000000000000000000" pitchFamily="2" charset="2"/>
              <a:buChar char="§"/>
            </a:pPr>
            <a:r>
              <a:rPr lang="en-IN" sz="2000" dirty="0"/>
              <a:t>Due to the nature of their daily activities of dealing with money, even after having such a supervised and well-regulated system it is very tempting for those who are either associated the system or outside to find faults in the system and to make personal gains by fraud. These frauds, unlike ordinary crimes, the amount misappropriated in these crimes runs into lakhs and crores of rupees</a:t>
            </a:r>
            <a:r>
              <a:rPr lang="en-IN" sz="2000" dirty="0" smtClean="0"/>
              <a:t>. </a:t>
            </a:r>
          </a:p>
          <a:p>
            <a:pPr marL="342900" lvl="1" indent="-342900" algn="just">
              <a:lnSpc>
                <a:spcPct val="150000"/>
              </a:lnSpc>
              <a:spcBef>
                <a:spcPts val="0"/>
              </a:spcBef>
              <a:buFont typeface="Wingdings" panose="05000000000000000000" pitchFamily="2" charset="2"/>
              <a:buChar char="§"/>
            </a:pPr>
            <a:r>
              <a:rPr lang="en-IN" sz="2000" dirty="0"/>
              <a:t>The </a:t>
            </a:r>
            <a:r>
              <a:rPr lang="en-IN" sz="2000" u="sng" dirty="0"/>
              <a:t>four most important elements </a:t>
            </a:r>
            <a:r>
              <a:rPr lang="en-IN" sz="2000" dirty="0"/>
              <a:t>for constituting fraud are: the </a:t>
            </a:r>
            <a:r>
              <a:rPr lang="en-IN" sz="2000" u="sng" dirty="0"/>
              <a:t>active involvement of the staff</a:t>
            </a:r>
            <a:r>
              <a:rPr lang="en-IN" sz="2000" dirty="0"/>
              <a:t>, </a:t>
            </a:r>
            <a:r>
              <a:rPr lang="en-IN" sz="2000" u="sng" dirty="0"/>
              <a:t>failure to follow the instructions and guidelines </a:t>
            </a:r>
            <a:r>
              <a:rPr lang="en-IN" sz="2000" dirty="0"/>
              <a:t>of the bank by the staff, </a:t>
            </a:r>
            <a:r>
              <a:rPr lang="en-IN" sz="2000" u="sng" dirty="0"/>
              <a:t>collusion between businessman, executives and politicians</a:t>
            </a:r>
            <a:r>
              <a:rPr lang="en-IN" sz="2000" dirty="0"/>
              <a:t> to bend the rules and regulations and </a:t>
            </a:r>
            <a:r>
              <a:rPr lang="en-IN" sz="2000" u="sng" dirty="0"/>
              <a:t>any external factors.</a:t>
            </a:r>
          </a:p>
          <a:p>
            <a:pPr marL="668337" lvl="2" indent="0">
              <a:lnSpc>
                <a:spcPct val="150000"/>
              </a:lnSpc>
              <a:buNone/>
            </a:pPr>
            <a:endParaRPr lang="en-IN" sz="1900" b="1" dirty="0"/>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7874855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smtClean="0"/>
              <a:t>Legal Regime to Control Bank Frauds</a:t>
            </a:r>
            <a:endParaRPr lang="en-IN" sz="4000" dirty="0"/>
          </a:p>
        </p:txBody>
      </p:sp>
      <p:sp>
        <p:nvSpPr>
          <p:cNvPr id="3" name="Content Placeholder 2"/>
          <p:cNvSpPr>
            <a:spLocks noGrp="1"/>
          </p:cNvSpPr>
          <p:nvPr>
            <p:ph idx="1"/>
          </p:nvPr>
        </p:nvSpPr>
        <p:spPr>
          <a:xfrm>
            <a:off x="609600" y="1371772"/>
            <a:ext cx="10972800" cy="5127881"/>
          </a:xfrm>
        </p:spPr>
        <p:txBody>
          <a:bodyPr/>
          <a:lstStyle/>
          <a:p>
            <a:pPr>
              <a:lnSpc>
                <a:spcPct val="150000"/>
              </a:lnSpc>
              <a:buFont typeface="Wingdings" panose="05000000000000000000" pitchFamily="2" charset="2"/>
              <a:buChar char="§"/>
            </a:pPr>
            <a:r>
              <a:rPr lang="en-IN" sz="2400" dirty="0" smtClean="0"/>
              <a:t>The </a:t>
            </a:r>
            <a:r>
              <a:rPr lang="en-IN" sz="2400" dirty="0"/>
              <a:t>Indian penal code,1860. </a:t>
            </a:r>
          </a:p>
          <a:p>
            <a:pPr>
              <a:lnSpc>
                <a:spcPct val="150000"/>
              </a:lnSpc>
              <a:buFont typeface="Wingdings" panose="05000000000000000000" pitchFamily="2" charset="2"/>
              <a:buChar char="§"/>
            </a:pPr>
            <a:r>
              <a:rPr lang="en-IN" sz="2400" dirty="0" smtClean="0"/>
              <a:t> </a:t>
            </a:r>
            <a:r>
              <a:rPr lang="en-IN" sz="2400" dirty="0"/>
              <a:t>Criminal procedure code,1973. </a:t>
            </a:r>
          </a:p>
          <a:p>
            <a:pPr>
              <a:lnSpc>
                <a:spcPct val="150000"/>
              </a:lnSpc>
              <a:buFont typeface="Wingdings" panose="05000000000000000000" pitchFamily="2" charset="2"/>
              <a:buChar char="§"/>
            </a:pPr>
            <a:r>
              <a:rPr lang="en-IN" sz="2400" dirty="0" smtClean="0"/>
              <a:t>The </a:t>
            </a:r>
            <a:r>
              <a:rPr lang="en-IN" sz="2400" dirty="0"/>
              <a:t>Negotiable Instruments Act,1881. </a:t>
            </a:r>
          </a:p>
          <a:p>
            <a:pPr>
              <a:lnSpc>
                <a:spcPct val="150000"/>
              </a:lnSpc>
              <a:buFont typeface="Wingdings" panose="05000000000000000000" pitchFamily="2" charset="2"/>
              <a:buChar char="§"/>
            </a:pPr>
            <a:r>
              <a:rPr lang="en-IN" sz="2400" dirty="0" smtClean="0"/>
              <a:t>The </a:t>
            </a:r>
            <a:r>
              <a:rPr lang="en-IN" sz="2400" dirty="0"/>
              <a:t>Reserve Bank of India Act,1934. </a:t>
            </a:r>
          </a:p>
          <a:p>
            <a:pPr>
              <a:lnSpc>
                <a:spcPct val="150000"/>
              </a:lnSpc>
              <a:buFont typeface="Wingdings" panose="05000000000000000000" pitchFamily="2" charset="2"/>
              <a:buChar char="§"/>
            </a:pPr>
            <a:r>
              <a:rPr lang="en-IN" sz="2400" dirty="0" smtClean="0"/>
              <a:t>SARFAESI </a:t>
            </a:r>
            <a:r>
              <a:rPr lang="en-IN" sz="2400" dirty="0"/>
              <a:t>Act,2002. </a:t>
            </a:r>
            <a:endParaRPr lang="en-IN" sz="2400" dirty="0" smtClean="0"/>
          </a:p>
          <a:p>
            <a:pPr>
              <a:lnSpc>
                <a:spcPct val="150000"/>
              </a:lnSpc>
              <a:buFont typeface="Wingdings" panose="05000000000000000000" pitchFamily="2" charset="2"/>
              <a:buChar char="§"/>
            </a:pPr>
            <a:r>
              <a:rPr lang="en-IN" sz="2400" dirty="0" smtClean="0"/>
              <a:t>The </a:t>
            </a:r>
            <a:r>
              <a:rPr lang="en-IN" sz="2400" dirty="0"/>
              <a:t>Banking Regulation Act,1949. </a:t>
            </a:r>
          </a:p>
          <a:p>
            <a:pPr>
              <a:lnSpc>
                <a:spcPct val="150000"/>
              </a:lnSpc>
              <a:buFont typeface="Wingdings" panose="05000000000000000000" pitchFamily="2" charset="2"/>
              <a:buChar char="§"/>
            </a:pPr>
            <a:endParaRPr lang="en-IN" sz="2400" dirty="0"/>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616460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Impact of </a:t>
            </a:r>
            <a:r>
              <a:rPr lang="en-IN" sz="4400" dirty="0" smtClean="0"/>
              <a:t>Frauds</a:t>
            </a:r>
            <a:endParaRPr lang="en-IN" sz="40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dirty="0"/>
              <a:t>Many recent fraud incidents reported are related to fix deposits, loan disbursements, and credit and debit card frauds and ATM based frauds. All these frauds show that not only they undermine the profits, reliability of services and operating efficiencies but also have an impact on the society and the organisation itself. </a:t>
            </a:r>
            <a:endParaRPr lang="en-IN" sz="2400" dirty="0" smtClean="0"/>
          </a:p>
          <a:p>
            <a:pPr algn="just">
              <a:lnSpc>
                <a:spcPct val="150000"/>
              </a:lnSpc>
              <a:buFont typeface="Wingdings" panose="05000000000000000000" pitchFamily="2" charset="2"/>
              <a:buChar char="§"/>
            </a:pPr>
            <a:r>
              <a:rPr lang="en-IN" sz="2400" dirty="0"/>
              <a:t>This rise in the NPA is a serious threat to the Indian Banking industry </a:t>
            </a:r>
            <a:endParaRPr lang="en-IN" sz="2400" dirty="0" smtClean="0"/>
          </a:p>
          <a:p>
            <a:pPr algn="just">
              <a:lnSpc>
                <a:spcPct val="150000"/>
              </a:lnSpc>
              <a:buFont typeface="Wingdings" panose="05000000000000000000" pitchFamily="2" charset="2"/>
              <a:buChar char="§"/>
            </a:pPr>
            <a:r>
              <a:rPr lang="en-IN" sz="2400" dirty="0"/>
              <a:t>Frauds has also hampered the growth of this establishment/industry. it is a huge killer for the business sector and underlying factor to all human endeavours. it is also increasing the corruption level of the country. </a:t>
            </a:r>
          </a:p>
          <a:p>
            <a:pPr marL="0" indent="0">
              <a:buNone/>
            </a:pPr>
            <a:endParaRPr lang="en-IN" sz="24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6092140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dirty="0"/>
              <a:t/>
            </a:r>
            <a:br>
              <a:rPr lang="en-IN" sz="4000" dirty="0"/>
            </a:br>
            <a:r>
              <a:rPr lang="en-IN" sz="4400" dirty="0"/>
              <a:t>Classification of Frauds and </a:t>
            </a:r>
            <a:r>
              <a:rPr lang="en-IN" sz="4400" dirty="0" smtClean="0"/>
              <a:t>Prevention</a:t>
            </a:r>
            <a:endParaRPr lang="en-IN" sz="4000" dirty="0"/>
          </a:p>
        </p:txBody>
      </p:sp>
      <p:sp>
        <p:nvSpPr>
          <p:cNvPr id="3" name="Content Placeholder 2"/>
          <p:cNvSpPr>
            <a:spLocks noGrp="1"/>
          </p:cNvSpPr>
          <p:nvPr>
            <p:ph idx="1"/>
          </p:nvPr>
        </p:nvSpPr>
        <p:spPr>
          <a:xfrm>
            <a:off x="609600" y="1371772"/>
            <a:ext cx="10972800" cy="5127881"/>
          </a:xfrm>
        </p:spPr>
        <p:txBody>
          <a:bodyPr/>
          <a:lstStyle/>
          <a:p>
            <a:pPr algn="just">
              <a:lnSpc>
                <a:spcPct val="150000"/>
              </a:lnSpc>
              <a:buFont typeface="Wingdings" panose="05000000000000000000" pitchFamily="2" charset="2"/>
              <a:buChar char="§"/>
            </a:pPr>
            <a:r>
              <a:rPr lang="en-IN" sz="2400" b="1" dirty="0"/>
              <a:t>Reserve </a:t>
            </a:r>
            <a:r>
              <a:rPr lang="en-IN" sz="2400" b="1" dirty="0" smtClean="0"/>
              <a:t>Bank </a:t>
            </a:r>
            <a:r>
              <a:rPr lang="en-IN" sz="2400" b="1" dirty="0"/>
              <a:t>of India classifies Bank frauds in the following categories: </a:t>
            </a:r>
            <a:endParaRPr lang="en-IN" sz="2800" b="1" dirty="0"/>
          </a:p>
          <a:p>
            <a:pPr lvl="1">
              <a:lnSpc>
                <a:spcPct val="150000"/>
              </a:lnSpc>
            </a:pPr>
            <a:r>
              <a:rPr lang="en-IN" sz="2200" dirty="0"/>
              <a:t>Misappropriation and criminal breach of trust. </a:t>
            </a:r>
          </a:p>
          <a:p>
            <a:pPr lvl="1">
              <a:lnSpc>
                <a:spcPct val="150000"/>
              </a:lnSpc>
            </a:pPr>
            <a:r>
              <a:rPr lang="en-IN" sz="2200" dirty="0"/>
              <a:t>Negligence and cash shortages. </a:t>
            </a:r>
          </a:p>
          <a:p>
            <a:pPr lvl="1">
              <a:lnSpc>
                <a:spcPct val="150000"/>
              </a:lnSpc>
            </a:pPr>
            <a:r>
              <a:rPr lang="en-IN" sz="2200" dirty="0" smtClean="0"/>
              <a:t> </a:t>
            </a:r>
            <a:r>
              <a:rPr lang="en-IN" sz="2200" dirty="0"/>
              <a:t>Cheating and forgery. </a:t>
            </a:r>
          </a:p>
          <a:p>
            <a:pPr lvl="1">
              <a:lnSpc>
                <a:spcPct val="150000"/>
              </a:lnSpc>
            </a:pPr>
            <a:r>
              <a:rPr lang="en-IN" sz="2200" dirty="0" smtClean="0"/>
              <a:t>Any </a:t>
            </a:r>
            <a:r>
              <a:rPr lang="en-IN" sz="2200" dirty="0"/>
              <a:t>other types of fraud not coming under the specific heads as above. </a:t>
            </a:r>
          </a:p>
          <a:p>
            <a:pPr lvl="1">
              <a:lnSpc>
                <a:spcPct val="150000"/>
              </a:lnSpc>
            </a:pPr>
            <a:r>
              <a:rPr lang="en-IN" sz="2200" dirty="0" smtClean="0"/>
              <a:t>Irregularities </a:t>
            </a:r>
            <a:r>
              <a:rPr lang="en-IN" sz="2200" dirty="0"/>
              <a:t>in foreign exchange transactions. </a:t>
            </a:r>
          </a:p>
          <a:p>
            <a:pPr lvl="1" algn="just">
              <a:lnSpc>
                <a:spcPct val="150000"/>
              </a:lnSpc>
              <a:buFont typeface="Wingdings" panose="05000000000000000000" pitchFamily="2" charset="2"/>
              <a:buChar char="§"/>
            </a:pPr>
            <a:endParaRPr lang="en-IN" sz="2200" dirty="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6487759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
            </a:r>
            <a:br>
              <a:rPr lang="en-IN" sz="4400" dirty="0"/>
            </a:br>
            <a:r>
              <a:rPr lang="en-IN" sz="4400" dirty="0"/>
              <a:t>Mechanics of Bank </a:t>
            </a:r>
            <a:r>
              <a:rPr lang="en-IN" sz="4400" dirty="0" smtClean="0"/>
              <a:t>Frauds</a:t>
            </a:r>
            <a:endParaRPr lang="en-IN" sz="4400" dirty="0"/>
          </a:p>
        </p:txBody>
      </p:sp>
      <p:sp>
        <p:nvSpPr>
          <p:cNvPr id="3" name="Content Placeholder 2"/>
          <p:cNvSpPr>
            <a:spLocks noGrp="1"/>
          </p:cNvSpPr>
          <p:nvPr>
            <p:ph idx="1"/>
          </p:nvPr>
        </p:nvSpPr>
        <p:spPr>
          <a:xfrm>
            <a:off x="609600" y="1294498"/>
            <a:ext cx="10972800" cy="5273727"/>
          </a:xfrm>
        </p:spPr>
        <p:txBody>
          <a:bodyPr/>
          <a:lstStyle/>
          <a:p>
            <a:pPr algn="just">
              <a:lnSpc>
                <a:spcPct val="150000"/>
              </a:lnSpc>
              <a:buFont typeface="Wingdings" panose="05000000000000000000" pitchFamily="2" charset="2"/>
              <a:buChar char="§"/>
            </a:pPr>
            <a:r>
              <a:rPr lang="en-IN" sz="2200" b="1" dirty="0"/>
              <a:t>Deposit Account Frauds: </a:t>
            </a:r>
            <a:r>
              <a:rPr lang="en-IN" sz="2200" dirty="0"/>
              <a:t>The following types of frauds are generally committed: </a:t>
            </a:r>
            <a:endParaRPr lang="en-IN" sz="2200" dirty="0" smtClean="0"/>
          </a:p>
          <a:p>
            <a:pPr lvl="1" algn="just">
              <a:buFont typeface="Wingdings" panose="05000000000000000000" pitchFamily="2" charset="2"/>
              <a:buChar char="ü"/>
            </a:pPr>
            <a:r>
              <a:rPr lang="en-IN" sz="2000" dirty="0"/>
              <a:t>Value inflation of cheques deposited. </a:t>
            </a:r>
          </a:p>
          <a:p>
            <a:pPr lvl="1" algn="just">
              <a:buFont typeface="Wingdings" panose="05000000000000000000" pitchFamily="2" charset="2"/>
              <a:buChar char="ü"/>
            </a:pPr>
            <a:r>
              <a:rPr lang="en-IN" sz="2000" dirty="0"/>
              <a:t>Changing the nature of the cheques (crossed to bearer).</a:t>
            </a:r>
          </a:p>
          <a:p>
            <a:pPr lvl="1" algn="just">
              <a:buFont typeface="Wingdings" panose="05000000000000000000" pitchFamily="2" charset="2"/>
              <a:buChar char="ü"/>
            </a:pPr>
            <a:r>
              <a:rPr lang="en-IN" sz="2000" dirty="0"/>
              <a:t>Operating a dormant account fraudulently. </a:t>
            </a:r>
          </a:p>
          <a:p>
            <a:pPr marL="668337" lvl="2" indent="0" algn="just">
              <a:lnSpc>
                <a:spcPct val="150000"/>
              </a:lnSpc>
              <a:buNone/>
            </a:pPr>
            <a:r>
              <a:rPr lang="en-IN" sz="2000" b="1" dirty="0"/>
              <a:t>Prevention Measures: </a:t>
            </a:r>
            <a:endParaRPr lang="en-IN" sz="2000" b="1" dirty="0" smtClean="0"/>
          </a:p>
          <a:p>
            <a:pPr lvl="3" algn="just">
              <a:buFont typeface="Wingdings" panose="05000000000000000000" pitchFamily="2" charset="2"/>
              <a:buChar char="Ø"/>
            </a:pPr>
            <a:r>
              <a:rPr lang="en-IN" dirty="0" smtClean="0"/>
              <a:t>Carefully </a:t>
            </a:r>
            <a:r>
              <a:rPr lang="en-IN" dirty="0"/>
              <a:t>and systematic examination procedures of cheques and other </a:t>
            </a:r>
            <a:r>
              <a:rPr lang="en-IN" dirty="0" smtClean="0"/>
              <a:t>transactions.</a:t>
            </a:r>
          </a:p>
          <a:p>
            <a:pPr lvl="3" algn="just">
              <a:buFont typeface="Wingdings" panose="05000000000000000000" pitchFamily="2" charset="2"/>
              <a:buChar char="Ø"/>
            </a:pPr>
            <a:r>
              <a:rPr lang="en-IN" dirty="0"/>
              <a:t>Separation of book keeping and cash handling operations</a:t>
            </a:r>
            <a:r>
              <a:rPr lang="en-IN" dirty="0" smtClean="0"/>
              <a:t>.</a:t>
            </a:r>
          </a:p>
          <a:p>
            <a:pPr algn="just">
              <a:buFont typeface="Wingdings" panose="05000000000000000000" pitchFamily="2" charset="2"/>
              <a:buChar char="§"/>
            </a:pPr>
            <a:r>
              <a:rPr lang="en-IN" sz="2200" b="1" dirty="0"/>
              <a:t>Purchased Bill Frauds: </a:t>
            </a:r>
            <a:r>
              <a:rPr lang="en-IN" sz="2200" dirty="0"/>
              <a:t>These are generally expensive </a:t>
            </a:r>
            <a:endParaRPr lang="en-IN" dirty="0"/>
          </a:p>
          <a:p>
            <a:pPr lvl="1" algn="just">
              <a:buFont typeface="Wingdings" panose="05000000000000000000" pitchFamily="2" charset="2"/>
              <a:buChar char="ü"/>
            </a:pPr>
            <a:r>
              <a:rPr lang="en-IN" sz="1800" dirty="0"/>
              <a:t>Discount on stolen or fake Railways Receipts and motor receipts along with other necessary bills. </a:t>
            </a:r>
            <a:endParaRPr lang="en-IN" sz="2000" dirty="0"/>
          </a:p>
          <a:p>
            <a:pPr lvl="1" algn="just">
              <a:buFont typeface="Wingdings" panose="05000000000000000000" pitchFamily="2" charset="2"/>
              <a:buChar char="ü"/>
            </a:pPr>
            <a:r>
              <a:rPr lang="en-IN" sz="1800" dirty="0"/>
              <a:t>Fake/forged bills for valueless goods are discounted. </a:t>
            </a:r>
            <a:endParaRPr lang="en-IN" sz="1800" dirty="0" smtClean="0"/>
          </a:p>
          <a:p>
            <a:pPr marL="668337" lvl="2" indent="0" algn="just">
              <a:lnSpc>
                <a:spcPct val="150000"/>
              </a:lnSpc>
              <a:buNone/>
            </a:pPr>
            <a:r>
              <a:rPr lang="en-IN" sz="2000" b="1" dirty="0"/>
              <a:t>Prevention Measures: </a:t>
            </a:r>
            <a:endParaRPr lang="en-IN" sz="2800" dirty="0"/>
          </a:p>
          <a:p>
            <a:pPr lvl="3" algn="just">
              <a:buFont typeface="Wingdings" panose="05000000000000000000" pitchFamily="2" charset="2"/>
              <a:buChar char="Ø"/>
            </a:pPr>
            <a:r>
              <a:rPr lang="en-IN" dirty="0"/>
              <a:t>Strict examination before discounting the bills. </a:t>
            </a:r>
          </a:p>
          <a:p>
            <a:pPr lvl="3" algn="just">
              <a:buFont typeface="Wingdings" panose="05000000000000000000" pitchFamily="2" charset="2"/>
              <a:buChar char="Ø"/>
            </a:pPr>
            <a:r>
              <a:rPr lang="en-IN" dirty="0"/>
              <a:t>Examining the receipts properly </a:t>
            </a:r>
          </a:p>
          <a:p>
            <a:endParaRPr lang="en-IN" sz="2800" dirty="0"/>
          </a:p>
          <a:p>
            <a:pPr lvl="3" algn="just">
              <a:lnSpc>
                <a:spcPct val="150000"/>
              </a:lnSpc>
              <a:buFont typeface="Wingdings" panose="05000000000000000000" pitchFamily="2" charset="2"/>
              <a:buChar char="§"/>
            </a:pPr>
            <a:endParaRPr lang="en-IN" sz="1900" b="1" dirty="0"/>
          </a:p>
          <a:p>
            <a:pPr lvl="2">
              <a:buFont typeface="Wingdings" panose="05000000000000000000" pitchFamily="2" charset="2"/>
              <a:buChar char="§"/>
            </a:pPr>
            <a:endParaRPr lang="en-IN" sz="1500" dirty="0" smtClean="0"/>
          </a:p>
          <a:p>
            <a:pPr lvl="1">
              <a:buFont typeface="Wingdings" panose="05000000000000000000" pitchFamily="2" charset="2"/>
              <a:buChar char="§"/>
            </a:pPr>
            <a:endParaRPr lang="en-IN" sz="1800" dirty="0"/>
          </a:p>
          <a:p>
            <a:pPr marL="0" indent="0" algn="just">
              <a:buNone/>
            </a:pPr>
            <a:r>
              <a:rPr lang="en-IN" dirty="0" smtClean="0"/>
              <a:t> </a:t>
            </a:r>
            <a:endParaRPr lang="en-IN"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766062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
            </a:r>
            <a:br>
              <a:rPr lang="en-IN" sz="4400" dirty="0"/>
            </a:br>
            <a:r>
              <a:rPr lang="en-IN" sz="4400" dirty="0"/>
              <a:t>Mechanics of Bank </a:t>
            </a:r>
            <a:r>
              <a:rPr lang="en-IN" sz="4400" dirty="0" smtClean="0"/>
              <a:t>Frauds</a:t>
            </a:r>
            <a:endParaRPr lang="en-IN" sz="4400" dirty="0"/>
          </a:p>
        </p:txBody>
      </p:sp>
      <p:sp>
        <p:nvSpPr>
          <p:cNvPr id="3" name="Content Placeholder 2"/>
          <p:cNvSpPr>
            <a:spLocks noGrp="1"/>
          </p:cNvSpPr>
          <p:nvPr>
            <p:ph idx="1"/>
          </p:nvPr>
        </p:nvSpPr>
        <p:spPr>
          <a:xfrm>
            <a:off x="609600" y="1294498"/>
            <a:ext cx="10972800" cy="5273727"/>
          </a:xfrm>
        </p:spPr>
        <p:txBody>
          <a:bodyPr/>
          <a:lstStyle/>
          <a:p>
            <a:pPr algn="just">
              <a:buFont typeface="Wingdings" panose="05000000000000000000" pitchFamily="2" charset="2"/>
              <a:buChar char="§"/>
            </a:pPr>
            <a:r>
              <a:rPr lang="en-IN" sz="2200" b="1" dirty="0" smtClean="0"/>
              <a:t>Hypothecation Frauds</a:t>
            </a:r>
            <a:r>
              <a:rPr lang="en-IN" sz="2200" b="1" dirty="0"/>
              <a:t>: </a:t>
            </a:r>
            <a:r>
              <a:rPr lang="en-IN" sz="2200" dirty="0"/>
              <a:t>Cash advances, against pledged goods as securities are fertile field for frauds. </a:t>
            </a:r>
            <a:endParaRPr lang="en-IN" sz="2200" dirty="0" smtClean="0"/>
          </a:p>
          <a:p>
            <a:pPr lvl="1" algn="just">
              <a:buFont typeface="Wingdings" panose="05000000000000000000" pitchFamily="2" charset="2"/>
              <a:buChar char="ü"/>
            </a:pPr>
            <a:r>
              <a:rPr lang="en-IN" sz="2000" dirty="0"/>
              <a:t>Inflation of stock statements</a:t>
            </a:r>
            <a:r>
              <a:rPr lang="en-IN" sz="2000" dirty="0" smtClean="0"/>
              <a:t>.</a:t>
            </a:r>
          </a:p>
          <a:p>
            <a:pPr lvl="1" algn="just">
              <a:buFont typeface="Wingdings" panose="05000000000000000000" pitchFamily="2" charset="2"/>
              <a:buChar char="ü"/>
            </a:pPr>
            <a:r>
              <a:rPr lang="en-IN" sz="2000" dirty="0"/>
              <a:t>Hypothecating some goods in the favour of different banks</a:t>
            </a:r>
            <a:r>
              <a:rPr lang="en-IN" sz="2000" dirty="0" smtClean="0"/>
              <a:t>.</a:t>
            </a:r>
            <a:endParaRPr lang="en-IN" sz="2000" dirty="0"/>
          </a:p>
          <a:p>
            <a:pPr marL="668337" lvl="2" indent="0" algn="just">
              <a:lnSpc>
                <a:spcPct val="150000"/>
              </a:lnSpc>
              <a:buNone/>
            </a:pPr>
            <a:r>
              <a:rPr lang="en-IN" sz="2000" b="1" dirty="0"/>
              <a:t>Prevention Measures: </a:t>
            </a:r>
            <a:endParaRPr lang="en-IN" sz="2000" b="1" dirty="0" smtClean="0"/>
          </a:p>
          <a:p>
            <a:pPr lvl="3" algn="just">
              <a:buFont typeface="Wingdings" panose="05000000000000000000" pitchFamily="2" charset="2"/>
              <a:buChar char="Ø"/>
            </a:pPr>
            <a:r>
              <a:rPr lang="en-IN" dirty="0"/>
              <a:t>Only marketable goods to be accepted as </a:t>
            </a:r>
            <a:r>
              <a:rPr lang="en-IN" dirty="0" smtClean="0"/>
              <a:t>security.</a:t>
            </a:r>
          </a:p>
          <a:p>
            <a:pPr lvl="3" algn="just">
              <a:buFont typeface="Wingdings" panose="05000000000000000000" pitchFamily="2" charset="2"/>
              <a:buChar char="Ø"/>
            </a:pPr>
            <a:r>
              <a:rPr lang="en-IN" dirty="0"/>
              <a:t>Proper evaluation of stocks</a:t>
            </a:r>
            <a:r>
              <a:rPr lang="en-IN" dirty="0" smtClean="0"/>
              <a:t>.</a:t>
            </a:r>
          </a:p>
          <a:p>
            <a:pPr algn="just">
              <a:buFont typeface="Wingdings" panose="05000000000000000000" pitchFamily="2" charset="2"/>
              <a:buChar char="§"/>
            </a:pPr>
            <a:r>
              <a:rPr lang="en-IN" sz="2200" b="1" dirty="0" smtClean="0"/>
              <a:t>Loan Frauds</a:t>
            </a:r>
            <a:r>
              <a:rPr lang="en-IN" sz="2200" b="1" dirty="0"/>
              <a:t>: </a:t>
            </a:r>
            <a:r>
              <a:rPr lang="en-IN" sz="2200" dirty="0"/>
              <a:t>The following types of fraud are generally committed</a:t>
            </a:r>
            <a:r>
              <a:rPr lang="en-IN" sz="2200" dirty="0" smtClean="0"/>
              <a:t>: </a:t>
            </a:r>
            <a:endParaRPr lang="en-IN" sz="2200" dirty="0"/>
          </a:p>
          <a:p>
            <a:pPr lvl="1" algn="just">
              <a:buFont typeface="Wingdings" panose="05000000000000000000" pitchFamily="2" charset="2"/>
              <a:buChar char="ü"/>
            </a:pPr>
            <a:r>
              <a:rPr lang="en-IN" sz="2000" dirty="0"/>
              <a:t>Two different person taking loans on the same item or product.</a:t>
            </a:r>
          </a:p>
          <a:p>
            <a:pPr lvl="1" algn="just">
              <a:buFont typeface="Wingdings" panose="05000000000000000000" pitchFamily="2" charset="2"/>
              <a:buChar char="ü"/>
            </a:pPr>
            <a:r>
              <a:rPr lang="en-IN" sz="2000" dirty="0"/>
              <a:t>Loan taken from one purpose but used for a different purpose</a:t>
            </a:r>
          </a:p>
          <a:p>
            <a:pPr marL="668337" lvl="2" indent="0" algn="just">
              <a:buNone/>
            </a:pPr>
            <a:r>
              <a:rPr lang="en-IN" sz="2000" b="1" dirty="0"/>
              <a:t>Prevention Measures: </a:t>
            </a:r>
          </a:p>
          <a:p>
            <a:pPr lvl="3" algn="just">
              <a:buFont typeface="Wingdings" panose="05000000000000000000" pitchFamily="2" charset="2"/>
              <a:buChar char="Ø"/>
            </a:pPr>
            <a:r>
              <a:rPr lang="en-IN" dirty="0"/>
              <a:t>Proper verification of documents and the purpose for taking the loan</a:t>
            </a:r>
            <a:r>
              <a:rPr lang="en-IN" dirty="0" smtClean="0"/>
              <a:t>.</a:t>
            </a:r>
          </a:p>
          <a:p>
            <a:pPr lvl="3" algn="just">
              <a:buFont typeface="Wingdings" panose="05000000000000000000" pitchFamily="2" charset="2"/>
              <a:buChar char="Ø"/>
            </a:pPr>
            <a:r>
              <a:rPr lang="en-IN" dirty="0" smtClean="0"/>
              <a:t>Substantial </a:t>
            </a:r>
            <a:r>
              <a:rPr lang="en-IN" dirty="0"/>
              <a:t>amount of loan taken </a:t>
            </a:r>
            <a:r>
              <a:rPr lang="en-IN" dirty="0" smtClean="0"/>
              <a:t>should </a:t>
            </a:r>
            <a:r>
              <a:rPr lang="en-IN" dirty="0"/>
              <a:t>be checked by the competent authority.</a:t>
            </a:r>
          </a:p>
          <a:p>
            <a:pPr lvl="3" algn="just">
              <a:lnSpc>
                <a:spcPct val="150000"/>
              </a:lnSpc>
              <a:buFont typeface="Wingdings" panose="05000000000000000000" pitchFamily="2" charset="2"/>
              <a:buChar char="§"/>
            </a:pPr>
            <a:endParaRPr lang="en-IN" sz="1900" b="1" dirty="0"/>
          </a:p>
          <a:p>
            <a:pPr lvl="2">
              <a:buFont typeface="Wingdings" panose="05000000000000000000" pitchFamily="2" charset="2"/>
              <a:buChar char="§"/>
            </a:pPr>
            <a:endParaRPr lang="en-IN" sz="1500" dirty="0" smtClean="0"/>
          </a:p>
          <a:p>
            <a:pPr lvl="1">
              <a:buFont typeface="Wingdings" panose="05000000000000000000" pitchFamily="2" charset="2"/>
              <a:buChar char="§"/>
            </a:pPr>
            <a:endParaRPr lang="en-IN" sz="1800" dirty="0"/>
          </a:p>
          <a:p>
            <a:pPr marL="0" indent="0" algn="just">
              <a:buNone/>
            </a:pPr>
            <a:r>
              <a:rPr lang="en-IN" dirty="0" smtClean="0"/>
              <a:t> </a:t>
            </a:r>
            <a:endParaRPr lang="en-IN"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28841865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
            </a:r>
            <a:br>
              <a:rPr lang="en-IN" sz="4400" dirty="0"/>
            </a:br>
            <a:r>
              <a:rPr lang="en-IN" sz="4400" dirty="0"/>
              <a:t>Mechanics of Bank </a:t>
            </a:r>
            <a:r>
              <a:rPr lang="en-IN" sz="4400" dirty="0" smtClean="0"/>
              <a:t>Frauds</a:t>
            </a:r>
            <a:endParaRPr lang="en-IN" sz="4400" dirty="0"/>
          </a:p>
        </p:txBody>
      </p:sp>
      <p:sp>
        <p:nvSpPr>
          <p:cNvPr id="3" name="Content Placeholder 2"/>
          <p:cNvSpPr>
            <a:spLocks noGrp="1"/>
          </p:cNvSpPr>
          <p:nvPr>
            <p:ph idx="1"/>
          </p:nvPr>
        </p:nvSpPr>
        <p:spPr>
          <a:xfrm>
            <a:off x="609600" y="1294498"/>
            <a:ext cx="10972800" cy="5273727"/>
          </a:xfrm>
        </p:spPr>
        <p:txBody>
          <a:bodyPr/>
          <a:lstStyle/>
          <a:p>
            <a:pPr algn="just">
              <a:buFont typeface="Wingdings" panose="05000000000000000000" pitchFamily="2" charset="2"/>
              <a:buChar char="§"/>
            </a:pPr>
            <a:r>
              <a:rPr lang="en-IN" sz="2200" b="1" dirty="0" smtClean="0"/>
              <a:t>Cheque Frauds</a:t>
            </a:r>
            <a:r>
              <a:rPr lang="en-IN" sz="2400" dirty="0" smtClean="0"/>
              <a:t>: </a:t>
            </a:r>
            <a:r>
              <a:rPr lang="en-IN" sz="2200" dirty="0"/>
              <a:t>This crime is done in the following forms</a:t>
            </a:r>
            <a:r>
              <a:rPr lang="en-IN" sz="2200" dirty="0" smtClean="0"/>
              <a:t>:</a:t>
            </a:r>
          </a:p>
          <a:p>
            <a:pPr lvl="1" algn="just">
              <a:buFont typeface="Wingdings" panose="05000000000000000000" pitchFamily="2" charset="2"/>
              <a:buChar char="ü"/>
            </a:pPr>
            <a:r>
              <a:rPr lang="en-IN" sz="2000" dirty="0"/>
              <a:t>Cheques are stolen, filled and signed spuriously and encashed</a:t>
            </a:r>
            <a:r>
              <a:rPr lang="en-IN" sz="2000" dirty="0" smtClean="0"/>
              <a:t>. </a:t>
            </a:r>
          </a:p>
          <a:p>
            <a:pPr lvl="1" algn="just">
              <a:buFont typeface="Wingdings" panose="05000000000000000000" pitchFamily="2" charset="2"/>
              <a:buChar char="ü"/>
            </a:pPr>
            <a:r>
              <a:rPr lang="en-IN" sz="2000" dirty="0"/>
              <a:t>Cheques issued by organisations for employees are duplicated</a:t>
            </a:r>
            <a:r>
              <a:rPr lang="en-IN" sz="2000" dirty="0" smtClean="0"/>
              <a:t>.</a:t>
            </a:r>
          </a:p>
          <a:p>
            <a:pPr marL="668337" lvl="2" indent="0" algn="just">
              <a:buNone/>
            </a:pPr>
            <a:r>
              <a:rPr lang="en-IN" sz="2000" b="1" dirty="0" smtClean="0"/>
              <a:t>Prevention </a:t>
            </a:r>
            <a:r>
              <a:rPr lang="en-IN" sz="2000" b="1" dirty="0"/>
              <a:t>Measures: </a:t>
            </a:r>
            <a:endParaRPr lang="en-IN" sz="2000" b="1" dirty="0" smtClean="0"/>
          </a:p>
          <a:p>
            <a:pPr lvl="3" algn="just">
              <a:buFont typeface="Wingdings" panose="05000000000000000000" pitchFamily="2" charset="2"/>
              <a:buChar char="Ø"/>
            </a:pPr>
            <a:r>
              <a:rPr lang="en-IN" dirty="0"/>
              <a:t>The instruments must contain a proper </a:t>
            </a:r>
            <a:r>
              <a:rPr lang="en-IN" dirty="0" smtClean="0"/>
              <a:t>date</a:t>
            </a:r>
          </a:p>
          <a:p>
            <a:pPr lvl="3" algn="just">
              <a:buFont typeface="Wingdings" panose="05000000000000000000" pitchFamily="2" charset="2"/>
              <a:buChar char="Ø"/>
            </a:pPr>
            <a:r>
              <a:rPr lang="en-IN" dirty="0"/>
              <a:t>Checking cheque </a:t>
            </a:r>
            <a:r>
              <a:rPr lang="en-IN" dirty="0" smtClean="0"/>
              <a:t>kiting</a:t>
            </a:r>
          </a:p>
          <a:p>
            <a:pPr lvl="3" algn="just">
              <a:buFont typeface="Wingdings" panose="05000000000000000000" pitchFamily="2" charset="2"/>
              <a:buChar char="Ø"/>
            </a:pPr>
            <a:r>
              <a:rPr lang="en-IN" dirty="0"/>
              <a:t>The amount should be checked that it should be written in both numerical and </a:t>
            </a:r>
            <a:r>
              <a:rPr lang="en-IN" dirty="0" smtClean="0"/>
              <a:t>words.</a:t>
            </a:r>
            <a:endParaRPr lang="en-IN" dirty="0"/>
          </a:p>
          <a:p>
            <a:pPr lvl="1" algn="just">
              <a:lnSpc>
                <a:spcPct val="150000"/>
              </a:lnSpc>
              <a:buFont typeface="Wingdings" panose="05000000000000000000" pitchFamily="2" charset="2"/>
              <a:buChar char="§"/>
            </a:pPr>
            <a:r>
              <a:rPr lang="en-IN" sz="2000" b="1" dirty="0" smtClean="0"/>
              <a:t>Dishonour </a:t>
            </a:r>
            <a:r>
              <a:rPr lang="en-IN" sz="2000" b="1" dirty="0"/>
              <a:t>of cheque or cheque bounces </a:t>
            </a:r>
            <a:r>
              <a:rPr lang="en-IN" sz="2000" dirty="0"/>
              <a:t>are very serious problems and it is becoming even bigger. To cope with this issue which was affecting the smooth business transactions, the Government of India has introduced the Negotiable Instruments Act,1881 which provides for provisions to deal with cases of cheque bounce under section 138 to 142. </a:t>
            </a:r>
          </a:p>
          <a:p>
            <a:pPr lvl="2">
              <a:buFont typeface="Wingdings" panose="05000000000000000000" pitchFamily="2" charset="2"/>
              <a:buChar char="§"/>
            </a:pPr>
            <a:endParaRPr lang="en-IN" sz="1500" dirty="0" smtClean="0"/>
          </a:p>
          <a:p>
            <a:pPr lvl="1">
              <a:buFont typeface="Wingdings" panose="05000000000000000000" pitchFamily="2" charset="2"/>
              <a:buChar char="§"/>
            </a:pPr>
            <a:endParaRPr lang="en-IN" sz="1800" dirty="0"/>
          </a:p>
          <a:p>
            <a:pPr marL="0" indent="0" algn="just">
              <a:buNone/>
            </a:pPr>
            <a:r>
              <a:rPr lang="en-IN" dirty="0" smtClean="0"/>
              <a:t> </a:t>
            </a:r>
            <a:endParaRPr lang="en-IN"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55996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800" dirty="0"/>
              <a:t/>
            </a:r>
            <a:br>
              <a:rPr lang="en-IN" sz="4800" dirty="0"/>
            </a:br>
            <a:r>
              <a:rPr lang="en-IN" sz="4400" dirty="0"/>
              <a:t>Categories of Revenue Recognition Frauds</a:t>
            </a:r>
          </a:p>
        </p:txBody>
      </p:sp>
      <p:sp>
        <p:nvSpPr>
          <p:cNvPr id="3" name="Content Placeholder 2"/>
          <p:cNvSpPr>
            <a:spLocks noGrp="1"/>
          </p:cNvSpPr>
          <p:nvPr>
            <p:ph idx="1"/>
          </p:nvPr>
        </p:nvSpPr>
        <p:spPr>
          <a:xfrm>
            <a:off x="609600" y="1223489"/>
            <a:ext cx="10972800" cy="5306100"/>
          </a:xfrm>
        </p:spPr>
        <p:txBody>
          <a:bodyPr/>
          <a:lstStyle/>
          <a:p>
            <a:pPr marL="342900" lvl="1" indent="-342900" algn="just">
              <a:lnSpc>
                <a:spcPct val="150000"/>
              </a:lnSpc>
              <a:spcBef>
                <a:spcPts val="0"/>
              </a:spcBef>
              <a:buFont typeface="Wingdings" panose="05000000000000000000" pitchFamily="2" charset="2"/>
              <a:buChar char="§"/>
            </a:pPr>
            <a:r>
              <a:rPr lang="en-IN" sz="2000" b="1" dirty="0" smtClean="0"/>
              <a:t>Fictitious Revenue: </a:t>
            </a:r>
            <a:r>
              <a:rPr lang="en-IN" sz="1900" dirty="0"/>
              <a:t>An even more fundamental form of revenue fraud involves booking entirely fictitious revenue. The objective is similar-namely: (a) to exaggerate current period revenues and profits, or (b) to distort growth or profitability patterns, thereby impacting stock valuation, executive bonuses, and so forth</a:t>
            </a:r>
            <a:r>
              <a:rPr lang="en-IN" sz="1900" dirty="0" smtClean="0"/>
              <a:t>. </a:t>
            </a:r>
            <a:endParaRPr lang="en-IN" sz="1800" dirty="0" smtClean="0"/>
          </a:p>
          <a:p>
            <a:pPr lvl="2" algn="just"/>
            <a:r>
              <a:rPr lang="en-IN" sz="1900" b="1" dirty="0" smtClean="0"/>
              <a:t>Following are cases of fictitious revenue: </a:t>
            </a:r>
          </a:p>
          <a:p>
            <a:pPr lvl="3" algn="just">
              <a:lnSpc>
                <a:spcPct val="150000"/>
              </a:lnSpc>
              <a:buFont typeface="Wingdings" panose="05000000000000000000" pitchFamily="2" charset="2"/>
              <a:buChar char="Ø"/>
            </a:pPr>
            <a:r>
              <a:rPr lang="en-IN" sz="1800" dirty="0"/>
              <a:t>Satyam </a:t>
            </a:r>
            <a:r>
              <a:rPr lang="en-IN" sz="1800" dirty="0" smtClean="0"/>
              <a:t>Scam. ( Fictitious Revenue : 5355 cr. </a:t>
            </a:r>
          </a:p>
          <a:p>
            <a:pPr lvl="3" algn="just">
              <a:lnSpc>
                <a:spcPct val="150000"/>
              </a:lnSpc>
              <a:buFont typeface="Wingdings" panose="05000000000000000000" pitchFamily="2" charset="2"/>
              <a:buChar char="Ø"/>
            </a:pPr>
            <a:r>
              <a:rPr lang="en-IN" sz="1800" dirty="0" err="1"/>
              <a:t>Luckin</a:t>
            </a:r>
            <a:r>
              <a:rPr lang="en-IN" sz="1800" dirty="0"/>
              <a:t> Coffee scam </a:t>
            </a:r>
            <a:r>
              <a:rPr lang="en-IN" sz="1800" dirty="0" smtClean="0"/>
              <a:t>( Fictitious Sales $ 310 million ) </a:t>
            </a:r>
          </a:p>
          <a:p>
            <a:pPr lvl="2" algn="just"/>
            <a:r>
              <a:rPr lang="en-IN" sz="1900" b="1" dirty="0" smtClean="0"/>
              <a:t>Warning signs for identifying fabricated revenue:  </a:t>
            </a:r>
          </a:p>
          <a:p>
            <a:pPr lvl="3" algn="just">
              <a:lnSpc>
                <a:spcPct val="150000"/>
              </a:lnSpc>
              <a:buFont typeface="Wingdings" panose="05000000000000000000" pitchFamily="2" charset="2"/>
              <a:buChar char="Ø"/>
            </a:pPr>
            <a:r>
              <a:rPr lang="en-IN" sz="1800" dirty="0"/>
              <a:t>Look for mismatch between inventory and </a:t>
            </a:r>
            <a:r>
              <a:rPr lang="en-IN" sz="1800" dirty="0" smtClean="0"/>
              <a:t>sales.</a:t>
            </a:r>
          </a:p>
          <a:p>
            <a:pPr lvl="3" algn="just">
              <a:lnSpc>
                <a:spcPct val="150000"/>
              </a:lnSpc>
              <a:buFont typeface="Wingdings" panose="05000000000000000000" pitchFamily="2" charset="2"/>
              <a:buChar char="Ø"/>
            </a:pPr>
            <a:r>
              <a:rPr lang="en-IN" sz="1800" dirty="0"/>
              <a:t>Keep note of trend of trade receivables and provisions for bad </a:t>
            </a:r>
            <a:r>
              <a:rPr lang="en-IN" sz="1800" dirty="0" smtClean="0"/>
              <a:t>debts.</a:t>
            </a:r>
          </a:p>
          <a:p>
            <a:pPr lvl="3" algn="just">
              <a:lnSpc>
                <a:spcPct val="150000"/>
              </a:lnSpc>
              <a:buFont typeface="Wingdings" panose="05000000000000000000" pitchFamily="2" charset="2"/>
              <a:buChar char="Ø"/>
            </a:pPr>
            <a:r>
              <a:rPr lang="en-IN" sz="1800" dirty="0"/>
              <a:t>Keep an eye on inter-company transfers and </a:t>
            </a:r>
            <a:r>
              <a:rPr lang="en-IN" sz="1800" dirty="0" smtClean="0"/>
              <a:t>sales.</a:t>
            </a:r>
          </a:p>
          <a:p>
            <a:pPr lvl="3" algn="just">
              <a:lnSpc>
                <a:spcPct val="150000"/>
              </a:lnSpc>
              <a:buFont typeface="Wingdings" panose="05000000000000000000" pitchFamily="2" charset="2"/>
              <a:buChar char="Ø"/>
            </a:pPr>
            <a:r>
              <a:rPr lang="en-IN" sz="1800" dirty="0"/>
              <a:t>Keep track of fictitious </a:t>
            </a:r>
            <a:r>
              <a:rPr lang="en-IN" sz="1800" dirty="0" smtClean="0"/>
              <a:t>expenses.</a:t>
            </a:r>
            <a:endParaRPr lang="en-IN" sz="1800" dirty="0"/>
          </a:p>
          <a:p>
            <a:pPr lvl="3" algn="just">
              <a:lnSpc>
                <a:spcPct val="150000"/>
              </a:lnSpc>
            </a:pPr>
            <a:endParaRPr lang="en-IN" sz="1500" b="1" dirty="0" smtClean="0"/>
          </a:p>
          <a:p>
            <a:pPr lvl="1" algn="just">
              <a:lnSpc>
                <a:spcPct val="150000"/>
              </a:lnSpc>
              <a:spcBef>
                <a:spcPts val="0"/>
              </a:spcBef>
              <a:buSzPct val="107000"/>
              <a:buFont typeface="Wingdings" panose="05000000000000000000" pitchFamily="2" charset="2"/>
              <a:buChar char="§"/>
            </a:pPr>
            <a:endParaRPr lang="en-IN"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8005664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Cheque Kiting </a:t>
            </a:r>
            <a:endParaRPr lang="en-IN" dirty="0"/>
          </a:p>
        </p:txBody>
      </p:sp>
      <p:pic>
        <p:nvPicPr>
          <p:cNvPr id="1026" name="Picture 2" descr="Kiting - Meaning, Examples, How to Prevent Check?"/>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5313" y="1847850"/>
            <a:ext cx="8371267" cy="4308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446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smtClean="0"/>
              <a:t>Examples </a:t>
            </a:r>
            <a:r>
              <a:rPr lang="en-IN" sz="4400" dirty="0"/>
              <a:t>of Bank </a:t>
            </a:r>
            <a:r>
              <a:rPr lang="en-IN" sz="4400" dirty="0" smtClean="0"/>
              <a:t>Frauds</a:t>
            </a:r>
            <a:endParaRPr lang="en-IN" sz="4400" dirty="0"/>
          </a:p>
        </p:txBody>
      </p:sp>
      <p:sp>
        <p:nvSpPr>
          <p:cNvPr id="3" name="Content Placeholder 2"/>
          <p:cNvSpPr>
            <a:spLocks noGrp="1"/>
          </p:cNvSpPr>
          <p:nvPr>
            <p:ph idx="1"/>
          </p:nvPr>
        </p:nvSpPr>
        <p:spPr>
          <a:xfrm>
            <a:off x="609600" y="1294498"/>
            <a:ext cx="10972800" cy="5273727"/>
          </a:xfrm>
        </p:spPr>
        <p:txBody>
          <a:bodyPr/>
          <a:lstStyle/>
          <a:p>
            <a:pPr algn="just">
              <a:lnSpc>
                <a:spcPct val="150000"/>
              </a:lnSpc>
              <a:buFont typeface="Wingdings" panose="05000000000000000000" pitchFamily="2" charset="2"/>
              <a:buChar char="Ø"/>
            </a:pPr>
            <a:r>
              <a:rPr lang="en-IN" sz="1800" dirty="0"/>
              <a:t>Recently exposed </a:t>
            </a:r>
            <a:r>
              <a:rPr lang="en-IN" sz="1800" dirty="0" smtClean="0"/>
              <a:t>Rs.11,346 </a:t>
            </a:r>
            <a:r>
              <a:rPr lang="en-IN" sz="1800" dirty="0" err="1"/>
              <a:t>crore</a:t>
            </a:r>
            <a:r>
              <a:rPr lang="en-IN" sz="1800" dirty="0"/>
              <a:t> fraud by renowned jewellers </a:t>
            </a:r>
            <a:r>
              <a:rPr lang="en-IN" sz="1800" dirty="0" err="1"/>
              <a:t>Nirav</a:t>
            </a:r>
            <a:r>
              <a:rPr lang="en-IN" sz="1800" dirty="0"/>
              <a:t> </a:t>
            </a:r>
            <a:r>
              <a:rPr lang="en-IN" sz="1800" dirty="0" err="1"/>
              <a:t>Modi</a:t>
            </a:r>
            <a:r>
              <a:rPr lang="en-IN" sz="1800" dirty="0"/>
              <a:t> and three other jewellers to country’s second-largest public sector bank PNB has caused a stir in banking industry. It may be the biggest banking scam till date. RBI has directed PNB to pay entire </a:t>
            </a:r>
            <a:r>
              <a:rPr lang="en-IN" sz="1800" dirty="0" smtClean="0"/>
              <a:t>Rs.11,346 </a:t>
            </a:r>
            <a:r>
              <a:rPr lang="en-IN" sz="1800" dirty="0" err="1"/>
              <a:t>crore</a:t>
            </a:r>
            <a:r>
              <a:rPr lang="en-IN" sz="1800" dirty="0"/>
              <a:t> to the lenders or it may lead to turmoil in financials of the banks. </a:t>
            </a:r>
            <a:endParaRPr lang="en-IN" sz="1800" dirty="0" smtClean="0"/>
          </a:p>
          <a:p>
            <a:pPr marL="0" indent="0" algn="just">
              <a:lnSpc>
                <a:spcPct val="150000"/>
              </a:lnSpc>
              <a:buNone/>
            </a:pPr>
            <a:r>
              <a:rPr lang="en-IN" sz="1800" b="1" dirty="0"/>
              <a:t>Following are some other scams which hit the news earlier: </a:t>
            </a:r>
          </a:p>
          <a:p>
            <a:pPr lvl="1" algn="just">
              <a:lnSpc>
                <a:spcPct val="150000"/>
              </a:lnSpc>
              <a:buFont typeface="Wingdings" panose="05000000000000000000" pitchFamily="2" charset="2"/>
              <a:buChar char="Ø"/>
            </a:pPr>
            <a:r>
              <a:rPr lang="en-IN" sz="1800" dirty="0"/>
              <a:t>A former director of Andhra Bank and directors of Gujarat based </a:t>
            </a:r>
            <a:r>
              <a:rPr lang="en-IN" sz="1800" dirty="0" err="1"/>
              <a:t>pharma</a:t>
            </a:r>
            <a:r>
              <a:rPr lang="en-IN" sz="1800" dirty="0"/>
              <a:t> company Sterling Biotech were arrested on 13th Jan 2018 in ₹.5,000 </a:t>
            </a:r>
            <a:r>
              <a:rPr lang="en-IN" sz="1800" dirty="0" err="1"/>
              <a:t>crore</a:t>
            </a:r>
            <a:r>
              <a:rPr lang="en-IN" sz="1800" dirty="0"/>
              <a:t> fraud case for withdrawing cash from the bank accounts of several </a:t>
            </a:r>
            <a:r>
              <a:rPr lang="en-IN" sz="1800" dirty="0" err="1"/>
              <a:t>benami</a:t>
            </a:r>
            <a:r>
              <a:rPr lang="en-IN" sz="1800" dirty="0"/>
              <a:t> companies. Company had taken loan of ₹.5,000 </a:t>
            </a:r>
            <a:r>
              <a:rPr lang="en-IN" sz="1800" dirty="0" err="1"/>
              <a:t>crore</a:t>
            </a:r>
            <a:r>
              <a:rPr lang="en-IN" sz="1800" dirty="0"/>
              <a:t> from a consortium led by Andhra Bank. Later the loan turned into non-performing assets. </a:t>
            </a:r>
          </a:p>
          <a:p>
            <a:pPr lvl="1" algn="just">
              <a:lnSpc>
                <a:spcPct val="150000"/>
              </a:lnSpc>
              <a:buFont typeface="Wingdings" panose="05000000000000000000" pitchFamily="2" charset="2"/>
              <a:buChar char="Ø"/>
            </a:pPr>
            <a:r>
              <a:rPr lang="en-IN" sz="1800" dirty="0"/>
              <a:t>On 20th July 2017, CBI arrested the Former Head of Pune Zone of Maharashtra bank in ₹.836 </a:t>
            </a:r>
            <a:r>
              <a:rPr lang="en-IN" sz="1800" dirty="0" err="1"/>
              <a:t>Crore</a:t>
            </a:r>
            <a:r>
              <a:rPr lang="en-IN" sz="1800" dirty="0"/>
              <a:t> fraud for violating laws for sanctioning amounts. The head had sanctioned credit facility to a logistic company on basis of forged documents and provided loan to 2,802 drivers for purchasing trucks. </a:t>
            </a:r>
          </a:p>
          <a:p>
            <a:pPr algn="just">
              <a:lnSpc>
                <a:spcPct val="150000"/>
              </a:lnSpc>
              <a:buFont typeface="Wingdings" panose="05000000000000000000" pitchFamily="2" charset="2"/>
              <a:buChar char="§"/>
            </a:pPr>
            <a:endParaRPr lang="en-IN" sz="1800" dirty="0" smtClean="0"/>
          </a:p>
          <a:p>
            <a:pPr lvl="1">
              <a:lnSpc>
                <a:spcPct val="150000"/>
              </a:lnSpc>
              <a:buFont typeface="Wingdings" panose="05000000000000000000" pitchFamily="2" charset="2"/>
              <a:buChar char="§"/>
            </a:pPr>
            <a:endParaRPr lang="en-IN" sz="1800" dirty="0"/>
          </a:p>
          <a:p>
            <a:pPr marL="0" indent="0" algn="just">
              <a:buNone/>
            </a:pPr>
            <a:r>
              <a:rPr lang="en-IN" dirty="0" smtClean="0"/>
              <a:t> </a:t>
            </a:r>
            <a:endParaRPr lang="en-IN"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4827032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880"/>
            <a:ext cx="10972800" cy="963827"/>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4800" dirty="0"/>
              <a:t/>
            </a:r>
            <a:br>
              <a:rPr lang="en-IN" sz="4800" dirty="0"/>
            </a:br>
            <a:r>
              <a:rPr lang="en-IN" sz="4800" dirty="0"/>
              <a:t/>
            </a:r>
            <a:br>
              <a:rPr lang="en-IN" sz="4800" dirty="0"/>
            </a:br>
            <a:r>
              <a:rPr lang="en-IN" sz="5300" dirty="0"/>
              <a:t/>
            </a:r>
            <a:br>
              <a:rPr lang="en-IN" sz="5300" dirty="0"/>
            </a:br>
            <a:r>
              <a:rPr lang="en-IN" sz="5300" dirty="0"/>
              <a:t>Red Flags- Concepts and Techniques. </a:t>
            </a:r>
            <a:endParaRPr lang="en-US" dirty="0"/>
          </a:p>
        </p:txBody>
      </p:sp>
      <p:sp>
        <p:nvSpPr>
          <p:cNvPr id="6" name="Content Placeholder 5"/>
          <p:cNvSpPr>
            <a:spLocks noGrp="1"/>
          </p:cNvSpPr>
          <p:nvPr>
            <p:ph idx="1"/>
          </p:nvPr>
        </p:nvSpPr>
        <p:spPr/>
        <p:txBody>
          <a:bodyPr/>
          <a:lstStyle/>
          <a:p>
            <a:pPr marL="0" indent="0">
              <a:buNone/>
            </a:pPr>
            <a:endParaRPr lang="en-IN" dirty="0"/>
          </a:p>
        </p:txBody>
      </p:sp>
    </p:spTree>
    <p:extLst>
      <p:ext uri="{BB962C8B-B14F-4D97-AF65-F5344CB8AC3E}">
        <p14:creationId xmlns:p14="http://schemas.microsoft.com/office/powerpoint/2010/main" val="82055239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Red Flags</a:t>
            </a:r>
          </a:p>
        </p:txBody>
      </p:sp>
      <p:sp>
        <p:nvSpPr>
          <p:cNvPr id="3" name="Content Placeholder 2"/>
          <p:cNvSpPr>
            <a:spLocks noGrp="1"/>
          </p:cNvSpPr>
          <p:nvPr>
            <p:ph idx="1"/>
          </p:nvPr>
        </p:nvSpPr>
        <p:spPr>
          <a:xfrm>
            <a:off x="609600" y="1294498"/>
            <a:ext cx="10972800" cy="5273727"/>
          </a:xfrm>
        </p:spPr>
        <p:txBody>
          <a:bodyPr/>
          <a:lstStyle/>
          <a:p>
            <a:pPr marL="0" indent="0" algn="just">
              <a:lnSpc>
                <a:spcPct val="150000"/>
              </a:lnSpc>
              <a:buNone/>
            </a:pPr>
            <a:r>
              <a:rPr lang="en-IN" sz="2400" dirty="0" smtClean="0"/>
              <a:t>Fraud </a:t>
            </a:r>
            <a:r>
              <a:rPr lang="en-IN" sz="2400" dirty="0"/>
              <a:t>red flags refer to undesirable situations or conditions that consistently contribute to fraud, waste, and abuse of resources. When an investigator is reviewing a company’s stocks or financial statements, certain undesirable characteristics may stand out as fraud red flags-contributors to fraud or circumstances that may indicate the presence of fraud. </a:t>
            </a:r>
          </a:p>
          <a:p>
            <a:pPr marL="0" indent="0" algn="just">
              <a:buNone/>
            </a:pPr>
            <a:r>
              <a:rPr lang="en-IN" sz="2400" dirty="0" smtClean="0"/>
              <a:t>All </a:t>
            </a:r>
            <a:r>
              <a:rPr lang="en-IN" sz="2400" dirty="0"/>
              <a:t>organizations face fraud risk, which can either be internal or external. </a:t>
            </a:r>
            <a:endParaRPr lang="en-IN" sz="2400" dirty="0" smtClean="0"/>
          </a:p>
          <a:p>
            <a:pPr marL="0" indent="0" algn="just">
              <a:buNone/>
            </a:pPr>
            <a:r>
              <a:rPr lang="en-IN" sz="2400" b="1" dirty="0" smtClean="0"/>
              <a:t>Internal </a:t>
            </a:r>
            <a:r>
              <a:rPr lang="en-IN" sz="2400" b="1" dirty="0"/>
              <a:t>risks </a:t>
            </a:r>
            <a:r>
              <a:rPr lang="en-IN" sz="2400" dirty="0"/>
              <a:t>come from persons within the organization who may use their </a:t>
            </a:r>
            <a:endParaRPr lang="en-IN" sz="2400" dirty="0" smtClean="0"/>
          </a:p>
          <a:p>
            <a:pPr marL="0" indent="0" algn="just">
              <a:buNone/>
            </a:pPr>
            <a:r>
              <a:rPr lang="en-IN" sz="2400" dirty="0" smtClean="0"/>
              <a:t>position </a:t>
            </a:r>
            <a:r>
              <a:rPr lang="en-IN" sz="2400" dirty="0"/>
              <a:t>to enrich themselves by misappropriating resources and assets owned by </a:t>
            </a:r>
            <a:endParaRPr lang="en-IN" sz="2400" dirty="0" smtClean="0"/>
          </a:p>
          <a:p>
            <a:pPr marL="0" indent="0" algn="just">
              <a:buNone/>
            </a:pPr>
            <a:r>
              <a:rPr lang="en-IN" sz="2400" dirty="0" smtClean="0"/>
              <a:t>their </a:t>
            </a:r>
            <a:r>
              <a:rPr lang="en-IN" sz="2400" dirty="0"/>
              <a:t>employer. On the other hand, </a:t>
            </a:r>
            <a:r>
              <a:rPr lang="en-IN" sz="2400" b="1" dirty="0"/>
              <a:t>external risks </a:t>
            </a:r>
            <a:r>
              <a:rPr lang="en-IN" sz="2400" dirty="0"/>
              <a:t>are engineered by government </a:t>
            </a:r>
            <a:endParaRPr lang="en-IN" sz="2400" dirty="0" smtClean="0"/>
          </a:p>
          <a:p>
            <a:pPr marL="0" indent="0" algn="just">
              <a:buNone/>
            </a:pPr>
            <a:r>
              <a:rPr lang="en-IN" sz="2400" dirty="0" smtClean="0"/>
              <a:t>officers</a:t>
            </a:r>
            <a:r>
              <a:rPr lang="en-IN" sz="2400" dirty="0"/>
              <a:t>, customers, and contractors who may seek to obtain money illegally. </a:t>
            </a:r>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71799986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Red Flag Warnings of </a:t>
            </a:r>
            <a:r>
              <a:rPr lang="en-IN" sz="4400" dirty="0" smtClean="0"/>
              <a:t>Fraud</a:t>
            </a:r>
            <a:endParaRPr lang="en-IN" sz="4400" dirty="0"/>
          </a:p>
        </p:txBody>
      </p:sp>
      <p:sp>
        <p:nvSpPr>
          <p:cNvPr id="3" name="Content Placeholder 2"/>
          <p:cNvSpPr>
            <a:spLocks noGrp="1"/>
          </p:cNvSpPr>
          <p:nvPr>
            <p:ph idx="1"/>
          </p:nvPr>
        </p:nvSpPr>
        <p:spPr>
          <a:xfrm>
            <a:off x="609600" y="1294498"/>
            <a:ext cx="10972800" cy="5273727"/>
          </a:xfrm>
        </p:spPr>
        <p:txBody>
          <a:bodyPr/>
          <a:lstStyle/>
          <a:p>
            <a:pPr marL="0" indent="0" algn="just">
              <a:buNone/>
            </a:pPr>
            <a:r>
              <a:rPr lang="en-IN" sz="2000" b="1" dirty="0"/>
              <a:t>There are several red flags that audit and accounting professionals should look out </a:t>
            </a:r>
            <a:r>
              <a:rPr lang="en-IN" sz="2000" b="1" dirty="0" smtClean="0"/>
              <a:t>for</a:t>
            </a:r>
            <a:r>
              <a:rPr lang="en-IN" sz="2000" b="1" dirty="0"/>
              <a:t> </a:t>
            </a:r>
            <a:r>
              <a:rPr lang="en-IN" sz="2000" b="1" dirty="0" smtClean="0"/>
              <a:t>are as follows:</a:t>
            </a:r>
          </a:p>
          <a:p>
            <a:pPr algn="just">
              <a:lnSpc>
                <a:spcPct val="150000"/>
              </a:lnSpc>
              <a:buFont typeface="Wingdings" panose="05000000000000000000" pitchFamily="2" charset="2"/>
              <a:buChar char="§"/>
            </a:pPr>
            <a:r>
              <a:rPr lang="en-IN" sz="2000" dirty="0"/>
              <a:t>Inventory shrinkage </a:t>
            </a:r>
            <a:endParaRPr lang="en-IN" sz="2000" dirty="0" smtClean="0"/>
          </a:p>
          <a:p>
            <a:pPr algn="just">
              <a:lnSpc>
                <a:spcPct val="150000"/>
              </a:lnSpc>
              <a:buFont typeface="Wingdings" panose="05000000000000000000" pitchFamily="2" charset="2"/>
              <a:buChar char="§"/>
            </a:pPr>
            <a:r>
              <a:rPr lang="en-IN" sz="2000" dirty="0"/>
              <a:t>Missing </a:t>
            </a:r>
            <a:r>
              <a:rPr lang="en-IN" sz="2000" dirty="0" smtClean="0"/>
              <a:t>documents</a:t>
            </a:r>
          </a:p>
          <a:p>
            <a:pPr algn="just">
              <a:lnSpc>
                <a:spcPct val="150000"/>
              </a:lnSpc>
              <a:buFont typeface="Wingdings" panose="05000000000000000000" pitchFamily="2" charset="2"/>
              <a:buChar char="§"/>
            </a:pPr>
            <a:r>
              <a:rPr lang="en-IN" sz="2000" dirty="0"/>
              <a:t>Multiple </a:t>
            </a:r>
            <a:r>
              <a:rPr lang="en-IN" sz="2000" dirty="0" smtClean="0"/>
              <a:t>payments</a:t>
            </a:r>
          </a:p>
          <a:p>
            <a:pPr algn="just">
              <a:lnSpc>
                <a:spcPct val="150000"/>
              </a:lnSpc>
              <a:buFont typeface="Wingdings" panose="05000000000000000000" pitchFamily="2" charset="2"/>
              <a:buChar char="§"/>
            </a:pPr>
            <a:r>
              <a:rPr lang="en-IN" sz="2000" dirty="0"/>
              <a:t>Spikes in invoice volume</a:t>
            </a:r>
            <a:r>
              <a:rPr lang="en-IN" sz="2000" dirty="0" smtClean="0"/>
              <a:t>:</a:t>
            </a:r>
          </a:p>
          <a:p>
            <a:pPr algn="just">
              <a:lnSpc>
                <a:spcPct val="150000"/>
              </a:lnSpc>
              <a:buFont typeface="Wingdings" panose="05000000000000000000" pitchFamily="2" charset="2"/>
              <a:buChar char="§"/>
            </a:pPr>
            <a:r>
              <a:rPr lang="en-IN" sz="2000" dirty="0"/>
              <a:t>Frequent complaints </a:t>
            </a:r>
            <a:endParaRPr lang="en-IN" sz="2000" dirty="0" smtClean="0"/>
          </a:p>
          <a:p>
            <a:pPr algn="just">
              <a:lnSpc>
                <a:spcPct val="150000"/>
              </a:lnSpc>
              <a:buFont typeface="Wingdings" panose="05000000000000000000" pitchFamily="2" charset="2"/>
              <a:buChar char="§"/>
            </a:pPr>
            <a:r>
              <a:rPr lang="en-IN" sz="2000" dirty="0"/>
              <a:t>Excessive number of adjusting entries </a:t>
            </a:r>
            <a:endParaRPr lang="en-IN" sz="2000" dirty="0" smtClean="0"/>
          </a:p>
          <a:p>
            <a:pPr algn="just">
              <a:lnSpc>
                <a:spcPct val="150000"/>
              </a:lnSpc>
              <a:buFont typeface="Wingdings" panose="05000000000000000000" pitchFamily="2" charset="2"/>
              <a:buChar char="§"/>
            </a:pPr>
            <a:r>
              <a:rPr lang="en-IN" sz="2000" dirty="0" smtClean="0"/>
              <a:t>Employee </a:t>
            </a:r>
            <a:r>
              <a:rPr lang="en-IN" sz="2000" dirty="0"/>
              <a:t>Fraud Red </a:t>
            </a:r>
            <a:r>
              <a:rPr lang="en-IN" sz="2000" dirty="0" smtClean="0"/>
              <a:t>Flags: </a:t>
            </a:r>
            <a:r>
              <a:rPr lang="en-IN" sz="2000" dirty="0"/>
              <a:t>	</a:t>
            </a:r>
            <a:endParaRPr lang="en-IN" sz="2000" dirty="0" smtClean="0"/>
          </a:p>
          <a:p>
            <a:pPr lvl="1" algn="just">
              <a:buFont typeface="Wingdings" panose="05000000000000000000" pitchFamily="2" charset="2"/>
              <a:buChar char="§"/>
            </a:pPr>
            <a:r>
              <a:rPr lang="en-IN" sz="1800" dirty="0" smtClean="0"/>
              <a:t>Lifestyle changes</a:t>
            </a:r>
          </a:p>
          <a:p>
            <a:pPr lvl="1" algn="just">
              <a:buFont typeface="Wingdings" panose="05000000000000000000" pitchFamily="2" charset="2"/>
              <a:buChar char="§"/>
            </a:pPr>
            <a:r>
              <a:rPr lang="en-IN" sz="1800" dirty="0" smtClean="0"/>
              <a:t>History </a:t>
            </a:r>
            <a:r>
              <a:rPr lang="en-IN" sz="1800" dirty="0"/>
              <a:t>of debts </a:t>
            </a:r>
          </a:p>
          <a:p>
            <a:pPr lvl="1" algn="just">
              <a:buFont typeface="Wingdings" panose="05000000000000000000" pitchFamily="2" charset="2"/>
              <a:buChar char="§"/>
            </a:pPr>
            <a:r>
              <a:rPr lang="en-IN" sz="1800" dirty="0" smtClean="0"/>
              <a:t>Excessive </a:t>
            </a:r>
            <a:r>
              <a:rPr lang="en-IN" sz="1800" dirty="0"/>
              <a:t>gambling </a:t>
            </a:r>
          </a:p>
          <a:p>
            <a:pPr marL="0" indent="0" algn="just">
              <a:lnSpc>
                <a:spcPct val="150000"/>
              </a:lnSpc>
              <a:buNone/>
            </a:pPr>
            <a:r>
              <a:rPr lang="en-IN" sz="1800" dirty="0" smtClean="0"/>
              <a:t> </a:t>
            </a:r>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412123971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Key Takeaways from Fraud Red Flags</a:t>
            </a:r>
          </a:p>
        </p:txBody>
      </p:sp>
      <p:sp>
        <p:nvSpPr>
          <p:cNvPr id="3" name="Content Placeholder 2"/>
          <p:cNvSpPr>
            <a:spLocks noGrp="1"/>
          </p:cNvSpPr>
          <p:nvPr>
            <p:ph idx="1"/>
          </p:nvPr>
        </p:nvSpPr>
        <p:spPr>
          <a:xfrm>
            <a:off x="609600" y="1294498"/>
            <a:ext cx="10972800" cy="5273727"/>
          </a:xfrm>
        </p:spPr>
        <p:txBody>
          <a:bodyPr/>
          <a:lstStyle/>
          <a:p>
            <a:pPr marL="0" indent="0" algn="just">
              <a:lnSpc>
                <a:spcPct val="150000"/>
              </a:lnSpc>
              <a:buNone/>
            </a:pPr>
            <a:r>
              <a:rPr lang="en-IN" sz="2400" dirty="0"/>
              <a:t>Every organization, including those with the most stringent rules, are at risk for fraud. To prevent fraud from happening, organizations must first acknowledge that fraud exists and create awareness among the stakeholders. Organizations should start by training their employees on how to detect fraud at work. They should also implement policies and procedures that will help them seal the loopholes used by fraudsters to conduct their activities. </a:t>
            </a:r>
            <a:r>
              <a:rPr lang="en-IN" sz="2400" dirty="0" smtClean="0"/>
              <a:t> </a:t>
            </a:r>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7038634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Examples of Red Flags</a:t>
            </a:r>
          </a:p>
        </p:txBody>
      </p:sp>
      <p:sp>
        <p:nvSpPr>
          <p:cNvPr id="3" name="Content Placeholder 2"/>
          <p:cNvSpPr>
            <a:spLocks noGrp="1"/>
          </p:cNvSpPr>
          <p:nvPr>
            <p:ph idx="1"/>
          </p:nvPr>
        </p:nvSpPr>
        <p:spPr>
          <a:xfrm>
            <a:off x="609600" y="1294498"/>
            <a:ext cx="10972800" cy="5273727"/>
          </a:xfrm>
        </p:spPr>
        <p:txBody>
          <a:bodyPr/>
          <a:lstStyle/>
          <a:p>
            <a:pPr>
              <a:buFont typeface="Wingdings" panose="05000000000000000000" pitchFamily="2" charset="2"/>
              <a:buChar char="§"/>
            </a:pPr>
            <a:r>
              <a:rPr lang="en-IN" sz="2000" b="1" dirty="0"/>
              <a:t>The most common fraud red flags include: </a:t>
            </a:r>
            <a:r>
              <a:rPr lang="en-IN" sz="2000" dirty="0"/>
              <a:t>	</a:t>
            </a:r>
          </a:p>
          <a:p>
            <a:pPr lvl="1"/>
            <a:r>
              <a:rPr lang="en-IN" sz="2000" dirty="0"/>
              <a:t>Unreconciled cash transactions over 30 days old. </a:t>
            </a:r>
          </a:p>
          <a:p>
            <a:pPr lvl="1"/>
            <a:r>
              <a:rPr lang="en-IN" sz="2000" dirty="0" smtClean="0"/>
              <a:t>Unidentified </a:t>
            </a:r>
            <a:r>
              <a:rPr lang="en-IN" sz="2000" dirty="0"/>
              <a:t>vendors with repeated or one-time payments. </a:t>
            </a:r>
          </a:p>
          <a:p>
            <a:pPr lvl="1"/>
            <a:r>
              <a:rPr lang="en-IN" sz="2000" dirty="0" smtClean="0"/>
              <a:t>A </a:t>
            </a:r>
            <a:r>
              <a:rPr lang="en-IN" sz="2000" dirty="0"/>
              <a:t>bookkeeper or accountant who: </a:t>
            </a:r>
            <a:endParaRPr lang="en-IN" sz="2000" dirty="0" smtClean="0"/>
          </a:p>
          <a:p>
            <a:pPr lvl="2">
              <a:buFont typeface="Wingdings" panose="05000000000000000000" pitchFamily="2" charset="2"/>
              <a:buChar char="Ø"/>
            </a:pPr>
            <a:r>
              <a:rPr lang="en-IN" sz="1700" dirty="0" smtClean="0"/>
              <a:t> </a:t>
            </a:r>
            <a:r>
              <a:rPr lang="en-IN" sz="1800" dirty="0"/>
              <a:t>Never takes time off. </a:t>
            </a:r>
          </a:p>
          <a:p>
            <a:pPr lvl="2">
              <a:buFont typeface="Wingdings" panose="05000000000000000000" pitchFamily="2" charset="2"/>
              <a:buChar char="Ø"/>
            </a:pPr>
            <a:r>
              <a:rPr lang="en-IN" sz="1800" dirty="0" smtClean="0"/>
              <a:t>Does </a:t>
            </a:r>
            <a:r>
              <a:rPr lang="en-IN" sz="1800" dirty="0"/>
              <a:t>not give anyone else access to the books. </a:t>
            </a:r>
          </a:p>
          <a:p>
            <a:pPr lvl="2">
              <a:buFont typeface="Wingdings" panose="05000000000000000000" pitchFamily="2" charset="2"/>
              <a:buChar char="Ø"/>
            </a:pPr>
            <a:r>
              <a:rPr lang="en-IN" sz="1800" dirty="0" smtClean="0"/>
              <a:t>Insists </a:t>
            </a:r>
            <a:r>
              <a:rPr lang="en-IN" sz="1800" dirty="0"/>
              <a:t>on keeping paper receipts and records. </a:t>
            </a:r>
          </a:p>
          <a:p>
            <a:pPr lvl="1"/>
            <a:r>
              <a:rPr lang="en-IN" sz="1600" dirty="0" smtClean="0"/>
              <a:t> </a:t>
            </a:r>
            <a:r>
              <a:rPr lang="en-IN" sz="2000" dirty="0"/>
              <a:t>Frequent duplicate vendor payments. </a:t>
            </a:r>
          </a:p>
          <a:p>
            <a:pPr lvl="1"/>
            <a:r>
              <a:rPr lang="en-IN" sz="2000" dirty="0" smtClean="0"/>
              <a:t> </a:t>
            </a:r>
            <a:r>
              <a:rPr lang="en-IN" sz="2000" dirty="0"/>
              <a:t>Regular inventory shortfalls at physical counts. </a:t>
            </a:r>
            <a:endParaRPr lang="en-IN" sz="1800" dirty="0"/>
          </a:p>
          <a:p>
            <a:pPr lvl="1"/>
            <a:r>
              <a:rPr lang="en-IN" sz="1800" dirty="0" smtClean="0"/>
              <a:t>Continuously </a:t>
            </a:r>
            <a:r>
              <a:rPr lang="en-IN" sz="1800" dirty="0"/>
              <a:t>shrinking cash despite profitable financial reporting. </a:t>
            </a:r>
          </a:p>
          <a:p>
            <a:r>
              <a:rPr lang="en-IN" sz="2000" b="1" dirty="0" smtClean="0"/>
              <a:t>Some other examples are below: </a:t>
            </a:r>
          </a:p>
          <a:p>
            <a:pPr lvl="1"/>
            <a:r>
              <a:rPr lang="en-IN" sz="1800" dirty="0"/>
              <a:t>Single person managing payroll. 	</a:t>
            </a:r>
          </a:p>
          <a:p>
            <a:pPr lvl="1"/>
            <a:r>
              <a:rPr lang="en-IN" sz="1800" dirty="0"/>
              <a:t>No review of credit card statements. 	</a:t>
            </a:r>
          </a:p>
          <a:p>
            <a:pPr lvl="1"/>
            <a:r>
              <a:rPr lang="en-IN" sz="1800" dirty="0"/>
              <a:t>No physical inventory counts. 	</a:t>
            </a:r>
          </a:p>
          <a:p>
            <a:pPr lvl="1"/>
            <a:r>
              <a:rPr lang="en-IN" sz="1800" dirty="0"/>
              <a:t>No internal audits. 	</a:t>
            </a:r>
          </a:p>
          <a:p>
            <a:pPr marL="393700" lvl="1" indent="0">
              <a:buNone/>
            </a:pPr>
            <a:endParaRPr lang="en-IN" sz="1600" dirty="0"/>
          </a:p>
          <a:p>
            <a:pPr lvl="1">
              <a:buFont typeface="Wingdings" panose="05000000000000000000" pitchFamily="2" charset="2"/>
              <a:buChar char="§"/>
            </a:pPr>
            <a:endParaRPr lang="en-IN" sz="2200"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13723584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dirty="0"/>
              <a:t>Telltale Signs of </a:t>
            </a:r>
            <a:r>
              <a:rPr lang="en-IN" sz="4400" dirty="0" smtClean="0"/>
              <a:t>Fraudsters</a:t>
            </a:r>
            <a:endParaRPr lang="en-IN" sz="4400" dirty="0"/>
          </a:p>
        </p:txBody>
      </p:sp>
      <p:sp>
        <p:nvSpPr>
          <p:cNvPr id="3" name="Content Placeholder 2"/>
          <p:cNvSpPr>
            <a:spLocks noGrp="1"/>
          </p:cNvSpPr>
          <p:nvPr>
            <p:ph idx="1"/>
          </p:nvPr>
        </p:nvSpPr>
        <p:spPr>
          <a:xfrm>
            <a:off x="609600" y="1294498"/>
            <a:ext cx="10972800" cy="5273727"/>
          </a:xfrm>
        </p:spPr>
        <p:txBody>
          <a:bodyPr/>
          <a:lstStyle/>
          <a:p>
            <a:pPr marL="342900" lvl="1" indent="-342900">
              <a:lnSpc>
                <a:spcPct val="150000"/>
              </a:lnSpc>
              <a:buFont typeface="Wingdings" panose="05000000000000000000" pitchFamily="2" charset="2"/>
              <a:buChar char="Ø"/>
            </a:pPr>
            <a:r>
              <a:rPr lang="en-IN" b="1" dirty="0"/>
              <a:t>Making expensive </a:t>
            </a:r>
            <a:r>
              <a:rPr lang="en-IN" b="1" dirty="0" smtClean="0"/>
              <a:t>purchases</a:t>
            </a:r>
          </a:p>
          <a:p>
            <a:pPr marL="342900" lvl="1" indent="-342900">
              <a:lnSpc>
                <a:spcPct val="150000"/>
              </a:lnSpc>
              <a:buFont typeface="Wingdings" panose="05000000000000000000" pitchFamily="2" charset="2"/>
              <a:buChar char="Ø"/>
            </a:pPr>
            <a:r>
              <a:rPr lang="en-IN" b="1" dirty="0"/>
              <a:t>Engaging in excessive gambling? Loaded under debt</a:t>
            </a:r>
            <a:r>
              <a:rPr lang="en-IN" b="1" dirty="0" smtClean="0"/>
              <a:t>?</a:t>
            </a:r>
          </a:p>
          <a:p>
            <a:pPr marL="342900" lvl="1" indent="-342900">
              <a:lnSpc>
                <a:spcPct val="150000"/>
              </a:lnSpc>
              <a:buFont typeface="Wingdings" panose="05000000000000000000" pitchFamily="2" charset="2"/>
              <a:buChar char="Ø"/>
            </a:pPr>
            <a:r>
              <a:rPr lang="en-IN" b="1" dirty="0"/>
              <a:t>Never taking a vacation</a:t>
            </a:r>
            <a:r>
              <a:rPr lang="en-IN" b="1" dirty="0" smtClean="0"/>
              <a:t>?</a:t>
            </a:r>
          </a:p>
          <a:p>
            <a:pPr marL="342900" lvl="1" indent="-342900">
              <a:lnSpc>
                <a:spcPct val="150000"/>
              </a:lnSpc>
              <a:buFont typeface="Wingdings" panose="05000000000000000000" pitchFamily="2" charset="2"/>
              <a:buChar char="Ø"/>
            </a:pPr>
            <a:r>
              <a:rPr lang="en-IN" b="1" dirty="0"/>
              <a:t>Stays late at work regularly</a:t>
            </a:r>
            <a:r>
              <a:rPr lang="en-IN" b="1" dirty="0" smtClean="0"/>
              <a:t>?</a:t>
            </a:r>
          </a:p>
          <a:p>
            <a:pPr marL="342900" lvl="1" indent="-342900">
              <a:lnSpc>
                <a:spcPct val="150000"/>
              </a:lnSpc>
              <a:buFont typeface="Wingdings" panose="05000000000000000000" pitchFamily="2" charset="2"/>
              <a:buChar char="Ø"/>
            </a:pPr>
            <a:r>
              <a:rPr lang="en-IN" b="1" dirty="0"/>
              <a:t>Always appears busy or </a:t>
            </a:r>
            <a:r>
              <a:rPr lang="en-IN" b="1" dirty="0" smtClean="0"/>
              <a:t>overwhelmed?</a:t>
            </a:r>
          </a:p>
          <a:p>
            <a:pPr marL="342900" lvl="1" indent="-342900">
              <a:lnSpc>
                <a:spcPct val="150000"/>
              </a:lnSpc>
              <a:buFont typeface="Wingdings" panose="05000000000000000000" pitchFamily="2" charset="2"/>
              <a:buChar char="Ø"/>
            </a:pPr>
            <a:r>
              <a:rPr lang="en-IN" sz="2800" b="1" dirty="0" smtClean="0"/>
              <a:t>Reluctant </a:t>
            </a:r>
            <a:r>
              <a:rPr lang="en-IN" sz="2800" b="1" dirty="0"/>
              <a:t>to improve accounting processes 	</a:t>
            </a:r>
          </a:p>
          <a:p>
            <a:pPr marL="342900" lvl="1" indent="-342900">
              <a:lnSpc>
                <a:spcPct val="150000"/>
              </a:lnSpc>
              <a:buFont typeface="Wingdings" panose="05000000000000000000" pitchFamily="2" charset="2"/>
              <a:buChar char="Ø"/>
            </a:pPr>
            <a:endParaRPr lang="en-IN" b="1" dirty="0"/>
          </a:p>
          <a:p>
            <a:pPr lvl="1">
              <a:buFont typeface="Wingdings" panose="05000000000000000000" pitchFamily="2" charset="2"/>
              <a:buChar char="§"/>
            </a:pPr>
            <a:endParaRPr lang="en-IN" sz="2200" dirty="0"/>
          </a:p>
          <a:p>
            <a:pPr marL="393700" lvl="1" indent="0">
              <a:lnSpc>
                <a:spcPct val="150000"/>
              </a:lnSpc>
              <a:buNone/>
            </a:pPr>
            <a:endParaRPr lang="en-IN" sz="2200" dirty="0" smtClean="0"/>
          </a:p>
          <a:p>
            <a:pPr marL="0" indent="0" algn="just">
              <a:lnSpc>
                <a:spcPct val="150000"/>
              </a:lnSpc>
              <a:buNone/>
            </a:pPr>
            <a:endParaRPr lang="en-IN" sz="2400" dirty="0" smtClean="0"/>
          </a:p>
          <a:p>
            <a:pPr marL="0" indent="0">
              <a:buNone/>
            </a:pPr>
            <a:r>
              <a:rPr lang="en-US" sz="2400" b="1" dirty="0"/>
              <a:t>	</a:t>
            </a:r>
            <a:endParaRPr lang="en-IN" sz="2400" b="1" dirty="0"/>
          </a:p>
        </p:txBody>
      </p:sp>
    </p:spTree>
    <p:extLst>
      <p:ext uri="{BB962C8B-B14F-4D97-AF65-F5344CB8AC3E}">
        <p14:creationId xmlns:p14="http://schemas.microsoft.com/office/powerpoint/2010/main" val="3198067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800" dirty="0"/>
              <a:t/>
            </a:r>
            <a:br>
              <a:rPr lang="en-IN" sz="4800" dirty="0"/>
            </a:br>
            <a:r>
              <a:rPr lang="en-IN" sz="4800" dirty="0" smtClean="0"/>
              <a:t>Expense Fraud</a:t>
            </a:r>
            <a:endParaRPr lang="en-IN" sz="4800" dirty="0"/>
          </a:p>
        </p:txBody>
      </p:sp>
      <p:sp>
        <p:nvSpPr>
          <p:cNvPr id="3" name="Content Placeholder 2"/>
          <p:cNvSpPr>
            <a:spLocks noGrp="1"/>
          </p:cNvSpPr>
          <p:nvPr>
            <p:ph idx="1"/>
          </p:nvPr>
        </p:nvSpPr>
        <p:spPr>
          <a:xfrm>
            <a:off x="609600" y="1223489"/>
            <a:ext cx="10972800" cy="5074278"/>
          </a:xfrm>
        </p:spPr>
        <p:txBody>
          <a:bodyPr/>
          <a:lstStyle/>
          <a:p>
            <a:pPr algn="just">
              <a:lnSpc>
                <a:spcPct val="150000"/>
              </a:lnSpc>
              <a:buFont typeface="Wingdings" panose="05000000000000000000" pitchFamily="2" charset="2"/>
              <a:buChar char="§"/>
            </a:pPr>
            <a:r>
              <a:rPr lang="en-IN" sz="2400" dirty="0" smtClean="0"/>
              <a:t>Expense </a:t>
            </a:r>
            <a:r>
              <a:rPr lang="en-IN" sz="2400" dirty="0"/>
              <a:t>fraud is both easy to commit and difficult to detect but the implications for a company’s bottom line can be profound</a:t>
            </a:r>
            <a:r>
              <a:rPr lang="en-IN" sz="2400" dirty="0" smtClean="0"/>
              <a:t>.</a:t>
            </a:r>
            <a:r>
              <a:rPr lang="en-IN" sz="2400" dirty="0"/>
              <a:t> </a:t>
            </a:r>
            <a:r>
              <a:rPr lang="en-IN" sz="2400" dirty="0" smtClean="0"/>
              <a:t>Expense </a:t>
            </a:r>
            <a:r>
              <a:rPr lang="en-IN" sz="2400" dirty="0"/>
              <a:t>fraud is a widespread problem and whether intentional or unintentional, it usually falls into one of the following four actions</a:t>
            </a:r>
            <a:r>
              <a:rPr lang="en-IN" sz="2400" dirty="0" smtClean="0"/>
              <a:t>:</a:t>
            </a:r>
          </a:p>
          <a:p>
            <a:pPr lvl="1" algn="just">
              <a:lnSpc>
                <a:spcPct val="150000"/>
              </a:lnSpc>
              <a:buFont typeface="Wingdings" panose="05000000000000000000" pitchFamily="2" charset="2"/>
              <a:buChar char="Ø"/>
            </a:pPr>
            <a:r>
              <a:rPr lang="en-IN" sz="2200" b="1" dirty="0" smtClean="0"/>
              <a:t>Mischaracterised Expenses </a:t>
            </a:r>
            <a:r>
              <a:rPr lang="en-IN" sz="1600" dirty="0" smtClean="0"/>
              <a:t>( Meal expenses shown as business meeting expenses)</a:t>
            </a:r>
          </a:p>
          <a:p>
            <a:pPr lvl="1" algn="just">
              <a:lnSpc>
                <a:spcPct val="150000"/>
              </a:lnSpc>
              <a:buFont typeface="Wingdings" panose="05000000000000000000" pitchFamily="2" charset="2"/>
              <a:buChar char="Ø"/>
            </a:pPr>
            <a:r>
              <a:rPr lang="en-IN" sz="2200" b="1" dirty="0" smtClean="0"/>
              <a:t>Inflated </a:t>
            </a:r>
            <a:r>
              <a:rPr lang="en-IN" sz="2200" b="1" dirty="0"/>
              <a:t>or Overstated </a:t>
            </a:r>
            <a:r>
              <a:rPr lang="en-IN" sz="2200" b="1" dirty="0" smtClean="0"/>
              <a:t>Expenses</a:t>
            </a:r>
          </a:p>
          <a:p>
            <a:pPr lvl="1" algn="just">
              <a:lnSpc>
                <a:spcPct val="150000"/>
              </a:lnSpc>
              <a:buFont typeface="Wingdings" panose="05000000000000000000" pitchFamily="2" charset="2"/>
              <a:buChar char="Ø"/>
            </a:pPr>
            <a:r>
              <a:rPr lang="en-IN" sz="2200" b="1" dirty="0"/>
              <a:t>Fictitious or false </a:t>
            </a:r>
            <a:r>
              <a:rPr lang="en-IN" sz="2200" b="1" dirty="0" smtClean="0"/>
              <a:t>claims</a:t>
            </a:r>
          </a:p>
          <a:p>
            <a:pPr lvl="1" algn="just">
              <a:lnSpc>
                <a:spcPct val="150000"/>
              </a:lnSpc>
              <a:buFont typeface="Wingdings" panose="05000000000000000000" pitchFamily="2" charset="2"/>
              <a:buChar char="Ø"/>
            </a:pPr>
            <a:r>
              <a:rPr lang="en-IN" sz="2200" b="1" dirty="0"/>
              <a:t>Duplicate claims </a:t>
            </a:r>
          </a:p>
          <a:p>
            <a:pPr lvl="1" algn="just">
              <a:lnSpc>
                <a:spcPct val="150000"/>
              </a:lnSpc>
              <a:spcBef>
                <a:spcPts val="0"/>
              </a:spcBef>
              <a:buSzPct val="107000"/>
              <a:buFont typeface="Wingdings" panose="05000000000000000000" pitchFamily="2" charset="2"/>
              <a:buChar char="§"/>
            </a:pPr>
            <a:endParaRPr lang="en-IN"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956332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800" dirty="0"/>
              <a:t/>
            </a:r>
            <a:br>
              <a:rPr lang="en-IN" sz="4800" dirty="0"/>
            </a:br>
            <a:r>
              <a:rPr lang="en-IN" sz="4400" dirty="0"/>
              <a:t>How to identify expense fraud</a:t>
            </a:r>
          </a:p>
        </p:txBody>
      </p:sp>
      <p:sp>
        <p:nvSpPr>
          <p:cNvPr id="3" name="Content Placeholder 2"/>
          <p:cNvSpPr>
            <a:spLocks noGrp="1"/>
          </p:cNvSpPr>
          <p:nvPr>
            <p:ph idx="1"/>
          </p:nvPr>
        </p:nvSpPr>
        <p:spPr>
          <a:xfrm>
            <a:off x="609600" y="1339400"/>
            <a:ext cx="10972800" cy="5074278"/>
          </a:xfrm>
        </p:spPr>
        <p:txBody>
          <a:bodyPr/>
          <a:lstStyle/>
          <a:p>
            <a:pPr algn="just">
              <a:buFont typeface="Wingdings" panose="05000000000000000000" pitchFamily="2" charset="2"/>
              <a:buChar char="§"/>
            </a:pPr>
            <a:r>
              <a:rPr lang="en-IN" sz="2000" b="1" dirty="0"/>
              <a:t>There are many steps finance teams should consider to help cut down instances of expense fraud and to minimise the impact on their company’s bottom line: </a:t>
            </a:r>
            <a:endParaRPr lang="en-IN" sz="2000" b="1" dirty="0" smtClean="0"/>
          </a:p>
          <a:p>
            <a:pPr lvl="1" algn="just">
              <a:lnSpc>
                <a:spcPct val="150000"/>
              </a:lnSpc>
              <a:buFont typeface="Arial" panose="020B0604020202020204" pitchFamily="34" charset="0"/>
              <a:buChar char="•"/>
            </a:pPr>
            <a:r>
              <a:rPr lang="en-IN" sz="1950" dirty="0"/>
              <a:t>Maintain an expense </a:t>
            </a:r>
            <a:r>
              <a:rPr lang="en-IN" sz="1950" dirty="0" smtClean="0"/>
              <a:t>policy</a:t>
            </a:r>
          </a:p>
          <a:p>
            <a:pPr lvl="1" algn="just">
              <a:lnSpc>
                <a:spcPct val="150000"/>
              </a:lnSpc>
              <a:buFont typeface="Arial" panose="020B0604020202020204" pitchFamily="34" charset="0"/>
              <a:buChar char="•"/>
            </a:pPr>
            <a:r>
              <a:rPr lang="en-IN" sz="1950" dirty="0"/>
              <a:t>Establish a culture of honesty from the top of business</a:t>
            </a:r>
            <a:r>
              <a:rPr lang="en-IN" sz="1950" dirty="0" smtClean="0"/>
              <a:t>:</a:t>
            </a:r>
          </a:p>
          <a:p>
            <a:pPr lvl="1" algn="just">
              <a:lnSpc>
                <a:spcPct val="150000"/>
              </a:lnSpc>
              <a:buFont typeface="Arial" panose="020B0604020202020204" pitchFamily="34" charset="0"/>
              <a:buChar char="•"/>
            </a:pPr>
            <a:r>
              <a:rPr lang="en-IN" sz="1950" dirty="0"/>
              <a:t>Use a cloud-based expenses management </a:t>
            </a:r>
            <a:r>
              <a:rPr lang="en-IN" sz="1950" dirty="0" smtClean="0"/>
              <a:t>system</a:t>
            </a:r>
          </a:p>
          <a:p>
            <a:pPr lvl="1" algn="just">
              <a:lnSpc>
                <a:spcPct val="150000"/>
              </a:lnSpc>
              <a:buFont typeface="Arial" panose="020B0604020202020204" pitchFamily="34" charset="0"/>
              <a:buChar char="•"/>
            </a:pPr>
            <a:r>
              <a:rPr lang="en-IN" sz="1950" dirty="0" smtClean="0"/>
              <a:t>Use </a:t>
            </a:r>
            <a:r>
              <a:rPr lang="en-IN" sz="1950" dirty="0"/>
              <a:t>digital receipts and </a:t>
            </a:r>
            <a:r>
              <a:rPr lang="en-IN" sz="1950" dirty="0" smtClean="0"/>
              <a:t>OCR</a:t>
            </a:r>
          </a:p>
          <a:p>
            <a:pPr lvl="1" algn="just">
              <a:lnSpc>
                <a:spcPct val="150000"/>
              </a:lnSpc>
              <a:buFont typeface="Arial" panose="020B0604020202020204" pitchFamily="34" charset="0"/>
              <a:buChar char="•"/>
            </a:pPr>
            <a:r>
              <a:rPr lang="en-IN" sz="1950" dirty="0"/>
              <a:t>Look out for time and date </a:t>
            </a:r>
            <a:r>
              <a:rPr lang="en-IN" sz="1950" dirty="0" smtClean="0"/>
              <a:t>anomalies</a:t>
            </a:r>
          </a:p>
          <a:p>
            <a:pPr lvl="1" algn="just">
              <a:lnSpc>
                <a:spcPct val="150000"/>
              </a:lnSpc>
              <a:buFont typeface="Arial" panose="020B0604020202020204" pitchFamily="34" charset="0"/>
              <a:buChar char="•"/>
            </a:pPr>
            <a:r>
              <a:rPr lang="en-IN" sz="1950" dirty="0" smtClean="0"/>
              <a:t>Location anomalies</a:t>
            </a:r>
          </a:p>
          <a:p>
            <a:pPr lvl="1" algn="just">
              <a:lnSpc>
                <a:spcPct val="150000"/>
              </a:lnSpc>
              <a:buFont typeface="Arial" panose="020B0604020202020204" pitchFamily="34" charset="0"/>
              <a:buChar char="•"/>
            </a:pPr>
            <a:r>
              <a:rPr lang="en-IN" sz="1950" dirty="0"/>
              <a:t>Flag duplicate receipts / claims </a:t>
            </a:r>
            <a:endParaRPr lang="en-IN" sz="1950" dirty="0" smtClean="0"/>
          </a:p>
          <a:p>
            <a:pPr lvl="1" algn="just">
              <a:lnSpc>
                <a:spcPct val="150000"/>
              </a:lnSpc>
              <a:buFont typeface="Arial" panose="020B0604020202020204" pitchFamily="34" charset="0"/>
              <a:buChar char="•"/>
            </a:pPr>
            <a:r>
              <a:rPr lang="en-IN" sz="1950" dirty="0"/>
              <a:t>Using analytics to compare spending patterns across </a:t>
            </a:r>
            <a:r>
              <a:rPr lang="en-IN" sz="1950" dirty="0" smtClean="0"/>
              <a:t>teams</a:t>
            </a:r>
          </a:p>
          <a:p>
            <a:pPr lvl="1" algn="just">
              <a:lnSpc>
                <a:spcPct val="150000"/>
              </a:lnSpc>
              <a:buFont typeface="Arial" panose="020B0604020202020204" pitchFamily="34" charset="0"/>
              <a:buChar char="•"/>
            </a:pPr>
            <a:r>
              <a:rPr lang="en-IN" sz="1950" dirty="0"/>
              <a:t>Prosecute offenders</a:t>
            </a:r>
          </a:p>
          <a:p>
            <a:pPr lvl="1" algn="just">
              <a:lnSpc>
                <a:spcPct val="150000"/>
              </a:lnSpc>
              <a:buFont typeface="Wingdings" panose="05000000000000000000" pitchFamily="2" charset="2"/>
              <a:buChar char="§"/>
            </a:pPr>
            <a:endParaRPr lang="en-IN" dirty="0"/>
          </a:p>
          <a:p>
            <a:pPr marL="393700" lvl="1" indent="0" algn="just">
              <a:lnSpc>
                <a:spcPct val="150000"/>
              </a:lnSpc>
              <a:spcBef>
                <a:spcPts val="0"/>
              </a:spcBef>
              <a:buSzPct val="10700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847647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800" dirty="0"/>
              <a:t>Bribery</a:t>
            </a:r>
          </a:p>
        </p:txBody>
      </p:sp>
      <p:sp>
        <p:nvSpPr>
          <p:cNvPr id="3" name="Content Placeholder 2"/>
          <p:cNvSpPr>
            <a:spLocks noGrp="1"/>
          </p:cNvSpPr>
          <p:nvPr>
            <p:ph idx="1"/>
          </p:nvPr>
        </p:nvSpPr>
        <p:spPr>
          <a:xfrm>
            <a:off x="609600" y="1371772"/>
            <a:ext cx="10972800" cy="5127881"/>
          </a:xfrm>
        </p:spPr>
        <p:txBody>
          <a:bodyPr/>
          <a:lstStyle/>
          <a:p>
            <a:pPr marL="0" indent="0" algn="just">
              <a:lnSpc>
                <a:spcPct val="150000"/>
              </a:lnSpc>
              <a:buNone/>
            </a:pPr>
            <a:r>
              <a:rPr lang="en-IN" sz="2400" b="1" dirty="0" smtClean="0"/>
              <a:t>Bribery </a:t>
            </a:r>
            <a:r>
              <a:rPr lang="en-IN" sz="2400" dirty="0"/>
              <a:t>is a </a:t>
            </a:r>
            <a:r>
              <a:rPr lang="en-IN" sz="2400" u="sng" dirty="0"/>
              <a:t>white collar crime </a:t>
            </a:r>
            <a:r>
              <a:rPr lang="en-IN" sz="2400" dirty="0"/>
              <a:t>in which money, a favour or something else of value is promised to, given to, or taken from an individual or corporation in an attempt to sway his or its views, opinions, or decisions. </a:t>
            </a:r>
            <a:endParaRPr lang="en-IN" sz="2400" dirty="0" smtClean="0"/>
          </a:p>
          <a:p>
            <a:pPr marL="0" indent="0">
              <a:buNone/>
            </a:pPr>
            <a:endParaRPr lang="en-IN" sz="2400" dirty="0"/>
          </a:p>
          <a:p>
            <a:endParaRPr lang="en-IN" sz="2400" dirty="0"/>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96841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800" dirty="0"/>
              <a:t/>
            </a:r>
            <a:br>
              <a:rPr lang="en-IN" sz="4800" dirty="0"/>
            </a:br>
            <a:r>
              <a:rPr lang="en-IN" sz="4400" dirty="0" smtClean="0"/>
              <a:t> </a:t>
            </a:r>
            <a:br>
              <a:rPr lang="en-IN" sz="4400" dirty="0" smtClean="0"/>
            </a:br>
            <a:r>
              <a:rPr lang="en-IN" sz="4800" dirty="0" smtClean="0"/>
              <a:t>Types of Bribery</a:t>
            </a:r>
            <a:endParaRPr lang="en-IN" sz="4800" dirty="0"/>
          </a:p>
        </p:txBody>
      </p:sp>
      <p:sp>
        <p:nvSpPr>
          <p:cNvPr id="3" name="Content Placeholder 2"/>
          <p:cNvSpPr>
            <a:spLocks noGrp="1"/>
          </p:cNvSpPr>
          <p:nvPr>
            <p:ph idx="1"/>
          </p:nvPr>
        </p:nvSpPr>
        <p:spPr>
          <a:xfrm>
            <a:off x="609600" y="1371772"/>
            <a:ext cx="10972800" cy="5127881"/>
          </a:xfrm>
        </p:spPr>
        <p:txBody>
          <a:bodyPr/>
          <a:lstStyle/>
          <a:p>
            <a:pPr marL="0" lvl="2" algn="just">
              <a:lnSpc>
                <a:spcPct val="150000"/>
              </a:lnSpc>
              <a:buFont typeface="Wingdings" panose="05000000000000000000" pitchFamily="2" charset="2"/>
              <a:buChar char="§"/>
            </a:pPr>
            <a:r>
              <a:rPr lang="en-IN" sz="2400" b="1" dirty="0" smtClean="0"/>
              <a:t>Bribery </a:t>
            </a:r>
            <a:r>
              <a:rPr lang="en-IN" sz="2400" b="1" dirty="0"/>
              <a:t>By / Of a Public Official</a:t>
            </a:r>
          </a:p>
          <a:p>
            <a:pPr marL="0" lvl="2" algn="just">
              <a:lnSpc>
                <a:spcPct val="150000"/>
              </a:lnSpc>
              <a:buFont typeface="Wingdings" panose="05000000000000000000" pitchFamily="2" charset="2"/>
              <a:buChar char="§"/>
            </a:pPr>
            <a:r>
              <a:rPr lang="en-IN" sz="2400" b="1" dirty="0"/>
              <a:t>Bribery By / Of a Witness</a:t>
            </a:r>
          </a:p>
          <a:p>
            <a:pPr marL="0" lvl="2" algn="just">
              <a:lnSpc>
                <a:spcPct val="150000"/>
              </a:lnSpc>
              <a:buFont typeface="Wingdings" panose="05000000000000000000" pitchFamily="2" charset="2"/>
              <a:buChar char="§"/>
            </a:pPr>
            <a:r>
              <a:rPr lang="en-IN" sz="2400" b="1" dirty="0"/>
              <a:t>Bribery of a Foreign Official</a:t>
            </a:r>
          </a:p>
          <a:p>
            <a:pPr marL="0" lvl="2" algn="just">
              <a:lnSpc>
                <a:spcPct val="150000"/>
              </a:lnSpc>
              <a:buFont typeface="Wingdings" panose="05000000000000000000" pitchFamily="2" charset="2"/>
              <a:buChar char="§"/>
            </a:pPr>
            <a:r>
              <a:rPr lang="en-IN" sz="2400" b="1" dirty="0"/>
              <a:t>Bank Bribery </a:t>
            </a:r>
          </a:p>
          <a:p>
            <a:pPr marL="0" lvl="2" algn="just">
              <a:lnSpc>
                <a:spcPct val="150000"/>
              </a:lnSpc>
              <a:buFont typeface="Wingdings" panose="05000000000000000000" pitchFamily="2" charset="2"/>
              <a:buChar char="§"/>
            </a:pPr>
            <a:r>
              <a:rPr lang="en-IN" sz="2400" b="1" dirty="0"/>
              <a:t>Bribery in Sporting Contests</a:t>
            </a:r>
          </a:p>
          <a:p>
            <a:pPr marL="0" lvl="2" algn="just">
              <a:lnSpc>
                <a:spcPct val="150000"/>
              </a:lnSpc>
              <a:buFont typeface="Wingdings" panose="05000000000000000000" pitchFamily="2" charset="2"/>
              <a:buChar char="§"/>
            </a:pPr>
            <a:r>
              <a:rPr lang="en-IN" sz="2400" b="1" dirty="0"/>
              <a:t>Industries Prone to Bribery </a:t>
            </a:r>
            <a:r>
              <a:rPr lang="en-IN" sz="2400" b="1" dirty="0" smtClean="0"/>
              <a:t>– weak controls </a:t>
            </a:r>
            <a:endParaRPr lang="en-IN" sz="2400" b="1" dirty="0"/>
          </a:p>
          <a:p>
            <a:pPr marL="0" indent="0">
              <a:buNone/>
            </a:pPr>
            <a:endParaRPr lang="en-IN" sz="2400" dirty="0"/>
          </a:p>
          <a:p>
            <a:endParaRPr lang="en-IN" sz="2400" dirty="0"/>
          </a:p>
          <a:p>
            <a:pPr marL="0" indent="0" algn="just">
              <a:lnSpc>
                <a:spcPct val="150000"/>
              </a:lnSpc>
              <a:buNone/>
            </a:pPr>
            <a:endParaRPr lang="en-IN" sz="2200" dirty="0"/>
          </a:p>
          <a:p>
            <a:pPr marL="0" lvl="1" indent="0" algn="just">
              <a:spcBef>
                <a:spcPts val="0"/>
              </a:spcBef>
              <a:buSzPct val="107000"/>
              <a:buNone/>
            </a:pPr>
            <a:endParaRPr lang="en-IN" b="1" dirty="0"/>
          </a:p>
          <a:p>
            <a:pPr lvl="1" algn="just">
              <a:lnSpc>
                <a:spcPct val="150000"/>
              </a:lnSpc>
              <a:spcBef>
                <a:spcPts val="0"/>
              </a:spcBef>
              <a:buSzPct val="107000"/>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7644789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4669</TotalTime>
  <Words>4567</Words>
  <Application>Microsoft Office PowerPoint</Application>
  <PresentationFormat>Widescreen</PresentationFormat>
  <Paragraphs>532</Paragraphs>
  <Slides>57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Calibri</vt:lpstr>
      <vt:lpstr>Constantia</vt:lpstr>
      <vt:lpstr>Wingdings</vt:lpstr>
      <vt:lpstr>Wingdings 2</vt:lpstr>
      <vt:lpstr>Flow</vt:lpstr>
      <vt:lpstr>            Revenue Fraud, Expense fraud, Bribery, Kickback, Tax fraud.  </vt:lpstr>
      <vt:lpstr>  Revenue Fraud</vt:lpstr>
      <vt:lpstr>  Ind AS 115 Model for Revenue Recognition</vt:lpstr>
      <vt:lpstr>  Categories of Revenue Recognition Frauds</vt:lpstr>
      <vt:lpstr>  Categories of Revenue Recognition Frauds</vt:lpstr>
      <vt:lpstr>  Expense Fraud</vt:lpstr>
      <vt:lpstr>  How to identify expense fraud</vt:lpstr>
      <vt:lpstr>   Bribery</vt:lpstr>
      <vt:lpstr>   Types of Bribery</vt:lpstr>
      <vt:lpstr>   Examples of Illegal Bribes / Kickbacks</vt:lpstr>
      <vt:lpstr>   Punishments for Bribery</vt:lpstr>
      <vt:lpstr>    Kickback </vt:lpstr>
      <vt:lpstr>Why is a Kickback Unethical? </vt:lpstr>
      <vt:lpstr>Are Contractor Kickbacks Illegal?</vt:lpstr>
      <vt:lpstr>    Tax Fraud</vt:lpstr>
      <vt:lpstr>    Types of Tax Fraud</vt:lpstr>
      <vt:lpstr>    Example of Tax Fraud</vt:lpstr>
      <vt:lpstr>            Inventory and HR Frauds </vt:lpstr>
      <vt:lpstr>    Inventory Fraud</vt:lpstr>
      <vt:lpstr>     Detection &amp; Prevention of Inventory Fraud</vt:lpstr>
      <vt:lpstr>    HR Fraud</vt:lpstr>
      <vt:lpstr>    Tips for Detecting and Preventing Fraud in HR Department</vt:lpstr>
      <vt:lpstr>    Indicators of Potential Fraud - An illustrative List</vt:lpstr>
      <vt:lpstr>    Indicators of Potential Fraud - An illustrative List</vt:lpstr>
      <vt:lpstr>             Forensic Audit Interview &amp; Financial Statement Fraud.  </vt:lpstr>
      <vt:lpstr>    Benefits of Conducting Effective Interviews</vt:lpstr>
      <vt:lpstr>    Elements of a Forensic Investigation Plan</vt:lpstr>
      <vt:lpstr>    Elements of a Forensic Investigation Plan</vt:lpstr>
      <vt:lpstr>State A Purpose for the Interviews </vt:lpstr>
      <vt:lpstr>Different Approaches to Interviewing</vt:lpstr>
      <vt:lpstr>Set the Interview’s Tone Early</vt:lpstr>
      <vt:lpstr>Establish a Baseline to Gauge the Interviewee</vt:lpstr>
      <vt:lpstr>Pay attention to Both Verbal and Non-Verbal Clues</vt:lpstr>
      <vt:lpstr>Other Tactics to Consider</vt:lpstr>
      <vt:lpstr>'Leave the Door Open' At the Interview’s Conclusion</vt:lpstr>
      <vt:lpstr> Financial Statement Fraud</vt:lpstr>
      <vt:lpstr> Description of Financial Statement Fraud</vt:lpstr>
      <vt:lpstr> Description of Financial Statement Fraud- Categories</vt:lpstr>
      <vt:lpstr> Description of Financial Statement Fraud</vt:lpstr>
      <vt:lpstr> Description of Financial Statement Fraud</vt:lpstr>
      <vt:lpstr> Description of Financial Statement Fraud</vt:lpstr>
      <vt:lpstr>             Live Case Studies on Banking Frauds </vt:lpstr>
      <vt:lpstr> Live Case Studies on Banking Frauds</vt:lpstr>
      <vt:lpstr> Legal Regime to Control Bank Frauds</vt:lpstr>
      <vt:lpstr> Impact of Frauds</vt:lpstr>
      <vt:lpstr> Classification of Frauds and Prevention</vt:lpstr>
      <vt:lpstr> Mechanics of Bank Frauds</vt:lpstr>
      <vt:lpstr> Mechanics of Bank Frauds</vt:lpstr>
      <vt:lpstr> Mechanics of Bank Frauds</vt:lpstr>
      <vt:lpstr>Cheque Kiting </vt:lpstr>
      <vt:lpstr>Examples of Bank Frauds</vt:lpstr>
      <vt:lpstr>              Red Flags- Concepts and Techniques. </vt:lpstr>
      <vt:lpstr>Red Flags</vt:lpstr>
      <vt:lpstr>Red Flag Warnings of Fraud</vt:lpstr>
      <vt:lpstr>Key Takeaways from Fraud Red Flags</vt:lpstr>
      <vt:lpstr>Examples of Red Flags</vt:lpstr>
      <vt:lpstr>Telltale Signs of Fraudsters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1267</cp:revision>
  <dcterms:created xsi:type="dcterms:W3CDTF">2021-11-19T13:24:27Z</dcterms:created>
  <dcterms:modified xsi:type="dcterms:W3CDTF">2023-01-30T07:42:48Z</dcterms:modified>
</cp:coreProperties>
</file>