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7" r:id="rId2"/>
    <p:sldId id="304" r:id="rId3"/>
    <p:sldId id="593" r:id="rId4"/>
    <p:sldId id="524" r:id="rId5"/>
    <p:sldId id="258" r:id="rId6"/>
    <p:sldId id="535" r:id="rId7"/>
    <p:sldId id="306" r:id="rId8"/>
    <p:sldId id="520" r:id="rId9"/>
    <p:sldId id="536" r:id="rId10"/>
    <p:sldId id="537" r:id="rId11"/>
    <p:sldId id="521" r:id="rId12"/>
    <p:sldId id="522" r:id="rId13"/>
    <p:sldId id="523" r:id="rId14"/>
    <p:sldId id="538" r:id="rId15"/>
    <p:sldId id="525" r:id="rId16"/>
    <p:sldId id="527" r:id="rId17"/>
    <p:sldId id="528" r:id="rId18"/>
    <p:sldId id="584" r:id="rId19"/>
    <p:sldId id="585" r:id="rId20"/>
    <p:sldId id="529" r:id="rId21"/>
    <p:sldId id="586" r:id="rId22"/>
    <p:sldId id="539" r:id="rId23"/>
    <p:sldId id="530" r:id="rId24"/>
    <p:sldId id="531" r:id="rId25"/>
    <p:sldId id="532" r:id="rId26"/>
    <p:sldId id="533" r:id="rId27"/>
    <p:sldId id="534" r:id="rId28"/>
    <p:sldId id="540" r:id="rId29"/>
    <p:sldId id="595" r:id="rId30"/>
    <p:sldId id="596" r:id="rId31"/>
    <p:sldId id="597" r:id="rId32"/>
    <p:sldId id="589" r:id="rId33"/>
    <p:sldId id="590" r:id="rId34"/>
    <p:sldId id="594" r:id="rId35"/>
    <p:sldId id="541" r:id="rId36"/>
    <p:sldId id="542" r:id="rId37"/>
    <p:sldId id="592" r:id="rId38"/>
    <p:sldId id="543" r:id="rId39"/>
    <p:sldId id="598" r:id="rId40"/>
    <p:sldId id="599" r:id="rId41"/>
    <p:sldId id="600" r:id="rId42"/>
    <p:sldId id="601" r:id="rId43"/>
    <p:sldId id="602" r:id="rId44"/>
    <p:sldId id="544" r:id="rId45"/>
    <p:sldId id="603" r:id="rId46"/>
    <p:sldId id="604" r:id="rId47"/>
    <p:sldId id="545" r:id="rId48"/>
    <p:sldId id="546" r:id="rId49"/>
    <p:sldId id="547" r:id="rId50"/>
    <p:sldId id="548" r:id="rId51"/>
    <p:sldId id="605" r:id="rId52"/>
    <p:sldId id="549" r:id="rId53"/>
    <p:sldId id="550" r:id="rId54"/>
    <p:sldId id="551" r:id="rId55"/>
    <p:sldId id="552" r:id="rId56"/>
    <p:sldId id="553" r:id="rId57"/>
    <p:sldId id="554" r:id="rId58"/>
    <p:sldId id="555" r:id="rId59"/>
    <p:sldId id="556" r:id="rId60"/>
    <p:sldId id="606" r:id="rId61"/>
    <p:sldId id="557" r:id="rId62"/>
    <p:sldId id="558" r:id="rId63"/>
    <p:sldId id="591" r:id="rId64"/>
    <p:sldId id="607"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30-01-2023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726A74-3B9B-453C-949C-0D40207823EF}" type="slidenum">
              <a:rPr lang="en-IN" smtClean="0"/>
              <a:pPr/>
              <a:t>2</a:t>
            </a:fld>
            <a:endParaRPr lang="en-IN" dirty="0"/>
          </a:p>
        </p:txBody>
      </p:sp>
    </p:spTree>
    <p:extLst>
      <p:ext uri="{BB962C8B-B14F-4D97-AF65-F5344CB8AC3E}">
        <p14:creationId xmlns:p14="http://schemas.microsoft.com/office/powerpoint/2010/main" val="1938461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726A74-3B9B-453C-949C-0D40207823EF}" type="slidenum">
              <a:rPr lang="en-IN" smtClean="0">
                <a:solidFill>
                  <a:prstClr val="black"/>
                </a:solidFill>
              </a:rPr>
              <a:pPr/>
              <a:t>3</a:t>
            </a:fld>
            <a:endParaRPr lang="en-IN" dirty="0">
              <a:solidFill>
                <a:prstClr val="black"/>
              </a:solidFill>
            </a:endParaRPr>
          </a:p>
        </p:txBody>
      </p:sp>
    </p:spTree>
    <p:extLst>
      <p:ext uri="{BB962C8B-B14F-4D97-AF65-F5344CB8AC3E}">
        <p14:creationId xmlns:p14="http://schemas.microsoft.com/office/powerpoint/2010/main" val="792830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503963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39136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78472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268634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679687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5476E87-B2E9-4188-B8A5-352ECE923707}" type="datetime5">
              <a:rPr lang="en-US">
                <a:solidFill>
                  <a:srgbClr val="DBF5F9">
                    <a:shade val="90000"/>
                  </a:srgbClr>
                </a:solidFill>
              </a:rPr>
              <a:pPr>
                <a:defRPr/>
              </a:pPr>
              <a:t>30-Jan-23</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a:solidFill>
                  <a:srgbClr val="DBF5F9">
                    <a:shade val="90000"/>
                  </a:srgbClr>
                </a:solidFill>
              </a:rPr>
              <a:t>CA Sanjay Gupta</a:t>
            </a: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2CD1952-DF2A-4AB4-B7EE-1EC591001A9B}"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52C6DFD-8AE6-4E6B-9E60-7B4423F6B46B}"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5F7BC3D-0126-4941-A858-468C21AE7EA1}" type="datetime5">
              <a:rPr lang="en-US">
                <a:solidFill>
                  <a:srgbClr val="04617B">
                    <a:shade val="90000"/>
                  </a:srgbClr>
                </a:solidFill>
              </a:rPr>
              <a:pPr>
                <a:defRPr/>
              </a:pPr>
              <a:t>30-Jan-23</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A1E42F-530E-4936-9EBE-C9E853D63899}" type="datetime5">
              <a:rPr lang="en-US">
                <a:solidFill>
                  <a:srgbClr val="DBF5F9">
                    <a:shade val="90000"/>
                  </a:srgbClr>
                </a:solidFill>
              </a:rPr>
              <a:pPr>
                <a:defRPr/>
              </a:pPr>
              <a:t>30-Jan-23</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srgbClr val="DBF5F9">
                    <a:shade val="90000"/>
                  </a:srgbClr>
                </a:solidFill>
              </a:rPr>
              <a:t>CA Sanjay Gupta</a:t>
            </a: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642945-952C-4B3A-A56A-475FED5CC84C}" type="datetime5">
              <a:rPr lang="en-US">
                <a:solidFill>
                  <a:srgbClr val="04617B">
                    <a:shade val="90000"/>
                  </a:srgbClr>
                </a:solidFill>
              </a:rPr>
              <a:pPr>
                <a:defRPr/>
              </a:pPr>
              <a:t>30-Jan-23</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9C85CBA-DB86-4AF2-90ED-5EC70A5D3C7D}" type="datetime5">
              <a:rPr lang="en-US">
                <a:solidFill>
                  <a:srgbClr val="04617B">
                    <a:shade val="90000"/>
                  </a:srgbClr>
                </a:solidFill>
              </a:rPr>
              <a:pPr>
                <a:defRPr/>
              </a:pPr>
              <a:t>30-Jan-23</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E68A8CE-AC8C-4AEB-9DF5-A36976E8FAA1}" type="datetime5">
              <a:rPr lang="en-US">
                <a:solidFill>
                  <a:srgbClr val="04617B">
                    <a:shade val="90000"/>
                  </a:srgbClr>
                </a:solidFill>
              </a:rPr>
              <a:pPr>
                <a:defRPr/>
              </a:pPr>
              <a:t>30-Jan-23</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FFB4371-72A3-4B78-B31F-4E259A191CF7}" type="datetime5">
              <a:rPr lang="en-US">
                <a:solidFill>
                  <a:srgbClr val="04617B">
                    <a:shade val="90000"/>
                  </a:srgbClr>
                </a:solidFill>
              </a:rPr>
              <a:pPr>
                <a:defRPr/>
              </a:pPr>
              <a:t>30-Jan-23</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AD7CD74-5DF0-4BF6-BE19-3DAF2B2CDD27}" type="datetime5">
              <a:rPr lang="en-US">
                <a:solidFill>
                  <a:srgbClr val="04617B">
                    <a:shade val="90000"/>
                  </a:srgbClr>
                </a:solidFill>
              </a:rPr>
              <a:pPr>
                <a:defRPr/>
              </a:pPr>
              <a:t>30-Jan-23</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01566C4-FCF1-4651-826B-14783768F7C2}" type="datetime5">
              <a:rPr lang="en-US">
                <a:solidFill>
                  <a:srgbClr val="04617B">
                    <a:shade val="90000"/>
                  </a:srgbClr>
                </a:solidFill>
              </a:rPr>
              <a:pPr>
                <a:defRPr/>
              </a:pPr>
              <a:t>30-Jan-23</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a:solidFill>
                  <a:srgbClr val="04617B">
                    <a:shade val="90000"/>
                  </a:srgbClr>
                </a:solidFill>
              </a:rPr>
              <a:t>CA Sanjay Gupta</a:t>
            </a: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5AE3F7FA-28B0-4009-A3DA-7108E13D3A08}" type="datetime5">
              <a:rPr lang="en-US">
                <a:solidFill>
                  <a:srgbClr val="04617B">
                    <a:shade val="90000"/>
                  </a:srgbClr>
                </a:solidFill>
              </a:rPr>
              <a:pPr>
                <a:defRPr/>
              </a:pPr>
              <a:t>30-Jan-23</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a:solidFill>
                  <a:srgbClr val="04617B">
                    <a:shade val="90000"/>
                  </a:srgbClr>
                </a:solidFill>
              </a:rPr>
              <a:t>CA Sanjay Gupta</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49"/>
            <a:ext cx="10972800" cy="456261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IN" sz="4900" dirty="0"/>
              <a:t>Introduction to Forensic Audit</a:t>
            </a:r>
            <a:br>
              <a:rPr lang="en-IN" sz="4900" dirty="0"/>
            </a:br>
            <a:r>
              <a:rPr lang="en-IN" sz="4900" dirty="0"/>
              <a:t>Applicable Laws</a:t>
            </a:r>
            <a:br>
              <a:rPr lang="en-IN" sz="4900" dirty="0"/>
            </a:br>
            <a:r>
              <a:rPr lang="en-IN" sz="4900" dirty="0"/>
              <a:t>&amp;</a:t>
            </a:r>
            <a:br>
              <a:rPr lang="en-IN" sz="4900" dirty="0"/>
            </a:br>
            <a:r>
              <a:rPr lang="en-IN" sz="4900" dirty="0"/>
              <a:t>Regulatory Environment</a:t>
            </a:r>
            <a:r>
              <a:rPr lang="en-US" sz="4900" dirty="0" smtClean="0"/>
              <a:t> </a:t>
            </a:r>
            <a:r>
              <a:rPr lang="en-IN" sz="4900" dirty="0" smtClean="0"/>
              <a:t/>
            </a:r>
            <a:br>
              <a:rPr lang="en-IN" sz="4900" dirty="0" smtClean="0"/>
            </a:br>
            <a:r>
              <a:rPr lang="en-IN" dirty="0" smtClean="0"/>
              <a:t/>
            </a:r>
            <a:br>
              <a:rPr lang="en-IN" dirty="0" smtClean="0"/>
            </a:br>
            <a:endParaRPr lang="en-US" b="1" dirty="0"/>
          </a:p>
        </p:txBody>
      </p:sp>
      <p:sp>
        <p:nvSpPr>
          <p:cNvPr id="3" name="Content Placeholder 2"/>
          <p:cNvSpPr>
            <a:spLocks noGrp="1"/>
          </p:cNvSpPr>
          <p:nvPr>
            <p:ph idx="1"/>
          </p:nvPr>
        </p:nvSpPr>
        <p:spPr>
          <a:xfrm>
            <a:off x="609600" y="3966693"/>
            <a:ext cx="10972800" cy="2357908"/>
          </a:xfrm>
        </p:spPr>
        <p:txBody>
          <a:bodyPr>
            <a:normAutofit fontScale="92500" lnSpcReduction="1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r>
              <a:rPr lang="en-US" sz="3200" b="1" dirty="0" smtClean="0">
                <a:solidFill>
                  <a:srgbClr val="546422"/>
                </a:solidFill>
              </a:rPr>
              <a:t>                 </a:t>
            </a:r>
            <a:endParaRPr lang="en-US" sz="32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2124"/>
            <a:ext cx="10972800" cy="737584"/>
          </a:xfrm>
        </p:spPr>
        <p:txBody>
          <a:bodyPr/>
          <a:lstStyle/>
          <a:p>
            <a:pPr algn="ctr"/>
            <a:r>
              <a:rPr lang="en-IN" sz="4800" dirty="0"/>
              <a:t>Investigation Methodology of Forensic </a:t>
            </a:r>
            <a:r>
              <a:rPr lang="en-IN" sz="4800" dirty="0" smtClean="0"/>
              <a:t>Audit</a:t>
            </a:r>
            <a:endParaRPr lang="en-IN" sz="4800" dirty="0"/>
          </a:p>
        </p:txBody>
      </p:sp>
      <p:sp>
        <p:nvSpPr>
          <p:cNvPr id="3" name="Content Placeholder 2"/>
          <p:cNvSpPr>
            <a:spLocks noGrp="1"/>
          </p:cNvSpPr>
          <p:nvPr>
            <p:ph idx="1"/>
          </p:nvPr>
        </p:nvSpPr>
        <p:spPr>
          <a:xfrm>
            <a:off x="609600" y="1635617"/>
            <a:ext cx="10972800" cy="4842455"/>
          </a:xfrm>
        </p:spPr>
        <p:txBody>
          <a:bodyPr/>
          <a:lstStyle/>
          <a:p>
            <a:pPr marL="0" indent="0" algn="just">
              <a:spcBef>
                <a:spcPts val="0"/>
              </a:spcBef>
              <a:buNone/>
            </a:pPr>
            <a:r>
              <a:rPr lang="en-IN" sz="2000" dirty="0"/>
              <a:t>The forensic audit investigation is the utilization of specialized investigation skills to conduct the forensic audit engagements in such a manner that the outcome can be presented in court of law as evidence. An auditor can follow a nine-step methodology for fact finding in case of forensic audit engagements: </a:t>
            </a:r>
          </a:p>
          <a:p>
            <a:pPr marL="366713" lvl="1">
              <a:lnSpc>
                <a:spcPct val="150000"/>
              </a:lnSpc>
              <a:spcBef>
                <a:spcPts val="0"/>
              </a:spcBef>
            </a:pPr>
            <a:r>
              <a:rPr lang="en-IN" sz="1800" dirty="0"/>
              <a:t>Accept the forensic audit engagement. </a:t>
            </a:r>
          </a:p>
          <a:p>
            <a:pPr marL="366713" lvl="1">
              <a:lnSpc>
                <a:spcPct val="150000"/>
              </a:lnSpc>
              <a:spcBef>
                <a:spcPts val="0"/>
              </a:spcBef>
            </a:pPr>
            <a:r>
              <a:rPr lang="en-IN" sz="1800" dirty="0" smtClean="0"/>
              <a:t>Evaluate </a:t>
            </a:r>
            <a:r>
              <a:rPr lang="en-IN" sz="1800" dirty="0"/>
              <a:t>the allegations or suspicions. </a:t>
            </a:r>
          </a:p>
          <a:p>
            <a:pPr marL="366713" lvl="1">
              <a:lnSpc>
                <a:spcPct val="150000"/>
              </a:lnSpc>
              <a:spcBef>
                <a:spcPts val="0"/>
              </a:spcBef>
            </a:pPr>
            <a:r>
              <a:rPr lang="en-IN" sz="1800" dirty="0" smtClean="0"/>
              <a:t> </a:t>
            </a:r>
            <a:r>
              <a:rPr lang="en-IN" sz="1800" dirty="0"/>
              <a:t>Conduct due diligence background notes. </a:t>
            </a:r>
          </a:p>
          <a:p>
            <a:pPr marL="366713" lvl="1">
              <a:lnSpc>
                <a:spcPct val="150000"/>
              </a:lnSpc>
              <a:spcBef>
                <a:spcPts val="0"/>
              </a:spcBef>
            </a:pPr>
            <a:r>
              <a:rPr lang="en-IN" sz="1800" dirty="0" smtClean="0"/>
              <a:t>Complete </a:t>
            </a:r>
            <a:r>
              <a:rPr lang="en-IN" sz="1800" dirty="0"/>
              <a:t>the preliminary stage of investigation. </a:t>
            </a:r>
          </a:p>
          <a:p>
            <a:pPr marL="366713" lvl="1">
              <a:lnSpc>
                <a:spcPct val="150000"/>
              </a:lnSpc>
              <a:spcBef>
                <a:spcPts val="0"/>
              </a:spcBef>
            </a:pPr>
            <a:r>
              <a:rPr lang="en-IN" sz="1800" dirty="0" smtClean="0"/>
              <a:t>Check </a:t>
            </a:r>
            <a:r>
              <a:rPr lang="en-IN" sz="1800" dirty="0"/>
              <a:t>the prediction assuming that there will be a litigation. </a:t>
            </a:r>
          </a:p>
          <a:p>
            <a:pPr marL="366713" lvl="1">
              <a:lnSpc>
                <a:spcPct val="150000"/>
              </a:lnSpc>
              <a:spcBef>
                <a:spcPts val="0"/>
              </a:spcBef>
            </a:pPr>
            <a:r>
              <a:rPr lang="en-IN" sz="1800" dirty="0" smtClean="0"/>
              <a:t>Begin </a:t>
            </a:r>
            <a:r>
              <a:rPr lang="en-IN" sz="1800" dirty="0"/>
              <a:t>with external investigation. </a:t>
            </a:r>
          </a:p>
          <a:p>
            <a:pPr marL="366713" lvl="1">
              <a:lnSpc>
                <a:spcPct val="150000"/>
              </a:lnSpc>
              <a:spcBef>
                <a:spcPts val="0"/>
              </a:spcBef>
            </a:pPr>
            <a:r>
              <a:rPr lang="en-IN" sz="1800" dirty="0" smtClean="0"/>
              <a:t>Gathering </a:t>
            </a:r>
            <a:r>
              <a:rPr lang="en-IN" sz="1800" dirty="0"/>
              <a:t>the required proofs and evidences. </a:t>
            </a:r>
          </a:p>
          <a:p>
            <a:pPr marL="366713" lvl="1">
              <a:lnSpc>
                <a:spcPct val="150000"/>
              </a:lnSpc>
              <a:spcBef>
                <a:spcPts val="0"/>
              </a:spcBef>
            </a:pPr>
            <a:r>
              <a:rPr lang="en-IN" sz="1800" dirty="0" smtClean="0"/>
              <a:t>Preparing </a:t>
            </a:r>
            <a:r>
              <a:rPr lang="en-IN" sz="1800" dirty="0"/>
              <a:t>report on findings; </a:t>
            </a:r>
            <a:r>
              <a:rPr lang="en-IN" sz="1800" dirty="0" smtClean="0"/>
              <a:t>and </a:t>
            </a:r>
            <a:endParaRPr lang="en-IN" sz="1800" dirty="0"/>
          </a:p>
          <a:p>
            <a:pPr marL="366713" lvl="1">
              <a:lnSpc>
                <a:spcPct val="150000"/>
              </a:lnSpc>
              <a:spcBef>
                <a:spcPts val="0"/>
              </a:spcBef>
            </a:pPr>
            <a:r>
              <a:rPr lang="en-IN" sz="1800" dirty="0" smtClean="0"/>
              <a:t>Court proceedings. </a:t>
            </a:r>
            <a:endParaRPr lang="en-IN" sz="1800" dirty="0"/>
          </a:p>
          <a:p>
            <a:pPr marL="0" indent="0" algn="just">
              <a:spcBef>
                <a:spcPts val="0"/>
              </a:spcBef>
              <a:buNone/>
            </a:pPr>
            <a:endParaRPr lang="en-IN" dirty="0"/>
          </a:p>
          <a:p>
            <a:pPr algn="just">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3908433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Common Areas of Forensic </a:t>
            </a:r>
            <a:r>
              <a:rPr lang="en-IN" sz="4800" dirty="0" smtClean="0"/>
              <a:t>Audit</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spcBef>
                <a:spcPts val="0"/>
              </a:spcBef>
              <a:buNone/>
            </a:pPr>
            <a:r>
              <a:rPr lang="en-IN" b="1" dirty="0" smtClean="0"/>
              <a:t> </a:t>
            </a:r>
            <a:r>
              <a:rPr lang="en-IN" b="1" dirty="0"/>
              <a:t>Some of the common areas that are to be detected in forensic audit are: </a:t>
            </a:r>
          </a:p>
          <a:p>
            <a:r>
              <a:rPr lang="en-IN" dirty="0"/>
              <a:t>Asset Misappropriation. </a:t>
            </a:r>
          </a:p>
          <a:p>
            <a:r>
              <a:rPr lang="en-IN" dirty="0"/>
              <a:t>Instances of Corruption. </a:t>
            </a:r>
          </a:p>
          <a:p>
            <a:r>
              <a:rPr lang="en-IN" dirty="0"/>
              <a:t>Extortion. </a:t>
            </a:r>
          </a:p>
          <a:p>
            <a:r>
              <a:rPr lang="en-IN" dirty="0"/>
              <a:t>Financial Statement fraud. </a:t>
            </a:r>
          </a:p>
          <a:p>
            <a:r>
              <a:rPr lang="en-IN" dirty="0"/>
              <a:t>Conflict of interest. </a:t>
            </a:r>
          </a:p>
          <a:p>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2231469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Business </a:t>
            </a:r>
            <a:r>
              <a:rPr lang="en-IN" sz="4800" dirty="0" smtClean="0"/>
              <a:t>Frauds</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dirty="0" smtClean="0"/>
              <a:t> </a:t>
            </a:r>
            <a:r>
              <a:rPr lang="en-IN" dirty="0"/>
              <a:t>Corporate fraud consists of illegal or unethical and deceptive actions committed either by a company or an individual acting in their capacity as an employee of the company. Corporate fraud schemes are often extremely complicated and, therefore, difficult to identify. It often takes an office full of forensic accountants’ months to unravel a corporate fraud scheme in its entirety. </a:t>
            </a:r>
          </a:p>
        </p:txBody>
      </p:sp>
    </p:spTree>
    <p:extLst>
      <p:ext uri="{BB962C8B-B14F-4D97-AF65-F5344CB8AC3E}">
        <p14:creationId xmlns:p14="http://schemas.microsoft.com/office/powerpoint/2010/main" val="4132864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Why Does Corporate Frauds Happen?</a:t>
            </a:r>
          </a:p>
        </p:txBody>
      </p:sp>
      <p:sp>
        <p:nvSpPr>
          <p:cNvPr id="3" name="Content Placeholder 2"/>
          <p:cNvSpPr>
            <a:spLocks noGrp="1"/>
          </p:cNvSpPr>
          <p:nvPr>
            <p:ph idx="1"/>
          </p:nvPr>
        </p:nvSpPr>
        <p:spPr>
          <a:xfrm>
            <a:off x="609600" y="1661376"/>
            <a:ext cx="10972800" cy="4663226"/>
          </a:xfrm>
        </p:spPr>
        <p:txBody>
          <a:bodyPr/>
          <a:lstStyle/>
          <a:p>
            <a:pPr>
              <a:buFont typeface="Wingdings" panose="05000000000000000000" pitchFamily="2" charset="2"/>
              <a:buChar char="§"/>
            </a:pPr>
            <a:r>
              <a:rPr lang="en-IN" b="1" dirty="0" smtClean="0"/>
              <a:t>The Desire or Perceived need to attract or Retain Investors</a:t>
            </a:r>
            <a:endParaRPr lang="en-IN" dirty="0" smtClean="0"/>
          </a:p>
          <a:p>
            <a:pPr>
              <a:buFont typeface="Wingdings" panose="05000000000000000000" pitchFamily="2" charset="2"/>
              <a:buChar char="§"/>
            </a:pPr>
            <a:r>
              <a:rPr lang="en-IN" b="1" dirty="0" smtClean="0"/>
              <a:t>Problems or defects with a Company’s Products</a:t>
            </a:r>
            <a:endParaRPr lang="en-IN" dirty="0" smtClean="0"/>
          </a:p>
          <a:p>
            <a:pPr>
              <a:buFont typeface="Wingdings" panose="05000000000000000000" pitchFamily="2" charset="2"/>
              <a:buChar char="§"/>
            </a:pPr>
            <a:r>
              <a:rPr lang="en-IN" dirty="0" smtClean="0"/>
              <a:t>Major Corporate Fraud Cases in the World: </a:t>
            </a:r>
          </a:p>
          <a:p>
            <a:pPr lvl="1">
              <a:lnSpc>
                <a:spcPct val="150000"/>
              </a:lnSpc>
            </a:pPr>
            <a:r>
              <a:rPr lang="en-IN" sz="2600" dirty="0" smtClean="0"/>
              <a:t>Enron </a:t>
            </a:r>
          </a:p>
          <a:p>
            <a:pPr lvl="1">
              <a:lnSpc>
                <a:spcPct val="150000"/>
              </a:lnSpc>
            </a:pPr>
            <a:r>
              <a:rPr lang="en-IN" dirty="0" smtClean="0"/>
              <a:t>Waste Management </a:t>
            </a:r>
          </a:p>
          <a:p>
            <a:pPr lvl="1">
              <a:lnSpc>
                <a:spcPct val="150000"/>
              </a:lnSpc>
            </a:pPr>
            <a:r>
              <a:rPr lang="en-IN" dirty="0" smtClean="0"/>
              <a:t>ZZZZ Best: </a:t>
            </a:r>
          </a:p>
          <a:p>
            <a:pPr lvl="1">
              <a:lnSpc>
                <a:spcPct val="150000"/>
              </a:lnSpc>
            </a:pPr>
            <a:r>
              <a:rPr lang="en-IN" dirty="0" err="1" smtClean="0"/>
              <a:t>Wirecard</a:t>
            </a:r>
            <a:r>
              <a:rPr lang="en-IN" dirty="0" smtClean="0"/>
              <a:t> </a:t>
            </a:r>
          </a:p>
          <a:p>
            <a:pPr lvl="1">
              <a:lnSpc>
                <a:spcPct val="150000"/>
              </a:lnSpc>
            </a:pPr>
            <a:r>
              <a:rPr lang="en-IN" dirty="0" smtClean="0"/>
              <a:t>Wells Fargo </a:t>
            </a:r>
          </a:p>
          <a:p>
            <a:pPr lvl="2"/>
            <a:endParaRPr lang="en-IN" dirty="0"/>
          </a:p>
          <a:p>
            <a:pPr lvl="1">
              <a:buFont typeface="Wingdings" panose="05000000000000000000" pitchFamily="2" charset="2"/>
              <a:buChar char="§"/>
            </a:pPr>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412636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Fraudster </a:t>
            </a:r>
            <a:r>
              <a:rPr lang="en-IN" sz="4800" dirty="0" smtClean="0"/>
              <a:t>Profile</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buFont typeface="Wingdings" panose="05000000000000000000" pitchFamily="2" charset="2"/>
              <a:buChar char="§"/>
            </a:pPr>
            <a:r>
              <a:rPr lang="en-IN" sz="2300" dirty="0"/>
              <a:t>O</a:t>
            </a:r>
            <a:r>
              <a:rPr lang="en-IN" sz="2300" dirty="0" smtClean="0"/>
              <a:t>ne </a:t>
            </a:r>
            <a:r>
              <a:rPr lang="en-IN" sz="2300" dirty="0"/>
              <a:t>of the many threats that organisations face, is to risk complacency. To begin with, there are many ways in which frauds can be perpetrated and the deliberate nature of fraud can make it difficult to detect. The profile of a typical fraudster in 2020: </a:t>
            </a:r>
            <a:endParaRPr lang="en-IN" sz="2300" dirty="0" smtClean="0"/>
          </a:p>
          <a:p>
            <a:pPr lvl="1"/>
            <a:r>
              <a:rPr lang="en-IN" sz="2000" dirty="0" smtClean="0"/>
              <a:t>Males </a:t>
            </a:r>
            <a:r>
              <a:rPr lang="en-IN" sz="2000" dirty="0"/>
              <a:t>committed 72% of reported frauds and caused higher </a:t>
            </a:r>
            <a:r>
              <a:rPr lang="en-IN" sz="2000" dirty="0" smtClean="0"/>
              <a:t>losses; nearly </a:t>
            </a:r>
            <a:r>
              <a:rPr lang="en-IN" sz="2000" dirty="0"/>
              <a:t>three times more than females. </a:t>
            </a:r>
            <a:endParaRPr lang="en-IN" sz="2000" dirty="0" smtClean="0"/>
          </a:p>
          <a:p>
            <a:pPr lvl="1"/>
            <a:r>
              <a:rPr lang="en-IN" sz="2000" dirty="0" smtClean="0"/>
              <a:t>Occupational </a:t>
            </a:r>
            <a:r>
              <a:rPr lang="en-IN" sz="2000" dirty="0"/>
              <a:t>fraudsters who had been with their companies at least 6 years caused twice the loss of employees who had been in their roles for 5 years or </a:t>
            </a:r>
            <a:r>
              <a:rPr lang="en-IN" sz="2000" dirty="0" smtClean="0"/>
              <a:t>less.</a:t>
            </a:r>
          </a:p>
          <a:p>
            <a:pPr lvl="1"/>
            <a:r>
              <a:rPr lang="en-IN" sz="2000" dirty="0"/>
              <a:t>Most occupational frauds were committed by employee-level (41%) or manager-level (35%) personnel. </a:t>
            </a:r>
            <a:endParaRPr lang="en-IN" sz="2000" dirty="0" smtClean="0"/>
          </a:p>
          <a:p>
            <a:pPr lvl="1"/>
            <a:r>
              <a:rPr lang="en-IN" sz="2000" dirty="0"/>
              <a:t>More than three-quarters of all occupational frauds were committed by employees from 8 business units, with those in operations causing 15% of all incidents. </a:t>
            </a:r>
          </a:p>
          <a:p>
            <a:pPr lvl="1"/>
            <a:r>
              <a:rPr lang="en-IN" sz="2000" dirty="0"/>
              <a:t>64% of occupational fraudsters had a university degree or higher and the average loss caused by them was almost double those without one. </a:t>
            </a:r>
          </a:p>
          <a:p>
            <a:pPr lvl="1"/>
            <a:endParaRPr lang="en-IN" sz="2000" dirty="0"/>
          </a:p>
          <a:p>
            <a:pPr lvl="1"/>
            <a:endParaRPr lang="en-IN" sz="2400" dirty="0"/>
          </a:p>
          <a:p>
            <a:pPr lvl="1"/>
            <a:endParaRPr lang="en-IN" dirty="0"/>
          </a:p>
          <a:p>
            <a:endParaRPr lang="en-IN" sz="2800" dirty="0"/>
          </a:p>
          <a:p>
            <a:pPr marL="0" indent="0">
              <a:buNone/>
            </a:pPr>
            <a:endParaRPr lang="en-IN" sz="2800" dirty="0"/>
          </a:p>
          <a:p>
            <a:pPr lvl="1">
              <a:buFont typeface="Arial" panose="020B0604020202020204" pitchFamily="34" charset="0"/>
              <a:buChar char="•"/>
            </a:pPr>
            <a:endParaRPr lang="en-IN" dirty="0"/>
          </a:p>
          <a:p>
            <a:pPr lvl="1">
              <a:buFont typeface="Wingdings" panose="05000000000000000000" pitchFamily="2" charset="2"/>
              <a:buChar char="§"/>
            </a:pPr>
            <a:endParaRPr lang="en-IN" dirty="0" smtClean="0"/>
          </a:p>
          <a:p>
            <a:pPr>
              <a:buFont typeface="Wingdings" panose="05000000000000000000" pitchFamily="2" charset="2"/>
              <a:buChar char="§"/>
            </a:pPr>
            <a:endParaRPr lang="en-IN" dirty="0"/>
          </a:p>
          <a:p>
            <a:pPr lvl="1">
              <a:buFont typeface="Wingdings" panose="05000000000000000000" pitchFamily="2" charset="2"/>
              <a:buChar char="§"/>
            </a:pPr>
            <a:endParaRPr lang="en-IN" dirty="0"/>
          </a:p>
          <a:p>
            <a:pPr>
              <a:lnSpc>
                <a:spcPct val="150000"/>
              </a:lnSpc>
              <a:spcBef>
                <a:spcPts val="0"/>
              </a:spcBef>
              <a:buFont typeface="Wingdings" panose="05000000000000000000" pitchFamily="2" charset="2"/>
              <a:buChar char="§"/>
            </a:pPr>
            <a:endParaRPr lang="en-IN" dirty="0"/>
          </a:p>
        </p:txBody>
      </p:sp>
    </p:spTree>
    <p:extLst>
      <p:ext uri="{BB962C8B-B14F-4D97-AF65-F5344CB8AC3E}">
        <p14:creationId xmlns:p14="http://schemas.microsoft.com/office/powerpoint/2010/main" val="224190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Frauds related Basic </a:t>
            </a:r>
            <a:r>
              <a:rPr lang="en-IN" sz="5300" dirty="0" smtClean="0"/>
              <a:t>Concepts </a:t>
            </a:r>
            <a:r>
              <a:rPr lang="en-IN" dirty="0"/>
              <a:t/>
            </a:r>
            <a:br>
              <a:rPr lang="en-IN" dirty="0"/>
            </a:br>
            <a:r>
              <a:rPr lang="en-IN" dirty="0" smtClean="0"/>
              <a:t/>
            </a:r>
            <a:br>
              <a:rPr lang="en-IN" dirty="0" smtClean="0"/>
            </a:br>
            <a:endParaRPr lang="en-US" b="1" dirty="0"/>
          </a:p>
        </p:txBody>
      </p:sp>
      <p:sp>
        <p:nvSpPr>
          <p:cNvPr id="7" name="Content Placeholder 6"/>
          <p:cNvSpPr>
            <a:spLocks noGrp="1"/>
          </p:cNvSpPr>
          <p:nvPr>
            <p:ph idx="1"/>
          </p:nvPr>
        </p:nvSpPr>
        <p:spPr/>
        <p:txBody>
          <a:bodyPr/>
          <a:lstStyle/>
          <a:p>
            <a:endParaRPr lang="en-IN" dirty="0"/>
          </a:p>
        </p:txBody>
      </p:sp>
    </p:spTree>
    <p:extLst>
      <p:ext uri="{BB962C8B-B14F-4D97-AF65-F5344CB8AC3E}">
        <p14:creationId xmlns:p14="http://schemas.microsoft.com/office/powerpoint/2010/main" val="3217814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a:t>Basic Concepts of Frauds</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r>
              <a:rPr lang="en-IN" dirty="0" smtClean="0"/>
              <a:t> </a:t>
            </a:r>
            <a:r>
              <a:rPr lang="en-IN" sz="2400" dirty="0"/>
              <a:t>Fraud is a deliberate act (or failure to act) with the intention of obtaining an unauthorized benefit, either for oneself or for the institution, by using deception or false suggestions or suppression of truth or other unethical means, which are believed and relied upon by others. </a:t>
            </a:r>
            <a:endParaRPr lang="en-IN" sz="2400" dirty="0" smtClean="0"/>
          </a:p>
          <a:p>
            <a:pPr algn="just"/>
            <a:r>
              <a:rPr lang="en-IN" b="1" dirty="0"/>
              <a:t>Examples of fraudulent acts </a:t>
            </a:r>
            <a:r>
              <a:rPr lang="en-IN" b="1" dirty="0" smtClean="0"/>
              <a:t>include: </a:t>
            </a:r>
            <a:endParaRPr lang="en-IN" sz="2800" dirty="0"/>
          </a:p>
          <a:p>
            <a:pPr lvl="1"/>
            <a:r>
              <a:rPr lang="en-IN" sz="2200" dirty="0"/>
              <a:t>Embezzlement. </a:t>
            </a:r>
          </a:p>
          <a:p>
            <a:pPr lvl="1"/>
            <a:r>
              <a:rPr lang="en-IN" sz="2200" dirty="0" smtClean="0"/>
              <a:t>Forgery </a:t>
            </a:r>
            <a:r>
              <a:rPr lang="en-IN" sz="2200" dirty="0"/>
              <a:t>or alteration of documents. </a:t>
            </a:r>
          </a:p>
          <a:p>
            <a:pPr lvl="1"/>
            <a:r>
              <a:rPr lang="en-IN" sz="2200" dirty="0" smtClean="0"/>
              <a:t>Unauthorized </a:t>
            </a:r>
            <a:r>
              <a:rPr lang="en-IN" sz="2200" dirty="0"/>
              <a:t>alteration or manipulation of computer files. </a:t>
            </a:r>
          </a:p>
          <a:p>
            <a:pPr lvl="1"/>
            <a:r>
              <a:rPr lang="en-IN" sz="2200" dirty="0"/>
              <a:t>Fraudulent financial reporting. </a:t>
            </a:r>
          </a:p>
          <a:p>
            <a:pPr lvl="1"/>
            <a:r>
              <a:rPr lang="en-IN" sz="2200" dirty="0"/>
              <a:t>Authorization or receipt of unearned wages or benefits. </a:t>
            </a:r>
          </a:p>
          <a:p>
            <a:pPr lvl="1"/>
            <a:r>
              <a:rPr lang="en-IN" sz="2200" dirty="0" smtClean="0"/>
              <a:t>Conflict </a:t>
            </a:r>
            <a:r>
              <a:rPr lang="en-IN" sz="2200" dirty="0"/>
              <a:t>of interest, ethics violations. </a:t>
            </a:r>
          </a:p>
          <a:p>
            <a:pPr lvl="1"/>
            <a:endParaRPr lang="en-IN" dirty="0"/>
          </a:p>
          <a:p>
            <a:pPr lvl="1" algn="just"/>
            <a:endParaRPr lang="en-IN" b="1" dirty="0"/>
          </a:p>
        </p:txBody>
      </p:sp>
    </p:spTree>
    <p:extLst>
      <p:ext uri="{BB962C8B-B14F-4D97-AF65-F5344CB8AC3E}">
        <p14:creationId xmlns:p14="http://schemas.microsoft.com/office/powerpoint/2010/main" val="444417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pPr marL="0" indent="0" algn="just">
              <a:buNone/>
            </a:pPr>
            <a:r>
              <a:rPr lang="en-IN" dirty="0" smtClean="0"/>
              <a:t> </a:t>
            </a:r>
            <a:r>
              <a:rPr lang="en-IN" sz="2400" dirty="0"/>
              <a:t>Employees who commit fraud generally are able to do so because there is opportunity, pressure, and rationalization. </a:t>
            </a:r>
            <a:endParaRPr lang="en-IN" sz="2400" dirty="0" smtClean="0"/>
          </a:p>
          <a:p>
            <a:pPr algn="just"/>
            <a:endParaRPr lang="en-IN" dirty="0"/>
          </a:p>
          <a:p>
            <a:pPr marL="393700" lvl="1" indent="0" algn="just">
              <a:buNone/>
            </a:pPr>
            <a:endParaRPr lang="en-IN" b="1" dirty="0"/>
          </a:p>
        </p:txBody>
      </p:sp>
      <p:pic>
        <p:nvPicPr>
          <p:cNvPr id="6" name="Picture 5"/>
          <p:cNvPicPr>
            <a:picLocks noChangeAspect="1"/>
          </p:cNvPicPr>
          <p:nvPr/>
        </p:nvPicPr>
        <p:blipFill>
          <a:blip r:embed="rId2"/>
          <a:stretch>
            <a:fillRect/>
          </a:stretch>
        </p:blipFill>
        <p:spPr>
          <a:xfrm>
            <a:off x="6808631" y="2182765"/>
            <a:ext cx="4447504" cy="4037732"/>
          </a:xfrm>
          <a:prstGeom prst="rect">
            <a:avLst/>
          </a:prstGeom>
        </p:spPr>
      </p:pic>
    </p:spTree>
    <p:extLst>
      <p:ext uri="{BB962C8B-B14F-4D97-AF65-F5344CB8AC3E}">
        <p14:creationId xmlns:p14="http://schemas.microsoft.com/office/powerpoint/2010/main" val="869479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r>
              <a:rPr lang="en-IN" sz="2000" b="1" dirty="0" smtClean="0"/>
              <a:t>Opportunity </a:t>
            </a:r>
            <a:r>
              <a:rPr lang="en-IN" sz="2000" dirty="0"/>
              <a:t>is generally provided through weaknesses in the internal controls. </a:t>
            </a:r>
          </a:p>
          <a:p>
            <a:r>
              <a:rPr lang="en-IN" sz="2000" dirty="0"/>
              <a:t>Some examples include inadequate or no: </a:t>
            </a:r>
          </a:p>
          <a:p>
            <a:pPr marL="393700" lvl="1" indent="0">
              <a:buNone/>
            </a:pPr>
            <a:r>
              <a:rPr lang="en-IN" sz="1800" dirty="0"/>
              <a:t>✓ Supervision and review. </a:t>
            </a:r>
          </a:p>
          <a:p>
            <a:pPr marL="393700" lvl="1" indent="0">
              <a:buNone/>
            </a:pPr>
            <a:r>
              <a:rPr lang="en-IN" sz="1800" dirty="0"/>
              <a:t>✓ Separation of duties. </a:t>
            </a:r>
          </a:p>
          <a:p>
            <a:pPr marL="393700" lvl="1" indent="0">
              <a:buNone/>
            </a:pPr>
            <a:r>
              <a:rPr lang="en-IN" sz="1800" dirty="0"/>
              <a:t>✓ Management approval. </a:t>
            </a:r>
          </a:p>
          <a:p>
            <a:pPr marL="393700" lvl="1" indent="0">
              <a:buNone/>
            </a:pPr>
            <a:r>
              <a:rPr lang="en-IN" sz="1800" dirty="0"/>
              <a:t>✓ System controls. </a:t>
            </a:r>
          </a:p>
          <a:p>
            <a:endParaRPr lang="en-IN" sz="2000" dirty="0"/>
          </a:p>
          <a:p>
            <a:r>
              <a:rPr lang="en-IN" sz="2000" b="1" dirty="0" smtClean="0"/>
              <a:t>Pressure </a:t>
            </a:r>
            <a:r>
              <a:rPr lang="en-IN" sz="2000" dirty="0"/>
              <a:t>(or motive) can be imposed due to: </a:t>
            </a:r>
          </a:p>
          <a:p>
            <a:pPr marL="393700" lvl="1" indent="0">
              <a:buNone/>
            </a:pPr>
            <a:r>
              <a:rPr lang="en-IN" sz="1800" dirty="0" smtClean="0"/>
              <a:t>✓ </a:t>
            </a:r>
            <a:r>
              <a:rPr lang="en-IN" sz="1800" dirty="0"/>
              <a:t>Personal financial problems; unforeseen expenses. </a:t>
            </a:r>
          </a:p>
          <a:p>
            <a:pPr marL="393700" lvl="1" indent="0">
              <a:buNone/>
            </a:pPr>
            <a:r>
              <a:rPr lang="en-IN" sz="1800" dirty="0"/>
              <a:t>✓ Personal vices / addictions such as gambling, drugs, shopping, etc. </a:t>
            </a:r>
          </a:p>
          <a:p>
            <a:pPr marL="393700" lvl="1" indent="0">
              <a:buNone/>
            </a:pPr>
            <a:r>
              <a:rPr lang="en-IN" sz="1800" dirty="0"/>
              <a:t>✓ Unrealistic deadlines and performance goals. </a:t>
            </a:r>
          </a:p>
          <a:p>
            <a:pPr marL="0" indent="0" algn="just">
              <a:buNone/>
            </a:pPr>
            <a:endParaRPr lang="en-IN" sz="2400" dirty="0" smtClean="0"/>
          </a:p>
          <a:p>
            <a:pPr algn="just"/>
            <a:endParaRPr lang="en-IN" dirty="0"/>
          </a:p>
          <a:p>
            <a:pPr marL="393700" lvl="1" indent="0" algn="just">
              <a:buNone/>
            </a:pPr>
            <a:endParaRPr lang="en-IN" b="1" dirty="0"/>
          </a:p>
        </p:txBody>
      </p:sp>
    </p:spTree>
    <p:extLst>
      <p:ext uri="{BB962C8B-B14F-4D97-AF65-F5344CB8AC3E}">
        <p14:creationId xmlns:p14="http://schemas.microsoft.com/office/powerpoint/2010/main" val="20590760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What is a Fraud Triangle? </a:t>
            </a:r>
          </a:p>
        </p:txBody>
      </p:sp>
      <p:sp>
        <p:nvSpPr>
          <p:cNvPr id="3" name="Content Placeholder 2"/>
          <p:cNvSpPr>
            <a:spLocks noGrp="1"/>
          </p:cNvSpPr>
          <p:nvPr>
            <p:ph idx="1"/>
          </p:nvPr>
        </p:nvSpPr>
        <p:spPr>
          <a:xfrm>
            <a:off x="609600" y="1661376"/>
            <a:ext cx="10972800" cy="4663226"/>
          </a:xfrm>
        </p:spPr>
        <p:txBody>
          <a:bodyPr/>
          <a:lstStyle/>
          <a:p>
            <a:r>
              <a:rPr lang="en-IN" sz="2400" b="1" dirty="0" smtClean="0"/>
              <a:t>Rationalization </a:t>
            </a:r>
            <a:r>
              <a:rPr lang="en-IN" sz="2400" dirty="0"/>
              <a:t>occurs when the individual develops a justification for their fraudulent activities. The rationalization varies by case and individual. </a:t>
            </a:r>
          </a:p>
          <a:p>
            <a:r>
              <a:rPr lang="en-IN" sz="2400" dirty="0"/>
              <a:t>Some examples include: </a:t>
            </a:r>
          </a:p>
          <a:p>
            <a:pPr marL="393700" lvl="1" indent="0">
              <a:buNone/>
            </a:pPr>
            <a:r>
              <a:rPr lang="en-IN" sz="2200" dirty="0"/>
              <a:t>✓ "I really need this money and I'll pay it back when I get my pay check." </a:t>
            </a:r>
          </a:p>
          <a:p>
            <a:pPr marL="393700" lvl="1" indent="0">
              <a:buNone/>
            </a:pPr>
            <a:r>
              <a:rPr lang="en-IN" sz="2200" dirty="0"/>
              <a:t>✓ "Other people are doing it." </a:t>
            </a:r>
          </a:p>
          <a:p>
            <a:pPr marL="393700" lvl="1" indent="0">
              <a:buNone/>
            </a:pPr>
            <a:r>
              <a:rPr lang="en-IN" sz="2200" dirty="0"/>
              <a:t>✓ "I didn't get a raise. The University owes me." </a:t>
            </a:r>
          </a:p>
          <a:p>
            <a:pPr marL="0" indent="0" algn="just">
              <a:buNone/>
            </a:pPr>
            <a:endParaRPr lang="en-IN" sz="2400" dirty="0" smtClean="0"/>
          </a:p>
          <a:p>
            <a:pPr algn="just"/>
            <a:endParaRPr lang="en-IN" dirty="0"/>
          </a:p>
          <a:p>
            <a:pPr marL="393700" lvl="1" indent="0" algn="just">
              <a:buNone/>
            </a:pPr>
            <a:endParaRPr lang="en-IN" b="1" dirty="0"/>
          </a:p>
        </p:txBody>
      </p:sp>
    </p:spTree>
    <p:extLst>
      <p:ext uri="{BB962C8B-B14F-4D97-AF65-F5344CB8AC3E}">
        <p14:creationId xmlns:p14="http://schemas.microsoft.com/office/powerpoint/2010/main" val="3859195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6FB571B-1F6F-465D-8426-62E05E8999DA}" type="slidenum">
              <a:rPr lang="en-IN" smtClean="0"/>
              <a:pPr/>
              <a:t>2</a:t>
            </a:fld>
            <a:endParaRPr lang="en-IN" dirty="0"/>
          </a:p>
        </p:txBody>
      </p:sp>
    </p:spTree>
    <p:custDataLst>
      <p:tags r:id="rId1"/>
    </p:custDataLst>
    <p:extLst>
      <p:ext uri="{BB962C8B-B14F-4D97-AF65-F5344CB8AC3E}">
        <p14:creationId xmlns:p14="http://schemas.microsoft.com/office/powerpoint/2010/main" val="133369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Red Flags for </a:t>
            </a:r>
            <a:r>
              <a:rPr lang="en-IN" sz="4800" dirty="0" smtClean="0"/>
              <a:t>Fraud</a:t>
            </a:r>
            <a:endParaRPr lang="en-IN" sz="4800" dirty="0"/>
          </a:p>
        </p:txBody>
      </p:sp>
      <p:sp>
        <p:nvSpPr>
          <p:cNvPr id="3" name="Content Placeholder 2"/>
          <p:cNvSpPr>
            <a:spLocks noGrp="1"/>
          </p:cNvSpPr>
          <p:nvPr>
            <p:ph idx="1"/>
          </p:nvPr>
        </p:nvSpPr>
        <p:spPr>
          <a:xfrm>
            <a:off x="609600" y="1661376"/>
            <a:ext cx="10972800" cy="4855334"/>
          </a:xfrm>
        </p:spPr>
        <p:txBody>
          <a:bodyPr/>
          <a:lstStyle/>
          <a:p>
            <a:r>
              <a:rPr lang="en-IN" dirty="0" smtClean="0"/>
              <a:t> </a:t>
            </a:r>
            <a:r>
              <a:rPr lang="en-IN" sz="2000" dirty="0"/>
              <a:t>Managers and employees responsible and should be aware of the red flags for fraud. </a:t>
            </a:r>
            <a:r>
              <a:rPr lang="en-IN" sz="2000" b="1" dirty="0"/>
              <a:t>These are warning signs that may indicate that fraud risk is higher</a:t>
            </a:r>
            <a:r>
              <a:rPr lang="en-IN" sz="2000" dirty="0"/>
              <a:t>. Examples of red flags include, but are not limited to, the following: </a:t>
            </a:r>
            <a:endParaRPr lang="en-IN" sz="2000" dirty="0" smtClean="0"/>
          </a:p>
          <a:p>
            <a:pPr lvl="1"/>
            <a:r>
              <a:rPr lang="en-IN" sz="1800" b="1" dirty="0"/>
              <a:t>Employee Red Flags </a:t>
            </a:r>
          </a:p>
          <a:p>
            <a:pPr lvl="2"/>
            <a:r>
              <a:rPr lang="en-IN" sz="1700" dirty="0"/>
              <a:t>Employee lifestyle </a:t>
            </a:r>
            <a:r>
              <a:rPr lang="en-IN" sz="1700" dirty="0" smtClean="0"/>
              <a:t>changes</a:t>
            </a:r>
            <a:endParaRPr lang="en-IN" sz="1700" dirty="0"/>
          </a:p>
          <a:p>
            <a:pPr lvl="2"/>
            <a:r>
              <a:rPr lang="en-IN" sz="1700" dirty="0" smtClean="0"/>
              <a:t>Significant </a:t>
            </a:r>
            <a:r>
              <a:rPr lang="en-IN" sz="1700" dirty="0"/>
              <a:t>personal debt and credit problems. </a:t>
            </a:r>
          </a:p>
          <a:p>
            <a:pPr lvl="2"/>
            <a:r>
              <a:rPr lang="en-IN" sz="1700" dirty="0" smtClean="0"/>
              <a:t>High </a:t>
            </a:r>
            <a:r>
              <a:rPr lang="en-IN" sz="1700" dirty="0"/>
              <a:t>employee turnover, especially in those areas which are more vulnerable to fraud. </a:t>
            </a:r>
          </a:p>
          <a:p>
            <a:pPr lvl="2"/>
            <a:r>
              <a:rPr lang="en-IN" sz="1700" dirty="0" smtClean="0"/>
              <a:t>Refusal </a:t>
            </a:r>
            <a:r>
              <a:rPr lang="en-IN" sz="1700" dirty="0"/>
              <a:t>to take vacation or sick leave. </a:t>
            </a:r>
          </a:p>
          <a:p>
            <a:pPr lvl="2"/>
            <a:r>
              <a:rPr lang="en-IN" sz="1700" dirty="0" smtClean="0"/>
              <a:t>Lack </a:t>
            </a:r>
            <a:r>
              <a:rPr lang="en-IN" sz="1700" dirty="0"/>
              <a:t>of segregation of duties in a vulnerable area. </a:t>
            </a:r>
            <a:endParaRPr lang="en-IN" sz="1700" dirty="0" smtClean="0"/>
          </a:p>
          <a:p>
            <a:pPr lvl="1"/>
            <a:r>
              <a:rPr lang="en-IN" sz="1800" b="1" dirty="0" smtClean="0"/>
              <a:t>Management </a:t>
            </a:r>
            <a:r>
              <a:rPr lang="en-IN" sz="1800" b="1" dirty="0"/>
              <a:t>Red Flags: </a:t>
            </a:r>
          </a:p>
          <a:p>
            <a:pPr lvl="2"/>
            <a:r>
              <a:rPr lang="en-IN" sz="1700" dirty="0"/>
              <a:t>Management frequently overrides internal controls. </a:t>
            </a:r>
          </a:p>
          <a:p>
            <a:pPr lvl="2"/>
            <a:r>
              <a:rPr lang="en-IN" sz="1700" dirty="0" smtClean="0"/>
              <a:t>Management </a:t>
            </a:r>
            <a:r>
              <a:rPr lang="en-IN" sz="1700" dirty="0"/>
              <a:t>decisions are dominated by an individual or small group. </a:t>
            </a:r>
          </a:p>
          <a:p>
            <a:pPr lvl="2"/>
            <a:r>
              <a:rPr lang="en-IN" sz="1700" dirty="0" smtClean="0"/>
              <a:t> </a:t>
            </a:r>
            <a:r>
              <a:rPr lang="en-IN" sz="1700" dirty="0"/>
              <a:t>Policies and procedures are not documented or</a:t>
            </a:r>
            <a:r>
              <a:rPr lang="en-IN" sz="1500" dirty="0"/>
              <a:t> enforced. </a:t>
            </a:r>
          </a:p>
          <a:p>
            <a:pPr lvl="2"/>
            <a:r>
              <a:rPr lang="en-IN" sz="1500" dirty="0" smtClean="0"/>
              <a:t> </a:t>
            </a:r>
            <a:r>
              <a:rPr lang="en-IN" sz="1500" dirty="0"/>
              <a:t>Weak internal control environment. </a:t>
            </a:r>
          </a:p>
          <a:p>
            <a:pPr lvl="2"/>
            <a:endParaRPr lang="en-IN" dirty="0"/>
          </a:p>
          <a:p>
            <a:pPr marL="0" indent="0">
              <a:buNone/>
            </a:pPr>
            <a:endParaRPr lang="en-IN" dirty="0"/>
          </a:p>
          <a:p>
            <a:pPr lvl="1" algn="just"/>
            <a:endParaRPr lang="en-IN" b="1" dirty="0"/>
          </a:p>
        </p:txBody>
      </p:sp>
    </p:spTree>
    <p:extLst>
      <p:ext uri="{BB962C8B-B14F-4D97-AF65-F5344CB8AC3E}">
        <p14:creationId xmlns:p14="http://schemas.microsoft.com/office/powerpoint/2010/main" val="3284932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Red Flags for </a:t>
            </a:r>
            <a:r>
              <a:rPr lang="en-IN" sz="4800" dirty="0" smtClean="0"/>
              <a:t>Fraud</a:t>
            </a:r>
            <a:endParaRPr lang="en-IN" sz="4800" dirty="0"/>
          </a:p>
        </p:txBody>
      </p:sp>
      <p:sp>
        <p:nvSpPr>
          <p:cNvPr id="3" name="Content Placeholder 2"/>
          <p:cNvSpPr>
            <a:spLocks noGrp="1"/>
          </p:cNvSpPr>
          <p:nvPr>
            <p:ph idx="1"/>
          </p:nvPr>
        </p:nvSpPr>
        <p:spPr>
          <a:xfrm>
            <a:off x="609600" y="1661376"/>
            <a:ext cx="10972800" cy="4855334"/>
          </a:xfrm>
        </p:spPr>
        <p:txBody>
          <a:bodyPr/>
          <a:lstStyle/>
          <a:p>
            <a:r>
              <a:rPr lang="en-IN" sz="2000" b="1" dirty="0" smtClean="0"/>
              <a:t>Management </a:t>
            </a:r>
            <a:r>
              <a:rPr lang="en-IN" sz="2000" b="1" dirty="0"/>
              <a:t>Red Flags</a:t>
            </a:r>
            <a:r>
              <a:rPr lang="en-IN" sz="2000" b="1" dirty="0" smtClean="0"/>
              <a:t>:</a:t>
            </a:r>
            <a:endParaRPr lang="en-IN" sz="1700" dirty="0" smtClean="0"/>
          </a:p>
          <a:p>
            <a:pPr marL="393700" lvl="1" indent="0">
              <a:lnSpc>
                <a:spcPct val="150000"/>
              </a:lnSpc>
              <a:buNone/>
            </a:pPr>
            <a:r>
              <a:rPr lang="en-IN" sz="1700" dirty="0"/>
              <a:t>✓ Accounting personnel are lax or inexperienced in their duties. </a:t>
            </a:r>
          </a:p>
          <a:p>
            <a:pPr marL="393700" lvl="1" indent="0">
              <a:lnSpc>
                <a:spcPct val="150000"/>
              </a:lnSpc>
              <a:buNone/>
            </a:pPr>
            <a:r>
              <a:rPr lang="en-IN" sz="1700" dirty="0"/>
              <a:t>✓ </a:t>
            </a:r>
            <a:r>
              <a:rPr lang="en-IN" sz="1700" dirty="0" smtClean="0"/>
              <a:t>Decentralization </a:t>
            </a:r>
            <a:r>
              <a:rPr lang="en-IN" sz="1700" dirty="0"/>
              <a:t>without adequate monitoring. </a:t>
            </a:r>
            <a:endParaRPr lang="en-IN" sz="1700" dirty="0" smtClean="0"/>
          </a:p>
          <a:p>
            <a:pPr marL="393700" lvl="1" indent="0">
              <a:lnSpc>
                <a:spcPct val="150000"/>
              </a:lnSpc>
              <a:buNone/>
            </a:pPr>
            <a:r>
              <a:rPr lang="en-IN" sz="1700" dirty="0" smtClean="0"/>
              <a:t>✓ </a:t>
            </a:r>
            <a:r>
              <a:rPr lang="en-IN" sz="1700" dirty="0"/>
              <a:t>Excessive number of </a:t>
            </a:r>
            <a:r>
              <a:rPr lang="en-IN" sz="1700" dirty="0" smtClean="0"/>
              <a:t>bank </a:t>
            </a:r>
            <a:r>
              <a:rPr lang="en-IN" sz="1700" dirty="0"/>
              <a:t>accounts; frequent changes in banking accounts. </a:t>
            </a:r>
          </a:p>
          <a:p>
            <a:pPr marL="393700" lvl="1" indent="0">
              <a:lnSpc>
                <a:spcPct val="150000"/>
              </a:lnSpc>
              <a:buNone/>
            </a:pPr>
            <a:r>
              <a:rPr lang="en-IN" sz="1700" dirty="0"/>
              <a:t>✓ Excessive number of year end transactions; unnecessarily convoluted transactions. </a:t>
            </a:r>
          </a:p>
          <a:p>
            <a:pPr marL="393700" lvl="1" indent="0">
              <a:lnSpc>
                <a:spcPct val="150000"/>
              </a:lnSpc>
              <a:buNone/>
            </a:pPr>
            <a:r>
              <a:rPr lang="en-IN" sz="1700" dirty="0"/>
              <a:t>✓ High employee turnover rate; low employee morale. </a:t>
            </a:r>
          </a:p>
          <a:p>
            <a:pPr marL="393700" lvl="1" indent="0">
              <a:lnSpc>
                <a:spcPct val="150000"/>
              </a:lnSpc>
              <a:buNone/>
            </a:pPr>
            <a:r>
              <a:rPr lang="en-IN" sz="1700" dirty="0"/>
              <a:t>✓ Refusal to use serial numbered documents (receipts). </a:t>
            </a:r>
          </a:p>
          <a:p>
            <a:pPr marL="393700" lvl="1" indent="0">
              <a:lnSpc>
                <a:spcPct val="150000"/>
              </a:lnSpc>
              <a:buNone/>
            </a:pPr>
            <a:r>
              <a:rPr lang="en-IN" sz="1700" dirty="0"/>
              <a:t>✓ Compensation program that is out of proportion. </a:t>
            </a:r>
          </a:p>
          <a:p>
            <a:pPr marL="393700" lvl="1" indent="0">
              <a:lnSpc>
                <a:spcPct val="150000"/>
              </a:lnSpc>
              <a:buNone/>
            </a:pPr>
            <a:r>
              <a:rPr lang="en-IN" sz="1700" dirty="0"/>
              <a:t>✓ Photocopied or missing documents. </a:t>
            </a:r>
          </a:p>
          <a:p>
            <a:pPr marL="393700" lvl="1" indent="0">
              <a:lnSpc>
                <a:spcPct val="150000"/>
              </a:lnSpc>
              <a:buNone/>
            </a:pPr>
            <a:r>
              <a:rPr lang="en-IN" sz="1700" dirty="0"/>
              <a:t>✓ Reluctance to provide information to, or engage in frequent disputes with, auditors. </a:t>
            </a:r>
          </a:p>
          <a:p>
            <a:pPr>
              <a:lnSpc>
                <a:spcPct val="150000"/>
              </a:lnSpc>
            </a:pPr>
            <a:endParaRPr lang="en-IN" sz="1700" dirty="0"/>
          </a:p>
          <a:p>
            <a:pPr lvl="2"/>
            <a:endParaRPr lang="en-IN" sz="1700" dirty="0"/>
          </a:p>
          <a:p>
            <a:pPr marL="0" indent="0">
              <a:buNone/>
            </a:pPr>
            <a:endParaRPr lang="en-IN" dirty="0"/>
          </a:p>
          <a:p>
            <a:pPr lvl="1" algn="just"/>
            <a:endParaRPr lang="en-IN" b="1" dirty="0"/>
          </a:p>
        </p:txBody>
      </p:sp>
    </p:spTree>
    <p:extLst>
      <p:ext uri="{BB962C8B-B14F-4D97-AF65-F5344CB8AC3E}">
        <p14:creationId xmlns:p14="http://schemas.microsoft.com/office/powerpoint/2010/main" val="393984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dirty="0"/>
              <a:t>What Organization Do if they Suspect Fraud or Misconduct?</a:t>
            </a:r>
          </a:p>
        </p:txBody>
      </p:sp>
      <p:sp>
        <p:nvSpPr>
          <p:cNvPr id="3" name="Content Placeholder 2"/>
          <p:cNvSpPr>
            <a:spLocks noGrp="1"/>
          </p:cNvSpPr>
          <p:nvPr>
            <p:ph idx="1"/>
          </p:nvPr>
        </p:nvSpPr>
        <p:spPr>
          <a:xfrm>
            <a:off x="609600" y="1661376"/>
            <a:ext cx="10972800" cy="4855334"/>
          </a:xfrm>
        </p:spPr>
        <p:txBody>
          <a:bodyPr/>
          <a:lstStyle/>
          <a:p>
            <a:pPr marL="0" indent="0" algn="just">
              <a:lnSpc>
                <a:spcPct val="150000"/>
              </a:lnSpc>
              <a:buNone/>
            </a:pPr>
            <a:r>
              <a:rPr lang="en-IN" sz="2400" dirty="0" smtClean="0"/>
              <a:t> </a:t>
            </a:r>
            <a:r>
              <a:rPr lang="en-IN" sz="2400" dirty="0"/>
              <a:t>Any employee who suspects that dishonest, unethical, or fraudulent activity is occurring should not attempt to personally contact the suspected individual in an effort to determine facts, conduct investigations or interviews / interrogations. Care must be taken to avoid mistaken accusations or alerting suspected </a:t>
            </a:r>
            <a:r>
              <a:rPr lang="en-IN" sz="2400" dirty="0" smtClean="0"/>
              <a:t>individuals. </a:t>
            </a:r>
          </a:p>
          <a:p>
            <a:pPr marL="0" indent="0">
              <a:buNone/>
            </a:pPr>
            <a:endParaRPr lang="en-IN" dirty="0"/>
          </a:p>
          <a:p>
            <a:pPr lvl="1" algn="just"/>
            <a:endParaRPr lang="en-IN" b="1" dirty="0"/>
          </a:p>
        </p:txBody>
      </p:sp>
    </p:spTree>
    <p:extLst>
      <p:ext uri="{BB962C8B-B14F-4D97-AF65-F5344CB8AC3E}">
        <p14:creationId xmlns:p14="http://schemas.microsoft.com/office/powerpoint/2010/main" val="1312278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19419"/>
            <a:ext cx="10972800" cy="520014"/>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Fraud as per Section 447 of Companies Act 2013. </a:t>
            </a:r>
            <a:br>
              <a:rPr lang="en-IN" sz="5300" dirty="0"/>
            </a:br>
            <a:r>
              <a:rPr lang="en-IN" sz="5300" dirty="0" smtClean="0"/>
              <a:t/>
            </a:r>
            <a:br>
              <a:rPr lang="en-IN" sz="5300" dirty="0" smtClean="0"/>
            </a:br>
            <a:endParaRPr lang="en-US" sz="5300" b="1" dirty="0"/>
          </a:p>
        </p:txBody>
      </p:sp>
      <p:sp>
        <p:nvSpPr>
          <p:cNvPr id="6" name="Content Placeholder 5"/>
          <p:cNvSpPr>
            <a:spLocks noGrp="1"/>
          </p:cNvSpPr>
          <p:nvPr>
            <p:ph idx="1"/>
          </p:nvPr>
        </p:nvSpPr>
        <p:spPr/>
        <p:txBody>
          <a:bodyPr/>
          <a:lstStyle/>
          <a:p>
            <a:endParaRPr lang="en-IN" dirty="0"/>
          </a:p>
        </p:txBody>
      </p:sp>
    </p:spTree>
    <p:extLst>
      <p:ext uri="{BB962C8B-B14F-4D97-AF65-F5344CB8AC3E}">
        <p14:creationId xmlns:p14="http://schemas.microsoft.com/office/powerpoint/2010/main" val="2272750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663226"/>
          </a:xfrm>
        </p:spPr>
        <p:txBody>
          <a:bodyPr/>
          <a:lstStyle/>
          <a:p>
            <a:pPr algn="just"/>
            <a:r>
              <a:rPr lang="en-IN" dirty="0" smtClean="0"/>
              <a:t> </a:t>
            </a:r>
            <a:r>
              <a:rPr lang="en-IN" sz="2400" dirty="0"/>
              <a:t>The Companies Act, 2013, is the legislation which focusses on issues related to corporate frauds. Fraud in relation to affairs of a company or any corporate body as defined in S.447 of the Companies Act 2013, </a:t>
            </a:r>
            <a:r>
              <a:rPr lang="en-IN" sz="2400" b="1" dirty="0"/>
              <a:t>includes any act, omission, concealment of any fact or abuse of position committed by any person or any other person with the connivance in any manner, with intent to deceive, to gain undue advantage from, or to injure the interests of the company or its shareholders or its creditors or any other person, whether or not there is any wrongful gain or wrongful loss</a:t>
            </a:r>
            <a:r>
              <a:rPr lang="en-IN" sz="2400" dirty="0" smtClean="0"/>
              <a:t>.</a:t>
            </a:r>
          </a:p>
          <a:p>
            <a:pPr algn="just"/>
            <a:r>
              <a:rPr lang="en-IN" sz="2400" b="1" dirty="0"/>
              <a:t>The Companies Act of 2013,</a:t>
            </a:r>
            <a:r>
              <a:rPr lang="en-IN" sz="2400" dirty="0"/>
              <a:t> unlike its previous predecessor Act of 1956 have tried to list out various provisions or instances wherein Section 447, that exclusively deals with defining Fraud and its punishment, has to be referred to and they are as following:</a:t>
            </a:r>
          </a:p>
          <a:p>
            <a:pPr lvl="1" algn="just"/>
            <a:endParaRPr lang="en-IN" b="1" dirty="0"/>
          </a:p>
        </p:txBody>
      </p:sp>
    </p:spTree>
    <p:extLst>
      <p:ext uri="{BB962C8B-B14F-4D97-AF65-F5344CB8AC3E}">
        <p14:creationId xmlns:p14="http://schemas.microsoft.com/office/powerpoint/2010/main" val="2836606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5"/>
            <a:ext cx="10972800" cy="4694976"/>
          </a:xfrm>
        </p:spPr>
        <p:txBody>
          <a:bodyPr/>
          <a:lstStyle/>
          <a:p>
            <a:pPr algn="just">
              <a:buFont typeface="Wingdings" panose="05000000000000000000" pitchFamily="2" charset="2"/>
              <a:buChar char="§"/>
            </a:pPr>
            <a:r>
              <a:rPr lang="en-IN" sz="2200" b="1" dirty="0" smtClean="0"/>
              <a:t>Section </a:t>
            </a:r>
            <a:r>
              <a:rPr lang="en-IN" sz="2200" b="1" dirty="0"/>
              <a:t>7</a:t>
            </a:r>
            <a:r>
              <a:rPr lang="en-IN" sz="2200" dirty="0"/>
              <a:t>: Deals with documents to be file with concerned Registrar of Companies (</a:t>
            </a:r>
            <a:r>
              <a:rPr lang="en-IN" sz="2200" dirty="0" err="1"/>
              <a:t>RoC</a:t>
            </a:r>
            <a:r>
              <a:rPr lang="en-IN" sz="2200" dirty="0"/>
              <a:t>) for incorporating a company. </a:t>
            </a:r>
            <a:endParaRPr lang="en-IN" sz="2200" dirty="0" smtClean="0"/>
          </a:p>
          <a:p>
            <a:pPr lvl="1" algn="just">
              <a:buFont typeface="Wingdings" panose="05000000000000000000" pitchFamily="2" charset="2"/>
              <a:buChar char="Ø"/>
            </a:pPr>
            <a:r>
              <a:rPr lang="en-IN" sz="2000" b="1" dirty="0"/>
              <a:t>Penal consequences</a:t>
            </a:r>
            <a:r>
              <a:rPr lang="en-IN" sz="2000" b="1" dirty="0" smtClean="0"/>
              <a:t>: </a:t>
            </a:r>
            <a:r>
              <a:rPr lang="en-IN" sz="2000" b="1" dirty="0"/>
              <a:t>Sub-Section (5): </a:t>
            </a:r>
            <a:r>
              <a:rPr lang="en-IN" sz="2000" dirty="0"/>
              <a:t>If a person furnishes false information or incorrect particulars or suppresses material information then the person is liable for action under Section 447. </a:t>
            </a:r>
            <a:endParaRPr lang="en-IN" sz="2000" b="1" dirty="0"/>
          </a:p>
          <a:p>
            <a:pPr algn="just">
              <a:buFont typeface="Wingdings" panose="05000000000000000000" pitchFamily="2" charset="2"/>
              <a:buChar char="§"/>
            </a:pPr>
            <a:r>
              <a:rPr lang="en-IN" sz="2200" b="1" dirty="0"/>
              <a:t>Section 8: </a:t>
            </a:r>
            <a:r>
              <a:rPr lang="en-IN" sz="2200" dirty="0"/>
              <a:t>Deals with Charitable Companies. </a:t>
            </a:r>
            <a:endParaRPr lang="en-IN" sz="2200" dirty="0" smtClean="0"/>
          </a:p>
          <a:p>
            <a:pPr lvl="1" algn="just">
              <a:buFont typeface="Wingdings" panose="05000000000000000000" pitchFamily="2" charset="2"/>
              <a:buChar char="Ø"/>
            </a:pPr>
            <a:r>
              <a:rPr lang="en-IN" sz="2000" b="1" dirty="0"/>
              <a:t>Penal consequences: Sub-Section </a:t>
            </a:r>
            <a:r>
              <a:rPr lang="en-IN" sz="2000" b="1" dirty="0" smtClean="0"/>
              <a:t>(</a:t>
            </a:r>
            <a:r>
              <a:rPr lang="en-IN" sz="2000" b="1" dirty="0"/>
              <a:t>I</a:t>
            </a:r>
            <a:r>
              <a:rPr lang="en-IN" sz="2000" b="1" dirty="0" smtClean="0"/>
              <a:t>I</a:t>
            </a:r>
            <a:r>
              <a:rPr lang="en-IN" sz="2000" b="1" dirty="0"/>
              <a:t>): </a:t>
            </a:r>
            <a:r>
              <a:rPr lang="en-IN" sz="2000" dirty="0"/>
              <a:t>Every officer in default shall be liable for action under Section 447 if it is proved that the affairs of the company were conducted fraudulently. </a:t>
            </a:r>
            <a:endParaRPr lang="en-IN" sz="2000" b="1" dirty="0"/>
          </a:p>
          <a:p>
            <a:pPr algn="just">
              <a:buFont typeface="Wingdings" panose="05000000000000000000" pitchFamily="2" charset="2"/>
              <a:buChar char="§"/>
            </a:pPr>
            <a:r>
              <a:rPr lang="en-IN" sz="2200" b="1" dirty="0"/>
              <a:t>Section </a:t>
            </a:r>
            <a:r>
              <a:rPr lang="en-IN" sz="2200" b="1" dirty="0" smtClean="0"/>
              <a:t>34: </a:t>
            </a:r>
            <a:r>
              <a:rPr lang="en-IN" sz="2200" dirty="0"/>
              <a:t>Deals with Criminal liability for </a:t>
            </a:r>
            <a:r>
              <a:rPr lang="en-IN" sz="2200" dirty="0" err="1"/>
              <a:t>mis</a:t>
            </a:r>
            <a:r>
              <a:rPr lang="en-IN" sz="2200" dirty="0"/>
              <a:t>-statement in Prospectus. </a:t>
            </a:r>
            <a:endParaRPr lang="en-IN" sz="2200" dirty="0" smtClean="0"/>
          </a:p>
          <a:p>
            <a:pPr lvl="1" algn="just">
              <a:buFont typeface="Wingdings" panose="05000000000000000000" pitchFamily="2" charset="2"/>
              <a:buChar char="Ø"/>
            </a:pPr>
            <a:r>
              <a:rPr lang="en-IN" sz="2000" b="1" dirty="0"/>
              <a:t>Penal consequences: Sub-Section (II): </a:t>
            </a:r>
            <a:r>
              <a:rPr lang="en-IN" sz="2000" dirty="0"/>
              <a:t>Every person who has authorized the issue of a prospectus carrying misstatement shall be liable under this provision. </a:t>
            </a:r>
            <a:endParaRPr lang="en-IN" sz="2000" dirty="0" smtClean="0"/>
          </a:p>
          <a:p>
            <a:pPr algn="just">
              <a:buFont typeface="Wingdings" panose="05000000000000000000" pitchFamily="2" charset="2"/>
              <a:buChar char="§"/>
            </a:pPr>
            <a:r>
              <a:rPr lang="en-IN" sz="2200" b="1" dirty="0"/>
              <a:t>Section </a:t>
            </a:r>
            <a:r>
              <a:rPr lang="en-IN" sz="2200" b="1" dirty="0" smtClean="0"/>
              <a:t>36: </a:t>
            </a:r>
            <a:r>
              <a:rPr lang="en-IN" sz="2200" dirty="0"/>
              <a:t>Deals with punishment for fraudulently inducing persons to invest money. </a:t>
            </a:r>
            <a:endParaRPr lang="en-IN" sz="2200" dirty="0" smtClean="0"/>
          </a:p>
          <a:p>
            <a:pPr lvl="1" algn="just">
              <a:buFont typeface="Wingdings" panose="05000000000000000000" pitchFamily="2" charset="2"/>
              <a:buChar char="Ø"/>
            </a:pPr>
            <a:r>
              <a:rPr lang="en-IN" sz="2000" b="1" dirty="0"/>
              <a:t>Penal Consequences: Sec. 447 </a:t>
            </a:r>
            <a:r>
              <a:rPr lang="en-IN" sz="2000" dirty="0"/>
              <a:t>can be invoked.</a:t>
            </a:r>
            <a:endParaRPr lang="en-IN" sz="2000" dirty="0" smtClean="0"/>
          </a:p>
          <a:p>
            <a:pPr marL="0" indent="0" algn="just">
              <a:buNone/>
            </a:pPr>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6950554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803818"/>
          </a:xfrm>
        </p:spPr>
        <p:txBody>
          <a:bodyPr/>
          <a:lstStyle/>
          <a:p>
            <a:pPr algn="just">
              <a:buFont typeface="Wingdings" panose="05000000000000000000" pitchFamily="2" charset="2"/>
              <a:buChar char="§"/>
            </a:pPr>
            <a:r>
              <a:rPr lang="en-IN" sz="2200" b="1" dirty="0" smtClean="0"/>
              <a:t>Section 38:</a:t>
            </a:r>
            <a:r>
              <a:rPr lang="en-IN" sz="2200" dirty="0" smtClean="0"/>
              <a:t> </a:t>
            </a:r>
            <a:r>
              <a:rPr lang="en-IN" sz="2200" dirty="0"/>
              <a:t>Deals with punishment for personation for acquisition of securities. </a:t>
            </a:r>
            <a:endParaRPr lang="en-IN" sz="2200" dirty="0" smtClean="0"/>
          </a:p>
          <a:p>
            <a:pPr lvl="1" algn="just">
              <a:buFont typeface="Wingdings" panose="05000000000000000000" pitchFamily="2" charset="2"/>
              <a:buChar char="Ø"/>
            </a:pPr>
            <a:r>
              <a:rPr lang="en-IN" sz="2000" b="1" dirty="0"/>
              <a:t>Penal Consequences</a:t>
            </a:r>
            <a:r>
              <a:rPr lang="en-IN" sz="2000" dirty="0"/>
              <a:t>: Sec. 447 can be invoked; also, court has the power to pass order for disgorgement of gains, and maximum punishment here can go </a:t>
            </a:r>
            <a:r>
              <a:rPr lang="en-IN" sz="2000" dirty="0" err="1"/>
              <a:t>upto</a:t>
            </a:r>
            <a:r>
              <a:rPr lang="en-IN" sz="2000" dirty="0"/>
              <a:t> 10 years in jail.</a:t>
            </a:r>
            <a:endParaRPr lang="en-IN" sz="2000" dirty="0" smtClean="0"/>
          </a:p>
          <a:p>
            <a:pPr algn="just">
              <a:buFont typeface="Wingdings" panose="05000000000000000000" pitchFamily="2" charset="2"/>
              <a:buChar char="§"/>
            </a:pPr>
            <a:r>
              <a:rPr lang="en-IN" sz="2200" b="1" dirty="0"/>
              <a:t>Section 56: </a:t>
            </a:r>
            <a:r>
              <a:rPr lang="en-IN" sz="2200" dirty="0"/>
              <a:t>Deals with transfer and transmission of shares. </a:t>
            </a:r>
            <a:endParaRPr lang="en-IN" sz="2200" dirty="0" smtClean="0"/>
          </a:p>
          <a:p>
            <a:pPr lvl="1" algn="just">
              <a:buFont typeface="Wingdings" panose="05000000000000000000" pitchFamily="2" charset="2"/>
              <a:buChar char="Ø"/>
            </a:pPr>
            <a:r>
              <a:rPr lang="en-IN" sz="2000" b="1" dirty="0"/>
              <a:t>Penal Consequences</a:t>
            </a:r>
            <a:r>
              <a:rPr lang="en-IN" sz="2000" dirty="0" smtClean="0"/>
              <a:t>: </a:t>
            </a:r>
            <a:r>
              <a:rPr lang="en-IN" sz="2000" b="1" dirty="0"/>
              <a:t>Sub-Section (7): </a:t>
            </a:r>
            <a:r>
              <a:rPr lang="en-IN" sz="2000" dirty="0"/>
              <a:t>Punishment under Section 447 for intentional fraudulent transfer of shares by a depository or depository participant. </a:t>
            </a:r>
          </a:p>
          <a:p>
            <a:pPr algn="just">
              <a:buFont typeface="Wingdings" panose="05000000000000000000" pitchFamily="2" charset="2"/>
              <a:buChar char="§"/>
            </a:pPr>
            <a:r>
              <a:rPr lang="en-IN" sz="2200" b="1" dirty="0" smtClean="0"/>
              <a:t>Section </a:t>
            </a:r>
            <a:r>
              <a:rPr lang="en-IN" sz="2200" b="1" dirty="0"/>
              <a:t>8</a:t>
            </a:r>
            <a:r>
              <a:rPr lang="en-IN" sz="2200" b="1" dirty="0" smtClean="0"/>
              <a:t>6: </a:t>
            </a:r>
            <a:r>
              <a:rPr lang="en-IN" sz="2200" dirty="0"/>
              <a:t>Deals with punishment for furnishing incorrect or suppressing material information. </a:t>
            </a:r>
            <a:endParaRPr lang="en-IN" sz="2200" dirty="0" smtClean="0"/>
          </a:p>
          <a:p>
            <a:pPr lvl="1" algn="just">
              <a:buFont typeface="Wingdings" panose="05000000000000000000" pitchFamily="2" charset="2"/>
              <a:buChar char="Ø"/>
            </a:pPr>
            <a:r>
              <a:rPr lang="en-IN" sz="2000" b="1" dirty="0"/>
              <a:t>Penal Consequences</a:t>
            </a:r>
            <a:r>
              <a:rPr lang="en-IN" sz="2000" dirty="0"/>
              <a:t>: </a:t>
            </a:r>
            <a:r>
              <a:rPr lang="en-IN" sz="2000" b="1" dirty="0"/>
              <a:t>Sub-Section (7): </a:t>
            </a:r>
            <a:r>
              <a:rPr lang="en-IN" sz="2000" dirty="0"/>
              <a:t>To be liable u/s 447, if despite aware of the same, a person wilfully provides for false information or suppress material information. </a:t>
            </a:r>
            <a:endParaRPr lang="en-IN" sz="2000" dirty="0" smtClean="0"/>
          </a:p>
          <a:p>
            <a:pPr algn="just">
              <a:buFont typeface="Wingdings" panose="05000000000000000000" pitchFamily="2" charset="2"/>
              <a:buChar char="§"/>
            </a:pPr>
            <a:r>
              <a:rPr lang="en-IN" sz="2200" b="1" dirty="0"/>
              <a:t>Section 90: </a:t>
            </a:r>
            <a:r>
              <a:rPr lang="en-IN" sz="2200" dirty="0"/>
              <a:t>Deals with punishment for wilful suppression w.r.t register of significant beneficial owners of the company. </a:t>
            </a:r>
          </a:p>
          <a:p>
            <a:pPr lvl="1" algn="just">
              <a:buFont typeface="Wingdings" panose="05000000000000000000" pitchFamily="2" charset="2"/>
              <a:buChar char="Ø"/>
            </a:pPr>
            <a:r>
              <a:rPr lang="en-IN" sz="2000" b="1" dirty="0"/>
              <a:t>Penal Consequences: </a:t>
            </a:r>
            <a:r>
              <a:rPr lang="en-IN" sz="2000" dirty="0"/>
              <a:t>Penal Consequences: Same as there in Section 86. </a:t>
            </a:r>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32134153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Frauds – Companies Act, 2013</a:t>
            </a:r>
          </a:p>
        </p:txBody>
      </p:sp>
      <p:sp>
        <p:nvSpPr>
          <p:cNvPr id="3" name="Content Placeholder 2"/>
          <p:cNvSpPr>
            <a:spLocks noGrp="1"/>
          </p:cNvSpPr>
          <p:nvPr>
            <p:ph idx="1"/>
          </p:nvPr>
        </p:nvSpPr>
        <p:spPr>
          <a:xfrm>
            <a:off x="609600" y="1661376"/>
            <a:ext cx="10972800" cy="4663226"/>
          </a:xfrm>
        </p:spPr>
        <p:txBody>
          <a:bodyPr/>
          <a:lstStyle/>
          <a:p>
            <a:pPr algn="just">
              <a:buFont typeface="Wingdings" panose="05000000000000000000" pitchFamily="2" charset="2"/>
              <a:buChar char="§"/>
            </a:pPr>
            <a:r>
              <a:rPr lang="en-IN" sz="2200" b="1" dirty="0" smtClean="0"/>
              <a:t>Section 206</a:t>
            </a:r>
            <a:r>
              <a:rPr lang="en-IN" sz="2200" dirty="0" smtClean="0"/>
              <a:t>: </a:t>
            </a:r>
            <a:r>
              <a:rPr lang="en-IN" sz="2200" dirty="0"/>
              <a:t>Deals with power of Registrar of Companies (</a:t>
            </a:r>
            <a:r>
              <a:rPr lang="en-IN" sz="2200" dirty="0" err="1"/>
              <a:t>RoC</a:t>
            </a:r>
            <a:r>
              <a:rPr lang="en-IN" sz="2200" dirty="0"/>
              <a:t>) to call for information, inspect books and conduct inquiries. </a:t>
            </a:r>
            <a:endParaRPr lang="en-IN" sz="2200" dirty="0" smtClean="0"/>
          </a:p>
          <a:p>
            <a:pPr lvl="1" algn="just">
              <a:buFont typeface="Wingdings" panose="05000000000000000000" pitchFamily="2" charset="2"/>
              <a:buChar char="Ø"/>
            </a:pPr>
            <a:r>
              <a:rPr lang="en-IN" sz="2000" b="1" dirty="0"/>
              <a:t>Penal Consequences</a:t>
            </a:r>
            <a:r>
              <a:rPr lang="en-IN" sz="2000" dirty="0"/>
              <a:t>: If the information collected by the registrar or the inspection reveals that the business of the company has been conducted for a fraudulent or unlawful purpose, then every officer of the company who is in default shall be punishable for fraud as per Section 447. </a:t>
            </a:r>
            <a:endParaRPr lang="en-IN" sz="2000" dirty="0" smtClean="0"/>
          </a:p>
          <a:p>
            <a:pPr algn="just">
              <a:buFont typeface="Wingdings" panose="05000000000000000000" pitchFamily="2" charset="2"/>
              <a:buChar char="§"/>
            </a:pPr>
            <a:r>
              <a:rPr lang="en-IN" sz="2200" b="1" dirty="0" smtClean="0"/>
              <a:t>Section </a:t>
            </a:r>
            <a:r>
              <a:rPr lang="en-IN" sz="2200" b="1" dirty="0"/>
              <a:t>251</a:t>
            </a:r>
            <a:r>
              <a:rPr lang="en-IN" sz="2200" dirty="0"/>
              <a:t>: Deals with fraudulent application for removal of name</a:t>
            </a:r>
            <a:r>
              <a:rPr lang="en-IN" sz="2200" dirty="0" smtClean="0"/>
              <a:t>.</a:t>
            </a:r>
          </a:p>
          <a:p>
            <a:pPr lvl="1" algn="just">
              <a:buFont typeface="Wingdings" panose="05000000000000000000" pitchFamily="2" charset="2"/>
              <a:buChar char="Ø"/>
            </a:pPr>
            <a:r>
              <a:rPr lang="en-IN" sz="2000" b="1" dirty="0"/>
              <a:t>Penal Consequences: </a:t>
            </a:r>
            <a:r>
              <a:rPr lang="en-IN" sz="2000" dirty="0"/>
              <a:t>“If an application has been made by the company with a fraudulent intent to evade the liabilities of the company or to defraud its creditors or other persons then the person in charge of the management of the company shall be liable for action under Section 447.” </a:t>
            </a:r>
            <a:r>
              <a:rPr lang="en-IN" sz="2000" dirty="0" smtClean="0"/>
              <a:t> </a:t>
            </a:r>
            <a:endParaRPr lang="en-IN" sz="2000" dirty="0"/>
          </a:p>
          <a:p>
            <a:pPr algn="just">
              <a:buFont typeface="Wingdings" panose="05000000000000000000" pitchFamily="2" charset="2"/>
              <a:buChar char="§"/>
            </a:pPr>
            <a:r>
              <a:rPr lang="en-IN" sz="2200" b="1" dirty="0"/>
              <a:t>Section </a:t>
            </a:r>
            <a:r>
              <a:rPr lang="en-IN" sz="2200" b="1" dirty="0" smtClean="0"/>
              <a:t>339: </a:t>
            </a:r>
            <a:r>
              <a:rPr lang="en-IN" sz="2200" dirty="0"/>
              <a:t>Deals with liability for fraudulent conduct of business. </a:t>
            </a:r>
            <a:endParaRPr lang="en-IN" sz="2200" dirty="0" smtClean="0"/>
          </a:p>
          <a:p>
            <a:pPr lvl="1" algn="just">
              <a:buFont typeface="Wingdings" panose="05000000000000000000" pitchFamily="2" charset="2"/>
              <a:buChar char="Ø"/>
            </a:pPr>
            <a:r>
              <a:rPr lang="en-IN" sz="2000" b="1" dirty="0"/>
              <a:t>Penal Consequences: Sub-Section (3): </a:t>
            </a:r>
            <a:r>
              <a:rPr lang="en-IN" sz="2000" dirty="0"/>
              <a:t>Punishment can be invoked u/s 447. </a:t>
            </a:r>
            <a:endParaRPr lang="en-IN" sz="2000" dirty="0" smtClean="0"/>
          </a:p>
          <a:p>
            <a:pPr lvl="1" algn="just">
              <a:buFont typeface="Wingdings" panose="05000000000000000000" pitchFamily="2" charset="2"/>
              <a:buChar char="§"/>
            </a:pPr>
            <a:endParaRPr lang="en-IN" b="1" dirty="0" smtClean="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200079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buFont typeface="Wingdings" panose="05000000000000000000" pitchFamily="2" charset="2"/>
              <a:buChar char="§"/>
            </a:pPr>
            <a:r>
              <a:rPr lang="en-IN" sz="2200" b="1" dirty="0"/>
              <a:t>Punishment for Fraud. </a:t>
            </a:r>
            <a:r>
              <a:rPr lang="en-IN" sz="2200" dirty="0"/>
              <a:t>A</a:t>
            </a:r>
            <a:r>
              <a:rPr lang="en-IN" sz="2200" dirty="0" smtClean="0"/>
              <a:t>ny </a:t>
            </a:r>
            <a:r>
              <a:rPr lang="en-IN" sz="2200" dirty="0"/>
              <a:t>person who is found to be guilty of fraud </a:t>
            </a:r>
            <a:r>
              <a:rPr lang="en-IN" sz="2200" dirty="0" smtClean="0"/>
              <a:t>under section 447 1[involving </a:t>
            </a:r>
            <a:r>
              <a:rPr lang="en-IN" sz="2200" dirty="0"/>
              <a:t>an amount of at least ten lakh rupees or one per cent. of the turnover of the company, whichever is lower] shall be punishable with imprisonment for a term which shall not be less than six months but which may extend to ten years and shall also be liable to fine which shall not be less than the amount involved in the fraud, but which may extend to three times the amount involved in the </a:t>
            </a:r>
            <a:r>
              <a:rPr lang="en-IN" sz="2200" dirty="0" smtClean="0"/>
              <a:t>fraud</a:t>
            </a:r>
            <a:r>
              <a:rPr lang="en-IN" sz="2200" dirty="0"/>
              <a:t>.</a:t>
            </a:r>
            <a:endParaRPr lang="en-IN" sz="2200" b="1" dirty="0" smtClean="0"/>
          </a:p>
          <a:p>
            <a:pPr marL="0" indent="0">
              <a:buNone/>
            </a:pPr>
            <a:r>
              <a:rPr lang="en-IN" sz="1900" dirty="0"/>
              <a:t>	</a:t>
            </a:r>
          </a:p>
          <a:p>
            <a:pPr>
              <a:buFont typeface="Wingdings" panose="05000000000000000000" pitchFamily="2" charset="2"/>
              <a:buChar char="§"/>
            </a:pPr>
            <a:endParaRPr lang="en-IN" dirty="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36470234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1800" dirty="0"/>
              <a:t>Section 447 of the Act provides for a maximum imprisonment for 10 years. The standard of proof is ‘beyond reasonable doubt’. Recently, the SC in the matter of </a:t>
            </a:r>
            <a:r>
              <a:rPr lang="en-IN" sz="1800" i="1" dirty="0" err="1"/>
              <a:t>Latesh</a:t>
            </a:r>
            <a:r>
              <a:rPr lang="en-IN" sz="1800" i="1" dirty="0"/>
              <a:t> v. State of Maharashtra </a:t>
            </a:r>
            <a:r>
              <a:rPr lang="en-IN" sz="1800" dirty="0"/>
              <a:t>explained the term ‘reasonable doubt’ as “a mean between excessive caution and excessive indifference to a doubt, further it has been elaborated that reasonable doubt must be a practical one and not an abstract theoretical hypothesis…</a:t>
            </a:r>
            <a:r>
              <a:rPr lang="en-IN" sz="1800" i="1" dirty="0"/>
              <a:t>” </a:t>
            </a:r>
            <a:r>
              <a:rPr lang="en-IN" sz="1800" dirty="0"/>
              <a:t>	</a:t>
            </a:r>
          </a:p>
          <a:p>
            <a:r>
              <a:rPr lang="en-IN" sz="1800" b="1" dirty="0"/>
              <a:t>Conditions for Grant of Bail: </a:t>
            </a:r>
            <a:endParaRPr lang="en-IN" sz="1800" dirty="0"/>
          </a:p>
          <a:p>
            <a:r>
              <a:rPr lang="en-IN" sz="1800" dirty="0"/>
              <a:t>Section 212 of the Act provides for investigation into affairs of the company by SFIO. </a:t>
            </a:r>
          </a:p>
          <a:p>
            <a:r>
              <a:rPr lang="en-IN" sz="1800" dirty="0"/>
              <a:t>Section 212(6) of the Act provides that a person accused of offence covered under Section 447 of the Act shall not be released on bail till the following conditions are satisfied: </a:t>
            </a:r>
          </a:p>
          <a:p>
            <a:r>
              <a:rPr lang="en-IN" sz="1800" dirty="0"/>
              <a:t>1. The public prosecutor has been given opportunity to oppose his release and where the public prosecutor opposes the application, </a:t>
            </a:r>
          </a:p>
          <a:p>
            <a:endParaRPr lang="en-IN" sz="1800" dirty="0"/>
          </a:p>
          <a:p>
            <a:r>
              <a:rPr lang="en-IN" sz="1800" dirty="0"/>
              <a:t>2. The court is satisfied that there are reasonable grounds for believing that he is not guilty of such offence and that he is not likely to commit any offence while on bail. (</a:t>
            </a:r>
            <a:r>
              <a:rPr lang="en-IN" sz="1800" b="1" dirty="0"/>
              <a:t>Twin Conditions</a:t>
            </a:r>
            <a:r>
              <a:rPr lang="en-IN" sz="1800" dirty="0"/>
              <a:t>) </a:t>
            </a:r>
            <a:r>
              <a:rPr lang="en-IN" dirty="0"/>
              <a:t>	</a:t>
            </a:r>
          </a:p>
          <a:p>
            <a:pPr>
              <a:buFont typeface="Wingdings" panose="05000000000000000000" pitchFamily="2" charset="2"/>
              <a:buChar char="§"/>
            </a:pPr>
            <a:endParaRPr lang="en-IN" dirty="0"/>
          </a:p>
          <a:p>
            <a:pPr>
              <a:buFont typeface="Wingdings" panose="05000000000000000000" pitchFamily="2" charset="2"/>
              <a:buChar char="§"/>
            </a:pPr>
            <a:endParaRPr lang="en-IN" dirty="0"/>
          </a:p>
          <a:p>
            <a:pPr marL="393700" lvl="1" indent="0" algn="just">
              <a:buNone/>
            </a:pPr>
            <a:endParaRPr lang="en-IN" b="1" dirty="0"/>
          </a:p>
        </p:txBody>
      </p:sp>
    </p:spTree>
    <p:extLst>
      <p:ext uri="{BB962C8B-B14F-4D97-AF65-F5344CB8AC3E}">
        <p14:creationId xmlns:p14="http://schemas.microsoft.com/office/powerpoint/2010/main" val="3125576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6FB571B-1F6F-465D-8426-62E05E8999DA}" type="slidenum">
              <a:rPr lang="en-IN" smtClean="0"/>
              <a:pPr/>
              <a:t>3</a:t>
            </a:fld>
            <a:endParaRPr lang="en-IN" dirty="0"/>
          </a:p>
        </p:txBody>
      </p:sp>
    </p:spTree>
    <p:custDataLst>
      <p:tags r:id="rId1"/>
    </p:custDataLst>
    <p:extLst>
      <p:ext uri="{BB962C8B-B14F-4D97-AF65-F5344CB8AC3E}">
        <p14:creationId xmlns:p14="http://schemas.microsoft.com/office/powerpoint/2010/main" val="3789954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2400" dirty="0"/>
              <a:t>The Twin Conditions are almost impossible to satisfy – they are identical to the conditions under Section 45 of the Prevention of Money Laundering Act, 2002 (</a:t>
            </a:r>
            <a:r>
              <a:rPr lang="en-IN" sz="2400" b="1" dirty="0"/>
              <a:t>PMLA</a:t>
            </a:r>
            <a:r>
              <a:rPr lang="en-IN" sz="2400" dirty="0"/>
              <a:t>) for grant of bail to an accused. In a landmark judgment delivered by the SC in </a:t>
            </a:r>
            <a:r>
              <a:rPr lang="en-IN" sz="2400" i="1" dirty="0" err="1"/>
              <a:t>Nikesh</a:t>
            </a:r>
            <a:r>
              <a:rPr lang="en-IN" sz="2400" i="1" dirty="0"/>
              <a:t> </a:t>
            </a:r>
            <a:r>
              <a:rPr lang="en-IN" sz="2400" i="1" dirty="0" err="1"/>
              <a:t>Tarachand</a:t>
            </a:r>
            <a:r>
              <a:rPr lang="en-IN" sz="2400" i="1" dirty="0"/>
              <a:t> Shah v. Union of India</a:t>
            </a:r>
            <a:r>
              <a:rPr lang="en-IN" sz="2400" dirty="0"/>
              <a:t>, Section 45 of the PMLA was struck down as unconstitutional for being </a:t>
            </a:r>
            <a:r>
              <a:rPr lang="en-IN" sz="2400" dirty="0" err="1"/>
              <a:t>violative</a:t>
            </a:r>
            <a:r>
              <a:rPr lang="en-IN" sz="2400" dirty="0"/>
              <a:t> of Articles 14 and 21 of the Constitution. Surprisingly, despite the striking-off of an identical section, not only are arrests being made under Section 447 of the Act but bails are also denied using the Twin Conditions. It is interesting to note that the SC in </a:t>
            </a:r>
            <a:r>
              <a:rPr lang="en-IN" sz="2400" i="1" dirty="0"/>
              <a:t>SFIO v. </a:t>
            </a:r>
            <a:r>
              <a:rPr lang="en-IN" sz="2400" i="1" dirty="0" err="1"/>
              <a:t>Nitin</a:t>
            </a:r>
            <a:r>
              <a:rPr lang="en-IN" sz="2400" i="1" dirty="0"/>
              <a:t> </a:t>
            </a:r>
            <a:r>
              <a:rPr lang="en-IN" sz="2400" i="1" dirty="0" err="1"/>
              <a:t>Johari</a:t>
            </a:r>
            <a:r>
              <a:rPr lang="en-IN" sz="2400" i="1" dirty="0"/>
              <a:t> </a:t>
            </a:r>
            <a:r>
              <a:rPr lang="en-IN" sz="2400" dirty="0"/>
              <a:t>cancelled the bail granted by the Delhi High Court and took a view that economic offences constitute a class apart and need to be visited with a different approach in the matter of bail. 	</a:t>
            </a:r>
          </a:p>
          <a:p>
            <a:pPr>
              <a:buFont typeface="Wingdings" panose="05000000000000000000" pitchFamily="2" charset="2"/>
              <a:buChar char="§"/>
            </a:pPr>
            <a:endParaRPr lang="en-IN" sz="2400" dirty="0"/>
          </a:p>
          <a:p>
            <a:pPr marL="393700" lvl="1" indent="0" algn="just">
              <a:buNone/>
            </a:pPr>
            <a:endParaRPr lang="en-IN" b="1" dirty="0"/>
          </a:p>
        </p:txBody>
      </p:sp>
    </p:spTree>
    <p:extLst>
      <p:ext uri="{BB962C8B-B14F-4D97-AF65-F5344CB8AC3E}">
        <p14:creationId xmlns:p14="http://schemas.microsoft.com/office/powerpoint/2010/main" val="34774523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2500" dirty="0"/>
              <a:t>Extract of Section 447 of Companies Act, 2013-Notified Date of Section</a:t>
            </a:r>
            <a:r>
              <a:rPr lang="en-IN" sz="2500" dirty="0" smtClean="0"/>
              <a:t>: 12/09/2013</a:t>
            </a:r>
            <a:endParaRPr lang="en-IN" sz="2500" dirty="0"/>
          </a:p>
        </p:txBody>
      </p:sp>
      <p:sp>
        <p:nvSpPr>
          <p:cNvPr id="3" name="Content Placeholder 2"/>
          <p:cNvSpPr>
            <a:spLocks noGrp="1"/>
          </p:cNvSpPr>
          <p:nvPr>
            <p:ph idx="1"/>
          </p:nvPr>
        </p:nvSpPr>
        <p:spPr>
          <a:xfrm>
            <a:off x="609600" y="1661376"/>
            <a:ext cx="10972800" cy="4663226"/>
          </a:xfrm>
        </p:spPr>
        <p:txBody>
          <a:bodyPr/>
          <a:lstStyle/>
          <a:p>
            <a:r>
              <a:rPr lang="en-IN" sz="2000" dirty="0"/>
              <a:t>SEBI has amended the SEBI (</a:t>
            </a:r>
            <a:r>
              <a:rPr lang="en-IN" sz="2000" dirty="0" smtClean="0"/>
              <a:t>LODR-Listing Obligations </a:t>
            </a:r>
            <a:r>
              <a:rPr lang="en-IN" sz="2000" dirty="0" err="1" smtClean="0"/>
              <a:t>Diclosure</a:t>
            </a:r>
            <a:r>
              <a:rPr lang="en-IN" sz="2000" dirty="0" smtClean="0"/>
              <a:t> Requirements) </a:t>
            </a:r>
            <a:r>
              <a:rPr lang="en-IN" sz="2000" dirty="0"/>
              <a:t>Regulations, 2015 with effect from October 08, 2020 to provide that in case of initiation of forensic audit, (by whatever name called), the following disclosures shall be made to the stock exchanges by the listed entities: </a:t>
            </a:r>
          </a:p>
          <a:p>
            <a:r>
              <a:rPr lang="en-IN" sz="2000" dirty="0"/>
              <a:t>1. The fact of initiation of forensic audit along-with name of entity initiating the audit and reasons for the same, if available; </a:t>
            </a:r>
          </a:p>
          <a:p>
            <a:r>
              <a:rPr lang="en-IN" sz="2000" dirty="0"/>
              <a:t>2. Final forensic audit report (other than for forensic audit initiated by regulatory / enforcement agencies) on receipt by the listed entity along with comments of the management, if any. </a:t>
            </a:r>
          </a:p>
          <a:p>
            <a:endParaRPr lang="en-IN" sz="2000" dirty="0"/>
          </a:p>
          <a:p>
            <a:r>
              <a:rPr lang="en-IN" sz="2000" dirty="0"/>
              <a:t>This new requirement to report is without any materiality thresholds, which could cause high level of anxiety to the Audit Committee and Boards as any such disclosure could have a profound impact on the stock price of the company. In addition, a speculative reporting by the media may also create panic among the investor community. </a:t>
            </a:r>
            <a:r>
              <a:rPr lang="en-IN" sz="2400" dirty="0"/>
              <a:t>	</a:t>
            </a:r>
          </a:p>
          <a:p>
            <a:pPr marL="0" indent="0">
              <a:buNone/>
            </a:pPr>
            <a:r>
              <a:rPr lang="en-IN" sz="2400" dirty="0"/>
              <a:t>	</a:t>
            </a:r>
          </a:p>
          <a:p>
            <a:pPr>
              <a:buFont typeface="Wingdings" panose="05000000000000000000" pitchFamily="2" charset="2"/>
              <a:buChar char="§"/>
            </a:pPr>
            <a:endParaRPr lang="en-IN" sz="2400" dirty="0"/>
          </a:p>
          <a:p>
            <a:pPr marL="393700" lvl="1" indent="0" algn="just">
              <a:buNone/>
            </a:pPr>
            <a:endParaRPr lang="en-IN" b="1" dirty="0"/>
          </a:p>
        </p:txBody>
      </p:sp>
    </p:spTree>
    <p:extLst>
      <p:ext uri="{BB962C8B-B14F-4D97-AF65-F5344CB8AC3E}">
        <p14:creationId xmlns:p14="http://schemas.microsoft.com/office/powerpoint/2010/main" val="7140230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Some Common Threads in the Frauds </a:t>
            </a:r>
            <a:endParaRPr lang="en-IN" sz="3200" dirty="0"/>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r>
              <a:rPr lang="en-IN" sz="2000" dirty="0" smtClean="0"/>
              <a:t>Poor </a:t>
            </a:r>
            <a:r>
              <a:rPr lang="en-IN" sz="2000" dirty="0"/>
              <a:t>corporate governance practices. </a:t>
            </a:r>
          </a:p>
          <a:p>
            <a:r>
              <a:rPr lang="en-IN" sz="2000" dirty="0" smtClean="0"/>
              <a:t>Board </a:t>
            </a:r>
            <a:r>
              <a:rPr lang="en-IN" sz="2000" dirty="0"/>
              <a:t>of directors consisting of unquestioning or silent yes man directors. </a:t>
            </a:r>
          </a:p>
          <a:p>
            <a:r>
              <a:rPr lang="en-IN" sz="2000" dirty="0" smtClean="0"/>
              <a:t> </a:t>
            </a:r>
            <a:r>
              <a:rPr lang="en-IN" sz="2000" dirty="0"/>
              <a:t>Centralisation of decision-making powers in hands of promoters or a few top management officials. </a:t>
            </a:r>
          </a:p>
          <a:p>
            <a:r>
              <a:rPr lang="en-IN" sz="2000" dirty="0" smtClean="0"/>
              <a:t> </a:t>
            </a:r>
            <a:r>
              <a:rPr lang="en-IN" sz="2000" dirty="0"/>
              <a:t>Lack of effective internal controls and systems, Including IT control and internal audit system. </a:t>
            </a:r>
          </a:p>
          <a:p>
            <a:r>
              <a:rPr lang="en-IN" sz="2000" dirty="0" smtClean="0"/>
              <a:t>Lack </a:t>
            </a:r>
            <a:r>
              <a:rPr lang="en-IN" sz="2000" dirty="0"/>
              <a:t>of effective oversight and monitoring mechanism. </a:t>
            </a:r>
          </a:p>
          <a:p>
            <a:r>
              <a:rPr lang="en-IN" sz="2000" dirty="0" smtClean="0"/>
              <a:t>Absence </a:t>
            </a:r>
            <a:r>
              <a:rPr lang="en-IN" sz="2000" dirty="0"/>
              <a:t>or lack of MIS systems. </a:t>
            </a:r>
          </a:p>
          <a:p>
            <a:r>
              <a:rPr lang="en-IN" sz="2000" dirty="0" smtClean="0"/>
              <a:t>Non- </a:t>
            </a:r>
            <a:r>
              <a:rPr lang="en-IN" sz="2000" dirty="0"/>
              <a:t>adherence to systems and controls. </a:t>
            </a:r>
          </a:p>
          <a:p>
            <a:r>
              <a:rPr lang="en-IN" sz="2000" dirty="0" smtClean="0"/>
              <a:t> </a:t>
            </a:r>
            <a:r>
              <a:rPr lang="en-IN" sz="2000" dirty="0"/>
              <a:t>Ambitious expansion in non- core area funded through overleveraging of Balance Sheet. </a:t>
            </a:r>
          </a:p>
          <a:p>
            <a:r>
              <a:rPr lang="en-IN" sz="2000" dirty="0" smtClean="0"/>
              <a:t>Imprudent </a:t>
            </a:r>
            <a:r>
              <a:rPr lang="en-IN" sz="2000" dirty="0"/>
              <a:t>bank / NBFC lending practices. </a:t>
            </a:r>
          </a:p>
          <a:p>
            <a:r>
              <a:rPr lang="en-IN" sz="2000" dirty="0" smtClean="0"/>
              <a:t>Absence </a:t>
            </a:r>
            <a:r>
              <a:rPr lang="en-IN" sz="2000" dirty="0"/>
              <a:t>of effective whistle blower mechanism. </a:t>
            </a:r>
            <a:r>
              <a:rPr lang="en-IN" dirty="0"/>
              <a:t>	</a:t>
            </a:r>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3499196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Commonly used Mechanisms to Commit Frauds </a:t>
            </a:r>
            <a:r>
              <a:rPr lang="en-IN" sz="3200" dirty="0"/>
              <a:t>	</a:t>
            </a:r>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r>
              <a:rPr lang="en-IN" sz="2000" dirty="0"/>
              <a:t>Fake sales invoice. </a:t>
            </a:r>
          </a:p>
          <a:p>
            <a:r>
              <a:rPr lang="en-IN" sz="2000" dirty="0" smtClean="0"/>
              <a:t>Revenue </a:t>
            </a:r>
            <a:r>
              <a:rPr lang="en-IN" sz="2000" dirty="0"/>
              <a:t>recognition without delivery of goods or transfer of control and ownership of goods. </a:t>
            </a:r>
          </a:p>
          <a:p>
            <a:r>
              <a:rPr lang="en-IN" sz="2000" dirty="0" smtClean="0"/>
              <a:t>Double </a:t>
            </a:r>
            <a:r>
              <a:rPr lang="en-IN" sz="2000" dirty="0"/>
              <a:t>accounting of sales. </a:t>
            </a:r>
          </a:p>
          <a:p>
            <a:r>
              <a:rPr lang="en-IN" sz="2000" dirty="0" smtClean="0"/>
              <a:t>Not </a:t>
            </a:r>
            <a:r>
              <a:rPr lang="en-IN" sz="2000" dirty="0"/>
              <a:t>accounting of sales returns, credit notes on account of discount, promotional expenses etc. </a:t>
            </a:r>
          </a:p>
          <a:p>
            <a:r>
              <a:rPr lang="en-IN" sz="2000" dirty="0" smtClean="0"/>
              <a:t>Sale </a:t>
            </a:r>
            <a:r>
              <a:rPr lang="en-IN" sz="2000" dirty="0"/>
              <a:t>of non-existent scrap or at lower-than-normal value. </a:t>
            </a:r>
          </a:p>
          <a:p>
            <a:r>
              <a:rPr lang="en-IN" sz="2000" dirty="0"/>
              <a:t>Fake purchases of material and capital purchases, without receiving goods or without transfer of ownership to the company. </a:t>
            </a:r>
          </a:p>
          <a:p>
            <a:r>
              <a:rPr lang="en-IN" sz="2000" dirty="0" smtClean="0"/>
              <a:t>Over </a:t>
            </a:r>
            <a:r>
              <a:rPr lang="en-IN" sz="2000" dirty="0"/>
              <a:t>invoicing of imports and transfer of differential value to fraudsters by round tripping/money laundering. </a:t>
            </a:r>
          </a:p>
          <a:p>
            <a:pPr marL="0" indent="0">
              <a:buNone/>
            </a:pPr>
            <a:endParaRPr lang="en-IN" sz="2000" dirty="0"/>
          </a:p>
          <a:p>
            <a:endParaRPr lang="en-IN" sz="2000" dirty="0"/>
          </a:p>
          <a:p>
            <a:pPr marL="0" indent="0">
              <a:buNone/>
            </a:pPr>
            <a:endParaRPr lang="en-IN" dirty="0"/>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2050974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200" b="1" dirty="0"/>
              <a:t>Commonly used Mechanisms to Commit Frauds </a:t>
            </a:r>
            <a:r>
              <a:rPr lang="en-IN" sz="3200" dirty="0"/>
              <a:t>	</a:t>
            </a:r>
          </a:p>
        </p:txBody>
      </p:sp>
      <p:sp>
        <p:nvSpPr>
          <p:cNvPr id="3" name="Content Placeholder 2"/>
          <p:cNvSpPr>
            <a:spLocks noGrp="1"/>
          </p:cNvSpPr>
          <p:nvPr>
            <p:ph idx="1"/>
          </p:nvPr>
        </p:nvSpPr>
        <p:spPr>
          <a:xfrm>
            <a:off x="609600" y="1661376"/>
            <a:ext cx="10972800" cy="4855334"/>
          </a:xfrm>
        </p:spPr>
        <p:txBody>
          <a:bodyPr/>
          <a:lstStyle/>
          <a:p>
            <a:pPr marL="0" indent="0">
              <a:buNone/>
            </a:pPr>
            <a:endParaRPr lang="en-IN" sz="2000" dirty="0"/>
          </a:p>
          <a:p>
            <a:endParaRPr lang="en-IN" sz="2000" dirty="0"/>
          </a:p>
          <a:p>
            <a:r>
              <a:rPr lang="en-IN" sz="2000" dirty="0"/>
              <a:t>Accounting of fake expenses, without incurring expenses or overstatement of costs. </a:t>
            </a:r>
          </a:p>
          <a:p>
            <a:r>
              <a:rPr lang="en-IN" sz="2000" dirty="0" smtClean="0"/>
              <a:t> </a:t>
            </a:r>
            <a:r>
              <a:rPr lang="en-IN" sz="2000" dirty="0"/>
              <a:t>Common items of expenses are-sales promotion and marketing’s, commission, payments to dummy contracted or regular staff, travelling and conveyance, freight and transportation, fuel costs, administration costs etc. </a:t>
            </a:r>
          </a:p>
          <a:p>
            <a:r>
              <a:rPr lang="en-IN" sz="2000" dirty="0"/>
              <a:t> </a:t>
            </a:r>
            <a:r>
              <a:rPr lang="en-IN" sz="2000" dirty="0" smtClean="0"/>
              <a:t>Deliberate </a:t>
            </a:r>
            <a:r>
              <a:rPr lang="en-IN" sz="2000" dirty="0"/>
              <a:t>under provisioning of expenses, debtors, loans, advances and liabilities. </a:t>
            </a:r>
          </a:p>
          <a:p>
            <a:r>
              <a:rPr lang="en-IN" sz="2000" dirty="0" smtClean="0"/>
              <a:t> </a:t>
            </a:r>
            <a:r>
              <a:rPr lang="en-IN" sz="2000" dirty="0"/>
              <a:t>Under provisioning on account of impairments of tangible and intangible assets, current assets, over estimation of realisable value of stocks, scraps etc. </a:t>
            </a:r>
          </a:p>
          <a:p>
            <a:r>
              <a:rPr lang="en-IN" sz="2000" dirty="0" smtClean="0"/>
              <a:t> </a:t>
            </a:r>
            <a:r>
              <a:rPr lang="en-IN" sz="2000" dirty="0"/>
              <a:t>Actual liability disclosed as contingent liabilities. </a:t>
            </a:r>
          </a:p>
          <a:p>
            <a:r>
              <a:rPr lang="en-IN" sz="2000" dirty="0" smtClean="0"/>
              <a:t> </a:t>
            </a:r>
            <a:r>
              <a:rPr lang="en-IN" sz="2000" dirty="0"/>
              <a:t>Valuation of non-existing stocks or non - moving/non-saleable stocks. </a:t>
            </a:r>
          </a:p>
          <a:p>
            <a:endParaRPr lang="en-IN" sz="2000" dirty="0"/>
          </a:p>
          <a:p>
            <a:endParaRPr lang="en-IN" sz="2000" dirty="0"/>
          </a:p>
          <a:p>
            <a:pPr marL="0" indent="0">
              <a:buNone/>
            </a:pPr>
            <a:endParaRPr lang="en-IN" dirty="0"/>
          </a:p>
          <a:p>
            <a:pPr marL="0" indent="0" algn="just">
              <a:lnSpc>
                <a:spcPct val="150000"/>
              </a:lnSpc>
              <a:buNone/>
            </a:pPr>
            <a:endParaRPr lang="en-IN" dirty="0"/>
          </a:p>
          <a:p>
            <a:pPr lvl="1" algn="just"/>
            <a:endParaRPr lang="en-IN" b="1" dirty="0"/>
          </a:p>
        </p:txBody>
      </p:sp>
    </p:spTree>
    <p:extLst>
      <p:ext uri="{BB962C8B-B14F-4D97-AF65-F5344CB8AC3E}">
        <p14:creationId xmlns:p14="http://schemas.microsoft.com/office/powerpoint/2010/main" val="7218330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670390"/>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5300" dirty="0"/>
              <a:t>Fraud Triangle, Types, Sector Classification. </a:t>
            </a:r>
            <a:r>
              <a:rPr lang="en-IN" sz="4400" dirty="0"/>
              <a:t/>
            </a:r>
            <a:br>
              <a:rPr lang="en-IN" sz="4400" dirty="0"/>
            </a:br>
            <a:endParaRPr lang="en-US" b="1" dirty="0"/>
          </a:p>
        </p:txBody>
      </p:sp>
      <p:sp>
        <p:nvSpPr>
          <p:cNvPr id="6" name="Content Placeholder 5"/>
          <p:cNvSpPr>
            <a:spLocks noGrp="1"/>
          </p:cNvSpPr>
          <p:nvPr>
            <p:ph idx="1"/>
          </p:nvPr>
        </p:nvSpPr>
        <p:spPr/>
        <p:txBody>
          <a:bodyPr/>
          <a:lstStyle/>
          <a:p>
            <a:endParaRPr lang="en-IN"/>
          </a:p>
        </p:txBody>
      </p:sp>
    </p:spTree>
    <p:extLst>
      <p:ext uri="{BB962C8B-B14F-4D97-AF65-F5344CB8AC3E}">
        <p14:creationId xmlns:p14="http://schemas.microsoft.com/office/powerpoint/2010/main" val="34725461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9189893" y="1978647"/>
            <a:ext cx="2830119" cy="3770799"/>
          </a:xfrm>
          <a:prstGeom prst="rect">
            <a:avLst/>
          </a:prstGeom>
        </p:spPr>
      </p:pic>
      <p:pic>
        <p:nvPicPr>
          <p:cNvPr id="6" name="Picture 5"/>
          <p:cNvPicPr>
            <a:picLocks noChangeAspect="1"/>
          </p:cNvPicPr>
          <p:nvPr/>
        </p:nvPicPr>
        <p:blipFill>
          <a:blip r:embed="rId3"/>
          <a:stretch>
            <a:fillRect/>
          </a:stretch>
        </p:blipFill>
        <p:spPr>
          <a:xfrm>
            <a:off x="6284364" y="1978647"/>
            <a:ext cx="2922687" cy="3785311"/>
          </a:xfrm>
          <a:prstGeom prst="rect">
            <a:avLst/>
          </a:prstGeom>
        </p:spPr>
      </p:pic>
      <p:sp>
        <p:nvSpPr>
          <p:cNvPr id="2" name="Title 1"/>
          <p:cNvSpPr>
            <a:spLocks noGrp="1"/>
          </p:cNvSpPr>
          <p:nvPr>
            <p:ph type="title"/>
          </p:nvPr>
        </p:nvSpPr>
        <p:spPr>
          <a:xfrm>
            <a:off x="609600" y="704850"/>
            <a:ext cx="10972800" cy="737584"/>
          </a:xfrm>
        </p:spPr>
        <p:txBody>
          <a:bodyPr/>
          <a:lstStyle/>
          <a:p>
            <a:pPr algn="ctr"/>
            <a:r>
              <a:rPr lang="en-IN" sz="4800" dirty="0"/>
              <a:t>Frauds – Triangle</a:t>
            </a:r>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smtClean="0"/>
              <a:t>The </a:t>
            </a:r>
            <a:r>
              <a:rPr lang="en-IN" b="1" dirty="0"/>
              <a:t>three elements of the Fraud Triangle are: </a:t>
            </a:r>
            <a:r>
              <a:rPr lang="en-IN" b="1" dirty="0" smtClean="0"/>
              <a:t> </a:t>
            </a:r>
            <a:endParaRPr lang="en-IN" b="1" dirty="0"/>
          </a:p>
          <a:p>
            <a:r>
              <a:rPr lang="en-IN" dirty="0"/>
              <a:t>Opportunity </a:t>
            </a:r>
          </a:p>
          <a:p>
            <a:r>
              <a:rPr lang="en-IN" dirty="0"/>
              <a:t>Pressure </a:t>
            </a:r>
          </a:p>
          <a:p>
            <a:r>
              <a:rPr lang="en-IN" dirty="0"/>
              <a:t>Rationalization </a:t>
            </a:r>
          </a:p>
          <a:p>
            <a:pPr marL="0" indent="0">
              <a:buNone/>
            </a:pPr>
            <a:r>
              <a:rPr lang="en-IN" dirty="0" smtClean="0"/>
              <a:t>    </a:t>
            </a:r>
            <a:endParaRPr lang="en-IN" dirty="0"/>
          </a:p>
          <a:p>
            <a:pPr algn="just"/>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pic>
        <p:nvPicPr>
          <p:cNvPr id="8" name="Picture 7"/>
          <p:cNvPicPr>
            <a:picLocks noChangeAspect="1"/>
          </p:cNvPicPr>
          <p:nvPr/>
        </p:nvPicPr>
        <p:blipFill>
          <a:blip r:embed="rId4"/>
          <a:stretch>
            <a:fillRect/>
          </a:stretch>
        </p:blipFill>
        <p:spPr>
          <a:xfrm>
            <a:off x="6555345" y="5638233"/>
            <a:ext cx="5636655" cy="1103856"/>
          </a:xfrm>
          <a:prstGeom prst="rect">
            <a:avLst/>
          </a:prstGeom>
        </p:spPr>
      </p:pic>
    </p:spTree>
    <p:extLst>
      <p:ext uri="{BB962C8B-B14F-4D97-AF65-F5344CB8AC3E}">
        <p14:creationId xmlns:p14="http://schemas.microsoft.com/office/powerpoint/2010/main" val="13454630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smtClean="0"/>
              <a:t>The Fraud Diamond</a:t>
            </a:r>
            <a:endParaRPr lang="en-IN" sz="4800" dirty="0"/>
          </a:p>
        </p:txBody>
      </p:sp>
      <p:sp>
        <p:nvSpPr>
          <p:cNvPr id="3" name="Content Placeholder 2"/>
          <p:cNvSpPr>
            <a:spLocks noGrp="1"/>
          </p:cNvSpPr>
          <p:nvPr>
            <p:ph idx="1"/>
          </p:nvPr>
        </p:nvSpPr>
        <p:spPr>
          <a:xfrm>
            <a:off x="206061" y="1648497"/>
            <a:ext cx="11629623" cy="4875281"/>
          </a:xfrm>
        </p:spPr>
        <p:txBody>
          <a:bodyPr/>
          <a:lstStyle/>
          <a:p>
            <a:pPr algn="just">
              <a:buFont typeface="Wingdings" panose="05000000000000000000" pitchFamily="2" charset="2"/>
              <a:buChar char="§"/>
            </a:pPr>
            <a:r>
              <a:rPr lang="en-IN" sz="1800" b="1" dirty="0"/>
              <a:t>Capability: </a:t>
            </a:r>
            <a:r>
              <a:rPr lang="en-IN" sz="1800" dirty="0"/>
              <a:t>The Fraud Diamond, a newer theory of fraud proposed by David T. Wolfe and Dana R. Hermanson, asserts that the fraudster's capability must also be taken into account</a:t>
            </a:r>
            <a:r>
              <a:rPr lang="en-IN" sz="1800" dirty="0" smtClean="0"/>
              <a:t>. </a:t>
            </a:r>
            <a:r>
              <a:rPr lang="en-IN" sz="1800" dirty="0"/>
              <a:t>The fraudster, it is said, must have the required traits (e.g., greed, weakness of character, excessive pride, dishonesty, etc.) and abilities (e.g., knowledge of processes and controls) to actually commit the fraud. </a:t>
            </a:r>
          </a:p>
          <a:p>
            <a:r>
              <a:rPr lang="en-IN" sz="1800" b="1" dirty="0"/>
              <a:t>10-80-10 Rule: </a:t>
            </a:r>
            <a:r>
              <a:rPr lang="en-IN" sz="1800" dirty="0"/>
              <a:t>The 10-80-10 Rule supports the general assumption of capability by breakdown of the population and the likelihood of fraud occurrences.  </a:t>
            </a:r>
            <a:endParaRPr lang="en-IN" sz="1800" dirty="0" smtClean="0"/>
          </a:p>
          <a:p>
            <a:pPr lvl="1">
              <a:buFont typeface="Arial" panose="020B0604020202020204" pitchFamily="34" charset="0"/>
              <a:buChar char="•"/>
            </a:pPr>
            <a:r>
              <a:rPr lang="en-IN" sz="2000" dirty="0"/>
              <a:t>Essentially: </a:t>
            </a:r>
            <a:endParaRPr lang="en-IN" sz="2000" dirty="0" smtClean="0"/>
          </a:p>
          <a:p>
            <a:pPr lvl="2">
              <a:buFont typeface="Wingdings" panose="05000000000000000000" pitchFamily="2" charset="2"/>
              <a:buChar char="Ø"/>
            </a:pPr>
            <a:r>
              <a:rPr lang="en-IN" sz="1700" dirty="0"/>
              <a:t>10 percent of the population will NEVER commit fraud</a:t>
            </a:r>
            <a:r>
              <a:rPr lang="en-IN" sz="1700" dirty="0" smtClean="0"/>
              <a:t>.</a:t>
            </a:r>
          </a:p>
          <a:p>
            <a:pPr lvl="2">
              <a:buFont typeface="Wingdings" panose="05000000000000000000" pitchFamily="2" charset="2"/>
              <a:buChar char="Ø"/>
            </a:pPr>
            <a:r>
              <a:rPr lang="en-IN" sz="1700" dirty="0"/>
              <a:t>80 percent of the population might commit fraud </a:t>
            </a:r>
            <a:r>
              <a:rPr lang="en-IN" sz="1700" dirty="0" smtClean="0"/>
              <a:t>given</a:t>
            </a:r>
          </a:p>
          <a:p>
            <a:pPr marL="668337" lvl="2" indent="0">
              <a:buNone/>
            </a:pPr>
            <a:r>
              <a:rPr lang="en-IN" sz="1700" dirty="0"/>
              <a:t>	</a:t>
            </a:r>
            <a:r>
              <a:rPr lang="en-IN" sz="1700" dirty="0" smtClean="0"/>
              <a:t> </a:t>
            </a:r>
            <a:r>
              <a:rPr lang="en-IN" sz="1700" dirty="0"/>
              <a:t>the right combination of opportunity, pressure, and rationalization</a:t>
            </a:r>
            <a:r>
              <a:rPr lang="en-IN" sz="1700" dirty="0" smtClean="0"/>
              <a:t>.</a:t>
            </a:r>
          </a:p>
          <a:p>
            <a:pPr lvl="2">
              <a:buFont typeface="Wingdings" panose="05000000000000000000" pitchFamily="2" charset="2"/>
              <a:buChar char="Ø"/>
            </a:pPr>
            <a:r>
              <a:rPr lang="en-IN" sz="1700" dirty="0"/>
              <a:t>10 percent of the population are actively looking </a:t>
            </a:r>
            <a:endParaRPr lang="en-IN" sz="1700" dirty="0" smtClean="0"/>
          </a:p>
          <a:p>
            <a:pPr marL="668337" lvl="2" indent="0">
              <a:buNone/>
            </a:pPr>
            <a:r>
              <a:rPr lang="en-IN" sz="1700" dirty="0"/>
              <a:t>	</a:t>
            </a:r>
            <a:r>
              <a:rPr lang="en-IN" sz="1700" dirty="0" smtClean="0"/>
              <a:t>at </a:t>
            </a:r>
            <a:r>
              <a:rPr lang="en-IN" sz="1700" dirty="0"/>
              <a:t>systems and trying to find a way to commit fraud.   </a:t>
            </a:r>
          </a:p>
          <a:p>
            <a:pPr algn="just"/>
            <a:endParaRPr lang="en-IN" dirty="0"/>
          </a:p>
          <a:p>
            <a:endParaRPr lang="en-IN" b="1" dirty="0" smtClean="0"/>
          </a:p>
          <a:p>
            <a:pPr>
              <a:buFont typeface="Wingdings" panose="05000000000000000000" pitchFamily="2" charset="2"/>
              <a:buChar char="§"/>
            </a:pPr>
            <a:endParaRPr lang="en-IN" dirty="0"/>
          </a:p>
          <a:p>
            <a:pPr lvl="1" algn="just"/>
            <a:endParaRPr lang="en-IN" b="1" dirty="0"/>
          </a:p>
        </p:txBody>
      </p:sp>
      <p:pic>
        <p:nvPicPr>
          <p:cNvPr id="9" name="Picture 8"/>
          <p:cNvPicPr>
            <a:picLocks noChangeAspect="1"/>
          </p:cNvPicPr>
          <p:nvPr/>
        </p:nvPicPr>
        <p:blipFill>
          <a:blip r:embed="rId2"/>
          <a:stretch>
            <a:fillRect/>
          </a:stretch>
        </p:blipFill>
        <p:spPr>
          <a:xfrm>
            <a:off x="7770386" y="3086900"/>
            <a:ext cx="3683224" cy="3491790"/>
          </a:xfrm>
          <a:prstGeom prst="rect">
            <a:avLst/>
          </a:prstGeom>
        </p:spPr>
      </p:pic>
    </p:spTree>
    <p:extLst>
      <p:ext uri="{BB962C8B-B14F-4D97-AF65-F5344CB8AC3E}">
        <p14:creationId xmlns:p14="http://schemas.microsoft.com/office/powerpoint/2010/main" val="31737650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marL="0" indent="0">
              <a:buNone/>
            </a:pPr>
            <a:r>
              <a:rPr lang="en-IN" sz="2200" b="1" dirty="0" smtClean="0"/>
              <a:t>There are following types of Fraud as described below: </a:t>
            </a:r>
            <a:endParaRPr lang="en-IN" sz="2200" b="1" dirty="0"/>
          </a:p>
          <a:p>
            <a:pPr>
              <a:lnSpc>
                <a:spcPct val="150000"/>
              </a:lnSpc>
            </a:pPr>
            <a:r>
              <a:rPr lang="en-IN" sz="2000" dirty="0"/>
              <a:t>Payroll fraud </a:t>
            </a:r>
            <a:endParaRPr lang="en-IN" sz="2000" dirty="0" smtClean="0"/>
          </a:p>
          <a:p>
            <a:pPr>
              <a:lnSpc>
                <a:spcPct val="150000"/>
              </a:lnSpc>
            </a:pPr>
            <a:r>
              <a:rPr lang="en-IN" sz="2000" dirty="0"/>
              <a:t>Asset misappropriation / skimming </a:t>
            </a:r>
            <a:endParaRPr lang="en-IN" sz="2000" dirty="0" smtClean="0"/>
          </a:p>
          <a:p>
            <a:pPr>
              <a:lnSpc>
                <a:spcPct val="150000"/>
              </a:lnSpc>
            </a:pPr>
            <a:r>
              <a:rPr lang="en-IN" sz="2000" dirty="0"/>
              <a:t>Invoice Fraud Schemes </a:t>
            </a:r>
            <a:endParaRPr lang="en-IN" sz="2000" dirty="0" smtClean="0"/>
          </a:p>
          <a:p>
            <a:pPr>
              <a:lnSpc>
                <a:spcPct val="150000"/>
              </a:lnSpc>
            </a:pPr>
            <a:r>
              <a:rPr lang="en-IN" sz="2000" dirty="0"/>
              <a:t>Financial statement fraud </a:t>
            </a:r>
            <a:endParaRPr lang="en-IN" sz="2000" dirty="0" smtClean="0"/>
          </a:p>
          <a:p>
            <a:pPr>
              <a:lnSpc>
                <a:spcPct val="150000"/>
              </a:lnSpc>
            </a:pPr>
            <a:r>
              <a:rPr lang="en-IN" sz="2000" dirty="0"/>
              <a:t>Tax fraud </a:t>
            </a:r>
            <a:endParaRPr lang="en-IN" sz="2000" dirty="0" smtClean="0"/>
          </a:p>
          <a:p>
            <a:pPr>
              <a:lnSpc>
                <a:spcPct val="150000"/>
              </a:lnSpc>
            </a:pPr>
            <a:r>
              <a:rPr lang="en-IN" sz="2000" dirty="0"/>
              <a:t>Data, Intellectual Property and Identity Theft Insurance and Banking Fraud </a:t>
            </a:r>
            <a:endParaRPr lang="en-IN" sz="2000" dirty="0" smtClean="0"/>
          </a:p>
          <a:p>
            <a:pPr>
              <a:lnSpc>
                <a:spcPct val="150000"/>
              </a:lnSpc>
            </a:pPr>
            <a:r>
              <a:rPr lang="en-IN" sz="2000" dirty="0"/>
              <a:t>Money Fraud </a:t>
            </a:r>
            <a:endParaRPr lang="en-IN" sz="2000" dirty="0" smtClean="0"/>
          </a:p>
          <a:p>
            <a:pPr>
              <a:lnSpc>
                <a:spcPct val="150000"/>
              </a:lnSpc>
            </a:pPr>
            <a:r>
              <a:rPr lang="en-IN" sz="2000" dirty="0"/>
              <a:t>Return Fraud </a:t>
            </a:r>
            <a:endParaRPr lang="en-IN" sz="2000" dirty="0" smtClean="0"/>
          </a:p>
          <a:p>
            <a:pPr>
              <a:lnSpc>
                <a:spcPct val="150000"/>
              </a:lnSpc>
            </a:pPr>
            <a:r>
              <a:rPr lang="en-IN" sz="2000" dirty="0"/>
              <a:t>Bribery and corruption </a:t>
            </a:r>
          </a:p>
          <a:p>
            <a:endParaRPr lang="en-IN" b="1" dirty="0" smtClean="0"/>
          </a:p>
          <a:p>
            <a:pPr>
              <a:buFont typeface="Wingdings" panose="05000000000000000000" pitchFamily="2" charset="2"/>
              <a:buChar char="§"/>
            </a:pPr>
            <a:endParaRPr lang="en-IN" dirty="0"/>
          </a:p>
          <a:p>
            <a:pPr lvl="1" algn="just"/>
            <a:endParaRPr lang="en-IN" b="1" dirty="0"/>
          </a:p>
        </p:txBody>
      </p:sp>
    </p:spTree>
    <p:extLst>
      <p:ext uri="{BB962C8B-B14F-4D97-AF65-F5344CB8AC3E}">
        <p14:creationId xmlns:p14="http://schemas.microsoft.com/office/powerpoint/2010/main" val="25992385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pPr>
              <a:buFont typeface="Wingdings" panose="05000000000000000000" pitchFamily="2" charset="2"/>
              <a:buChar char="§"/>
            </a:pPr>
            <a:r>
              <a:rPr lang="en-IN" sz="2400" b="1" dirty="0"/>
              <a:t>Payroll fraud </a:t>
            </a:r>
            <a:r>
              <a:rPr lang="en-IN" sz="2400" dirty="0"/>
              <a:t>can manifest in a variety of ways. An employee could lie about their productivity, sales or hours worked to get a higher pay. Some may request for a pay advance without any intention of paying it back. Others may even take it a step further by enlisting a co-worker to manipulate their attendance records by clocking in and out for them. </a:t>
            </a:r>
            <a:endParaRPr lang="en-IN" sz="2400" dirty="0" smtClean="0"/>
          </a:p>
          <a:p>
            <a:r>
              <a:rPr lang="en-IN" sz="2400" dirty="0"/>
              <a:t>According to most studies, payroll fraud disproportionately affects small businesses because they are less likely to have anti-fraud measures and systems. </a:t>
            </a:r>
          </a:p>
          <a:p>
            <a:r>
              <a:rPr lang="en-IN" sz="2400" dirty="0"/>
              <a:t>How to avoid it: Do background checks on every potential employee. Have managers closely monitor time sheets and use secure automated payroll services. </a:t>
            </a:r>
          </a:p>
          <a:p>
            <a:pPr marL="393700" lvl="1" indent="0" algn="just">
              <a:buNone/>
            </a:pPr>
            <a:endParaRPr lang="en-IN" b="1" dirty="0"/>
          </a:p>
        </p:txBody>
      </p:sp>
    </p:spTree>
    <p:extLst>
      <p:ext uri="{BB962C8B-B14F-4D97-AF65-F5344CB8AC3E}">
        <p14:creationId xmlns:p14="http://schemas.microsoft.com/office/powerpoint/2010/main" val="2654012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Course Introduction, Business Fraud, Scenario, and Fraudster Profile</a:t>
            </a:r>
            <a:r>
              <a:rPr lang="en-IN" dirty="0" smtClean="0"/>
              <a:t>.</a:t>
            </a:r>
            <a:br>
              <a:rPr lang="en-IN" dirty="0" smtClean="0"/>
            </a:br>
            <a:endParaRPr lang="en-US" b="1" dirty="0"/>
          </a:p>
        </p:txBody>
      </p:sp>
      <p:sp>
        <p:nvSpPr>
          <p:cNvPr id="9" name="Content Placeholder 8"/>
          <p:cNvSpPr>
            <a:spLocks noGrp="1"/>
          </p:cNvSpPr>
          <p:nvPr>
            <p:ph idx="1"/>
          </p:nvPr>
        </p:nvSpPr>
        <p:spPr/>
        <p:txBody>
          <a:bodyPr/>
          <a:lstStyle/>
          <a:p>
            <a:endParaRPr lang="en-IN" dirty="0"/>
          </a:p>
        </p:txBody>
      </p:sp>
    </p:spTree>
    <p:extLst>
      <p:ext uri="{BB962C8B-B14F-4D97-AF65-F5344CB8AC3E}">
        <p14:creationId xmlns:p14="http://schemas.microsoft.com/office/powerpoint/2010/main" val="27002068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1800" b="1" dirty="0"/>
              <a:t>Asset misappropriation / skimming </a:t>
            </a:r>
            <a:r>
              <a:rPr lang="en-IN" sz="1800" dirty="0"/>
              <a:t>is one of the most common types of business fraud, but it is also one of the easiest to spot. Watching out for forged checks, missing inventory and accounts that simply don’t add up is key to identifying asset misappropriation. Fall victim to skimming, which is the act of taking money from either a customer or the company without recording the transaction. </a:t>
            </a:r>
          </a:p>
          <a:p>
            <a:r>
              <a:rPr lang="en-IN" sz="1800" dirty="0"/>
              <a:t>How to avoid it: Rotate cash-handling staff and do not entrust all financial tasks to one employee. </a:t>
            </a:r>
          </a:p>
          <a:p>
            <a:r>
              <a:rPr lang="en-IN" sz="1800" b="1" dirty="0"/>
              <a:t>Invoice Fraud Schemes</a:t>
            </a:r>
            <a:r>
              <a:rPr lang="en-IN" sz="1800" dirty="0"/>
              <a:t>, this type of fraud happens when the fraudster (often an employee in sales or accounting) creates fake invoices to steal money from the business. This could mean invoicing for products and services that were never bought, creating a fake supplier / shell company to funnel the money to, or awarding over-inflated contracts to personal friends and family. </a:t>
            </a:r>
          </a:p>
          <a:p>
            <a:r>
              <a:rPr lang="en-IN" sz="1800" dirty="0"/>
              <a:t>How to avoid it: Cross-check every invoice with actual goods and services purchased. Do comprehensive background checks before approving a new supplier. </a:t>
            </a:r>
            <a:endParaRPr lang="en-IN" sz="1800" b="1" dirty="0"/>
          </a:p>
        </p:txBody>
      </p:sp>
    </p:spTree>
    <p:extLst>
      <p:ext uri="{BB962C8B-B14F-4D97-AF65-F5344CB8AC3E}">
        <p14:creationId xmlns:p14="http://schemas.microsoft.com/office/powerpoint/2010/main" val="17672507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2000" b="1" dirty="0"/>
              <a:t>Financial statement fraud </a:t>
            </a:r>
            <a:r>
              <a:rPr lang="en-IN" sz="2000" dirty="0"/>
              <a:t>involves fudging important numbers like sales, revenues, assets and liabilities. Usually, this is done to dupe investors or the public, manipulate stock or increase bonuses. While this is one of the rarer kinds of business fraud, it is also one of the most damaging. </a:t>
            </a:r>
          </a:p>
          <a:p>
            <a:r>
              <a:rPr lang="en-IN" sz="2000" dirty="0"/>
              <a:t>How to avoid it: Delegate different accounting functions to different employees. Closely examine financial statements for inconsistencies or inaccurate information before publishing. </a:t>
            </a:r>
          </a:p>
          <a:p>
            <a:r>
              <a:rPr lang="en-IN" sz="2000" b="1" dirty="0"/>
              <a:t>Tax fraud </a:t>
            </a:r>
            <a:r>
              <a:rPr lang="en-IN" sz="2000" dirty="0"/>
              <a:t>(also known as tax evasion) is a type of fraud that happens when an individual or company’s earnings and expenses are misreported to the IRS, often to take advantage of lower tax brackets and special exemptions. </a:t>
            </a:r>
          </a:p>
          <a:p>
            <a:r>
              <a:rPr lang="en-IN" sz="2000" dirty="0"/>
              <a:t>How to avoid it: Do not over-report expenses or under-report earnings. File taxes completely, accurately and on time. </a:t>
            </a:r>
            <a:endParaRPr lang="en-IN" sz="2000" b="1" dirty="0"/>
          </a:p>
        </p:txBody>
      </p:sp>
    </p:spTree>
    <p:extLst>
      <p:ext uri="{BB962C8B-B14F-4D97-AF65-F5344CB8AC3E}">
        <p14:creationId xmlns:p14="http://schemas.microsoft.com/office/powerpoint/2010/main" val="38871131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pPr>
              <a:lnSpc>
                <a:spcPct val="150000"/>
              </a:lnSpc>
            </a:pPr>
            <a:endParaRPr lang="en-IN" b="1" dirty="0" smtClean="0"/>
          </a:p>
          <a:p>
            <a:r>
              <a:rPr lang="en-IN" sz="2000" b="1" dirty="0"/>
              <a:t>Data, Intellectual Property and Identity Theft</a:t>
            </a:r>
            <a:r>
              <a:rPr lang="en-IN" sz="2000" dirty="0"/>
              <a:t>, A lot of businesses handle sensitive information, whether personal data or intellectual property (IP). IP theft can damage business if an employee leaks trade secrets and patents to competitors. Identity theft can hurt reputation due to lower customer trust. </a:t>
            </a:r>
            <a:endParaRPr lang="en-IN" sz="2000" dirty="0" smtClean="0"/>
          </a:p>
          <a:p>
            <a:r>
              <a:rPr lang="en-IN" sz="2000" dirty="0"/>
              <a:t>How to avoid it: Restrict access to high-level documents. Have a security policy in place for the classification and handling of sensitive information. </a:t>
            </a:r>
          </a:p>
          <a:p>
            <a:r>
              <a:rPr lang="en-IN" sz="2000" b="1" dirty="0"/>
              <a:t>Insurance and Banking Fraud</a:t>
            </a:r>
            <a:r>
              <a:rPr lang="en-IN" sz="2000" dirty="0"/>
              <a:t>, most companies offer health insurance or workers' compensation to their employees. Sadly, there are employees who try to profit off insurance by filing false claims or lying about injuries and illnesses, resulting in higher premiums and more out-of-pocket expenses for small business owners. </a:t>
            </a:r>
          </a:p>
          <a:p>
            <a:r>
              <a:rPr lang="en-IN" sz="2000" dirty="0"/>
              <a:t>How to avoid it: Be strict about the requirements for filing insurance claims/workers' compensation. Check all submitted documents to ensure they’re real. </a:t>
            </a:r>
            <a:endParaRPr lang="en-IN" sz="2000" b="1" dirty="0"/>
          </a:p>
        </p:txBody>
      </p:sp>
    </p:spTree>
    <p:extLst>
      <p:ext uri="{BB962C8B-B14F-4D97-AF65-F5344CB8AC3E}">
        <p14:creationId xmlns:p14="http://schemas.microsoft.com/office/powerpoint/2010/main" val="12432826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Types of </a:t>
            </a:r>
            <a:r>
              <a:rPr lang="en-IN" sz="4800" dirty="0" smtClean="0"/>
              <a:t>Frauds</a:t>
            </a:r>
            <a:endParaRPr lang="en-IN" sz="4800" dirty="0"/>
          </a:p>
        </p:txBody>
      </p:sp>
      <p:sp>
        <p:nvSpPr>
          <p:cNvPr id="3" name="Content Placeholder 2"/>
          <p:cNvSpPr>
            <a:spLocks noGrp="1"/>
          </p:cNvSpPr>
          <p:nvPr>
            <p:ph idx="1"/>
          </p:nvPr>
        </p:nvSpPr>
        <p:spPr>
          <a:xfrm>
            <a:off x="609600" y="1519707"/>
            <a:ext cx="10972800" cy="4663226"/>
          </a:xfrm>
        </p:spPr>
        <p:txBody>
          <a:bodyPr/>
          <a:lstStyle/>
          <a:p>
            <a:r>
              <a:rPr lang="en-IN" sz="1800" b="1" dirty="0" smtClean="0"/>
              <a:t>Money </a:t>
            </a:r>
            <a:r>
              <a:rPr lang="en-IN" sz="1800" b="1" dirty="0"/>
              <a:t>Fraud </a:t>
            </a:r>
            <a:r>
              <a:rPr lang="en-IN" sz="1800" dirty="0"/>
              <a:t>is a type of fraud where a customer uses fake bills to make a real purchase. If don’t check regularly, won’t notice the notes are counterfeit until it’s too late. </a:t>
            </a:r>
          </a:p>
          <a:p>
            <a:r>
              <a:rPr lang="en-IN" sz="1800" dirty="0"/>
              <a:t>How to avoid it: Train cash-handling employees on how to check for counterfeit bank notes. Invest in a counterfeit money detector if handle large amounts of cash regularly. </a:t>
            </a:r>
          </a:p>
          <a:p>
            <a:r>
              <a:rPr lang="en-IN" sz="1800" b="1" dirty="0"/>
              <a:t>Return Fraud, </a:t>
            </a:r>
            <a:r>
              <a:rPr lang="en-IN" sz="1800" dirty="0"/>
              <a:t>many retail businesses have some sort of return, refund or exchange policy that allows customers to send back defective items. Some people take advantage of this by lying about purchases, returning stolen goods, stealing receipts, or using items and then returning them before the return period is up to get their money back. </a:t>
            </a:r>
          </a:p>
          <a:p>
            <a:r>
              <a:rPr lang="en-IN" sz="1800" dirty="0"/>
              <a:t>How to avoid it: Require receipts for all returns and exchanges. In the case of refunds, give store credit instead of cash. </a:t>
            </a:r>
          </a:p>
          <a:p>
            <a:r>
              <a:rPr lang="en-IN" sz="1800" b="1" dirty="0"/>
              <a:t>Bribery and corruption </a:t>
            </a:r>
            <a:r>
              <a:rPr lang="en-IN" sz="1800" dirty="0"/>
              <a:t>encompass a variety of practices such as skimming/getting kickbacks from projects, using money to influence major company decisions, and manipulating contracts to favour some people over others. </a:t>
            </a:r>
          </a:p>
          <a:p>
            <a:r>
              <a:rPr lang="en-IN" sz="1800" dirty="0"/>
              <a:t>How to avoid it: Implement stricter compliance programs and gifting guidelines. Conduct due diligence with all employees, management and third-party vendors. </a:t>
            </a:r>
            <a:endParaRPr lang="en-IN" sz="1800" b="1" dirty="0"/>
          </a:p>
        </p:txBody>
      </p:sp>
    </p:spTree>
    <p:extLst>
      <p:ext uri="{BB962C8B-B14F-4D97-AF65-F5344CB8AC3E}">
        <p14:creationId xmlns:p14="http://schemas.microsoft.com/office/powerpoint/2010/main" val="2766041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buNone/>
            </a:pPr>
            <a:r>
              <a:rPr lang="en-IN" sz="2000" dirty="0"/>
              <a:t>The courts classify fraud under two major types: criminal and civil. </a:t>
            </a:r>
            <a:r>
              <a:rPr lang="en-IN" sz="2000" b="1" dirty="0"/>
              <a:t>Civil fraud </a:t>
            </a:r>
            <a:r>
              <a:rPr lang="en-IN" sz="2000" dirty="0"/>
              <a:t>is when the fraud is an intentional misrepresentation of facts. </a:t>
            </a:r>
            <a:r>
              <a:rPr lang="en-IN" sz="2000" b="1" dirty="0"/>
              <a:t>Criminal fraud </a:t>
            </a:r>
            <a:r>
              <a:rPr lang="en-IN" sz="2000" dirty="0"/>
              <a:t>is when theft is involved in the fraud. </a:t>
            </a:r>
            <a:endParaRPr lang="en-IN" sz="2000" dirty="0" smtClean="0"/>
          </a:p>
          <a:p>
            <a:r>
              <a:rPr lang="en-IN" sz="2400" dirty="0"/>
              <a:t>For example, lying on income taxes is a type of civil fraud. Civil fraud is punishable by fines or restitution, which involves paying the victim back. If lie on income tax return and get caught, will be required to pay a large fine to fix this wrong. </a:t>
            </a:r>
          </a:p>
          <a:p>
            <a:r>
              <a:rPr lang="en-IN" sz="2400" dirty="0"/>
              <a:t>An example of criminal fraud is that of identity theft. Identity theft, as the name implies, involves theft. Criminal fraud is usually punished as a felony crime. Penalties can be jail time, probation, and fines. </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2203553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lgn="just">
              <a:buNone/>
            </a:pPr>
            <a:r>
              <a:rPr lang="en-IN" sz="2000" b="1" dirty="0" smtClean="0"/>
              <a:t>Common Fraud: Subtypes: </a:t>
            </a:r>
            <a:r>
              <a:rPr lang="en-IN" sz="2000" dirty="0" smtClean="0"/>
              <a:t>in spite of two major types of fraud, there are many different subtypes. </a:t>
            </a:r>
            <a:endParaRPr lang="en-IN" sz="2800" dirty="0"/>
          </a:p>
          <a:p>
            <a:r>
              <a:rPr lang="en-IN" sz="2000" dirty="0"/>
              <a:t>• Mail fraud, such as creating fake invoices. </a:t>
            </a:r>
          </a:p>
          <a:p>
            <a:endParaRPr lang="en-IN" sz="2000" dirty="0"/>
          </a:p>
          <a:p>
            <a:r>
              <a:rPr lang="en-IN" sz="2000" dirty="0"/>
              <a:t>• Insurance fraud, such as claiming more than what is really needed. </a:t>
            </a:r>
          </a:p>
          <a:p>
            <a:endParaRPr lang="en-IN" sz="2000" dirty="0"/>
          </a:p>
          <a:p>
            <a:r>
              <a:rPr lang="en-IN" sz="2000" dirty="0"/>
              <a:t>• Tax fraud, such as not reporting income truthfully. </a:t>
            </a:r>
          </a:p>
          <a:p>
            <a:endParaRPr lang="en-IN" sz="2000" dirty="0"/>
          </a:p>
          <a:p>
            <a:r>
              <a:rPr lang="en-IN" sz="2000" dirty="0"/>
              <a:t>• Check fraud, which involves writing fake checks. </a:t>
            </a:r>
          </a:p>
          <a:p>
            <a:endParaRPr lang="en-IN" sz="2000" dirty="0"/>
          </a:p>
          <a:p>
            <a:r>
              <a:rPr lang="en-IN" sz="2000" dirty="0"/>
              <a:t>• Internet sales fraud, such as selling fake items. </a:t>
            </a:r>
          </a:p>
          <a:p>
            <a:endParaRPr lang="en-IN" sz="2000" dirty="0"/>
          </a:p>
          <a:p>
            <a:r>
              <a:rPr lang="en-IN" sz="2000" dirty="0"/>
              <a:t>• Website misdirection, which are fake websites. </a:t>
            </a:r>
          </a:p>
          <a:p>
            <a:endParaRPr lang="en-IN" sz="2000" dirty="0"/>
          </a:p>
        </p:txBody>
      </p:sp>
    </p:spTree>
    <p:extLst>
      <p:ext uri="{BB962C8B-B14F-4D97-AF65-F5344CB8AC3E}">
        <p14:creationId xmlns:p14="http://schemas.microsoft.com/office/powerpoint/2010/main" val="13467247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5061398"/>
          </a:xfrm>
        </p:spPr>
        <p:txBody>
          <a:bodyPr/>
          <a:lstStyle/>
          <a:p>
            <a:pPr marL="0" indent="0" algn="just">
              <a:buNone/>
            </a:pPr>
            <a:r>
              <a:rPr lang="en-IN" sz="2000" b="1" dirty="0" smtClean="0"/>
              <a:t>Common Fraud: Subtypes: </a:t>
            </a:r>
            <a:r>
              <a:rPr lang="en-IN" sz="2000" dirty="0" smtClean="0"/>
              <a:t>in spite of two major types of fraud, there are many different subtypes. </a:t>
            </a:r>
            <a:endParaRPr lang="en-IN" sz="2800" dirty="0"/>
          </a:p>
          <a:p>
            <a:r>
              <a:rPr lang="en-IN" sz="2000" dirty="0" smtClean="0"/>
              <a:t>• </a:t>
            </a:r>
            <a:r>
              <a:rPr lang="en-IN" sz="2000" dirty="0"/>
              <a:t>Charity fraud, which occurs when charities never send the money to the people they claim to help. </a:t>
            </a:r>
          </a:p>
          <a:p>
            <a:r>
              <a:rPr lang="en-IN" sz="2000" dirty="0" smtClean="0"/>
              <a:t>• Pyramid schemes, for example buying a package about how to make money only to find out that now have to sell that same package to others. </a:t>
            </a:r>
          </a:p>
          <a:p>
            <a:endParaRPr lang="en-IN" sz="2000" dirty="0" smtClean="0"/>
          </a:p>
          <a:p>
            <a:r>
              <a:rPr lang="en-IN" sz="2000" dirty="0" smtClean="0"/>
              <a:t>• Work-from-home scams, such as work-from-home ads that ask to pay for more information. </a:t>
            </a:r>
          </a:p>
          <a:p>
            <a:r>
              <a:rPr lang="en-IN" sz="2000" dirty="0" smtClean="0"/>
              <a:t>Anybody can become a victim of fraud, as criminals and other fraud perpetrators get more and more creative in the methods, they use to defraud others. As an example, with the website misdirection fraud for that matter, can become a victim of fraud by visiting what seems to be a legitimate website and then being redirected to a look-alike site that aims to steal information for fraudulent purposes. If enter credit card information, then the people behind this fake website can then use credit card to make purchases for themselves. </a:t>
            </a:r>
            <a:endParaRPr lang="en-IN" sz="2000" b="1" dirty="0"/>
          </a:p>
        </p:txBody>
      </p:sp>
    </p:spTree>
    <p:extLst>
      <p:ext uri="{BB962C8B-B14F-4D97-AF65-F5344CB8AC3E}">
        <p14:creationId xmlns:p14="http://schemas.microsoft.com/office/powerpoint/2010/main" val="12471012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Sector </a:t>
            </a:r>
            <a:r>
              <a:rPr lang="en-IN" sz="4800" dirty="0" smtClean="0"/>
              <a:t>Classification</a:t>
            </a:r>
            <a:endParaRPr lang="en-IN" sz="4800" dirty="0"/>
          </a:p>
        </p:txBody>
      </p:sp>
      <p:sp>
        <p:nvSpPr>
          <p:cNvPr id="3" name="Content Placeholder 2"/>
          <p:cNvSpPr>
            <a:spLocks noGrp="1"/>
          </p:cNvSpPr>
          <p:nvPr>
            <p:ph idx="1"/>
          </p:nvPr>
        </p:nvSpPr>
        <p:spPr>
          <a:xfrm>
            <a:off x="609600" y="1519706"/>
            <a:ext cx="10972800" cy="4971245"/>
          </a:xfrm>
        </p:spPr>
        <p:txBody>
          <a:bodyPr/>
          <a:lstStyle/>
          <a:p>
            <a:pPr>
              <a:buFont typeface="Wingdings" panose="05000000000000000000" pitchFamily="2" charset="2"/>
              <a:buChar char="§"/>
            </a:pPr>
            <a:r>
              <a:rPr lang="en-IN" sz="2400" b="1" dirty="0"/>
              <a:t>Classification of Frauds in Banking Sector: </a:t>
            </a:r>
          </a:p>
          <a:p>
            <a:pPr marL="0" indent="0">
              <a:buNone/>
            </a:pPr>
            <a:endParaRPr lang="en-IN" sz="2400" dirty="0"/>
          </a:p>
          <a:p>
            <a:pPr marL="366713" lvl="1" indent="0">
              <a:spcBef>
                <a:spcPts val="0"/>
              </a:spcBef>
            </a:pPr>
            <a:r>
              <a:rPr lang="en-IN" sz="2200" dirty="0" smtClean="0"/>
              <a:t> Misappropriation </a:t>
            </a:r>
            <a:r>
              <a:rPr lang="en-IN" sz="2200" dirty="0"/>
              <a:t>and criminal breach of trust. </a:t>
            </a:r>
          </a:p>
          <a:p>
            <a:pPr marL="366713" lvl="1" indent="0">
              <a:spcBef>
                <a:spcPts val="0"/>
              </a:spcBef>
            </a:pPr>
            <a:endParaRPr lang="en-IN" sz="2200" dirty="0"/>
          </a:p>
          <a:p>
            <a:pPr marL="366713" lvl="1" indent="0">
              <a:spcBef>
                <a:spcPts val="0"/>
              </a:spcBef>
            </a:pPr>
            <a:r>
              <a:rPr lang="en-IN" sz="2200" dirty="0" smtClean="0"/>
              <a:t> Fraudulent </a:t>
            </a:r>
            <a:r>
              <a:rPr lang="en-IN" sz="2200" dirty="0"/>
              <a:t>encashment through forged instruments </a:t>
            </a:r>
          </a:p>
          <a:p>
            <a:pPr marL="366713" lvl="1" indent="0">
              <a:spcBef>
                <a:spcPts val="0"/>
              </a:spcBef>
            </a:pPr>
            <a:endParaRPr lang="en-IN" sz="2200" dirty="0"/>
          </a:p>
          <a:p>
            <a:pPr marL="366713" lvl="1" indent="0">
              <a:spcBef>
                <a:spcPts val="0"/>
              </a:spcBef>
            </a:pPr>
            <a:r>
              <a:rPr lang="en-IN" sz="2200" dirty="0" smtClean="0"/>
              <a:t> Unauthorised </a:t>
            </a:r>
            <a:r>
              <a:rPr lang="en-IN" sz="2200" dirty="0"/>
              <a:t>credit facilities extended for reward or for illegal gratification. </a:t>
            </a:r>
          </a:p>
          <a:p>
            <a:pPr marL="366713" lvl="1" indent="0">
              <a:spcBef>
                <a:spcPts val="0"/>
              </a:spcBef>
            </a:pPr>
            <a:endParaRPr lang="en-IN" sz="2200" dirty="0"/>
          </a:p>
          <a:p>
            <a:pPr marL="366713" lvl="1" indent="0">
              <a:spcBef>
                <a:spcPts val="0"/>
              </a:spcBef>
            </a:pPr>
            <a:r>
              <a:rPr lang="en-IN" sz="2200" dirty="0" smtClean="0"/>
              <a:t> Negligence </a:t>
            </a:r>
            <a:r>
              <a:rPr lang="en-IN" sz="2200" dirty="0"/>
              <a:t>and cash shortages. </a:t>
            </a:r>
          </a:p>
          <a:p>
            <a:pPr marL="366713" lvl="1" indent="0">
              <a:spcBef>
                <a:spcPts val="0"/>
              </a:spcBef>
            </a:pPr>
            <a:endParaRPr lang="en-IN" sz="2200" dirty="0"/>
          </a:p>
          <a:p>
            <a:pPr marL="366713" lvl="1" indent="0">
              <a:spcBef>
                <a:spcPts val="0"/>
              </a:spcBef>
            </a:pPr>
            <a:r>
              <a:rPr lang="en-IN" sz="2200" dirty="0" smtClean="0"/>
              <a:t> Cheating </a:t>
            </a:r>
            <a:r>
              <a:rPr lang="en-IN" sz="2200" dirty="0"/>
              <a:t>and forgery. </a:t>
            </a:r>
          </a:p>
          <a:p>
            <a:pPr marL="366713" lvl="1" indent="0">
              <a:spcBef>
                <a:spcPts val="0"/>
              </a:spcBef>
            </a:pPr>
            <a:endParaRPr lang="en-IN" sz="2200" dirty="0"/>
          </a:p>
          <a:p>
            <a:pPr marL="366713" lvl="1" indent="0">
              <a:spcBef>
                <a:spcPts val="0"/>
              </a:spcBef>
            </a:pPr>
            <a:r>
              <a:rPr lang="en-IN" sz="2200" dirty="0"/>
              <a:t> </a:t>
            </a:r>
            <a:r>
              <a:rPr lang="en-IN" sz="2200" dirty="0" smtClean="0"/>
              <a:t>Irregularities </a:t>
            </a:r>
            <a:r>
              <a:rPr lang="en-IN" sz="2200" dirty="0"/>
              <a:t>in foreign exchange transactions </a:t>
            </a:r>
          </a:p>
          <a:p>
            <a:pPr>
              <a:buFont typeface="Wingdings" panose="05000000000000000000" pitchFamily="2" charset="2"/>
              <a:buChar char="§"/>
            </a:pPr>
            <a:endParaRPr lang="en-IN" sz="2200"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091246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5085"/>
            <a:ext cx="10972800" cy="167039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4800" dirty="0"/>
              <a:t/>
            </a:r>
            <a:br>
              <a:rPr lang="en-IN" sz="4800" dirty="0"/>
            </a:br>
            <a:r>
              <a:rPr lang="en-IN" sz="5300" dirty="0"/>
              <a:t/>
            </a:r>
            <a:br>
              <a:rPr lang="en-IN" sz="5300" dirty="0"/>
            </a:br>
            <a:r>
              <a:rPr lang="en-IN" sz="5300" dirty="0"/>
              <a:t>Cyber-crime, Digital Incident Response</a:t>
            </a:r>
            <a:r>
              <a:rPr lang="en-IN" sz="4400" dirty="0"/>
              <a:t/>
            </a:r>
            <a:br>
              <a:rPr lang="en-IN" sz="4400" dirty="0"/>
            </a:br>
            <a:endParaRPr lang="en-US" b="1" dirty="0"/>
          </a:p>
        </p:txBody>
      </p:sp>
      <p:sp>
        <p:nvSpPr>
          <p:cNvPr id="6" name="Content Placeholder 5"/>
          <p:cNvSpPr>
            <a:spLocks noGrp="1"/>
          </p:cNvSpPr>
          <p:nvPr>
            <p:ph idx="1"/>
          </p:nvPr>
        </p:nvSpPr>
        <p:spPr/>
        <p:txBody>
          <a:bodyPr/>
          <a:lstStyle/>
          <a:p>
            <a:endParaRPr lang="en-IN" dirty="0"/>
          </a:p>
        </p:txBody>
      </p:sp>
    </p:spTree>
    <p:extLst>
      <p:ext uri="{BB962C8B-B14F-4D97-AF65-F5344CB8AC3E}">
        <p14:creationId xmlns:p14="http://schemas.microsoft.com/office/powerpoint/2010/main" val="115826741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Defining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000" dirty="0"/>
              <a:t>Cybercrime is any criminal activity that involves a computer, networked device or a network. While most cybercrimes are carried out in order to generate profit for the cybercriminals, some cybercrimes are carried out against computers or devices directly to damage or disable them, while others use computers or networks to spread malware, illegal information, images or other materials. </a:t>
            </a:r>
            <a:endParaRPr lang="en-IN" sz="2000" dirty="0" smtClean="0"/>
          </a:p>
          <a:p>
            <a:pPr>
              <a:buFont typeface="Wingdings" panose="05000000000000000000" pitchFamily="2" charset="2"/>
              <a:buChar char="§"/>
            </a:pPr>
            <a:r>
              <a:rPr lang="en-IN" sz="2000" b="1" dirty="0"/>
              <a:t>The U.S. Department of Justice (DOJ) divides cybercrime into three categories: </a:t>
            </a:r>
            <a:endParaRPr lang="en-IN" sz="2000" b="1" dirty="0" smtClean="0"/>
          </a:p>
          <a:p>
            <a:pPr>
              <a:buFont typeface="Wingdings" panose="05000000000000000000" pitchFamily="2" charset="2"/>
              <a:buChar char="§"/>
            </a:pPr>
            <a:endParaRPr lang="en-IN" sz="2000" b="1" dirty="0"/>
          </a:p>
          <a:p>
            <a:pPr lvl="1" algn="just">
              <a:buFont typeface="Arial" panose="020B0604020202020204" pitchFamily="34" charset="0"/>
              <a:buChar char="•"/>
            </a:pPr>
            <a:r>
              <a:rPr lang="en-IN" sz="1900" dirty="0" smtClean="0"/>
              <a:t>Crimes </a:t>
            </a:r>
            <a:r>
              <a:rPr lang="en-IN" sz="1900" dirty="0"/>
              <a:t>in which the computing device is the </a:t>
            </a:r>
            <a:r>
              <a:rPr lang="en-IN" sz="1900" dirty="0" smtClean="0"/>
              <a:t>target- </a:t>
            </a:r>
            <a:r>
              <a:rPr lang="en-IN" sz="1900" dirty="0"/>
              <a:t>F</a:t>
            </a:r>
            <a:r>
              <a:rPr lang="en-IN" sz="1900" dirty="0" smtClean="0"/>
              <a:t>or example </a:t>
            </a:r>
            <a:r>
              <a:rPr lang="en-IN" sz="1900" dirty="0"/>
              <a:t>to gain network access; </a:t>
            </a:r>
          </a:p>
          <a:p>
            <a:pPr lvl="1" algn="just">
              <a:buFont typeface="Arial" panose="020B0604020202020204" pitchFamily="34" charset="0"/>
              <a:buChar char="•"/>
            </a:pPr>
            <a:endParaRPr lang="en-IN" sz="1900" dirty="0" smtClean="0"/>
          </a:p>
          <a:p>
            <a:pPr lvl="1" algn="just">
              <a:buFont typeface="Arial" panose="020B0604020202020204" pitchFamily="34" charset="0"/>
              <a:buChar char="•"/>
            </a:pPr>
            <a:r>
              <a:rPr lang="en-IN" sz="1900" dirty="0" smtClean="0"/>
              <a:t>Crimes </a:t>
            </a:r>
            <a:r>
              <a:rPr lang="en-IN" sz="1900" dirty="0"/>
              <a:t>in which the computer is used as a weapon-For example, to launch a denial-of-service (</a:t>
            </a:r>
            <a:r>
              <a:rPr lang="en-IN" sz="1900" dirty="0" err="1"/>
              <a:t>DoS</a:t>
            </a:r>
            <a:r>
              <a:rPr lang="en-IN" sz="1900" dirty="0"/>
              <a:t>) attack; </a:t>
            </a:r>
          </a:p>
          <a:p>
            <a:pPr lvl="1" algn="just">
              <a:buFont typeface="Arial" panose="020B0604020202020204" pitchFamily="34" charset="0"/>
              <a:buChar char="•"/>
            </a:pPr>
            <a:r>
              <a:rPr lang="en-IN" sz="1900" dirty="0" smtClean="0"/>
              <a:t>Crimes </a:t>
            </a:r>
            <a:r>
              <a:rPr lang="en-IN" sz="1900" dirty="0"/>
              <a:t>in which the computer is used as an accessory to a crime-For example, using a computer to store illegally obtained data. </a:t>
            </a:r>
          </a:p>
          <a:p>
            <a:pPr lvl="1">
              <a:buFont typeface="Wingdings" panose="05000000000000000000" pitchFamily="2" charset="2"/>
              <a:buChar char="§"/>
            </a:pPr>
            <a:endParaRPr lang="en-IN" sz="2800" dirty="0"/>
          </a:p>
          <a:p>
            <a:pPr lvl="1">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877651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US" sz="4800" dirty="0" smtClean="0"/>
              <a:t>Forensic Audit</a:t>
            </a:r>
            <a:endParaRPr lang="en-IN" sz="48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dirty="0" smtClean="0"/>
              <a:t> A forensic </a:t>
            </a:r>
            <a:r>
              <a:rPr lang="en-IN" dirty="0"/>
              <a:t>audit is an analysis and review of the financial records of a company or person to extract facts, which can be used in a court of law. Forensic auditing is a speciality in the accounting industry, and most major accounting firms have a department forensic auditing. </a:t>
            </a:r>
          </a:p>
        </p:txBody>
      </p:sp>
    </p:spTree>
    <p:extLst>
      <p:ext uri="{BB962C8B-B14F-4D97-AF65-F5344CB8AC3E}">
        <p14:creationId xmlns:p14="http://schemas.microsoft.com/office/powerpoint/2010/main" val="12523076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
            </a:r>
            <a:br>
              <a:rPr lang="en-IN" sz="4800" dirty="0"/>
            </a:br>
            <a:r>
              <a:rPr lang="en-IN" sz="4800" dirty="0"/>
              <a:t>How Cybercrime </a:t>
            </a:r>
            <a:r>
              <a:rPr lang="en-IN" sz="4800" dirty="0" smtClean="0"/>
              <a:t>Works</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400" dirty="0"/>
              <a:t>Cybercrime attacks can begin wherever there is digital data, opportunity and motive. Cybercriminals often carry out their activities using malware and other types of software, but social engineering is often an important component for executing most types of cybercrime. Phishing emails are another important component to many types of cybercrime but especially so for targeted attacks, like Business Email Compromise </a:t>
            </a:r>
            <a:r>
              <a:rPr lang="en-IN" sz="2400" dirty="0" smtClean="0"/>
              <a:t>(</a:t>
            </a:r>
            <a:r>
              <a:rPr lang="en-IN" sz="2400" dirty="0"/>
              <a:t>BEC), in which the attacker attempts to impersonate, via email, a business owner in order to convince employees to pay out bogus invoices. </a:t>
            </a:r>
          </a:p>
          <a:p>
            <a:pPr lvl="1">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245035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Types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93700" lvl="1" indent="0">
              <a:buNone/>
            </a:pPr>
            <a:r>
              <a:rPr lang="en-US" sz="2200" b="1" dirty="0" smtClean="0"/>
              <a:t>There are following types of Cybercrime described below: </a:t>
            </a:r>
            <a:endParaRPr lang="en-IN" sz="2200" b="1" dirty="0"/>
          </a:p>
          <a:p>
            <a:r>
              <a:rPr lang="en-IN" sz="2000" b="1" dirty="0" err="1" smtClean="0"/>
              <a:t>Cyberextortion</a:t>
            </a:r>
            <a:r>
              <a:rPr lang="en-IN" sz="2000" b="1" dirty="0" smtClean="0"/>
              <a:t> : </a:t>
            </a:r>
            <a:r>
              <a:rPr lang="en-IN" sz="2000" dirty="0" smtClean="0"/>
              <a:t>A crime involving an attack or threat of an attack coupled with a demand for money to stop the attack. Here</a:t>
            </a:r>
            <a:r>
              <a:rPr lang="en-IN" sz="2000" dirty="0"/>
              <a:t>, the attacker gains access to an organization's systems and encrypts its documents and files- anything of potential value-making the data inaccessible until a ransom is paid. Usually, this is in some form of </a:t>
            </a:r>
            <a:r>
              <a:rPr lang="en-IN" sz="2000" dirty="0" err="1"/>
              <a:t>cryptocurrency</a:t>
            </a:r>
            <a:r>
              <a:rPr lang="en-IN" sz="2000" dirty="0"/>
              <a:t>, such as </a:t>
            </a:r>
            <a:r>
              <a:rPr lang="en-IN" sz="2000" dirty="0" err="1"/>
              <a:t>bitcoin</a:t>
            </a:r>
            <a:r>
              <a:rPr lang="en-IN" sz="2000" dirty="0"/>
              <a:t>. </a:t>
            </a:r>
            <a:endParaRPr lang="en-IN" sz="2000" b="1" dirty="0" smtClean="0"/>
          </a:p>
          <a:p>
            <a:r>
              <a:rPr lang="en-IN" sz="2000" b="1" dirty="0" err="1"/>
              <a:t>Cryptojacking</a:t>
            </a:r>
            <a:r>
              <a:rPr lang="en-IN" sz="2000" b="1" dirty="0"/>
              <a:t> :</a:t>
            </a:r>
            <a:r>
              <a:rPr lang="en-IN" sz="2000" dirty="0"/>
              <a:t> An attack that uses scripts to mine cryptocurrencies within browsers without the user's consent. </a:t>
            </a:r>
          </a:p>
          <a:p>
            <a:r>
              <a:rPr lang="en-IN" sz="2000" b="1" dirty="0"/>
              <a:t>Identity theft : </a:t>
            </a:r>
            <a:r>
              <a:rPr lang="en-IN" sz="2000" dirty="0"/>
              <a:t>An attack that occurs when an individual accesses a computer to glean a user's personal information ,</a:t>
            </a:r>
            <a:r>
              <a:rPr lang="en-IN" sz="2000" dirty="0" smtClean="0"/>
              <a:t>which </a:t>
            </a:r>
            <a:r>
              <a:rPr lang="en-IN" sz="2000" dirty="0"/>
              <a:t>they then use to steal that person's </a:t>
            </a:r>
            <a:r>
              <a:rPr lang="en-IN" sz="2000" dirty="0" smtClean="0"/>
              <a:t>identity </a:t>
            </a:r>
            <a:r>
              <a:rPr lang="en-IN" sz="2000" dirty="0"/>
              <a:t>or access their valuable accounts, such as banking and credit cards. Cybercriminals buy and sell identity information on </a:t>
            </a:r>
            <a:r>
              <a:rPr lang="en-IN" sz="2000" dirty="0" err="1"/>
              <a:t>darknet</a:t>
            </a:r>
            <a:r>
              <a:rPr lang="en-IN" sz="2000" dirty="0"/>
              <a:t> markets, offering financial accounts, as well as other types of accounts, like video streaming services, webmail, video and audio streaming, online auctions and more. Personal health information is another frequent target for identity thieves. </a:t>
            </a:r>
          </a:p>
          <a:p>
            <a:endParaRPr lang="en-IN" sz="2000" dirty="0"/>
          </a:p>
          <a:p>
            <a:endParaRPr lang="en-IN" sz="2000" dirty="0"/>
          </a:p>
          <a:p>
            <a:pPr marL="641350" lvl="2" indent="0">
              <a:spcBef>
                <a:spcPts val="0"/>
              </a:spcBef>
            </a:pPr>
            <a:endParaRPr lang="en-IN" sz="2000"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486189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Types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93700" lvl="1" indent="0">
              <a:buNone/>
            </a:pPr>
            <a:r>
              <a:rPr lang="en-US" sz="2200" b="1" dirty="0" smtClean="0"/>
              <a:t>There are following types of Cybercrime described below: </a:t>
            </a:r>
            <a:endParaRPr lang="en-IN" sz="2200" b="1" dirty="0"/>
          </a:p>
          <a:p>
            <a:pPr lvl="2"/>
            <a:r>
              <a:rPr lang="en-IN" sz="2000" b="1" dirty="0" smtClean="0"/>
              <a:t>Credit card fraud: </a:t>
            </a:r>
            <a:r>
              <a:rPr lang="en-IN" sz="2000" dirty="0" smtClean="0"/>
              <a:t>An attack that occurs when hackers infiltrate retailers' systems to get the credit card and/or banking information of their customers. </a:t>
            </a:r>
            <a:endParaRPr lang="en-IN" sz="2000" b="1" dirty="0" smtClean="0"/>
          </a:p>
          <a:p>
            <a:pPr lvl="2"/>
            <a:r>
              <a:rPr lang="en-IN" sz="2000" b="1" dirty="0" smtClean="0"/>
              <a:t>Cyberespionage : </a:t>
            </a:r>
            <a:r>
              <a:rPr lang="en-IN" sz="2000" dirty="0" smtClean="0"/>
              <a:t>A crime involving a cybercriminal who hacks into systems or networks to gain access to confidential information held by a government or other organization.</a:t>
            </a:r>
            <a:endParaRPr lang="en-IN" sz="2000" b="1" dirty="0" smtClean="0"/>
          </a:p>
          <a:p>
            <a:pPr lvl="2"/>
            <a:r>
              <a:rPr lang="en-IN" sz="2000" b="1" dirty="0" smtClean="0"/>
              <a:t>Software piracy : </a:t>
            </a:r>
            <a:r>
              <a:rPr lang="en-IN" sz="2000" dirty="0" smtClean="0"/>
              <a:t>An attack that involves the unlawful copying, distribution and use of </a:t>
            </a:r>
            <a:r>
              <a:rPr lang="en-IN" sz="2000" dirty="0"/>
              <a:t>software programs with the intention of commercial or personal use. </a:t>
            </a:r>
          </a:p>
          <a:p>
            <a:pPr lvl="2"/>
            <a:r>
              <a:rPr lang="en-IN" sz="2000" dirty="0"/>
              <a:t>Exit scam : The dark web, not surprisingly, has given rise to the digital version of an old crime known as the exit scam. In today's form, dark web administrators divert virtual currency held in marketplace escrow accounts to their own accounts-essentially, criminals stealing from other criminals. </a:t>
            </a:r>
          </a:p>
          <a:p>
            <a:pPr lvl="2"/>
            <a:endParaRPr lang="en-IN" sz="2000" dirty="0" smtClean="0"/>
          </a:p>
          <a:p>
            <a:pPr marL="641350" lvl="2" indent="0">
              <a:spcBef>
                <a:spcPts val="0"/>
              </a:spcBef>
            </a:pPr>
            <a:endParaRPr lang="en-IN" sz="2000" b="1"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269794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Common Examples of </a:t>
            </a:r>
            <a:r>
              <a:rPr lang="en-IN" sz="4800" dirty="0" smtClean="0"/>
              <a:t>Cybercrime</a:t>
            </a:r>
            <a:endParaRPr lang="en-IN" sz="4800" dirty="0"/>
          </a:p>
        </p:txBody>
      </p:sp>
      <p:sp>
        <p:nvSpPr>
          <p:cNvPr id="3" name="Content Placeholder 2"/>
          <p:cNvSpPr>
            <a:spLocks noGrp="1"/>
          </p:cNvSpPr>
          <p:nvPr>
            <p:ph idx="1"/>
          </p:nvPr>
        </p:nvSpPr>
        <p:spPr>
          <a:xfrm>
            <a:off x="609600" y="1455311"/>
            <a:ext cx="10972800" cy="5074278"/>
          </a:xfrm>
        </p:spPr>
        <p:txBody>
          <a:bodyPr/>
          <a:lstStyle/>
          <a:p>
            <a:pPr marL="342900" lvl="2" indent="-342900">
              <a:lnSpc>
                <a:spcPct val="150000"/>
              </a:lnSpc>
              <a:spcBef>
                <a:spcPts val="0"/>
              </a:spcBef>
              <a:buFont typeface="Wingdings" panose="05000000000000000000" pitchFamily="2" charset="2"/>
              <a:buChar char="§"/>
            </a:pPr>
            <a:r>
              <a:rPr lang="en-IN" sz="1800" dirty="0" smtClean="0"/>
              <a:t>Some </a:t>
            </a:r>
            <a:r>
              <a:rPr lang="en-IN" sz="1800" dirty="0"/>
              <a:t>of the more commonly seen cybercrime attacks include Distributed </a:t>
            </a:r>
            <a:r>
              <a:rPr lang="en-IN" sz="1800" dirty="0" err="1"/>
              <a:t>DoS</a:t>
            </a:r>
            <a:r>
              <a:rPr lang="en-IN" sz="1800" dirty="0"/>
              <a:t> (</a:t>
            </a:r>
            <a:r>
              <a:rPr lang="en-IN" sz="1800" dirty="0" err="1"/>
              <a:t>DDoS</a:t>
            </a:r>
            <a:r>
              <a:rPr lang="en-IN" sz="1800" dirty="0"/>
              <a:t>) attacks, which are often used to shut down systems and networks.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Infecting systems and networks with malware are an example of an attack used to damage the system or harm users.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Phishing campaigns are used to infiltrate corporate networks.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A credentials attack is when a cybercriminal aims to steal or guess user IDs and passwords for the victim's systems or personal accounts. </a:t>
            </a:r>
            <a:endParaRPr lang="en-IN" sz="1800" dirty="0" smtClean="0"/>
          </a:p>
          <a:p>
            <a:pPr marL="342900" lvl="2" indent="-342900">
              <a:lnSpc>
                <a:spcPct val="150000"/>
              </a:lnSpc>
              <a:spcBef>
                <a:spcPts val="0"/>
              </a:spcBef>
              <a:buFont typeface="Wingdings" panose="05000000000000000000" pitchFamily="2" charset="2"/>
              <a:buChar char="§"/>
            </a:pPr>
            <a:r>
              <a:rPr lang="en-IN" sz="1800" dirty="0"/>
              <a:t>Cybercriminals may also attempt to hijack a website to change or delete content or to access or modify databases without authorization. </a:t>
            </a:r>
          </a:p>
          <a:p>
            <a:pPr marL="342900" lvl="2" indent="-342900">
              <a:lnSpc>
                <a:spcPct val="150000"/>
              </a:lnSpc>
              <a:spcBef>
                <a:spcPts val="0"/>
              </a:spcBef>
              <a:buFont typeface="Wingdings" panose="05000000000000000000" pitchFamily="2" charset="2"/>
              <a:buChar char="§"/>
            </a:pPr>
            <a:r>
              <a:rPr lang="en-IN" sz="1800" dirty="0"/>
              <a:t>Other common examples of cybercrime include illegal gambling, the sale of illegal items like weapons, drugs or counterfeit goods-and the solicitation, production, possession or distribution of child pornography. </a:t>
            </a:r>
            <a:endParaRPr lang="en-IN" sz="1800" b="1" dirty="0"/>
          </a:p>
          <a:p>
            <a:endParaRPr lang="en-IN" sz="28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1775053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Effects of Cybercrime on </a:t>
            </a:r>
            <a:r>
              <a:rPr lang="en-IN" sz="4800" dirty="0" smtClean="0"/>
              <a:t>Businesses</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buNone/>
            </a:pPr>
            <a:r>
              <a:rPr lang="en-US" sz="2200" b="1" dirty="0" smtClean="0"/>
              <a:t>Businesses suffer with </a:t>
            </a:r>
            <a:r>
              <a:rPr lang="en-IN" sz="2200" b="1" dirty="0"/>
              <a:t>disastrous consequences as a result of criminal cyberattacks </a:t>
            </a:r>
            <a:r>
              <a:rPr lang="en-IN" sz="2200" b="1" dirty="0" smtClean="0"/>
              <a:t>are as follows: </a:t>
            </a:r>
            <a:endParaRPr lang="en-IN" sz="2200" b="1" dirty="0"/>
          </a:p>
          <a:p>
            <a:pPr lvl="1"/>
            <a:r>
              <a:rPr lang="en-IN" sz="2000" dirty="0"/>
              <a:t>Damage to investor perception after a security breach can cause a drop in the value of a </a:t>
            </a:r>
            <a:r>
              <a:rPr lang="en-IN" sz="2000" dirty="0" smtClean="0"/>
              <a:t>company.</a:t>
            </a:r>
            <a:endParaRPr lang="en-IN" sz="2000" dirty="0"/>
          </a:p>
          <a:p>
            <a:pPr lvl="1" algn="just"/>
            <a:r>
              <a:rPr lang="en-IN" sz="2000" dirty="0"/>
              <a:t>In addition to potential share price drops, businesses may also face increased costs for borrowing and greater difficulty in raising more </a:t>
            </a:r>
            <a:r>
              <a:rPr lang="en-IN" sz="2000" dirty="0" smtClean="0"/>
              <a:t>capital.</a:t>
            </a:r>
          </a:p>
          <a:p>
            <a:pPr lvl="1" algn="just"/>
            <a:r>
              <a:rPr lang="en-IN" sz="2000" dirty="0"/>
              <a:t>Loss of sensitive customer data can result in fines and penalties for companies that have failed to protect their customers' data. </a:t>
            </a:r>
            <a:endParaRPr lang="en-IN" sz="2000" dirty="0" smtClean="0"/>
          </a:p>
          <a:p>
            <a:pPr lvl="1" algn="just"/>
            <a:r>
              <a:rPr lang="en-IN" sz="2000" dirty="0"/>
              <a:t>Damaged brand identity and loss of reputation after a </a:t>
            </a:r>
            <a:r>
              <a:rPr lang="en-IN" sz="2000" dirty="0" err="1"/>
              <a:t>cyberattack</a:t>
            </a:r>
            <a:r>
              <a:rPr lang="en-IN" sz="2000" dirty="0"/>
              <a:t> undermine customers' trust in a company </a:t>
            </a:r>
          </a:p>
          <a:p>
            <a:pPr lvl="1" algn="just"/>
            <a:r>
              <a:rPr lang="en-IN" sz="2000" dirty="0"/>
              <a:t>Businesses may also incur direct costs from a criminal </a:t>
            </a:r>
            <a:r>
              <a:rPr lang="en-IN" sz="2000" dirty="0" err="1"/>
              <a:t>cyberattack</a:t>
            </a:r>
            <a:r>
              <a:rPr lang="en-IN" sz="2000" dirty="0"/>
              <a:t>, including increased insurance premium costs and the cost of hiring cybersecurity companies to do incident response and remediation, as well as Public Relations (PR) and other services related to an attack. </a:t>
            </a:r>
          </a:p>
          <a:p>
            <a:pPr lvl="1" algn="just"/>
            <a:endParaRPr lang="en-IN" sz="2200" dirty="0"/>
          </a:p>
          <a:p>
            <a:pPr lvl="1" algn="just"/>
            <a:endParaRPr lang="en-IN" sz="2200" dirty="0"/>
          </a:p>
          <a:p>
            <a:pPr lvl="1"/>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4356910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Effects of </a:t>
            </a:r>
            <a:r>
              <a:rPr lang="en-IN" sz="4800" dirty="0" smtClean="0"/>
              <a:t>Cybercrime </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200" dirty="0"/>
              <a:t>Cybercrimes may have public health and national security implications, making computer crime one of Department of Justice (DOJ's) top priorities. The Department of Homeland Security (DHS) sees strengthening the security and resilience of cyberspace as an important homeland security mission. USSS' Electronic Crimes Task Force (ECTF) investigates cases that involve electronic crimes, particularly attacks on the nation's financial and critical infrastructures. The Internet Crime Complaint </a:t>
            </a:r>
            <a:r>
              <a:rPr lang="en-IN" sz="2200" dirty="0" err="1"/>
              <a:t>Center</a:t>
            </a:r>
            <a:r>
              <a:rPr lang="en-IN" sz="2200" dirty="0"/>
              <a:t> (IC3), a partnership among the FBI, the National White-Collar Crime </a:t>
            </a:r>
            <a:r>
              <a:rPr lang="en-IN" sz="2200" dirty="0" err="1"/>
              <a:t>Center</a:t>
            </a:r>
            <a:r>
              <a:rPr lang="en-IN" sz="2200" dirty="0"/>
              <a:t> (NW3C) and the Bureau of Justice Assistance (BJA), accepts online complaints from victims of internet crimes or interested third parties. </a:t>
            </a:r>
          </a:p>
          <a:p>
            <a:pPr lvl="1" algn="just"/>
            <a:endParaRPr lang="en-IN" sz="2200" dirty="0"/>
          </a:p>
          <a:p>
            <a:pPr lvl="1"/>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6323478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How to Prevent </a:t>
            </a:r>
            <a:r>
              <a:rPr lang="en-IN" sz="4800" dirty="0" smtClean="0"/>
              <a:t>Cybercrime </a:t>
            </a:r>
            <a:endParaRPr lang="en-IN" sz="4800" dirty="0"/>
          </a:p>
        </p:txBody>
      </p:sp>
      <p:sp>
        <p:nvSpPr>
          <p:cNvPr id="3" name="Content Placeholder 2"/>
          <p:cNvSpPr>
            <a:spLocks noGrp="1"/>
          </p:cNvSpPr>
          <p:nvPr>
            <p:ph idx="1"/>
          </p:nvPr>
        </p:nvSpPr>
        <p:spPr>
          <a:xfrm>
            <a:off x="609600" y="1455311"/>
            <a:ext cx="10972800" cy="5074278"/>
          </a:xfrm>
        </p:spPr>
        <p:txBody>
          <a:bodyPr/>
          <a:lstStyle/>
          <a:p>
            <a:pPr marL="0" indent="0" algn="just">
              <a:lnSpc>
                <a:spcPct val="150000"/>
              </a:lnSpc>
              <a:buNone/>
            </a:pPr>
            <a:r>
              <a:rPr lang="en-IN" sz="2400" dirty="0"/>
              <a:t>While it may not be possible to completely eradicate cybercrime and ensure complete internet security, businesses can reduce their exposure to it by maintaining an effective cybersecurity strategy using a defense-in-depth approach to securing systems, networks and data. </a:t>
            </a:r>
            <a:endParaRPr lang="en-IN" sz="2200" dirty="0"/>
          </a:p>
          <a:p>
            <a:pPr lvl="1" algn="just">
              <a:lnSpc>
                <a:spcPct val="150000"/>
              </a:lnSpc>
            </a:pPr>
            <a:endParaRPr lang="en-IN" sz="2200" dirty="0"/>
          </a:p>
          <a:p>
            <a:pPr marL="0" indent="0" algn="just">
              <a:buNone/>
            </a:pPr>
            <a:endParaRPr lang="en-IN" sz="24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1126232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smtClean="0"/>
              <a:t>Steps for reducing </a:t>
            </a:r>
            <a:r>
              <a:rPr lang="en-IN" sz="4800" dirty="0"/>
              <a:t>Cybercrime Risks </a:t>
            </a:r>
          </a:p>
        </p:txBody>
      </p:sp>
      <p:sp>
        <p:nvSpPr>
          <p:cNvPr id="3" name="Content Placeholder 2"/>
          <p:cNvSpPr>
            <a:spLocks noGrp="1"/>
          </p:cNvSpPr>
          <p:nvPr>
            <p:ph idx="1"/>
          </p:nvPr>
        </p:nvSpPr>
        <p:spPr>
          <a:xfrm>
            <a:off x="609600" y="1455311"/>
            <a:ext cx="10972800" cy="5074278"/>
          </a:xfrm>
        </p:spPr>
        <p:txBody>
          <a:bodyPr/>
          <a:lstStyle/>
          <a:p>
            <a:pPr algn="just">
              <a:spcBef>
                <a:spcPts val="0"/>
              </a:spcBef>
              <a:buSzPct val="107000"/>
              <a:buFont typeface="Wingdings" panose="05000000000000000000" pitchFamily="2" charset="2"/>
              <a:buChar char="§"/>
            </a:pPr>
            <a:r>
              <a:rPr lang="en-IN" sz="1800" dirty="0" smtClean="0"/>
              <a:t>Develop </a:t>
            </a:r>
            <a:r>
              <a:rPr lang="en-IN" sz="1800" dirty="0"/>
              <a:t>clear policies and procedures for the business and employees;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Create </a:t>
            </a:r>
            <a:r>
              <a:rPr lang="en-IN" sz="1800" dirty="0"/>
              <a:t>cybersecurity incident response management plans to support these policies and procedures;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Outline </a:t>
            </a:r>
            <a:r>
              <a:rPr lang="en-IN" sz="1800" dirty="0"/>
              <a:t>the security measures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smtClean="0"/>
              <a:t>Use </a:t>
            </a:r>
            <a:r>
              <a:rPr lang="en-IN" sz="1800" dirty="0"/>
              <a:t>two-factor authentication (2FA) apps or physical security keys; </a:t>
            </a:r>
            <a:endParaRPr lang="en-IN" sz="1800" dirty="0" smtClean="0"/>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Activate 2FA (Two Factor Authentication) on every online account when possible;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Create intrusion detection system (IDS) rules that flag emails with extensions similar to company </a:t>
            </a:r>
            <a:r>
              <a:rPr lang="en-IN" sz="1800" dirty="0" smtClean="0"/>
              <a:t>emails; </a:t>
            </a:r>
          </a:p>
          <a:p>
            <a:pPr marL="0" indent="0" algn="just">
              <a:spcBef>
                <a:spcPts val="0"/>
              </a:spcBef>
              <a:buNone/>
            </a:pPr>
            <a:endParaRPr lang="en-IN" sz="1800" dirty="0"/>
          </a:p>
          <a:p>
            <a:pPr marL="12700" indent="-285750" algn="just">
              <a:spcBef>
                <a:spcPts val="0"/>
              </a:spcBef>
              <a:buFont typeface="Wingdings" panose="05000000000000000000" pitchFamily="2" charset="2"/>
              <a:buChar char="§"/>
            </a:pPr>
            <a:r>
              <a:rPr lang="en-IN" sz="1800" dirty="0"/>
              <a:t>Continually train employees on cybersecurity policies and procedures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Keep websites, endpoint devices and systems current with all software release updates or patches; and </a:t>
            </a:r>
          </a:p>
          <a:p>
            <a:pPr marL="12700" indent="-285750" algn="just">
              <a:spcBef>
                <a:spcPts val="0"/>
              </a:spcBef>
              <a:buFont typeface="Wingdings" panose="05000000000000000000" pitchFamily="2" charset="2"/>
              <a:buChar char="§"/>
            </a:pPr>
            <a:endParaRPr lang="en-IN" sz="1800" dirty="0"/>
          </a:p>
          <a:p>
            <a:pPr marL="12700" indent="-285750" algn="just">
              <a:spcBef>
                <a:spcPts val="0"/>
              </a:spcBef>
              <a:buFont typeface="Wingdings" panose="05000000000000000000" pitchFamily="2" charset="2"/>
              <a:buChar char="§"/>
            </a:pPr>
            <a:r>
              <a:rPr lang="en-IN" sz="1800" dirty="0"/>
              <a:t>Back up data and information regularly to reduce the damage in case of a ransomware attack or data  </a:t>
            </a:r>
            <a:r>
              <a:rPr lang="en-IN" sz="1800" dirty="0" smtClean="0"/>
              <a:t>    breach</a:t>
            </a:r>
            <a:r>
              <a:rPr lang="en-IN" sz="1800" dirty="0"/>
              <a:t>. </a:t>
            </a:r>
          </a:p>
          <a:p>
            <a:pPr>
              <a:spcBef>
                <a:spcPts val="0"/>
              </a:spcBef>
            </a:pPr>
            <a:endParaRPr lang="en-IN" sz="1800" dirty="0"/>
          </a:p>
          <a:p>
            <a:pPr lvl="1">
              <a:spcBef>
                <a:spcPts val="0"/>
              </a:spcBef>
            </a:pPr>
            <a:endParaRPr lang="en-IN" sz="1800" dirty="0"/>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755792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Cybercrime Legislation and </a:t>
            </a:r>
            <a:r>
              <a:rPr lang="en-IN" sz="4800" dirty="0" smtClean="0"/>
              <a:t>Agencies </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750" dirty="0"/>
              <a:t>V</a:t>
            </a:r>
            <a:r>
              <a:rPr lang="en-IN" sz="1750" dirty="0" smtClean="0"/>
              <a:t>arious </a:t>
            </a:r>
            <a:r>
              <a:rPr lang="en-IN" sz="1750" dirty="0"/>
              <a:t>U.S. government agencies have been established to deal specifically with the monitoring and management of cybercrime attacks. The FBI's Cyber Division is the lead federal agency for dealing with attacks by cybercriminals, terrorists or overseas adversaries. Within DHS is the Cybersecurity and Infrastructure Security Agency (CISA). Furthermore, the Cyber Crimes </a:t>
            </a:r>
            <a:r>
              <a:rPr lang="en-IN" sz="1750" dirty="0" err="1"/>
              <a:t>Center</a:t>
            </a:r>
            <a:r>
              <a:rPr lang="en-IN" sz="1750" dirty="0"/>
              <a:t> (C3) provides computer-based technical services that support domestic and international investigations included in the Homeland Security Investigations (HSI) portfolio of immigration and customs authorities. C3 includes the Cyber Crimes Unit (CCU), the Child Exploitation Investigations Unit (CEIU) and the Computer Forensics Unit (CFU). </a:t>
            </a:r>
            <a:endParaRPr lang="en-IN" sz="1750" dirty="0" smtClean="0"/>
          </a:p>
          <a:p>
            <a:pPr algn="just">
              <a:lnSpc>
                <a:spcPct val="150000"/>
              </a:lnSpc>
              <a:spcBef>
                <a:spcPts val="0"/>
              </a:spcBef>
              <a:buSzPct val="107000"/>
              <a:buFont typeface="Wingdings" panose="05000000000000000000" pitchFamily="2" charset="2"/>
              <a:buChar char="§"/>
            </a:pPr>
            <a:r>
              <a:rPr lang="en-IN" sz="1750" dirty="0"/>
              <a:t>Legislation dealing with cybercrime can be applicable to the general public, or it can be sector-specific, extending only to certain types of companies. For example, the Gramm-Leach-Bliley Act (GLBA) focuses on financial institutions and regulates the implementation of written policies and procedures that should improve the security and confidentiality of customer records, while also protecting private information from threats and unauthorized access and use. </a:t>
            </a:r>
          </a:p>
          <a:p>
            <a:pPr lvl="1">
              <a:spcBef>
                <a:spcPts val="0"/>
              </a:spcBef>
            </a:pPr>
            <a:endParaRPr lang="en-IN" sz="1800" dirty="0"/>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6300510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The Information Technology Act 2000 (the IT Act) read with the rules and regulations framed thereunder deal with cybersecurity and the cybercrimes associated therewith. The IT Act not only provides legal recognition and protection for transactions carried out through electronic data interchange and other means of electronic communication, but it also contains provisions that are aimed at safeguarding electronic data, information or records, and preventing unauthorised or unlawful use of a computer system. Some of the cybersecurity crimes that are specifically envisaged and punishable under the IT Act are hacking, denial-of-service attacks, phishing, malware attacks, identity fraud and electronic theft. </a:t>
            </a:r>
            <a:endParaRPr lang="en-IN" sz="1800" dirty="0" smtClean="0"/>
          </a:p>
          <a:p>
            <a:pPr algn="just">
              <a:lnSpc>
                <a:spcPct val="150000"/>
              </a:lnSpc>
              <a:spcBef>
                <a:spcPts val="0"/>
              </a:spcBef>
              <a:buSzPct val="107000"/>
              <a:buFont typeface="Wingdings" panose="05000000000000000000" pitchFamily="2" charset="2"/>
              <a:buChar char="§"/>
            </a:pPr>
            <a:r>
              <a:rPr lang="en-IN" sz="1800" dirty="0"/>
              <a:t>In accordance with the Information Technology (The Indian Computer Emergency Response Team and Manner of Performing Functions and Duties) Rules 2013 (the CERT Rules), the Computer Emergency Response Team (CERT-In) has been established as the nodal agency responsible for the collection, analysis and dissemination of information on cyber incidents and taking emergency measures to contain such incidents. </a:t>
            </a:r>
          </a:p>
          <a:p>
            <a:pPr marL="0" indent="0" algn="just">
              <a:spcBef>
                <a:spcPts val="0"/>
              </a:spcBef>
              <a:buNone/>
            </a:pPr>
            <a:endParaRPr lang="en-IN" sz="1800" dirty="0" smtClean="0"/>
          </a:p>
          <a:p>
            <a:pPr lvl="1" algn="just"/>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115714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Reasons for Conducting a Forensic </a:t>
            </a:r>
            <a:r>
              <a:rPr lang="en-IN" sz="4800" dirty="0" smtClean="0"/>
              <a:t>Audit</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lgn="just">
              <a:lnSpc>
                <a:spcPct val="150000"/>
              </a:lnSpc>
              <a:buNone/>
            </a:pPr>
            <a:r>
              <a:rPr lang="en-IN" dirty="0"/>
              <a:t>Forensic audit investigations may expose, or confirm, various kinds of illegal activities. Normally, instead of a normal audit, a forensic audit is used if there is a possibility that the evidence gathered would be used in court. </a:t>
            </a:r>
          </a:p>
        </p:txBody>
      </p:sp>
    </p:spTree>
    <p:extLst>
      <p:ext uri="{BB962C8B-B14F-4D97-AF65-F5344CB8AC3E}">
        <p14:creationId xmlns:p14="http://schemas.microsoft.com/office/powerpoint/2010/main" val="29308062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r>
              <a:rPr lang="en-IN" sz="1800" dirty="0"/>
              <a:t>Other relevant rules framed under the IT Act in context of </a:t>
            </a:r>
            <a:r>
              <a:rPr lang="en-IN" sz="1800" dirty="0" err="1"/>
              <a:t>cybersecurity</a:t>
            </a:r>
            <a:r>
              <a:rPr lang="en-IN" sz="1800" dirty="0"/>
              <a:t> include: </a:t>
            </a:r>
          </a:p>
          <a:p>
            <a:r>
              <a:rPr lang="en-IN" sz="1800" dirty="0"/>
              <a:t>✓ the Information Technology (Reasonable security practices and procedures and sensitive personal data or information) Rules 2011 (the SPDI Rules), which prescribe reasonable security practices and procedures to be implemented for collection and the processing of personal or sensitive personal data; </a:t>
            </a:r>
          </a:p>
          <a:p>
            <a:endParaRPr lang="en-IN" sz="1800" dirty="0"/>
          </a:p>
          <a:p>
            <a:r>
              <a:rPr lang="en-IN" sz="1800" dirty="0"/>
              <a:t>✓ the Information Technology (Information Security Practices and Procedures for Protected System) Rules 2018 (the Protected System Rules), which require specific information security measures to be implemented by organisations that have protected systems, as defined under the IT Act. More information on protected systems is provided in ‘Scope and jurisdiction’; and </a:t>
            </a:r>
          </a:p>
          <a:p>
            <a:endParaRPr lang="en-IN" sz="1800" dirty="0"/>
          </a:p>
          <a:p>
            <a:r>
              <a:rPr lang="en-IN" sz="1800" dirty="0"/>
              <a:t>✓ the Information Technology (Intermediaries Guidelines) Rules, 2011 (the Intermediaries Guidelines), which require intermediaries to implement reasonable security practices and procedures for securing their computer resources and information contained therein. The intermediaries are also required to report </a:t>
            </a:r>
            <a:r>
              <a:rPr lang="en-IN" sz="1800" dirty="0" err="1"/>
              <a:t>cybersecurity</a:t>
            </a:r>
            <a:r>
              <a:rPr lang="en-IN" sz="1800" dirty="0"/>
              <a:t> incidents (including information relating to such incidents) to CERT-In </a:t>
            </a:r>
          </a:p>
          <a:p>
            <a:pPr marL="393700" lvl="1" indent="0" algn="just">
              <a:buNone/>
            </a:pPr>
            <a:endParaRPr lang="en-IN" sz="2200" dirty="0"/>
          </a:p>
          <a:p>
            <a:pPr lvl="2">
              <a:buFont typeface="Wingdings" panose="05000000000000000000" pitchFamily="2" charset="2"/>
              <a:buChar char="§"/>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48273043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Other laws that contain cybersecurity-related provisions include the Indian Penal Code 1860 (IPC), which punishes offences, including those committed in cyberspace (such as defamation, cheating, criminal intimation and obscenity), and the Companies (Management and Administration) Rules 2014 (the CAM Rules) framed under the Companies Act 2013, which requires companies to ensure that electronic records and security systems are secure from unauthorised access and tampering. </a:t>
            </a:r>
            <a:endParaRPr lang="en-IN" sz="1800" dirty="0" smtClean="0"/>
          </a:p>
          <a:p>
            <a:pPr marL="0" indent="0" algn="just">
              <a:lnSpc>
                <a:spcPct val="150000"/>
              </a:lnSpc>
              <a:spcBef>
                <a:spcPts val="0"/>
              </a:spcBef>
              <a:buSzPct val="107000"/>
              <a:buNone/>
            </a:pPr>
            <a:endParaRPr lang="en-IN" sz="1800" dirty="0" smtClean="0"/>
          </a:p>
          <a:p>
            <a:pPr algn="just">
              <a:lnSpc>
                <a:spcPct val="150000"/>
              </a:lnSpc>
              <a:spcBef>
                <a:spcPts val="0"/>
              </a:spcBef>
              <a:buSzPct val="107000"/>
              <a:buFont typeface="Wingdings" panose="05000000000000000000" pitchFamily="2" charset="2"/>
              <a:buChar char="§"/>
            </a:pPr>
            <a:r>
              <a:rPr lang="en-IN" sz="1800" dirty="0"/>
              <a:t>In addition to the above, there are sector-specific regulations issued by regulators such as the Reserve Bank of India (RBI), the Insurance Regulatory and Development Authority of India Act 1999 (IRDA), the Department of Telecommunication (DOT) and the Securities Exchange Board of India (SEBI), which mandate cybersecurity standards to be maintained by their regulated entities, such as banks, insurance companies, telecoms service providers and listed entities. </a:t>
            </a:r>
            <a:endParaRPr lang="en-IN" sz="1800" dirty="0" smtClean="0"/>
          </a:p>
          <a:p>
            <a:pPr algn="just">
              <a:lnSpc>
                <a:spcPct val="150000"/>
              </a:lnSpc>
              <a:spcBef>
                <a:spcPts val="0"/>
              </a:spcBef>
              <a:buSzPct val="107000"/>
              <a:buFont typeface="Wingdings" panose="05000000000000000000" pitchFamily="2" charset="2"/>
              <a:buChar char="§"/>
            </a:pPr>
            <a:endParaRPr lang="en-IN" sz="1800" dirty="0" smtClean="0"/>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9034207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Cyber Security measures in </a:t>
            </a:r>
            <a:r>
              <a:rPr lang="en-IN" sz="4800" dirty="0" smtClean="0"/>
              <a:t>India</a:t>
            </a:r>
            <a:endParaRPr lang="en-IN" sz="4800" dirty="0"/>
          </a:p>
        </p:txBody>
      </p:sp>
      <p:sp>
        <p:nvSpPr>
          <p:cNvPr id="3" name="Content Placeholder 2"/>
          <p:cNvSpPr>
            <a:spLocks noGrp="1"/>
          </p:cNvSpPr>
          <p:nvPr>
            <p:ph idx="1"/>
          </p:nvPr>
        </p:nvSpPr>
        <p:spPr>
          <a:xfrm>
            <a:off x="609600" y="1455311"/>
            <a:ext cx="10972800" cy="5074278"/>
          </a:xfrm>
        </p:spPr>
        <p:txBody>
          <a:bodyPr/>
          <a:lstStyle/>
          <a:p>
            <a:pPr algn="just">
              <a:lnSpc>
                <a:spcPct val="150000"/>
              </a:lnSpc>
              <a:spcBef>
                <a:spcPts val="0"/>
              </a:spcBef>
              <a:buSzPct val="107000"/>
              <a:buFont typeface="Wingdings" panose="05000000000000000000" pitchFamily="2" charset="2"/>
              <a:buChar char="§"/>
            </a:pPr>
            <a:r>
              <a:rPr lang="en-IN" sz="1800" dirty="0"/>
              <a:t>With the rise of digital payments, cybercrimes involving payment transactions in the online space have significantly increased and become complex. While the RBI has been active in requiring companies operating payment systems to build secure authentication and transaction security mechanisms (such as 2FA authentication, EMV chips, PCI DSS compliance and tokenisation), given that these payment companies often offer real-time frictionless payments experiences to their consumers, it leaves less time for banks and other entities operating in the payment ecosystem to identify and respond to cyberthreats</a:t>
            </a:r>
            <a:r>
              <a:rPr lang="en-IN" sz="1800" dirty="0" smtClean="0"/>
              <a:t>.</a:t>
            </a:r>
          </a:p>
          <a:p>
            <a:pPr marL="0" indent="0" algn="just">
              <a:lnSpc>
                <a:spcPct val="150000"/>
              </a:lnSpc>
              <a:spcBef>
                <a:spcPts val="0"/>
              </a:spcBef>
              <a:buSzPct val="107000"/>
              <a:buNone/>
            </a:pPr>
            <a:r>
              <a:rPr lang="en-IN" sz="1800" dirty="0" smtClean="0"/>
              <a:t> </a:t>
            </a:r>
          </a:p>
          <a:p>
            <a:pPr algn="just">
              <a:lnSpc>
                <a:spcPct val="150000"/>
              </a:lnSpc>
              <a:spcBef>
                <a:spcPts val="0"/>
              </a:spcBef>
              <a:buSzPct val="107000"/>
              <a:buFont typeface="Wingdings" panose="05000000000000000000" pitchFamily="2" charset="2"/>
              <a:buChar char="§"/>
            </a:pPr>
            <a:r>
              <a:rPr lang="en-IN" sz="1800" dirty="0"/>
              <a:t>A</a:t>
            </a:r>
            <a:r>
              <a:rPr lang="en-IN" sz="1800" dirty="0" smtClean="0"/>
              <a:t>s </a:t>
            </a:r>
            <a:r>
              <a:rPr lang="en-IN" sz="1800" dirty="0"/>
              <a:t>per the CAM Rules, the managing director, company secretary, or any other director or officer of the company (as may be decided by the board) is responsible for the maintenance and security of electronic records. </a:t>
            </a:r>
            <a:endParaRPr lang="en-IN" sz="1800" dirty="0" smtClean="0"/>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21680272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400" dirty="0" smtClean="0"/>
              <a:t>How </a:t>
            </a:r>
            <a:r>
              <a:rPr lang="en-IN" sz="4400" dirty="0"/>
              <a:t>to create a fraud Agonistic Organisation</a:t>
            </a:r>
          </a:p>
        </p:txBody>
      </p:sp>
      <p:sp>
        <p:nvSpPr>
          <p:cNvPr id="3" name="Content Placeholder 2"/>
          <p:cNvSpPr>
            <a:spLocks noGrp="1"/>
          </p:cNvSpPr>
          <p:nvPr>
            <p:ph idx="1"/>
          </p:nvPr>
        </p:nvSpPr>
        <p:spPr>
          <a:xfrm>
            <a:off x="609600" y="1455311"/>
            <a:ext cx="10972800" cy="5074278"/>
          </a:xfrm>
        </p:spPr>
        <p:txBody>
          <a:bodyPr/>
          <a:lstStyle/>
          <a:p>
            <a:pPr marL="0" indent="0" algn="just">
              <a:spcBef>
                <a:spcPts val="0"/>
              </a:spcBef>
              <a:buSzPct val="107000"/>
              <a:buNone/>
            </a:pPr>
            <a:r>
              <a:rPr lang="en-IN" sz="2000" b="1" dirty="0"/>
              <a:t>Prevention of frauds requires creation of a fraud agnostic and vigilant organisation, which has following essential ingredients: </a:t>
            </a:r>
            <a:endParaRPr lang="en-IN" sz="2000" b="1" dirty="0" smtClean="0"/>
          </a:p>
          <a:p>
            <a:pPr algn="just">
              <a:lnSpc>
                <a:spcPct val="150000"/>
              </a:lnSpc>
              <a:spcBef>
                <a:spcPts val="0"/>
              </a:spcBef>
              <a:buSzPct val="107000"/>
              <a:buFont typeface="Wingdings" panose="05000000000000000000" pitchFamily="2" charset="2"/>
              <a:buChar char="§"/>
            </a:pPr>
            <a:r>
              <a:rPr lang="en-IN" sz="1800" dirty="0"/>
              <a:t>Robust Internal control systems and process 	</a:t>
            </a:r>
          </a:p>
          <a:p>
            <a:pPr algn="just">
              <a:lnSpc>
                <a:spcPct val="150000"/>
              </a:lnSpc>
              <a:spcBef>
                <a:spcPts val="0"/>
              </a:spcBef>
              <a:buSzPct val="107000"/>
              <a:buFont typeface="Wingdings" panose="05000000000000000000" pitchFamily="2" charset="2"/>
              <a:buChar char="§"/>
            </a:pPr>
            <a:r>
              <a:rPr lang="en-IN" sz="1800" dirty="0"/>
              <a:t>Effective cyber risk management systems to protect the organisation against ever increasing threat of cyber-attacks. 	</a:t>
            </a:r>
          </a:p>
          <a:p>
            <a:pPr algn="just">
              <a:lnSpc>
                <a:spcPct val="150000"/>
              </a:lnSpc>
              <a:spcBef>
                <a:spcPts val="0"/>
              </a:spcBef>
              <a:buSzPct val="107000"/>
              <a:buFont typeface="Wingdings" panose="05000000000000000000" pitchFamily="2" charset="2"/>
              <a:buChar char="§"/>
            </a:pPr>
            <a:r>
              <a:rPr lang="en-IN" sz="1800" dirty="0"/>
              <a:t>Tone at top of the management drives organisation culture down the level and right messaging conveying integrity, transparency, right value systems, act as a deterrence to potential frauds. 	</a:t>
            </a:r>
          </a:p>
          <a:p>
            <a:pPr algn="just">
              <a:lnSpc>
                <a:spcPct val="150000"/>
              </a:lnSpc>
              <a:spcBef>
                <a:spcPts val="0"/>
              </a:spcBef>
              <a:buSzPct val="107000"/>
              <a:buFont typeface="Wingdings" panose="05000000000000000000" pitchFamily="2" charset="2"/>
              <a:buChar char="§"/>
            </a:pPr>
            <a:r>
              <a:rPr lang="en-IN" sz="1800" dirty="0"/>
              <a:t>Effective accounting, finance team and internal, statutory audit systems. 	</a:t>
            </a:r>
          </a:p>
          <a:p>
            <a:pPr algn="just">
              <a:lnSpc>
                <a:spcPct val="150000"/>
              </a:lnSpc>
              <a:spcBef>
                <a:spcPts val="0"/>
              </a:spcBef>
              <a:buSzPct val="107000"/>
              <a:buFont typeface="Wingdings" panose="05000000000000000000" pitchFamily="2" charset="2"/>
              <a:buChar char="§"/>
            </a:pPr>
            <a:r>
              <a:rPr lang="en-IN" sz="1800" dirty="0"/>
              <a:t>Extensive deployment of data analytics, Artificial intelligence, and other related tools to pick up early signals of fraud happening and minimising damage. 	</a:t>
            </a:r>
          </a:p>
          <a:p>
            <a:pPr algn="just">
              <a:lnSpc>
                <a:spcPct val="150000"/>
              </a:lnSpc>
              <a:spcBef>
                <a:spcPts val="0"/>
              </a:spcBef>
              <a:buSzPct val="107000"/>
              <a:buFont typeface="Wingdings" panose="05000000000000000000" pitchFamily="2" charset="2"/>
              <a:buChar char="§"/>
            </a:pPr>
            <a:r>
              <a:rPr lang="en-IN" sz="1800" dirty="0"/>
              <a:t>Ensuring that applicable accounting standards are rigorously followed 	</a:t>
            </a:r>
          </a:p>
          <a:p>
            <a:pPr algn="just">
              <a:spcBef>
                <a:spcPts val="0"/>
              </a:spcBef>
              <a:buSzPct val="107000"/>
              <a:buFont typeface="Wingdings" panose="05000000000000000000" pitchFamily="2" charset="2"/>
              <a:buChar char="§"/>
            </a:pPr>
            <a:r>
              <a:rPr lang="en-IN" sz="1800" dirty="0"/>
              <a:t>Delegation of power and authorities 	</a:t>
            </a:r>
          </a:p>
          <a:p>
            <a:pPr algn="just">
              <a:spcBef>
                <a:spcPts val="0"/>
              </a:spcBef>
              <a:buSzPct val="107000"/>
              <a:buFont typeface="Wingdings" panose="05000000000000000000" pitchFamily="2" charset="2"/>
              <a:buChar char="§"/>
            </a:pPr>
            <a:r>
              <a:rPr lang="en-IN" sz="1800" dirty="0"/>
              <a:t>Effective whistle blower mechanism. 	</a:t>
            </a:r>
          </a:p>
          <a:p>
            <a:pPr marL="0" indent="0" algn="just">
              <a:lnSpc>
                <a:spcPct val="150000"/>
              </a:lnSpc>
              <a:spcBef>
                <a:spcPts val="0"/>
              </a:spcBef>
              <a:buSzPct val="107000"/>
              <a:buNone/>
            </a:pPr>
            <a:r>
              <a:rPr lang="en-IN" sz="1800" dirty="0"/>
              <a:t>	</a:t>
            </a:r>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40016490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400" dirty="0" smtClean="0"/>
              <a:t>How </a:t>
            </a:r>
            <a:r>
              <a:rPr lang="en-IN" sz="4400" dirty="0"/>
              <a:t>to create a fraud Agonistic Organisation</a:t>
            </a:r>
          </a:p>
        </p:txBody>
      </p:sp>
      <p:sp>
        <p:nvSpPr>
          <p:cNvPr id="3" name="Content Placeholder 2"/>
          <p:cNvSpPr>
            <a:spLocks noGrp="1"/>
          </p:cNvSpPr>
          <p:nvPr>
            <p:ph idx="1"/>
          </p:nvPr>
        </p:nvSpPr>
        <p:spPr>
          <a:xfrm>
            <a:off x="609600" y="1455311"/>
            <a:ext cx="10972800" cy="5074278"/>
          </a:xfrm>
        </p:spPr>
        <p:txBody>
          <a:bodyPr/>
          <a:lstStyle/>
          <a:p>
            <a:r>
              <a:rPr lang="en-IN" sz="2000" dirty="0"/>
              <a:t>IND AS which are mandatorily applicable to certain class of companies, require determination of fair values of most of items of assets and liabilities stated in financial statements compared to historical cost accounting followed in Indian Standards. Estimation of fair values requires significant judgements, assumptions, and estimates. In some cases, estimation requires valuation by </a:t>
            </a:r>
            <a:r>
              <a:rPr lang="en-IN" sz="2000" dirty="0" err="1"/>
              <a:t>valuers</a:t>
            </a:r>
            <a:r>
              <a:rPr lang="en-IN" sz="2000" dirty="0"/>
              <a:t>. </a:t>
            </a:r>
          </a:p>
          <a:p>
            <a:r>
              <a:rPr lang="en-IN" sz="2000" dirty="0"/>
              <a:t>This leaves significant scope for scrupulous management to misstate financial statements. A fraud agnostic organisation with above accounting systems and all the above ingredients, depending on facts of each case acts as an effective checks and balances mechanism and a preventive tool for minimising occurrence of frauds. 	</a:t>
            </a:r>
          </a:p>
          <a:p>
            <a:pPr marL="0" indent="0">
              <a:buNone/>
            </a:pPr>
            <a:r>
              <a:rPr lang="en-IN" sz="1800" b="1" dirty="0"/>
              <a:t>Indicators of potential fraud: </a:t>
            </a:r>
            <a:endParaRPr lang="en-IN" sz="1800" dirty="0"/>
          </a:p>
          <a:p>
            <a:r>
              <a:rPr lang="en-IN" sz="1800" dirty="0"/>
              <a:t>There are plenty of early warning signals and red flags, which if picked in time, can unearth frauds and minimise losses. It requires vigilance, monitoring and rigorous analysis of unusual variances in key performance indicators (KPI) of the company, compared to: </a:t>
            </a:r>
          </a:p>
          <a:p>
            <a:r>
              <a:rPr lang="en-IN" sz="1800" dirty="0"/>
              <a:t>1. Peers. </a:t>
            </a:r>
          </a:p>
          <a:p>
            <a:r>
              <a:rPr lang="en-IN" sz="1800" dirty="0"/>
              <a:t>2. Macroeconomic indicators. </a:t>
            </a:r>
          </a:p>
          <a:p>
            <a:r>
              <a:rPr lang="en-IN" sz="1800" dirty="0"/>
              <a:t>3. abnormal spikes or fall compared to company’s normal performance. </a:t>
            </a:r>
          </a:p>
          <a:p>
            <a:pPr marL="0" indent="0">
              <a:buNone/>
            </a:pPr>
            <a:r>
              <a:rPr lang="en-IN" sz="1800" dirty="0"/>
              <a:t>	</a:t>
            </a:r>
          </a:p>
          <a:p>
            <a:pPr algn="just">
              <a:spcBef>
                <a:spcPts val="0"/>
              </a:spcBef>
              <a:buSzPct val="107000"/>
              <a:buFont typeface="Wingdings" panose="05000000000000000000" pitchFamily="2" charset="2"/>
              <a:buChar char="§"/>
            </a:pPr>
            <a:endParaRPr lang="en-IN" sz="1800" dirty="0"/>
          </a:p>
          <a:p>
            <a:pPr marL="0" indent="0" algn="just">
              <a:lnSpc>
                <a:spcPct val="150000"/>
              </a:lnSpc>
              <a:spcBef>
                <a:spcPts val="0"/>
              </a:spcBef>
              <a:buSzPct val="107000"/>
              <a:buNone/>
            </a:pPr>
            <a:r>
              <a:rPr lang="en-IN" sz="1800" dirty="0"/>
              <a:t>	</a:t>
            </a:r>
          </a:p>
          <a:p>
            <a:pPr marL="0" indent="0" algn="just">
              <a:lnSpc>
                <a:spcPct val="150000"/>
              </a:lnSpc>
              <a:spcBef>
                <a:spcPts val="0"/>
              </a:spcBef>
              <a:buSzPct val="107000"/>
              <a:buNone/>
            </a:pPr>
            <a:endParaRPr lang="en-IN" sz="1800" dirty="0"/>
          </a:p>
          <a:p>
            <a:pPr marL="668337" lvl="2" indent="0">
              <a:buNone/>
            </a:pPr>
            <a:endParaRPr lang="en-IN" dirty="0"/>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334843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Functions of Forensic Audit </a:t>
            </a:r>
            <a:r>
              <a:rPr lang="en-IN" sz="4800" dirty="0" smtClean="0"/>
              <a:t>Function</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a:t>A forensic audit comprises the following steps: </a:t>
            </a:r>
          </a:p>
          <a:p>
            <a:pPr>
              <a:lnSpc>
                <a:spcPct val="150000"/>
              </a:lnSpc>
              <a:spcBef>
                <a:spcPts val="0"/>
              </a:spcBef>
              <a:buFont typeface="Wingdings" panose="05000000000000000000" pitchFamily="2" charset="2"/>
              <a:buChar char="§"/>
            </a:pPr>
            <a:r>
              <a:rPr lang="en-IN" b="1" dirty="0" smtClean="0"/>
              <a:t> </a:t>
            </a:r>
            <a:r>
              <a:rPr lang="en-IN" dirty="0" smtClean="0"/>
              <a:t>Planning </a:t>
            </a:r>
            <a:r>
              <a:rPr lang="en-IN" dirty="0"/>
              <a:t>the Investigation </a:t>
            </a:r>
          </a:p>
          <a:p>
            <a:pPr>
              <a:lnSpc>
                <a:spcPct val="150000"/>
              </a:lnSpc>
              <a:spcBef>
                <a:spcPts val="0"/>
              </a:spcBef>
              <a:buFont typeface="Wingdings" panose="05000000000000000000" pitchFamily="2" charset="2"/>
              <a:buChar char="§"/>
            </a:pPr>
            <a:r>
              <a:rPr lang="en-IN" dirty="0" smtClean="0"/>
              <a:t> Collecting </a:t>
            </a:r>
            <a:r>
              <a:rPr lang="en-IN" dirty="0"/>
              <a:t>Evidence </a:t>
            </a:r>
          </a:p>
          <a:p>
            <a:pPr>
              <a:lnSpc>
                <a:spcPct val="150000"/>
              </a:lnSpc>
              <a:spcBef>
                <a:spcPts val="0"/>
              </a:spcBef>
              <a:buFont typeface="Wingdings" panose="05000000000000000000" pitchFamily="2" charset="2"/>
              <a:buChar char="§"/>
            </a:pPr>
            <a:r>
              <a:rPr lang="en-IN" dirty="0" smtClean="0"/>
              <a:t> Reporting </a:t>
            </a:r>
            <a:endParaRPr lang="en-IN" dirty="0"/>
          </a:p>
          <a:p>
            <a:pPr>
              <a:lnSpc>
                <a:spcPct val="150000"/>
              </a:lnSpc>
              <a:spcBef>
                <a:spcPts val="0"/>
              </a:spcBef>
              <a:buFont typeface="Wingdings" panose="05000000000000000000" pitchFamily="2" charset="2"/>
              <a:buChar char="§"/>
            </a:pPr>
            <a:r>
              <a:rPr lang="en-IN" dirty="0" smtClean="0"/>
              <a:t> Court </a:t>
            </a:r>
            <a:r>
              <a:rPr lang="en-IN" dirty="0"/>
              <a:t>Proceedings </a:t>
            </a:r>
          </a:p>
          <a:p>
            <a:endParaRPr lang="en-IN" dirty="0"/>
          </a:p>
        </p:txBody>
      </p:sp>
    </p:spTree>
    <p:extLst>
      <p:ext uri="{BB962C8B-B14F-4D97-AF65-F5344CB8AC3E}">
        <p14:creationId xmlns:p14="http://schemas.microsoft.com/office/powerpoint/2010/main" val="243854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smtClean="0"/>
              <a:t>Need </a:t>
            </a:r>
            <a:r>
              <a:rPr lang="en-IN" sz="4800" dirty="0"/>
              <a:t>of Forensic Audit </a:t>
            </a:r>
            <a:r>
              <a:rPr lang="en-IN" sz="4800" dirty="0" smtClean="0"/>
              <a:t>Function</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buNone/>
            </a:pPr>
            <a:r>
              <a:rPr lang="en-IN" b="1" dirty="0" smtClean="0"/>
              <a:t> An entity </a:t>
            </a:r>
            <a:r>
              <a:rPr lang="en-IN" b="1" dirty="0"/>
              <a:t>should direct for forensic audit </a:t>
            </a:r>
            <a:r>
              <a:rPr lang="en-IN" b="1" dirty="0" smtClean="0"/>
              <a:t>due to  occurrence of following: </a:t>
            </a:r>
            <a:endParaRPr lang="en-IN" b="1" dirty="0"/>
          </a:p>
          <a:p>
            <a:pPr>
              <a:lnSpc>
                <a:spcPct val="150000"/>
              </a:lnSpc>
              <a:spcBef>
                <a:spcPts val="0"/>
              </a:spcBef>
              <a:buFont typeface="Wingdings" panose="05000000000000000000" pitchFamily="2" charset="2"/>
              <a:buChar char="§"/>
            </a:pPr>
            <a:r>
              <a:rPr lang="en-IN" b="1" dirty="0"/>
              <a:t> </a:t>
            </a:r>
            <a:r>
              <a:rPr lang="en-IN" dirty="0"/>
              <a:t>Theft of business information or where business systems have been </a:t>
            </a:r>
            <a:r>
              <a:rPr lang="en-IN" dirty="0" smtClean="0"/>
              <a:t>hacked</a:t>
            </a:r>
            <a:r>
              <a:rPr lang="en-IN" dirty="0"/>
              <a:t>.</a:t>
            </a:r>
          </a:p>
          <a:p>
            <a:pPr>
              <a:lnSpc>
                <a:spcPct val="150000"/>
              </a:lnSpc>
              <a:spcBef>
                <a:spcPts val="0"/>
              </a:spcBef>
              <a:buFont typeface="Wingdings" panose="05000000000000000000" pitchFamily="2" charset="2"/>
              <a:buChar char="§"/>
            </a:pPr>
            <a:r>
              <a:rPr lang="en-IN" dirty="0"/>
              <a:t> Issues identified by Whistle Blowers</a:t>
            </a:r>
          </a:p>
          <a:p>
            <a:pPr>
              <a:lnSpc>
                <a:spcPct val="150000"/>
              </a:lnSpc>
              <a:spcBef>
                <a:spcPts val="0"/>
              </a:spcBef>
              <a:buFont typeface="Wingdings" panose="05000000000000000000" pitchFamily="2" charset="2"/>
              <a:buChar char="§"/>
            </a:pPr>
            <a:r>
              <a:rPr lang="en-IN" dirty="0"/>
              <a:t> Reconciliations resulted in unidentified material </a:t>
            </a:r>
            <a:r>
              <a:rPr lang="en-IN" dirty="0" smtClean="0"/>
              <a:t>differences</a:t>
            </a:r>
          </a:p>
          <a:p>
            <a:pPr>
              <a:lnSpc>
                <a:spcPct val="150000"/>
              </a:lnSpc>
              <a:spcBef>
                <a:spcPts val="0"/>
              </a:spcBef>
              <a:buFont typeface="Wingdings" panose="05000000000000000000" pitchFamily="2" charset="2"/>
              <a:buChar char="§"/>
            </a:pPr>
            <a:r>
              <a:rPr lang="en-IN" dirty="0"/>
              <a:t> Suspicious of fraud or illegal activity</a:t>
            </a:r>
            <a:r>
              <a:rPr lang="en-IN" dirty="0" smtClean="0"/>
              <a:t>.</a:t>
            </a:r>
            <a:endParaRPr lang="en-IN" dirty="0"/>
          </a:p>
          <a:p>
            <a:pPr>
              <a:lnSpc>
                <a:spcPct val="150000"/>
              </a:lnSpc>
              <a:spcBef>
                <a:spcPts val="0"/>
              </a:spcBef>
              <a:buFont typeface="Wingdings" panose="05000000000000000000" pitchFamily="2" charset="2"/>
              <a:buChar char="§"/>
            </a:pPr>
            <a:r>
              <a:rPr lang="en-IN" dirty="0"/>
              <a:t>Turnover has occurred and balances are showing negative results. </a:t>
            </a:r>
          </a:p>
          <a:p>
            <a:pPr marL="0" indent="0">
              <a:lnSpc>
                <a:spcPct val="150000"/>
              </a:lnSpc>
              <a:spcBef>
                <a:spcPts val="0"/>
              </a:spcBef>
              <a:buNone/>
            </a:pPr>
            <a:endParaRPr lang="en-IN" dirty="0"/>
          </a:p>
        </p:txBody>
      </p:sp>
    </p:spTree>
    <p:extLst>
      <p:ext uri="{BB962C8B-B14F-4D97-AF65-F5344CB8AC3E}">
        <p14:creationId xmlns:p14="http://schemas.microsoft.com/office/powerpoint/2010/main" val="2410689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800" dirty="0"/>
              <a:t>Forensic Audit </a:t>
            </a:r>
            <a:r>
              <a:rPr lang="en-IN" sz="4800" dirty="0" smtClean="0"/>
              <a:t>Procedures</a:t>
            </a:r>
            <a:endParaRPr lang="en-IN" sz="4800" dirty="0"/>
          </a:p>
        </p:txBody>
      </p:sp>
      <p:sp>
        <p:nvSpPr>
          <p:cNvPr id="3" name="Content Placeholder 2"/>
          <p:cNvSpPr>
            <a:spLocks noGrp="1"/>
          </p:cNvSpPr>
          <p:nvPr>
            <p:ph idx="1"/>
          </p:nvPr>
        </p:nvSpPr>
        <p:spPr>
          <a:xfrm>
            <a:off x="609600" y="1661376"/>
            <a:ext cx="10972800" cy="4663226"/>
          </a:xfrm>
        </p:spPr>
        <p:txBody>
          <a:bodyPr/>
          <a:lstStyle/>
          <a:p>
            <a:pPr marL="0" indent="0" algn="just">
              <a:lnSpc>
                <a:spcPct val="150000"/>
              </a:lnSpc>
              <a:buNone/>
            </a:pPr>
            <a:r>
              <a:rPr lang="en-IN" dirty="0"/>
              <a:t>Since the forensic audit is more of investigation and collection of evidences, it is of great importance that the audit should be conducted with an attitude of professional scepticism. These procedures are more specific towards detecting possible material misstatements in the financial records that result into fraudulent activities. </a:t>
            </a:r>
          </a:p>
        </p:txBody>
      </p:sp>
    </p:spTree>
    <p:extLst>
      <p:ext uri="{BB962C8B-B14F-4D97-AF65-F5344CB8AC3E}">
        <p14:creationId xmlns:p14="http://schemas.microsoft.com/office/powerpoint/2010/main" val="32639798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UDIO_ID" val="569"/>
  <p:tag name="ELAPSEDTIME" val="10.9"/>
  <p:tag name="ANNOTATION_COUNT" val="0"/>
  <p:tag name="ARTICULATE_SLIDE_GUID" val="dbd6f972-3a54-41b3-bbbd-2d2da20af75f"/>
  <p:tag name="ARTICULATE_SLIDE_NAV"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AUDIO_ID" val="569"/>
  <p:tag name="ELAPSEDTIME" val="10.9"/>
  <p:tag name="ANNOTATION_COUNT" val="0"/>
  <p:tag name="ARTICULATE_SLIDE_GUID" val="dbd6f972-3a54-41b3-bbbd-2d2da20af75f"/>
  <p:tag name="ARTICULATE_SLIDE_NAV" val="2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4020</TotalTime>
  <Words>6361</Words>
  <Application>Microsoft Office PowerPoint</Application>
  <PresentationFormat>Widescreen</PresentationFormat>
  <Paragraphs>496</Paragraphs>
  <Slides>64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Arial</vt:lpstr>
      <vt:lpstr>Calibri</vt:lpstr>
      <vt:lpstr>Constantia</vt:lpstr>
      <vt:lpstr>Wingdings</vt:lpstr>
      <vt:lpstr>Wingdings 2</vt:lpstr>
      <vt:lpstr>Flow</vt:lpstr>
      <vt:lpstr>   Introduction to Forensic Audit Applicable Laws &amp; Regulatory Environment   </vt:lpstr>
      <vt:lpstr>PowerPoint Presentation</vt:lpstr>
      <vt:lpstr>PowerPoint Presentation</vt:lpstr>
      <vt:lpstr>        Course Introduction, Business Fraud, Scenario, and Fraudster Profile. </vt:lpstr>
      <vt:lpstr>Forensic Audit</vt:lpstr>
      <vt:lpstr>Reasons for Conducting a Forensic Audit</vt:lpstr>
      <vt:lpstr>Functions of Forensic Audit Function</vt:lpstr>
      <vt:lpstr>Need of Forensic Audit Function</vt:lpstr>
      <vt:lpstr>Forensic Audit Procedures</vt:lpstr>
      <vt:lpstr>Investigation Methodology of Forensic Audit</vt:lpstr>
      <vt:lpstr>Common Areas of Forensic Audit</vt:lpstr>
      <vt:lpstr>Business Frauds</vt:lpstr>
      <vt:lpstr>Why Does Corporate Frauds Happen?</vt:lpstr>
      <vt:lpstr>Fraudster Profile</vt:lpstr>
      <vt:lpstr>         Frauds related Basic Concepts   </vt:lpstr>
      <vt:lpstr>Basic Concepts of Frauds</vt:lpstr>
      <vt:lpstr>What is a Fraud Triangle? </vt:lpstr>
      <vt:lpstr>What is a Fraud Triangle? </vt:lpstr>
      <vt:lpstr>What is a Fraud Triangle? </vt:lpstr>
      <vt:lpstr>Red Flags for Fraud</vt:lpstr>
      <vt:lpstr>Red Flags for Fraud</vt:lpstr>
      <vt:lpstr>What Organization Do if they Suspect Fraud or Misconduct?</vt:lpstr>
      <vt:lpstr>          Fraud as per Section 447 of Companies Act 2013.   </vt:lpstr>
      <vt:lpstr>Frauds – Companies Act, 2013</vt:lpstr>
      <vt:lpstr>Frauds – Companies Act, 2013</vt:lpstr>
      <vt:lpstr>Frauds – Companies Act, 2013</vt:lpstr>
      <vt:lpstr>Frauds – Companies Act, 2013</vt:lpstr>
      <vt:lpstr>Extract of Section 447 of Companies Act, 2013-Notified Date of Section: 12/09/2013</vt:lpstr>
      <vt:lpstr>Extract of Section 447 of Companies Act, 2013-Notified Date of Section: 12/09/2013</vt:lpstr>
      <vt:lpstr>Extract of Section 447 of Companies Act, 2013-Notified Date of Section: 12/09/2013</vt:lpstr>
      <vt:lpstr>Extract of Section 447 of Companies Act, 2013-Notified Date of Section: 12/09/2013</vt:lpstr>
      <vt:lpstr>Some Common Threads in the Frauds </vt:lpstr>
      <vt:lpstr>Commonly used Mechanisms to Commit Frauds  </vt:lpstr>
      <vt:lpstr>Commonly used Mechanisms to Commit Frauds  </vt:lpstr>
      <vt:lpstr>           Fraud Triangle, Types, Sector Classification.  </vt:lpstr>
      <vt:lpstr>Frauds – Triangle</vt:lpstr>
      <vt:lpstr>The Fraud Diamond</vt:lpstr>
      <vt:lpstr>Types of Frauds</vt:lpstr>
      <vt:lpstr>Types of Frauds</vt:lpstr>
      <vt:lpstr>Types of Frauds</vt:lpstr>
      <vt:lpstr>Types of Frauds</vt:lpstr>
      <vt:lpstr>Types of Frauds</vt:lpstr>
      <vt:lpstr>Types of Frauds</vt:lpstr>
      <vt:lpstr> Sector Classification</vt:lpstr>
      <vt:lpstr> Sector Classification</vt:lpstr>
      <vt:lpstr> Sector Classification</vt:lpstr>
      <vt:lpstr> Sector Classification</vt:lpstr>
      <vt:lpstr>           Cyber-crime, Digital Incident Response </vt:lpstr>
      <vt:lpstr> Defining Cybercrime</vt:lpstr>
      <vt:lpstr> How Cybercrime Works</vt:lpstr>
      <vt:lpstr> Types of Cybercrime</vt:lpstr>
      <vt:lpstr> Types of Cybercrime</vt:lpstr>
      <vt:lpstr> Common Examples of Cybercrime</vt:lpstr>
      <vt:lpstr> Effects of Cybercrime on Businesses</vt:lpstr>
      <vt:lpstr> Effects of Cybercrime </vt:lpstr>
      <vt:lpstr> How to Prevent Cybercrime </vt:lpstr>
      <vt:lpstr> Steps for reducing Cybercrime Risks </vt:lpstr>
      <vt:lpstr> Cybercrime Legislation and Agencies </vt:lpstr>
      <vt:lpstr> Cyber Security measures in India</vt:lpstr>
      <vt:lpstr> Cyber Security measures in India</vt:lpstr>
      <vt:lpstr> Cyber Security measures in India</vt:lpstr>
      <vt:lpstr> Cyber Security measures in India</vt:lpstr>
      <vt:lpstr>How to create a fraud Agonistic Organisation</vt:lpstr>
      <vt:lpstr>How to create a fraud Agonistic 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1177</cp:revision>
  <dcterms:created xsi:type="dcterms:W3CDTF">2021-11-19T13:24:27Z</dcterms:created>
  <dcterms:modified xsi:type="dcterms:W3CDTF">2023-01-30T06:51:30Z</dcterms:modified>
</cp:coreProperties>
</file>