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97" r:id="rId5"/>
    <p:sldId id="260" r:id="rId6"/>
    <p:sldId id="261" r:id="rId7"/>
    <p:sldId id="262" r:id="rId8"/>
    <p:sldId id="263" r:id="rId9"/>
    <p:sldId id="264" r:id="rId10"/>
    <p:sldId id="295" r:id="rId11"/>
    <p:sldId id="296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embeddedFontLst>
    <p:embeddedFont>
      <p:font typeface="Book Antiqua" panose="02040602050305030304" pitchFamily="18" charset="0"/>
      <p:regular r:id="rId24"/>
      <p:bold r:id="rId25"/>
      <p:italic r:id="rId26"/>
      <p:boldItalic r:id="rId27"/>
    </p:embeddedFont>
    <p:embeddedFont>
      <p:font typeface="Monotype Sorts" panose="05000000000000000000" pitchFamily="2" charset="2"/>
      <p:regular r:id="rId28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08"/>
    <a:srgbClr val="A3F25F"/>
    <a:srgbClr val="037C03"/>
    <a:srgbClr val="0099CC"/>
    <a:srgbClr val="66FFFF"/>
    <a:srgbClr val="006699"/>
    <a:srgbClr val="99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48"/>
      </p:cViewPr>
      <p:guideLst>
        <p:guide orient="horz" pos="6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4.fntdata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2555FE0-5573-4173-9FD5-C931D9AB8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7E66ABA6-47BB-40DA-ADBF-4B79CA9D2241}" type="slidenum">
              <a:rPr lang="en-US" altLang="en-US" sz="1400">
                <a:effectLst/>
              </a:rPr>
              <a:pPr algn="r"/>
              <a:t>‹#›</a:t>
            </a:fld>
            <a:endParaRPr lang="en-US" altLang="en-US" sz="1400"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F244733-B52D-4C17-A694-EAC9039699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notes styles</a:t>
            </a:r>
          </a:p>
          <a:p>
            <a:pPr lvl="0"/>
            <a:r>
              <a:rPr lang="en-US" altLang="en-US"/>
              <a:t>Second Level</a:t>
            </a:r>
          </a:p>
          <a:p>
            <a:pPr lvl="0"/>
            <a:r>
              <a:rPr lang="en-US" altLang="en-US"/>
              <a:t>Third Level</a:t>
            </a:r>
          </a:p>
          <a:p>
            <a:pPr lvl="0"/>
            <a:r>
              <a:rPr lang="en-US" altLang="en-US"/>
              <a:t>Fourth Level</a:t>
            </a:r>
          </a:p>
          <a:p>
            <a:pPr lvl="0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26D87E3-121D-416C-A828-F67BD3552315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4506551-2CAE-45FD-896A-38B50B905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CD6E1F90-8188-4FDC-BAFD-FE800BDA7990}" type="slidenum">
              <a:rPr lang="en-US" altLang="en-US" sz="1400">
                <a:effectLst/>
              </a:rPr>
              <a:pPr algn="r"/>
              <a:t>‹#›</a:t>
            </a:fld>
            <a:endParaRPr lang="en-US" altLang="en-US" sz="1400"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666ECE6-9BE6-42BA-BBA3-2A92FD7AA1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7A6B2FE-C20F-4575-A5A8-A4E493AB48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E1694EDB-67A6-4737-A2BD-62A57E3E62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35527EBC-0AEA-4B59-AC8A-FF8149518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DE98B37-99D0-407E-8928-A61B104E5C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2757ED02-6373-4B7A-B18C-44FDECBD2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FFC26011-00A4-466A-B2D3-AA68AD04BB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9E82ECF-4034-4A98-B659-B88B0F6D0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C2BEA1DF-0027-4014-9CEE-1572BD6FC6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2952AAF-B3A3-4398-82B9-7FEBD2514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3C0CB4E-14B5-469E-BF39-81F5C356DA5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23964EA-BB38-408A-86BC-7E448EE2F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8DFB5162-EB8C-4029-A099-C04D6796EB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B0A3DF61-CCEE-41BB-AF7F-12F6BDA18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AECA16D5-BEC1-4FF8-BF7E-2AE254147F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8CFDA66-8CB6-4B35-8364-8800F9D41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C983DA0-79B2-4C8D-BAC2-B34A6BF6D3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E5A61C0-2D93-449E-92CF-34EEC36C9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5A48AC71-BB50-4DBF-BADD-94AD5D56F7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FA8F1D5-0D24-40C3-A32D-E85E1313A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0E71FE0-8576-495B-93F8-D77CDA6526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5ED54CA-A0F7-4E8E-A822-4DB8B320D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C577DB0-9A39-4C3F-BD8E-F94A2ECCA9A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31BC372-C56F-46F9-8F6B-A9BA3CAD57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5317C97-5C31-4727-879E-BECF299D3C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9DF3CC2-0E31-4BE7-A367-6579D3954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1182A92-5A65-4C88-BCD4-C7CCE94A839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53B5208-2110-4B71-8E2F-DD325D6FA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4E4F4DE4-A1A4-4106-A44E-F40D5135E0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8DEB9EC-8784-48CF-B90A-D9A9FBEEE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AA29135-902D-45D1-B563-BE005C77B7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48D1AEEB-377E-4156-8A4F-07204249A6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E2762EB-EB20-449E-A464-103E09381C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B1DE394-DB90-41C5-BCC3-D500DC558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7AEE626-1ACC-4C39-806B-13365E4C91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4890E09A-6CAB-47A8-AD88-ACF4DBC7A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DD42CF3-82E4-40F2-8E8B-61C9F7A970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E11E4095-A404-4638-97BB-570B47527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CB6E225-A8FD-4232-A758-AAFF5BFAA23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CB85A9E-8A2F-4A9C-9AF3-90F309C25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10811-7322-43B0-B79A-115C1358A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8EDB2-6850-4899-B6A8-058E38214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36610183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5397-77F5-4B3B-B6F5-1D06E2B81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D987F8-1E1F-4C3E-B56D-0A4002E45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2928381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4B68CA-47BA-4A0F-864C-D87A6B41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6688" y="52388"/>
            <a:ext cx="1943100" cy="5695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2E5B99-0730-465D-9483-1101E733D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678488" cy="5695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3184343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DA710-D163-4917-AEF4-889EB520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EF141-C27D-400F-A184-2DC6A8A9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3153301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C9EA2-F326-4E00-B99B-553E3D787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8A358-5D21-4F09-862D-682CFEBBB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430440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92D2B-EC34-4DBE-AF2C-827CE3F7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E3DD3-22AB-4801-9C82-2DCBF8A7F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10000" cy="4643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C85A4-13C2-48E9-AF1E-1BF05AEAB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9788" y="1104900"/>
            <a:ext cx="3810000" cy="4643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515265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98DF5-7262-402C-8A84-7B7418A4A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BEFF7-7DBE-42BB-8AD0-0CBE09833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04F3CC-D7FC-4BC1-84E8-E0162197C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8A0DE-A72B-46F6-B36A-C6AE01E51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4DD712-B90A-4BB7-8367-45A3527DD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4708720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4E645-83EF-4131-8465-37B30240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5839467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8679983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AB19C-2E98-4C7C-9652-7BEB8141C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BC498-1C96-4E06-B184-DC998126A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67ECD-0154-4C76-B6BE-604FF2E00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0017021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81585-CBF0-4780-8407-BC57E6678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7C6F27-B97D-4A46-BA6F-DB9DC2678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32E541-8C30-43F4-8F31-3EA214B53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442529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66">
                <a:gamma/>
                <a:shade val="46275"/>
                <a:invGamma/>
              </a:srgbClr>
            </a:gs>
            <a:gs pos="50000">
              <a:srgbClr val="006666"/>
            </a:gs>
            <a:gs pos="100000">
              <a:srgbClr val="006666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>
            <a:extLst>
              <a:ext uri="{FF2B5EF4-FFF2-40B4-BE49-F238E27FC236}">
                <a16:creationId xmlns:a16="http://schemas.microsoft.com/office/drawing/2014/main" id="{EBD4FE3B-9EBF-43CD-BF86-88CB7949347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84995" name="Group 3">
              <a:extLst>
                <a:ext uri="{FF2B5EF4-FFF2-40B4-BE49-F238E27FC236}">
                  <a16:creationId xmlns:a16="http://schemas.microsoft.com/office/drawing/2014/main" id="{33671ABB-4FB9-43CE-904F-E748ECD459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84996" name="Freeform 4">
                <a:extLst>
                  <a:ext uri="{FF2B5EF4-FFF2-40B4-BE49-F238E27FC236}">
                    <a16:creationId xmlns:a16="http://schemas.microsoft.com/office/drawing/2014/main" id="{B778A880-1B55-48CD-A54C-D46BEFE3FE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>
                  <a:gd name="T0" fmla="*/ 0 w 86"/>
                  <a:gd name="T1" fmla="*/ 0 h 913"/>
                  <a:gd name="T2" fmla="*/ 85 w 86"/>
                  <a:gd name="T3" fmla="*/ 96 h 913"/>
                  <a:gd name="T4" fmla="*/ 85 w 86"/>
                  <a:gd name="T5" fmla="*/ 816 h 913"/>
                  <a:gd name="T6" fmla="*/ 0 w 86"/>
                  <a:gd name="T7" fmla="*/ 912 h 913"/>
                  <a:gd name="T8" fmla="*/ 0 w 86"/>
                  <a:gd name="T9" fmla="*/ 0 h 9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7" name="Freeform 5">
                <a:extLst>
                  <a:ext uri="{FF2B5EF4-FFF2-40B4-BE49-F238E27FC236}">
                    <a16:creationId xmlns:a16="http://schemas.microsoft.com/office/drawing/2014/main" id="{7B3EA906-05F1-4436-8FC1-8B900D98E7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>
                  <a:gd name="T0" fmla="*/ 86 w 87"/>
                  <a:gd name="T1" fmla="*/ 0 h 910"/>
                  <a:gd name="T2" fmla="*/ 0 w 87"/>
                  <a:gd name="T3" fmla="*/ 93 h 910"/>
                  <a:gd name="T4" fmla="*/ 0 w 87"/>
                  <a:gd name="T5" fmla="*/ 813 h 910"/>
                  <a:gd name="T6" fmla="*/ 86 w 87"/>
                  <a:gd name="T7" fmla="*/ 909 h 910"/>
                  <a:gd name="T8" fmla="*/ 86 w 87"/>
                  <a:gd name="T9" fmla="*/ 0 h 9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Freeform 6">
                <a:extLst>
                  <a:ext uri="{FF2B5EF4-FFF2-40B4-BE49-F238E27FC236}">
                    <a16:creationId xmlns:a16="http://schemas.microsoft.com/office/drawing/2014/main" id="{447AFC2B-AB95-4D6B-B413-41463840A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>
                  <a:gd name="T0" fmla="*/ 0 w 5185"/>
                  <a:gd name="T1" fmla="*/ 0 h 103"/>
                  <a:gd name="T2" fmla="*/ 5184 w 5185"/>
                  <a:gd name="T3" fmla="*/ 3 h 103"/>
                  <a:gd name="T4" fmla="*/ 5093 w 5185"/>
                  <a:gd name="T5" fmla="*/ 102 h 103"/>
                  <a:gd name="T6" fmla="*/ 88 w 5185"/>
                  <a:gd name="T7" fmla="*/ 102 h 103"/>
                  <a:gd name="T8" fmla="*/ 0 w 5185"/>
                  <a:gd name="T9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4999" name="Group 7">
              <a:extLst>
                <a:ext uri="{FF2B5EF4-FFF2-40B4-BE49-F238E27FC236}">
                  <a16:creationId xmlns:a16="http://schemas.microsoft.com/office/drawing/2014/main" id="{B4F48520-213F-4936-AD0A-CC222C73C8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85000" name="Freeform 8">
                <a:extLst>
                  <a:ext uri="{FF2B5EF4-FFF2-40B4-BE49-F238E27FC236}">
                    <a16:creationId xmlns:a16="http://schemas.microsoft.com/office/drawing/2014/main" id="{491444AE-C4B5-48E4-B941-38D3C80A3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>
                  <a:gd name="T0" fmla="*/ 0 w 79"/>
                  <a:gd name="T1" fmla="*/ 0 h 3274"/>
                  <a:gd name="T2" fmla="*/ 78 w 79"/>
                  <a:gd name="T3" fmla="*/ 107 h 3274"/>
                  <a:gd name="T4" fmla="*/ 78 w 79"/>
                  <a:gd name="T5" fmla="*/ 3166 h 3274"/>
                  <a:gd name="T6" fmla="*/ 0 w 79"/>
                  <a:gd name="T7" fmla="*/ 3273 h 3274"/>
                  <a:gd name="T8" fmla="*/ 0 w 79"/>
                  <a:gd name="T9" fmla="*/ 0 h 3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>
                <a:extLst>
                  <a:ext uri="{FF2B5EF4-FFF2-40B4-BE49-F238E27FC236}">
                    <a16:creationId xmlns:a16="http://schemas.microsoft.com/office/drawing/2014/main" id="{46828498-D318-48B4-A406-9D21653D99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>
                  <a:gd name="T0" fmla="*/ 83 w 84"/>
                  <a:gd name="T1" fmla="*/ 0 h 3325"/>
                  <a:gd name="T2" fmla="*/ 3 w 84"/>
                  <a:gd name="T3" fmla="*/ 109 h 3325"/>
                  <a:gd name="T4" fmla="*/ 0 w 84"/>
                  <a:gd name="T5" fmla="*/ 3233 h 3325"/>
                  <a:gd name="T6" fmla="*/ 83 w 84"/>
                  <a:gd name="T7" fmla="*/ 3324 h 3325"/>
                  <a:gd name="T8" fmla="*/ 83 w 84"/>
                  <a:gd name="T9" fmla="*/ 0 h 3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Freeform 10">
                <a:extLst>
                  <a:ext uri="{FF2B5EF4-FFF2-40B4-BE49-F238E27FC236}">
                    <a16:creationId xmlns:a16="http://schemas.microsoft.com/office/drawing/2014/main" id="{F927868F-D683-482B-B72A-BBC4C827A6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>
                  <a:gd name="T0" fmla="*/ 0 w 5185"/>
                  <a:gd name="T1" fmla="*/ 87 h 88"/>
                  <a:gd name="T2" fmla="*/ 5184 w 5185"/>
                  <a:gd name="T3" fmla="*/ 87 h 88"/>
                  <a:gd name="T4" fmla="*/ 5095 w 5185"/>
                  <a:gd name="T5" fmla="*/ 0 h 88"/>
                  <a:gd name="T6" fmla="*/ 89 w 5185"/>
                  <a:gd name="T7" fmla="*/ 0 h 88"/>
                  <a:gd name="T8" fmla="*/ 0 w 5185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Rectangle 11">
                <a:extLst>
                  <a:ext uri="{FF2B5EF4-FFF2-40B4-BE49-F238E27FC236}">
                    <a16:creationId xmlns:a16="http://schemas.microsoft.com/office/drawing/2014/main" id="{68D68397-1360-4CF8-B677-AA65A7163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5004" name="Rectangle 12">
            <a:extLst>
              <a:ext uri="{FF2B5EF4-FFF2-40B4-BE49-F238E27FC236}">
                <a16:creationId xmlns:a16="http://schemas.microsoft.com/office/drawing/2014/main" id="{A774A7C5-0F09-446C-ACDF-5060C44226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5005" name="Rectangle 13">
            <a:extLst>
              <a:ext uri="{FF2B5EF4-FFF2-40B4-BE49-F238E27FC236}">
                <a16:creationId xmlns:a16="http://schemas.microsoft.com/office/drawing/2014/main" id="{352CB3EB-1CB8-4140-BFE1-3A25CFFE5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7724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85006" name="Rectangle 14">
            <a:extLst>
              <a:ext uri="{FF2B5EF4-FFF2-40B4-BE49-F238E27FC236}">
                <a16:creationId xmlns:a16="http://schemas.microsoft.com/office/drawing/2014/main" id="{2D8B107A-971A-42D3-AD03-BF8B987D4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6445250"/>
            <a:ext cx="585788" cy="36353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1800">
                <a:effectLst/>
              </a:rPr>
              <a:t>  </a:t>
            </a:r>
            <a:fld id="{AA1950C5-ECCC-44D5-8A10-A03C435867EC}" type="slidenum">
              <a:rPr lang="en-US" altLang="en-US" sz="1800">
                <a:effectLst/>
              </a:rPr>
              <a:pPr algn="l"/>
              <a:t>‹#›</a:t>
            </a:fld>
            <a:endParaRPr lang="en-US" altLang="en-US" sz="1800">
              <a:effectLst/>
            </a:endParaRPr>
          </a:p>
        </p:txBody>
      </p:sp>
      <p:sp>
        <p:nvSpPr>
          <p:cNvPr id="85007" name="Rectangle 15">
            <a:extLst>
              <a:ext uri="{FF2B5EF4-FFF2-40B4-BE49-F238E27FC236}">
                <a16:creationId xmlns:a16="http://schemas.microsoft.com/office/drawing/2014/main" id="{03515D65-FF20-4BED-9A19-8B9187B2F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775" y="6170613"/>
            <a:ext cx="831850" cy="6381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sz="1800">
                <a:effectLst/>
              </a:rPr>
              <a:t>            Slide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anose="0204060205030503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anose="0204060205030503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anose="0204060205030503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anose="0204060205030503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anose="0204060205030503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anose="0204060205030503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anose="0204060205030503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anose="0204060205030503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75000"/>
        <a:buFont typeface="Monotype Sort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125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713B19B-C085-492B-8904-95D095E15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6275" y="141288"/>
            <a:ext cx="7772400" cy="1252537"/>
          </a:xfrm>
          <a:noFill/>
          <a:ln/>
        </p:spPr>
        <p:txBody>
          <a:bodyPr/>
          <a:lstStyle/>
          <a:p>
            <a:br>
              <a:rPr lang="en-US" altLang="en-US"/>
            </a:br>
            <a:r>
              <a:rPr lang="en-US" altLang="en-US"/>
              <a:t> Descriptive Statistics:  Numerical Methods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2570920-BB9A-48BA-8CF8-391173A49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1557338"/>
            <a:ext cx="7727950" cy="3817937"/>
          </a:xfrm>
          <a:noFill/>
          <a:ln/>
        </p:spPr>
        <p:txBody>
          <a:bodyPr/>
          <a:lstStyle/>
          <a:p>
            <a:r>
              <a:rPr lang="en-US" altLang="en-US"/>
              <a:t>Measures of Relative Location and Detecting Outliers</a:t>
            </a:r>
          </a:p>
          <a:p>
            <a:r>
              <a:rPr lang="en-US" altLang="en-US"/>
              <a:t>Exploratory Data Analysis</a:t>
            </a:r>
          </a:p>
          <a:p>
            <a:r>
              <a:rPr lang="en-US" altLang="en-US"/>
              <a:t>Measures of Association Between Two Variables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71F3C5EF-C5BD-4919-8EEE-8AE774556AF2}"/>
              </a:ext>
            </a:extLst>
          </p:cNvPr>
          <p:cNvSpPr>
            <a:spLocks noChangeArrowheads="1"/>
          </p:cNvSpPr>
          <p:nvPr/>
        </p:nvSpPr>
        <p:spPr bwMode="auto">
          <a:xfrm rot="21180000">
            <a:off x="5616575" y="2765425"/>
            <a:ext cx="915988" cy="15525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9600">
                <a:solidFill>
                  <a:srgbClr val="037C03"/>
                </a:solidFill>
                <a:effectLst/>
                <a:latin typeface="Symbol" panose="05050102010706020507" pitchFamily="18" charset="2"/>
              </a:rPr>
              <a:t>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FA4340C-E71C-4345-B31F-8458DF601418}"/>
              </a:ext>
            </a:extLst>
          </p:cNvPr>
          <p:cNvSpPr>
            <a:spLocks noChangeArrowheads="1"/>
          </p:cNvSpPr>
          <p:nvPr/>
        </p:nvSpPr>
        <p:spPr bwMode="auto">
          <a:xfrm rot="21120000">
            <a:off x="4981575" y="3724275"/>
            <a:ext cx="708025" cy="11858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7200">
                <a:solidFill>
                  <a:srgbClr val="006699"/>
                </a:solidFill>
                <a:effectLst/>
                <a:latin typeface="Symbol" panose="05050102010706020507" pitchFamily="18" charset="2"/>
              </a:rPr>
              <a:t>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C9AE5B9-9BD0-446E-BBC7-E0393D1AD9B5}"/>
              </a:ext>
            </a:extLst>
          </p:cNvPr>
          <p:cNvSpPr>
            <a:spLocks noChangeArrowheads="1"/>
          </p:cNvSpPr>
          <p:nvPr/>
        </p:nvSpPr>
        <p:spPr bwMode="auto">
          <a:xfrm rot="1320000">
            <a:off x="6721475" y="3340100"/>
            <a:ext cx="1027113" cy="1308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8000">
                <a:solidFill>
                  <a:schemeClr val="accent1"/>
                </a:solidFill>
                <a:effectLst/>
              </a:rPr>
              <a:t>%</a:t>
            </a:r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8B978D02-34A7-4F6E-8C14-A31E681F1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2513" y="4643438"/>
            <a:ext cx="368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9B7B5824-FB80-4D7A-85CE-9EEB5543E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75" y="4340225"/>
            <a:ext cx="739775" cy="14303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sz="8800" i="1">
                <a:effectLst/>
              </a:rPr>
              <a:t>x</a:t>
            </a: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967A501D-9C9B-4363-BD0B-CC22D2485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113"/>
            <a:ext cx="7772400" cy="877887"/>
          </a:xfrm>
        </p:spPr>
        <p:txBody>
          <a:bodyPr/>
          <a:lstStyle/>
          <a:p>
            <a:r>
              <a:rPr lang="en-US" altLang="en-US"/>
              <a:t>Empirical Rule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00A7AD16-3A83-430A-805A-DE70BB7178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		For data having a bell-shaped distribution: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r>
              <a:rPr lang="en-US" altLang="en-US"/>
              <a:t>Approximately </a:t>
            </a:r>
            <a:r>
              <a:rPr lang="en-US" altLang="en-US" b="1">
                <a:solidFill>
                  <a:srgbClr val="A3F25F"/>
                </a:solidFill>
              </a:rPr>
              <a:t>95%</a:t>
            </a:r>
            <a:r>
              <a:rPr lang="en-US" altLang="en-US"/>
              <a:t> of the data values will be within </a:t>
            </a:r>
            <a:r>
              <a:rPr lang="en-US" altLang="en-US" b="1">
                <a:solidFill>
                  <a:srgbClr val="A3F25F"/>
                </a:solidFill>
              </a:rPr>
              <a:t>two</a:t>
            </a:r>
            <a:r>
              <a:rPr lang="en-US" altLang="en-US">
                <a:solidFill>
                  <a:srgbClr val="A3F25F"/>
                </a:solidFill>
              </a:rPr>
              <a:t> </a:t>
            </a:r>
            <a:r>
              <a:rPr lang="en-US" altLang="en-US" b="1">
                <a:solidFill>
                  <a:srgbClr val="A3F25F"/>
                </a:solidFill>
              </a:rPr>
              <a:t>standard deviations</a:t>
            </a:r>
            <a:r>
              <a:rPr lang="en-US" altLang="en-US"/>
              <a:t> of the mean.</a:t>
            </a:r>
          </a:p>
          <a:p>
            <a:endParaRPr lang="en-US" altLang="en-US"/>
          </a:p>
        </p:txBody>
      </p:sp>
      <p:sp>
        <p:nvSpPr>
          <p:cNvPr id="82948" name="Freeform 4">
            <a:extLst>
              <a:ext uri="{FF2B5EF4-FFF2-40B4-BE49-F238E27FC236}">
                <a16:creationId xmlns:a16="http://schemas.microsoft.com/office/drawing/2014/main" id="{2C5042C1-261A-45A0-BE13-98A6BF65BAC9}"/>
              </a:ext>
            </a:extLst>
          </p:cNvPr>
          <p:cNvSpPr>
            <a:spLocks/>
          </p:cNvSpPr>
          <p:nvPr/>
        </p:nvSpPr>
        <p:spPr bwMode="auto">
          <a:xfrm>
            <a:off x="2867025" y="1752600"/>
            <a:ext cx="3403600" cy="2001838"/>
          </a:xfrm>
          <a:custGeom>
            <a:avLst/>
            <a:gdLst>
              <a:gd name="T0" fmla="*/ 828 w 1733"/>
              <a:gd name="T1" fmla="*/ 10 h 950"/>
              <a:gd name="T2" fmla="*/ 777 w 1733"/>
              <a:gd name="T3" fmla="*/ 53 h 950"/>
              <a:gd name="T4" fmla="*/ 743 w 1733"/>
              <a:gd name="T5" fmla="*/ 104 h 950"/>
              <a:gd name="T6" fmla="*/ 713 w 1733"/>
              <a:gd name="T7" fmla="*/ 160 h 950"/>
              <a:gd name="T8" fmla="*/ 690 w 1733"/>
              <a:gd name="T9" fmla="*/ 213 h 950"/>
              <a:gd name="T10" fmla="*/ 670 w 1733"/>
              <a:gd name="T11" fmla="*/ 263 h 950"/>
              <a:gd name="T12" fmla="*/ 646 w 1733"/>
              <a:gd name="T13" fmla="*/ 321 h 950"/>
              <a:gd name="T14" fmla="*/ 627 w 1733"/>
              <a:gd name="T15" fmla="*/ 375 h 950"/>
              <a:gd name="T16" fmla="*/ 609 w 1733"/>
              <a:gd name="T17" fmla="*/ 425 h 950"/>
              <a:gd name="T18" fmla="*/ 589 w 1733"/>
              <a:gd name="T19" fmla="*/ 481 h 950"/>
              <a:gd name="T20" fmla="*/ 570 w 1733"/>
              <a:gd name="T21" fmla="*/ 532 h 950"/>
              <a:gd name="T22" fmla="*/ 548 w 1733"/>
              <a:gd name="T23" fmla="*/ 590 h 950"/>
              <a:gd name="T24" fmla="*/ 524 w 1733"/>
              <a:gd name="T25" fmla="*/ 643 h 950"/>
              <a:gd name="T26" fmla="*/ 494 w 1733"/>
              <a:gd name="T27" fmla="*/ 698 h 950"/>
              <a:gd name="T28" fmla="*/ 452 w 1733"/>
              <a:gd name="T29" fmla="*/ 757 h 950"/>
              <a:gd name="T30" fmla="*/ 410 w 1733"/>
              <a:gd name="T31" fmla="*/ 798 h 950"/>
              <a:gd name="T32" fmla="*/ 352 w 1733"/>
              <a:gd name="T33" fmla="*/ 837 h 950"/>
              <a:gd name="T34" fmla="*/ 296 w 1733"/>
              <a:gd name="T35" fmla="*/ 864 h 950"/>
              <a:gd name="T36" fmla="*/ 240 w 1733"/>
              <a:gd name="T37" fmla="*/ 885 h 950"/>
              <a:gd name="T38" fmla="*/ 185 w 1733"/>
              <a:gd name="T39" fmla="*/ 900 h 950"/>
              <a:gd name="T40" fmla="*/ 114 w 1733"/>
              <a:gd name="T41" fmla="*/ 917 h 950"/>
              <a:gd name="T42" fmla="*/ 0 w 1733"/>
              <a:gd name="T43" fmla="*/ 935 h 950"/>
              <a:gd name="T44" fmla="*/ 1731 w 1733"/>
              <a:gd name="T45" fmla="*/ 950 h 950"/>
              <a:gd name="T46" fmla="*/ 1628 w 1733"/>
              <a:gd name="T47" fmla="*/ 926 h 950"/>
              <a:gd name="T48" fmla="*/ 1592 w 1733"/>
              <a:gd name="T49" fmla="*/ 920 h 950"/>
              <a:gd name="T50" fmla="*/ 1511 w 1733"/>
              <a:gd name="T51" fmla="*/ 897 h 950"/>
              <a:gd name="T52" fmla="*/ 1443 w 1733"/>
              <a:gd name="T53" fmla="*/ 870 h 950"/>
              <a:gd name="T54" fmla="*/ 1371 w 1733"/>
              <a:gd name="T55" fmla="*/ 836 h 950"/>
              <a:gd name="T56" fmla="*/ 1350 w 1733"/>
              <a:gd name="T57" fmla="*/ 823 h 950"/>
              <a:gd name="T58" fmla="*/ 1305 w 1733"/>
              <a:gd name="T59" fmla="*/ 788 h 950"/>
              <a:gd name="T60" fmla="*/ 1266 w 1733"/>
              <a:gd name="T61" fmla="*/ 741 h 950"/>
              <a:gd name="T62" fmla="*/ 1232 w 1733"/>
              <a:gd name="T63" fmla="*/ 692 h 950"/>
              <a:gd name="T64" fmla="*/ 1208 w 1733"/>
              <a:gd name="T65" fmla="*/ 645 h 950"/>
              <a:gd name="T66" fmla="*/ 1184 w 1733"/>
              <a:gd name="T67" fmla="*/ 592 h 950"/>
              <a:gd name="T68" fmla="*/ 1167 w 1733"/>
              <a:gd name="T69" fmla="*/ 548 h 950"/>
              <a:gd name="T70" fmla="*/ 1150 w 1733"/>
              <a:gd name="T71" fmla="*/ 503 h 950"/>
              <a:gd name="T72" fmla="*/ 1127 w 1733"/>
              <a:gd name="T73" fmla="*/ 440 h 950"/>
              <a:gd name="T74" fmla="*/ 1107 w 1733"/>
              <a:gd name="T75" fmla="*/ 392 h 950"/>
              <a:gd name="T76" fmla="*/ 1079 w 1733"/>
              <a:gd name="T77" fmla="*/ 322 h 950"/>
              <a:gd name="T78" fmla="*/ 1054 w 1733"/>
              <a:gd name="T79" fmla="*/ 262 h 950"/>
              <a:gd name="T80" fmla="*/ 1028 w 1733"/>
              <a:gd name="T81" fmla="*/ 201 h 950"/>
              <a:gd name="T82" fmla="*/ 1010 w 1733"/>
              <a:gd name="T83" fmla="*/ 166 h 950"/>
              <a:gd name="T84" fmla="*/ 984 w 1733"/>
              <a:gd name="T85" fmla="*/ 111 h 950"/>
              <a:gd name="T86" fmla="*/ 962 w 1733"/>
              <a:gd name="T87" fmla="*/ 75 h 950"/>
              <a:gd name="T88" fmla="*/ 974 w 1733"/>
              <a:gd name="T89" fmla="*/ 91 h 950"/>
              <a:gd name="T90" fmla="*/ 957 w 1733"/>
              <a:gd name="T91" fmla="*/ 68 h 950"/>
              <a:gd name="T92" fmla="*/ 917 w 1733"/>
              <a:gd name="T93" fmla="*/ 25 h 950"/>
              <a:gd name="T94" fmla="*/ 880 w 1733"/>
              <a:gd name="T95" fmla="*/ 3 h 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33" h="950">
                <a:moveTo>
                  <a:pt x="864" y="0"/>
                </a:moveTo>
                <a:lnTo>
                  <a:pt x="846" y="4"/>
                </a:lnTo>
                <a:lnTo>
                  <a:pt x="828" y="10"/>
                </a:lnTo>
                <a:lnTo>
                  <a:pt x="808" y="22"/>
                </a:lnTo>
                <a:lnTo>
                  <a:pt x="792" y="37"/>
                </a:lnTo>
                <a:lnTo>
                  <a:pt x="777" y="53"/>
                </a:lnTo>
                <a:lnTo>
                  <a:pt x="763" y="71"/>
                </a:lnTo>
                <a:lnTo>
                  <a:pt x="753" y="86"/>
                </a:lnTo>
                <a:lnTo>
                  <a:pt x="743" y="104"/>
                </a:lnTo>
                <a:lnTo>
                  <a:pt x="734" y="121"/>
                </a:lnTo>
                <a:lnTo>
                  <a:pt x="723" y="140"/>
                </a:lnTo>
                <a:lnTo>
                  <a:pt x="713" y="160"/>
                </a:lnTo>
                <a:lnTo>
                  <a:pt x="703" y="182"/>
                </a:lnTo>
                <a:lnTo>
                  <a:pt x="698" y="197"/>
                </a:lnTo>
                <a:lnTo>
                  <a:pt x="690" y="213"/>
                </a:lnTo>
                <a:lnTo>
                  <a:pt x="683" y="231"/>
                </a:lnTo>
                <a:lnTo>
                  <a:pt x="677" y="246"/>
                </a:lnTo>
                <a:lnTo>
                  <a:pt x="670" y="263"/>
                </a:lnTo>
                <a:lnTo>
                  <a:pt x="663" y="280"/>
                </a:lnTo>
                <a:lnTo>
                  <a:pt x="654" y="303"/>
                </a:lnTo>
                <a:lnTo>
                  <a:pt x="646" y="321"/>
                </a:lnTo>
                <a:lnTo>
                  <a:pt x="641" y="338"/>
                </a:lnTo>
                <a:lnTo>
                  <a:pt x="633" y="357"/>
                </a:lnTo>
                <a:lnTo>
                  <a:pt x="627" y="375"/>
                </a:lnTo>
                <a:lnTo>
                  <a:pt x="620" y="393"/>
                </a:lnTo>
                <a:lnTo>
                  <a:pt x="615" y="408"/>
                </a:lnTo>
                <a:lnTo>
                  <a:pt x="609" y="425"/>
                </a:lnTo>
                <a:lnTo>
                  <a:pt x="601" y="445"/>
                </a:lnTo>
                <a:lnTo>
                  <a:pt x="596" y="464"/>
                </a:lnTo>
                <a:lnTo>
                  <a:pt x="589" y="481"/>
                </a:lnTo>
                <a:lnTo>
                  <a:pt x="583" y="498"/>
                </a:lnTo>
                <a:lnTo>
                  <a:pt x="578" y="513"/>
                </a:lnTo>
                <a:lnTo>
                  <a:pt x="570" y="532"/>
                </a:lnTo>
                <a:lnTo>
                  <a:pt x="561" y="555"/>
                </a:lnTo>
                <a:lnTo>
                  <a:pt x="555" y="573"/>
                </a:lnTo>
                <a:lnTo>
                  <a:pt x="548" y="590"/>
                </a:lnTo>
                <a:lnTo>
                  <a:pt x="540" y="606"/>
                </a:lnTo>
                <a:lnTo>
                  <a:pt x="531" y="626"/>
                </a:lnTo>
                <a:lnTo>
                  <a:pt x="524" y="643"/>
                </a:lnTo>
                <a:lnTo>
                  <a:pt x="515" y="662"/>
                </a:lnTo>
                <a:lnTo>
                  <a:pt x="504" y="679"/>
                </a:lnTo>
                <a:lnTo>
                  <a:pt x="494" y="698"/>
                </a:lnTo>
                <a:lnTo>
                  <a:pt x="482" y="715"/>
                </a:lnTo>
                <a:lnTo>
                  <a:pt x="468" y="737"/>
                </a:lnTo>
                <a:lnTo>
                  <a:pt x="452" y="757"/>
                </a:lnTo>
                <a:lnTo>
                  <a:pt x="440" y="769"/>
                </a:lnTo>
                <a:lnTo>
                  <a:pt x="427" y="783"/>
                </a:lnTo>
                <a:lnTo>
                  <a:pt x="410" y="798"/>
                </a:lnTo>
                <a:lnTo>
                  <a:pt x="396" y="808"/>
                </a:lnTo>
                <a:lnTo>
                  <a:pt x="379" y="820"/>
                </a:lnTo>
                <a:lnTo>
                  <a:pt x="352" y="837"/>
                </a:lnTo>
                <a:lnTo>
                  <a:pt x="329" y="849"/>
                </a:lnTo>
                <a:lnTo>
                  <a:pt x="311" y="857"/>
                </a:lnTo>
                <a:lnTo>
                  <a:pt x="296" y="864"/>
                </a:lnTo>
                <a:lnTo>
                  <a:pt x="276" y="871"/>
                </a:lnTo>
                <a:lnTo>
                  <a:pt x="258" y="879"/>
                </a:lnTo>
                <a:lnTo>
                  <a:pt x="240" y="885"/>
                </a:lnTo>
                <a:lnTo>
                  <a:pt x="222" y="891"/>
                </a:lnTo>
                <a:lnTo>
                  <a:pt x="206" y="896"/>
                </a:lnTo>
                <a:lnTo>
                  <a:pt x="185" y="900"/>
                </a:lnTo>
                <a:lnTo>
                  <a:pt x="162" y="906"/>
                </a:lnTo>
                <a:lnTo>
                  <a:pt x="140" y="912"/>
                </a:lnTo>
                <a:lnTo>
                  <a:pt x="114" y="917"/>
                </a:lnTo>
                <a:lnTo>
                  <a:pt x="95" y="920"/>
                </a:lnTo>
                <a:lnTo>
                  <a:pt x="81" y="923"/>
                </a:lnTo>
                <a:lnTo>
                  <a:pt x="0" y="935"/>
                </a:lnTo>
                <a:lnTo>
                  <a:pt x="0" y="950"/>
                </a:lnTo>
                <a:lnTo>
                  <a:pt x="66" y="950"/>
                </a:lnTo>
                <a:lnTo>
                  <a:pt x="1731" y="950"/>
                </a:lnTo>
                <a:lnTo>
                  <a:pt x="1733" y="936"/>
                </a:lnTo>
                <a:lnTo>
                  <a:pt x="1659" y="928"/>
                </a:lnTo>
                <a:lnTo>
                  <a:pt x="1628" y="926"/>
                </a:lnTo>
                <a:lnTo>
                  <a:pt x="1608" y="922"/>
                </a:lnTo>
                <a:lnTo>
                  <a:pt x="1580" y="918"/>
                </a:lnTo>
                <a:lnTo>
                  <a:pt x="1592" y="920"/>
                </a:lnTo>
                <a:lnTo>
                  <a:pt x="1563" y="913"/>
                </a:lnTo>
                <a:lnTo>
                  <a:pt x="1544" y="907"/>
                </a:lnTo>
                <a:lnTo>
                  <a:pt x="1511" y="897"/>
                </a:lnTo>
                <a:lnTo>
                  <a:pt x="1485" y="888"/>
                </a:lnTo>
                <a:lnTo>
                  <a:pt x="1463" y="879"/>
                </a:lnTo>
                <a:lnTo>
                  <a:pt x="1443" y="870"/>
                </a:lnTo>
                <a:lnTo>
                  <a:pt x="1424" y="861"/>
                </a:lnTo>
                <a:lnTo>
                  <a:pt x="1398" y="851"/>
                </a:lnTo>
                <a:lnTo>
                  <a:pt x="1371" y="836"/>
                </a:lnTo>
                <a:lnTo>
                  <a:pt x="1360" y="829"/>
                </a:lnTo>
                <a:lnTo>
                  <a:pt x="1359" y="829"/>
                </a:lnTo>
                <a:lnTo>
                  <a:pt x="1350" y="823"/>
                </a:lnTo>
                <a:lnTo>
                  <a:pt x="1336" y="813"/>
                </a:lnTo>
                <a:lnTo>
                  <a:pt x="1320" y="801"/>
                </a:lnTo>
                <a:lnTo>
                  <a:pt x="1305" y="788"/>
                </a:lnTo>
                <a:lnTo>
                  <a:pt x="1294" y="776"/>
                </a:lnTo>
                <a:lnTo>
                  <a:pt x="1282" y="762"/>
                </a:lnTo>
                <a:lnTo>
                  <a:pt x="1266" y="741"/>
                </a:lnTo>
                <a:lnTo>
                  <a:pt x="1251" y="720"/>
                </a:lnTo>
                <a:lnTo>
                  <a:pt x="1241" y="704"/>
                </a:lnTo>
                <a:lnTo>
                  <a:pt x="1232" y="692"/>
                </a:lnTo>
                <a:lnTo>
                  <a:pt x="1223" y="675"/>
                </a:lnTo>
                <a:lnTo>
                  <a:pt x="1214" y="657"/>
                </a:lnTo>
                <a:lnTo>
                  <a:pt x="1208" y="645"/>
                </a:lnTo>
                <a:lnTo>
                  <a:pt x="1199" y="629"/>
                </a:lnTo>
                <a:lnTo>
                  <a:pt x="1191" y="610"/>
                </a:lnTo>
                <a:lnTo>
                  <a:pt x="1184" y="592"/>
                </a:lnTo>
                <a:lnTo>
                  <a:pt x="1177" y="574"/>
                </a:lnTo>
                <a:lnTo>
                  <a:pt x="1173" y="562"/>
                </a:lnTo>
                <a:lnTo>
                  <a:pt x="1167" y="548"/>
                </a:lnTo>
                <a:lnTo>
                  <a:pt x="1162" y="534"/>
                </a:lnTo>
                <a:lnTo>
                  <a:pt x="1157" y="521"/>
                </a:lnTo>
                <a:lnTo>
                  <a:pt x="1150" y="503"/>
                </a:lnTo>
                <a:lnTo>
                  <a:pt x="1144" y="486"/>
                </a:lnTo>
                <a:lnTo>
                  <a:pt x="1135" y="462"/>
                </a:lnTo>
                <a:lnTo>
                  <a:pt x="1127" y="440"/>
                </a:lnTo>
                <a:lnTo>
                  <a:pt x="1120" y="423"/>
                </a:lnTo>
                <a:lnTo>
                  <a:pt x="1112" y="404"/>
                </a:lnTo>
                <a:lnTo>
                  <a:pt x="1107" y="392"/>
                </a:lnTo>
                <a:lnTo>
                  <a:pt x="1097" y="367"/>
                </a:lnTo>
                <a:lnTo>
                  <a:pt x="1090" y="349"/>
                </a:lnTo>
                <a:lnTo>
                  <a:pt x="1079" y="322"/>
                </a:lnTo>
                <a:lnTo>
                  <a:pt x="1069" y="297"/>
                </a:lnTo>
                <a:lnTo>
                  <a:pt x="1060" y="276"/>
                </a:lnTo>
                <a:lnTo>
                  <a:pt x="1054" y="262"/>
                </a:lnTo>
                <a:lnTo>
                  <a:pt x="1047" y="244"/>
                </a:lnTo>
                <a:lnTo>
                  <a:pt x="1036" y="220"/>
                </a:lnTo>
                <a:lnTo>
                  <a:pt x="1028" y="201"/>
                </a:lnTo>
                <a:lnTo>
                  <a:pt x="1023" y="191"/>
                </a:lnTo>
                <a:lnTo>
                  <a:pt x="1018" y="182"/>
                </a:lnTo>
                <a:lnTo>
                  <a:pt x="1010" y="166"/>
                </a:lnTo>
                <a:lnTo>
                  <a:pt x="1002" y="148"/>
                </a:lnTo>
                <a:lnTo>
                  <a:pt x="992" y="128"/>
                </a:lnTo>
                <a:lnTo>
                  <a:pt x="984" y="111"/>
                </a:lnTo>
                <a:lnTo>
                  <a:pt x="977" y="97"/>
                </a:lnTo>
                <a:lnTo>
                  <a:pt x="957" y="68"/>
                </a:lnTo>
                <a:lnTo>
                  <a:pt x="962" y="75"/>
                </a:lnTo>
                <a:lnTo>
                  <a:pt x="957" y="68"/>
                </a:lnTo>
                <a:lnTo>
                  <a:pt x="957" y="68"/>
                </a:lnTo>
                <a:lnTo>
                  <a:pt x="974" y="91"/>
                </a:lnTo>
                <a:lnTo>
                  <a:pt x="969" y="83"/>
                </a:lnTo>
                <a:lnTo>
                  <a:pt x="965" y="75"/>
                </a:lnTo>
                <a:lnTo>
                  <a:pt x="957" y="68"/>
                </a:lnTo>
                <a:lnTo>
                  <a:pt x="947" y="56"/>
                </a:lnTo>
                <a:lnTo>
                  <a:pt x="934" y="40"/>
                </a:lnTo>
                <a:lnTo>
                  <a:pt x="917" y="25"/>
                </a:lnTo>
                <a:lnTo>
                  <a:pt x="907" y="16"/>
                </a:lnTo>
                <a:lnTo>
                  <a:pt x="893" y="9"/>
                </a:lnTo>
                <a:lnTo>
                  <a:pt x="880" y="3"/>
                </a:lnTo>
                <a:lnTo>
                  <a:pt x="864" y="0"/>
                </a:lnTo>
              </a:path>
            </a:pathLst>
          </a:cu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9" name="Line 5">
            <a:extLst>
              <a:ext uri="{FF2B5EF4-FFF2-40B4-BE49-F238E27FC236}">
                <a16:creationId xmlns:a16="http://schemas.microsoft.com/office/drawing/2014/main" id="{D0F68CE5-C368-4B40-B7A5-6B3DE910D9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7713" y="1770063"/>
            <a:ext cx="0" cy="19891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0" name="Line 6">
            <a:extLst>
              <a:ext uri="{FF2B5EF4-FFF2-40B4-BE49-F238E27FC236}">
                <a16:creationId xmlns:a16="http://schemas.microsoft.com/office/drawing/2014/main" id="{E01AF0FE-CA5B-49D0-A35F-13ADBE3BE3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1500" y="2554288"/>
            <a:ext cx="0" cy="1190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1" name="Line 7">
            <a:extLst>
              <a:ext uri="{FF2B5EF4-FFF2-40B4-BE49-F238E27FC236}">
                <a16:creationId xmlns:a16="http://schemas.microsoft.com/office/drawing/2014/main" id="{560985F3-EEC0-4316-88DA-74B7390126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11550" y="2546350"/>
            <a:ext cx="0" cy="1190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96AEB585-6346-4624-B02D-E7EB52A13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3813"/>
            <a:ext cx="7772400" cy="865187"/>
          </a:xfrm>
        </p:spPr>
        <p:txBody>
          <a:bodyPr/>
          <a:lstStyle/>
          <a:p>
            <a:r>
              <a:rPr lang="en-US" altLang="en-US"/>
              <a:t>Empirical Rule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E42F4475-6D2A-436D-B874-118B8DC45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		For data having a bell-shaped distribution: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 lvl="1"/>
            <a:r>
              <a:rPr lang="en-US" altLang="en-US" b="1">
                <a:solidFill>
                  <a:srgbClr val="A3F25F"/>
                </a:solidFill>
              </a:rPr>
              <a:t>Almost all</a:t>
            </a:r>
            <a:r>
              <a:rPr lang="en-US" altLang="en-US"/>
              <a:t> (99.7%) of the items will be           within </a:t>
            </a:r>
            <a:r>
              <a:rPr lang="en-US" altLang="en-US" b="1">
                <a:solidFill>
                  <a:srgbClr val="A3F25F"/>
                </a:solidFill>
              </a:rPr>
              <a:t>three</a:t>
            </a:r>
            <a:r>
              <a:rPr lang="en-US" altLang="en-US">
                <a:solidFill>
                  <a:srgbClr val="A3F25F"/>
                </a:solidFill>
              </a:rPr>
              <a:t> </a:t>
            </a:r>
            <a:r>
              <a:rPr lang="en-US" altLang="en-US" b="1">
                <a:solidFill>
                  <a:srgbClr val="A3F25F"/>
                </a:solidFill>
              </a:rPr>
              <a:t>standard deviations</a:t>
            </a:r>
            <a:r>
              <a:rPr lang="en-US" altLang="en-US"/>
              <a:t> of the mean.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83972" name="Freeform 4">
            <a:extLst>
              <a:ext uri="{FF2B5EF4-FFF2-40B4-BE49-F238E27FC236}">
                <a16:creationId xmlns:a16="http://schemas.microsoft.com/office/drawing/2014/main" id="{4388AB21-FFEA-4336-B256-DE3C475C3F6E}"/>
              </a:ext>
            </a:extLst>
          </p:cNvPr>
          <p:cNvSpPr>
            <a:spLocks/>
          </p:cNvSpPr>
          <p:nvPr/>
        </p:nvSpPr>
        <p:spPr bwMode="auto">
          <a:xfrm>
            <a:off x="2867025" y="1752600"/>
            <a:ext cx="3403600" cy="2001838"/>
          </a:xfrm>
          <a:custGeom>
            <a:avLst/>
            <a:gdLst>
              <a:gd name="T0" fmla="*/ 828 w 1733"/>
              <a:gd name="T1" fmla="*/ 10 h 950"/>
              <a:gd name="T2" fmla="*/ 777 w 1733"/>
              <a:gd name="T3" fmla="*/ 53 h 950"/>
              <a:gd name="T4" fmla="*/ 743 w 1733"/>
              <a:gd name="T5" fmla="*/ 104 h 950"/>
              <a:gd name="T6" fmla="*/ 713 w 1733"/>
              <a:gd name="T7" fmla="*/ 160 h 950"/>
              <a:gd name="T8" fmla="*/ 690 w 1733"/>
              <a:gd name="T9" fmla="*/ 213 h 950"/>
              <a:gd name="T10" fmla="*/ 670 w 1733"/>
              <a:gd name="T11" fmla="*/ 263 h 950"/>
              <a:gd name="T12" fmla="*/ 646 w 1733"/>
              <a:gd name="T13" fmla="*/ 321 h 950"/>
              <a:gd name="T14" fmla="*/ 627 w 1733"/>
              <a:gd name="T15" fmla="*/ 375 h 950"/>
              <a:gd name="T16" fmla="*/ 609 w 1733"/>
              <a:gd name="T17" fmla="*/ 425 h 950"/>
              <a:gd name="T18" fmla="*/ 589 w 1733"/>
              <a:gd name="T19" fmla="*/ 481 h 950"/>
              <a:gd name="T20" fmla="*/ 570 w 1733"/>
              <a:gd name="T21" fmla="*/ 532 h 950"/>
              <a:gd name="T22" fmla="*/ 548 w 1733"/>
              <a:gd name="T23" fmla="*/ 590 h 950"/>
              <a:gd name="T24" fmla="*/ 524 w 1733"/>
              <a:gd name="T25" fmla="*/ 643 h 950"/>
              <a:gd name="T26" fmla="*/ 494 w 1733"/>
              <a:gd name="T27" fmla="*/ 698 h 950"/>
              <a:gd name="T28" fmla="*/ 452 w 1733"/>
              <a:gd name="T29" fmla="*/ 757 h 950"/>
              <a:gd name="T30" fmla="*/ 410 w 1733"/>
              <a:gd name="T31" fmla="*/ 798 h 950"/>
              <a:gd name="T32" fmla="*/ 352 w 1733"/>
              <a:gd name="T33" fmla="*/ 837 h 950"/>
              <a:gd name="T34" fmla="*/ 296 w 1733"/>
              <a:gd name="T35" fmla="*/ 864 h 950"/>
              <a:gd name="T36" fmla="*/ 240 w 1733"/>
              <a:gd name="T37" fmla="*/ 885 h 950"/>
              <a:gd name="T38" fmla="*/ 185 w 1733"/>
              <a:gd name="T39" fmla="*/ 900 h 950"/>
              <a:gd name="T40" fmla="*/ 114 w 1733"/>
              <a:gd name="T41" fmla="*/ 917 h 950"/>
              <a:gd name="T42" fmla="*/ 0 w 1733"/>
              <a:gd name="T43" fmla="*/ 935 h 950"/>
              <a:gd name="T44" fmla="*/ 1731 w 1733"/>
              <a:gd name="T45" fmla="*/ 950 h 950"/>
              <a:gd name="T46" fmla="*/ 1628 w 1733"/>
              <a:gd name="T47" fmla="*/ 926 h 950"/>
              <a:gd name="T48" fmla="*/ 1592 w 1733"/>
              <a:gd name="T49" fmla="*/ 920 h 950"/>
              <a:gd name="T50" fmla="*/ 1511 w 1733"/>
              <a:gd name="T51" fmla="*/ 897 h 950"/>
              <a:gd name="T52" fmla="*/ 1443 w 1733"/>
              <a:gd name="T53" fmla="*/ 870 h 950"/>
              <a:gd name="T54" fmla="*/ 1371 w 1733"/>
              <a:gd name="T55" fmla="*/ 836 h 950"/>
              <a:gd name="T56" fmla="*/ 1350 w 1733"/>
              <a:gd name="T57" fmla="*/ 823 h 950"/>
              <a:gd name="T58" fmla="*/ 1305 w 1733"/>
              <a:gd name="T59" fmla="*/ 788 h 950"/>
              <a:gd name="T60" fmla="*/ 1266 w 1733"/>
              <a:gd name="T61" fmla="*/ 741 h 950"/>
              <a:gd name="T62" fmla="*/ 1232 w 1733"/>
              <a:gd name="T63" fmla="*/ 692 h 950"/>
              <a:gd name="T64" fmla="*/ 1208 w 1733"/>
              <a:gd name="T65" fmla="*/ 645 h 950"/>
              <a:gd name="T66" fmla="*/ 1184 w 1733"/>
              <a:gd name="T67" fmla="*/ 592 h 950"/>
              <a:gd name="T68" fmla="*/ 1167 w 1733"/>
              <a:gd name="T69" fmla="*/ 548 h 950"/>
              <a:gd name="T70" fmla="*/ 1150 w 1733"/>
              <a:gd name="T71" fmla="*/ 503 h 950"/>
              <a:gd name="T72" fmla="*/ 1127 w 1733"/>
              <a:gd name="T73" fmla="*/ 440 h 950"/>
              <a:gd name="T74" fmla="*/ 1107 w 1733"/>
              <a:gd name="T75" fmla="*/ 392 h 950"/>
              <a:gd name="T76" fmla="*/ 1079 w 1733"/>
              <a:gd name="T77" fmla="*/ 322 h 950"/>
              <a:gd name="T78" fmla="*/ 1054 w 1733"/>
              <a:gd name="T79" fmla="*/ 262 h 950"/>
              <a:gd name="T80" fmla="*/ 1028 w 1733"/>
              <a:gd name="T81" fmla="*/ 201 h 950"/>
              <a:gd name="T82" fmla="*/ 1010 w 1733"/>
              <a:gd name="T83" fmla="*/ 166 h 950"/>
              <a:gd name="T84" fmla="*/ 984 w 1733"/>
              <a:gd name="T85" fmla="*/ 111 h 950"/>
              <a:gd name="T86" fmla="*/ 962 w 1733"/>
              <a:gd name="T87" fmla="*/ 75 h 950"/>
              <a:gd name="T88" fmla="*/ 974 w 1733"/>
              <a:gd name="T89" fmla="*/ 91 h 950"/>
              <a:gd name="T90" fmla="*/ 957 w 1733"/>
              <a:gd name="T91" fmla="*/ 68 h 950"/>
              <a:gd name="T92" fmla="*/ 917 w 1733"/>
              <a:gd name="T93" fmla="*/ 25 h 950"/>
              <a:gd name="T94" fmla="*/ 880 w 1733"/>
              <a:gd name="T95" fmla="*/ 3 h 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33" h="950">
                <a:moveTo>
                  <a:pt x="864" y="0"/>
                </a:moveTo>
                <a:lnTo>
                  <a:pt x="846" y="4"/>
                </a:lnTo>
                <a:lnTo>
                  <a:pt x="828" y="10"/>
                </a:lnTo>
                <a:lnTo>
                  <a:pt x="808" y="22"/>
                </a:lnTo>
                <a:lnTo>
                  <a:pt x="792" y="37"/>
                </a:lnTo>
                <a:lnTo>
                  <a:pt x="777" y="53"/>
                </a:lnTo>
                <a:lnTo>
                  <a:pt x="763" y="71"/>
                </a:lnTo>
                <a:lnTo>
                  <a:pt x="753" y="86"/>
                </a:lnTo>
                <a:lnTo>
                  <a:pt x="743" y="104"/>
                </a:lnTo>
                <a:lnTo>
                  <a:pt x="734" y="121"/>
                </a:lnTo>
                <a:lnTo>
                  <a:pt x="723" y="140"/>
                </a:lnTo>
                <a:lnTo>
                  <a:pt x="713" y="160"/>
                </a:lnTo>
                <a:lnTo>
                  <a:pt x="703" y="182"/>
                </a:lnTo>
                <a:lnTo>
                  <a:pt x="698" y="197"/>
                </a:lnTo>
                <a:lnTo>
                  <a:pt x="690" y="213"/>
                </a:lnTo>
                <a:lnTo>
                  <a:pt x="683" y="231"/>
                </a:lnTo>
                <a:lnTo>
                  <a:pt x="677" y="246"/>
                </a:lnTo>
                <a:lnTo>
                  <a:pt x="670" y="263"/>
                </a:lnTo>
                <a:lnTo>
                  <a:pt x="663" y="280"/>
                </a:lnTo>
                <a:lnTo>
                  <a:pt x="654" y="303"/>
                </a:lnTo>
                <a:lnTo>
                  <a:pt x="646" y="321"/>
                </a:lnTo>
                <a:lnTo>
                  <a:pt x="641" y="338"/>
                </a:lnTo>
                <a:lnTo>
                  <a:pt x="633" y="357"/>
                </a:lnTo>
                <a:lnTo>
                  <a:pt x="627" y="375"/>
                </a:lnTo>
                <a:lnTo>
                  <a:pt x="620" y="393"/>
                </a:lnTo>
                <a:lnTo>
                  <a:pt x="615" y="408"/>
                </a:lnTo>
                <a:lnTo>
                  <a:pt x="609" y="425"/>
                </a:lnTo>
                <a:lnTo>
                  <a:pt x="601" y="445"/>
                </a:lnTo>
                <a:lnTo>
                  <a:pt x="596" y="464"/>
                </a:lnTo>
                <a:lnTo>
                  <a:pt x="589" y="481"/>
                </a:lnTo>
                <a:lnTo>
                  <a:pt x="583" y="498"/>
                </a:lnTo>
                <a:lnTo>
                  <a:pt x="578" y="513"/>
                </a:lnTo>
                <a:lnTo>
                  <a:pt x="570" y="532"/>
                </a:lnTo>
                <a:lnTo>
                  <a:pt x="561" y="555"/>
                </a:lnTo>
                <a:lnTo>
                  <a:pt x="555" y="573"/>
                </a:lnTo>
                <a:lnTo>
                  <a:pt x="548" y="590"/>
                </a:lnTo>
                <a:lnTo>
                  <a:pt x="540" y="606"/>
                </a:lnTo>
                <a:lnTo>
                  <a:pt x="531" y="626"/>
                </a:lnTo>
                <a:lnTo>
                  <a:pt x="524" y="643"/>
                </a:lnTo>
                <a:lnTo>
                  <a:pt x="515" y="662"/>
                </a:lnTo>
                <a:lnTo>
                  <a:pt x="504" y="679"/>
                </a:lnTo>
                <a:lnTo>
                  <a:pt x="494" y="698"/>
                </a:lnTo>
                <a:lnTo>
                  <a:pt x="482" y="715"/>
                </a:lnTo>
                <a:lnTo>
                  <a:pt x="468" y="737"/>
                </a:lnTo>
                <a:lnTo>
                  <a:pt x="452" y="757"/>
                </a:lnTo>
                <a:lnTo>
                  <a:pt x="440" y="769"/>
                </a:lnTo>
                <a:lnTo>
                  <a:pt x="427" y="783"/>
                </a:lnTo>
                <a:lnTo>
                  <a:pt x="410" y="798"/>
                </a:lnTo>
                <a:lnTo>
                  <a:pt x="396" y="808"/>
                </a:lnTo>
                <a:lnTo>
                  <a:pt x="379" y="820"/>
                </a:lnTo>
                <a:lnTo>
                  <a:pt x="352" y="837"/>
                </a:lnTo>
                <a:lnTo>
                  <a:pt x="329" y="849"/>
                </a:lnTo>
                <a:lnTo>
                  <a:pt x="311" y="857"/>
                </a:lnTo>
                <a:lnTo>
                  <a:pt x="296" y="864"/>
                </a:lnTo>
                <a:lnTo>
                  <a:pt x="276" y="871"/>
                </a:lnTo>
                <a:lnTo>
                  <a:pt x="258" y="879"/>
                </a:lnTo>
                <a:lnTo>
                  <a:pt x="240" y="885"/>
                </a:lnTo>
                <a:lnTo>
                  <a:pt x="222" y="891"/>
                </a:lnTo>
                <a:lnTo>
                  <a:pt x="206" y="896"/>
                </a:lnTo>
                <a:lnTo>
                  <a:pt x="185" y="900"/>
                </a:lnTo>
                <a:lnTo>
                  <a:pt x="162" y="906"/>
                </a:lnTo>
                <a:lnTo>
                  <a:pt x="140" y="912"/>
                </a:lnTo>
                <a:lnTo>
                  <a:pt x="114" y="917"/>
                </a:lnTo>
                <a:lnTo>
                  <a:pt x="95" y="920"/>
                </a:lnTo>
                <a:lnTo>
                  <a:pt x="81" y="923"/>
                </a:lnTo>
                <a:lnTo>
                  <a:pt x="0" y="935"/>
                </a:lnTo>
                <a:lnTo>
                  <a:pt x="0" y="950"/>
                </a:lnTo>
                <a:lnTo>
                  <a:pt x="66" y="950"/>
                </a:lnTo>
                <a:lnTo>
                  <a:pt x="1731" y="950"/>
                </a:lnTo>
                <a:lnTo>
                  <a:pt x="1733" y="936"/>
                </a:lnTo>
                <a:lnTo>
                  <a:pt x="1659" y="928"/>
                </a:lnTo>
                <a:lnTo>
                  <a:pt x="1628" y="926"/>
                </a:lnTo>
                <a:lnTo>
                  <a:pt x="1608" y="922"/>
                </a:lnTo>
                <a:lnTo>
                  <a:pt x="1580" y="918"/>
                </a:lnTo>
                <a:lnTo>
                  <a:pt x="1592" y="920"/>
                </a:lnTo>
                <a:lnTo>
                  <a:pt x="1563" y="913"/>
                </a:lnTo>
                <a:lnTo>
                  <a:pt x="1544" y="907"/>
                </a:lnTo>
                <a:lnTo>
                  <a:pt x="1511" y="897"/>
                </a:lnTo>
                <a:lnTo>
                  <a:pt x="1485" y="888"/>
                </a:lnTo>
                <a:lnTo>
                  <a:pt x="1463" y="879"/>
                </a:lnTo>
                <a:lnTo>
                  <a:pt x="1443" y="870"/>
                </a:lnTo>
                <a:lnTo>
                  <a:pt x="1424" y="861"/>
                </a:lnTo>
                <a:lnTo>
                  <a:pt x="1398" y="851"/>
                </a:lnTo>
                <a:lnTo>
                  <a:pt x="1371" y="836"/>
                </a:lnTo>
                <a:lnTo>
                  <a:pt x="1360" y="829"/>
                </a:lnTo>
                <a:lnTo>
                  <a:pt x="1359" y="829"/>
                </a:lnTo>
                <a:lnTo>
                  <a:pt x="1350" y="823"/>
                </a:lnTo>
                <a:lnTo>
                  <a:pt x="1336" y="813"/>
                </a:lnTo>
                <a:lnTo>
                  <a:pt x="1320" y="801"/>
                </a:lnTo>
                <a:lnTo>
                  <a:pt x="1305" y="788"/>
                </a:lnTo>
                <a:lnTo>
                  <a:pt x="1294" y="776"/>
                </a:lnTo>
                <a:lnTo>
                  <a:pt x="1282" y="762"/>
                </a:lnTo>
                <a:lnTo>
                  <a:pt x="1266" y="741"/>
                </a:lnTo>
                <a:lnTo>
                  <a:pt x="1251" y="720"/>
                </a:lnTo>
                <a:lnTo>
                  <a:pt x="1241" y="704"/>
                </a:lnTo>
                <a:lnTo>
                  <a:pt x="1232" y="692"/>
                </a:lnTo>
                <a:lnTo>
                  <a:pt x="1223" y="675"/>
                </a:lnTo>
                <a:lnTo>
                  <a:pt x="1214" y="657"/>
                </a:lnTo>
                <a:lnTo>
                  <a:pt x="1208" y="645"/>
                </a:lnTo>
                <a:lnTo>
                  <a:pt x="1199" y="629"/>
                </a:lnTo>
                <a:lnTo>
                  <a:pt x="1191" y="610"/>
                </a:lnTo>
                <a:lnTo>
                  <a:pt x="1184" y="592"/>
                </a:lnTo>
                <a:lnTo>
                  <a:pt x="1177" y="574"/>
                </a:lnTo>
                <a:lnTo>
                  <a:pt x="1173" y="562"/>
                </a:lnTo>
                <a:lnTo>
                  <a:pt x="1167" y="548"/>
                </a:lnTo>
                <a:lnTo>
                  <a:pt x="1162" y="534"/>
                </a:lnTo>
                <a:lnTo>
                  <a:pt x="1157" y="521"/>
                </a:lnTo>
                <a:lnTo>
                  <a:pt x="1150" y="503"/>
                </a:lnTo>
                <a:lnTo>
                  <a:pt x="1144" y="486"/>
                </a:lnTo>
                <a:lnTo>
                  <a:pt x="1135" y="462"/>
                </a:lnTo>
                <a:lnTo>
                  <a:pt x="1127" y="440"/>
                </a:lnTo>
                <a:lnTo>
                  <a:pt x="1120" y="423"/>
                </a:lnTo>
                <a:lnTo>
                  <a:pt x="1112" y="404"/>
                </a:lnTo>
                <a:lnTo>
                  <a:pt x="1107" y="392"/>
                </a:lnTo>
                <a:lnTo>
                  <a:pt x="1097" y="367"/>
                </a:lnTo>
                <a:lnTo>
                  <a:pt x="1090" y="349"/>
                </a:lnTo>
                <a:lnTo>
                  <a:pt x="1079" y="322"/>
                </a:lnTo>
                <a:lnTo>
                  <a:pt x="1069" y="297"/>
                </a:lnTo>
                <a:lnTo>
                  <a:pt x="1060" y="276"/>
                </a:lnTo>
                <a:lnTo>
                  <a:pt x="1054" y="262"/>
                </a:lnTo>
                <a:lnTo>
                  <a:pt x="1047" y="244"/>
                </a:lnTo>
                <a:lnTo>
                  <a:pt x="1036" y="220"/>
                </a:lnTo>
                <a:lnTo>
                  <a:pt x="1028" y="201"/>
                </a:lnTo>
                <a:lnTo>
                  <a:pt x="1023" y="191"/>
                </a:lnTo>
                <a:lnTo>
                  <a:pt x="1018" y="182"/>
                </a:lnTo>
                <a:lnTo>
                  <a:pt x="1010" y="166"/>
                </a:lnTo>
                <a:lnTo>
                  <a:pt x="1002" y="148"/>
                </a:lnTo>
                <a:lnTo>
                  <a:pt x="992" y="128"/>
                </a:lnTo>
                <a:lnTo>
                  <a:pt x="984" y="111"/>
                </a:lnTo>
                <a:lnTo>
                  <a:pt x="977" y="97"/>
                </a:lnTo>
                <a:lnTo>
                  <a:pt x="957" y="68"/>
                </a:lnTo>
                <a:lnTo>
                  <a:pt x="962" y="75"/>
                </a:lnTo>
                <a:lnTo>
                  <a:pt x="957" y="68"/>
                </a:lnTo>
                <a:lnTo>
                  <a:pt x="957" y="68"/>
                </a:lnTo>
                <a:lnTo>
                  <a:pt x="974" y="91"/>
                </a:lnTo>
                <a:lnTo>
                  <a:pt x="969" y="83"/>
                </a:lnTo>
                <a:lnTo>
                  <a:pt x="965" y="75"/>
                </a:lnTo>
                <a:lnTo>
                  <a:pt x="957" y="68"/>
                </a:lnTo>
                <a:lnTo>
                  <a:pt x="947" y="56"/>
                </a:lnTo>
                <a:lnTo>
                  <a:pt x="934" y="40"/>
                </a:lnTo>
                <a:lnTo>
                  <a:pt x="917" y="25"/>
                </a:lnTo>
                <a:lnTo>
                  <a:pt x="907" y="16"/>
                </a:lnTo>
                <a:lnTo>
                  <a:pt x="893" y="9"/>
                </a:lnTo>
                <a:lnTo>
                  <a:pt x="880" y="3"/>
                </a:lnTo>
                <a:lnTo>
                  <a:pt x="864" y="0"/>
                </a:lnTo>
              </a:path>
            </a:pathLst>
          </a:cu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3" name="Line 5">
            <a:extLst>
              <a:ext uri="{FF2B5EF4-FFF2-40B4-BE49-F238E27FC236}">
                <a16:creationId xmlns:a16="http://schemas.microsoft.com/office/drawing/2014/main" id="{0D7E4264-B43F-4B81-8520-F3B7811FDB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62675" y="2554288"/>
            <a:ext cx="0" cy="1190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4" name="Line 6">
            <a:extLst>
              <a:ext uri="{FF2B5EF4-FFF2-40B4-BE49-F238E27FC236}">
                <a16:creationId xmlns:a16="http://schemas.microsoft.com/office/drawing/2014/main" id="{A1CDC257-4664-4DAA-9B56-371A61094B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8788" y="2562225"/>
            <a:ext cx="0" cy="1190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5" name="Line 7">
            <a:extLst>
              <a:ext uri="{FF2B5EF4-FFF2-40B4-BE49-F238E27FC236}">
                <a16:creationId xmlns:a16="http://schemas.microsoft.com/office/drawing/2014/main" id="{9FFDE85F-7C39-4909-84B4-ECD3ED0B83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7713" y="1770063"/>
            <a:ext cx="0" cy="19891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4BDBB44-3381-4C3B-92D2-025618B6D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"/>
            <a:ext cx="7772400" cy="825500"/>
          </a:xfrm>
          <a:noFill/>
          <a:ln/>
        </p:spPr>
        <p:txBody>
          <a:bodyPr/>
          <a:lstStyle/>
          <a:p>
            <a:r>
              <a:rPr lang="en-US" altLang="en-US"/>
              <a:t>Example: Apartment Rents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789D97A-9336-47FC-835D-BD1B6F0F46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563" y="1103313"/>
            <a:ext cx="7772400" cy="43815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00FFFF"/>
                </a:solidFill>
              </a:rPr>
              <a:t>Empirical Rule</a:t>
            </a:r>
            <a:r>
              <a:rPr lang="en-US" altLang="en-US">
                <a:solidFill>
                  <a:srgbClr val="FAFD00"/>
                </a:solidFill>
              </a:rPr>
              <a:t>       </a:t>
            </a:r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				     </a:t>
            </a:r>
            <a:r>
              <a:rPr lang="en-US" altLang="en-US" u="sng"/>
              <a:t>Interval</a:t>
            </a:r>
            <a:r>
              <a:rPr lang="en-US" altLang="en-US" b="1"/>
              <a:t> 		</a:t>
            </a:r>
            <a:r>
              <a:rPr lang="en-US" altLang="en-US" u="sng"/>
              <a:t>% in Interval</a:t>
            </a:r>
            <a:r>
              <a:rPr lang="en-US" altLang="en-US"/>
              <a:t>	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Within +/- 1</a:t>
            </a:r>
            <a:r>
              <a:rPr lang="en-US" altLang="en-US" i="1"/>
              <a:t>s</a:t>
            </a:r>
            <a:r>
              <a:rPr lang="en-US" altLang="en-US"/>
              <a:t>	43</a:t>
            </a:r>
            <a:r>
              <a:rPr lang="en-US" altLang="en-US">
                <a:solidFill>
                  <a:srgbClr val="FFFFFF"/>
                </a:solidFill>
              </a:rPr>
              <a:t>6</a:t>
            </a:r>
            <a:r>
              <a:rPr lang="en-US" altLang="en-US"/>
              <a:t>.06 to 545.54	48/70 = 69%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Within +/- 2</a:t>
            </a:r>
            <a:r>
              <a:rPr lang="en-US" altLang="en-US" i="1"/>
              <a:t>s</a:t>
            </a:r>
            <a:r>
              <a:rPr lang="en-US" altLang="en-US"/>
              <a:t>	381.32 to 600.28	68/70 = 97%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Within +/- 3</a:t>
            </a:r>
            <a:r>
              <a:rPr lang="en-US" altLang="en-US" i="1"/>
              <a:t>s</a:t>
            </a:r>
            <a:r>
              <a:rPr lang="en-US" altLang="en-US"/>
              <a:t>	326.58 to 655.02	70/70 = 100%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graphicFrame>
        <p:nvGraphicFramePr>
          <p:cNvPr id="13316" name="Object 4">
            <a:hlinkClick r:id="" action="ppaction://ole?verb=0"/>
            <a:extLst>
              <a:ext uri="{FF2B5EF4-FFF2-40B4-BE49-F238E27FC236}">
                <a16:creationId xmlns:a16="http://schemas.microsoft.com/office/drawing/2014/main" id="{9DD0489F-19E0-4796-B2C7-0BADE38B23B2}"/>
              </a:ext>
            </a:extLst>
          </p:cNvPr>
          <p:cNvGraphicFramePr>
            <a:graphicFrameLocks/>
          </p:cNvGraphicFramePr>
          <p:nvPr/>
        </p:nvGraphicFramePr>
        <p:xfrm>
          <a:off x="542925" y="3462338"/>
          <a:ext cx="8067675" cy="273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Worksheet" r:id="rId4" imgW="3819751" imgH="1209916" progId="Excel.Sheet.8">
                  <p:embed/>
                </p:oleObj>
              </mc:Choice>
              <mc:Fallback>
                <p:oleObj name="Worksheet" r:id="rId4" imgW="3819751" imgH="1209916" progId="Excel.Shee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462338"/>
                        <a:ext cx="8067675" cy="273367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006699"/>
                          </a:gs>
                          <a:gs pos="10000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3BBD177-D7FC-4085-AB1E-F5A1FC840C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8900"/>
            <a:ext cx="7772400" cy="723900"/>
          </a:xfrm>
          <a:noFill/>
          <a:ln/>
        </p:spPr>
        <p:txBody>
          <a:bodyPr/>
          <a:lstStyle/>
          <a:p>
            <a:r>
              <a:rPr lang="en-US" altLang="en-US"/>
              <a:t>Detecting Outliers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19400CA-BE3B-4602-B554-58887FCF8E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04900"/>
            <a:ext cx="7772400" cy="4643438"/>
          </a:xfrm>
          <a:noFill/>
          <a:ln/>
        </p:spPr>
        <p:txBody>
          <a:bodyPr/>
          <a:lstStyle/>
          <a:p>
            <a:r>
              <a:rPr lang="en-US" altLang="en-US"/>
              <a:t>An </a:t>
            </a:r>
            <a:r>
              <a:rPr lang="en-US" altLang="en-US" u="sng"/>
              <a:t>outlier</a:t>
            </a:r>
            <a:r>
              <a:rPr lang="en-US" altLang="en-US"/>
              <a:t> is an unusually small or unusually large value in a data set.</a:t>
            </a:r>
          </a:p>
          <a:p>
            <a:r>
              <a:rPr lang="en-US" altLang="en-US"/>
              <a:t>A data value with a z-score less than -3 or greater than +3 might be considered an outlier. </a:t>
            </a:r>
          </a:p>
          <a:p>
            <a:r>
              <a:rPr lang="en-US" altLang="en-US"/>
              <a:t>It might be an incorrectly recorded data value.</a:t>
            </a:r>
          </a:p>
          <a:p>
            <a:r>
              <a:rPr lang="en-US" altLang="en-US"/>
              <a:t>It might be a data value that was incorrectly included in the data set.</a:t>
            </a:r>
          </a:p>
          <a:p>
            <a:r>
              <a:rPr lang="en-US" altLang="en-US"/>
              <a:t>It might be a correctly recorded data value that belongs to the data set !</a:t>
            </a:r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B9E4C81-9358-4426-9114-22751F614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"/>
            <a:ext cx="7772400" cy="825500"/>
          </a:xfrm>
          <a:noFill/>
          <a:ln/>
        </p:spPr>
        <p:txBody>
          <a:bodyPr/>
          <a:lstStyle/>
          <a:p>
            <a:r>
              <a:rPr lang="en-US" altLang="en-US"/>
              <a:t>Example: Apartment Rents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707A5F8-7673-431B-9AAD-DA968984E9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563" y="1109663"/>
            <a:ext cx="7772400" cy="43815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00FFFF"/>
                </a:solidFill>
              </a:rPr>
              <a:t>Detecting Outliers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		</a:t>
            </a:r>
            <a:r>
              <a:rPr lang="en-US" altLang="en-US"/>
              <a:t>The most extreme z-scores are -1.20 and 2.27.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		Using |</a:t>
            </a:r>
            <a:r>
              <a:rPr lang="en-US" altLang="en-US" i="1"/>
              <a:t>z</a:t>
            </a:r>
            <a:r>
              <a:rPr lang="en-US" altLang="en-US"/>
              <a:t>| </a:t>
            </a:r>
            <a:r>
              <a:rPr lang="en-US" altLang="en-US" u="sng"/>
              <a:t>&gt;</a:t>
            </a:r>
            <a:r>
              <a:rPr lang="en-US" altLang="en-US"/>
              <a:t> 3 as the criterion for an outlier,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		there are no outliers in this data set. </a:t>
            </a:r>
          </a:p>
          <a:p>
            <a:pPr>
              <a:buFont typeface="Monotype Sorts" pitchFamily="2" charset="2"/>
              <a:buNone/>
            </a:pPr>
            <a:endParaRPr lang="en-US" altLang="en-US" sz="800"/>
          </a:p>
          <a:p>
            <a:pPr algn="ctr">
              <a:buFont typeface="Monotype Sorts" pitchFamily="2" charset="2"/>
              <a:buNone/>
            </a:pPr>
            <a:r>
              <a:rPr lang="en-US" altLang="en-US"/>
              <a:t>Standardized Values for Apartment Rents</a:t>
            </a:r>
          </a:p>
        </p:txBody>
      </p:sp>
      <p:graphicFrame>
        <p:nvGraphicFramePr>
          <p:cNvPr id="1536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55405816-E85F-445D-A302-FC697A3DA94A}"/>
              </a:ext>
            </a:extLst>
          </p:cNvPr>
          <p:cNvGraphicFramePr>
            <a:graphicFrameLocks/>
          </p:cNvGraphicFramePr>
          <p:nvPr/>
        </p:nvGraphicFramePr>
        <p:xfrm>
          <a:off x="638175" y="3381375"/>
          <a:ext cx="78486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Worksheet" r:id="rId4" imgW="3819751" imgH="1209916" progId="Excel.Sheet.8">
                  <p:embed/>
                </p:oleObj>
              </mc:Choice>
              <mc:Fallback>
                <p:oleObj name="Worksheet" r:id="rId4" imgW="3819751" imgH="1209916" progId="Excel.Shee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3381375"/>
                        <a:ext cx="7848600" cy="280035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006699"/>
                          </a:gs>
                          <a:gs pos="10000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4E6092B-A692-457E-BABD-4076BCF3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400"/>
            <a:ext cx="7772400" cy="850900"/>
          </a:xfrm>
          <a:noFill/>
          <a:ln/>
        </p:spPr>
        <p:txBody>
          <a:bodyPr/>
          <a:lstStyle/>
          <a:p>
            <a:r>
              <a:rPr lang="en-US" altLang="en-US"/>
              <a:t>Exploratory Data Analysis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71AE668-D020-4598-8991-C4D38B218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09663"/>
            <a:ext cx="7772400" cy="4381500"/>
          </a:xfrm>
          <a:noFill/>
          <a:ln/>
        </p:spPr>
        <p:txBody>
          <a:bodyPr/>
          <a:lstStyle/>
          <a:p>
            <a:r>
              <a:rPr lang="en-US" altLang="en-US"/>
              <a:t>Five-Number Summary</a:t>
            </a:r>
          </a:p>
          <a:p>
            <a:r>
              <a:rPr lang="en-US" altLang="en-US"/>
              <a:t>Box Plot</a:t>
            </a: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EE7609F-2773-456E-B055-993F77B31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"/>
            <a:ext cx="7772400" cy="825500"/>
          </a:xfrm>
          <a:noFill/>
          <a:ln/>
        </p:spPr>
        <p:txBody>
          <a:bodyPr/>
          <a:lstStyle/>
          <a:p>
            <a:r>
              <a:rPr lang="en-US" altLang="en-US"/>
              <a:t>Five-Number Summary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6725D98-9550-468E-8F6D-231367F04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563" y="1104900"/>
            <a:ext cx="7772400" cy="4114800"/>
          </a:xfrm>
          <a:noFill/>
          <a:ln/>
        </p:spPr>
        <p:txBody>
          <a:bodyPr/>
          <a:lstStyle/>
          <a:p>
            <a:r>
              <a:rPr lang="en-US" altLang="en-US"/>
              <a:t>Smallest Value</a:t>
            </a:r>
          </a:p>
          <a:p>
            <a:r>
              <a:rPr lang="en-US" altLang="en-US"/>
              <a:t>First Quartile</a:t>
            </a:r>
          </a:p>
          <a:p>
            <a:r>
              <a:rPr lang="en-US" altLang="en-US"/>
              <a:t>Median</a:t>
            </a:r>
          </a:p>
          <a:p>
            <a:r>
              <a:rPr lang="en-US" altLang="en-US"/>
              <a:t>Third Quartile</a:t>
            </a:r>
          </a:p>
          <a:p>
            <a:r>
              <a:rPr lang="en-US" altLang="en-US"/>
              <a:t>Largest Value</a:t>
            </a: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1C51C17-529E-4D3F-829C-DB3924F02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53975"/>
            <a:ext cx="7772400" cy="795338"/>
          </a:xfrm>
          <a:noFill/>
          <a:ln/>
        </p:spPr>
        <p:txBody>
          <a:bodyPr/>
          <a:lstStyle/>
          <a:p>
            <a:r>
              <a:rPr lang="en-US" altLang="en-US"/>
              <a:t>Example: Apartment Rents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97B52B-7AC7-483D-95F0-FFAC6A1E7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109663"/>
            <a:ext cx="7772400" cy="43815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00FFFF"/>
                </a:solidFill>
              </a:rPr>
              <a:t>Five-Number Summary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Lowest Value = 425	      First Quartile = 450</a:t>
            </a:r>
          </a:p>
          <a:p>
            <a:pPr lvl="1">
              <a:buFontTx/>
              <a:buNone/>
            </a:pPr>
            <a:r>
              <a:rPr lang="en-US" altLang="en-US"/>
              <a:t>				  Median = 475</a:t>
            </a:r>
          </a:p>
          <a:p>
            <a:pPr lvl="1">
              <a:buFontTx/>
              <a:buNone/>
            </a:pPr>
            <a:r>
              <a:rPr lang="en-US" altLang="en-US"/>
              <a:t>		Third Quartile = 525      Largest Value = 615</a:t>
            </a:r>
          </a:p>
        </p:txBody>
      </p:sp>
      <p:graphicFrame>
        <p:nvGraphicFramePr>
          <p:cNvPr id="18436" name="Object 4">
            <a:hlinkClick r:id="" action="ppaction://ole?verb=0"/>
            <a:extLst>
              <a:ext uri="{FF2B5EF4-FFF2-40B4-BE49-F238E27FC236}">
                <a16:creationId xmlns:a16="http://schemas.microsoft.com/office/drawing/2014/main" id="{8B3A64ED-B4B3-40BC-9D1C-647E184C519E}"/>
              </a:ext>
            </a:extLst>
          </p:cNvPr>
          <p:cNvGraphicFramePr>
            <a:graphicFrameLocks/>
          </p:cNvGraphicFramePr>
          <p:nvPr/>
        </p:nvGraphicFramePr>
        <p:xfrm>
          <a:off x="700088" y="3033713"/>
          <a:ext cx="775335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Worksheet" r:id="rId4" imgW="3819751" imgH="1209916" progId="Excel.Sheet.8">
                  <p:embed/>
                </p:oleObj>
              </mc:Choice>
              <mc:Fallback>
                <p:oleObj name="Worksheet" r:id="rId4" imgW="3819751" imgH="1209916" progId="Excel.Shee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3033713"/>
                        <a:ext cx="7753350" cy="29718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006699"/>
                          </a:gs>
                          <a:gs pos="10000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21D44B7-4339-4506-A45C-56F3F26DD7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82550"/>
            <a:ext cx="7772400" cy="757238"/>
          </a:xfrm>
          <a:noFill/>
          <a:ln/>
        </p:spPr>
        <p:txBody>
          <a:bodyPr/>
          <a:lstStyle/>
          <a:p>
            <a:r>
              <a:rPr lang="en-US" altLang="en-US"/>
              <a:t>Box Plot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4764F23-C4B5-44CF-B290-AB22CEC1B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563" y="1101725"/>
            <a:ext cx="7772400" cy="4953000"/>
          </a:xfrm>
          <a:noFill/>
          <a:ln/>
        </p:spPr>
        <p:txBody>
          <a:bodyPr/>
          <a:lstStyle/>
          <a:p>
            <a:r>
              <a:rPr lang="en-US" altLang="en-US"/>
              <a:t>A box is drawn with its ends located at the first and third quartiles.</a:t>
            </a:r>
          </a:p>
          <a:p>
            <a:r>
              <a:rPr lang="en-US" altLang="en-US"/>
              <a:t>A vertical line is drawn in the box at the location of the median.</a:t>
            </a:r>
          </a:p>
          <a:p>
            <a:r>
              <a:rPr lang="en-US" altLang="en-US"/>
              <a:t>Limits are located (not drawn) using the interquartile range (IQR).</a:t>
            </a:r>
          </a:p>
          <a:p>
            <a:pPr lvl="1">
              <a:buClr>
                <a:srgbClr val="00FFFF"/>
              </a:buClr>
            </a:pPr>
            <a:r>
              <a:rPr lang="en-US" altLang="en-US"/>
              <a:t>The lower limit is located 1.5(IQR) below </a:t>
            </a:r>
            <a:r>
              <a:rPr lang="en-US" altLang="en-US" i="1"/>
              <a:t>Q</a:t>
            </a:r>
            <a:r>
              <a:rPr lang="en-US" altLang="en-US"/>
              <a:t>1.</a:t>
            </a:r>
          </a:p>
          <a:p>
            <a:pPr lvl="1">
              <a:buClr>
                <a:srgbClr val="00FFFF"/>
              </a:buClr>
            </a:pPr>
            <a:r>
              <a:rPr lang="en-US" altLang="en-US"/>
              <a:t>The upper limit is located 1.5(IQR) above </a:t>
            </a:r>
            <a:r>
              <a:rPr lang="en-US" altLang="en-US" i="1"/>
              <a:t>Q</a:t>
            </a:r>
            <a:r>
              <a:rPr lang="en-US" altLang="en-US"/>
              <a:t>3.</a:t>
            </a:r>
          </a:p>
          <a:p>
            <a:pPr lvl="1">
              <a:buClr>
                <a:srgbClr val="00FFFF"/>
              </a:buClr>
            </a:pPr>
            <a:r>
              <a:rPr lang="en-US" altLang="en-US"/>
              <a:t>Data outside these limits are considered </a:t>
            </a:r>
            <a:r>
              <a:rPr lang="en-US" altLang="en-US" u="sng"/>
              <a:t>outliers</a:t>
            </a:r>
            <a:r>
              <a:rPr lang="en-US" altLang="en-US"/>
              <a:t>.</a:t>
            </a:r>
          </a:p>
          <a:p>
            <a:pPr lvl="1">
              <a:buFontTx/>
              <a:buNone/>
            </a:pPr>
            <a:r>
              <a:rPr lang="en-US" altLang="en-US"/>
              <a:t>					</a:t>
            </a:r>
            <a:r>
              <a:rPr lang="en-US" altLang="en-US">
                <a:solidFill>
                  <a:srgbClr val="00FFFF"/>
                </a:solidFill>
              </a:rPr>
              <a:t>… continued</a:t>
            </a:r>
            <a:r>
              <a:rPr lang="en-US" altLang="en-US"/>
              <a:t> </a:t>
            </a: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D340518F-B3B1-4B37-B90A-F2F3F6835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6500" y="5086350"/>
            <a:ext cx="419100" cy="0"/>
          </a:xfrm>
          <a:prstGeom prst="line">
            <a:avLst/>
          </a:prstGeom>
          <a:noFill/>
          <a:ln w="12700">
            <a:solidFill>
              <a:srgbClr val="00FFFF"/>
            </a:solidFill>
            <a:round/>
            <a:headEnd/>
            <a:tailEnd type="triangle" w="med" len="med"/>
          </a:ln>
          <a:effectLst>
            <a:outerShdw dist="28398" dir="1593903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71DEC16-FD38-4D7B-8CE2-49B4B9BD4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88"/>
            <a:ext cx="7772400" cy="877887"/>
          </a:xfrm>
          <a:noFill/>
          <a:ln/>
        </p:spPr>
        <p:txBody>
          <a:bodyPr/>
          <a:lstStyle/>
          <a:p>
            <a:r>
              <a:rPr lang="en-US" altLang="en-US"/>
              <a:t>Box Plot (Continued)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5B134E5-5397-4B9E-89DF-444E8CF69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104900"/>
            <a:ext cx="7772400" cy="4381500"/>
          </a:xfrm>
          <a:noFill/>
          <a:ln/>
        </p:spPr>
        <p:txBody>
          <a:bodyPr/>
          <a:lstStyle/>
          <a:p>
            <a:r>
              <a:rPr lang="en-US" altLang="en-US"/>
              <a:t>Whiskers (dashed lines) are drawn from the ends of the box to the smallest and largest data values inside the limits.</a:t>
            </a:r>
          </a:p>
          <a:p>
            <a:r>
              <a:rPr lang="en-US" altLang="en-US"/>
              <a:t>The locations of each outlier is shown with the symbol</a:t>
            </a:r>
            <a:r>
              <a:rPr lang="en-US" altLang="en-US" sz="2800"/>
              <a:t>  </a:t>
            </a:r>
            <a:r>
              <a:rPr lang="en-US" altLang="en-US" sz="3600" baseline="-10000"/>
              <a:t>* 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705E67E-5B55-4D28-B550-59FF8B133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144463"/>
            <a:ext cx="7772400" cy="814387"/>
          </a:xfrm>
          <a:noFill/>
          <a:ln/>
        </p:spPr>
        <p:txBody>
          <a:bodyPr/>
          <a:lstStyle/>
          <a:p>
            <a:r>
              <a:rPr lang="en-US" altLang="en-US"/>
              <a:t>Measures of Relative Location</a:t>
            </a:r>
            <a:br>
              <a:rPr lang="en-US" altLang="en-US"/>
            </a:br>
            <a:r>
              <a:rPr lang="en-US" altLang="en-US"/>
              <a:t>and Detecting Outliers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B5001DC-7C51-462F-BDC0-2669A2B70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563" y="1104900"/>
            <a:ext cx="7772400" cy="4381500"/>
          </a:xfrm>
          <a:noFill/>
          <a:ln/>
        </p:spPr>
        <p:txBody>
          <a:bodyPr/>
          <a:lstStyle/>
          <a:p>
            <a:r>
              <a:rPr lang="en-US" altLang="en-US"/>
              <a:t>z-Scores</a:t>
            </a:r>
          </a:p>
          <a:p>
            <a:r>
              <a:rPr lang="en-US" altLang="en-US"/>
              <a:t>Chebyshev’s Theorem</a:t>
            </a:r>
          </a:p>
          <a:p>
            <a:r>
              <a:rPr lang="en-US" altLang="en-US"/>
              <a:t>Empirical Rule</a:t>
            </a:r>
          </a:p>
          <a:p>
            <a:r>
              <a:rPr lang="en-US" altLang="en-US"/>
              <a:t>Detecting Outliers</a:t>
            </a:r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2" name="Rectangle 38">
            <a:extLst>
              <a:ext uri="{FF2B5EF4-FFF2-40B4-BE49-F238E27FC236}">
                <a16:creationId xmlns:a16="http://schemas.microsoft.com/office/drawing/2014/main" id="{4CAD8802-5F83-4CB1-AB68-97CF37270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75" y="3309938"/>
            <a:ext cx="7518400" cy="1987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F083FCC-0A32-481F-B8BA-F76632BF7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400"/>
            <a:ext cx="7772400" cy="850900"/>
          </a:xfrm>
          <a:noFill/>
          <a:ln/>
        </p:spPr>
        <p:txBody>
          <a:bodyPr/>
          <a:lstStyle/>
          <a:p>
            <a:r>
              <a:rPr lang="en-US" altLang="en-US"/>
              <a:t>Example: Apartment Rents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0F2627B5-030E-426F-AC63-F8721A8571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09663"/>
            <a:ext cx="7772400" cy="43815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00FFFF"/>
                </a:solidFill>
              </a:rPr>
              <a:t>Box Plot</a:t>
            </a:r>
          </a:p>
          <a:p>
            <a:pPr>
              <a:buFont typeface="Monotype Sorts" pitchFamily="2" charset="2"/>
              <a:buNone/>
            </a:pPr>
            <a:endParaRPr lang="en-US" altLang="en-US" sz="1000">
              <a:solidFill>
                <a:srgbClr val="FFFF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	  </a:t>
            </a:r>
            <a:r>
              <a:rPr lang="en-US" altLang="en-US"/>
              <a:t>Lower Limit:  Q1  - 1.5(IQR) = 450  - 1.5(75) = 337.5 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	  Upper Limit:  Q3 + 1.5(IQR) = 525 + 1.5(75) = 637.5</a:t>
            </a:r>
          </a:p>
          <a:p>
            <a:pPr>
              <a:buFont typeface="Monotype Sorts" pitchFamily="2" charset="2"/>
              <a:buNone/>
            </a:pPr>
            <a:endParaRPr lang="en-US" altLang="en-US" sz="800"/>
          </a:p>
          <a:p>
            <a:pPr algn="ctr">
              <a:buFont typeface="Monotype Sorts" pitchFamily="2" charset="2"/>
              <a:buNone/>
            </a:pPr>
            <a:r>
              <a:rPr lang="en-US" altLang="en-US"/>
              <a:t>There are no outliers.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21509" name="Line 5">
            <a:extLst>
              <a:ext uri="{FF2B5EF4-FFF2-40B4-BE49-F238E27FC236}">
                <a16:creationId xmlns:a16="http://schemas.microsoft.com/office/drawing/2014/main" id="{8E595CD1-1EDF-44CA-B696-B4563D4A7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2675" y="4576763"/>
            <a:ext cx="72501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Line 6">
            <a:extLst>
              <a:ext uri="{FF2B5EF4-FFF2-40B4-BE49-F238E27FC236}">
                <a16:creationId xmlns:a16="http://schemas.microsoft.com/office/drawing/2014/main" id="{4FF1665C-0397-4338-ADC0-7F22DE8AD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8263" y="4597400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Line 7">
            <a:extLst>
              <a:ext uri="{FF2B5EF4-FFF2-40B4-BE49-F238E27FC236}">
                <a16:creationId xmlns:a16="http://schemas.microsoft.com/office/drawing/2014/main" id="{D3586AB0-F624-475B-8856-0124A7FEAB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6438" y="4602163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99B0ACEA-484A-459B-8664-A22ED1E47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4602163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14FB7DE5-F075-45B9-BB16-F984E7BEE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588" y="4602163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id="{912414C2-6365-49AE-8964-133D77BAB3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0888" y="4602163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>
            <a:extLst>
              <a:ext uri="{FF2B5EF4-FFF2-40B4-BE49-F238E27FC236}">
                <a16:creationId xmlns:a16="http://schemas.microsoft.com/office/drawing/2014/main" id="{32F08B01-2F22-4DF8-B54E-5DB1B7BC5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3188" y="4602163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>
            <a:extLst>
              <a:ext uri="{FF2B5EF4-FFF2-40B4-BE49-F238E27FC236}">
                <a16:creationId xmlns:a16="http://schemas.microsoft.com/office/drawing/2014/main" id="{E372AE2F-A3C8-42B5-9990-EA2926BEF16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3525" y="4602163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A175AFBC-1AE9-41BA-9449-DEA2B5CFA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4808538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375</a:t>
            </a:r>
          </a:p>
        </p:txBody>
      </p:sp>
      <p:sp>
        <p:nvSpPr>
          <p:cNvPr id="21518" name="Rectangle 14">
            <a:extLst>
              <a:ext uri="{FF2B5EF4-FFF2-40B4-BE49-F238E27FC236}">
                <a16:creationId xmlns:a16="http://schemas.microsoft.com/office/drawing/2014/main" id="{913E82EE-EE9D-4FEB-A9CA-8E7B2E95B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4808538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400</a:t>
            </a:r>
          </a:p>
        </p:txBody>
      </p:sp>
      <p:sp>
        <p:nvSpPr>
          <p:cNvPr id="21519" name="Rectangle 15">
            <a:extLst>
              <a:ext uri="{FF2B5EF4-FFF2-40B4-BE49-F238E27FC236}">
                <a16:creationId xmlns:a16="http://schemas.microsoft.com/office/drawing/2014/main" id="{1EF94598-B164-4D68-A891-345CB9736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4819650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425</a:t>
            </a:r>
          </a:p>
        </p:txBody>
      </p:sp>
      <p:sp>
        <p:nvSpPr>
          <p:cNvPr id="21520" name="Rectangle 16">
            <a:extLst>
              <a:ext uri="{FF2B5EF4-FFF2-40B4-BE49-F238E27FC236}">
                <a16:creationId xmlns:a16="http://schemas.microsoft.com/office/drawing/2014/main" id="{B458DFEA-DB5F-451B-B60E-0749DD3AC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1650" y="4806950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450</a:t>
            </a:r>
          </a:p>
        </p:txBody>
      </p:sp>
      <p:sp>
        <p:nvSpPr>
          <p:cNvPr id="21521" name="Rectangle 17">
            <a:extLst>
              <a:ext uri="{FF2B5EF4-FFF2-40B4-BE49-F238E27FC236}">
                <a16:creationId xmlns:a16="http://schemas.microsoft.com/office/drawing/2014/main" id="{BCC28789-9743-4C63-9839-12D67453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313" y="4819650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475</a:t>
            </a:r>
          </a:p>
        </p:txBody>
      </p:sp>
      <p:sp>
        <p:nvSpPr>
          <p:cNvPr id="21522" name="Rectangle 18">
            <a:extLst>
              <a:ext uri="{FF2B5EF4-FFF2-40B4-BE49-F238E27FC236}">
                <a16:creationId xmlns:a16="http://schemas.microsoft.com/office/drawing/2014/main" id="{041BA368-69E7-436C-9838-4C707398B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4808538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500</a:t>
            </a:r>
          </a:p>
        </p:txBody>
      </p:sp>
      <p:sp>
        <p:nvSpPr>
          <p:cNvPr id="21523" name="Rectangle 19">
            <a:extLst>
              <a:ext uri="{FF2B5EF4-FFF2-40B4-BE49-F238E27FC236}">
                <a16:creationId xmlns:a16="http://schemas.microsoft.com/office/drawing/2014/main" id="{1EC4448E-A03D-48D3-AB25-DFCD752DD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7300" y="4808538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525</a:t>
            </a:r>
          </a:p>
        </p:txBody>
      </p:sp>
      <p:sp>
        <p:nvSpPr>
          <p:cNvPr id="21524" name="Line 20">
            <a:extLst>
              <a:ext uri="{FF2B5EF4-FFF2-40B4-BE49-F238E27FC236}">
                <a16:creationId xmlns:a16="http://schemas.microsoft.com/office/drawing/2014/main" id="{F9AE24FA-4C8C-4C18-AEEA-51E616C5C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7813" y="459898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1">
            <a:extLst>
              <a:ext uri="{FF2B5EF4-FFF2-40B4-BE49-F238E27FC236}">
                <a16:creationId xmlns:a16="http://schemas.microsoft.com/office/drawing/2014/main" id="{C95FB9D8-0E7E-40AE-96AB-A331EEE75F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3125" y="4600575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Rectangle 22">
            <a:extLst>
              <a:ext uri="{FF2B5EF4-FFF2-40B4-BE49-F238E27FC236}">
                <a16:creationId xmlns:a16="http://schemas.microsoft.com/office/drawing/2014/main" id="{EF23A882-1180-490F-90BD-CD60974BD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0" y="4818063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550</a:t>
            </a:r>
          </a:p>
        </p:txBody>
      </p:sp>
      <p:sp>
        <p:nvSpPr>
          <p:cNvPr id="21527" name="Line 23">
            <a:extLst>
              <a:ext uri="{FF2B5EF4-FFF2-40B4-BE49-F238E27FC236}">
                <a16:creationId xmlns:a16="http://schemas.microsoft.com/office/drawing/2014/main" id="{624118B6-47CF-41F6-9223-75678B2203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5513" y="459898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Rectangle 24">
            <a:extLst>
              <a:ext uri="{FF2B5EF4-FFF2-40B4-BE49-F238E27FC236}">
                <a16:creationId xmlns:a16="http://schemas.microsoft.com/office/drawing/2014/main" id="{88BD0D96-7C57-4BD3-A147-B71D84D04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7463" y="4799013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575</a:t>
            </a:r>
          </a:p>
        </p:txBody>
      </p:sp>
      <p:sp>
        <p:nvSpPr>
          <p:cNvPr id="21529" name="Rectangle 25">
            <a:extLst>
              <a:ext uri="{FF2B5EF4-FFF2-40B4-BE49-F238E27FC236}">
                <a16:creationId xmlns:a16="http://schemas.microsoft.com/office/drawing/2014/main" id="{33BED525-1382-4816-9D58-1B5B06852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6113" y="4799013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600</a:t>
            </a:r>
          </a:p>
        </p:txBody>
      </p:sp>
      <p:sp>
        <p:nvSpPr>
          <p:cNvPr id="21531" name="Line 27">
            <a:extLst>
              <a:ext uri="{FF2B5EF4-FFF2-40B4-BE49-F238E27FC236}">
                <a16:creationId xmlns:a16="http://schemas.microsoft.com/office/drawing/2014/main" id="{4EF10D7C-3EF9-41B4-BF3E-137FE4B0DE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60725" y="3543300"/>
            <a:ext cx="2057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Line 31">
            <a:extLst>
              <a:ext uri="{FF2B5EF4-FFF2-40B4-BE49-F238E27FC236}">
                <a16:creationId xmlns:a16="http://schemas.microsoft.com/office/drawing/2014/main" id="{2FFF383F-B713-4C9F-8874-260B38FDAE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17788" y="3886200"/>
            <a:ext cx="6270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Line 32">
            <a:extLst>
              <a:ext uri="{FF2B5EF4-FFF2-40B4-BE49-F238E27FC236}">
                <a16:creationId xmlns:a16="http://schemas.microsoft.com/office/drawing/2014/main" id="{64AC815E-136E-4740-B604-379FCD4506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5588" y="3871913"/>
            <a:ext cx="23463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Line 33">
            <a:extLst>
              <a:ext uri="{FF2B5EF4-FFF2-40B4-BE49-F238E27FC236}">
                <a16:creationId xmlns:a16="http://schemas.microsoft.com/office/drawing/2014/main" id="{4673A166-68D5-453F-8868-58859DE8B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3213" y="459898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8" name="Rectangle 34">
            <a:extLst>
              <a:ext uri="{FF2B5EF4-FFF2-40B4-BE49-F238E27FC236}">
                <a16:creationId xmlns:a16="http://schemas.microsoft.com/office/drawing/2014/main" id="{1A5F49A0-66F0-4EE7-9C65-1BE16FCEB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0" y="4799013"/>
            <a:ext cx="561975" cy="3937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altLang="en-US" sz="2000">
                <a:effectLst/>
              </a:rPr>
              <a:t>625</a:t>
            </a:r>
          </a:p>
        </p:txBody>
      </p:sp>
      <p:sp>
        <p:nvSpPr>
          <p:cNvPr id="21541" name="Rectangle 37">
            <a:extLst>
              <a:ext uri="{FF2B5EF4-FFF2-40B4-BE49-F238E27FC236}">
                <a16:creationId xmlns:a16="http://schemas.microsoft.com/office/drawing/2014/main" id="{C1A0CC86-5A36-4C24-8C4E-64BB58C8C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200" y="3541713"/>
            <a:ext cx="2060575" cy="711200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Line 29">
            <a:extLst>
              <a:ext uri="{FF2B5EF4-FFF2-40B4-BE49-F238E27FC236}">
                <a16:creationId xmlns:a16="http://schemas.microsoft.com/office/drawing/2014/main" id="{7B1DBE08-4B45-4EA7-B389-94E368C9BA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588" y="3549650"/>
            <a:ext cx="0" cy="715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>
            <a:extLst>
              <a:ext uri="{FF2B5EF4-FFF2-40B4-BE49-F238E27FC236}">
                <a16:creationId xmlns:a16="http://schemas.microsoft.com/office/drawing/2014/main" id="{75DB54EC-F787-450B-A8AE-889ACBEE2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2365375"/>
            <a:ext cx="1828800" cy="914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9C832A68-DF91-4B14-87F9-1CB27714ED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101600"/>
            <a:ext cx="7772400" cy="700088"/>
          </a:xfrm>
          <a:noFill/>
          <a:ln/>
        </p:spPr>
        <p:txBody>
          <a:bodyPr/>
          <a:lstStyle/>
          <a:p>
            <a:r>
              <a:rPr lang="en-US" altLang="en-US"/>
              <a:t>z-Scores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BCEE108-EA21-4858-AD54-383BCDADD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04900"/>
            <a:ext cx="7772400" cy="4895850"/>
          </a:xfrm>
          <a:noFill/>
          <a:ln/>
        </p:spPr>
        <p:txBody>
          <a:bodyPr/>
          <a:lstStyle/>
          <a:p>
            <a:r>
              <a:rPr lang="en-US" altLang="en-US"/>
              <a:t>The </a:t>
            </a:r>
            <a:r>
              <a:rPr lang="en-US" altLang="en-US" u="sng"/>
              <a:t>z-score</a:t>
            </a:r>
            <a:r>
              <a:rPr lang="en-US" altLang="en-US"/>
              <a:t> is often called the standardized value.</a:t>
            </a:r>
          </a:p>
          <a:p>
            <a:r>
              <a:rPr lang="en-US" altLang="en-US"/>
              <a:t>It denotes the number of standard deviations a data value </a:t>
            </a:r>
            <a:r>
              <a:rPr lang="en-US" altLang="en-US" i="1"/>
              <a:t>x</a:t>
            </a:r>
            <a:r>
              <a:rPr lang="en-US" altLang="en-US" i="1" baseline="-25000"/>
              <a:t>i</a:t>
            </a:r>
            <a:r>
              <a:rPr lang="en-US" altLang="en-US"/>
              <a:t> is from the mean.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 sz="3200"/>
          </a:p>
          <a:p>
            <a:r>
              <a:rPr lang="en-US" altLang="en-US"/>
              <a:t>A data value less than the sample mean will have a z-score less than zero.</a:t>
            </a:r>
          </a:p>
          <a:p>
            <a:r>
              <a:rPr lang="en-US" altLang="en-US"/>
              <a:t>A data value greater than the sample mean will have a z-score greater than zero.</a:t>
            </a:r>
          </a:p>
          <a:p>
            <a:r>
              <a:rPr lang="en-US" altLang="en-US"/>
              <a:t>A data value equal to the sample mean will have a z-score of zero.</a:t>
            </a:r>
          </a:p>
        </p:txBody>
      </p:sp>
      <p:graphicFrame>
        <p:nvGraphicFramePr>
          <p:cNvPr id="7172" name="Object 4">
            <a:hlinkClick r:id="" action="ppaction://ole?verb=0"/>
            <a:extLst>
              <a:ext uri="{FF2B5EF4-FFF2-40B4-BE49-F238E27FC236}">
                <a16:creationId xmlns:a16="http://schemas.microsoft.com/office/drawing/2014/main" id="{39B668FA-730C-48D0-B20A-86CF11731633}"/>
              </a:ext>
            </a:extLst>
          </p:cNvPr>
          <p:cNvGraphicFramePr>
            <a:graphicFrameLocks/>
          </p:cNvGraphicFramePr>
          <p:nvPr/>
        </p:nvGraphicFramePr>
        <p:xfrm>
          <a:off x="3813175" y="2401888"/>
          <a:ext cx="153511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4" imgW="1090440" imgH="582480" progId="EQUATION">
                  <p:embed/>
                </p:oleObj>
              </mc:Choice>
              <mc:Fallback>
                <p:oleObj name="Equation" r:id="rId4" imgW="1090440" imgH="582480" progId="EQUATION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3175" y="2401888"/>
                        <a:ext cx="1535113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4A8D70F8-33C0-4131-B0AD-254CC36F9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  <a:noFill/>
          <a:ln/>
        </p:spPr>
        <p:txBody>
          <a:bodyPr/>
          <a:lstStyle/>
          <a:p>
            <a:r>
              <a:rPr lang="en-US" altLang="en-US"/>
              <a:t>Example: Apartment Rents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46A52EC9-03D4-47B1-AD35-246BE82C9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563" y="1084263"/>
            <a:ext cx="7772400" cy="50673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	Given below is a sample of monthly rent values ($)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for one-bedroom apartments.  The data is a sample of 70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apartments in a particular city.  The data are presented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in ascending order. </a:t>
            </a:r>
            <a:r>
              <a:rPr lang="en-US" altLang="en-US" sz="2000"/>
              <a:t> 		</a:t>
            </a:r>
          </a:p>
        </p:txBody>
      </p:sp>
      <p:graphicFrame>
        <p:nvGraphicFramePr>
          <p:cNvPr id="89092" name="Object 4">
            <a:hlinkClick r:id="" action="ppaction://ole?verb=0"/>
            <a:extLst>
              <a:ext uri="{FF2B5EF4-FFF2-40B4-BE49-F238E27FC236}">
                <a16:creationId xmlns:a16="http://schemas.microsoft.com/office/drawing/2014/main" id="{D24E88F3-DF22-456A-AE3E-8F5F3C9DC243}"/>
              </a:ext>
            </a:extLst>
          </p:cNvPr>
          <p:cNvGraphicFramePr>
            <a:graphicFrameLocks/>
          </p:cNvGraphicFramePr>
          <p:nvPr/>
        </p:nvGraphicFramePr>
        <p:xfrm>
          <a:off x="885825" y="2995613"/>
          <a:ext cx="7372350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3" name="Worksheet" r:id="rId4" imgW="3153091" imgH="1209916" progId="Excel.Sheet.8">
                  <p:embed/>
                </p:oleObj>
              </mc:Choice>
              <mc:Fallback>
                <p:oleObj name="Worksheet" r:id="rId4" imgW="3153091" imgH="1209916" progId="Excel.Shee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2995613"/>
                        <a:ext cx="7372350" cy="302895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006699"/>
                          </a:gs>
                          <a:gs pos="10000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C20936D-5752-4F78-A45F-789A33366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563" y="1098550"/>
            <a:ext cx="7772400" cy="43815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66FFFF"/>
                </a:solidFill>
              </a:rPr>
              <a:t>z-Score of Smallest Value (425)</a:t>
            </a:r>
          </a:p>
          <a:p>
            <a:pPr>
              <a:buFont typeface="Monotype Sorts" pitchFamily="2" charset="2"/>
              <a:buNone/>
            </a:pPr>
            <a:endParaRPr lang="en-US" altLang="en-US" sz="800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 algn="ctr">
              <a:buFont typeface="Monotype Sorts" pitchFamily="2" charset="2"/>
              <a:buNone/>
            </a:pPr>
            <a:r>
              <a:rPr lang="en-US" altLang="en-US"/>
              <a:t>Standardized Values for Apartment Rents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graphicFrame>
        <p:nvGraphicFramePr>
          <p:cNvPr id="8195" name="Object 3">
            <a:hlinkClick r:id="" action="ppaction://ole?verb=0"/>
            <a:extLst>
              <a:ext uri="{FF2B5EF4-FFF2-40B4-BE49-F238E27FC236}">
                <a16:creationId xmlns:a16="http://schemas.microsoft.com/office/drawing/2014/main" id="{5A547A44-6B36-4FE8-B60F-808B2297F455}"/>
              </a:ext>
            </a:extLst>
          </p:cNvPr>
          <p:cNvGraphicFramePr>
            <a:graphicFrameLocks/>
          </p:cNvGraphicFramePr>
          <p:nvPr/>
        </p:nvGraphicFramePr>
        <p:xfrm>
          <a:off x="2609850" y="1719263"/>
          <a:ext cx="3925888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4" imgW="3402000" imgH="582480" progId="EQUATION">
                  <p:embed/>
                </p:oleObj>
              </mc:Choice>
              <mc:Fallback>
                <p:oleObj name="Equation" r:id="rId4" imgW="3402000" imgH="582480" progId="EQUATION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1719263"/>
                        <a:ext cx="3925888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>
            <a:hlinkClick r:id="" action="ppaction://ole?verb=0"/>
            <a:extLst>
              <a:ext uri="{FF2B5EF4-FFF2-40B4-BE49-F238E27FC236}">
                <a16:creationId xmlns:a16="http://schemas.microsoft.com/office/drawing/2014/main" id="{6F5DF1B5-FBF8-4293-B8BA-D1E8DA66C07E}"/>
              </a:ext>
            </a:extLst>
          </p:cNvPr>
          <p:cNvGraphicFramePr>
            <a:graphicFrameLocks/>
          </p:cNvGraphicFramePr>
          <p:nvPr/>
        </p:nvGraphicFramePr>
        <p:xfrm>
          <a:off x="733425" y="3095625"/>
          <a:ext cx="7677150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Worksheet" r:id="rId6" imgW="3819751" imgH="1209916" progId="Excel.Sheet.8">
                  <p:embed/>
                </p:oleObj>
              </mc:Choice>
              <mc:Fallback>
                <p:oleObj name="Worksheet" r:id="rId6" imgW="3819751" imgH="1209916" progId="Excel.Shee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3095625"/>
                        <a:ext cx="7677150" cy="306705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006699"/>
                          </a:gs>
                          <a:gs pos="10000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5">
            <a:extLst>
              <a:ext uri="{FF2B5EF4-FFF2-40B4-BE49-F238E27FC236}">
                <a16:creationId xmlns:a16="http://schemas.microsoft.com/office/drawing/2014/main" id="{6D9FA322-AF7D-47D9-A2A6-FEC69DCE1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2550"/>
            <a:ext cx="7772400" cy="738188"/>
          </a:xfrm>
          <a:noFill/>
          <a:ln/>
        </p:spPr>
        <p:txBody>
          <a:bodyPr/>
          <a:lstStyle/>
          <a:p>
            <a:r>
              <a:rPr lang="en-US" altLang="en-US"/>
              <a:t>Example: Apartment Rents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82CD064-252D-4D99-9324-E4E554BB7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128588"/>
            <a:ext cx="7772400" cy="649287"/>
          </a:xfrm>
          <a:noFill/>
          <a:ln/>
        </p:spPr>
        <p:txBody>
          <a:bodyPr/>
          <a:lstStyle/>
          <a:p>
            <a:r>
              <a:rPr lang="en-US" altLang="en-US"/>
              <a:t>Chebyshev’s Theorem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CDDB262-B8CC-441E-8527-87330E582D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04900"/>
            <a:ext cx="7772400" cy="4643438"/>
          </a:xfrm>
          <a:noFill/>
          <a:ln/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    At least (1 - 1/</a:t>
            </a:r>
            <a:r>
              <a:rPr lang="en-US" altLang="en-US" i="1"/>
              <a:t>k</a:t>
            </a:r>
            <a:r>
              <a:rPr lang="en-US" altLang="en-US" baseline="30000"/>
              <a:t>2</a:t>
            </a:r>
            <a:r>
              <a:rPr lang="en-US" altLang="en-US"/>
              <a:t>) of the items in </a:t>
            </a:r>
            <a:r>
              <a:rPr lang="en-US" altLang="en-US" u="sng"/>
              <a:t>any</a:t>
            </a:r>
            <a:r>
              <a:rPr lang="en-US" altLang="en-US"/>
              <a:t> data set will be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within </a:t>
            </a:r>
            <a:r>
              <a:rPr lang="en-US" altLang="en-US" i="1"/>
              <a:t>k</a:t>
            </a:r>
            <a:r>
              <a:rPr lang="en-US" altLang="en-US"/>
              <a:t> standard deviations of the mean, where </a:t>
            </a:r>
            <a:r>
              <a:rPr lang="en-US" altLang="en-US" i="1"/>
              <a:t>k </a:t>
            </a:r>
            <a:r>
              <a:rPr lang="en-US" altLang="en-US"/>
              <a:t>is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any value greater than 1.</a:t>
            </a:r>
          </a:p>
          <a:p>
            <a:pPr lvl="1"/>
            <a:r>
              <a:rPr lang="en-US" altLang="en-US"/>
              <a:t>At least </a:t>
            </a:r>
            <a:r>
              <a:rPr lang="en-US" altLang="en-US" b="1">
                <a:solidFill>
                  <a:srgbClr val="99FF99"/>
                </a:solidFill>
              </a:rPr>
              <a:t>75%</a:t>
            </a:r>
            <a:r>
              <a:rPr lang="en-US" altLang="en-US"/>
              <a:t> of the items must be within</a:t>
            </a:r>
          </a:p>
          <a:p>
            <a:pPr lvl="1">
              <a:buFontTx/>
              <a:buNone/>
            </a:pPr>
            <a:r>
              <a:rPr lang="en-US" altLang="en-US"/>
              <a:t>		</a:t>
            </a:r>
            <a:r>
              <a:rPr lang="en-US" altLang="en-US" b="1" i="1">
                <a:solidFill>
                  <a:srgbClr val="99FF99"/>
                </a:solidFill>
              </a:rPr>
              <a:t>k </a:t>
            </a:r>
            <a:r>
              <a:rPr lang="en-US" altLang="en-US" b="1">
                <a:solidFill>
                  <a:srgbClr val="99FF99"/>
                </a:solidFill>
              </a:rPr>
              <a:t>= 2 standard deviations</a:t>
            </a:r>
            <a:r>
              <a:rPr lang="en-US" altLang="en-US"/>
              <a:t> of the mean.</a:t>
            </a:r>
          </a:p>
          <a:p>
            <a:pPr lvl="1"/>
            <a:r>
              <a:rPr lang="en-US" altLang="en-US"/>
              <a:t>At least </a:t>
            </a:r>
            <a:r>
              <a:rPr lang="en-US" altLang="en-US" b="1">
                <a:solidFill>
                  <a:srgbClr val="99FF99"/>
                </a:solidFill>
              </a:rPr>
              <a:t>89%</a:t>
            </a:r>
            <a:r>
              <a:rPr lang="en-US" altLang="en-US"/>
              <a:t> of the items must be within</a:t>
            </a:r>
          </a:p>
          <a:p>
            <a:pPr lvl="1">
              <a:buFontTx/>
              <a:buNone/>
            </a:pPr>
            <a:r>
              <a:rPr lang="en-US" altLang="en-US"/>
              <a:t>		</a:t>
            </a:r>
            <a:r>
              <a:rPr lang="en-US" altLang="en-US" b="1" i="1">
                <a:solidFill>
                  <a:srgbClr val="99FF99"/>
                </a:solidFill>
              </a:rPr>
              <a:t>k</a:t>
            </a:r>
            <a:r>
              <a:rPr lang="en-US" altLang="en-US" b="1">
                <a:solidFill>
                  <a:srgbClr val="99FF99"/>
                </a:solidFill>
              </a:rPr>
              <a:t> = 3 standard deviations</a:t>
            </a:r>
            <a:r>
              <a:rPr lang="en-US" altLang="en-US"/>
              <a:t> of the mean.</a:t>
            </a:r>
          </a:p>
          <a:p>
            <a:pPr lvl="1"/>
            <a:r>
              <a:rPr lang="en-US" altLang="en-US"/>
              <a:t>At least </a:t>
            </a:r>
            <a:r>
              <a:rPr lang="en-US" altLang="en-US" b="1">
                <a:solidFill>
                  <a:srgbClr val="99FF99"/>
                </a:solidFill>
              </a:rPr>
              <a:t>94%</a:t>
            </a:r>
            <a:r>
              <a:rPr lang="en-US" altLang="en-US"/>
              <a:t> of the items must be within</a:t>
            </a:r>
          </a:p>
          <a:p>
            <a:pPr lvl="1">
              <a:buFontTx/>
              <a:buNone/>
            </a:pPr>
            <a:r>
              <a:rPr lang="en-US" altLang="en-US"/>
              <a:t>		</a:t>
            </a:r>
            <a:r>
              <a:rPr lang="en-US" altLang="en-US" b="1" i="1">
                <a:solidFill>
                  <a:srgbClr val="99FF99"/>
                </a:solidFill>
              </a:rPr>
              <a:t>k</a:t>
            </a:r>
            <a:r>
              <a:rPr lang="en-US" altLang="en-US" b="1">
                <a:solidFill>
                  <a:srgbClr val="99FF99"/>
                </a:solidFill>
              </a:rPr>
              <a:t> = 4 standard deviations</a:t>
            </a:r>
            <a:r>
              <a:rPr lang="en-US" altLang="en-US"/>
              <a:t> of the mean.</a:t>
            </a: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C18B9F2-C2E8-4D6D-9564-6012CDFE9A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725487"/>
          </a:xfrm>
          <a:noFill/>
          <a:ln/>
        </p:spPr>
        <p:txBody>
          <a:bodyPr/>
          <a:lstStyle/>
          <a:p>
            <a:r>
              <a:rPr lang="en-US" altLang="en-US"/>
              <a:t>Example: Apartment Rents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24E9536-2080-421A-B245-C68D81F5D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563" y="1109663"/>
            <a:ext cx="7772400" cy="508635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66FFFF"/>
                </a:solidFill>
              </a:rPr>
              <a:t>Chebyshev’s Theorem</a:t>
            </a:r>
          </a:p>
          <a:p>
            <a:pPr>
              <a:buFont typeface="Monotype Sorts" pitchFamily="2" charset="2"/>
              <a:buNone/>
            </a:pPr>
            <a:endParaRPr lang="en-US" altLang="en-US" sz="1200">
              <a:solidFill>
                <a:schemeClr val="tx2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		  </a:t>
            </a:r>
            <a:r>
              <a:rPr lang="en-US" altLang="en-US"/>
              <a:t>Let </a:t>
            </a:r>
            <a:r>
              <a:rPr lang="en-US" altLang="en-US" i="1"/>
              <a:t>k</a:t>
            </a:r>
            <a:r>
              <a:rPr lang="en-US" altLang="en-US"/>
              <a:t> = 1.5 with      = 490.80 and  </a:t>
            </a:r>
            <a:r>
              <a:rPr lang="en-US" altLang="en-US" i="1"/>
              <a:t>s</a:t>
            </a:r>
            <a:r>
              <a:rPr lang="en-US" altLang="en-US"/>
              <a:t> = 54.74</a:t>
            </a:r>
          </a:p>
          <a:p>
            <a:pPr>
              <a:buFont typeface="Monotype Sorts" pitchFamily="2" charset="2"/>
              <a:buNone/>
            </a:pPr>
            <a:endParaRPr lang="en-US" altLang="en-US" sz="1000"/>
          </a:p>
          <a:p>
            <a:pPr>
              <a:buFont typeface="Monotype Sorts" pitchFamily="2" charset="2"/>
              <a:buNone/>
            </a:pPr>
            <a:r>
              <a:rPr lang="en-US" altLang="en-US"/>
              <a:t>		At least (1 - 1/(1.5)</a:t>
            </a:r>
            <a:r>
              <a:rPr lang="en-US" altLang="en-US" baseline="30000"/>
              <a:t>2</a:t>
            </a:r>
            <a:r>
              <a:rPr lang="en-US" altLang="en-US"/>
              <a:t>) = 1 - 0.44 = 0.56 or 56% 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       of the rent values must be between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            - </a:t>
            </a:r>
            <a:r>
              <a:rPr lang="en-US" altLang="en-US" i="1"/>
              <a:t>k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= 490.80 - 1.5(54.74) = 409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		           and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           + </a:t>
            </a:r>
            <a:r>
              <a:rPr lang="en-US" altLang="en-US" i="1"/>
              <a:t>k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 = 490.80 + 1.5(54.74) = 573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graphicFrame>
        <p:nvGraphicFramePr>
          <p:cNvPr id="1024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836C2D0C-5AAF-4384-9D6F-86149E3FC1E1}"/>
              </a:ext>
            </a:extLst>
          </p:cNvPr>
          <p:cNvGraphicFramePr>
            <a:graphicFrameLocks/>
          </p:cNvGraphicFramePr>
          <p:nvPr/>
        </p:nvGraphicFramePr>
        <p:xfrm>
          <a:off x="2241550" y="425132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4" imgW="163440" imgH="163440" progId="EQUATION">
                  <p:embed/>
                </p:oleObj>
              </mc:Choice>
              <mc:Fallback>
                <p:oleObj name="Equation" r:id="rId4" imgW="163440" imgH="163440" progId="EQUATION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425132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>
            <a:hlinkClick r:id="" action="ppaction://ole?verb=0"/>
            <a:extLst>
              <a:ext uri="{FF2B5EF4-FFF2-40B4-BE49-F238E27FC236}">
                <a16:creationId xmlns:a16="http://schemas.microsoft.com/office/drawing/2014/main" id="{2511AFE3-0E75-49E6-B04E-C40CCABF43D5}"/>
              </a:ext>
            </a:extLst>
          </p:cNvPr>
          <p:cNvGraphicFramePr>
            <a:graphicFrameLocks/>
          </p:cNvGraphicFramePr>
          <p:nvPr/>
        </p:nvGraphicFramePr>
        <p:xfrm>
          <a:off x="2293938" y="3386138"/>
          <a:ext cx="206375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6" imgW="163440" imgH="163440" progId="EQUATION">
                  <p:embed/>
                </p:oleObj>
              </mc:Choice>
              <mc:Fallback>
                <p:oleObj name="Equation" r:id="rId6" imgW="163440" imgH="163440" progId="EQUATION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3386138"/>
                        <a:ext cx="206375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>
            <a:hlinkClick r:id="" action="ppaction://ole?verb=0"/>
            <a:extLst>
              <a:ext uri="{FF2B5EF4-FFF2-40B4-BE49-F238E27FC236}">
                <a16:creationId xmlns:a16="http://schemas.microsoft.com/office/drawing/2014/main" id="{B0419AFE-645A-42B7-878C-5BA42157DCCB}"/>
              </a:ext>
            </a:extLst>
          </p:cNvPr>
          <p:cNvGraphicFramePr>
            <a:graphicFrameLocks/>
          </p:cNvGraphicFramePr>
          <p:nvPr/>
        </p:nvGraphicFramePr>
        <p:xfrm>
          <a:off x="4086225" y="1881188"/>
          <a:ext cx="214313" cy="22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8" imgW="163440" imgH="163440" progId="EQUATION">
                  <p:embed/>
                </p:oleObj>
              </mc:Choice>
              <mc:Fallback>
                <p:oleObj name="Equation" r:id="rId8" imgW="163440" imgH="163440" progId="EQUATION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6225" y="1881188"/>
                        <a:ext cx="214313" cy="22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3629F02-1EF7-487D-84DE-933B39C33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563" y="1104900"/>
            <a:ext cx="7772400" cy="43815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rgbClr val="66FFFF"/>
                </a:solidFill>
              </a:rPr>
              <a:t>Chebyshev’s Theorem (continued)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         Actually, 86% of the rent values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			    are between 409 and 573. </a:t>
            </a:r>
          </a:p>
        </p:txBody>
      </p:sp>
      <p:graphicFrame>
        <p:nvGraphicFramePr>
          <p:cNvPr id="11267" name="Object 3">
            <a:hlinkClick r:id="" action="ppaction://ole?verb=0"/>
            <a:extLst>
              <a:ext uri="{FF2B5EF4-FFF2-40B4-BE49-F238E27FC236}">
                <a16:creationId xmlns:a16="http://schemas.microsoft.com/office/drawing/2014/main" id="{9586E9B7-E951-46E7-A5B8-0ED21451A2DF}"/>
              </a:ext>
            </a:extLst>
          </p:cNvPr>
          <p:cNvGraphicFramePr>
            <a:graphicFrameLocks/>
          </p:cNvGraphicFramePr>
          <p:nvPr/>
        </p:nvGraphicFramePr>
        <p:xfrm>
          <a:off x="900113" y="2552700"/>
          <a:ext cx="76581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Worksheet" r:id="rId4" imgW="3819751" imgH="1209916" progId="Excel.Sheet.8">
                  <p:embed/>
                </p:oleObj>
              </mc:Choice>
              <mc:Fallback>
                <p:oleObj name="Worksheet" r:id="rId4" imgW="3819751" imgH="1209916" progId="Excel.Shee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552700"/>
                        <a:ext cx="7658100" cy="30861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  <a:gs pos="50000">
                            <a:srgbClr val="006699"/>
                          </a:gs>
                          <a:gs pos="100000">
                            <a:srgbClr val="006699">
                              <a:gamma/>
                              <a:shade val="46275"/>
                              <a:invGamma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Rectangle 4">
            <a:extLst>
              <a:ext uri="{FF2B5EF4-FFF2-40B4-BE49-F238E27FC236}">
                <a16:creationId xmlns:a16="http://schemas.microsoft.com/office/drawing/2014/main" id="{4250ABD9-0783-4618-9F90-628A4A2CE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725487"/>
          </a:xfrm>
          <a:noFill/>
          <a:ln/>
        </p:spPr>
        <p:txBody>
          <a:bodyPr/>
          <a:lstStyle/>
          <a:p>
            <a:r>
              <a:rPr lang="en-US" altLang="en-US"/>
              <a:t>Example: Apartment Rents</a:t>
            </a: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DC06D77-3FED-4CB8-A3BD-FFBB5614D9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104775"/>
            <a:ext cx="7772400" cy="693738"/>
          </a:xfrm>
          <a:noFill/>
          <a:ln/>
        </p:spPr>
        <p:txBody>
          <a:bodyPr/>
          <a:lstStyle/>
          <a:p>
            <a:r>
              <a:rPr lang="en-US" altLang="en-US"/>
              <a:t>Empirical Rule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16C23A0-E0C4-4096-891E-6EAD4D21D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8663" y="1109663"/>
            <a:ext cx="7772400" cy="47752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	       For data having a bell-shaped distribution: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r>
              <a:rPr lang="en-US" altLang="en-US"/>
              <a:t>Approximately </a:t>
            </a:r>
            <a:r>
              <a:rPr lang="en-US" altLang="en-US" b="1">
                <a:solidFill>
                  <a:srgbClr val="A3F25F"/>
                </a:solidFill>
              </a:rPr>
              <a:t>68%</a:t>
            </a:r>
            <a:r>
              <a:rPr lang="en-US" altLang="en-US"/>
              <a:t> of the data values will be within </a:t>
            </a:r>
            <a:r>
              <a:rPr lang="en-US" altLang="en-US" b="1">
                <a:solidFill>
                  <a:srgbClr val="A3F25F"/>
                </a:solidFill>
              </a:rPr>
              <a:t>one</a:t>
            </a:r>
            <a:r>
              <a:rPr lang="en-US" altLang="en-US">
                <a:solidFill>
                  <a:srgbClr val="A3F25F"/>
                </a:solidFill>
              </a:rPr>
              <a:t> </a:t>
            </a:r>
            <a:r>
              <a:rPr lang="en-US" altLang="en-US" b="1">
                <a:solidFill>
                  <a:srgbClr val="A3F25F"/>
                </a:solidFill>
              </a:rPr>
              <a:t>standard deviation</a:t>
            </a:r>
            <a:r>
              <a:rPr lang="en-US" altLang="en-US"/>
              <a:t> of the mean.</a:t>
            </a:r>
          </a:p>
        </p:txBody>
      </p:sp>
      <p:sp>
        <p:nvSpPr>
          <p:cNvPr id="12292" name="Freeform 4">
            <a:extLst>
              <a:ext uri="{FF2B5EF4-FFF2-40B4-BE49-F238E27FC236}">
                <a16:creationId xmlns:a16="http://schemas.microsoft.com/office/drawing/2014/main" id="{5D9DD807-AA8E-42C7-BE87-396A7DBDA3AC}"/>
              </a:ext>
            </a:extLst>
          </p:cNvPr>
          <p:cNvSpPr>
            <a:spLocks/>
          </p:cNvSpPr>
          <p:nvPr/>
        </p:nvSpPr>
        <p:spPr bwMode="auto">
          <a:xfrm>
            <a:off x="2867025" y="1752600"/>
            <a:ext cx="3403600" cy="2001838"/>
          </a:xfrm>
          <a:custGeom>
            <a:avLst/>
            <a:gdLst>
              <a:gd name="T0" fmla="*/ 828 w 1733"/>
              <a:gd name="T1" fmla="*/ 10 h 950"/>
              <a:gd name="T2" fmla="*/ 777 w 1733"/>
              <a:gd name="T3" fmla="*/ 53 h 950"/>
              <a:gd name="T4" fmla="*/ 743 w 1733"/>
              <a:gd name="T5" fmla="*/ 104 h 950"/>
              <a:gd name="T6" fmla="*/ 713 w 1733"/>
              <a:gd name="T7" fmla="*/ 160 h 950"/>
              <a:gd name="T8" fmla="*/ 690 w 1733"/>
              <a:gd name="T9" fmla="*/ 213 h 950"/>
              <a:gd name="T10" fmla="*/ 670 w 1733"/>
              <a:gd name="T11" fmla="*/ 263 h 950"/>
              <a:gd name="T12" fmla="*/ 646 w 1733"/>
              <a:gd name="T13" fmla="*/ 321 h 950"/>
              <a:gd name="T14" fmla="*/ 627 w 1733"/>
              <a:gd name="T15" fmla="*/ 375 h 950"/>
              <a:gd name="T16" fmla="*/ 609 w 1733"/>
              <a:gd name="T17" fmla="*/ 425 h 950"/>
              <a:gd name="T18" fmla="*/ 589 w 1733"/>
              <a:gd name="T19" fmla="*/ 481 h 950"/>
              <a:gd name="T20" fmla="*/ 570 w 1733"/>
              <a:gd name="T21" fmla="*/ 532 h 950"/>
              <a:gd name="T22" fmla="*/ 548 w 1733"/>
              <a:gd name="T23" fmla="*/ 590 h 950"/>
              <a:gd name="T24" fmla="*/ 524 w 1733"/>
              <a:gd name="T25" fmla="*/ 643 h 950"/>
              <a:gd name="T26" fmla="*/ 494 w 1733"/>
              <a:gd name="T27" fmla="*/ 698 h 950"/>
              <a:gd name="T28" fmla="*/ 452 w 1733"/>
              <a:gd name="T29" fmla="*/ 757 h 950"/>
              <a:gd name="T30" fmla="*/ 410 w 1733"/>
              <a:gd name="T31" fmla="*/ 798 h 950"/>
              <a:gd name="T32" fmla="*/ 352 w 1733"/>
              <a:gd name="T33" fmla="*/ 837 h 950"/>
              <a:gd name="T34" fmla="*/ 296 w 1733"/>
              <a:gd name="T35" fmla="*/ 864 h 950"/>
              <a:gd name="T36" fmla="*/ 240 w 1733"/>
              <a:gd name="T37" fmla="*/ 885 h 950"/>
              <a:gd name="T38" fmla="*/ 185 w 1733"/>
              <a:gd name="T39" fmla="*/ 900 h 950"/>
              <a:gd name="T40" fmla="*/ 114 w 1733"/>
              <a:gd name="T41" fmla="*/ 917 h 950"/>
              <a:gd name="T42" fmla="*/ 0 w 1733"/>
              <a:gd name="T43" fmla="*/ 935 h 950"/>
              <a:gd name="T44" fmla="*/ 1731 w 1733"/>
              <a:gd name="T45" fmla="*/ 950 h 950"/>
              <a:gd name="T46" fmla="*/ 1628 w 1733"/>
              <a:gd name="T47" fmla="*/ 926 h 950"/>
              <a:gd name="T48" fmla="*/ 1592 w 1733"/>
              <a:gd name="T49" fmla="*/ 920 h 950"/>
              <a:gd name="T50" fmla="*/ 1511 w 1733"/>
              <a:gd name="T51" fmla="*/ 897 h 950"/>
              <a:gd name="T52" fmla="*/ 1443 w 1733"/>
              <a:gd name="T53" fmla="*/ 870 h 950"/>
              <a:gd name="T54" fmla="*/ 1371 w 1733"/>
              <a:gd name="T55" fmla="*/ 836 h 950"/>
              <a:gd name="T56" fmla="*/ 1350 w 1733"/>
              <a:gd name="T57" fmla="*/ 823 h 950"/>
              <a:gd name="T58" fmla="*/ 1305 w 1733"/>
              <a:gd name="T59" fmla="*/ 788 h 950"/>
              <a:gd name="T60" fmla="*/ 1266 w 1733"/>
              <a:gd name="T61" fmla="*/ 741 h 950"/>
              <a:gd name="T62" fmla="*/ 1232 w 1733"/>
              <a:gd name="T63" fmla="*/ 692 h 950"/>
              <a:gd name="T64" fmla="*/ 1208 w 1733"/>
              <a:gd name="T65" fmla="*/ 645 h 950"/>
              <a:gd name="T66" fmla="*/ 1184 w 1733"/>
              <a:gd name="T67" fmla="*/ 592 h 950"/>
              <a:gd name="T68" fmla="*/ 1167 w 1733"/>
              <a:gd name="T69" fmla="*/ 548 h 950"/>
              <a:gd name="T70" fmla="*/ 1150 w 1733"/>
              <a:gd name="T71" fmla="*/ 503 h 950"/>
              <a:gd name="T72" fmla="*/ 1127 w 1733"/>
              <a:gd name="T73" fmla="*/ 440 h 950"/>
              <a:gd name="T74" fmla="*/ 1107 w 1733"/>
              <a:gd name="T75" fmla="*/ 392 h 950"/>
              <a:gd name="T76" fmla="*/ 1079 w 1733"/>
              <a:gd name="T77" fmla="*/ 322 h 950"/>
              <a:gd name="T78" fmla="*/ 1054 w 1733"/>
              <a:gd name="T79" fmla="*/ 262 h 950"/>
              <a:gd name="T80" fmla="*/ 1028 w 1733"/>
              <a:gd name="T81" fmla="*/ 201 h 950"/>
              <a:gd name="T82" fmla="*/ 1010 w 1733"/>
              <a:gd name="T83" fmla="*/ 166 h 950"/>
              <a:gd name="T84" fmla="*/ 984 w 1733"/>
              <a:gd name="T85" fmla="*/ 111 h 950"/>
              <a:gd name="T86" fmla="*/ 962 w 1733"/>
              <a:gd name="T87" fmla="*/ 75 h 950"/>
              <a:gd name="T88" fmla="*/ 974 w 1733"/>
              <a:gd name="T89" fmla="*/ 91 h 950"/>
              <a:gd name="T90" fmla="*/ 957 w 1733"/>
              <a:gd name="T91" fmla="*/ 68 h 950"/>
              <a:gd name="T92" fmla="*/ 917 w 1733"/>
              <a:gd name="T93" fmla="*/ 25 h 950"/>
              <a:gd name="T94" fmla="*/ 880 w 1733"/>
              <a:gd name="T95" fmla="*/ 3 h 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33" h="950">
                <a:moveTo>
                  <a:pt x="864" y="0"/>
                </a:moveTo>
                <a:lnTo>
                  <a:pt x="846" y="4"/>
                </a:lnTo>
                <a:lnTo>
                  <a:pt x="828" y="10"/>
                </a:lnTo>
                <a:lnTo>
                  <a:pt x="808" y="22"/>
                </a:lnTo>
                <a:lnTo>
                  <a:pt x="792" y="37"/>
                </a:lnTo>
                <a:lnTo>
                  <a:pt x="777" y="53"/>
                </a:lnTo>
                <a:lnTo>
                  <a:pt x="763" y="71"/>
                </a:lnTo>
                <a:lnTo>
                  <a:pt x="753" y="86"/>
                </a:lnTo>
                <a:lnTo>
                  <a:pt x="743" y="104"/>
                </a:lnTo>
                <a:lnTo>
                  <a:pt x="734" y="121"/>
                </a:lnTo>
                <a:lnTo>
                  <a:pt x="723" y="140"/>
                </a:lnTo>
                <a:lnTo>
                  <a:pt x="713" y="160"/>
                </a:lnTo>
                <a:lnTo>
                  <a:pt x="703" y="182"/>
                </a:lnTo>
                <a:lnTo>
                  <a:pt x="698" y="197"/>
                </a:lnTo>
                <a:lnTo>
                  <a:pt x="690" y="213"/>
                </a:lnTo>
                <a:lnTo>
                  <a:pt x="683" y="231"/>
                </a:lnTo>
                <a:lnTo>
                  <a:pt x="677" y="246"/>
                </a:lnTo>
                <a:lnTo>
                  <a:pt x="670" y="263"/>
                </a:lnTo>
                <a:lnTo>
                  <a:pt x="663" y="280"/>
                </a:lnTo>
                <a:lnTo>
                  <a:pt x="654" y="303"/>
                </a:lnTo>
                <a:lnTo>
                  <a:pt x="646" y="321"/>
                </a:lnTo>
                <a:lnTo>
                  <a:pt x="641" y="338"/>
                </a:lnTo>
                <a:lnTo>
                  <a:pt x="633" y="357"/>
                </a:lnTo>
                <a:lnTo>
                  <a:pt x="627" y="375"/>
                </a:lnTo>
                <a:lnTo>
                  <a:pt x="620" y="393"/>
                </a:lnTo>
                <a:lnTo>
                  <a:pt x="615" y="408"/>
                </a:lnTo>
                <a:lnTo>
                  <a:pt x="609" y="425"/>
                </a:lnTo>
                <a:lnTo>
                  <a:pt x="601" y="445"/>
                </a:lnTo>
                <a:lnTo>
                  <a:pt x="596" y="464"/>
                </a:lnTo>
                <a:lnTo>
                  <a:pt x="589" y="481"/>
                </a:lnTo>
                <a:lnTo>
                  <a:pt x="583" y="498"/>
                </a:lnTo>
                <a:lnTo>
                  <a:pt x="578" y="513"/>
                </a:lnTo>
                <a:lnTo>
                  <a:pt x="570" y="532"/>
                </a:lnTo>
                <a:lnTo>
                  <a:pt x="561" y="555"/>
                </a:lnTo>
                <a:lnTo>
                  <a:pt x="555" y="573"/>
                </a:lnTo>
                <a:lnTo>
                  <a:pt x="548" y="590"/>
                </a:lnTo>
                <a:lnTo>
                  <a:pt x="540" y="606"/>
                </a:lnTo>
                <a:lnTo>
                  <a:pt x="531" y="626"/>
                </a:lnTo>
                <a:lnTo>
                  <a:pt x="524" y="643"/>
                </a:lnTo>
                <a:lnTo>
                  <a:pt x="515" y="662"/>
                </a:lnTo>
                <a:lnTo>
                  <a:pt x="504" y="679"/>
                </a:lnTo>
                <a:lnTo>
                  <a:pt x="494" y="698"/>
                </a:lnTo>
                <a:lnTo>
                  <a:pt x="482" y="715"/>
                </a:lnTo>
                <a:lnTo>
                  <a:pt x="468" y="737"/>
                </a:lnTo>
                <a:lnTo>
                  <a:pt x="452" y="757"/>
                </a:lnTo>
                <a:lnTo>
                  <a:pt x="440" y="769"/>
                </a:lnTo>
                <a:lnTo>
                  <a:pt x="427" y="783"/>
                </a:lnTo>
                <a:lnTo>
                  <a:pt x="410" y="798"/>
                </a:lnTo>
                <a:lnTo>
                  <a:pt x="396" y="808"/>
                </a:lnTo>
                <a:lnTo>
                  <a:pt x="379" y="820"/>
                </a:lnTo>
                <a:lnTo>
                  <a:pt x="352" y="837"/>
                </a:lnTo>
                <a:lnTo>
                  <a:pt x="329" y="849"/>
                </a:lnTo>
                <a:lnTo>
                  <a:pt x="311" y="857"/>
                </a:lnTo>
                <a:lnTo>
                  <a:pt x="296" y="864"/>
                </a:lnTo>
                <a:lnTo>
                  <a:pt x="276" y="871"/>
                </a:lnTo>
                <a:lnTo>
                  <a:pt x="258" y="879"/>
                </a:lnTo>
                <a:lnTo>
                  <a:pt x="240" y="885"/>
                </a:lnTo>
                <a:lnTo>
                  <a:pt x="222" y="891"/>
                </a:lnTo>
                <a:lnTo>
                  <a:pt x="206" y="896"/>
                </a:lnTo>
                <a:lnTo>
                  <a:pt x="185" y="900"/>
                </a:lnTo>
                <a:lnTo>
                  <a:pt x="162" y="906"/>
                </a:lnTo>
                <a:lnTo>
                  <a:pt x="140" y="912"/>
                </a:lnTo>
                <a:lnTo>
                  <a:pt x="114" y="917"/>
                </a:lnTo>
                <a:lnTo>
                  <a:pt x="95" y="920"/>
                </a:lnTo>
                <a:lnTo>
                  <a:pt x="81" y="923"/>
                </a:lnTo>
                <a:lnTo>
                  <a:pt x="0" y="935"/>
                </a:lnTo>
                <a:lnTo>
                  <a:pt x="0" y="950"/>
                </a:lnTo>
                <a:lnTo>
                  <a:pt x="66" y="950"/>
                </a:lnTo>
                <a:lnTo>
                  <a:pt x="1731" y="950"/>
                </a:lnTo>
                <a:lnTo>
                  <a:pt x="1733" y="936"/>
                </a:lnTo>
                <a:lnTo>
                  <a:pt x="1659" y="928"/>
                </a:lnTo>
                <a:lnTo>
                  <a:pt x="1628" y="926"/>
                </a:lnTo>
                <a:lnTo>
                  <a:pt x="1608" y="922"/>
                </a:lnTo>
                <a:lnTo>
                  <a:pt x="1580" y="918"/>
                </a:lnTo>
                <a:lnTo>
                  <a:pt x="1592" y="920"/>
                </a:lnTo>
                <a:lnTo>
                  <a:pt x="1563" y="913"/>
                </a:lnTo>
                <a:lnTo>
                  <a:pt x="1544" y="907"/>
                </a:lnTo>
                <a:lnTo>
                  <a:pt x="1511" y="897"/>
                </a:lnTo>
                <a:lnTo>
                  <a:pt x="1485" y="888"/>
                </a:lnTo>
                <a:lnTo>
                  <a:pt x="1463" y="879"/>
                </a:lnTo>
                <a:lnTo>
                  <a:pt x="1443" y="870"/>
                </a:lnTo>
                <a:lnTo>
                  <a:pt x="1424" y="861"/>
                </a:lnTo>
                <a:lnTo>
                  <a:pt x="1398" y="851"/>
                </a:lnTo>
                <a:lnTo>
                  <a:pt x="1371" y="836"/>
                </a:lnTo>
                <a:lnTo>
                  <a:pt x="1360" y="829"/>
                </a:lnTo>
                <a:lnTo>
                  <a:pt x="1359" y="829"/>
                </a:lnTo>
                <a:lnTo>
                  <a:pt x="1350" y="823"/>
                </a:lnTo>
                <a:lnTo>
                  <a:pt x="1336" y="813"/>
                </a:lnTo>
                <a:lnTo>
                  <a:pt x="1320" y="801"/>
                </a:lnTo>
                <a:lnTo>
                  <a:pt x="1305" y="788"/>
                </a:lnTo>
                <a:lnTo>
                  <a:pt x="1294" y="776"/>
                </a:lnTo>
                <a:lnTo>
                  <a:pt x="1282" y="762"/>
                </a:lnTo>
                <a:lnTo>
                  <a:pt x="1266" y="741"/>
                </a:lnTo>
                <a:lnTo>
                  <a:pt x="1251" y="720"/>
                </a:lnTo>
                <a:lnTo>
                  <a:pt x="1241" y="704"/>
                </a:lnTo>
                <a:lnTo>
                  <a:pt x="1232" y="692"/>
                </a:lnTo>
                <a:lnTo>
                  <a:pt x="1223" y="675"/>
                </a:lnTo>
                <a:lnTo>
                  <a:pt x="1214" y="657"/>
                </a:lnTo>
                <a:lnTo>
                  <a:pt x="1208" y="645"/>
                </a:lnTo>
                <a:lnTo>
                  <a:pt x="1199" y="629"/>
                </a:lnTo>
                <a:lnTo>
                  <a:pt x="1191" y="610"/>
                </a:lnTo>
                <a:lnTo>
                  <a:pt x="1184" y="592"/>
                </a:lnTo>
                <a:lnTo>
                  <a:pt x="1177" y="574"/>
                </a:lnTo>
                <a:lnTo>
                  <a:pt x="1173" y="562"/>
                </a:lnTo>
                <a:lnTo>
                  <a:pt x="1167" y="548"/>
                </a:lnTo>
                <a:lnTo>
                  <a:pt x="1162" y="534"/>
                </a:lnTo>
                <a:lnTo>
                  <a:pt x="1157" y="521"/>
                </a:lnTo>
                <a:lnTo>
                  <a:pt x="1150" y="503"/>
                </a:lnTo>
                <a:lnTo>
                  <a:pt x="1144" y="486"/>
                </a:lnTo>
                <a:lnTo>
                  <a:pt x="1135" y="462"/>
                </a:lnTo>
                <a:lnTo>
                  <a:pt x="1127" y="440"/>
                </a:lnTo>
                <a:lnTo>
                  <a:pt x="1120" y="423"/>
                </a:lnTo>
                <a:lnTo>
                  <a:pt x="1112" y="404"/>
                </a:lnTo>
                <a:lnTo>
                  <a:pt x="1107" y="392"/>
                </a:lnTo>
                <a:lnTo>
                  <a:pt x="1097" y="367"/>
                </a:lnTo>
                <a:lnTo>
                  <a:pt x="1090" y="349"/>
                </a:lnTo>
                <a:lnTo>
                  <a:pt x="1079" y="322"/>
                </a:lnTo>
                <a:lnTo>
                  <a:pt x="1069" y="297"/>
                </a:lnTo>
                <a:lnTo>
                  <a:pt x="1060" y="276"/>
                </a:lnTo>
                <a:lnTo>
                  <a:pt x="1054" y="262"/>
                </a:lnTo>
                <a:lnTo>
                  <a:pt x="1047" y="244"/>
                </a:lnTo>
                <a:lnTo>
                  <a:pt x="1036" y="220"/>
                </a:lnTo>
                <a:lnTo>
                  <a:pt x="1028" y="201"/>
                </a:lnTo>
                <a:lnTo>
                  <a:pt x="1023" y="191"/>
                </a:lnTo>
                <a:lnTo>
                  <a:pt x="1018" y="182"/>
                </a:lnTo>
                <a:lnTo>
                  <a:pt x="1010" y="166"/>
                </a:lnTo>
                <a:lnTo>
                  <a:pt x="1002" y="148"/>
                </a:lnTo>
                <a:lnTo>
                  <a:pt x="992" y="128"/>
                </a:lnTo>
                <a:lnTo>
                  <a:pt x="984" y="111"/>
                </a:lnTo>
                <a:lnTo>
                  <a:pt x="977" y="97"/>
                </a:lnTo>
                <a:lnTo>
                  <a:pt x="957" y="68"/>
                </a:lnTo>
                <a:lnTo>
                  <a:pt x="962" y="75"/>
                </a:lnTo>
                <a:lnTo>
                  <a:pt x="957" y="68"/>
                </a:lnTo>
                <a:lnTo>
                  <a:pt x="957" y="68"/>
                </a:lnTo>
                <a:lnTo>
                  <a:pt x="974" y="91"/>
                </a:lnTo>
                <a:lnTo>
                  <a:pt x="969" y="83"/>
                </a:lnTo>
                <a:lnTo>
                  <a:pt x="965" y="75"/>
                </a:lnTo>
                <a:lnTo>
                  <a:pt x="957" y="68"/>
                </a:lnTo>
                <a:lnTo>
                  <a:pt x="947" y="56"/>
                </a:lnTo>
                <a:lnTo>
                  <a:pt x="934" y="40"/>
                </a:lnTo>
                <a:lnTo>
                  <a:pt x="917" y="25"/>
                </a:lnTo>
                <a:lnTo>
                  <a:pt x="907" y="16"/>
                </a:lnTo>
                <a:lnTo>
                  <a:pt x="893" y="9"/>
                </a:lnTo>
                <a:lnTo>
                  <a:pt x="880" y="3"/>
                </a:lnTo>
                <a:lnTo>
                  <a:pt x="864" y="0"/>
                </a:lnTo>
              </a:path>
            </a:pathLst>
          </a:cu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6459AFD5-1609-4758-AB31-EFDBD614C7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8725" y="2554288"/>
            <a:ext cx="0" cy="1190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8A1A2D3D-AD76-49CC-8FC5-141B29AE7F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7713" y="1770063"/>
            <a:ext cx="0" cy="19891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03853A1E-00E2-4679-B78F-14E9BDD2C9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6225" y="2560638"/>
            <a:ext cx="0" cy="1190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CH03A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CH03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anose="02040602050305030304" pitchFamily="18" charset="0"/>
          </a:defRPr>
        </a:defPPr>
      </a:lstStyle>
    </a:lnDef>
  </a:objectDefaults>
  <a:extraClrSchemeLst>
    <a:extraClrScheme>
      <a:clrScheme name="CH03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3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3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3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3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3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3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C:\Slides\SBE8ppt\CH03A.PPT</Template>
  <TotalTime>658</TotalTime>
  <Pages>31</Pages>
  <Words>899</Words>
  <Application>Microsoft Office PowerPoint</Application>
  <PresentationFormat>On-screen Show (4:3)</PresentationFormat>
  <Paragraphs>145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Book Antiqua</vt:lpstr>
      <vt:lpstr>Monotype Sorts</vt:lpstr>
      <vt:lpstr>Times New Roman</vt:lpstr>
      <vt:lpstr>Symbol</vt:lpstr>
      <vt:lpstr>Arial</vt:lpstr>
      <vt:lpstr>CH03A</vt:lpstr>
      <vt:lpstr>Equation</vt:lpstr>
      <vt:lpstr>Microsoft Excel Worksheet</vt:lpstr>
      <vt:lpstr>  Descriptive Statistics:  Numerical Methods </vt:lpstr>
      <vt:lpstr>Measures of Relative Location and Detecting Outliers</vt:lpstr>
      <vt:lpstr>z-Scores</vt:lpstr>
      <vt:lpstr>Example: Apartment Rents</vt:lpstr>
      <vt:lpstr>Example: Apartment Rents</vt:lpstr>
      <vt:lpstr>Chebyshev’s Theorem</vt:lpstr>
      <vt:lpstr>Example: Apartment Rents</vt:lpstr>
      <vt:lpstr>Example: Apartment Rents</vt:lpstr>
      <vt:lpstr>Empirical Rule</vt:lpstr>
      <vt:lpstr>Empirical Rule</vt:lpstr>
      <vt:lpstr>Empirical Rule</vt:lpstr>
      <vt:lpstr>Example: Apartment Rents</vt:lpstr>
      <vt:lpstr>Detecting Outliers</vt:lpstr>
      <vt:lpstr>Example: Apartment Rents</vt:lpstr>
      <vt:lpstr>Exploratory Data Analysis</vt:lpstr>
      <vt:lpstr>Five-Number Summary</vt:lpstr>
      <vt:lpstr>Example: Apartment Rents</vt:lpstr>
      <vt:lpstr>Box Plot</vt:lpstr>
      <vt:lpstr>Box Plot (Continued)</vt:lpstr>
      <vt:lpstr>Example: Apartment Rents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3, Part B</dc:title>
  <dc:subject/>
  <dc:creator>John S. Loucks IV</dc:creator>
  <cp:keywords/>
  <dc:description/>
  <cp:lastModifiedBy>GB_NIT</cp:lastModifiedBy>
  <cp:revision>43</cp:revision>
  <cp:lastPrinted>1601-01-01T00:00:00Z</cp:lastPrinted>
  <dcterms:created xsi:type="dcterms:W3CDTF">1996-08-26T09:00:02Z</dcterms:created>
  <dcterms:modified xsi:type="dcterms:W3CDTF">2020-01-24T05:32:35Z</dcterms:modified>
</cp:coreProperties>
</file>