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8" r:id="rId2"/>
    <p:sldId id="309" r:id="rId3"/>
    <p:sldId id="310" r:id="rId4"/>
    <p:sldId id="311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</p:sldIdLst>
  <p:sldSz cx="9144000" cy="6858000" type="screen4x3"/>
  <p:notesSz cx="9144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5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44067" y="1016634"/>
            <a:ext cx="5737859" cy="5137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40404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40404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18092" cy="685799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2895600"/>
            <a:ext cx="2362200" cy="236220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298691" y="1676400"/>
            <a:ext cx="2819400" cy="2819400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689091" y="0"/>
            <a:ext cx="1600200" cy="1600200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98691" y="5870447"/>
            <a:ext cx="990600" cy="987552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-1523" y="2667000"/>
            <a:ext cx="4191000" cy="4191000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6368034" y="1589658"/>
            <a:ext cx="2369820" cy="553720"/>
          </a:xfrm>
          <a:custGeom>
            <a:avLst/>
            <a:gdLst/>
            <a:ahLst/>
            <a:cxnLst/>
            <a:rect l="l" t="t" r="r" b="b"/>
            <a:pathLst>
              <a:path w="2369820" h="553719">
                <a:moveTo>
                  <a:pt x="2324989" y="0"/>
                </a:moveTo>
                <a:lnTo>
                  <a:pt x="2249042" y="25653"/>
                </a:lnTo>
                <a:lnTo>
                  <a:pt x="2173096" y="50800"/>
                </a:lnTo>
                <a:lnTo>
                  <a:pt x="2097023" y="75564"/>
                </a:lnTo>
                <a:lnTo>
                  <a:pt x="1943862" y="122046"/>
                </a:lnTo>
                <a:lnTo>
                  <a:pt x="1867154" y="144652"/>
                </a:lnTo>
                <a:lnTo>
                  <a:pt x="1791208" y="165862"/>
                </a:lnTo>
                <a:lnTo>
                  <a:pt x="1636902" y="207137"/>
                </a:lnTo>
                <a:lnTo>
                  <a:pt x="1484375" y="245490"/>
                </a:lnTo>
                <a:lnTo>
                  <a:pt x="1408557" y="263651"/>
                </a:lnTo>
                <a:lnTo>
                  <a:pt x="1256664" y="297941"/>
                </a:lnTo>
                <a:lnTo>
                  <a:pt x="1181608" y="314451"/>
                </a:lnTo>
                <a:lnTo>
                  <a:pt x="1107313" y="329818"/>
                </a:lnTo>
                <a:lnTo>
                  <a:pt x="958468" y="359537"/>
                </a:lnTo>
                <a:lnTo>
                  <a:pt x="812418" y="386968"/>
                </a:lnTo>
                <a:lnTo>
                  <a:pt x="740156" y="399923"/>
                </a:lnTo>
                <a:lnTo>
                  <a:pt x="668273" y="411861"/>
                </a:lnTo>
                <a:lnTo>
                  <a:pt x="597535" y="424179"/>
                </a:lnTo>
                <a:lnTo>
                  <a:pt x="527304" y="435228"/>
                </a:lnTo>
                <a:lnTo>
                  <a:pt x="322834" y="466216"/>
                </a:lnTo>
                <a:lnTo>
                  <a:pt x="125856" y="492887"/>
                </a:lnTo>
                <a:lnTo>
                  <a:pt x="0" y="508253"/>
                </a:lnTo>
                <a:lnTo>
                  <a:pt x="28066" y="552450"/>
                </a:lnTo>
                <a:lnTo>
                  <a:pt x="55571" y="553167"/>
                </a:lnTo>
                <a:lnTo>
                  <a:pt x="85715" y="553423"/>
                </a:lnTo>
                <a:lnTo>
                  <a:pt x="118390" y="553231"/>
                </a:lnTo>
                <a:lnTo>
                  <a:pt x="190894" y="551559"/>
                </a:lnTo>
                <a:lnTo>
                  <a:pt x="230506" y="550105"/>
                </a:lnTo>
                <a:lnTo>
                  <a:pt x="272212" y="548259"/>
                </a:lnTo>
                <a:lnTo>
                  <a:pt x="315904" y="546033"/>
                </a:lnTo>
                <a:lnTo>
                  <a:pt x="408805" y="540497"/>
                </a:lnTo>
                <a:lnTo>
                  <a:pt x="508339" y="533606"/>
                </a:lnTo>
                <a:lnTo>
                  <a:pt x="613631" y="525469"/>
                </a:lnTo>
                <a:lnTo>
                  <a:pt x="723810" y="516195"/>
                </a:lnTo>
                <a:lnTo>
                  <a:pt x="838002" y="505894"/>
                </a:lnTo>
                <a:lnTo>
                  <a:pt x="955335" y="494674"/>
                </a:lnTo>
                <a:lnTo>
                  <a:pt x="1074937" y="482645"/>
                </a:lnTo>
                <a:lnTo>
                  <a:pt x="1195935" y="469915"/>
                </a:lnTo>
                <a:lnTo>
                  <a:pt x="1317455" y="456593"/>
                </a:lnTo>
                <a:lnTo>
                  <a:pt x="1438626" y="442789"/>
                </a:lnTo>
                <a:lnTo>
                  <a:pt x="1558574" y="428612"/>
                </a:lnTo>
                <a:lnTo>
                  <a:pt x="1676428" y="414170"/>
                </a:lnTo>
                <a:lnTo>
                  <a:pt x="1791313" y="399573"/>
                </a:lnTo>
                <a:lnTo>
                  <a:pt x="1902359" y="384929"/>
                </a:lnTo>
                <a:lnTo>
                  <a:pt x="2008691" y="370348"/>
                </a:lnTo>
                <a:lnTo>
                  <a:pt x="2109438" y="355939"/>
                </a:lnTo>
                <a:lnTo>
                  <a:pt x="2203727" y="341811"/>
                </a:lnTo>
                <a:lnTo>
                  <a:pt x="2290685" y="328072"/>
                </a:lnTo>
                <a:lnTo>
                  <a:pt x="2369439" y="314832"/>
                </a:lnTo>
                <a:lnTo>
                  <a:pt x="2353052" y="196806"/>
                </a:lnTo>
                <a:lnTo>
                  <a:pt x="2337365" y="89910"/>
                </a:lnTo>
                <a:lnTo>
                  <a:pt x="2324989" y="0"/>
                </a:lnTo>
                <a:close/>
              </a:path>
            </a:pathLst>
          </a:custGeom>
          <a:solidFill>
            <a:srgbClr val="FFFFFF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8642350" y="0"/>
                </a:lnTo>
                <a:lnTo>
                  <a:pt x="8642350" y="514350"/>
                </a:lnTo>
                <a:lnTo>
                  <a:pt x="8642350" y="1858797"/>
                </a:lnTo>
                <a:lnTo>
                  <a:pt x="8286877" y="1912239"/>
                </a:lnTo>
                <a:lnTo>
                  <a:pt x="7917688" y="1961769"/>
                </a:lnTo>
                <a:lnTo>
                  <a:pt x="7545197" y="2004568"/>
                </a:lnTo>
                <a:lnTo>
                  <a:pt x="7176008" y="2044065"/>
                </a:lnTo>
                <a:lnTo>
                  <a:pt x="6806819" y="2073783"/>
                </a:lnTo>
                <a:lnTo>
                  <a:pt x="6440932" y="2096897"/>
                </a:lnTo>
                <a:lnTo>
                  <a:pt x="6075045" y="2116582"/>
                </a:lnTo>
                <a:lnTo>
                  <a:pt x="5715762" y="2129790"/>
                </a:lnTo>
                <a:lnTo>
                  <a:pt x="5363083" y="2139696"/>
                </a:lnTo>
                <a:lnTo>
                  <a:pt x="5013706" y="2142998"/>
                </a:lnTo>
                <a:lnTo>
                  <a:pt x="4337939" y="2142998"/>
                </a:lnTo>
                <a:lnTo>
                  <a:pt x="4011676" y="2136394"/>
                </a:lnTo>
                <a:lnTo>
                  <a:pt x="3695192" y="2126488"/>
                </a:lnTo>
                <a:lnTo>
                  <a:pt x="3388614" y="2113280"/>
                </a:lnTo>
                <a:lnTo>
                  <a:pt x="3091942" y="2100199"/>
                </a:lnTo>
                <a:lnTo>
                  <a:pt x="2808478" y="2083689"/>
                </a:lnTo>
                <a:lnTo>
                  <a:pt x="2534920" y="2067179"/>
                </a:lnTo>
                <a:lnTo>
                  <a:pt x="2277745" y="2047367"/>
                </a:lnTo>
                <a:lnTo>
                  <a:pt x="2030603" y="2027682"/>
                </a:lnTo>
                <a:lnTo>
                  <a:pt x="1585595" y="1984756"/>
                </a:lnTo>
                <a:lnTo>
                  <a:pt x="1206512" y="1945259"/>
                </a:lnTo>
                <a:lnTo>
                  <a:pt x="903262" y="1912239"/>
                </a:lnTo>
                <a:lnTo>
                  <a:pt x="675817" y="1882648"/>
                </a:lnTo>
                <a:lnTo>
                  <a:pt x="514350" y="1860346"/>
                </a:lnTo>
                <a:lnTo>
                  <a:pt x="514350" y="514350"/>
                </a:lnTo>
                <a:lnTo>
                  <a:pt x="8642350" y="514350"/>
                </a:lnTo>
                <a:lnTo>
                  <a:pt x="8642350" y="0"/>
                </a:lnTo>
                <a:lnTo>
                  <a:pt x="0" y="0"/>
                </a:lnTo>
                <a:lnTo>
                  <a:pt x="0" y="514350"/>
                </a:lnTo>
                <a:lnTo>
                  <a:pt x="0" y="635635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6356350"/>
                </a:lnTo>
                <a:lnTo>
                  <a:pt x="9144000" y="514350"/>
                </a:lnTo>
                <a:lnTo>
                  <a:pt x="9144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bg object 24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705343" y="0"/>
            <a:ext cx="760488" cy="1161288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7744968" y="0"/>
            <a:ext cx="685800" cy="1100455"/>
          </a:xfrm>
          <a:custGeom>
            <a:avLst/>
            <a:gdLst/>
            <a:ahLst/>
            <a:cxnLst/>
            <a:rect l="l" t="t" r="r" b="b"/>
            <a:pathLst>
              <a:path w="685800" h="1100455">
                <a:moveTo>
                  <a:pt x="685800" y="0"/>
                </a:moveTo>
                <a:lnTo>
                  <a:pt x="0" y="0"/>
                </a:lnTo>
                <a:lnTo>
                  <a:pt x="0" y="1100327"/>
                </a:lnTo>
                <a:lnTo>
                  <a:pt x="685800" y="1100327"/>
                </a:lnTo>
                <a:lnTo>
                  <a:pt x="685800" y="0"/>
                </a:lnTo>
                <a:close/>
              </a:path>
            </a:pathLst>
          </a:custGeom>
          <a:solidFill>
            <a:srgbClr val="B311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6900" y="772795"/>
            <a:ext cx="6278067" cy="1001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8251" y="1886077"/>
            <a:ext cx="8467496" cy="45570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40404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python.org/3.3/library/functions.html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docs.python.org/tutorial/" TargetMode="External"/><Relationship Id="rId2" Type="http://schemas.openxmlformats.org/officeDocument/2006/relationships/hyperlink" Target="http://www.python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ypi.python.org/pypi" TargetMode="External"/><Relationship Id="rId5" Type="http://schemas.openxmlformats.org/officeDocument/2006/relationships/hyperlink" Target="http://docs.python.org/release/2.5.2/lib/lib.html" TargetMode="External"/><Relationship Id="rId4" Type="http://schemas.openxmlformats.org/officeDocument/2006/relationships/hyperlink" Target="http://www.python.org/doc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44067" y="1016634"/>
            <a:ext cx="206692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FFFFFF"/>
                </a:solidFill>
                <a:latin typeface="Verdana"/>
                <a:cs typeface="Verdana"/>
              </a:rPr>
              <a:t>Quick</a:t>
            </a:r>
            <a:r>
              <a:rPr sz="3200" spc="-2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200" spc="-90" dirty="0">
                <a:solidFill>
                  <a:srgbClr val="FFFFFF"/>
                </a:solidFill>
                <a:latin typeface="Verdana"/>
                <a:cs typeface="Verdana"/>
              </a:rPr>
              <a:t>quiz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9683" y="2506421"/>
            <a:ext cx="230060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Are</a:t>
            </a:r>
            <a:r>
              <a:rPr sz="1800" spc="-14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75" dirty="0">
                <a:solidFill>
                  <a:srgbClr val="404040"/>
                </a:solidFill>
                <a:latin typeface="Verdana"/>
                <a:cs typeface="Verdana"/>
              </a:rPr>
              <a:t>lists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mutable?</a:t>
            </a:r>
            <a:endParaRPr sz="1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290" dirty="0"/>
              <a:t>Sets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84682" y="1961134"/>
            <a:ext cx="6535420" cy="1520825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8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50" dirty="0">
                <a:solidFill>
                  <a:srgbClr val="404040"/>
                </a:solidFill>
                <a:latin typeface="Verdana"/>
                <a:cs typeface="Verdana"/>
              </a:rPr>
              <a:t>Effectively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75" dirty="0">
                <a:solidFill>
                  <a:srgbClr val="404040"/>
                </a:solidFill>
                <a:latin typeface="Verdana"/>
                <a:cs typeface="Verdana"/>
              </a:rPr>
              <a:t>lists</a:t>
            </a:r>
            <a:r>
              <a:rPr sz="1800" spc="-6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40" dirty="0">
                <a:solidFill>
                  <a:srgbClr val="404040"/>
                </a:solidFill>
                <a:latin typeface="Verdana"/>
                <a:cs typeface="Verdana"/>
              </a:rPr>
              <a:t>that</a:t>
            </a:r>
            <a:r>
              <a:rPr sz="1800" spc="-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can't</a:t>
            </a:r>
            <a:r>
              <a:rPr sz="1800" spc="-6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contain</a:t>
            </a:r>
            <a:r>
              <a:rPr sz="1800" spc="-6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duplicate</a:t>
            </a:r>
            <a:r>
              <a:rPr sz="1800" spc="-6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items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8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Similar</a:t>
            </a:r>
            <a:r>
              <a:rPr sz="1800" spc="-14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45" dirty="0">
                <a:solidFill>
                  <a:srgbClr val="404040"/>
                </a:solidFill>
                <a:latin typeface="Verdana"/>
                <a:cs typeface="Verdana"/>
              </a:rPr>
              <a:t>functionality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to</a:t>
            </a:r>
            <a:r>
              <a:rPr sz="1800" spc="-8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0" dirty="0">
                <a:solidFill>
                  <a:srgbClr val="404040"/>
                </a:solidFill>
                <a:latin typeface="Verdana"/>
                <a:cs typeface="Verdana"/>
              </a:rPr>
              <a:t>lists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8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Can't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85" dirty="0">
                <a:solidFill>
                  <a:srgbClr val="404040"/>
                </a:solidFill>
                <a:latin typeface="Verdana"/>
                <a:cs typeface="Verdana"/>
              </a:rPr>
              <a:t>be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indexed</a:t>
            </a:r>
            <a:r>
              <a:rPr sz="1800" spc="-10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75" dirty="0">
                <a:solidFill>
                  <a:srgbClr val="404040"/>
                </a:solidFill>
                <a:latin typeface="Verdana"/>
                <a:cs typeface="Verdana"/>
              </a:rPr>
              <a:t>or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sliced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95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100" dirty="0">
                <a:solidFill>
                  <a:srgbClr val="404040"/>
                </a:solidFill>
                <a:latin typeface="Verdana"/>
                <a:cs typeface="Verdana"/>
              </a:rPr>
              <a:t>Can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85" dirty="0">
                <a:solidFill>
                  <a:srgbClr val="404040"/>
                </a:solidFill>
                <a:latin typeface="Verdana"/>
                <a:cs typeface="Verdana"/>
              </a:rPr>
              <a:t>be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created</a:t>
            </a:r>
            <a:r>
              <a:rPr sz="1800" spc="-7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80" dirty="0">
                <a:solidFill>
                  <a:srgbClr val="404040"/>
                </a:solidFill>
                <a:latin typeface="Verdana"/>
                <a:cs typeface="Verdana"/>
              </a:rPr>
              <a:t>with</a:t>
            </a:r>
            <a:r>
              <a:rPr sz="1800" spc="-6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b="1" spc="-520" dirty="0">
                <a:solidFill>
                  <a:srgbClr val="404040"/>
                </a:solidFill>
                <a:latin typeface="Tahoma"/>
                <a:cs typeface="Tahoma"/>
              </a:rPr>
              <a:t>{}</a:t>
            </a:r>
            <a:r>
              <a:rPr sz="1800" b="1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1800" spc="-75" dirty="0">
                <a:solidFill>
                  <a:srgbClr val="404040"/>
                </a:solidFill>
                <a:latin typeface="Verdana"/>
                <a:cs typeface="Verdana"/>
              </a:rPr>
              <a:t>or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30" dirty="0">
                <a:solidFill>
                  <a:srgbClr val="404040"/>
                </a:solidFill>
                <a:latin typeface="Verdana"/>
                <a:cs typeface="Verdana"/>
              </a:rPr>
              <a:t>you</a:t>
            </a:r>
            <a:r>
              <a:rPr sz="1800" spc="-10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00" dirty="0">
                <a:solidFill>
                  <a:srgbClr val="404040"/>
                </a:solidFill>
                <a:latin typeface="Verdana"/>
                <a:cs typeface="Verdana"/>
              </a:rPr>
              <a:t>can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convert</a:t>
            </a:r>
            <a:r>
              <a:rPr sz="1800" spc="-12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50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55" dirty="0">
                <a:solidFill>
                  <a:srgbClr val="404040"/>
                </a:solidFill>
                <a:latin typeface="Verdana"/>
                <a:cs typeface="Verdana"/>
              </a:rPr>
              <a:t>list</a:t>
            </a:r>
            <a:r>
              <a:rPr sz="1800" spc="-14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to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50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5" dirty="0">
                <a:solidFill>
                  <a:srgbClr val="404040"/>
                </a:solidFill>
                <a:latin typeface="Verdana"/>
                <a:cs typeface="Verdana"/>
              </a:rPr>
              <a:t>set</a:t>
            </a:r>
            <a:endParaRPr sz="18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2291" y="3608832"/>
            <a:ext cx="5817108" cy="17967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6195" y="2828544"/>
              <a:ext cx="4681728" cy="115366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395983" y="2897123"/>
              <a:ext cx="749935" cy="266700"/>
            </a:xfrm>
            <a:custGeom>
              <a:avLst/>
              <a:gdLst/>
              <a:ahLst/>
              <a:cxnLst/>
              <a:rect l="l" t="t" r="r" b="b"/>
              <a:pathLst>
                <a:path w="749935" h="266700">
                  <a:moveTo>
                    <a:pt x="0" y="44450"/>
                  </a:moveTo>
                  <a:lnTo>
                    <a:pt x="3498" y="27164"/>
                  </a:lnTo>
                  <a:lnTo>
                    <a:pt x="13033" y="13033"/>
                  </a:lnTo>
                  <a:lnTo>
                    <a:pt x="27164" y="3498"/>
                  </a:lnTo>
                  <a:lnTo>
                    <a:pt x="44450" y="0"/>
                  </a:lnTo>
                  <a:lnTo>
                    <a:pt x="705358" y="0"/>
                  </a:lnTo>
                  <a:lnTo>
                    <a:pt x="722643" y="3498"/>
                  </a:lnTo>
                  <a:lnTo>
                    <a:pt x="736774" y="13033"/>
                  </a:lnTo>
                  <a:lnTo>
                    <a:pt x="746309" y="27164"/>
                  </a:lnTo>
                  <a:lnTo>
                    <a:pt x="749808" y="44450"/>
                  </a:lnTo>
                  <a:lnTo>
                    <a:pt x="749808" y="222250"/>
                  </a:lnTo>
                  <a:lnTo>
                    <a:pt x="746309" y="239535"/>
                  </a:lnTo>
                  <a:lnTo>
                    <a:pt x="736774" y="253666"/>
                  </a:lnTo>
                  <a:lnTo>
                    <a:pt x="722643" y="263201"/>
                  </a:lnTo>
                  <a:lnTo>
                    <a:pt x="705358" y="266700"/>
                  </a:lnTo>
                  <a:lnTo>
                    <a:pt x="44450" y="266700"/>
                  </a:lnTo>
                  <a:lnTo>
                    <a:pt x="27164" y="263201"/>
                  </a:lnTo>
                  <a:lnTo>
                    <a:pt x="13033" y="253666"/>
                  </a:lnTo>
                  <a:lnTo>
                    <a:pt x="3498" y="239535"/>
                  </a:lnTo>
                  <a:lnTo>
                    <a:pt x="0" y="222250"/>
                  </a:lnTo>
                  <a:lnTo>
                    <a:pt x="0" y="44450"/>
                  </a:lnTo>
                  <a:close/>
                </a:path>
              </a:pathLst>
            </a:custGeom>
            <a:ln w="57150">
              <a:solidFill>
                <a:srgbClr val="E23C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243327" y="2911855"/>
              <a:ext cx="1757680" cy="171450"/>
            </a:xfrm>
            <a:custGeom>
              <a:avLst/>
              <a:gdLst/>
              <a:ahLst/>
              <a:cxnLst/>
              <a:rect l="l" t="t" r="r" b="b"/>
              <a:pathLst>
                <a:path w="1757679" h="171450">
                  <a:moveTo>
                    <a:pt x="172212" y="0"/>
                  </a:moveTo>
                  <a:lnTo>
                    <a:pt x="0" y="84328"/>
                  </a:lnTo>
                  <a:lnTo>
                    <a:pt x="170688" y="171450"/>
                  </a:lnTo>
                  <a:lnTo>
                    <a:pt x="171081" y="127127"/>
                  </a:lnTo>
                  <a:lnTo>
                    <a:pt x="171196" y="114281"/>
                  </a:lnTo>
                  <a:lnTo>
                    <a:pt x="142621" y="114046"/>
                  </a:lnTo>
                  <a:lnTo>
                    <a:pt x="131534" y="111720"/>
                  </a:lnTo>
                  <a:lnTo>
                    <a:pt x="122507" y="105537"/>
                  </a:lnTo>
                  <a:lnTo>
                    <a:pt x="116457" y="96400"/>
                  </a:lnTo>
                  <a:lnTo>
                    <a:pt x="114300" y="85217"/>
                  </a:lnTo>
                  <a:lnTo>
                    <a:pt x="116643" y="74130"/>
                  </a:lnTo>
                  <a:lnTo>
                    <a:pt x="122856" y="65103"/>
                  </a:lnTo>
                  <a:lnTo>
                    <a:pt x="131998" y="59053"/>
                  </a:lnTo>
                  <a:lnTo>
                    <a:pt x="143129" y="56896"/>
                  </a:lnTo>
                  <a:lnTo>
                    <a:pt x="171706" y="56896"/>
                  </a:lnTo>
                  <a:lnTo>
                    <a:pt x="172212" y="0"/>
                  </a:lnTo>
                  <a:close/>
                </a:path>
                <a:path w="1757679" h="171450">
                  <a:moveTo>
                    <a:pt x="171704" y="57133"/>
                  </a:moveTo>
                  <a:lnTo>
                    <a:pt x="171588" y="70104"/>
                  </a:lnTo>
                  <a:lnTo>
                    <a:pt x="171462" y="84328"/>
                  </a:lnTo>
                  <a:lnTo>
                    <a:pt x="171355" y="96400"/>
                  </a:lnTo>
                  <a:lnTo>
                    <a:pt x="171273" y="105537"/>
                  </a:lnTo>
                  <a:lnTo>
                    <a:pt x="171196" y="114281"/>
                  </a:lnTo>
                  <a:lnTo>
                    <a:pt x="1728597" y="127127"/>
                  </a:lnTo>
                  <a:lnTo>
                    <a:pt x="1739707" y="125041"/>
                  </a:lnTo>
                  <a:lnTo>
                    <a:pt x="1748805" y="119014"/>
                  </a:lnTo>
                  <a:lnTo>
                    <a:pt x="1754975" y="109964"/>
                  </a:lnTo>
                  <a:lnTo>
                    <a:pt x="1757299" y="98806"/>
                  </a:lnTo>
                  <a:lnTo>
                    <a:pt x="1755213" y="87695"/>
                  </a:lnTo>
                  <a:lnTo>
                    <a:pt x="1749186" y="78597"/>
                  </a:lnTo>
                  <a:lnTo>
                    <a:pt x="1740136" y="72427"/>
                  </a:lnTo>
                  <a:lnTo>
                    <a:pt x="1728977" y="70104"/>
                  </a:lnTo>
                  <a:lnTo>
                    <a:pt x="171704" y="57133"/>
                  </a:lnTo>
                  <a:close/>
                </a:path>
                <a:path w="1757679" h="171450">
                  <a:moveTo>
                    <a:pt x="143129" y="56896"/>
                  </a:moveTo>
                  <a:lnTo>
                    <a:pt x="131998" y="59053"/>
                  </a:lnTo>
                  <a:lnTo>
                    <a:pt x="122856" y="65103"/>
                  </a:lnTo>
                  <a:lnTo>
                    <a:pt x="116643" y="74130"/>
                  </a:lnTo>
                  <a:lnTo>
                    <a:pt x="114300" y="85217"/>
                  </a:lnTo>
                  <a:lnTo>
                    <a:pt x="116457" y="96400"/>
                  </a:lnTo>
                  <a:lnTo>
                    <a:pt x="122507" y="105537"/>
                  </a:lnTo>
                  <a:lnTo>
                    <a:pt x="131534" y="111720"/>
                  </a:lnTo>
                  <a:lnTo>
                    <a:pt x="142621" y="114046"/>
                  </a:lnTo>
                  <a:lnTo>
                    <a:pt x="171196" y="114281"/>
                  </a:lnTo>
                  <a:lnTo>
                    <a:pt x="171273" y="105537"/>
                  </a:lnTo>
                  <a:lnTo>
                    <a:pt x="171355" y="96400"/>
                  </a:lnTo>
                  <a:lnTo>
                    <a:pt x="171462" y="84328"/>
                  </a:lnTo>
                  <a:lnTo>
                    <a:pt x="171588" y="70104"/>
                  </a:lnTo>
                  <a:lnTo>
                    <a:pt x="171704" y="57133"/>
                  </a:lnTo>
                  <a:lnTo>
                    <a:pt x="143129" y="56896"/>
                  </a:lnTo>
                  <a:close/>
                </a:path>
                <a:path w="1757679" h="171450">
                  <a:moveTo>
                    <a:pt x="171706" y="56896"/>
                  </a:moveTo>
                  <a:lnTo>
                    <a:pt x="143129" y="56896"/>
                  </a:lnTo>
                  <a:lnTo>
                    <a:pt x="171704" y="57133"/>
                  </a:lnTo>
                  <a:lnTo>
                    <a:pt x="171706" y="56896"/>
                  </a:lnTo>
                  <a:close/>
                </a:path>
              </a:pathLst>
            </a:custGeom>
            <a:solidFill>
              <a:srgbClr val="E23C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26463" y="3137916"/>
              <a:ext cx="2611120" cy="768350"/>
            </a:xfrm>
            <a:custGeom>
              <a:avLst/>
              <a:gdLst/>
              <a:ahLst/>
              <a:cxnLst/>
              <a:rect l="l" t="t" r="r" b="b"/>
              <a:pathLst>
                <a:path w="2611120" h="768350">
                  <a:moveTo>
                    <a:pt x="0" y="48768"/>
                  </a:moveTo>
                  <a:lnTo>
                    <a:pt x="3833" y="29789"/>
                  </a:lnTo>
                  <a:lnTo>
                    <a:pt x="14287" y="14287"/>
                  </a:lnTo>
                  <a:lnTo>
                    <a:pt x="29789" y="3833"/>
                  </a:lnTo>
                  <a:lnTo>
                    <a:pt x="48768" y="0"/>
                  </a:lnTo>
                  <a:lnTo>
                    <a:pt x="1499616" y="0"/>
                  </a:lnTo>
                  <a:lnTo>
                    <a:pt x="1518594" y="3833"/>
                  </a:lnTo>
                  <a:lnTo>
                    <a:pt x="1534096" y="14287"/>
                  </a:lnTo>
                  <a:lnTo>
                    <a:pt x="1544550" y="29789"/>
                  </a:lnTo>
                  <a:lnTo>
                    <a:pt x="1548384" y="48768"/>
                  </a:lnTo>
                  <a:lnTo>
                    <a:pt x="1548384" y="243839"/>
                  </a:lnTo>
                  <a:lnTo>
                    <a:pt x="1544550" y="262818"/>
                  </a:lnTo>
                  <a:lnTo>
                    <a:pt x="1534096" y="278320"/>
                  </a:lnTo>
                  <a:lnTo>
                    <a:pt x="1518594" y="288774"/>
                  </a:lnTo>
                  <a:lnTo>
                    <a:pt x="1499616" y="292608"/>
                  </a:lnTo>
                  <a:lnTo>
                    <a:pt x="48768" y="292608"/>
                  </a:lnTo>
                  <a:lnTo>
                    <a:pt x="29789" y="288774"/>
                  </a:lnTo>
                  <a:lnTo>
                    <a:pt x="14287" y="278320"/>
                  </a:lnTo>
                  <a:lnTo>
                    <a:pt x="3833" y="262818"/>
                  </a:lnTo>
                  <a:lnTo>
                    <a:pt x="0" y="243839"/>
                  </a:lnTo>
                  <a:lnTo>
                    <a:pt x="0" y="48768"/>
                  </a:lnTo>
                  <a:close/>
                </a:path>
                <a:path w="2611120" h="768350">
                  <a:moveTo>
                    <a:pt x="65532" y="524256"/>
                  </a:moveTo>
                  <a:lnTo>
                    <a:pt x="69365" y="505277"/>
                  </a:lnTo>
                  <a:lnTo>
                    <a:pt x="79819" y="489775"/>
                  </a:lnTo>
                  <a:lnTo>
                    <a:pt x="95321" y="479321"/>
                  </a:lnTo>
                  <a:lnTo>
                    <a:pt x="114300" y="475488"/>
                  </a:lnTo>
                  <a:lnTo>
                    <a:pt x="2561844" y="475488"/>
                  </a:lnTo>
                  <a:lnTo>
                    <a:pt x="2580822" y="479321"/>
                  </a:lnTo>
                  <a:lnTo>
                    <a:pt x="2596324" y="489775"/>
                  </a:lnTo>
                  <a:lnTo>
                    <a:pt x="2606778" y="505277"/>
                  </a:lnTo>
                  <a:lnTo>
                    <a:pt x="2610612" y="524256"/>
                  </a:lnTo>
                  <a:lnTo>
                    <a:pt x="2610612" y="719328"/>
                  </a:lnTo>
                  <a:lnTo>
                    <a:pt x="2606778" y="738306"/>
                  </a:lnTo>
                  <a:lnTo>
                    <a:pt x="2596324" y="753808"/>
                  </a:lnTo>
                  <a:lnTo>
                    <a:pt x="2580822" y="764262"/>
                  </a:lnTo>
                  <a:lnTo>
                    <a:pt x="2561844" y="768096"/>
                  </a:lnTo>
                  <a:lnTo>
                    <a:pt x="114300" y="768096"/>
                  </a:lnTo>
                  <a:lnTo>
                    <a:pt x="95321" y="764262"/>
                  </a:lnTo>
                  <a:lnTo>
                    <a:pt x="79819" y="753808"/>
                  </a:lnTo>
                  <a:lnTo>
                    <a:pt x="69365" y="738306"/>
                  </a:lnTo>
                  <a:lnTo>
                    <a:pt x="65532" y="719328"/>
                  </a:lnTo>
                  <a:lnTo>
                    <a:pt x="65532" y="524256"/>
                  </a:lnTo>
                  <a:close/>
                </a:path>
              </a:pathLst>
            </a:custGeom>
            <a:ln w="57150">
              <a:solidFill>
                <a:srgbClr val="E23C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022092" y="3199891"/>
              <a:ext cx="2845435" cy="647065"/>
            </a:xfrm>
            <a:custGeom>
              <a:avLst/>
              <a:gdLst/>
              <a:ahLst/>
              <a:cxnLst/>
              <a:rect l="l" t="t" r="r" b="b"/>
              <a:pathLst>
                <a:path w="2845435" h="647064">
                  <a:moveTo>
                    <a:pt x="1758950" y="98806"/>
                  </a:moveTo>
                  <a:lnTo>
                    <a:pt x="1730629" y="69977"/>
                  </a:lnTo>
                  <a:lnTo>
                    <a:pt x="171704" y="57137"/>
                  </a:lnTo>
                  <a:lnTo>
                    <a:pt x="171704" y="56896"/>
                  </a:lnTo>
                  <a:lnTo>
                    <a:pt x="172212" y="0"/>
                  </a:lnTo>
                  <a:lnTo>
                    <a:pt x="0" y="84328"/>
                  </a:lnTo>
                  <a:lnTo>
                    <a:pt x="170688" y="171450"/>
                  </a:lnTo>
                  <a:lnTo>
                    <a:pt x="171081" y="127127"/>
                  </a:lnTo>
                  <a:lnTo>
                    <a:pt x="171196" y="114287"/>
                  </a:lnTo>
                  <a:lnTo>
                    <a:pt x="1730121" y="127127"/>
                  </a:lnTo>
                  <a:lnTo>
                    <a:pt x="1741246" y="125044"/>
                  </a:lnTo>
                  <a:lnTo>
                    <a:pt x="1750390" y="119024"/>
                  </a:lnTo>
                  <a:lnTo>
                    <a:pt x="1756600" y="109969"/>
                  </a:lnTo>
                  <a:lnTo>
                    <a:pt x="1758950" y="98806"/>
                  </a:lnTo>
                  <a:close/>
                </a:path>
                <a:path w="2845435" h="647064">
                  <a:moveTo>
                    <a:pt x="2845435" y="575945"/>
                  </a:moveTo>
                  <a:lnTo>
                    <a:pt x="2817241" y="547116"/>
                  </a:lnTo>
                  <a:lnTo>
                    <a:pt x="1259827" y="532777"/>
                  </a:lnTo>
                  <a:lnTo>
                    <a:pt x="1259840" y="532511"/>
                  </a:lnTo>
                  <a:lnTo>
                    <a:pt x="1260348" y="475615"/>
                  </a:lnTo>
                  <a:lnTo>
                    <a:pt x="1088136" y="559816"/>
                  </a:lnTo>
                  <a:lnTo>
                    <a:pt x="1258824" y="647065"/>
                  </a:lnTo>
                  <a:lnTo>
                    <a:pt x="1259192" y="604266"/>
                  </a:lnTo>
                  <a:lnTo>
                    <a:pt x="1259268" y="596061"/>
                  </a:lnTo>
                  <a:lnTo>
                    <a:pt x="1259319" y="589927"/>
                  </a:lnTo>
                  <a:lnTo>
                    <a:pt x="2816606" y="604266"/>
                  </a:lnTo>
                  <a:lnTo>
                    <a:pt x="2827782" y="602119"/>
                  </a:lnTo>
                  <a:lnTo>
                    <a:pt x="2836926" y="596061"/>
                  </a:lnTo>
                  <a:lnTo>
                    <a:pt x="2843098" y="587032"/>
                  </a:lnTo>
                  <a:lnTo>
                    <a:pt x="2845435" y="575945"/>
                  </a:lnTo>
                  <a:close/>
                </a:path>
              </a:pathLst>
            </a:custGeom>
            <a:solidFill>
              <a:srgbClr val="E23C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944067" y="1016634"/>
            <a:ext cx="108013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385" dirty="0"/>
              <a:t>If</a:t>
            </a:r>
            <a:r>
              <a:rPr spc="-240" dirty="0"/>
              <a:t> </a:t>
            </a:r>
            <a:r>
              <a:rPr spc="-185" dirty="0"/>
              <a:t>Else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632858" rIns="0" bIns="0" rtlCol="0">
            <a:spAutoFit/>
          </a:bodyPr>
          <a:lstStyle/>
          <a:p>
            <a:pPr marL="593725">
              <a:lnSpc>
                <a:spcPct val="100000"/>
              </a:lnSpc>
              <a:spcBef>
                <a:spcPts val="805"/>
              </a:spcBef>
              <a:tabLst>
                <a:tab pos="93662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20" dirty="0"/>
              <a:t>Fundamental</a:t>
            </a:r>
            <a:r>
              <a:rPr sz="1800" spc="-40" dirty="0"/>
              <a:t> </a:t>
            </a:r>
            <a:r>
              <a:rPr sz="1800" spc="-35" dirty="0"/>
              <a:t>building</a:t>
            </a:r>
            <a:r>
              <a:rPr sz="1800" spc="-110" dirty="0"/>
              <a:t> </a:t>
            </a:r>
            <a:r>
              <a:rPr sz="1800" dirty="0"/>
              <a:t>block</a:t>
            </a:r>
            <a:r>
              <a:rPr sz="1800" spc="-114" dirty="0"/>
              <a:t> </a:t>
            </a:r>
            <a:r>
              <a:rPr sz="1800" dirty="0"/>
              <a:t>of</a:t>
            </a:r>
            <a:r>
              <a:rPr sz="1800" spc="-100" dirty="0"/>
              <a:t> </a:t>
            </a:r>
            <a:r>
              <a:rPr sz="1800" spc="-10" dirty="0"/>
              <a:t>software</a:t>
            </a:r>
            <a:endParaRPr sz="1800">
              <a:latin typeface="Lucida Sans Unicode"/>
              <a:cs typeface="Lucida Sans Unicode"/>
            </a:endParaRPr>
          </a:p>
          <a:p>
            <a:pPr marL="3698875">
              <a:lnSpc>
                <a:spcPct val="100000"/>
              </a:lnSpc>
              <a:spcBef>
                <a:spcPts val="710"/>
              </a:spcBef>
            </a:pP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Conditional</a:t>
            </a:r>
            <a:r>
              <a:rPr sz="1800" b="1" spc="-9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0000"/>
                </a:solidFill>
                <a:latin typeface="Arial"/>
                <a:cs typeface="Arial"/>
              </a:rPr>
              <a:t>statement</a:t>
            </a:r>
            <a:endParaRPr sz="1800">
              <a:latin typeface="Arial"/>
              <a:cs typeface="Arial"/>
            </a:endParaRPr>
          </a:p>
          <a:p>
            <a:pPr marL="4527550">
              <a:lnSpc>
                <a:spcPct val="100000"/>
              </a:lnSpc>
              <a:spcBef>
                <a:spcPts val="375"/>
              </a:spcBef>
            </a:pP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Executed</a:t>
            </a:r>
            <a:r>
              <a:rPr sz="1800" b="1" spc="-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if</a:t>
            </a:r>
            <a:r>
              <a:rPr sz="1800" b="1" spc="-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answer</a:t>
            </a:r>
            <a:r>
              <a:rPr sz="1800" b="1" spc="-6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is</a:t>
            </a:r>
            <a:r>
              <a:rPr sz="1800" b="1" spc="-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b="1" spc="-20" dirty="0">
                <a:solidFill>
                  <a:srgbClr val="6FAC46"/>
                </a:solidFill>
                <a:latin typeface="Arial"/>
                <a:cs typeface="Arial"/>
              </a:rPr>
              <a:t>True</a:t>
            </a:r>
            <a:endParaRPr sz="1800">
              <a:latin typeface="Arial"/>
              <a:cs typeface="Arial"/>
            </a:endParaRPr>
          </a:p>
          <a:p>
            <a:pPr marL="5480685">
              <a:lnSpc>
                <a:spcPct val="100000"/>
              </a:lnSpc>
              <a:spcBef>
                <a:spcPts val="1280"/>
              </a:spcBef>
            </a:pP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Executed</a:t>
            </a:r>
            <a:r>
              <a:rPr sz="1800" b="1" spc="-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if</a:t>
            </a:r>
            <a:r>
              <a:rPr sz="1800" b="1" spc="-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answer</a:t>
            </a:r>
            <a:r>
              <a:rPr sz="1800" b="1" spc="-6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0000"/>
                </a:solidFill>
                <a:latin typeface="Arial"/>
                <a:cs typeface="Arial"/>
              </a:rPr>
              <a:t>is</a:t>
            </a:r>
            <a:r>
              <a:rPr sz="1800" b="1" spc="-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6FAC46"/>
                </a:solidFill>
                <a:latin typeface="Arial"/>
                <a:cs typeface="Arial"/>
              </a:rPr>
              <a:t>False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5131" y="2916935"/>
            <a:ext cx="6989064" cy="14097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385" dirty="0"/>
              <a:t>If</a:t>
            </a:r>
            <a:r>
              <a:rPr spc="-229" dirty="0"/>
              <a:t> </a:t>
            </a:r>
            <a:r>
              <a:rPr spc="-215" dirty="0"/>
              <a:t>Else</a:t>
            </a:r>
            <a:r>
              <a:rPr spc="-250" dirty="0"/>
              <a:t> </a:t>
            </a:r>
            <a:r>
              <a:rPr spc="-10" dirty="0"/>
              <a:t>example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86206" y="2141982"/>
            <a:ext cx="3715385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latin typeface="Arial MT"/>
                <a:cs typeface="Arial MT"/>
              </a:rPr>
              <a:t>Try</a:t>
            </a:r>
            <a:r>
              <a:rPr sz="2100" spc="-45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running</a:t>
            </a:r>
            <a:r>
              <a:rPr sz="2100" spc="-65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the</a:t>
            </a:r>
            <a:r>
              <a:rPr sz="2100" spc="-60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example</a:t>
            </a:r>
            <a:r>
              <a:rPr sz="2100" spc="-50" dirty="0">
                <a:latin typeface="Arial MT"/>
                <a:cs typeface="Arial MT"/>
              </a:rPr>
              <a:t> </a:t>
            </a:r>
            <a:r>
              <a:rPr sz="2100" spc="-10" dirty="0">
                <a:latin typeface="Arial MT"/>
                <a:cs typeface="Arial MT"/>
              </a:rPr>
              <a:t>below. </a:t>
            </a:r>
            <a:r>
              <a:rPr sz="2100" dirty="0">
                <a:latin typeface="Arial MT"/>
                <a:cs typeface="Arial MT"/>
              </a:rPr>
              <a:t>What</a:t>
            </a:r>
            <a:r>
              <a:rPr sz="2100" spc="-15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do</a:t>
            </a:r>
            <a:r>
              <a:rPr sz="2100" spc="-25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you</a:t>
            </a:r>
            <a:r>
              <a:rPr sz="2100" spc="-25" dirty="0">
                <a:latin typeface="Arial MT"/>
                <a:cs typeface="Arial MT"/>
              </a:rPr>
              <a:t> </a:t>
            </a:r>
            <a:r>
              <a:rPr sz="2100" spc="-20" dirty="0">
                <a:latin typeface="Arial MT"/>
                <a:cs typeface="Arial MT"/>
              </a:rPr>
              <a:t>get?</a:t>
            </a:r>
            <a:endParaRPr sz="2100">
              <a:latin typeface="Arial MT"/>
              <a:cs typeface="Arial MT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8180" y="4389120"/>
            <a:ext cx="6982968" cy="41452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39823" y="3092195"/>
            <a:ext cx="4887468" cy="235153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70" dirty="0"/>
              <a:t>Indentation</a:t>
            </a:r>
            <a:r>
              <a:rPr spc="-190" dirty="0"/>
              <a:t> </a:t>
            </a:r>
            <a:r>
              <a:rPr spc="-140" dirty="0"/>
              <a:t>matters!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59383" y="5480100"/>
            <a:ext cx="7410450" cy="1094105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5"/>
              </a:spcBef>
              <a:tabLst>
                <a:tab pos="354965" algn="l"/>
              </a:tabLst>
            </a:pPr>
            <a:r>
              <a:rPr sz="1200" spc="50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20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500" spc="95" dirty="0">
                <a:solidFill>
                  <a:srgbClr val="404040"/>
                </a:solidFill>
                <a:latin typeface="Verdana"/>
                <a:cs typeface="Verdana"/>
              </a:rPr>
              <a:t>Code</a:t>
            </a:r>
            <a:r>
              <a:rPr sz="1500" spc="-9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160" dirty="0">
                <a:solidFill>
                  <a:srgbClr val="404040"/>
                </a:solidFill>
                <a:latin typeface="Verdana"/>
                <a:cs typeface="Verdana"/>
              </a:rPr>
              <a:t>is</a:t>
            </a:r>
            <a:r>
              <a:rPr sz="1500" spc="-8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dirty="0">
                <a:solidFill>
                  <a:srgbClr val="404040"/>
                </a:solidFill>
                <a:latin typeface="Verdana"/>
                <a:cs typeface="Verdana"/>
              </a:rPr>
              <a:t>grouped</a:t>
            </a:r>
            <a:r>
              <a:rPr sz="1500" spc="-8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dirty="0">
                <a:solidFill>
                  <a:srgbClr val="404040"/>
                </a:solidFill>
                <a:latin typeface="Verdana"/>
                <a:cs typeface="Verdana"/>
              </a:rPr>
              <a:t>by</a:t>
            </a:r>
            <a:r>
              <a:rPr sz="1500" spc="-8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140" dirty="0">
                <a:solidFill>
                  <a:srgbClr val="404040"/>
                </a:solidFill>
                <a:latin typeface="Verdana"/>
                <a:cs typeface="Verdana"/>
              </a:rPr>
              <a:t>its</a:t>
            </a:r>
            <a:r>
              <a:rPr sz="15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10" dirty="0">
                <a:solidFill>
                  <a:srgbClr val="404040"/>
                </a:solidFill>
                <a:latin typeface="Verdana"/>
                <a:cs typeface="Verdana"/>
              </a:rPr>
              <a:t>indentation</a:t>
            </a:r>
            <a:endParaRPr sz="15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010"/>
              </a:spcBef>
              <a:tabLst>
                <a:tab pos="354965" algn="l"/>
              </a:tabLst>
            </a:pPr>
            <a:r>
              <a:rPr sz="1200" spc="50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20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500" spc="-40" dirty="0">
                <a:solidFill>
                  <a:srgbClr val="404040"/>
                </a:solidFill>
                <a:latin typeface="Verdana"/>
                <a:cs typeface="Verdana"/>
              </a:rPr>
              <a:t>Indentation</a:t>
            </a:r>
            <a:r>
              <a:rPr sz="15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160" dirty="0">
                <a:solidFill>
                  <a:srgbClr val="404040"/>
                </a:solidFill>
                <a:latin typeface="Verdana"/>
                <a:cs typeface="Verdana"/>
              </a:rPr>
              <a:t>is</a:t>
            </a:r>
            <a:r>
              <a:rPr sz="1500" spc="-7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20" dirty="0">
                <a:solidFill>
                  <a:srgbClr val="404040"/>
                </a:solidFill>
                <a:latin typeface="Verdana"/>
                <a:cs typeface="Verdana"/>
              </a:rPr>
              <a:t>the</a:t>
            </a:r>
            <a:r>
              <a:rPr sz="1500" spc="-8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35" dirty="0">
                <a:solidFill>
                  <a:srgbClr val="404040"/>
                </a:solidFill>
                <a:latin typeface="Verdana"/>
                <a:cs typeface="Verdana"/>
              </a:rPr>
              <a:t>number</a:t>
            </a:r>
            <a:r>
              <a:rPr sz="1500" spc="-5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dirty="0">
                <a:solidFill>
                  <a:srgbClr val="404040"/>
                </a:solidFill>
                <a:latin typeface="Verdana"/>
                <a:cs typeface="Verdana"/>
              </a:rPr>
              <a:t>of</a:t>
            </a:r>
            <a:r>
              <a:rPr sz="1500" spc="-5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dirty="0">
                <a:solidFill>
                  <a:srgbClr val="404040"/>
                </a:solidFill>
                <a:latin typeface="Verdana"/>
                <a:cs typeface="Verdana"/>
              </a:rPr>
              <a:t>whitespace</a:t>
            </a:r>
            <a:r>
              <a:rPr sz="1500" spc="-7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65" dirty="0">
                <a:solidFill>
                  <a:srgbClr val="404040"/>
                </a:solidFill>
                <a:latin typeface="Verdana"/>
                <a:cs typeface="Verdana"/>
              </a:rPr>
              <a:t>or </a:t>
            </a:r>
            <a:r>
              <a:rPr sz="1500" dirty="0">
                <a:solidFill>
                  <a:srgbClr val="404040"/>
                </a:solidFill>
                <a:latin typeface="Verdana"/>
                <a:cs typeface="Verdana"/>
              </a:rPr>
              <a:t>tab</a:t>
            </a:r>
            <a:r>
              <a:rPr sz="1500" spc="-6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10" dirty="0">
                <a:solidFill>
                  <a:srgbClr val="404040"/>
                </a:solidFill>
                <a:latin typeface="Verdana"/>
                <a:cs typeface="Verdana"/>
              </a:rPr>
              <a:t>characters</a:t>
            </a:r>
            <a:r>
              <a:rPr sz="1500" spc="-7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dirty="0">
                <a:solidFill>
                  <a:srgbClr val="404040"/>
                </a:solidFill>
                <a:latin typeface="Verdana"/>
                <a:cs typeface="Verdana"/>
              </a:rPr>
              <a:t>before</a:t>
            </a:r>
            <a:r>
              <a:rPr sz="1500" spc="-5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20" dirty="0">
                <a:solidFill>
                  <a:srgbClr val="404040"/>
                </a:solidFill>
                <a:latin typeface="Verdana"/>
                <a:cs typeface="Verdana"/>
              </a:rPr>
              <a:t>the</a:t>
            </a:r>
            <a:r>
              <a:rPr sz="1500" spc="-8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40" dirty="0">
                <a:solidFill>
                  <a:srgbClr val="404040"/>
                </a:solidFill>
                <a:latin typeface="Verdana"/>
                <a:cs typeface="Verdana"/>
              </a:rPr>
              <a:t>code.</a:t>
            </a:r>
            <a:endParaRPr sz="15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  <a:tabLst>
                <a:tab pos="354965" algn="l"/>
              </a:tabLst>
            </a:pPr>
            <a:r>
              <a:rPr sz="1200" spc="50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20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500" spc="-170" dirty="0">
                <a:solidFill>
                  <a:srgbClr val="404040"/>
                </a:solidFill>
                <a:latin typeface="Verdana"/>
                <a:cs typeface="Verdana"/>
              </a:rPr>
              <a:t>If</a:t>
            </a:r>
            <a:r>
              <a:rPr sz="15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20" dirty="0">
                <a:solidFill>
                  <a:srgbClr val="404040"/>
                </a:solidFill>
                <a:latin typeface="Verdana"/>
                <a:cs typeface="Verdana"/>
              </a:rPr>
              <a:t>you</a:t>
            </a:r>
            <a:r>
              <a:rPr sz="1500" spc="-8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20" dirty="0">
                <a:solidFill>
                  <a:srgbClr val="404040"/>
                </a:solidFill>
                <a:latin typeface="Verdana"/>
                <a:cs typeface="Verdana"/>
              </a:rPr>
              <a:t>put</a:t>
            </a:r>
            <a:r>
              <a:rPr sz="1500" spc="-7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100" dirty="0">
                <a:solidFill>
                  <a:srgbClr val="404040"/>
                </a:solidFill>
                <a:latin typeface="Verdana"/>
                <a:cs typeface="Verdana"/>
              </a:rPr>
              <a:t>code</a:t>
            </a:r>
            <a:r>
              <a:rPr sz="1500" spc="-7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80" dirty="0">
                <a:solidFill>
                  <a:srgbClr val="404040"/>
                </a:solidFill>
                <a:latin typeface="Verdana"/>
                <a:cs typeface="Verdana"/>
              </a:rPr>
              <a:t>in</a:t>
            </a:r>
            <a:r>
              <a:rPr sz="15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20" dirty="0">
                <a:solidFill>
                  <a:srgbClr val="404040"/>
                </a:solidFill>
                <a:latin typeface="Verdana"/>
                <a:cs typeface="Verdana"/>
              </a:rPr>
              <a:t>the</a:t>
            </a:r>
            <a:r>
              <a:rPr sz="15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20" dirty="0">
                <a:solidFill>
                  <a:srgbClr val="404040"/>
                </a:solidFill>
                <a:latin typeface="Verdana"/>
                <a:cs typeface="Verdana"/>
              </a:rPr>
              <a:t>wrong</a:t>
            </a:r>
            <a:r>
              <a:rPr sz="1500" spc="-7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dirty="0">
                <a:solidFill>
                  <a:srgbClr val="404040"/>
                </a:solidFill>
                <a:latin typeface="Verdana"/>
                <a:cs typeface="Verdana"/>
              </a:rPr>
              <a:t>block</a:t>
            </a:r>
            <a:r>
              <a:rPr sz="1500" spc="-7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30" dirty="0">
                <a:solidFill>
                  <a:srgbClr val="404040"/>
                </a:solidFill>
                <a:latin typeface="Verdana"/>
                <a:cs typeface="Verdana"/>
              </a:rPr>
              <a:t>then</a:t>
            </a:r>
            <a:r>
              <a:rPr sz="1500" spc="-8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20" dirty="0">
                <a:solidFill>
                  <a:srgbClr val="404040"/>
                </a:solidFill>
                <a:latin typeface="Verdana"/>
                <a:cs typeface="Verdana"/>
              </a:rPr>
              <a:t>you</a:t>
            </a:r>
            <a:r>
              <a:rPr sz="1500" spc="-7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85" dirty="0">
                <a:solidFill>
                  <a:srgbClr val="404040"/>
                </a:solidFill>
                <a:latin typeface="Verdana"/>
                <a:cs typeface="Verdana"/>
              </a:rPr>
              <a:t>will</a:t>
            </a:r>
            <a:r>
              <a:rPr sz="15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dirty="0">
                <a:solidFill>
                  <a:srgbClr val="404040"/>
                </a:solidFill>
                <a:latin typeface="Verdana"/>
                <a:cs typeface="Verdana"/>
              </a:rPr>
              <a:t>get</a:t>
            </a:r>
            <a:r>
              <a:rPr sz="1500" spc="-7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dirty="0">
                <a:solidFill>
                  <a:srgbClr val="404040"/>
                </a:solidFill>
                <a:latin typeface="Verdana"/>
                <a:cs typeface="Verdana"/>
              </a:rPr>
              <a:t>unexpected</a:t>
            </a:r>
            <a:r>
              <a:rPr sz="1500" spc="-7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500" spc="-10" dirty="0">
                <a:solidFill>
                  <a:srgbClr val="404040"/>
                </a:solidFill>
                <a:latin typeface="Verdana"/>
                <a:cs typeface="Verdana"/>
              </a:rPr>
              <a:t>behavior</a:t>
            </a:r>
            <a:endParaRPr sz="15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39823" y="3297935"/>
            <a:ext cx="4887595" cy="1356360"/>
          </a:xfrm>
          <a:custGeom>
            <a:avLst/>
            <a:gdLst/>
            <a:ahLst/>
            <a:cxnLst/>
            <a:rect l="l" t="t" r="r" b="b"/>
            <a:pathLst>
              <a:path w="4887595" h="1356360">
                <a:moveTo>
                  <a:pt x="475488" y="675132"/>
                </a:moveTo>
                <a:lnTo>
                  <a:pt x="4090416" y="675132"/>
                </a:lnTo>
                <a:lnTo>
                  <a:pt x="4090416" y="394715"/>
                </a:lnTo>
                <a:lnTo>
                  <a:pt x="475488" y="394715"/>
                </a:lnTo>
                <a:lnTo>
                  <a:pt x="475488" y="675132"/>
                </a:lnTo>
                <a:close/>
              </a:path>
              <a:path w="4887595" h="1356360">
                <a:moveTo>
                  <a:pt x="257556" y="1100327"/>
                </a:moveTo>
                <a:lnTo>
                  <a:pt x="4879848" y="1100327"/>
                </a:lnTo>
                <a:lnTo>
                  <a:pt x="4879848" y="126491"/>
                </a:lnTo>
                <a:lnTo>
                  <a:pt x="257556" y="126491"/>
                </a:lnTo>
                <a:lnTo>
                  <a:pt x="257556" y="1100327"/>
                </a:lnTo>
                <a:close/>
              </a:path>
              <a:path w="4887595" h="1356360">
                <a:moveTo>
                  <a:pt x="0" y="1356359"/>
                </a:moveTo>
                <a:lnTo>
                  <a:pt x="4887468" y="1356359"/>
                </a:lnTo>
                <a:lnTo>
                  <a:pt x="4887468" y="0"/>
                </a:lnTo>
                <a:lnTo>
                  <a:pt x="0" y="0"/>
                </a:lnTo>
                <a:lnTo>
                  <a:pt x="0" y="1356359"/>
                </a:lnTo>
                <a:close/>
              </a:path>
              <a:path w="4887595" h="1356360">
                <a:moveTo>
                  <a:pt x="475488" y="1100327"/>
                </a:moveTo>
                <a:lnTo>
                  <a:pt x="4794504" y="1100327"/>
                </a:lnTo>
                <a:lnTo>
                  <a:pt x="4794504" y="819912"/>
                </a:lnTo>
                <a:lnTo>
                  <a:pt x="475488" y="819912"/>
                </a:lnTo>
                <a:lnTo>
                  <a:pt x="475488" y="1100327"/>
                </a:lnTo>
                <a:close/>
              </a:path>
              <a:path w="4887595" h="1356360">
                <a:moveTo>
                  <a:pt x="257556" y="1356359"/>
                </a:moveTo>
                <a:lnTo>
                  <a:pt x="4879848" y="1356359"/>
                </a:lnTo>
                <a:lnTo>
                  <a:pt x="4879848" y="1228343"/>
                </a:lnTo>
                <a:lnTo>
                  <a:pt x="257556" y="1228343"/>
                </a:lnTo>
                <a:lnTo>
                  <a:pt x="257556" y="1356359"/>
                </a:lnTo>
                <a:close/>
              </a:path>
            </a:pathLst>
          </a:custGeom>
          <a:ln w="57150">
            <a:solidFill>
              <a:srgbClr val="E23C6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95" dirty="0"/>
              <a:t>Extending</a:t>
            </a:r>
            <a:r>
              <a:rPr spc="-240" dirty="0"/>
              <a:t> </a:t>
            </a:r>
            <a:r>
              <a:rPr spc="-254" dirty="0"/>
              <a:t>if-</a:t>
            </a:r>
            <a:r>
              <a:rPr spc="-85" dirty="0"/>
              <a:t>else</a:t>
            </a:r>
            <a:r>
              <a:rPr spc="-235" dirty="0"/>
              <a:t> </a:t>
            </a:r>
            <a:r>
              <a:rPr spc="-10" dirty="0"/>
              <a:t>blocks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9683" y="2478989"/>
            <a:ext cx="584835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We</a:t>
            </a:r>
            <a:r>
              <a:rPr sz="1800" spc="-7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05" dirty="0">
                <a:solidFill>
                  <a:srgbClr val="404040"/>
                </a:solidFill>
                <a:latin typeface="Verdana"/>
                <a:cs typeface="Verdana"/>
              </a:rPr>
              <a:t>can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10" dirty="0">
                <a:solidFill>
                  <a:srgbClr val="404040"/>
                </a:solidFill>
                <a:latin typeface="Verdana"/>
                <a:cs typeface="Verdana"/>
              </a:rPr>
              <a:t>add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infinitely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40" dirty="0">
                <a:solidFill>
                  <a:srgbClr val="404040"/>
                </a:solidFill>
                <a:latin typeface="Verdana"/>
                <a:cs typeface="Verdana"/>
              </a:rPr>
              <a:t>more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if</a:t>
            </a:r>
            <a:r>
              <a:rPr sz="1800" spc="-14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65" dirty="0">
                <a:solidFill>
                  <a:srgbClr val="404040"/>
                </a:solidFill>
                <a:latin typeface="Verdana"/>
                <a:cs typeface="Verdana"/>
              </a:rPr>
              <a:t>statements</a:t>
            </a:r>
            <a:r>
              <a:rPr sz="1800" spc="-5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using</a:t>
            </a:r>
            <a:r>
              <a:rPr sz="1800" spc="-10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b="1" spc="-20" dirty="0">
                <a:solidFill>
                  <a:srgbClr val="404040"/>
                </a:solidFill>
                <a:latin typeface="Tahoma"/>
                <a:cs typeface="Tahoma"/>
              </a:rPr>
              <a:t>elif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9683" y="5097017"/>
            <a:ext cx="5542280" cy="79375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355600" marR="5080" indent="-343535">
              <a:lnSpc>
                <a:spcPts val="1939"/>
              </a:lnSpc>
              <a:spcBef>
                <a:spcPts val="345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70" dirty="0">
                <a:solidFill>
                  <a:srgbClr val="404040"/>
                </a:solidFill>
                <a:latin typeface="Verdana"/>
                <a:cs typeface="Verdana"/>
              </a:rPr>
              <a:t>elif</a:t>
            </a:r>
            <a:r>
              <a:rPr sz="1800" spc="-15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400" dirty="0">
                <a:solidFill>
                  <a:srgbClr val="404040"/>
                </a:solidFill>
                <a:latin typeface="Verdana"/>
                <a:cs typeface="Verdana"/>
              </a:rPr>
              <a:t>=</a:t>
            </a:r>
            <a:r>
              <a:rPr sz="1800" spc="-14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55" dirty="0">
                <a:solidFill>
                  <a:srgbClr val="404040"/>
                </a:solidFill>
                <a:latin typeface="Verdana"/>
                <a:cs typeface="Verdana"/>
              </a:rPr>
              <a:t>else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400" dirty="0">
                <a:solidFill>
                  <a:srgbClr val="404040"/>
                </a:solidFill>
                <a:latin typeface="Verdana"/>
                <a:cs typeface="Verdana"/>
              </a:rPr>
              <a:t>+</a:t>
            </a:r>
            <a:r>
              <a:rPr sz="1800" spc="-1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if</a:t>
            </a:r>
            <a:r>
              <a:rPr sz="1800" spc="-15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which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30" dirty="0">
                <a:solidFill>
                  <a:srgbClr val="404040"/>
                </a:solidFill>
                <a:latin typeface="Verdana"/>
                <a:cs typeface="Verdana"/>
              </a:rPr>
              <a:t>means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35" dirty="0">
                <a:solidFill>
                  <a:srgbClr val="404040"/>
                </a:solidFill>
                <a:latin typeface="Verdana"/>
                <a:cs typeface="Verdana"/>
              </a:rPr>
              <a:t>that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5" dirty="0">
                <a:solidFill>
                  <a:srgbClr val="404040"/>
                </a:solidFill>
                <a:latin typeface="Verdana"/>
                <a:cs typeface="Verdana"/>
              </a:rPr>
              <a:t>the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previous </a:t>
            </a:r>
            <a:r>
              <a:rPr sz="1800" spc="-65" dirty="0">
                <a:solidFill>
                  <a:srgbClr val="404040"/>
                </a:solidFill>
                <a:latin typeface="Verdana"/>
                <a:cs typeface="Verdana"/>
              </a:rPr>
              <a:t>statements</a:t>
            </a:r>
            <a:r>
              <a:rPr sz="1800" spc="-6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must </a:t>
            </a:r>
            <a:r>
              <a:rPr sz="1800" spc="85" dirty="0">
                <a:solidFill>
                  <a:srgbClr val="404040"/>
                </a:solidFill>
                <a:latin typeface="Verdana"/>
                <a:cs typeface="Verdana"/>
              </a:rPr>
              <a:t>be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50" dirty="0">
                <a:solidFill>
                  <a:srgbClr val="404040"/>
                </a:solidFill>
                <a:latin typeface="Verdana"/>
                <a:cs typeface="Verdana"/>
              </a:rPr>
              <a:t>false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75" dirty="0">
                <a:solidFill>
                  <a:srgbClr val="404040"/>
                </a:solidFill>
                <a:latin typeface="Verdana"/>
                <a:cs typeface="Verdana"/>
              </a:rPr>
              <a:t>for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5" dirty="0">
                <a:solidFill>
                  <a:srgbClr val="404040"/>
                </a:solidFill>
                <a:latin typeface="Verdana"/>
                <a:cs typeface="Verdana"/>
              </a:rPr>
              <a:t>the</a:t>
            </a:r>
            <a:r>
              <a:rPr sz="1800" spc="-10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55" dirty="0">
                <a:solidFill>
                  <a:srgbClr val="404040"/>
                </a:solidFill>
                <a:latin typeface="Verdana"/>
                <a:cs typeface="Verdana"/>
              </a:rPr>
              <a:t>current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one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5" dirty="0">
                <a:solidFill>
                  <a:srgbClr val="404040"/>
                </a:solidFill>
                <a:latin typeface="Verdana"/>
                <a:cs typeface="Verdana"/>
              </a:rPr>
              <a:t>to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evaluate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to</a:t>
            </a:r>
            <a:r>
              <a:rPr sz="1800" spc="-8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0" dirty="0">
                <a:solidFill>
                  <a:srgbClr val="404040"/>
                </a:solidFill>
                <a:latin typeface="Verdana"/>
                <a:cs typeface="Verdana"/>
              </a:rPr>
              <a:t>true</a:t>
            </a:r>
            <a:endParaRPr sz="1800">
              <a:latin typeface="Verdana"/>
              <a:cs typeface="Verdan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0936" y="2817876"/>
            <a:ext cx="5839968" cy="16565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9268" y="2360676"/>
            <a:ext cx="8904732" cy="233172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80" dirty="0"/>
              <a:t>Bitcoin</a:t>
            </a:r>
            <a:r>
              <a:rPr spc="-229" dirty="0"/>
              <a:t> </a:t>
            </a:r>
            <a:r>
              <a:rPr spc="-105" dirty="0"/>
              <a:t>broker</a:t>
            </a:r>
            <a:r>
              <a:rPr spc="-225" dirty="0"/>
              <a:t> </a:t>
            </a:r>
            <a:r>
              <a:rPr spc="-10" dirty="0"/>
              <a:t>example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44067" y="1016634"/>
            <a:ext cx="206692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FFFFFF"/>
                </a:solidFill>
                <a:latin typeface="Verdana"/>
                <a:cs typeface="Verdana"/>
              </a:rPr>
              <a:t>Quick</a:t>
            </a:r>
            <a:r>
              <a:rPr sz="3200" spc="-2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200" spc="-90" dirty="0">
                <a:solidFill>
                  <a:srgbClr val="FFFFFF"/>
                </a:solidFill>
                <a:latin typeface="Verdana"/>
                <a:cs typeface="Verdana"/>
              </a:rPr>
              <a:t>quiz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9683" y="2506421"/>
            <a:ext cx="572135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20" dirty="0">
                <a:solidFill>
                  <a:srgbClr val="404040"/>
                </a:solidFill>
                <a:latin typeface="Verdana"/>
                <a:cs typeface="Verdana"/>
              </a:rPr>
              <a:t>What</a:t>
            </a:r>
            <a:r>
              <a:rPr sz="1800" spc="-4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would</a:t>
            </a:r>
            <a:r>
              <a:rPr sz="1800" spc="-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happen</a:t>
            </a:r>
            <a:r>
              <a:rPr sz="1800" spc="-6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if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both</a:t>
            </a:r>
            <a:r>
              <a:rPr sz="1800" spc="-8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30" dirty="0">
                <a:solidFill>
                  <a:srgbClr val="404040"/>
                </a:solidFill>
                <a:latin typeface="Verdana"/>
                <a:cs typeface="Verdana"/>
              </a:rPr>
              <a:t>conditions</a:t>
            </a:r>
            <a:r>
              <a:rPr sz="1800" spc="-10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are</a:t>
            </a:r>
            <a:r>
              <a:rPr sz="1800" spc="-10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45" dirty="0">
                <a:solidFill>
                  <a:srgbClr val="404040"/>
                </a:solidFill>
                <a:latin typeface="Verdana"/>
                <a:cs typeface="Verdana"/>
              </a:rPr>
              <a:t>True?</a:t>
            </a:r>
            <a:endParaRPr sz="18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0936" y="2706623"/>
            <a:ext cx="6403847" cy="187909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12060" y="3270884"/>
            <a:ext cx="252221" cy="24460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195" dirty="0"/>
              <a:t>For</a:t>
            </a:r>
            <a:r>
              <a:rPr spc="-225" dirty="0"/>
              <a:t> </a:t>
            </a:r>
            <a:r>
              <a:rPr spc="30" dirty="0"/>
              <a:t>loop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9683" y="2506421"/>
            <a:ext cx="5865495" cy="849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60" dirty="0">
                <a:solidFill>
                  <a:srgbClr val="404040"/>
                </a:solidFill>
                <a:latin typeface="Verdana"/>
                <a:cs typeface="Verdana"/>
              </a:rPr>
              <a:t>Allows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55" dirty="0">
                <a:solidFill>
                  <a:srgbClr val="404040"/>
                </a:solidFill>
                <a:latin typeface="Verdana"/>
                <a:cs typeface="Verdana"/>
              </a:rPr>
              <a:t>us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to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45" dirty="0">
                <a:solidFill>
                  <a:srgbClr val="404040"/>
                </a:solidFill>
                <a:latin typeface="Verdana"/>
                <a:cs typeface="Verdana"/>
              </a:rPr>
              <a:t>iterate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35" dirty="0">
                <a:solidFill>
                  <a:srgbClr val="404040"/>
                </a:solidFill>
                <a:latin typeface="Verdana"/>
                <a:cs typeface="Verdana"/>
              </a:rPr>
              <a:t>over</a:t>
            </a:r>
            <a:r>
              <a:rPr sz="1800" spc="-15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50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0" dirty="0">
                <a:solidFill>
                  <a:srgbClr val="404040"/>
                </a:solidFill>
                <a:latin typeface="Verdana"/>
                <a:cs typeface="Verdana"/>
              </a:rPr>
              <a:t>set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amount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of</a:t>
            </a:r>
            <a:r>
              <a:rPr sz="1800" spc="-14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variables 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within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50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65" dirty="0">
                <a:solidFill>
                  <a:srgbClr val="404040"/>
                </a:solidFill>
                <a:latin typeface="Verdana"/>
                <a:cs typeface="Verdana"/>
              </a:rPr>
              <a:t>data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85" dirty="0">
                <a:solidFill>
                  <a:srgbClr val="404040"/>
                </a:solidFill>
                <a:latin typeface="Verdana"/>
                <a:cs typeface="Verdana"/>
              </a:rPr>
              <a:t>structure.</a:t>
            </a:r>
            <a:r>
              <a:rPr sz="1800" spc="-6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80" dirty="0">
                <a:solidFill>
                  <a:srgbClr val="404040"/>
                </a:solidFill>
                <a:latin typeface="Verdana"/>
                <a:cs typeface="Verdana"/>
              </a:rPr>
              <a:t>During</a:t>
            </a:r>
            <a:r>
              <a:rPr sz="1800" spc="-12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40" dirty="0">
                <a:solidFill>
                  <a:srgbClr val="404040"/>
                </a:solidFill>
                <a:latin typeface="Verdana"/>
                <a:cs typeface="Verdana"/>
              </a:rPr>
              <a:t>that</a:t>
            </a:r>
            <a:r>
              <a:rPr sz="1800" spc="-8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we</a:t>
            </a:r>
            <a:r>
              <a:rPr sz="1800" spc="-7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75" dirty="0">
                <a:solidFill>
                  <a:srgbClr val="404040"/>
                </a:solidFill>
                <a:latin typeface="Verdana"/>
                <a:cs typeface="Verdana"/>
              </a:rPr>
              <a:t>can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manipulate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00" dirty="0">
                <a:solidFill>
                  <a:srgbClr val="404040"/>
                </a:solidFill>
                <a:latin typeface="Verdana"/>
                <a:cs typeface="Verdana"/>
              </a:rPr>
              <a:t>each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60" dirty="0">
                <a:solidFill>
                  <a:srgbClr val="404040"/>
                </a:solidFill>
                <a:latin typeface="Verdana"/>
                <a:cs typeface="Verdana"/>
              </a:rPr>
              <a:t>item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however</a:t>
            </a:r>
            <a:r>
              <a:rPr sz="1800" spc="-8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we</a:t>
            </a:r>
            <a:r>
              <a:rPr sz="1800" spc="-8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0" dirty="0">
                <a:solidFill>
                  <a:srgbClr val="404040"/>
                </a:solidFill>
                <a:latin typeface="Verdana"/>
                <a:cs typeface="Verdana"/>
              </a:rPr>
              <a:t>want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9683" y="4660772"/>
            <a:ext cx="44164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Again,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5" dirty="0">
                <a:solidFill>
                  <a:srgbClr val="404040"/>
                </a:solidFill>
                <a:latin typeface="Verdana"/>
                <a:cs typeface="Verdana"/>
              </a:rPr>
              <a:t>indentation</a:t>
            </a:r>
            <a:r>
              <a:rPr sz="1800" spc="-8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90" dirty="0">
                <a:solidFill>
                  <a:srgbClr val="404040"/>
                </a:solidFill>
                <a:latin typeface="Verdana"/>
                <a:cs typeface="Verdana"/>
              </a:rPr>
              <a:t>is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50" dirty="0">
                <a:solidFill>
                  <a:srgbClr val="404040"/>
                </a:solidFill>
                <a:latin typeface="Verdana"/>
                <a:cs typeface="Verdana"/>
              </a:rPr>
              <a:t>important</a:t>
            </a:r>
            <a:r>
              <a:rPr sz="1800" spc="-10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here!</a:t>
            </a:r>
            <a:endParaRPr sz="1800">
              <a:latin typeface="Verdana"/>
              <a:cs typeface="Verdan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0936" y="3179064"/>
            <a:ext cx="5894832" cy="69341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44067" y="1016634"/>
            <a:ext cx="172085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0" dirty="0"/>
              <a:t>Example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9683" y="2478989"/>
            <a:ext cx="5817870" cy="547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055"/>
              </a:lnSpc>
              <a:spcBef>
                <a:spcPts val="10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Say</a:t>
            </a:r>
            <a:r>
              <a:rPr sz="1800" spc="-14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we</a:t>
            </a:r>
            <a:r>
              <a:rPr sz="1800" spc="-8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want</a:t>
            </a:r>
            <a:r>
              <a:rPr sz="1800" spc="-8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to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85" dirty="0">
                <a:solidFill>
                  <a:srgbClr val="404040"/>
                </a:solidFill>
                <a:latin typeface="Verdana"/>
                <a:cs typeface="Verdana"/>
              </a:rPr>
              <a:t>go</a:t>
            </a:r>
            <a:r>
              <a:rPr sz="1800" spc="-1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35" dirty="0">
                <a:solidFill>
                  <a:srgbClr val="404040"/>
                </a:solidFill>
                <a:latin typeface="Verdana"/>
                <a:cs typeface="Verdana"/>
              </a:rPr>
              <a:t>over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50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55" dirty="0">
                <a:solidFill>
                  <a:srgbClr val="404040"/>
                </a:solidFill>
                <a:latin typeface="Verdana"/>
                <a:cs typeface="Verdana"/>
              </a:rPr>
              <a:t>list</a:t>
            </a:r>
            <a:r>
              <a:rPr sz="1800" spc="-16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60" dirty="0">
                <a:solidFill>
                  <a:srgbClr val="404040"/>
                </a:solidFill>
                <a:latin typeface="Verdana"/>
                <a:cs typeface="Verdana"/>
              </a:rPr>
              <a:t>and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print</a:t>
            </a:r>
            <a:r>
              <a:rPr sz="1800" spc="-1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00" dirty="0">
                <a:solidFill>
                  <a:srgbClr val="404040"/>
                </a:solidFill>
                <a:latin typeface="Verdana"/>
                <a:cs typeface="Verdana"/>
              </a:rPr>
              <a:t>each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0" dirty="0">
                <a:solidFill>
                  <a:srgbClr val="404040"/>
                </a:solidFill>
                <a:latin typeface="Verdana"/>
                <a:cs typeface="Verdana"/>
              </a:rPr>
              <a:t>item</a:t>
            </a:r>
            <a:endParaRPr sz="1800">
              <a:latin typeface="Verdana"/>
              <a:cs typeface="Verdana"/>
            </a:endParaRPr>
          </a:p>
          <a:p>
            <a:pPr marL="355600">
              <a:lnSpc>
                <a:spcPts val="2055"/>
              </a:lnSpc>
            </a:pP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along</a:t>
            </a:r>
            <a:r>
              <a:rPr sz="1800" spc="-85" dirty="0">
                <a:solidFill>
                  <a:srgbClr val="404040"/>
                </a:solidFill>
                <a:latin typeface="Verdana"/>
                <a:cs typeface="Verdana"/>
              </a:rPr>
              <a:t> with</a:t>
            </a:r>
            <a:r>
              <a:rPr sz="1800" spc="-5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65" dirty="0">
                <a:solidFill>
                  <a:srgbClr val="404040"/>
                </a:solidFill>
                <a:latin typeface="Verdana"/>
                <a:cs typeface="Verdana"/>
              </a:rPr>
              <a:t>its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index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9683" y="5343905"/>
            <a:ext cx="5999480" cy="546735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355600" marR="5080" indent="-343535">
              <a:lnSpc>
                <a:spcPts val="1939"/>
              </a:lnSpc>
              <a:spcBef>
                <a:spcPts val="345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20" dirty="0">
                <a:solidFill>
                  <a:srgbClr val="404040"/>
                </a:solidFill>
                <a:latin typeface="Verdana"/>
                <a:cs typeface="Verdana"/>
              </a:rPr>
              <a:t>What</a:t>
            </a:r>
            <a:r>
              <a:rPr sz="1800" spc="-7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if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we</a:t>
            </a:r>
            <a:r>
              <a:rPr sz="1800" spc="-7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have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much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40" dirty="0">
                <a:solidFill>
                  <a:srgbClr val="404040"/>
                </a:solidFill>
                <a:latin typeface="Verdana"/>
                <a:cs typeface="Verdana"/>
              </a:rPr>
              <a:t>more</a:t>
            </a:r>
            <a:r>
              <a:rPr sz="1800" spc="-12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than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70" dirty="0">
                <a:solidFill>
                  <a:srgbClr val="404040"/>
                </a:solidFill>
                <a:latin typeface="Verdana"/>
                <a:cs typeface="Verdana"/>
              </a:rPr>
              <a:t>4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0" dirty="0">
                <a:solidFill>
                  <a:srgbClr val="404040"/>
                </a:solidFill>
                <a:latin typeface="Verdana"/>
                <a:cs typeface="Verdana"/>
              </a:rPr>
              <a:t>items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in</a:t>
            </a:r>
            <a:r>
              <a:rPr sz="1800" spc="-1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5" dirty="0">
                <a:solidFill>
                  <a:srgbClr val="404040"/>
                </a:solidFill>
                <a:latin typeface="Verdana"/>
                <a:cs typeface="Verdana"/>
              </a:rPr>
              <a:t>the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list, 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say,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1000?</a:t>
            </a:r>
            <a:endParaRPr sz="1800">
              <a:latin typeface="Verdana"/>
              <a:cs typeface="Verdan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8848" y="2586227"/>
            <a:ext cx="7533132" cy="229971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4682" y="2114550"/>
            <a:ext cx="278320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40665" algn="l"/>
              </a:tabLst>
            </a:pPr>
            <a:r>
              <a:rPr sz="2100" dirty="0">
                <a:latin typeface="Verdana"/>
                <a:cs typeface="Verdana"/>
              </a:rPr>
              <a:t>Now</a:t>
            </a:r>
            <a:r>
              <a:rPr sz="2100" spc="-125" dirty="0">
                <a:latin typeface="Verdana"/>
                <a:cs typeface="Verdana"/>
              </a:rPr>
              <a:t> </a:t>
            </a:r>
            <a:r>
              <a:rPr sz="2100" spc="-80" dirty="0">
                <a:latin typeface="Verdana"/>
                <a:cs typeface="Verdana"/>
              </a:rPr>
              <a:t>with</a:t>
            </a:r>
            <a:r>
              <a:rPr sz="2100" spc="-130" dirty="0">
                <a:latin typeface="Verdana"/>
                <a:cs typeface="Verdana"/>
              </a:rPr>
              <a:t> </a:t>
            </a:r>
            <a:r>
              <a:rPr sz="2100" spc="160" dirty="0">
                <a:latin typeface="Verdana"/>
                <a:cs typeface="Verdana"/>
              </a:rPr>
              <a:t>a</a:t>
            </a:r>
            <a:r>
              <a:rPr sz="2100" spc="-120" dirty="0">
                <a:latin typeface="Verdana"/>
                <a:cs typeface="Verdana"/>
              </a:rPr>
              <a:t> </a:t>
            </a:r>
            <a:r>
              <a:rPr sz="2100" spc="-95" dirty="0">
                <a:latin typeface="Verdana"/>
                <a:cs typeface="Verdana"/>
              </a:rPr>
              <a:t>for</a:t>
            </a:r>
            <a:r>
              <a:rPr sz="2100" spc="-120" dirty="0">
                <a:latin typeface="Verdana"/>
                <a:cs typeface="Verdana"/>
              </a:rPr>
              <a:t> </a:t>
            </a:r>
            <a:r>
              <a:rPr sz="2100" spc="-20" dirty="0">
                <a:latin typeface="Verdana"/>
                <a:cs typeface="Verdana"/>
              </a:rPr>
              <a:t>loop</a:t>
            </a:r>
            <a:endParaRPr sz="21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4682" y="4509675"/>
            <a:ext cx="3937000" cy="857250"/>
          </a:xfrm>
          <a:prstGeom prst="rect">
            <a:avLst/>
          </a:prstGeom>
        </p:spPr>
        <p:txBody>
          <a:bodyPr vert="horz" wrap="square" lIns="0" tIns="10795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850"/>
              </a:spcBef>
              <a:buFont typeface="Arial MT"/>
              <a:buChar char="•"/>
              <a:tabLst>
                <a:tab pos="240665" algn="l"/>
              </a:tabLst>
            </a:pPr>
            <a:r>
              <a:rPr sz="2100" spc="-105" dirty="0">
                <a:latin typeface="Verdana"/>
                <a:cs typeface="Verdana"/>
              </a:rPr>
              <a:t>Saves</a:t>
            </a:r>
            <a:r>
              <a:rPr sz="2100" spc="-150" dirty="0">
                <a:latin typeface="Verdana"/>
                <a:cs typeface="Verdana"/>
              </a:rPr>
              <a:t> </a:t>
            </a:r>
            <a:r>
              <a:rPr sz="2100" spc="-180" dirty="0">
                <a:latin typeface="Verdana"/>
                <a:cs typeface="Verdana"/>
              </a:rPr>
              <a:t>us</a:t>
            </a:r>
            <a:r>
              <a:rPr sz="2100" spc="-135" dirty="0">
                <a:latin typeface="Verdana"/>
                <a:cs typeface="Verdana"/>
              </a:rPr>
              <a:t> </a:t>
            </a:r>
            <a:r>
              <a:rPr sz="2100" spc="-95" dirty="0">
                <a:latin typeface="Verdana"/>
                <a:cs typeface="Verdana"/>
              </a:rPr>
              <a:t>writing</a:t>
            </a:r>
            <a:r>
              <a:rPr sz="2100" spc="-130" dirty="0">
                <a:latin typeface="Verdana"/>
                <a:cs typeface="Verdana"/>
              </a:rPr>
              <a:t> </a:t>
            </a:r>
            <a:r>
              <a:rPr sz="2100" spc="-45" dirty="0">
                <a:latin typeface="Verdana"/>
                <a:cs typeface="Verdana"/>
              </a:rPr>
              <a:t>more</a:t>
            </a:r>
            <a:r>
              <a:rPr sz="2100" spc="-130" dirty="0">
                <a:latin typeface="Verdana"/>
                <a:cs typeface="Verdana"/>
              </a:rPr>
              <a:t> </a:t>
            </a:r>
            <a:r>
              <a:rPr sz="2100" spc="-10" dirty="0">
                <a:latin typeface="Verdana"/>
                <a:cs typeface="Verdana"/>
              </a:rPr>
              <a:t>lines</a:t>
            </a:r>
            <a:endParaRPr sz="2100">
              <a:latin typeface="Verdana"/>
              <a:cs typeface="Verdana"/>
            </a:endParaRPr>
          </a:p>
          <a:p>
            <a:pPr marL="240665" indent="-227965">
              <a:lnSpc>
                <a:spcPct val="100000"/>
              </a:lnSpc>
              <a:spcBef>
                <a:spcPts val="755"/>
              </a:spcBef>
              <a:buFont typeface="Arial MT"/>
              <a:buChar char="•"/>
              <a:tabLst>
                <a:tab pos="240665" algn="l"/>
              </a:tabLst>
            </a:pPr>
            <a:r>
              <a:rPr sz="2100" spc="-75" dirty="0">
                <a:latin typeface="Verdana"/>
                <a:cs typeface="Verdana"/>
              </a:rPr>
              <a:t>Doesn't</a:t>
            </a:r>
            <a:r>
              <a:rPr sz="2100" spc="-160" dirty="0">
                <a:latin typeface="Verdana"/>
                <a:cs typeface="Verdana"/>
              </a:rPr>
              <a:t> </a:t>
            </a:r>
            <a:r>
              <a:rPr sz="2100" spc="-135" dirty="0">
                <a:latin typeface="Verdana"/>
                <a:cs typeface="Verdana"/>
              </a:rPr>
              <a:t>limit</a:t>
            </a:r>
            <a:r>
              <a:rPr sz="2100" spc="-130" dirty="0">
                <a:latin typeface="Verdana"/>
                <a:cs typeface="Verdana"/>
              </a:rPr>
              <a:t> </a:t>
            </a:r>
            <a:r>
              <a:rPr sz="2100" spc="-180" dirty="0">
                <a:latin typeface="Verdana"/>
                <a:cs typeface="Verdana"/>
              </a:rPr>
              <a:t>us</a:t>
            </a:r>
            <a:r>
              <a:rPr sz="2100" spc="-140" dirty="0">
                <a:latin typeface="Verdana"/>
                <a:cs typeface="Verdana"/>
              </a:rPr>
              <a:t> </a:t>
            </a:r>
            <a:r>
              <a:rPr sz="2100" spc="-110" dirty="0">
                <a:latin typeface="Verdana"/>
                <a:cs typeface="Verdana"/>
              </a:rPr>
              <a:t>in</a:t>
            </a:r>
            <a:r>
              <a:rPr sz="2100" spc="-140" dirty="0">
                <a:latin typeface="Verdana"/>
                <a:cs typeface="Verdana"/>
              </a:rPr>
              <a:t> </a:t>
            </a:r>
            <a:r>
              <a:rPr sz="2100" spc="-95" dirty="0">
                <a:latin typeface="Verdana"/>
                <a:cs typeface="Verdana"/>
              </a:rPr>
              <a:t>term</a:t>
            </a:r>
            <a:r>
              <a:rPr sz="2100" spc="-140" dirty="0">
                <a:latin typeface="Verdana"/>
                <a:cs typeface="Verdana"/>
              </a:rPr>
              <a:t> </a:t>
            </a:r>
            <a:r>
              <a:rPr sz="2100" dirty="0">
                <a:latin typeface="Verdana"/>
                <a:cs typeface="Verdana"/>
              </a:rPr>
              <a:t>of</a:t>
            </a:r>
            <a:r>
              <a:rPr sz="2100" spc="-140" dirty="0">
                <a:latin typeface="Verdana"/>
                <a:cs typeface="Verdana"/>
              </a:rPr>
              <a:t> </a:t>
            </a:r>
            <a:r>
              <a:rPr sz="2100" spc="-75" dirty="0">
                <a:latin typeface="Verdana"/>
                <a:cs typeface="Verdana"/>
              </a:rPr>
              <a:t>size</a:t>
            </a:r>
            <a:endParaRPr sz="2100">
              <a:latin typeface="Verdana"/>
              <a:cs typeface="Verdan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195" dirty="0"/>
              <a:t>For</a:t>
            </a:r>
            <a:r>
              <a:rPr spc="-225" dirty="0"/>
              <a:t> </a:t>
            </a:r>
            <a:r>
              <a:rPr spc="-10" dirty="0"/>
              <a:t>example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0936" y="2601467"/>
            <a:ext cx="6868668" cy="16550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165" dirty="0"/>
              <a:t>Tuples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9683" y="2506421"/>
            <a:ext cx="5593715" cy="575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50" dirty="0">
                <a:solidFill>
                  <a:srgbClr val="404040"/>
                </a:solidFill>
                <a:latin typeface="Verdana"/>
                <a:cs typeface="Verdana"/>
              </a:rPr>
              <a:t>Effectively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75" dirty="0">
                <a:solidFill>
                  <a:srgbClr val="404040"/>
                </a:solidFill>
                <a:latin typeface="Verdana"/>
                <a:cs typeface="Verdana"/>
              </a:rPr>
              <a:t>lists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30" dirty="0">
                <a:solidFill>
                  <a:srgbClr val="404040"/>
                </a:solidFill>
                <a:latin typeface="Verdana"/>
                <a:cs typeface="Verdana"/>
              </a:rPr>
              <a:t>that</a:t>
            </a:r>
            <a:r>
              <a:rPr sz="1800" spc="-7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are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30" dirty="0">
                <a:solidFill>
                  <a:srgbClr val="404040"/>
                </a:solidFill>
                <a:latin typeface="Verdana"/>
                <a:cs typeface="Verdana"/>
              </a:rPr>
              <a:t>immutable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65" dirty="0">
                <a:solidFill>
                  <a:srgbClr val="404040"/>
                </a:solidFill>
                <a:latin typeface="Verdana"/>
                <a:cs typeface="Verdana"/>
              </a:rPr>
              <a:t>(I.e.</a:t>
            </a:r>
            <a:r>
              <a:rPr sz="1800" spc="-5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can't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70" dirty="0">
                <a:solidFill>
                  <a:srgbClr val="404040"/>
                </a:solidFill>
                <a:latin typeface="Verdana"/>
                <a:cs typeface="Verdana"/>
              </a:rPr>
              <a:t>be</a:t>
            </a:r>
            <a:endParaRPr sz="1800">
              <a:latin typeface="Verdana"/>
              <a:cs typeface="Verdana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changed)</a:t>
            </a:r>
            <a:endParaRPr sz="18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4108" y="3139439"/>
            <a:ext cx="6669024" cy="111556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0891" y="1967483"/>
            <a:ext cx="6656832" cy="29337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45" dirty="0"/>
              <a:t>Numerical</a:t>
            </a:r>
            <a:r>
              <a:rPr spc="-235" dirty="0"/>
              <a:t> </a:t>
            </a:r>
            <a:r>
              <a:rPr spc="-140" dirty="0"/>
              <a:t>for</a:t>
            </a:r>
            <a:r>
              <a:rPr spc="-220" dirty="0"/>
              <a:t> </a:t>
            </a:r>
            <a:r>
              <a:rPr spc="40" dirty="0"/>
              <a:t>loop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114" dirty="0"/>
              <a:t>While</a:t>
            </a:r>
            <a:r>
              <a:rPr spc="-240" dirty="0"/>
              <a:t> </a:t>
            </a:r>
            <a:r>
              <a:rPr spc="30" dirty="0"/>
              <a:t>loop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78332" y="1886077"/>
            <a:ext cx="7871459" cy="1376680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25" dirty="0">
                <a:solidFill>
                  <a:srgbClr val="404040"/>
                </a:solidFill>
                <a:latin typeface="Verdana"/>
                <a:cs typeface="Verdana"/>
              </a:rPr>
              <a:t>Another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useful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loop.</a:t>
            </a:r>
            <a:r>
              <a:rPr sz="1800" spc="-12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Similar</a:t>
            </a:r>
            <a:r>
              <a:rPr sz="1800" spc="-16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0" dirty="0">
                <a:solidFill>
                  <a:srgbClr val="404040"/>
                </a:solidFill>
                <a:latin typeface="Verdana"/>
                <a:cs typeface="Verdana"/>
              </a:rPr>
              <a:t>to</a:t>
            </a:r>
            <a:r>
              <a:rPr sz="1800" spc="-12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0" dirty="0">
                <a:solidFill>
                  <a:srgbClr val="404040"/>
                </a:solidFill>
                <a:latin typeface="Verdana"/>
                <a:cs typeface="Verdana"/>
              </a:rPr>
              <a:t>the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80" dirty="0">
                <a:solidFill>
                  <a:srgbClr val="404040"/>
                </a:solidFill>
                <a:latin typeface="Verdana"/>
                <a:cs typeface="Verdana"/>
              </a:rPr>
              <a:t>for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loop.</a:t>
            </a:r>
            <a:endParaRPr sz="1800">
              <a:latin typeface="Verdana"/>
              <a:cs typeface="Verdana"/>
            </a:endParaRPr>
          </a:p>
          <a:p>
            <a:pPr marL="355600" marR="5080" indent="-342900">
              <a:lnSpc>
                <a:spcPct val="100000"/>
              </a:lnSpc>
              <a:spcBef>
                <a:spcPts val="100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95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55" dirty="0">
                <a:solidFill>
                  <a:srgbClr val="404040"/>
                </a:solidFill>
                <a:latin typeface="Verdana"/>
                <a:cs typeface="Verdana"/>
              </a:rPr>
              <a:t>while</a:t>
            </a:r>
            <a:r>
              <a:rPr sz="1800" spc="-7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loop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45" dirty="0">
                <a:solidFill>
                  <a:srgbClr val="404040"/>
                </a:solidFill>
                <a:latin typeface="Verdana"/>
                <a:cs typeface="Verdana"/>
              </a:rPr>
              <a:t>doesn't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run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80" dirty="0">
                <a:solidFill>
                  <a:srgbClr val="404040"/>
                </a:solidFill>
                <a:latin typeface="Verdana"/>
                <a:cs typeface="Verdana"/>
              </a:rPr>
              <a:t>for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50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predefined</a:t>
            </a:r>
            <a:r>
              <a:rPr sz="1800" spc="-6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40" dirty="0">
                <a:solidFill>
                  <a:srgbClr val="404040"/>
                </a:solidFill>
                <a:latin typeface="Verdana"/>
                <a:cs typeface="Verdana"/>
              </a:rPr>
              <a:t>number</a:t>
            </a:r>
            <a:r>
              <a:rPr sz="1800" spc="-8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of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85" dirty="0">
                <a:solidFill>
                  <a:srgbClr val="404040"/>
                </a:solidFill>
                <a:latin typeface="Verdana"/>
                <a:cs typeface="Verdana"/>
              </a:rPr>
              <a:t>iterations,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like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00" dirty="0">
                <a:solidFill>
                  <a:srgbClr val="404040"/>
                </a:solidFill>
                <a:latin typeface="Verdana"/>
                <a:cs typeface="Verdana"/>
              </a:rPr>
              <a:t>a </a:t>
            </a:r>
            <a:r>
              <a:rPr sz="1800" spc="-80" dirty="0">
                <a:solidFill>
                  <a:srgbClr val="404040"/>
                </a:solidFill>
                <a:latin typeface="Verdana"/>
                <a:cs typeface="Verdana"/>
              </a:rPr>
              <a:t>for</a:t>
            </a:r>
            <a:r>
              <a:rPr sz="1800" spc="-14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loop.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75" dirty="0">
                <a:solidFill>
                  <a:srgbClr val="404040"/>
                </a:solidFill>
                <a:latin typeface="Verdana"/>
                <a:cs typeface="Verdana"/>
              </a:rPr>
              <a:t>Instead,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it</a:t>
            </a:r>
            <a:r>
              <a:rPr sz="1800" spc="-1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stops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60" dirty="0">
                <a:solidFill>
                  <a:srgbClr val="404040"/>
                </a:solidFill>
                <a:latin typeface="Verdana"/>
                <a:cs typeface="Verdana"/>
              </a:rPr>
              <a:t>as</a:t>
            </a:r>
            <a:r>
              <a:rPr sz="1800" spc="-12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30" dirty="0">
                <a:solidFill>
                  <a:srgbClr val="404040"/>
                </a:solidFill>
                <a:latin typeface="Verdana"/>
                <a:cs typeface="Verdana"/>
              </a:rPr>
              <a:t>soon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60" dirty="0">
                <a:solidFill>
                  <a:srgbClr val="404040"/>
                </a:solidFill>
                <a:latin typeface="Verdana"/>
                <a:cs typeface="Verdana"/>
              </a:rPr>
              <a:t>as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50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r>
              <a:rPr sz="1800" spc="-14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0" dirty="0">
                <a:solidFill>
                  <a:srgbClr val="404040"/>
                </a:solidFill>
                <a:latin typeface="Verdana"/>
                <a:cs typeface="Verdana"/>
              </a:rPr>
              <a:t>given</a:t>
            </a:r>
            <a:r>
              <a:rPr sz="1800" spc="-15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condition</a:t>
            </a:r>
            <a:r>
              <a:rPr sz="1800" spc="-15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becomes true/false.</a:t>
            </a:r>
            <a:endParaRPr sz="18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6280" y="3037332"/>
            <a:ext cx="6342888" cy="233476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140" dirty="0"/>
              <a:t>Break</a:t>
            </a:r>
            <a:r>
              <a:rPr spc="-195" dirty="0"/>
              <a:t> </a:t>
            </a:r>
            <a:r>
              <a:rPr spc="-55" dirty="0"/>
              <a:t>statement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9683" y="2379440"/>
            <a:ext cx="5657215" cy="1631950"/>
          </a:xfrm>
          <a:prstGeom prst="rect">
            <a:avLst/>
          </a:prstGeom>
        </p:spPr>
        <p:txBody>
          <a:bodyPr vert="horz" wrap="square" lIns="0" tIns="139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60" dirty="0">
                <a:solidFill>
                  <a:srgbClr val="404040"/>
                </a:solidFill>
                <a:latin typeface="Verdana"/>
                <a:cs typeface="Verdana"/>
              </a:rPr>
              <a:t>Allows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55" dirty="0">
                <a:solidFill>
                  <a:srgbClr val="404040"/>
                </a:solidFill>
                <a:latin typeface="Verdana"/>
                <a:cs typeface="Verdana"/>
              </a:rPr>
              <a:t>us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to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30" dirty="0">
                <a:solidFill>
                  <a:srgbClr val="404040"/>
                </a:solidFill>
                <a:latin typeface="Verdana"/>
                <a:cs typeface="Verdana"/>
              </a:rPr>
              <a:t>go(break)</a:t>
            </a:r>
            <a:r>
              <a:rPr sz="1800" spc="-7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0" dirty="0">
                <a:solidFill>
                  <a:srgbClr val="404040"/>
                </a:solidFill>
                <a:latin typeface="Verdana"/>
                <a:cs typeface="Verdana"/>
              </a:rPr>
              <a:t>out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of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50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r>
              <a:rPr sz="1800" spc="-12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loop</a:t>
            </a:r>
            <a:r>
              <a:rPr sz="1800" spc="-1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60" dirty="0">
                <a:solidFill>
                  <a:srgbClr val="404040"/>
                </a:solidFill>
                <a:latin typeface="Verdana"/>
                <a:cs typeface="Verdana"/>
              </a:rPr>
              <a:t>preliminary.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00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Adds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50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55" dirty="0">
                <a:solidFill>
                  <a:srgbClr val="404040"/>
                </a:solidFill>
                <a:latin typeface="Verdana"/>
                <a:cs typeface="Verdana"/>
              </a:rPr>
              <a:t>bit</a:t>
            </a:r>
            <a:r>
              <a:rPr sz="1800" spc="-12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of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55" dirty="0">
                <a:solidFill>
                  <a:srgbClr val="404040"/>
                </a:solidFill>
                <a:latin typeface="Verdana"/>
                <a:cs typeface="Verdana"/>
              </a:rPr>
              <a:t>controllability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to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50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50" dirty="0">
                <a:solidFill>
                  <a:srgbClr val="404040"/>
                </a:solidFill>
                <a:latin typeface="Verdana"/>
                <a:cs typeface="Verdana"/>
              </a:rPr>
              <a:t>while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loop.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Usually</a:t>
            </a:r>
            <a:r>
              <a:rPr sz="1800" spc="-10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0" dirty="0">
                <a:solidFill>
                  <a:srgbClr val="404040"/>
                </a:solidFill>
                <a:latin typeface="Verdana"/>
                <a:cs typeface="Verdana"/>
              </a:rPr>
              <a:t>used</a:t>
            </a:r>
            <a:r>
              <a:rPr sz="1800" spc="-7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85" dirty="0">
                <a:solidFill>
                  <a:srgbClr val="404040"/>
                </a:solidFill>
                <a:latin typeface="Verdana"/>
                <a:cs typeface="Verdana"/>
              </a:rPr>
              <a:t>with</a:t>
            </a:r>
            <a:r>
              <a:rPr sz="1800" spc="-7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an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5" dirty="0">
                <a:solidFill>
                  <a:srgbClr val="404040"/>
                </a:solidFill>
                <a:latin typeface="Verdana"/>
                <a:cs typeface="Verdana"/>
              </a:rPr>
              <a:t>if.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01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95" dirty="0">
                <a:solidFill>
                  <a:srgbClr val="404040"/>
                </a:solidFill>
                <a:latin typeface="Verdana"/>
                <a:cs typeface="Verdana"/>
              </a:rPr>
              <a:t>Can</a:t>
            </a:r>
            <a:r>
              <a:rPr sz="1800" spc="-1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40" dirty="0">
                <a:solidFill>
                  <a:srgbClr val="404040"/>
                </a:solidFill>
                <a:latin typeface="Verdana"/>
                <a:cs typeface="Verdana"/>
              </a:rPr>
              <a:t>also</a:t>
            </a:r>
            <a:r>
              <a:rPr sz="1800" spc="-15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95" dirty="0">
                <a:solidFill>
                  <a:srgbClr val="404040"/>
                </a:solidFill>
                <a:latin typeface="Verdana"/>
                <a:cs typeface="Verdana"/>
              </a:rPr>
              <a:t>be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5" dirty="0">
                <a:solidFill>
                  <a:srgbClr val="404040"/>
                </a:solidFill>
                <a:latin typeface="Verdana"/>
                <a:cs typeface="Verdana"/>
              </a:rPr>
              <a:t>used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in</a:t>
            </a:r>
            <a:r>
              <a:rPr sz="1800" spc="-16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50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r>
              <a:rPr sz="1800" spc="-1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75" dirty="0">
                <a:solidFill>
                  <a:srgbClr val="404040"/>
                </a:solidFill>
                <a:latin typeface="Verdana"/>
                <a:cs typeface="Verdana"/>
              </a:rPr>
              <a:t>for</a:t>
            </a:r>
            <a:r>
              <a:rPr sz="1800" spc="-1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loop.</a:t>
            </a:r>
            <a:endParaRPr sz="1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44067" y="1016634"/>
            <a:ext cx="206692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Quick</a:t>
            </a:r>
            <a:r>
              <a:rPr spc="-250" dirty="0"/>
              <a:t> </a:t>
            </a:r>
            <a:r>
              <a:rPr spc="-90" dirty="0"/>
              <a:t>quiz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9683" y="2506421"/>
            <a:ext cx="5740400" cy="575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How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5" dirty="0">
                <a:solidFill>
                  <a:srgbClr val="404040"/>
                </a:solidFill>
                <a:latin typeface="Verdana"/>
                <a:cs typeface="Verdana"/>
              </a:rPr>
              <a:t>many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times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are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we</a:t>
            </a:r>
            <a:r>
              <a:rPr sz="1800" spc="-7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going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to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execute</a:t>
            </a:r>
            <a:r>
              <a:rPr sz="1800" spc="-6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5" dirty="0">
                <a:solidFill>
                  <a:srgbClr val="404040"/>
                </a:solidFill>
                <a:latin typeface="Verdana"/>
                <a:cs typeface="Verdana"/>
              </a:rPr>
              <a:t>the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while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loop?</a:t>
            </a:r>
            <a:endParaRPr sz="1800">
              <a:latin typeface="Verdana"/>
              <a:cs typeface="Verdan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55547" y="2648711"/>
            <a:ext cx="5356860" cy="2757170"/>
            <a:chOff x="955547" y="2648711"/>
            <a:chExt cx="5356860" cy="275717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5547" y="2648711"/>
              <a:ext cx="5356860" cy="165811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5547" y="4338827"/>
              <a:ext cx="5356860" cy="10668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90" dirty="0"/>
              <a:t>Functions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9683" y="2506421"/>
            <a:ext cx="5999480" cy="23279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20" dirty="0">
                <a:solidFill>
                  <a:srgbClr val="404040"/>
                </a:solidFill>
                <a:latin typeface="Verdana"/>
                <a:cs typeface="Verdana"/>
              </a:rPr>
              <a:t>Allow</a:t>
            </a:r>
            <a:r>
              <a:rPr sz="1800" spc="-1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55" dirty="0">
                <a:solidFill>
                  <a:srgbClr val="404040"/>
                </a:solidFill>
                <a:latin typeface="Verdana"/>
                <a:cs typeface="Verdana"/>
              </a:rPr>
              <a:t>us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to</a:t>
            </a:r>
            <a:r>
              <a:rPr sz="1800" spc="-8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80" dirty="0">
                <a:solidFill>
                  <a:srgbClr val="404040"/>
                </a:solidFill>
                <a:latin typeface="Verdana"/>
                <a:cs typeface="Verdana"/>
              </a:rPr>
              <a:t>package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45" dirty="0">
                <a:solidFill>
                  <a:srgbClr val="404040"/>
                </a:solidFill>
                <a:latin typeface="Verdana"/>
                <a:cs typeface="Verdana"/>
              </a:rPr>
              <a:t>functionality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in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50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nice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35" dirty="0">
                <a:solidFill>
                  <a:srgbClr val="404040"/>
                </a:solidFill>
                <a:latin typeface="Verdana"/>
                <a:cs typeface="Verdana"/>
              </a:rPr>
              <a:t>and</a:t>
            </a:r>
            <a:endParaRPr sz="1800">
              <a:latin typeface="Verdana"/>
              <a:cs typeface="Verdana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readable</a:t>
            </a:r>
            <a:r>
              <a:rPr sz="1800" spc="1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5" dirty="0">
                <a:solidFill>
                  <a:srgbClr val="404040"/>
                </a:solidFill>
                <a:latin typeface="Verdana"/>
                <a:cs typeface="Verdana"/>
              </a:rPr>
              <a:t>way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75" dirty="0">
                <a:solidFill>
                  <a:srgbClr val="404040"/>
                </a:solidFill>
                <a:latin typeface="Verdana"/>
                <a:cs typeface="Verdana"/>
              </a:rPr>
              <a:t>reuse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it</a:t>
            </a:r>
            <a:r>
              <a:rPr sz="1800" spc="-14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55" dirty="0">
                <a:solidFill>
                  <a:srgbClr val="404040"/>
                </a:solidFill>
                <a:latin typeface="Verdana"/>
                <a:cs typeface="Verdana"/>
              </a:rPr>
              <a:t>without</a:t>
            </a:r>
            <a:r>
              <a:rPr sz="1800" spc="-8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85" dirty="0">
                <a:solidFill>
                  <a:srgbClr val="404040"/>
                </a:solidFill>
                <a:latin typeface="Verdana"/>
                <a:cs typeface="Verdana"/>
              </a:rPr>
              <a:t>writing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it</a:t>
            </a:r>
            <a:r>
              <a:rPr sz="1800" spc="-1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again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50" dirty="0">
                <a:solidFill>
                  <a:srgbClr val="404040"/>
                </a:solidFill>
                <a:latin typeface="Verdana"/>
                <a:cs typeface="Verdana"/>
              </a:rPr>
              <a:t>Make</a:t>
            </a:r>
            <a:r>
              <a:rPr sz="1800" spc="-1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25" dirty="0">
                <a:solidFill>
                  <a:srgbClr val="404040"/>
                </a:solidFill>
                <a:latin typeface="Verdana"/>
                <a:cs typeface="Verdana"/>
              </a:rPr>
              <a:t>code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5" dirty="0">
                <a:solidFill>
                  <a:srgbClr val="404040"/>
                </a:solidFill>
                <a:latin typeface="Verdana"/>
                <a:cs typeface="Verdana"/>
              </a:rPr>
              <a:t>modular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60" dirty="0">
                <a:solidFill>
                  <a:srgbClr val="404040"/>
                </a:solidFill>
                <a:latin typeface="Verdana"/>
                <a:cs typeface="Verdana"/>
              </a:rPr>
              <a:t>and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readable</a:t>
            </a:r>
            <a:endParaRPr sz="1800">
              <a:latin typeface="Verdana"/>
              <a:cs typeface="Verdana"/>
            </a:endParaRPr>
          </a:p>
          <a:p>
            <a:pPr marL="355600" marR="5080" indent="-343535">
              <a:lnSpc>
                <a:spcPct val="100000"/>
              </a:lnSpc>
              <a:spcBef>
                <a:spcPts val="101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70" dirty="0">
                <a:solidFill>
                  <a:srgbClr val="404040"/>
                </a:solidFill>
                <a:latin typeface="Verdana"/>
                <a:cs typeface="Verdana"/>
              </a:rPr>
              <a:t>Rule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of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55" dirty="0">
                <a:solidFill>
                  <a:srgbClr val="404040"/>
                </a:solidFill>
                <a:latin typeface="Verdana"/>
                <a:cs typeface="Verdana"/>
              </a:rPr>
              <a:t>thumb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25" dirty="0">
                <a:solidFill>
                  <a:srgbClr val="404040"/>
                </a:solidFill>
                <a:latin typeface="Verdana"/>
                <a:cs typeface="Verdana"/>
              </a:rPr>
              <a:t>-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if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35" dirty="0">
                <a:solidFill>
                  <a:srgbClr val="404040"/>
                </a:solidFill>
                <a:latin typeface="Verdana"/>
                <a:cs typeface="Verdana"/>
              </a:rPr>
              <a:t>you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are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0" dirty="0">
                <a:solidFill>
                  <a:srgbClr val="404040"/>
                </a:solidFill>
                <a:latin typeface="Verdana"/>
                <a:cs typeface="Verdana"/>
              </a:rPr>
              <a:t>planning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on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85" dirty="0">
                <a:solidFill>
                  <a:srgbClr val="404040"/>
                </a:solidFill>
                <a:latin typeface="Verdana"/>
                <a:cs typeface="Verdana"/>
              </a:rPr>
              <a:t>using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0" dirty="0">
                <a:solidFill>
                  <a:srgbClr val="404040"/>
                </a:solidFill>
                <a:latin typeface="Verdana"/>
                <a:cs typeface="Verdana"/>
              </a:rPr>
              <a:t>very 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similar</a:t>
            </a:r>
            <a:r>
              <a:rPr sz="1800" spc="-15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25" dirty="0">
                <a:solidFill>
                  <a:srgbClr val="404040"/>
                </a:solidFill>
                <a:latin typeface="Verdana"/>
                <a:cs typeface="Verdana"/>
              </a:rPr>
              <a:t>code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40" dirty="0">
                <a:solidFill>
                  <a:srgbClr val="404040"/>
                </a:solidFill>
                <a:latin typeface="Verdana"/>
                <a:cs typeface="Verdana"/>
              </a:rPr>
              <a:t>more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than</a:t>
            </a:r>
            <a:r>
              <a:rPr sz="1800" spc="-8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once,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it</a:t>
            </a:r>
            <a:r>
              <a:rPr sz="1800" spc="-12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0" dirty="0">
                <a:solidFill>
                  <a:srgbClr val="404040"/>
                </a:solidFill>
                <a:latin typeface="Verdana"/>
                <a:cs typeface="Verdana"/>
              </a:rPr>
              <a:t>may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85" dirty="0">
                <a:solidFill>
                  <a:srgbClr val="404040"/>
                </a:solidFill>
                <a:latin typeface="Verdana"/>
                <a:cs typeface="Verdana"/>
              </a:rPr>
              <a:t>be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40" dirty="0">
                <a:solidFill>
                  <a:srgbClr val="404040"/>
                </a:solidFill>
                <a:latin typeface="Verdana"/>
                <a:cs typeface="Verdana"/>
              </a:rPr>
              <a:t>worthwhile </a:t>
            </a:r>
            <a:r>
              <a:rPr sz="1800" spc="-85" dirty="0">
                <a:solidFill>
                  <a:srgbClr val="404040"/>
                </a:solidFill>
                <a:latin typeface="Verdana"/>
                <a:cs typeface="Verdana"/>
              </a:rPr>
              <a:t>writing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it</a:t>
            </a:r>
            <a:r>
              <a:rPr sz="1800" spc="-15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60" dirty="0">
                <a:solidFill>
                  <a:srgbClr val="404040"/>
                </a:solidFill>
                <a:latin typeface="Verdana"/>
                <a:cs typeface="Verdana"/>
              </a:rPr>
              <a:t>as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50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r>
              <a:rPr sz="1800" spc="-14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35" dirty="0">
                <a:solidFill>
                  <a:srgbClr val="404040"/>
                </a:solidFill>
                <a:latin typeface="Verdana"/>
                <a:cs typeface="Verdana"/>
              </a:rPr>
              <a:t>reusable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function.</a:t>
            </a:r>
            <a:endParaRPr sz="1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6636" y="2403348"/>
              <a:ext cx="7043928" cy="143103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34568" y="2401823"/>
              <a:ext cx="448309" cy="260985"/>
            </a:xfrm>
            <a:custGeom>
              <a:avLst/>
              <a:gdLst/>
              <a:ahLst/>
              <a:cxnLst/>
              <a:rect l="l" t="t" r="r" b="b"/>
              <a:pathLst>
                <a:path w="448309" h="260985">
                  <a:moveTo>
                    <a:pt x="0" y="43434"/>
                  </a:moveTo>
                  <a:lnTo>
                    <a:pt x="3412" y="26521"/>
                  </a:lnTo>
                  <a:lnTo>
                    <a:pt x="12720" y="12715"/>
                  </a:lnTo>
                  <a:lnTo>
                    <a:pt x="26526" y="3411"/>
                  </a:lnTo>
                  <a:lnTo>
                    <a:pt x="43433" y="0"/>
                  </a:lnTo>
                  <a:lnTo>
                    <a:pt x="404622" y="0"/>
                  </a:lnTo>
                  <a:lnTo>
                    <a:pt x="421529" y="3411"/>
                  </a:lnTo>
                  <a:lnTo>
                    <a:pt x="435335" y="12715"/>
                  </a:lnTo>
                  <a:lnTo>
                    <a:pt x="444643" y="26521"/>
                  </a:lnTo>
                  <a:lnTo>
                    <a:pt x="448056" y="43434"/>
                  </a:lnTo>
                  <a:lnTo>
                    <a:pt x="448056" y="217170"/>
                  </a:lnTo>
                  <a:lnTo>
                    <a:pt x="444643" y="234082"/>
                  </a:lnTo>
                  <a:lnTo>
                    <a:pt x="435335" y="247888"/>
                  </a:lnTo>
                  <a:lnTo>
                    <a:pt x="421529" y="257192"/>
                  </a:lnTo>
                  <a:lnTo>
                    <a:pt x="404622" y="260603"/>
                  </a:lnTo>
                  <a:lnTo>
                    <a:pt x="43433" y="260603"/>
                  </a:lnTo>
                  <a:lnTo>
                    <a:pt x="26526" y="257192"/>
                  </a:lnTo>
                  <a:lnTo>
                    <a:pt x="12720" y="247888"/>
                  </a:lnTo>
                  <a:lnTo>
                    <a:pt x="3412" y="234082"/>
                  </a:lnTo>
                  <a:lnTo>
                    <a:pt x="0" y="217170"/>
                  </a:lnTo>
                  <a:lnTo>
                    <a:pt x="0" y="43434"/>
                  </a:lnTo>
                  <a:close/>
                </a:path>
              </a:pathLst>
            </a:custGeom>
            <a:ln w="57150">
              <a:solidFill>
                <a:srgbClr val="E23C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9619" y="2120312"/>
              <a:ext cx="250810" cy="236426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50" dirty="0"/>
              <a:t>Function</a:t>
            </a:r>
            <a:r>
              <a:rPr spc="-240" dirty="0"/>
              <a:t> </a:t>
            </a:r>
            <a:r>
              <a:rPr spc="-10" dirty="0"/>
              <a:t>declaration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72313" y="1909953"/>
            <a:ext cx="9563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Arial"/>
                <a:cs typeface="Arial"/>
              </a:rPr>
              <a:t>keyword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2304669" y="2111674"/>
            <a:ext cx="4556125" cy="608330"/>
            <a:chOff x="2304669" y="2111674"/>
            <a:chExt cx="4556125" cy="608330"/>
          </a:xfrm>
        </p:grpSpPr>
        <p:sp>
          <p:nvSpPr>
            <p:cNvPr id="9" name="object 9"/>
            <p:cNvSpPr/>
            <p:nvPr/>
          </p:nvSpPr>
          <p:spPr>
            <a:xfrm>
              <a:off x="2333244" y="2382011"/>
              <a:ext cx="4498975" cy="309880"/>
            </a:xfrm>
            <a:custGeom>
              <a:avLst/>
              <a:gdLst/>
              <a:ahLst/>
              <a:cxnLst/>
              <a:rect l="l" t="t" r="r" b="b"/>
              <a:pathLst>
                <a:path w="4498975" h="309880">
                  <a:moveTo>
                    <a:pt x="0" y="51562"/>
                  </a:moveTo>
                  <a:lnTo>
                    <a:pt x="4056" y="31503"/>
                  </a:lnTo>
                  <a:lnTo>
                    <a:pt x="15112" y="15112"/>
                  </a:lnTo>
                  <a:lnTo>
                    <a:pt x="31503" y="4056"/>
                  </a:lnTo>
                  <a:lnTo>
                    <a:pt x="51562" y="0"/>
                  </a:lnTo>
                  <a:lnTo>
                    <a:pt x="4447285" y="0"/>
                  </a:lnTo>
                  <a:lnTo>
                    <a:pt x="4467344" y="4056"/>
                  </a:lnTo>
                  <a:lnTo>
                    <a:pt x="4483734" y="15112"/>
                  </a:lnTo>
                  <a:lnTo>
                    <a:pt x="4494791" y="31503"/>
                  </a:lnTo>
                  <a:lnTo>
                    <a:pt x="4498848" y="51562"/>
                  </a:lnTo>
                  <a:lnTo>
                    <a:pt x="4498848" y="257810"/>
                  </a:lnTo>
                  <a:lnTo>
                    <a:pt x="4494791" y="277868"/>
                  </a:lnTo>
                  <a:lnTo>
                    <a:pt x="4483734" y="294259"/>
                  </a:lnTo>
                  <a:lnTo>
                    <a:pt x="4467344" y="305315"/>
                  </a:lnTo>
                  <a:lnTo>
                    <a:pt x="4447285" y="309372"/>
                  </a:lnTo>
                  <a:lnTo>
                    <a:pt x="51562" y="309372"/>
                  </a:lnTo>
                  <a:lnTo>
                    <a:pt x="31503" y="305315"/>
                  </a:lnTo>
                  <a:lnTo>
                    <a:pt x="15112" y="294259"/>
                  </a:lnTo>
                  <a:lnTo>
                    <a:pt x="4056" y="277868"/>
                  </a:lnTo>
                  <a:lnTo>
                    <a:pt x="0" y="257810"/>
                  </a:lnTo>
                  <a:lnTo>
                    <a:pt x="0" y="51562"/>
                  </a:lnTo>
                  <a:close/>
                </a:path>
              </a:pathLst>
            </a:custGeom>
            <a:ln w="57150">
              <a:solidFill>
                <a:srgbClr val="E23C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52772" y="2111674"/>
              <a:ext cx="174101" cy="243921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3989323" y="1886203"/>
            <a:ext cx="16395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4950" marR="5080" indent="-222885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Any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number</a:t>
            </a:r>
            <a:r>
              <a:rPr sz="1800" b="1" spc="-50" dirty="0">
                <a:latin typeface="Arial"/>
                <a:cs typeface="Arial"/>
              </a:rPr>
              <a:t> </a:t>
            </a:r>
            <a:r>
              <a:rPr sz="1800" b="1" spc="-25" dirty="0">
                <a:latin typeface="Arial"/>
                <a:cs typeface="Arial"/>
              </a:rPr>
              <a:t>of </a:t>
            </a:r>
            <a:r>
              <a:rPr sz="1800" b="1" spc="-10" dirty="0">
                <a:latin typeface="Arial"/>
                <a:cs typeface="Arial"/>
              </a:rPr>
              <a:t>arguments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907792" y="3621532"/>
            <a:ext cx="673100" cy="310515"/>
          </a:xfrm>
          <a:custGeom>
            <a:avLst/>
            <a:gdLst/>
            <a:ahLst/>
            <a:cxnLst/>
            <a:rect l="l" t="t" r="r" b="b"/>
            <a:pathLst>
              <a:path w="673100" h="310514">
                <a:moveTo>
                  <a:pt x="169279" y="52774"/>
                </a:moveTo>
                <a:lnTo>
                  <a:pt x="147324" y="105483"/>
                </a:lnTo>
                <a:lnTo>
                  <a:pt x="633793" y="307927"/>
                </a:lnTo>
                <a:lnTo>
                  <a:pt x="633998" y="307927"/>
                </a:lnTo>
                <a:lnTo>
                  <a:pt x="644687" y="310072"/>
                </a:lnTo>
                <a:lnTo>
                  <a:pt x="655415" y="307927"/>
                </a:lnTo>
                <a:lnTo>
                  <a:pt x="664571" y="301900"/>
                </a:lnTo>
                <a:lnTo>
                  <a:pt x="670941" y="292481"/>
                </a:lnTo>
                <a:lnTo>
                  <a:pt x="673092" y="281342"/>
                </a:lnTo>
                <a:lnTo>
                  <a:pt x="670909" y="270621"/>
                </a:lnTo>
                <a:lnTo>
                  <a:pt x="664868" y="261494"/>
                </a:lnTo>
                <a:lnTo>
                  <a:pt x="655446" y="255143"/>
                </a:lnTo>
                <a:lnTo>
                  <a:pt x="169279" y="52774"/>
                </a:lnTo>
                <a:close/>
              </a:path>
              <a:path w="673100" h="310514">
                <a:moveTo>
                  <a:pt x="191262" y="0"/>
                </a:moveTo>
                <a:lnTo>
                  <a:pt x="0" y="13208"/>
                </a:lnTo>
                <a:lnTo>
                  <a:pt x="125349" y="158242"/>
                </a:lnTo>
                <a:lnTo>
                  <a:pt x="147324" y="105483"/>
                </a:lnTo>
                <a:lnTo>
                  <a:pt x="120903" y="94488"/>
                </a:lnTo>
                <a:lnTo>
                  <a:pt x="111484" y="88136"/>
                </a:lnTo>
                <a:lnTo>
                  <a:pt x="105457" y="79009"/>
                </a:lnTo>
                <a:lnTo>
                  <a:pt x="103312" y="68288"/>
                </a:lnTo>
                <a:lnTo>
                  <a:pt x="105537" y="57150"/>
                </a:lnTo>
                <a:lnTo>
                  <a:pt x="111888" y="47730"/>
                </a:lnTo>
                <a:lnTo>
                  <a:pt x="120894" y="41783"/>
                </a:lnTo>
                <a:lnTo>
                  <a:pt x="120618" y="41783"/>
                </a:lnTo>
                <a:lnTo>
                  <a:pt x="131736" y="39558"/>
                </a:lnTo>
                <a:lnTo>
                  <a:pt x="174784" y="39558"/>
                </a:lnTo>
                <a:lnTo>
                  <a:pt x="191262" y="0"/>
                </a:lnTo>
                <a:close/>
              </a:path>
              <a:path w="673100" h="310514">
                <a:moveTo>
                  <a:pt x="131736" y="39558"/>
                </a:moveTo>
                <a:lnTo>
                  <a:pt x="120618" y="41783"/>
                </a:lnTo>
                <a:lnTo>
                  <a:pt x="120894" y="41783"/>
                </a:lnTo>
                <a:lnTo>
                  <a:pt x="111888" y="47730"/>
                </a:lnTo>
                <a:lnTo>
                  <a:pt x="105537" y="57150"/>
                </a:lnTo>
                <a:lnTo>
                  <a:pt x="103312" y="68288"/>
                </a:lnTo>
                <a:lnTo>
                  <a:pt x="105457" y="79009"/>
                </a:lnTo>
                <a:lnTo>
                  <a:pt x="111484" y="88136"/>
                </a:lnTo>
                <a:lnTo>
                  <a:pt x="120903" y="94488"/>
                </a:lnTo>
                <a:lnTo>
                  <a:pt x="147324" y="105483"/>
                </a:lnTo>
                <a:lnTo>
                  <a:pt x="169279" y="52774"/>
                </a:lnTo>
                <a:lnTo>
                  <a:pt x="142875" y="41783"/>
                </a:lnTo>
                <a:lnTo>
                  <a:pt x="131736" y="39558"/>
                </a:lnTo>
                <a:close/>
              </a:path>
              <a:path w="673100" h="310514">
                <a:moveTo>
                  <a:pt x="174784" y="39558"/>
                </a:moveTo>
                <a:lnTo>
                  <a:pt x="131736" y="39558"/>
                </a:lnTo>
                <a:lnTo>
                  <a:pt x="142875" y="41783"/>
                </a:lnTo>
                <a:lnTo>
                  <a:pt x="169279" y="52774"/>
                </a:lnTo>
                <a:lnTo>
                  <a:pt x="174784" y="39558"/>
                </a:lnTo>
                <a:close/>
              </a:path>
            </a:pathLst>
          </a:custGeom>
          <a:solidFill>
            <a:srgbClr val="E23C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789533" y="3788409"/>
            <a:ext cx="6366510" cy="1245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19400" marR="508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[Optional]</a:t>
            </a:r>
            <a:r>
              <a:rPr sz="1800" b="1" spc="-4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Exits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the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function</a:t>
            </a:r>
            <a:r>
              <a:rPr sz="1800" b="1" spc="-35" dirty="0">
                <a:latin typeface="Arial"/>
                <a:cs typeface="Arial"/>
              </a:rPr>
              <a:t> </a:t>
            </a:r>
            <a:r>
              <a:rPr sz="1800" b="1" spc="-25" dirty="0">
                <a:latin typeface="Arial"/>
                <a:cs typeface="Arial"/>
              </a:rPr>
              <a:t>and </a:t>
            </a:r>
            <a:r>
              <a:rPr sz="1800" b="1" dirty="0">
                <a:latin typeface="Arial"/>
                <a:cs typeface="Arial"/>
              </a:rPr>
              <a:t>returns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some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value</a:t>
            </a:r>
            <a:endParaRPr sz="1800">
              <a:latin typeface="Arial"/>
              <a:cs typeface="Arial"/>
            </a:endParaRPr>
          </a:p>
          <a:p>
            <a:pPr marL="269875" indent="-257175">
              <a:lnSpc>
                <a:spcPct val="100000"/>
              </a:lnSpc>
              <a:spcBef>
                <a:spcPts val="375"/>
              </a:spcBef>
              <a:buChar char="•"/>
              <a:tabLst>
                <a:tab pos="269875" algn="l"/>
              </a:tabLst>
            </a:pPr>
            <a:r>
              <a:rPr sz="1800" dirty="0">
                <a:latin typeface="Arial MT"/>
                <a:cs typeface="Arial MT"/>
              </a:rPr>
              <a:t>Functions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accept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arguments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and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execute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piece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of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spc="-20" dirty="0">
                <a:latin typeface="Arial MT"/>
                <a:cs typeface="Arial MT"/>
              </a:rPr>
              <a:t>code</a:t>
            </a:r>
            <a:endParaRPr sz="1800">
              <a:latin typeface="Arial MT"/>
              <a:cs typeface="Arial MT"/>
            </a:endParaRPr>
          </a:p>
          <a:p>
            <a:pPr marL="269875" indent="-257175">
              <a:lnSpc>
                <a:spcPct val="100000"/>
              </a:lnSpc>
              <a:spcBef>
                <a:spcPts val="590"/>
              </a:spcBef>
              <a:buChar char="•"/>
              <a:tabLst>
                <a:tab pos="269875" algn="l"/>
              </a:tabLst>
            </a:pPr>
            <a:r>
              <a:rPr sz="1800" dirty="0">
                <a:latin typeface="Arial MT"/>
                <a:cs typeface="Arial MT"/>
              </a:rPr>
              <a:t>Often</a:t>
            </a:r>
            <a:r>
              <a:rPr sz="1800" spc="-4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they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also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return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values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(the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result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of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their</a:t>
            </a:r>
            <a:r>
              <a:rPr sz="1800" spc="-10" dirty="0">
                <a:latin typeface="Arial MT"/>
                <a:cs typeface="Arial MT"/>
              </a:rPr>
              <a:t> code)</a:t>
            </a:r>
            <a:endParaRPr sz="1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3023" y="2212848"/>
            <a:ext cx="7991856" cy="241401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50" dirty="0"/>
              <a:t>Function</a:t>
            </a:r>
            <a:r>
              <a:rPr spc="-240" dirty="0"/>
              <a:t> </a:t>
            </a:r>
            <a:r>
              <a:rPr spc="-10" dirty="0"/>
              <a:t>example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2583" y="2694432"/>
            <a:ext cx="6521196" cy="244449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50" dirty="0"/>
              <a:t>Function</a:t>
            </a:r>
            <a:r>
              <a:rPr spc="-240" dirty="0"/>
              <a:t> </a:t>
            </a:r>
            <a:r>
              <a:rPr dirty="0"/>
              <a:t>example</a:t>
            </a:r>
            <a:r>
              <a:rPr spc="-254" dirty="0"/>
              <a:t> </a:t>
            </a:r>
            <a:r>
              <a:rPr spc="-315" dirty="0"/>
              <a:t>2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86206" y="1994991"/>
            <a:ext cx="7277734" cy="10502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95"/>
              </a:lnSpc>
              <a:spcBef>
                <a:spcPts val="100"/>
              </a:spcBef>
            </a:pPr>
            <a:r>
              <a:rPr sz="2100" dirty="0">
                <a:latin typeface="Verdana"/>
                <a:cs typeface="Verdana"/>
              </a:rPr>
              <a:t>We</a:t>
            </a:r>
            <a:r>
              <a:rPr sz="2100" spc="-110" dirty="0">
                <a:latin typeface="Verdana"/>
                <a:cs typeface="Verdana"/>
              </a:rPr>
              <a:t> </a:t>
            </a:r>
            <a:r>
              <a:rPr sz="2100" dirty="0">
                <a:latin typeface="Verdana"/>
                <a:cs typeface="Verdana"/>
              </a:rPr>
              <a:t>want</a:t>
            </a:r>
            <a:r>
              <a:rPr sz="2100" spc="-145" dirty="0">
                <a:latin typeface="Verdana"/>
                <a:cs typeface="Verdana"/>
              </a:rPr>
              <a:t> </a:t>
            </a:r>
            <a:r>
              <a:rPr sz="2100" spc="-10" dirty="0">
                <a:latin typeface="Verdana"/>
                <a:cs typeface="Verdana"/>
              </a:rPr>
              <a:t>to</a:t>
            </a:r>
            <a:r>
              <a:rPr sz="2100" spc="-145" dirty="0">
                <a:latin typeface="Verdana"/>
                <a:cs typeface="Verdana"/>
              </a:rPr>
              <a:t> </a:t>
            </a:r>
            <a:r>
              <a:rPr sz="2100" dirty="0">
                <a:latin typeface="Verdana"/>
                <a:cs typeface="Verdana"/>
              </a:rPr>
              <a:t>make</a:t>
            </a:r>
            <a:r>
              <a:rPr sz="2100" spc="-140" dirty="0">
                <a:latin typeface="Verdana"/>
                <a:cs typeface="Verdana"/>
              </a:rPr>
              <a:t> </a:t>
            </a:r>
            <a:r>
              <a:rPr sz="2100" spc="160" dirty="0">
                <a:latin typeface="Verdana"/>
                <a:cs typeface="Verdana"/>
              </a:rPr>
              <a:t>a</a:t>
            </a:r>
            <a:r>
              <a:rPr sz="2100" spc="-150" dirty="0">
                <a:latin typeface="Verdana"/>
                <a:cs typeface="Verdana"/>
              </a:rPr>
              <a:t> </a:t>
            </a:r>
            <a:r>
              <a:rPr sz="2100" spc="-25" dirty="0">
                <a:latin typeface="Verdana"/>
                <a:cs typeface="Verdana"/>
              </a:rPr>
              <a:t>program</a:t>
            </a:r>
            <a:r>
              <a:rPr sz="2100" spc="-140" dirty="0">
                <a:latin typeface="Verdana"/>
                <a:cs typeface="Verdana"/>
              </a:rPr>
              <a:t> </a:t>
            </a:r>
            <a:r>
              <a:rPr sz="2100" spc="-30" dirty="0">
                <a:latin typeface="Verdana"/>
                <a:cs typeface="Verdana"/>
              </a:rPr>
              <a:t>that</a:t>
            </a:r>
            <a:r>
              <a:rPr sz="2100" spc="-150" dirty="0">
                <a:latin typeface="Verdana"/>
                <a:cs typeface="Verdana"/>
              </a:rPr>
              <a:t> </a:t>
            </a:r>
            <a:r>
              <a:rPr sz="2100" spc="-80" dirty="0">
                <a:latin typeface="Verdana"/>
                <a:cs typeface="Verdana"/>
              </a:rPr>
              <a:t>rounds</a:t>
            </a:r>
            <a:r>
              <a:rPr sz="2100" spc="-150" dirty="0">
                <a:latin typeface="Verdana"/>
                <a:cs typeface="Verdana"/>
              </a:rPr>
              <a:t> </a:t>
            </a:r>
            <a:r>
              <a:rPr sz="2100" spc="-85" dirty="0">
                <a:latin typeface="Verdana"/>
                <a:cs typeface="Verdana"/>
              </a:rPr>
              <a:t>numbers</a:t>
            </a:r>
            <a:r>
              <a:rPr sz="2100" spc="-140" dirty="0">
                <a:latin typeface="Verdana"/>
                <a:cs typeface="Verdana"/>
              </a:rPr>
              <a:t> </a:t>
            </a:r>
            <a:r>
              <a:rPr sz="2100" dirty="0">
                <a:latin typeface="Verdana"/>
                <a:cs typeface="Verdana"/>
              </a:rPr>
              <a:t>up</a:t>
            </a:r>
            <a:r>
              <a:rPr sz="2100" spc="-140" dirty="0">
                <a:latin typeface="Verdana"/>
                <a:cs typeface="Verdana"/>
              </a:rPr>
              <a:t> </a:t>
            </a:r>
            <a:r>
              <a:rPr sz="2100" spc="-25" dirty="0">
                <a:latin typeface="Verdana"/>
                <a:cs typeface="Verdana"/>
              </a:rPr>
              <a:t>or</a:t>
            </a:r>
            <a:endParaRPr sz="2100">
              <a:latin typeface="Verdana"/>
              <a:cs typeface="Verdana"/>
            </a:endParaRPr>
          </a:p>
          <a:p>
            <a:pPr marL="12700">
              <a:lnSpc>
                <a:spcPts val="2395"/>
              </a:lnSpc>
            </a:pPr>
            <a:r>
              <a:rPr sz="2100" spc="-10" dirty="0">
                <a:latin typeface="Verdana"/>
                <a:cs typeface="Verdana"/>
              </a:rPr>
              <a:t>down.</a:t>
            </a:r>
            <a:endParaRPr sz="2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55"/>
              </a:spcBef>
            </a:pPr>
            <a:r>
              <a:rPr sz="2100" spc="-270" dirty="0">
                <a:latin typeface="Verdana"/>
                <a:cs typeface="Verdana"/>
              </a:rPr>
              <a:t>Try</a:t>
            </a:r>
            <a:r>
              <a:rPr sz="2100" spc="-150" dirty="0">
                <a:latin typeface="Verdana"/>
                <a:cs typeface="Verdana"/>
              </a:rPr>
              <a:t> </a:t>
            </a:r>
            <a:r>
              <a:rPr sz="2100" dirty="0">
                <a:latin typeface="Verdana"/>
                <a:cs typeface="Verdana"/>
              </a:rPr>
              <a:t>to</a:t>
            </a:r>
            <a:r>
              <a:rPr sz="2100" spc="-150" dirty="0">
                <a:latin typeface="Verdana"/>
                <a:cs typeface="Verdana"/>
              </a:rPr>
              <a:t> </a:t>
            </a:r>
            <a:r>
              <a:rPr sz="2100" spc="85" dirty="0">
                <a:latin typeface="Verdana"/>
                <a:cs typeface="Verdana"/>
              </a:rPr>
              <a:t>pack</a:t>
            </a:r>
            <a:r>
              <a:rPr sz="2100" spc="-150" dirty="0">
                <a:latin typeface="Verdana"/>
                <a:cs typeface="Verdana"/>
              </a:rPr>
              <a:t> </a:t>
            </a:r>
            <a:r>
              <a:rPr sz="2100" spc="-20" dirty="0">
                <a:latin typeface="Verdana"/>
                <a:cs typeface="Verdana"/>
              </a:rPr>
              <a:t>the</a:t>
            </a:r>
            <a:r>
              <a:rPr sz="2100" spc="-160" dirty="0">
                <a:latin typeface="Verdana"/>
                <a:cs typeface="Verdana"/>
              </a:rPr>
              <a:t> </a:t>
            </a:r>
            <a:r>
              <a:rPr sz="2100" spc="-40" dirty="0">
                <a:latin typeface="Verdana"/>
                <a:cs typeface="Verdana"/>
              </a:rPr>
              <a:t>following</a:t>
            </a:r>
            <a:r>
              <a:rPr sz="2100" spc="-150" dirty="0">
                <a:latin typeface="Verdana"/>
                <a:cs typeface="Verdana"/>
              </a:rPr>
              <a:t> </a:t>
            </a:r>
            <a:r>
              <a:rPr sz="2100" spc="-60" dirty="0">
                <a:latin typeface="Verdana"/>
                <a:cs typeface="Verdana"/>
              </a:rPr>
              <a:t>into</a:t>
            </a:r>
            <a:r>
              <a:rPr sz="2100" spc="-160" dirty="0">
                <a:latin typeface="Verdana"/>
                <a:cs typeface="Verdana"/>
              </a:rPr>
              <a:t> </a:t>
            </a:r>
            <a:r>
              <a:rPr sz="2100" spc="160" dirty="0">
                <a:latin typeface="Verdana"/>
                <a:cs typeface="Verdana"/>
              </a:rPr>
              <a:t>a</a:t>
            </a:r>
            <a:r>
              <a:rPr sz="2100" spc="-140" dirty="0">
                <a:latin typeface="Verdana"/>
                <a:cs typeface="Verdana"/>
              </a:rPr>
              <a:t> </a:t>
            </a:r>
            <a:r>
              <a:rPr sz="2100" spc="-10" dirty="0">
                <a:latin typeface="Verdana"/>
                <a:cs typeface="Verdana"/>
              </a:rPr>
              <a:t>function.</a:t>
            </a:r>
            <a:endParaRPr sz="21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2124" y="1944623"/>
            <a:ext cx="5716524" cy="322630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50" dirty="0"/>
              <a:t>Function</a:t>
            </a:r>
            <a:r>
              <a:rPr spc="-240" dirty="0"/>
              <a:t> </a:t>
            </a:r>
            <a:r>
              <a:rPr dirty="0"/>
              <a:t>example</a:t>
            </a:r>
            <a:r>
              <a:rPr spc="-254" dirty="0"/>
              <a:t> </a:t>
            </a:r>
            <a:r>
              <a:rPr spc="-315" dirty="0"/>
              <a:t>2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7240" y="3125723"/>
              <a:ext cx="6819900" cy="17495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01951" y="1821179"/>
              <a:ext cx="4335780" cy="1307591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50" dirty="0"/>
              <a:t>Function</a:t>
            </a:r>
            <a:r>
              <a:rPr spc="-240" dirty="0"/>
              <a:t> </a:t>
            </a:r>
            <a:r>
              <a:rPr dirty="0"/>
              <a:t>example</a:t>
            </a:r>
            <a:r>
              <a:rPr spc="-254" dirty="0"/>
              <a:t> </a:t>
            </a:r>
            <a:r>
              <a:rPr spc="-315" dirty="0"/>
              <a:t>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57115" y="1472183"/>
            <a:ext cx="3904488" cy="372465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75" dirty="0"/>
              <a:t>Dictionaries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84682" y="2084578"/>
            <a:ext cx="3164205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9875" indent="-257175">
              <a:lnSpc>
                <a:spcPct val="100000"/>
              </a:lnSpc>
              <a:spcBef>
                <a:spcPts val="100"/>
              </a:spcBef>
              <a:buChar char="•"/>
              <a:tabLst>
                <a:tab pos="269875" algn="l"/>
              </a:tabLst>
            </a:pPr>
            <a:r>
              <a:rPr sz="1800" dirty="0">
                <a:latin typeface="Arial MT"/>
                <a:cs typeface="Arial MT"/>
              </a:rPr>
              <a:t>Similar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to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actual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dictionaries</a:t>
            </a:r>
            <a:endParaRPr sz="1800">
              <a:latin typeface="Arial MT"/>
              <a:cs typeface="Arial MT"/>
            </a:endParaRPr>
          </a:p>
          <a:p>
            <a:pPr marL="269875" marR="5080" indent="-257810">
              <a:lnSpc>
                <a:spcPct val="100000"/>
              </a:lnSpc>
              <a:buChar char="•"/>
              <a:tabLst>
                <a:tab pos="269875" algn="l"/>
              </a:tabLst>
            </a:pPr>
            <a:r>
              <a:rPr sz="1800" dirty="0">
                <a:latin typeface="Arial MT"/>
                <a:cs typeface="Arial MT"/>
              </a:rPr>
              <a:t>They</a:t>
            </a:r>
            <a:r>
              <a:rPr sz="1800" spc="-4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are</a:t>
            </a:r>
            <a:r>
              <a:rPr sz="1800" spc="-4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effectively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2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spc="-20" dirty="0">
                <a:latin typeface="Arial MT"/>
                <a:cs typeface="Arial MT"/>
              </a:rPr>
              <a:t>lists </a:t>
            </a:r>
            <a:r>
              <a:rPr sz="1800" dirty="0">
                <a:latin typeface="Arial MT"/>
                <a:cs typeface="Arial MT"/>
              </a:rPr>
              <a:t>combined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–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keys and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values</a:t>
            </a:r>
            <a:endParaRPr sz="1800">
              <a:latin typeface="Arial MT"/>
              <a:cs typeface="Arial MT"/>
            </a:endParaRPr>
          </a:p>
          <a:p>
            <a:pPr marL="269875" marR="173355" indent="-257810">
              <a:lnSpc>
                <a:spcPct val="100000"/>
              </a:lnSpc>
              <a:buChar char="•"/>
              <a:tabLst>
                <a:tab pos="269875" algn="l"/>
              </a:tabLst>
            </a:pPr>
            <a:r>
              <a:rPr sz="1800" dirty="0">
                <a:latin typeface="Arial MT"/>
                <a:cs typeface="Arial MT"/>
              </a:rPr>
              <a:t>We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use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the</a:t>
            </a:r>
            <a:r>
              <a:rPr sz="1800" spc="-3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keys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to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access </a:t>
            </a:r>
            <a:r>
              <a:rPr sz="1800" dirty="0">
                <a:latin typeface="Arial MT"/>
                <a:cs typeface="Arial MT"/>
              </a:rPr>
              <a:t>the</a:t>
            </a:r>
            <a:r>
              <a:rPr sz="1800" spc="-3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values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instead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spc="-25" dirty="0">
                <a:latin typeface="Arial MT"/>
                <a:cs typeface="Arial MT"/>
              </a:rPr>
              <a:t>of </a:t>
            </a:r>
            <a:r>
              <a:rPr sz="1800" dirty="0">
                <a:latin typeface="Arial MT"/>
                <a:cs typeface="Arial MT"/>
              </a:rPr>
              <a:t>indexing them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like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spc="-20" dirty="0">
                <a:latin typeface="Arial MT"/>
                <a:cs typeface="Arial MT"/>
              </a:rPr>
              <a:t>list</a:t>
            </a:r>
            <a:endParaRPr sz="1800">
              <a:latin typeface="Arial MT"/>
              <a:cs typeface="Arial MT"/>
            </a:endParaRPr>
          </a:p>
          <a:p>
            <a:pPr marL="269875" indent="-257175">
              <a:lnSpc>
                <a:spcPct val="100000"/>
              </a:lnSpc>
              <a:buChar char="•"/>
              <a:tabLst>
                <a:tab pos="269875" algn="l"/>
              </a:tabLst>
            </a:pPr>
            <a:r>
              <a:rPr sz="1800" dirty="0">
                <a:latin typeface="Arial MT"/>
                <a:cs typeface="Arial MT"/>
              </a:rPr>
              <a:t>Each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value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is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mapped to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spc="-50" dirty="0">
                <a:latin typeface="Arial MT"/>
                <a:cs typeface="Arial MT"/>
              </a:rPr>
              <a:t>a</a:t>
            </a:r>
            <a:endParaRPr sz="1800">
              <a:latin typeface="Arial MT"/>
              <a:cs typeface="Arial MT"/>
            </a:endParaRPr>
          </a:p>
          <a:p>
            <a:pPr marL="269875">
              <a:lnSpc>
                <a:spcPct val="100000"/>
              </a:lnSpc>
            </a:pPr>
            <a:r>
              <a:rPr sz="1800" dirty="0">
                <a:latin typeface="Arial MT"/>
                <a:cs typeface="Arial MT"/>
              </a:rPr>
              <a:t>unique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spc="-25" dirty="0">
                <a:latin typeface="Arial MT"/>
                <a:cs typeface="Arial MT"/>
              </a:rPr>
              <a:t>key</a:t>
            </a:r>
            <a:endParaRPr sz="1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07236" y="1920239"/>
            <a:ext cx="5535168" cy="300837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44067" y="1016634"/>
            <a:ext cx="467550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75" dirty="0"/>
              <a:t>Python</a:t>
            </a:r>
            <a:r>
              <a:rPr spc="-210" dirty="0"/>
              <a:t> </a:t>
            </a:r>
            <a:r>
              <a:rPr spc="-175" dirty="0"/>
              <a:t>built-</a:t>
            </a:r>
            <a:r>
              <a:rPr spc="-165" dirty="0"/>
              <a:t>in</a:t>
            </a:r>
            <a:r>
              <a:rPr spc="-204" dirty="0"/>
              <a:t> </a:t>
            </a:r>
            <a:r>
              <a:rPr spc="-50" dirty="0"/>
              <a:t>functions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67460" y="5007991"/>
            <a:ext cx="48685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95" dirty="0">
                <a:latin typeface="Arial MT"/>
                <a:cs typeface="Arial MT"/>
              </a:rPr>
              <a:t>To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find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out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how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they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work: </a:t>
            </a:r>
            <a:r>
              <a:rPr sz="1800" u="sng" spc="-10" dirty="0">
                <a:solidFill>
                  <a:srgbClr val="8F8F8F"/>
                </a:solidFill>
                <a:uFill>
                  <a:solidFill>
                    <a:srgbClr val="8F8F8F"/>
                  </a:solidFill>
                </a:uFill>
                <a:latin typeface="Arial MT"/>
                <a:cs typeface="Arial MT"/>
                <a:hlinkClick r:id="rId3"/>
              </a:rPr>
              <a:t>https://docs.python.org/3.3/library/functions.html</a:t>
            </a:r>
            <a:endParaRPr sz="1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93798" y="822706"/>
            <a:ext cx="5041900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pc="-100" dirty="0"/>
              <a:t>Running</a:t>
            </a:r>
            <a:r>
              <a:rPr spc="-245" dirty="0"/>
              <a:t> </a:t>
            </a:r>
            <a:r>
              <a:rPr spc="-75" dirty="0"/>
              <a:t>Python</a:t>
            </a:r>
            <a:r>
              <a:rPr spc="-229" dirty="0"/>
              <a:t> </a:t>
            </a:r>
            <a:r>
              <a:rPr spc="-100" dirty="0"/>
              <a:t>Programs </a:t>
            </a:r>
            <a:r>
              <a:rPr spc="-30" dirty="0"/>
              <a:t>Interactively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70991" y="2042159"/>
            <a:ext cx="7244080" cy="3999865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0"/>
              </a:spcBef>
            </a:pPr>
            <a:r>
              <a:rPr sz="1500" spc="-35" dirty="0">
                <a:latin typeface="Verdana"/>
                <a:cs typeface="Verdana"/>
              </a:rPr>
              <a:t>Suppose</a:t>
            </a:r>
            <a:r>
              <a:rPr sz="1500" spc="-70" dirty="0">
                <a:latin typeface="Verdana"/>
                <a:cs typeface="Verdana"/>
              </a:rPr>
              <a:t> </a:t>
            </a:r>
            <a:r>
              <a:rPr sz="1500" spc="-20" dirty="0">
                <a:latin typeface="Verdana"/>
                <a:cs typeface="Verdana"/>
              </a:rPr>
              <a:t>the</a:t>
            </a:r>
            <a:r>
              <a:rPr sz="1500" spc="-85" dirty="0">
                <a:latin typeface="Verdana"/>
                <a:cs typeface="Verdana"/>
              </a:rPr>
              <a:t> </a:t>
            </a:r>
            <a:r>
              <a:rPr sz="1500" spc="-55" dirty="0">
                <a:latin typeface="Verdana"/>
                <a:cs typeface="Verdana"/>
              </a:rPr>
              <a:t>file</a:t>
            </a:r>
            <a:r>
              <a:rPr sz="1500" spc="-95" dirty="0">
                <a:latin typeface="Verdana"/>
                <a:cs typeface="Verdana"/>
              </a:rPr>
              <a:t> </a:t>
            </a:r>
            <a:r>
              <a:rPr sz="1500" spc="-10" dirty="0">
                <a:solidFill>
                  <a:srgbClr val="00AF50"/>
                </a:solidFill>
                <a:latin typeface="Courier New"/>
                <a:cs typeface="Courier New"/>
              </a:rPr>
              <a:t>script.py</a:t>
            </a:r>
            <a:r>
              <a:rPr sz="1500" spc="-459" dirty="0">
                <a:solidFill>
                  <a:srgbClr val="00AF50"/>
                </a:solidFill>
                <a:latin typeface="Courier New"/>
                <a:cs typeface="Courier New"/>
              </a:rPr>
              <a:t> </a:t>
            </a:r>
            <a:r>
              <a:rPr sz="1500" spc="-20" dirty="0">
                <a:latin typeface="Verdana"/>
                <a:cs typeface="Verdana"/>
              </a:rPr>
              <a:t>contains</a:t>
            </a:r>
            <a:r>
              <a:rPr sz="1500" spc="-90" dirty="0">
                <a:latin typeface="Verdana"/>
                <a:cs typeface="Verdana"/>
              </a:rPr>
              <a:t> </a:t>
            </a:r>
            <a:r>
              <a:rPr sz="1500" spc="-20" dirty="0">
                <a:latin typeface="Verdana"/>
                <a:cs typeface="Verdana"/>
              </a:rPr>
              <a:t>the</a:t>
            </a:r>
            <a:r>
              <a:rPr sz="1500" spc="-85" dirty="0">
                <a:latin typeface="Verdana"/>
                <a:cs typeface="Verdana"/>
              </a:rPr>
              <a:t> </a:t>
            </a:r>
            <a:r>
              <a:rPr sz="1500" spc="-30" dirty="0">
                <a:latin typeface="Verdana"/>
                <a:cs typeface="Verdana"/>
              </a:rPr>
              <a:t>following</a:t>
            </a:r>
            <a:r>
              <a:rPr sz="1500" spc="-110" dirty="0">
                <a:latin typeface="Verdana"/>
                <a:cs typeface="Verdana"/>
              </a:rPr>
              <a:t> </a:t>
            </a:r>
            <a:r>
              <a:rPr sz="1500" spc="-10" dirty="0">
                <a:latin typeface="Verdana"/>
                <a:cs typeface="Verdana"/>
              </a:rPr>
              <a:t>lines:</a:t>
            </a:r>
            <a:endParaRPr sz="1500">
              <a:latin typeface="Verdana"/>
              <a:cs typeface="Verdana"/>
            </a:endParaRPr>
          </a:p>
          <a:p>
            <a:pPr marL="354965" marR="4708525">
              <a:lnSpc>
                <a:spcPts val="2500"/>
              </a:lnSpc>
              <a:spcBef>
                <a:spcPts val="150"/>
              </a:spcBef>
            </a:pPr>
            <a:r>
              <a:rPr sz="1500" dirty="0">
                <a:solidFill>
                  <a:srgbClr val="C00000"/>
                </a:solidFill>
                <a:latin typeface="Courier New"/>
                <a:cs typeface="Courier New"/>
              </a:rPr>
              <a:t>print</a:t>
            </a:r>
            <a:r>
              <a:rPr sz="1500" spc="-30" dirty="0">
                <a:solidFill>
                  <a:srgbClr val="C00000"/>
                </a:solidFill>
                <a:latin typeface="Courier New"/>
                <a:cs typeface="Courier New"/>
              </a:rPr>
              <a:t> </a:t>
            </a:r>
            <a:r>
              <a:rPr sz="1500" dirty="0">
                <a:solidFill>
                  <a:srgbClr val="C00000"/>
                </a:solidFill>
                <a:latin typeface="Courier New"/>
                <a:cs typeface="Courier New"/>
              </a:rPr>
              <a:t>'Hello</a:t>
            </a:r>
            <a:r>
              <a:rPr sz="1500" spc="-25" dirty="0">
                <a:solidFill>
                  <a:srgbClr val="C00000"/>
                </a:solidFill>
                <a:latin typeface="Courier New"/>
                <a:cs typeface="Courier New"/>
              </a:rPr>
              <a:t> </a:t>
            </a:r>
            <a:r>
              <a:rPr sz="1500" spc="-10" dirty="0">
                <a:solidFill>
                  <a:srgbClr val="C00000"/>
                </a:solidFill>
                <a:latin typeface="Courier New"/>
                <a:cs typeface="Courier New"/>
              </a:rPr>
              <a:t>world' </a:t>
            </a:r>
            <a:r>
              <a:rPr sz="1500" dirty="0">
                <a:solidFill>
                  <a:srgbClr val="C00000"/>
                </a:solidFill>
                <a:latin typeface="Courier New"/>
                <a:cs typeface="Courier New"/>
              </a:rPr>
              <a:t>x</a:t>
            </a:r>
            <a:r>
              <a:rPr sz="1500" spc="-5" dirty="0">
                <a:solidFill>
                  <a:srgbClr val="C00000"/>
                </a:solidFill>
                <a:latin typeface="Courier New"/>
                <a:cs typeface="Courier New"/>
              </a:rPr>
              <a:t> </a:t>
            </a:r>
            <a:r>
              <a:rPr sz="1500" dirty="0">
                <a:solidFill>
                  <a:srgbClr val="C00000"/>
                </a:solidFill>
                <a:latin typeface="Courier New"/>
                <a:cs typeface="Courier New"/>
              </a:rPr>
              <a:t>=</a:t>
            </a:r>
            <a:r>
              <a:rPr sz="1500" spc="-5" dirty="0">
                <a:solidFill>
                  <a:srgbClr val="C00000"/>
                </a:solidFill>
                <a:latin typeface="Courier New"/>
                <a:cs typeface="Courier New"/>
              </a:rPr>
              <a:t> </a:t>
            </a:r>
            <a:r>
              <a:rPr sz="1500" spc="-10" dirty="0">
                <a:solidFill>
                  <a:srgbClr val="C00000"/>
                </a:solidFill>
                <a:latin typeface="Courier New"/>
                <a:cs typeface="Courier New"/>
              </a:rPr>
              <a:t>[0,1,2]</a:t>
            </a:r>
            <a:endParaRPr sz="15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1500" spc="-95" dirty="0">
                <a:latin typeface="Verdana"/>
                <a:cs typeface="Verdana"/>
              </a:rPr>
              <a:t>Let's run </a:t>
            </a:r>
            <a:r>
              <a:rPr sz="1500" spc="-114" dirty="0">
                <a:latin typeface="Verdana"/>
                <a:cs typeface="Verdana"/>
              </a:rPr>
              <a:t>this</a:t>
            </a:r>
            <a:r>
              <a:rPr sz="1500" spc="-105" dirty="0">
                <a:latin typeface="Verdana"/>
                <a:cs typeface="Verdana"/>
              </a:rPr>
              <a:t> </a:t>
            </a:r>
            <a:r>
              <a:rPr sz="1500" spc="-65" dirty="0">
                <a:latin typeface="Verdana"/>
                <a:cs typeface="Verdana"/>
              </a:rPr>
              <a:t>script</a:t>
            </a:r>
            <a:r>
              <a:rPr sz="1500" spc="-110" dirty="0">
                <a:latin typeface="Verdana"/>
                <a:cs typeface="Verdana"/>
              </a:rPr>
              <a:t> </a:t>
            </a:r>
            <a:r>
              <a:rPr sz="1500" spc="-80" dirty="0">
                <a:latin typeface="Verdana"/>
                <a:cs typeface="Verdana"/>
              </a:rPr>
              <a:t>in</a:t>
            </a:r>
            <a:r>
              <a:rPr sz="1500" spc="-110" dirty="0">
                <a:latin typeface="Verdana"/>
                <a:cs typeface="Verdana"/>
              </a:rPr>
              <a:t> </a:t>
            </a:r>
            <a:r>
              <a:rPr sz="1500" spc="80" dirty="0">
                <a:latin typeface="Verdana"/>
                <a:cs typeface="Verdana"/>
              </a:rPr>
              <a:t>each</a:t>
            </a:r>
            <a:r>
              <a:rPr sz="1500" spc="-75" dirty="0">
                <a:latin typeface="Verdana"/>
                <a:cs typeface="Verdana"/>
              </a:rPr>
              <a:t> </a:t>
            </a:r>
            <a:r>
              <a:rPr sz="1500" dirty="0">
                <a:latin typeface="Verdana"/>
                <a:cs typeface="Verdana"/>
              </a:rPr>
              <a:t>of</a:t>
            </a:r>
            <a:r>
              <a:rPr sz="1500" spc="-90" dirty="0">
                <a:latin typeface="Verdana"/>
                <a:cs typeface="Verdana"/>
              </a:rPr>
              <a:t> </a:t>
            </a:r>
            <a:r>
              <a:rPr sz="1500" spc="-20" dirty="0">
                <a:latin typeface="Verdana"/>
                <a:cs typeface="Verdana"/>
              </a:rPr>
              <a:t>the</a:t>
            </a:r>
            <a:r>
              <a:rPr sz="1500" spc="-110" dirty="0">
                <a:latin typeface="Verdana"/>
                <a:cs typeface="Verdana"/>
              </a:rPr>
              <a:t> </a:t>
            </a:r>
            <a:r>
              <a:rPr sz="1500" spc="-45" dirty="0">
                <a:latin typeface="Verdana"/>
                <a:cs typeface="Verdana"/>
              </a:rPr>
              <a:t>ways</a:t>
            </a:r>
            <a:r>
              <a:rPr sz="1500" spc="-85" dirty="0">
                <a:latin typeface="Verdana"/>
                <a:cs typeface="Verdana"/>
              </a:rPr>
              <a:t> </a:t>
            </a:r>
            <a:r>
              <a:rPr sz="1500" dirty="0">
                <a:latin typeface="Verdana"/>
                <a:cs typeface="Verdana"/>
              </a:rPr>
              <a:t>described</a:t>
            </a:r>
            <a:r>
              <a:rPr sz="1500" spc="-105" dirty="0">
                <a:latin typeface="Verdana"/>
                <a:cs typeface="Verdana"/>
              </a:rPr>
              <a:t> </a:t>
            </a:r>
            <a:r>
              <a:rPr sz="1500" dirty="0">
                <a:latin typeface="Verdana"/>
                <a:cs typeface="Verdana"/>
              </a:rPr>
              <a:t>on</a:t>
            </a:r>
            <a:r>
              <a:rPr sz="1500" spc="-105" dirty="0">
                <a:latin typeface="Verdana"/>
                <a:cs typeface="Verdana"/>
              </a:rPr>
              <a:t> </a:t>
            </a:r>
            <a:r>
              <a:rPr sz="1500" spc="-20" dirty="0">
                <a:latin typeface="Verdana"/>
                <a:cs typeface="Verdana"/>
              </a:rPr>
              <a:t>the</a:t>
            </a:r>
            <a:r>
              <a:rPr sz="1500" spc="-95" dirty="0">
                <a:latin typeface="Verdana"/>
                <a:cs typeface="Verdana"/>
              </a:rPr>
              <a:t> </a:t>
            </a:r>
            <a:r>
              <a:rPr sz="1500" spc="-80" dirty="0">
                <a:latin typeface="Verdana"/>
                <a:cs typeface="Verdana"/>
              </a:rPr>
              <a:t>last</a:t>
            </a:r>
            <a:r>
              <a:rPr sz="1500" spc="-105" dirty="0">
                <a:latin typeface="Verdana"/>
                <a:cs typeface="Verdana"/>
              </a:rPr>
              <a:t> </a:t>
            </a:r>
            <a:r>
              <a:rPr sz="1500" spc="-10" dirty="0">
                <a:latin typeface="Verdana"/>
                <a:cs typeface="Verdana"/>
              </a:rPr>
              <a:t>slide:</a:t>
            </a:r>
            <a:endParaRPr sz="15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625"/>
              </a:spcBef>
              <a:tabLst>
                <a:tab pos="354965" algn="l"/>
              </a:tabLst>
            </a:pPr>
            <a:r>
              <a:rPr sz="1200" spc="50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20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500" spc="-10" dirty="0">
                <a:latin typeface="Courier New"/>
                <a:cs typeface="Courier New"/>
              </a:rPr>
              <a:t>python</a:t>
            </a:r>
            <a:endParaRPr sz="1500">
              <a:latin typeface="Courier New"/>
              <a:cs typeface="Courier New"/>
            </a:endParaRPr>
          </a:p>
          <a:p>
            <a:pPr marL="354965">
              <a:lnSpc>
                <a:spcPct val="100000"/>
              </a:lnSpc>
              <a:spcBef>
                <a:spcPts val="735"/>
              </a:spcBef>
            </a:pPr>
            <a:r>
              <a:rPr sz="1500" dirty="0">
                <a:latin typeface="Courier New"/>
                <a:cs typeface="Courier New"/>
              </a:rPr>
              <a:t>&gt;&gt;&gt;</a:t>
            </a:r>
            <a:r>
              <a:rPr sz="1500" spc="-65" dirty="0">
                <a:latin typeface="Courier New"/>
                <a:cs typeface="Courier New"/>
              </a:rPr>
              <a:t> </a:t>
            </a:r>
            <a:r>
              <a:rPr sz="1500" dirty="0">
                <a:latin typeface="Courier New"/>
                <a:cs typeface="Courier New"/>
              </a:rPr>
              <a:t>import</a:t>
            </a:r>
            <a:r>
              <a:rPr sz="1500" spc="-20" dirty="0">
                <a:latin typeface="Courier New"/>
                <a:cs typeface="Courier New"/>
              </a:rPr>
              <a:t> </a:t>
            </a:r>
            <a:r>
              <a:rPr sz="1500" dirty="0">
                <a:latin typeface="Courier New"/>
                <a:cs typeface="Courier New"/>
              </a:rPr>
              <a:t>script</a:t>
            </a:r>
            <a:r>
              <a:rPr sz="1500" spc="-15" dirty="0">
                <a:latin typeface="Courier New"/>
                <a:cs typeface="Courier New"/>
              </a:rPr>
              <a:t> </a:t>
            </a:r>
            <a:r>
              <a:rPr sz="1500" spc="-155" dirty="0">
                <a:solidFill>
                  <a:srgbClr val="008000"/>
                </a:solidFill>
                <a:latin typeface="Verdana"/>
                <a:cs typeface="Verdana"/>
              </a:rPr>
              <a:t>#</a:t>
            </a:r>
            <a:r>
              <a:rPr sz="1500" spc="-12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dirty="0">
                <a:solidFill>
                  <a:srgbClr val="008000"/>
                </a:solidFill>
                <a:latin typeface="Verdana"/>
                <a:cs typeface="Verdana"/>
              </a:rPr>
              <a:t>DO</a:t>
            </a:r>
            <a:r>
              <a:rPr sz="1500" spc="-13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75" dirty="0">
                <a:solidFill>
                  <a:srgbClr val="008000"/>
                </a:solidFill>
                <a:latin typeface="Verdana"/>
                <a:cs typeface="Verdana"/>
              </a:rPr>
              <a:t>NOT</a:t>
            </a:r>
            <a:r>
              <a:rPr sz="1500" spc="-11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90" dirty="0">
                <a:solidFill>
                  <a:srgbClr val="008000"/>
                </a:solidFill>
                <a:latin typeface="Verdana"/>
                <a:cs typeface="Verdana"/>
              </a:rPr>
              <a:t>add</a:t>
            </a:r>
            <a:r>
              <a:rPr sz="1500" spc="-12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20" dirty="0">
                <a:solidFill>
                  <a:srgbClr val="008000"/>
                </a:solidFill>
                <a:latin typeface="Verdana"/>
                <a:cs typeface="Verdana"/>
              </a:rPr>
              <a:t>the</a:t>
            </a:r>
            <a:r>
              <a:rPr sz="1500" spc="-13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50" dirty="0">
                <a:solidFill>
                  <a:srgbClr val="008000"/>
                </a:solidFill>
                <a:latin typeface="Verdana"/>
                <a:cs typeface="Verdana"/>
              </a:rPr>
              <a:t>.py</a:t>
            </a:r>
            <a:r>
              <a:rPr sz="1500" spc="-11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80" dirty="0">
                <a:solidFill>
                  <a:srgbClr val="008000"/>
                </a:solidFill>
                <a:latin typeface="Verdana"/>
                <a:cs typeface="Verdana"/>
              </a:rPr>
              <a:t>suffix.</a:t>
            </a:r>
            <a:r>
              <a:rPr sz="1500" spc="275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75" dirty="0">
                <a:solidFill>
                  <a:srgbClr val="008000"/>
                </a:solidFill>
                <a:latin typeface="Verdana"/>
                <a:cs typeface="Verdana"/>
              </a:rPr>
              <a:t>Script</a:t>
            </a:r>
            <a:r>
              <a:rPr sz="1500" spc="-12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160" dirty="0">
                <a:solidFill>
                  <a:srgbClr val="008000"/>
                </a:solidFill>
                <a:latin typeface="Verdana"/>
                <a:cs typeface="Verdana"/>
              </a:rPr>
              <a:t>is</a:t>
            </a:r>
            <a:r>
              <a:rPr sz="1500" spc="-12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114" dirty="0">
                <a:solidFill>
                  <a:srgbClr val="008000"/>
                </a:solidFill>
                <a:latin typeface="Verdana"/>
                <a:cs typeface="Verdana"/>
              </a:rPr>
              <a:t>a</a:t>
            </a:r>
            <a:r>
              <a:rPr sz="1500" spc="-12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i="1" dirty="0">
                <a:solidFill>
                  <a:srgbClr val="008000"/>
                </a:solidFill>
                <a:latin typeface="Verdana"/>
                <a:cs typeface="Verdana"/>
              </a:rPr>
              <a:t>module</a:t>
            </a:r>
            <a:r>
              <a:rPr sz="1500" i="1" spc="-114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20" dirty="0">
                <a:solidFill>
                  <a:srgbClr val="008000"/>
                </a:solidFill>
                <a:latin typeface="Verdana"/>
                <a:cs typeface="Verdana"/>
              </a:rPr>
              <a:t>here</a:t>
            </a:r>
            <a:endParaRPr sz="1500">
              <a:latin typeface="Verdana"/>
              <a:cs typeface="Verdana"/>
            </a:endParaRPr>
          </a:p>
          <a:p>
            <a:pPr marL="354965">
              <a:lnSpc>
                <a:spcPct val="100000"/>
              </a:lnSpc>
              <a:spcBef>
                <a:spcPts val="660"/>
              </a:spcBef>
            </a:pPr>
            <a:r>
              <a:rPr sz="1500" dirty="0">
                <a:latin typeface="Courier New"/>
                <a:cs typeface="Courier New"/>
              </a:rPr>
              <a:t>&gt;&gt;&gt;</a:t>
            </a:r>
            <a:r>
              <a:rPr sz="1500" spc="-25" dirty="0">
                <a:latin typeface="Courier New"/>
                <a:cs typeface="Courier New"/>
              </a:rPr>
              <a:t> </a:t>
            </a:r>
            <a:r>
              <a:rPr sz="1500" spc="-50" dirty="0">
                <a:latin typeface="Courier New"/>
                <a:cs typeface="Courier New"/>
              </a:rPr>
              <a:t>x</a:t>
            </a:r>
            <a:endParaRPr sz="1500">
              <a:latin typeface="Courier New"/>
              <a:cs typeface="Courier New"/>
            </a:endParaRPr>
          </a:p>
          <a:p>
            <a:pPr marL="661670">
              <a:lnSpc>
                <a:spcPct val="100000"/>
              </a:lnSpc>
              <a:spcBef>
                <a:spcPts val="695"/>
              </a:spcBef>
            </a:pPr>
            <a:r>
              <a:rPr sz="1500" dirty="0">
                <a:latin typeface="Courier New"/>
                <a:cs typeface="Courier New"/>
              </a:rPr>
              <a:t>Traceback</a:t>
            </a:r>
            <a:r>
              <a:rPr sz="1500" spc="-30" dirty="0">
                <a:latin typeface="Courier New"/>
                <a:cs typeface="Courier New"/>
              </a:rPr>
              <a:t> </a:t>
            </a:r>
            <a:r>
              <a:rPr sz="1500" dirty="0">
                <a:latin typeface="Courier New"/>
                <a:cs typeface="Courier New"/>
              </a:rPr>
              <a:t>(most</a:t>
            </a:r>
            <a:r>
              <a:rPr sz="1500" spc="-30" dirty="0">
                <a:latin typeface="Courier New"/>
                <a:cs typeface="Courier New"/>
              </a:rPr>
              <a:t> </a:t>
            </a:r>
            <a:r>
              <a:rPr sz="1500" dirty="0">
                <a:latin typeface="Courier New"/>
                <a:cs typeface="Courier New"/>
              </a:rPr>
              <a:t>recent</a:t>
            </a:r>
            <a:r>
              <a:rPr sz="1500" spc="-30" dirty="0">
                <a:latin typeface="Courier New"/>
                <a:cs typeface="Courier New"/>
              </a:rPr>
              <a:t> </a:t>
            </a:r>
            <a:r>
              <a:rPr sz="1500" dirty="0">
                <a:latin typeface="Courier New"/>
                <a:cs typeface="Courier New"/>
              </a:rPr>
              <a:t>call</a:t>
            </a:r>
            <a:r>
              <a:rPr sz="1500" spc="-30" dirty="0">
                <a:latin typeface="Courier New"/>
                <a:cs typeface="Courier New"/>
              </a:rPr>
              <a:t> </a:t>
            </a:r>
            <a:r>
              <a:rPr sz="1500" spc="-10" dirty="0">
                <a:latin typeface="Courier New"/>
                <a:cs typeface="Courier New"/>
              </a:rPr>
              <a:t>last):</a:t>
            </a:r>
            <a:endParaRPr sz="1500">
              <a:latin typeface="Courier New"/>
              <a:cs typeface="Courier New"/>
            </a:endParaRPr>
          </a:p>
          <a:p>
            <a:pPr marL="661670">
              <a:lnSpc>
                <a:spcPct val="100000"/>
              </a:lnSpc>
              <a:spcBef>
                <a:spcPts val="695"/>
              </a:spcBef>
            </a:pPr>
            <a:r>
              <a:rPr sz="1500" dirty="0">
                <a:latin typeface="Courier New"/>
                <a:cs typeface="Courier New"/>
              </a:rPr>
              <a:t>File</a:t>
            </a:r>
            <a:r>
              <a:rPr sz="1500" spc="-35" dirty="0">
                <a:latin typeface="Courier New"/>
                <a:cs typeface="Courier New"/>
              </a:rPr>
              <a:t> </a:t>
            </a:r>
            <a:r>
              <a:rPr sz="1500" dirty="0">
                <a:latin typeface="Courier New"/>
                <a:cs typeface="Courier New"/>
              </a:rPr>
              <a:t>"&lt;stdin&gt;",</a:t>
            </a:r>
            <a:r>
              <a:rPr sz="1500" spc="-20" dirty="0">
                <a:latin typeface="Courier New"/>
                <a:cs typeface="Courier New"/>
              </a:rPr>
              <a:t> </a:t>
            </a:r>
            <a:r>
              <a:rPr sz="1500" dirty="0">
                <a:latin typeface="Courier New"/>
                <a:cs typeface="Courier New"/>
              </a:rPr>
              <a:t>line</a:t>
            </a:r>
            <a:r>
              <a:rPr sz="1500" spc="-25" dirty="0">
                <a:latin typeface="Courier New"/>
                <a:cs typeface="Courier New"/>
              </a:rPr>
              <a:t> </a:t>
            </a:r>
            <a:r>
              <a:rPr sz="1500" dirty="0">
                <a:latin typeface="Courier New"/>
                <a:cs typeface="Courier New"/>
              </a:rPr>
              <a:t>1,</a:t>
            </a:r>
            <a:r>
              <a:rPr sz="1500" spc="-20" dirty="0">
                <a:latin typeface="Courier New"/>
                <a:cs typeface="Courier New"/>
              </a:rPr>
              <a:t> </a:t>
            </a:r>
            <a:r>
              <a:rPr sz="1500" dirty="0">
                <a:latin typeface="Courier New"/>
                <a:cs typeface="Courier New"/>
              </a:rPr>
              <a:t>in</a:t>
            </a:r>
            <a:r>
              <a:rPr sz="1500" spc="-20" dirty="0">
                <a:latin typeface="Courier New"/>
                <a:cs typeface="Courier New"/>
              </a:rPr>
              <a:t> </a:t>
            </a:r>
            <a:r>
              <a:rPr sz="1500" spc="-50" dirty="0">
                <a:latin typeface="Courier New"/>
                <a:cs typeface="Courier New"/>
              </a:rPr>
              <a:t>?</a:t>
            </a:r>
            <a:endParaRPr sz="1500">
              <a:latin typeface="Courier New"/>
              <a:cs typeface="Courier New"/>
            </a:endParaRPr>
          </a:p>
          <a:p>
            <a:pPr marL="661670">
              <a:lnSpc>
                <a:spcPct val="100000"/>
              </a:lnSpc>
              <a:spcBef>
                <a:spcPts val="700"/>
              </a:spcBef>
            </a:pPr>
            <a:r>
              <a:rPr sz="1500" dirty="0">
                <a:latin typeface="Courier New"/>
                <a:cs typeface="Courier New"/>
              </a:rPr>
              <a:t>NameError:</a:t>
            </a:r>
            <a:r>
              <a:rPr sz="1500" spc="-35" dirty="0">
                <a:latin typeface="Courier New"/>
                <a:cs typeface="Courier New"/>
              </a:rPr>
              <a:t> </a:t>
            </a:r>
            <a:r>
              <a:rPr sz="1500" dirty="0">
                <a:latin typeface="Courier New"/>
                <a:cs typeface="Courier New"/>
              </a:rPr>
              <a:t>name</a:t>
            </a:r>
            <a:r>
              <a:rPr sz="1500" spc="-20" dirty="0">
                <a:latin typeface="Courier New"/>
                <a:cs typeface="Courier New"/>
              </a:rPr>
              <a:t> </a:t>
            </a:r>
            <a:r>
              <a:rPr sz="1500" dirty="0">
                <a:latin typeface="Courier New"/>
                <a:cs typeface="Courier New"/>
              </a:rPr>
              <a:t>'x'</a:t>
            </a:r>
            <a:r>
              <a:rPr sz="1500" spc="-20" dirty="0">
                <a:latin typeface="Courier New"/>
                <a:cs typeface="Courier New"/>
              </a:rPr>
              <a:t> </a:t>
            </a:r>
            <a:r>
              <a:rPr sz="1500" dirty="0">
                <a:latin typeface="Courier New"/>
                <a:cs typeface="Courier New"/>
              </a:rPr>
              <a:t>is</a:t>
            </a:r>
            <a:r>
              <a:rPr sz="1500" spc="-20" dirty="0">
                <a:latin typeface="Courier New"/>
                <a:cs typeface="Courier New"/>
              </a:rPr>
              <a:t> </a:t>
            </a:r>
            <a:r>
              <a:rPr sz="1500" dirty="0">
                <a:latin typeface="Courier New"/>
                <a:cs typeface="Courier New"/>
              </a:rPr>
              <a:t>not</a:t>
            </a:r>
            <a:r>
              <a:rPr sz="1500" spc="-20" dirty="0">
                <a:latin typeface="Courier New"/>
                <a:cs typeface="Courier New"/>
              </a:rPr>
              <a:t> </a:t>
            </a:r>
            <a:r>
              <a:rPr sz="1500" spc="-10" dirty="0">
                <a:latin typeface="Courier New"/>
                <a:cs typeface="Courier New"/>
              </a:rPr>
              <a:t>defined</a:t>
            </a:r>
            <a:endParaRPr sz="1500">
              <a:latin typeface="Courier New"/>
              <a:cs typeface="Courier New"/>
            </a:endParaRPr>
          </a:p>
          <a:p>
            <a:pPr marL="977265" marR="159385" indent="-622300">
              <a:lnSpc>
                <a:spcPts val="1540"/>
              </a:lnSpc>
              <a:spcBef>
                <a:spcPts val="985"/>
              </a:spcBef>
              <a:tabLst>
                <a:tab pos="2070100" algn="l"/>
              </a:tabLst>
            </a:pPr>
            <a:r>
              <a:rPr sz="1500" dirty="0">
                <a:latin typeface="Courier New"/>
                <a:cs typeface="Courier New"/>
              </a:rPr>
              <a:t>&gt;&gt;&gt;</a:t>
            </a:r>
            <a:r>
              <a:rPr sz="1500" spc="-25" dirty="0">
                <a:latin typeface="Courier New"/>
                <a:cs typeface="Courier New"/>
              </a:rPr>
              <a:t> </a:t>
            </a:r>
            <a:r>
              <a:rPr sz="1500" spc="-10" dirty="0">
                <a:latin typeface="Courier New"/>
                <a:cs typeface="Courier New"/>
              </a:rPr>
              <a:t>script.x</a:t>
            </a:r>
            <a:r>
              <a:rPr sz="1500" dirty="0">
                <a:latin typeface="Courier New"/>
                <a:cs typeface="Courier New"/>
              </a:rPr>
              <a:t>	</a:t>
            </a:r>
            <a:r>
              <a:rPr sz="1500" spc="-155" dirty="0">
                <a:solidFill>
                  <a:srgbClr val="008000"/>
                </a:solidFill>
                <a:latin typeface="Verdana"/>
                <a:cs typeface="Verdana"/>
              </a:rPr>
              <a:t>#</a:t>
            </a:r>
            <a:r>
              <a:rPr sz="1500" spc="-10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10" dirty="0">
                <a:solidFill>
                  <a:srgbClr val="008000"/>
                </a:solidFill>
                <a:latin typeface="Verdana"/>
                <a:cs typeface="Verdana"/>
              </a:rPr>
              <a:t>to</a:t>
            </a:r>
            <a:r>
              <a:rPr sz="1500" spc="-95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dirty="0">
                <a:solidFill>
                  <a:srgbClr val="008000"/>
                </a:solidFill>
                <a:latin typeface="Verdana"/>
                <a:cs typeface="Verdana"/>
              </a:rPr>
              <a:t>make</a:t>
            </a:r>
            <a:r>
              <a:rPr sz="1500" spc="-75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65" dirty="0">
                <a:solidFill>
                  <a:srgbClr val="008000"/>
                </a:solidFill>
                <a:latin typeface="Verdana"/>
                <a:cs typeface="Verdana"/>
              </a:rPr>
              <a:t>use</a:t>
            </a:r>
            <a:r>
              <a:rPr sz="1500" spc="-10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dirty="0">
                <a:solidFill>
                  <a:srgbClr val="008000"/>
                </a:solidFill>
                <a:latin typeface="Verdana"/>
                <a:cs typeface="Verdana"/>
              </a:rPr>
              <a:t>of</a:t>
            </a:r>
            <a:r>
              <a:rPr sz="1500" spc="-9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165" dirty="0">
                <a:solidFill>
                  <a:srgbClr val="008000"/>
                </a:solidFill>
                <a:latin typeface="Verdana"/>
                <a:cs typeface="Verdana"/>
              </a:rPr>
              <a:t>x,</a:t>
            </a:r>
            <a:r>
              <a:rPr sz="1500" spc="-8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50" dirty="0">
                <a:solidFill>
                  <a:srgbClr val="008000"/>
                </a:solidFill>
                <a:latin typeface="Verdana"/>
                <a:cs typeface="Verdana"/>
              </a:rPr>
              <a:t>we</a:t>
            </a:r>
            <a:r>
              <a:rPr sz="1500" spc="-10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dirty="0">
                <a:solidFill>
                  <a:srgbClr val="008000"/>
                </a:solidFill>
                <a:latin typeface="Verdana"/>
                <a:cs typeface="Verdana"/>
              </a:rPr>
              <a:t>need</a:t>
            </a:r>
            <a:r>
              <a:rPr sz="1500" spc="-85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10" dirty="0">
                <a:solidFill>
                  <a:srgbClr val="008000"/>
                </a:solidFill>
                <a:latin typeface="Verdana"/>
                <a:cs typeface="Verdana"/>
              </a:rPr>
              <a:t>to</a:t>
            </a:r>
            <a:r>
              <a:rPr sz="1500" spc="-95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40" dirty="0">
                <a:solidFill>
                  <a:srgbClr val="008000"/>
                </a:solidFill>
                <a:latin typeface="Verdana"/>
                <a:cs typeface="Verdana"/>
              </a:rPr>
              <a:t>let</a:t>
            </a:r>
            <a:r>
              <a:rPr sz="1500" spc="-105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40" dirty="0">
                <a:solidFill>
                  <a:srgbClr val="008000"/>
                </a:solidFill>
                <a:latin typeface="Verdana"/>
                <a:cs typeface="Verdana"/>
              </a:rPr>
              <a:t>Python</a:t>
            </a:r>
            <a:r>
              <a:rPr sz="1500" spc="-95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35" dirty="0">
                <a:solidFill>
                  <a:srgbClr val="008000"/>
                </a:solidFill>
                <a:latin typeface="Verdana"/>
                <a:cs typeface="Verdana"/>
              </a:rPr>
              <a:t>know</a:t>
            </a:r>
            <a:r>
              <a:rPr sz="1500" spc="-10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10" dirty="0">
                <a:solidFill>
                  <a:srgbClr val="008000"/>
                </a:solidFill>
                <a:latin typeface="Verdana"/>
                <a:cs typeface="Verdana"/>
              </a:rPr>
              <a:t>which </a:t>
            </a:r>
            <a:r>
              <a:rPr sz="1500" spc="-30" dirty="0">
                <a:solidFill>
                  <a:srgbClr val="008000"/>
                </a:solidFill>
                <a:latin typeface="Verdana"/>
                <a:cs typeface="Verdana"/>
              </a:rPr>
              <a:t>#module</a:t>
            </a:r>
            <a:r>
              <a:rPr sz="1500" spc="-114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100" dirty="0">
                <a:solidFill>
                  <a:srgbClr val="008000"/>
                </a:solidFill>
                <a:latin typeface="Verdana"/>
                <a:cs typeface="Verdana"/>
              </a:rPr>
              <a:t>it</a:t>
            </a:r>
            <a:r>
              <a:rPr sz="1500" spc="-11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80" dirty="0">
                <a:solidFill>
                  <a:srgbClr val="008000"/>
                </a:solidFill>
                <a:latin typeface="Verdana"/>
                <a:cs typeface="Verdana"/>
              </a:rPr>
              <a:t>came</a:t>
            </a:r>
            <a:r>
              <a:rPr sz="1500" spc="-75" dirty="0">
                <a:solidFill>
                  <a:srgbClr val="008000"/>
                </a:solidFill>
                <a:latin typeface="Verdana"/>
                <a:cs typeface="Verdana"/>
              </a:rPr>
              <a:t> from,</a:t>
            </a:r>
            <a:r>
              <a:rPr sz="1500" spc="-85" dirty="0">
                <a:solidFill>
                  <a:srgbClr val="008000"/>
                </a:solidFill>
                <a:latin typeface="Verdana"/>
                <a:cs typeface="Verdana"/>
              </a:rPr>
              <a:t> i.e.</a:t>
            </a:r>
            <a:r>
              <a:rPr sz="1500" spc="-11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10" dirty="0">
                <a:solidFill>
                  <a:srgbClr val="008000"/>
                </a:solidFill>
                <a:latin typeface="Verdana"/>
                <a:cs typeface="Verdana"/>
              </a:rPr>
              <a:t>give</a:t>
            </a:r>
            <a:r>
              <a:rPr sz="1500" spc="-11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40" dirty="0">
                <a:solidFill>
                  <a:srgbClr val="008000"/>
                </a:solidFill>
                <a:latin typeface="Verdana"/>
                <a:cs typeface="Verdana"/>
              </a:rPr>
              <a:t>Python</a:t>
            </a:r>
            <a:r>
              <a:rPr sz="1500" spc="-105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140" dirty="0">
                <a:solidFill>
                  <a:srgbClr val="008000"/>
                </a:solidFill>
                <a:latin typeface="Verdana"/>
                <a:cs typeface="Verdana"/>
              </a:rPr>
              <a:t>its</a:t>
            </a:r>
            <a:r>
              <a:rPr sz="1500" spc="-110" dirty="0">
                <a:solidFill>
                  <a:srgbClr val="008000"/>
                </a:solidFill>
                <a:latin typeface="Verdana"/>
                <a:cs typeface="Verdana"/>
              </a:rPr>
              <a:t> </a:t>
            </a:r>
            <a:r>
              <a:rPr sz="1500" spc="-10" dirty="0">
                <a:solidFill>
                  <a:srgbClr val="008000"/>
                </a:solidFill>
                <a:latin typeface="Verdana"/>
                <a:cs typeface="Verdana"/>
              </a:rPr>
              <a:t>context</a:t>
            </a:r>
            <a:endParaRPr sz="1500">
              <a:latin typeface="Verdana"/>
              <a:cs typeface="Verdana"/>
            </a:endParaRPr>
          </a:p>
          <a:p>
            <a:pPr marL="661670">
              <a:lnSpc>
                <a:spcPct val="100000"/>
              </a:lnSpc>
              <a:spcBef>
                <a:spcPts val="615"/>
              </a:spcBef>
            </a:pPr>
            <a:r>
              <a:rPr sz="1500" spc="-10" dirty="0">
                <a:latin typeface="Courier New"/>
                <a:cs typeface="Courier New"/>
              </a:rPr>
              <a:t>[0,1,2]</a:t>
            </a:r>
            <a:endParaRPr sz="15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5701" rIns="0" bIns="0" rtlCol="0">
            <a:spAutoFit/>
          </a:bodyPr>
          <a:lstStyle/>
          <a:p>
            <a:pPr marL="718185">
              <a:lnSpc>
                <a:spcPct val="100000"/>
              </a:lnSpc>
              <a:spcBef>
                <a:spcPts val="105"/>
              </a:spcBef>
            </a:pPr>
            <a:r>
              <a:rPr spc="-170" dirty="0"/>
              <a:t>File</a:t>
            </a:r>
            <a:r>
              <a:rPr spc="-229" dirty="0"/>
              <a:t> </a:t>
            </a:r>
            <a:r>
              <a:rPr spc="-20" dirty="0"/>
              <a:t>naming</a:t>
            </a:r>
            <a:r>
              <a:rPr spc="-215" dirty="0"/>
              <a:t> </a:t>
            </a:r>
            <a:r>
              <a:rPr spc="-20" dirty="0"/>
              <a:t>conventions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559053" rIns="0" bIns="0" rtlCol="0">
            <a:spAutoFit/>
          </a:bodyPr>
          <a:lstStyle/>
          <a:p>
            <a:pPr marL="243840">
              <a:lnSpc>
                <a:spcPct val="100000"/>
              </a:lnSpc>
              <a:spcBef>
                <a:spcPts val="95"/>
              </a:spcBef>
            </a:pPr>
            <a:r>
              <a:rPr sz="2250" spc="17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2250" spc="15" dirty="0">
                <a:solidFill>
                  <a:srgbClr val="B31166"/>
                </a:solidFill>
                <a:latin typeface="Lucida Sans Unicode"/>
                <a:cs typeface="Lucida Sans Unicode"/>
              </a:rPr>
              <a:t> </a:t>
            </a:r>
            <a:r>
              <a:rPr spc="-30" dirty="0"/>
              <a:t>python</a:t>
            </a:r>
            <a:r>
              <a:rPr spc="-170" dirty="0"/>
              <a:t> </a:t>
            </a:r>
            <a:r>
              <a:rPr spc="-150" dirty="0"/>
              <a:t>files</a:t>
            </a:r>
            <a:r>
              <a:rPr spc="-210" dirty="0"/>
              <a:t> </a:t>
            </a:r>
            <a:r>
              <a:rPr spc="-135" dirty="0"/>
              <a:t>usually</a:t>
            </a:r>
            <a:r>
              <a:rPr spc="-204" dirty="0"/>
              <a:t> </a:t>
            </a:r>
            <a:r>
              <a:rPr spc="65" dirty="0"/>
              <a:t>end</a:t>
            </a:r>
            <a:r>
              <a:rPr spc="-185" dirty="0"/>
              <a:t> </a:t>
            </a:r>
            <a:r>
              <a:rPr spc="-110" dirty="0"/>
              <a:t>with</a:t>
            </a:r>
            <a:r>
              <a:rPr spc="-200" dirty="0"/>
              <a:t> </a:t>
            </a:r>
            <a:r>
              <a:rPr spc="-20" dirty="0"/>
              <a:t>the</a:t>
            </a:r>
            <a:r>
              <a:rPr spc="-185" dirty="0"/>
              <a:t> </a:t>
            </a:r>
            <a:r>
              <a:rPr spc="-215" dirty="0"/>
              <a:t>suffix</a:t>
            </a:r>
            <a:r>
              <a:rPr spc="-175" dirty="0"/>
              <a:t> </a:t>
            </a:r>
            <a:r>
              <a:rPr b="1" spc="-25" dirty="0">
                <a:solidFill>
                  <a:srgbClr val="A4A4A4"/>
                </a:solidFill>
                <a:latin typeface="Courier New"/>
                <a:cs typeface="Courier New"/>
              </a:rPr>
              <a:t>.py</a:t>
            </a:r>
            <a:endParaRPr sz="2250">
              <a:latin typeface="Courier New"/>
              <a:cs typeface="Courier New"/>
            </a:endParaRPr>
          </a:p>
          <a:p>
            <a:pPr marL="243840">
              <a:lnSpc>
                <a:spcPct val="100000"/>
              </a:lnSpc>
              <a:spcBef>
                <a:spcPts val="2005"/>
              </a:spcBef>
            </a:pPr>
            <a:r>
              <a:rPr sz="2250" spc="17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22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 </a:t>
            </a:r>
            <a:r>
              <a:rPr spc="-35" dirty="0"/>
              <a:t>but</a:t>
            </a:r>
            <a:r>
              <a:rPr spc="-145" dirty="0"/>
              <a:t> </a:t>
            </a:r>
            <a:r>
              <a:rPr dirty="0"/>
              <a:t>executable</a:t>
            </a:r>
            <a:r>
              <a:rPr spc="-100" dirty="0"/>
              <a:t> </a:t>
            </a:r>
            <a:r>
              <a:rPr spc="-150" dirty="0"/>
              <a:t>files </a:t>
            </a:r>
            <a:r>
              <a:rPr spc="-135" dirty="0"/>
              <a:t>usually</a:t>
            </a:r>
            <a:r>
              <a:rPr spc="-155" dirty="0"/>
              <a:t> </a:t>
            </a:r>
            <a:r>
              <a:rPr spc="55" dirty="0"/>
              <a:t>don’t</a:t>
            </a:r>
            <a:r>
              <a:rPr spc="-125" dirty="0"/>
              <a:t> </a:t>
            </a:r>
            <a:r>
              <a:rPr spc="-20" dirty="0"/>
              <a:t>have</a:t>
            </a:r>
            <a:endParaRPr sz="2250">
              <a:latin typeface="Lucida Sans Unicode"/>
              <a:cs typeface="Lucida Sans Unicode"/>
            </a:endParaRPr>
          </a:p>
          <a:p>
            <a:pPr marL="586740">
              <a:lnSpc>
                <a:spcPct val="100000"/>
              </a:lnSpc>
              <a:spcBef>
                <a:spcPts val="1010"/>
              </a:spcBef>
            </a:pPr>
            <a:r>
              <a:rPr spc="-20" dirty="0"/>
              <a:t>the</a:t>
            </a:r>
            <a:r>
              <a:rPr spc="-225" dirty="0"/>
              <a:t> </a:t>
            </a:r>
            <a:r>
              <a:rPr b="1" dirty="0">
                <a:solidFill>
                  <a:srgbClr val="A4A4A4"/>
                </a:solidFill>
                <a:latin typeface="Courier New"/>
                <a:cs typeface="Courier New"/>
              </a:rPr>
              <a:t>.py</a:t>
            </a:r>
            <a:r>
              <a:rPr b="1" spc="-925" dirty="0">
                <a:solidFill>
                  <a:srgbClr val="A4A4A4"/>
                </a:solidFill>
                <a:latin typeface="Courier New"/>
                <a:cs typeface="Courier New"/>
              </a:rPr>
              <a:t> </a:t>
            </a:r>
            <a:r>
              <a:rPr spc="-10" dirty="0"/>
              <a:t>extension</a:t>
            </a:r>
          </a:p>
          <a:p>
            <a:pPr marL="243840">
              <a:lnSpc>
                <a:spcPct val="100000"/>
              </a:lnSpc>
              <a:spcBef>
                <a:spcPts val="2014"/>
              </a:spcBef>
            </a:pPr>
            <a:r>
              <a:rPr sz="2250" spc="17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2250" spc="40" dirty="0">
                <a:solidFill>
                  <a:srgbClr val="B31166"/>
                </a:solidFill>
                <a:latin typeface="Lucida Sans Unicode"/>
                <a:cs typeface="Lucida Sans Unicode"/>
              </a:rPr>
              <a:t> </a:t>
            </a:r>
            <a:r>
              <a:rPr spc="-55" dirty="0">
                <a:solidFill>
                  <a:srgbClr val="00AF50"/>
                </a:solidFill>
              </a:rPr>
              <a:t>modules</a:t>
            </a:r>
            <a:r>
              <a:rPr spc="-165" dirty="0">
                <a:solidFill>
                  <a:srgbClr val="00AF50"/>
                </a:solidFill>
              </a:rPr>
              <a:t> </a:t>
            </a:r>
            <a:r>
              <a:rPr spc="-130" dirty="0"/>
              <a:t>(later)</a:t>
            </a:r>
            <a:r>
              <a:rPr spc="-165" dirty="0"/>
              <a:t> </a:t>
            </a:r>
            <a:r>
              <a:rPr spc="-90" dirty="0"/>
              <a:t>should</a:t>
            </a:r>
            <a:r>
              <a:rPr spc="-140" dirty="0"/>
              <a:t> </a:t>
            </a:r>
            <a:r>
              <a:rPr u="sng" spc="-60" dirty="0">
                <a:uFill>
                  <a:solidFill>
                    <a:srgbClr val="404040"/>
                  </a:solidFill>
                </a:uFill>
              </a:rPr>
              <a:t>always</a:t>
            </a:r>
            <a:r>
              <a:rPr spc="-165" dirty="0"/>
              <a:t> </a:t>
            </a:r>
            <a:r>
              <a:rPr dirty="0"/>
              <a:t>have</a:t>
            </a:r>
            <a:r>
              <a:rPr spc="-150" dirty="0"/>
              <a:t> </a:t>
            </a:r>
            <a:r>
              <a:rPr spc="-20" dirty="0"/>
              <a:t>the</a:t>
            </a:r>
            <a:r>
              <a:rPr spc="-155" dirty="0"/>
              <a:t> </a:t>
            </a:r>
            <a:r>
              <a:rPr b="1" spc="-25" dirty="0">
                <a:solidFill>
                  <a:srgbClr val="A4A4A4"/>
                </a:solidFill>
                <a:latin typeface="Courier New"/>
                <a:cs typeface="Courier New"/>
              </a:rPr>
              <a:t>.py</a:t>
            </a:r>
            <a:endParaRPr sz="2250">
              <a:latin typeface="Courier New"/>
              <a:cs typeface="Courier New"/>
            </a:endParaRPr>
          </a:p>
          <a:p>
            <a:pPr marL="586740">
              <a:lnSpc>
                <a:spcPct val="100000"/>
              </a:lnSpc>
              <a:spcBef>
                <a:spcPts val="1010"/>
              </a:spcBef>
            </a:pPr>
            <a:r>
              <a:rPr spc="-10" dirty="0"/>
              <a:t>extension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49173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25" dirty="0"/>
              <a:t>References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81304" y="2516784"/>
            <a:ext cx="4685665" cy="3676015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5"/>
              </a:spcBef>
              <a:tabLst>
                <a:tab pos="294005" algn="l"/>
              </a:tabLst>
            </a:pPr>
            <a:r>
              <a:rPr sz="1250" spc="8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2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600" spc="-45" dirty="0">
                <a:solidFill>
                  <a:srgbClr val="404040"/>
                </a:solidFill>
                <a:latin typeface="Verdana"/>
                <a:cs typeface="Verdana"/>
              </a:rPr>
              <a:t>Python</a:t>
            </a:r>
            <a:r>
              <a:rPr sz="16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600" spc="-10" dirty="0">
                <a:solidFill>
                  <a:srgbClr val="404040"/>
                </a:solidFill>
                <a:latin typeface="Verdana"/>
                <a:cs typeface="Verdana"/>
              </a:rPr>
              <a:t>Homepage</a:t>
            </a:r>
            <a:endParaRPr sz="1600">
              <a:latin typeface="Verdana"/>
              <a:cs typeface="Verdana"/>
            </a:endParaRPr>
          </a:p>
          <a:p>
            <a:pPr marL="473075" indent="-179070">
              <a:lnSpc>
                <a:spcPct val="100000"/>
              </a:lnSpc>
              <a:spcBef>
                <a:spcPts val="1010"/>
              </a:spcBef>
              <a:buClr>
                <a:srgbClr val="404040"/>
              </a:buClr>
              <a:buChar char="•"/>
              <a:tabLst>
                <a:tab pos="473075" algn="l"/>
              </a:tabLst>
            </a:pPr>
            <a:r>
              <a:rPr sz="1600" u="sng" spc="-10" dirty="0">
                <a:solidFill>
                  <a:srgbClr val="8F8F8F"/>
                </a:solidFill>
                <a:uFill>
                  <a:solidFill>
                    <a:srgbClr val="8F8F8F"/>
                  </a:solidFill>
                </a:uFill>
                <a:latin typeface="Verdana"/>
                <a:cs typeface="Verdana"/>
                <a:hlinkClick r:id="rId2"/>
              </a:rPr>
              <a:t>http://www.python.org</a:t>
            </a:r>
            <a:endParaRPr sz="16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  <a:tabLst>
                <a:tab pos="294005" algn="l"/>
              </a:tabLst>
            </a:pPr>
            <a:r>
              <a:rPr sz="1250" spc="8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2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600" spc="-45" dirty="0">
                <a:solidFill>
                  <a:srgbClr val="404040"/>
                </a:solidFill>
                <a:latin typeface="Verdana"/>
                <a:cs typeface="Verdana"/>
              </a:rPr>
              <a:t>Python</a:t>
            </a:r>
            <a:r>
              <a:rPr sz="16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600" spc="-10" dirty="0">
                <a:solidFill>
                  <a:srgbClr val="404040"/>
                </a:solidFill>
                <a:latin typeface="Verdana"/>
                <a:cs typeface="Verdana"/>
              </a:rPr>
              <a:t>Tutorial</a:t>
            </a:r>
            <a:endParaRPr sz="1600">
              <a:latin typeface="Verdana"/>
              <a:cs typeface="Verdana"/>
            </a:endParaRPr>
          </a:p>
          <a:p>
            <a:pPr marL="473075" indent="-179070">
              <a:lnSpc>
                <a:spcPct val="100000"/>
              </a:lnSpc>
              <a:spcBef>
                <a:spcPts val="1000"/>
              </a:spcBef>
              <a:buClr>
                <a:srgbClr val="404040"/>
              </a:buClr>
              <a:buChar char="•"/>
              <a:tabLst>
                <a:tab pos="473075" algn="l"/>
              </a:tabLst>
            </a:pPr>
            <a:r>
              <a:rPr sz="1600" u="sng" spc="-20" dirty="0">
                <a:solidFill>
                  <a:srgbClr val="8F8F8F"/>
                </a:solidFill>
                <a:uFill>
                  <a:solidFill>
                    <a:srgbClr val="8F8F8F"/>
                  </a:solidFill>
                </a:uFill>
                <a:latin typeface="Verdana"/>
                <a:cs typeface="Verdana"/>
                <a:hlinkClick r:id="rId3"/>
              </a:rPr>
              <a:t>http://docs.python.org/tutorial/</a:t>
            </a:r>
            <a:endParaRPr sz="16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010"/>
              </a:spcBef>
              <a:tabLst>
                <a:tab pos="294005" algn="l"/>
              </a:tabLst>
            </a:pPr>
            <a:r>
              <a:rPr sz="1250" spc="8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2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600" spc="-45" dirty="0">
                <a:solidFill>
                  <a:srgbClr val="404040"/>
                </a:solidFill>
                <a:latin typeface="Verdana"/>
                <a:cs typeface="Verdana"/>
              </a:rPr>
              <a:t>Python</a:t>
            </a:r>
            <a:r>
              <a:rPr sz="16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600" spc="-10" dirty="0">
                <a:solidFill>
                  <a:srgbClr val="404040"/>
                </a:solidFill>
                <a:latin typeface="Verdana"/>
                <a:cs typeface="Verdana"/>
              </a:rPr>
              <a:t>Documentation</a:t>
            </a:r>
            <a:endParaRPr sz="1600">
              <a:latin typeface="Verdana"/>
              <a:cs typeface="Verdana"/>
            </a:endParaRPr>
          </a:p>
          <a:p>
            <a:pPr marL="473075" indent="-179070">
              <a:lnSpc>
                <a:spcPct val="100000"/>
              </a:lnSpc>
              <a:spcBef>
                <a:spcPts val="994"/>
              </a:spcBef>
              <a:buClr>
                <a:srgbClr val="404040"/>
              </a:buClr>
              <a:buChar char="•"/>
              <a:tabLst>
                <a:tab pos="473075" algn="l"/>
              </a:tabLst>
            </a:pPr>
            <a:r>
              <a:rPr sz="1600" u="sng" spc="-10" dirty="0">
                <a:solidFill>
                  <a:srgbClr val="8F8F8F"/>
                </a:solidFill>
                <a:uFill>
                  <a:solidFill>
                    <a:srgbClr val="8F8F8F"/>
                  </a:solidFill>
                </a:uFill>
                <a:latin typeface="Verdana"/>
                <a:cs typeface="Verdana"/>
                <a:hlinkClick r:id="rId4"/>
              </a:rPr>
              <a:t>http://www.python.org/doc</a:t>
            </a:r>
            <a:endParaRPr sz="16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  <a:tabLst>
                <a:tab pos="294005" algn="l"/>
              </a:tabLst>
            </a:pPr>
            <a:r>
              <a:rPr sz="1250" spc="8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2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600" spc="-45" dirty="0">
                <a:solidFill>
                  <a:srgbClr val="404040"/>
                </a:solidFill>
                <a:latin typeface="Verdana"/>
                <a:cs typeface="Verdana"/>
              </a:rPr>
              <a:t>Python</a:t>
            </a:r>
            <a:r>
              <a:rPr sz="16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600" spc="-90" dirty="0">
                <a:solidFill>
                  <a:srgbClr val="404040"/>
                </a:solidFill>
                <a:latin typeface="Verdana"/>
                <a:cs typeface="Verdana"/>
              </a:rPr>
              <a:t>Library</a:t>
            </a:r>
            <a:r>
              <a:rPr sz="1600" spc="-8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600" spc="-10" dirty="0">
                <a:solidFill>
                  <a:srgbClr val="404040"/>
                </a:solidFill>
                <a:latin typeface="Verdana"/>
                <a:cs typeface="Verdana"/>
              </a:rPr>
              <a:t>References</a:t>
            </a:r>
            <a:endParaRPr sz="1600">
              <a:latin typeface="Verdana"/>
              <a:cs typeface="Verdana"/>
            </a:endParaRPr>
          </a:p>
          <a:p>
            <a:pPr marL="338455">
              <a:lnSpc>
                <a:spcPct val="100000"/>
              </a:lnSpc>
              <a:spcBef>
                <a:spcPts val="1005"/>
              </a:spcBef>
            </a:pPr>
            <a:r>
              <a:rPr sz="1100" spc="105" dirty="0">
                <a:solidFill>
                  <a:srgbClr val="B31166"/>
                </a:solidFill>
                <a:latin typeface="Lucida Sans Unicode"/>
                <a:cs typeface="Lucida Sans Unicode"/>
                <a:hlinkClick r:id="rId5"/>
              </a:rPr>
              <a:t>▶</a:t>
            </a:r>
            <a:r>
              <a:rPr sz="1100" spc="470" dirty="0">
                <a:solidFill>
                  <a:srgbClr val="B31166"/>
                </a:solidFill>
                <a:latin typeface="Lucida Sans Unicode"/>
                <a:cs typeface="Lucida Sans Unicode"/>
                <a:hlinkClick r:id="rId5"/>
              </a:rPr>
              <a:t> </a:t>
            </a:r>
            <a:r>
              <a:rPr sz="1400" u="sng" spc="-50" dirty="0">
                <a:solidFill>
                  <a:srgbClr val="8F8F8F"/>
                </a:solidFill>
                <a:uFill>
                  <a:solidFill>
                    <a:srgbClr val="8F8F8F"/>
                  </a:solidFill>
                </a:uFill>
                <a:latin typeface="Verdana"/>
                <a:cs typeface="Verdana"/>
                <a:hlinkClick r:id="rId5"/>
              </a:rPr>
              <a:t>http://docs.python.org/release/2.5.2/lib/lib.html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000"/>
              </a:spcBef>
              <a:tabLst>
                <a:tab pos="294005" algn="l"/>
              </a:tabLst>
            </a:pPr>
            <a:r>
              <a:rPr sz="1250" spc="8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2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600" spc="-45" dirty="0">
                <a:solidFill>
                  <a:srgbClr val="404040"/>
                </a:solidFill>
                <a:latin typeface="Verdana"/>
                <a:cs typeface="Verdana"/>
              </a:rPr>
              <a:t>Python</a:t>
            </a:r>
            <a:r>
              <a:rPr sz="1600" spc="-6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404040"/>
                </a:solidFill>
                <a:latin typeface="Verdana"/>
                <a:cs typeface="Verdana"/>
              </a:rPr>
              <a:t>Add-on</a:t>
            </a:r>
            <a:r>
              <a:rPr sz="1600" spc="-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600" spc="-10" dirty="0">
                <a:solidFill>
                  <a:srgbClr val="404040"/>
                </a:solidFill>
                <a:latin typeface="Verdana"/>
                <a:cs typeface="Verdana"/>
              </a:rPr>
              <a:t>Packages:</a:t>
            </a:r>
            <a:endParaRPr sz="1600">
              <a:latin typeface="Verdana"/>
              <a:cs typeface="Verdana"/>
            </a:endParaRPr>
          </a:p>
          <a:p>
            <a:pPr marL="338455">
              <a:lnSpc>
                <a:spcPct val="100000"/>
              </a:lnSpc>
              <a:spcBef>
                <a:spcPts val="1005"/>
              </a:spcBef>
            </a:pPr>
            <a:r>
              <a:rPr sz="1100" spc="10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100" spc="470" dirty="0">
                <a:solidFill>
                  <a:srgbClr val="B31166"/>
                </a:solidFill>
                <a:latin typeface="Lucida Sans Unicode"/>
                <a:cs typeface="Lucida Sans Unicode"/>
              </a:rPr>
              <a:t> </a:t>
            </a:r>
            <a:r>
              <a:rPr sz="1400" spc="-10" dirty="0">
                <a:solidFill>
                  <a:srgbClr val="FF0000"/>
                </a:solidFill>
                <a:latin typeface="Verdana"/>
                <a:cs typeface="Verdana"/>
                <a:hlinkClick r:id="rId6"/>
              </a:rPr>
              <a:t>http://pypi.python.org/pypi</a:t>
            </a:r>
            <a:endParaRPr sz="1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88363" y="3346703"/>
            <a:ext cx="1764792" cy="69494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65" dirty="0"/>
              <a:t>Dictionary</a:t>
            </a:r>
            <a:r>
              <a:rPr spc="-229" dirty="0"/>
              <a:t> </a:t>
            </a:r>
            <a:r>
              <a:rPr spc="-55" dirty="0"/>
              <a:t>definition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9683" y="2506421"/>
            <a:ext cx="530923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Defined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60" dirty="0">
                <a:solidFill>
                  <a:srgbClr val="404040"/>
                </a:solidFill>
                <a:latin typeface="Verdana"/>
                <a:cs typeface="Verdana"/>
              </a:rPr>
              <a:t>as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60" dirty="0">
                <a:solidFill>
                  <a:srgbClr val="404040"/>
                </a:solidFill>
                <a:latin typeface="Verdana"/>
                <a:cs typeface="Verdana"/>
              </a:rPr>
              <a:t>comma</a:t>
            </a:r>
            <a:r>
              <a:rPr sz="1800" spc="-1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separated</a:t>
            </a:r>
            <a:r>
              <a:rPr sz="1800" spc="-8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b="1" dirty="0">
                <a:solidFill>
                  <a:srgbClr val="404040"/>
                </a:solidFill>
                <a:latin typeface="Tahoma"/>
                <a:cs typeface="Tahoma"/>
              </a:rPr>
              <a:t>key</a:t>
            </a:r>
            <a:r>
              <a:rPr sz="1800" b="1" spc="-2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1800" b="1" spc="-155" dirty="0">
                <a:solidFill>
                  <a:srgbClr val="404040"/>
                </a:solidFill>
                <a:latin typeface="Tahoma"/>
                <a:cs typeface="Tahoma"/>
              </a:rPr>
              <a:t>:</a:t>
            </a:r>
            <a:r>
              <a:rPr sz="1800" b="1" spc="-2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1800" b="1" dirty="0">
                <a:solidFill>
                  <a:srgbClr val="404040"/>
                </a:solidFill>
                <a:latin typeface="Tahoma"/>
                <a:cs typeface="Tahoma"/>
              </a:rPr>
              <a:t>value</a:t>
            </a:r>
            <a:r>
              <a:rPr sz="1800" b="1" spc="-35" dirty="0">
                <a:solidFill>
                  <a:srgbClr val="404040"/>
                </a:solidFill>
                <a:latin typeface="Tahoma"/>
                <a:cs typeface="Tahoma"/>
              </a:rPr>
              <a:t> </a:t>
            </a:r>
            <a:r>
              <a:rPr sz="1800" spc="-60" dirty="0">
                <a:solidFill>
                  <a:srgbClr val="404040"/>
                </a:solidFill>
                <a:latin typeface="Verdana"/>
                <a:cs typeface="Verdana"/>
              </a:rPr>
              <a:t>pairs: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03629" y="3506723"/>
            <a:ext cx="1412240" cy="1052830"/>
          </a:xfrm>
          <a:custGeom>
            <a:avLst/>
            <a:gdLst/>
            <a:ahLst/>
            <a:cxnLst/>
            <a:rect l="l" t="t" r="r" b="b"/>
            <a:pathLst>
              <a:path w="1412239" h="1052829">
                <a:moveTo>
                  <a:pt x="432181" y="191262"/>
                </a:moveTo>
                <a:lnTo>
                  <a:pt x="426161" y="103314"/>
                </a:lnTo>
                <a:lnTo>
                  <a:pt x="419100" y="0"/>
                </a:lnTo>
                <a:lnTo>
                  <a:pt x="273939" y="125222"/>
                </a:lnTo>
                <a:lnTo>
                  <a:pt x="326707" y="147256"/>
                </a:lnTo>
                <a:lnTo>
                  <a:pt x="2159" y="925576"/>
                </a:lnTo>
                <a:lnTo>
                  <a:pt x="0" y="936739"/>
                </a:lnTo>
                <a:lnTo>
                  <a:pt x="2171" y="947508"/>
                </a:lnTo>
                <a:lnTo>
                  <a:pt x="8166" y="956678"/>
                </a:lnTo>
                <a:lnTo>
                  <a:pt x="17526" y="963041"/>
                </a:lnTo>
                <a:lnTo>
                  <a:pt x="28676" y="965200"/>
                </a:lnTo>
                <a:lnTo>
                  <a:pt x="39370" y="963041"/>
                </a:lnTo>
                <a:lnTo>
                  <a:pt x="48615" y="957033"/>
                </a:lnTo>
                <a:lnTo>
                  <a:pt x="54991" y="947674"/>
                </a:lnTo>
                <a:lnTo>
                  <a:pt x="379514" y="169291"/>
                </a:lnTo>
                <a:lnTo>
                  <a:pt x="432181" y="191262"/>
                </a:lnTo>
                <a:close/>
              </a:path>
              <a:path w="1412239" h="1052829">
                <a:moveTo>
                  <a:pt x="1411732" y="495300"/>
                </a:moveTo>
                <a:lnTo>
                  <a:pt x="1220089" y="490474"/>
                </a:lnTo>
                <a:lnTo>
                  <a:pt x="1244358" y="542251"/>
                </a:lnTo>
                <a:lnTo>
                  <a:pt x="272415" y="998093"/>
                </a:lnTo>
                <a:lnTo>
                  <a:pt x="263334" y="1004874"/>
                </a:lnTo>
                <a:lnTo>
                  <a:pt x="257746" y="1014272"/>
                </a:lnTo>
                <a:lnTo>
                  <a:pt x="256044" y="1025080"/>
                </a:lnTo>
                <a:lnTo>
                  <a:pt x="258699" y="1036066"/>
                </a:lnTo>
                <a:lnTo>
                  <a:pt x="265468" y="1045210"/>
                </a:lnTo>
                <a:lnTo>
                  <a:pt x="274891" y="1050836"/>
                </a:lnTo>
                <a:lnTo>
                  <a:pt x="285737" y="1052499"/>
                </a:lnTo>
                <a:lnTo>
                  <a:pt x="296799" y="1049782"/>
                </a:lnTo>
                <a:lnTo>
                  <a:pt x="1268603" y="593940"/>
                </a:lnTo>
                <a:lnTo>
                  <a:pt x="1292860" y="645668"/>
                </a:lnTo>
                <a:lnTo>
                  <a:pt x="1386344" y="527405"/>
                </a:lnTo>
                <a:lnTo>
                  <a:pt x="1411732" y="495300"/>
                </a:lnTo>
                <a:close/>
              </a:path>
            </a:pathLst>
          </a:custGeom>
          <a:solidFill>
            <a:srgbClr val="9B6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21181" y="4574540"/>
            <a:ext cx="16109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Curly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brackets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53155" y="3473322"/>
            <a:ext cx="1217930" cy="441959"/>
          </a:xfrm>
          <a:custGeom>
            <a:avLst/>
            <a:gdLst/>
            <a:ahLst/>
            <a:cxnLst/>
            <a:rect l="l" t="t" r="r" b="b"/>
            <a:pathLst>
              <a:path w="1217929" h="441960">
                <a:moveTo>
                  <a:pt x="171914" y="54359"/>
                </a:moveTo>
                <a:lnTo>
                  <a:pt x="154338" y="108740"/>
                </a:lnTo>
                <a:lnTo>
                  <a:pt x="1180210" y="440181"/>
                </a:lnTo>
                <a:lnTo>
                  <a:pt x="1191525" y="441448"/>
                </a:lnTo>
                <a:lnTo>
                  <a:pt x="1202055" y="438403"/>
                </a:lnTo>
                <a:lnTo>
                  <a:pt x="1210679" y="431645"/>
                </a:lnTo>
                <a:lnTo>
                  <a:pt x="1216279" y="421766"/>
                </a:lnTo>
                <a:lnTo>
                  <a:pt x="1217545" y="410507"/>
                </a:lnTo>
                <a:lnTo>
                  <a:pt x="1214501" y="399986"/>
                </a:lnTo>
                <a:lnTo>
                  <a:pt x="1207742" y="391370"/>
                </a:lnTo>
                <a:lnTo>
                  <a:pt x="1197864" y="385825"/>
                </a:lnTo>
                <a:lnTo>
                  <a:pt x="171914" y="54359"/>
                </a:lnTo>
                <a:close/>
              </a:path>
              <a:path w="1217929" h="441960">
                <a:moveTo>
                  <a:pt x="189483" y="0"/>
                </a:moveTo>
                <a:lnTo>
                  <a:pt x="0" y="28828"/>
                </a:lnTo>
                <a:lnTo>
                  <a:pt x="136779" y="163068"/>
                </a:lnTo>
                <a:lnTo>
                  <a:pt x="154338" y="108740"/>
                </a:lnTo>
                <a:lnTo>
                  <a:pt x="127127" y="99949"/>
                </a:lnTo>
                <a:lnTo>
                  <a:pt x="117248" y="94404"/>
                </a:lnTo>
                <a:lnTo>
                  <a:pt x="110490" y="85788"/>
                </a:lnTo>
                <a:lnTo>
                  <a:pt x="107445" y="75267"/>
                </a:lnTo>
                <a:lnTo>
                  <a:pt x="108711" y="64007"/>
                </a:lnTo>
                <a:lnTo>
                  <a:pt x="114311" y="54076"/>
                </a:lnTo>
                <a:lnTo>
                  <a:pt x="122935" y="47323"/>
                </a:lnTo>
                <a:lnTo>
                  <a:pt x="133465" y="44309"/>
                </a:lnTo>
                <a:lnTo>
                  <a:pt x="175162" y="44309"/>
                </a:lnTo>
                <a:lnTo>
                  <a:pt x="189483" y="0"/>
                </a:lnTo>
                <a:close/>
              </a:path>
              <a:path w="1217929" h="441960">
                <a:moveTo>
                  <a:pt x="133465" y="44309"/>
                </a:moveTo>
                <a:lnTo>
                  <a:pt x="122935" y="47323"/>
                </a:lnTo>
                <a:lnTo>
                  <a:pt x="114311" y="54076"/>
                </a:lnTo>
                <a:lnTo>
                  <a:pt x="108711" y="64007"/>
                </a:lnTo>
                <a:lnTo>
                  <a:pt x="107445" y="75267"/>
                </a:lnTo>
                <a:lnTo>
                  <a:pt x="110490" y="85788"/>
                </a:lnTo>
                <a:lnTo>
                  <a:pt x="117248" y="94404"/>
                </a:lnTo>
                <a:lnTo>
                  <a:pt x="127127" y="99949"/>
                </a:lnTo>
                <a:lnTo>
                  <a:pt x="154338" y="108740"/>
                </a:lnTo>
                <a:lnTo>
                  <a:pt x="171914" y="54359"/>
                </a:lnTo>
                <a:lnTo>
                  <a:pt x="144780" y="45592"/>
                </a:lnTo>
                <a:lnTo>
                  <a:pt x="133465" y="44309"/>
                </a:lnTo>
                <a:close/>
              </a:path>
              <a:path w="1217929" h="441960">
                <a:moveTo>
                  <a:pt x="175162" y="44309"/>
                </a:moveTo>
                <a:lnTo>
                  <a:pt x="133465" y="44309"/>
                </a:lnTo>
                <a:lnTo>
                  <a:pt x="144780" y="45592"/>
                </a:lnTo>
                <a:lnTo>
                  <a:pt x="171914" y="54359"/>
                </a:lnTo>
                <a:lnTo>
                  <a:pt x="175162" y="44309"/>
                </a:lnTo>
                <a:close/>
              </a:path>
            </a:pathLst>
          </a:custGeom>
          <a:solidFill>
            <a:srgbClr val="9B6B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568697" y="3842384"/>
            <a:ext cx="11036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0014">
              <a:lnSpc>
                <a:spcPct val="100000"/>
              </a:lnSpc>
              <a:spcBef>
                <a:spcPts val="100"/>
              </a:spcBef>
            </a:pPr>
            <a:r>
              <a:rPr sz="1800" b="1" spc="-20" dirty="0">
                <a:latin typeface="Arial"/>
                <a:cs typeface="Arial"/>
              </a:rPr>
              <a:t>Comma </a:t>
            </a:r>
            <a:r>
              <a:rPr sz="1800" b="1" spc="-10" dirty="0">
                <a:latin typeface="Arial"/>
                <a:cs typeface="Arial"/>
              </a:rPr>
              <a:t>separated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spc="-65" dirty="0"/>
              <a:t>Dictionary</a:t>
            </a:r>
            <a:r>
              <a:rPr spc="-229" dirty="0"/>
              <a:t> </a:t>
            </a:r>
            <a:r>
              <a:rPr spc="-70" dirty="0"/>
              <a:t>properties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9683" y="2379440"/>
            <a:ext cx="4260215" cy="1631950"/>
          </a:xfrm>
          <a:prstGeom prst="rect">
            <a:avLst/>
          </a:prstGeom>
        </p:spPr>
        <p:txBody>
          <a:bodyPr vert="horz" wrap="square" lIns="0" tIns="139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30" dirty="0">
                <a:solidFill>
                  <a:srgbClr val="404040"/>
                </a:solidFill>
                <a:latin typeface="Verdana"/>
                <a:cs typeface="Verdana"/>
              </a:rPr>
              <a:t>Values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are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70" dirty="0">
                <a:solidFill>
                  <a:srgbClr val="404040"/>
                </a:solidFill>
                <a:latin typeface="Verdana"/>
                <a:cs typeface="Verdana"/>
              </a:rPr>
              <a:t>mapped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to</a:t>
            </a:r>
            <a:r>
              <a:rPr sz="1800" spc="-12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50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r>
              <a:rPr sz="1800" spc="-15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5" dirty="0">
                <a:solidFill>
                  <a:srgbClr val="404040"/>
                </a:solidFill>
                <a:latin typeface="Verdana"/>
                <a:cs typeface="Verdana"/>
              </a:rPr>
              <a:t>key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00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30" dirty="0">
                <a:solidFill>
                  <a:srgbClr val="404040"/>
                </a:solidFill>
                <a:latin typeface="Verdana"/>
                <a:cs typeface="Verdana"/>
              </a:rPr>
              <a:t>Values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are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45" dirty="0">
                <a:solidFill>
                  <a:srgbClr val="404040"/>
                </a:solidFill>
                <a:latin typeface="Verdana"/>
                <a:cs typeface="Verdana"/>
              </a:rPr>
              <a:t>accessed</a:t>
            </a:r>
            <a:r>
              <a:rPr sz="1800" spc="-10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by</a:t>
            </a:r>
            <a:r>
              <a:rPr sz="1800" spc="-14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their</a:t>
            </a:r>
            <a:r>
              <a:rPr sz="1800" spc="-12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5" dirty="0">
                <a:solidFill>
                  <a:srgbClr val="404040"/>
                </a:solidFill>
                <a:latin typeface="Verdana"/>
                <a:cs typeface="Verdana"/>
              </a:rPr>
              <a:t>key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94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75" dirty="0">
                <a:solidFill>
                  <a:srgbClr val="404040"/>
                </a:solidFill>
                <a:latin typeface="Verdana"/>
                <a:cs typeface="Verdana"/>
              </a:rPr>
              <a:t>Key</a:t>
            </a:r>
            <a:r>
              <a:rPr sz="1800" spc="-14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are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0" dirty="0">
                <a:solidFill>
                  <a:srgbClr val="404040"/>
                </a:solidFill>
                <a:latin typeface="Verdana"/>
                <a:cs typeface="Verdana"/>
              </a:rPr>
              <a:t>unique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60" dirty="0">
                <a:solidFill>
                  <a:srgbClr val="404040"/>
                </a:solidFill>
                <a:latin typeface="Verdana"/>
                <a:cs typeface="Verdana"/>
              </a:rPr>
              <a:t>and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are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immutable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010"/>
              </a:spcBef>
              <a:tabLst>
                <a:tab pos="354965" algn="l"/>
              </a:tabLst>
            </a:pPr>
            <a:r>
              <a:rPr sz="1450" spc="65" dirty="0">
                <a:solidFill>
                  <a:srgbClr val="B31166"/>
                </a:solidFill>
                <a:latin typeface="Lucida Sans Unicode"/>
                <a:cs typeface="Lucida Sans Unicode"/>
              </a:rPr>
              <a:t>▶</a:t>
            </a:r>
            <a:r>
              <a:rPr sz="1450" dirty="0">
                <a:solidFill>
                  <a:srgbClr val="B31166"/>
                </a:solidFill>
                <a:latin typeface="Lucida Sans Unicode"/>
                <a:cs typeface="Lucida Sans Unicode"/>
              </a:rPr>
              <a:t>	</a:t>
            </a:r>
            <a:r>
              <a:rPr sz="1800" spc="-30" dirty="0">
                <a:solidFill>
                  <a:srgbClr val="404040"/>
                </a:solidFill>
                <a:latin typeface="Verdana"/>
                <a:cs typeface="Verdana"/>
              </a:rPr>
              <a:t>Values</a:t>
            </a:r>
            <a:r>
              <a:rPr sz="1800" spc="-6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cannot</a:t>
            </a:r>
            <a:r>
              <a:rPr sz="1800" spc="-7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25" dirty="0">
                <a:solidFill>
                  <a:srgbClr val="404040"/>
                </a:solidFill>
                <a:latin typeface="Verdana"/>
                <a:cs typeface="Verdana"/>
              </a:rPr>
              <a:t>exist</a:t>
            </a:r>
            <a:r>
              <a:rPr sz="1800" spc="-10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55" dirty="0">
                <a:solidFill>
                  <a:srgbClr val="404040"/>
                </a:solidFill>
                <a:latin typeface="Verdana"/>
                <a:cs typeface="Verdana"/>
              </a:rPr>
              <a:t>without</a:t>
            </a:r>
            <a:r>
              <a:rPr sz="1800" spc="-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50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r>
              <a:rPr sz="1800" spc="-9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25" dirty="0">
                <a:solidFill>
                  <a:srgbClr val="404040"/>
                </a:solidFill>
                <a:latin typeface="Verdana"/>
                <a:cs typeface="Verdana"/>
              </a:rPr>
              <a:t>key</a:t>
            </a:r>
            <a:endParaRPr sz="1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75" dirty="0"/>
              <a:t>Dictionaries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84682" y="2111197"/>
            <a:ext cx="467296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 MT"/>
                <a:cs typeface="Arial MT"/>
              </a:rPr>
              <a:t>Let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us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define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the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one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from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the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previous </a:t>
            </a:r>
            <a:r>
              <a:rPr sz="1800" spc="-10" dirty="0">
                <a:latin typeface="Arial MT"/>
                <a:cs typeface="Arial MT"/>
              </a:rPr>
              <a:t>image</a:t>
            </a:r>
            <a:endParaRPr sz="18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6551" y="2616707"/>
            <a:ext cx="6547104" cy="197662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5255" y="2941320"/>
            <a:ext cx="6795516" cy="92811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7174" rIns="0" bIns="0" rtlCol="0">
            <a:spAutoFit/>
          </a:bodyPr>
          <a:lstStyle/>
          <a:p>
            <a:pPr marL="359410">
              <a:lnSpc>
                <a:spcPct val="100000"/>
              </a:lnSpc>
              <a:spcBef>
                <a:spcPts val="105"/>
              </a:spcBef>
            </a:pPr>
            <a:r>
              <a:rPr dirty="0"/>
              <a:t>Accessing</a:t>
            </a:r>
            <a:r>
              <a:rPr spc="-210" dirty="0"/>
              <a:t> </a:t>
            </a:r>
            <a:r>
              <a:rPr spc="250" dirty="0"/>
              <a:t>a</a:t>
            </a:r>
            <a:r>
              <a:rPr spc="-165" dirty="0"/>
              <a:t> </a:t>
            </a:r>
            <a:r>
              <a:rPr spc="-25" dirty="0"/>
              <a:t>dictionary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86206" y="2141982"/>
            <a:ext cx="662114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10" dirty="0">
                <a:latin typeface="Arial MT"/>
                <a:cs typeface="Arial MT"/>
              </a:rPr>
              <a:t>Values</a:t>
            </a:r>
            <a:r>
              <a:rPr sz="2100" spc="-35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are</a:t>
            </a:r>
            <a:r>
              <a:rPr sz="2100" spc="-25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accessed</a:t>
            </a:r>
            <a:r>
              <a:rPr sz="2100" spc="-45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by</a:t>
            </a:r>
            <a:r>
              <a:rPr sz="2100" spc="-35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their</a:t>
            </a:r>
            <a:r>
              <a:rPr sz="2100" spc="-20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keys</a:t>
            </a:r>
            <a:r>
              <a:rPr sz="2100" spc="-25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(just</a:t>
            </a:r>
            <a:r>
              <a:rPr sz="2100" spc="-20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like</a:t>
            </a:r>
            <a:r>
              <a:rPr sz="2100" spc="-20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a</a:t>
            </a:r>
            <a:r>
              <a:rPr sz="2100" spc="-40" dirty="0">
                <a:latin typeface="Arial MT"/>
                <a:cs typeface="Arial MT"/>
              </a:rPr>
              <a:t> </a:t>
            </a:r>
            <a:r>
              <a:rPr sz="2100" spc="-10" dirty="0">
                <a:latin typeface="Arial MT"/>
                <a:cs typeface="Arial MT"/>
              </a:rPr>
              <a:t>dictionary)</a:t>
            </a:r>
            <a:endParaRPr sz="210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6206" y="4444365"/>
            <a:ext cx="478409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latin typeface="Arial MT"/>
                <a:cs typeface="Arial MT"/>
              </a:rPr>
              <a:t>Note</a:t>
            </a:r>
            <a:r>
              <a:rPr sz="2100" spc="-20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that</a:t>
            </a:r>
            <a:r>
              <a:rPr sz="2100" spc="-15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they</a:t>
            </a:r>
            <a:r>
              <a:rPr sz="2100" spc="-10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can't</a:t>
            </a:r>
            <a:r>
              <a:rPr sz="2100" spc="-15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be</a:t>
            </a:r>
            <a:r>
              <a:rPr sz="2100" spc="-20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indexed</a:t>
            </a:r>
            <a:r>
              <a:rPr sz="2100" spc="-30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like</a:t>
            </a:r>
            <a:r>
              <a:rPr sz="2100" spc="-30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a</a:t>
            </a:r>
            <a:r>
              <a:rPr sz="2100" spc="-30" dirty="0">
                <a:latin typeface="Arial MT"/>
                <a:cs typeface="Arial MT"/>
              </a:rPr>
              <a:t> </a:t>
            </a:r>
            <a:r>
              <a:rPr sz="2100" spc="-20" dirty="0">
                <a:latin typeface="Arial MT"/>
                <a:cs typeface="Arial MT"/>
              </a:rPr>
              <a:t>list</a:t>
            </a:r>
            <a:endParaRPr sz="21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8848" y="2727960"/>
            <a:ext cx="6702552" cy="195986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95" dirty="0"/>
              <a:t>Altering</a:t>
            </a:r>
            <a:r>
              <a:rPr spc="-245" dirty="0"/>
              <a:t> </a:t>
            </a:r>
            <a:r>
              <a:rPr spc="250" dirty="0"/>
              <a:t>a</a:t>
            </a:r>
            <a:r>
              <a:rPr spc="-220" dirty="0"/>
              <a:t> </a:t>
            </a:r>
            <a:r>
              <a:rPr spc="-20" dirty="0"/>
              <a:t>dictionary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86206" y="2141982"/>
            <a:ext cx="471614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latin typeface="Arial MT"/>
                <a:cs typeface="Arial MT"/>
              </a:rPr>
              <a:t>Can</a:t>
            </a:r>
            <a:r>
              <a:rPr sz="2100" spc="-20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be</a:t>
            </a:r>
            <a:r>
              <a:rPr sz="2100" spc="-30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done</a:t>
            </a:r>
            <a:r>
              <a:rPr sz="2100" spc="-25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via</a:t>
            </a:r>
            <a:r>
              <a:rPr sz="2100" spc="-20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the</a:t>
            </a:r>
            <a:r>
              <a:rPr sz="2100" spc="-30" dirty="0">
                <a:latin typeface="Arial MT"/>
                <a:cs typeface="Arial MT"/>
              </a:rPr>
              <a:t> </a:t>
            </a:r>
            <a:r>
              <a:rPr sz="2100" dirty="0">
                <a:latin typeface="Arial MT"/>
                <a:cs typeface="Arial MT"/>
              </a:rPr>
              <a:t>dictionary</a:t>
            </a:r>
            <a:r>
              <a:rPr sz="2100" spc="-35" dirty="0">
                <a:latin typeface="Arial MT"/>
                <a:cs typeface="Arial MT"/>
              </a:rPr>
              <a:t> </a:t>
            </a:r>
            <a:r>
              <a:rPr sz="2100" spc="-10" dirty="0">
                <a:latin typeface="Arial MT"/>
                <a:cs typeface="Arial MT"/>
              </a:rPr>
              <a:t>methods</a:t>
            </a:r>
            <a:endParaRPr sz="21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44067" y="1016634"/>
            <a:ext cx="324485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200" dirty="0"/>
              <a:t>Keys</a:t>
            </a:r>
            <a:r>
              <a:rPr spc="-260" dirty="0"/>
              <a:t> </a:t>
            </a:r>
            <a:r>
              <a:rPr spc="114" dirty="0"/>
              <a:t>and</a:t>
            </a:r>
            <a:r>
              <a:rPr spc="-245" dirty="0"/>
              <a:t> </a:t>
            </a:r>
            <a:r>
              <a:rPr spc="-25" dirty="0"/>
              <a:t>Values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9683" y="2506421"/>
            <a:ext cx="5415915" cy="575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29" dirty="0">
                <a:solidFill>
                  <a:srgbClr val="404040"/>
                </a:solidFill>
                <a:latin typeface="Verdana"/>
                <a:cs typeface="Verdana"/>
              </a:rPr>
              <a:t>It</a:t>
            </a:r>
            <a:r>
              <a:rPr sz="1800" spc="-14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90" dirty="0">
                <a:solidFill>
                  <a:srgbClr val="404040"/>
                </a:solidFill>
                <a:latin typeface="Verdana"/>
                <a:cs typeface="Verdana"/>
              </a:rPr>
              <a:t>is</a:t>
            </a:r>
            <a:r>
              <a:rPr sz="1800" spc="-15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60" dirty="0">
                <a:solidFill>
                  <a:srgbClr val="404040"/>
                </a:solidFill>
                <a:latin typeface="Verdana"/>
                <a:cs typeface="Verdana"/>
              </a:rPr>
              <a:t>possible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to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obtain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55" dirty="0">
                <a:solidFill>
                  <a:srgbClr val="404040"/>
                </a:solidFill>
                <a:latin typeface="Verdana"/>
                <a:cs typeface="Verdana"/>
              </a:rPr>
              <a:t>only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30" dirty="0">
                <a:solidFill>
                  <a:srgbClr val="404040"/>
                </a:solidFill>
                <a:latin typeface="Verdana"/>
                <a:cs typeface="Verdana"/>
              </a:rPr>
              <a:t>the</a:t>
            </a:r>
            <a:r>
              <a:rPr sz="1800" spc="-10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10" dirty="0">
                <a:solidFill>
                  <a:srgbClr val="404040"/>
                </a:solidFill>
                <a:latin typeface="Verdana"/>
                <a:cs typeface="Verdana"/>
              </a:rPr>
              <a:t>keys</a:t>
            </a:r>
            <a:r>
              <a:rPr sz="1800" spc="-114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65" dirty="0">
                <a:solidFill>
                  <a:srgbClr val="404040"/>
                </a:solidFill>
                <a:latin typeface="Verdana"/>
                <a:cs typeface="Verdana"/>
              </a:rPr>
              <a:t>or</a:t>
            </a:r>
            <a:r>
              <a:rPr sz="1800" spc="-13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45" dirty="0">
                <a:solidFill>
                  <a:srgbClr val="404040"/>
                </a:solidFill>
                <a:latin typeface="Verdana"/>
                <a:cs typeface="Verdana"/>
              </a:rPr>
              <a:t>values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dirty="0">
                <a:solidFill>
                  <a:srgbClr val="404040"/>
                </a:solidFill>
                <a:latin typeface="Verdana"/>
                <a:cs typeface="Verdana"/>
              </a:rPr>
              <a:t>of</a:t>
            </a:r>
            <a:r>
              <a:rPr sz="1800" spc="-13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100" dirty="0">
                <a:solidFill>
                  <a:srgbClr val="404040"/>
                </a:solidFill>
                <a:latin typeface="Verdana"/>
                <a:cs typeface="Verdana"/>
              </a:rPr>
              <a:t>a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solidFill>
                  <a:srgbClr val="404040"/>
                </a:solidFill>
                <a:latin typeface="Verdana"/>
                <a:cs typeface="Verdana"/>
              </a:rPr>
              <a:t>dictionary.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9683" y="5189982"/>
            <a:ext cx="26809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0" dirty="0">
                <a:solidFill>
                  <a:srgbClr val="404040"/>
                </a:solidFill>
                <a:latin typeface="Verdana"/>
                <a:cs typeface="Verdana"/>
              </a:rPr>
              <a:t>This</a:t>
            </a:r>
            <a:r>
              <a:rPr sz="1800" spc="-12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190" dirty="0">
                <a:solidFill>
                  <a:srgbClr val="404040"/>
                </a:solidFill>
                <a:latin typeface="Verdana"/>
                <a:cs typeface="Verdana"/>
              </a:rPr>
              <a:t>is</a:t>
            </a:r>
            <a:r>
              <a:rPr sz="1800" spc="-12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90" dirty="0">
                <a:solidFill>
                  <a:srgbClr val="404040"/>
                </a:solidFill>
                <a:latin typeface="Verdana"/>
                <a:cs typeface="Verdana"/>
              </a:rPr>
              <a:t>useful </a:t>
            </a:r>
            <a:r>
              <a:rPr sz="1800" spc="-80" dirty="0">
                <a:solidFill>
                  <a:srgbClr val="404040"/>
                </a:solidFill>
                <a:latin typeface="Verdana"/>
                <a:cs typeface="Verdana"/>
              </a:rPr>
              <a:t>for</a:t>
            </a:r>
            <a:r>
              <a:rPr sz="1800" spc="-125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1800" spc="-50" dirty="0">
                <a:solidFill>
                  <a:srgbClr val="404040"/>
                </a:solidFill>
                <a:latin typeface="Verdana"/>
                <a:cs typeface="Verdana"/>
              </a:rPr>
              <a:t>iteration.</a:t>
            </a:r>
            <a:endParaRPr sz="1800">
              <a:latin typeface="Verdana"/>
              <a:cs typeface="Verdan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9412" y="2764535"/>
            <a:ext cx="5868924" cy="10180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947</Words>
  <Application>Microsoft Office PowerPoint</Application>
  <PresentationFormat>On-screen Show (4:3)</PresentationFormat>
  <Paragraphs>126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Arial MT</vt:lpstr>
      <vt:lpstr>Courier New</vt:lpstr>
      <vt:lpstr>Lucida Sans Unicode</vt:lpstr>
      <vt:lpstr>Tahoma</vt:lpstr>
      <vt:lpstr>Verdana</vt:lpstr>
      <vt:lpstr>Office Theme</vt:lpstr>
      <vt:lpstr>PowerPoint Presentation</vt:lpstr>
      <vt:lpstr>Tuples</vt:lpstr>
      <vt:lpstr>Dictionaries</vt:lpstr>
      <vt:lpstr>Dictionary definition</vt:lpstr>
      <vt:lpstr>Dictionary properties</vt:lpstr>
      <vt:lpstr>Dictionaries</vt:lpstr>
      <vt:lpstr>Accessing a dictionary</vt:lpstr>
      <vt:lpstr>Altering a dictionary</vt:lpstr>
      <vt:lpstr>Keys and Values</vt:lpstr>
      <vt:lpstr>Sets</vt:lpstr>
      <vt:lpstr>If Else</vt:lpstr>
      <vt:lpstr>If Else example</vt:lpstr>
      <vt:lpstr>Indentation matters!</vt:lpstr>
      <vt:lpstr>Extending if-else blocks</vt:lpstr>
      <vt:lpstr>Bitcoin broker example</vt:lpstr>
      <vt:lpstr>PowerPoint Presentation</vt:lpstr>
      <vt:lpstr>For loop</vt:lpstr>
      <vt:lpstr>Example</vt:lpstr>
      <vt:lpstr>For example</vt:lpstr>
      <vt:lpstr>Numerical for loop</vt:lpstr>
      <vt:lpstr>While loop</vt:lpstr>
      <vt:lpstr>Break statement</vt:lpstr>
      <vt:lpstr>Quick quiz</vt:lpstr>
      <vt:lpstr>Functions</vt:lpstr>
      <vt:lpstr>Function declaration</vt:lpstr>
      <vt:lpstr>Function example</vt:lpstr>
      <vt:lpstr>Function example 2</vt:lpstr>
      <vt:lpstr>Function example 2</vt:lpstr>
      <vt:lpstr>Function example 3</vt:lpstr>
      <vt:lpstr>Python built-in functions</vt:lpstr>
      <vt:lpstr>Running Python Programs Interactively</vt:lpstr>
      <vt:lpstr>File naming conventions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UNC</dc:creator>
  <cp:lastModifiedBy>Admin</cp:lastModifiedBy>
  <cp:revision>1</cp:revision>
  <dcterms:created xsi:type="dcterms:W3CDTF">2025-07-01T16:30:31Z</dcterms:created>
  <dcterms:modified xsi:type="dcterms:W3CDTF">2025-07-04T19:28:39Z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2021-05-18T00:00:00Z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2025-07-01T00:00:00Z</vt:filetime>
  </property>
  <property fmtid="{D5CDD505-2E9C-101B-9397-08002B2CF9AE}" pid="5" name="Producer">
    <vt:lpwstr>Microsoft® PowerPoint® for Microsoft 365</vt:lpwstr>
  </property>
</Properties>
</file>