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9" r:id="rId1"/>
  </p:sldMasterIdLst>
  <p:notesMasterIdLst>
    <p:notesMasterId r:id="rId50"/>
  </p:notesMasterIdLst>
  <p:sldIdLst>
    <p:sldId id="271" r:id="rId2"/>
    <p:sldId id="283" r:id="rId3"/>
    <p:sldId id="276" r:id="rId4"/>
    <p:sldId id="289" r:id="rId5"/>
    <p:sldId id="290" r:id="rId6"/>
    <p:sldId id="291" r:id="rId7"/>
    <p:sldId id="277" r:id="rId8"/>
    <p:sldId id="292" r:id="rId9"/>
    <p:sldId id="294" r:id="rId10"/>
    <p:sldId id="296" r:id="rId11"/>
    <p:sldId id="298" r:id="rId12"/>
    <p:sldId id="297" r:id="rId13"/>
    <p:sldId id="299" r:id="rId14"/>
    <p:sldId id="300" r:id="rId15"/>
    <p:sldId id="293" r:id="rId16"/>
    <p:sldId id="301" r:id="rId17"/>
    <p:sldId id="280" r:id="rId18"/>
    <p:sldId id="302" r:id="rId19"/>
    <p:sldId id="303" r:id="rId20"/>
    <p:sldId id="304" r:id="rId21"/>
    <p:sldId id="305" r:id="rId22"/>
    <p:sldId id="278" r:id="rId23"/>
    <p:sldId id="281" r:id="rId24"/>
    <p:sldId id="306" r:id="rId25"/>
    <p:sldId id="284" r:id="rId26"/>
    <p:sldId id="307" r:id="rId27"/>
    <p:sldId id="285" r:id="rId28"/>
    <p:sldId id="308" r:id="rId29"/>
    <p:sldId id="286" r:id="rId30"/>
    <p:sldId id="309" r:id="rId31"/>
    <p:sldId id="310" r:id="rId32"/>
    <p:sldId id="311" r:id="rId33"/>
    <p:sldId id="312" r:id="rId34"/>
    <p:sldId id="287" r:id="rId35"/>
    <p:sldId id="288" r:id="rId36"/>
    <p:sldId id="313" r:id="rId37"/>
    <p:sldId id="314" r:id="rId38"/>
    <p:sldId id="315" r:id="rId39"/>
    <p:sldId id="316" r:id="rId40"/>
    <p:sldId id="317" r:id="rId41"/>
    <p:sldId id="319" r:id="rId42"/>
    <p:sldId id="318" r:id="rId43"/>
    <p:sldId id="320" r:id="rId44"/>
    <p:sldId id="321" r:id="rId45"/>
    <p:sldId id="323" r:id="rId46"/>
    <p:sldId id="322" r:id="rId47"/>
    <p:sldId id="324" r:id="rId48"/>
    <p:sldId id="325" r:id="rId4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bhas Chandra Nath" initials="SCN" lastIdx="1" clrIdx="0">
    <p:extLst>
      <p:ext uri="{19B8F6BF-5375-455C-9EA6-DF929625EA0E}">
        <p15:presenceInfo xmlns:p15="http://schemas.microsoft.com/office/powerpoint/2012/main" userId="6e5cde98146b890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1" autoAdjust="0"/>
    <p:restoredTop sz="94624" autoAdjust="0"/>
  </p:normalViewPr>
  <p:slideViewPr>
    <p:cSldViewPr>
      <p:cViewPr varScale="1">
        <p:scale>
          <a:sx n="80" d="100"/>
          <a:sy n="80" d="100"/>
        </p:scale>
        <p:origin x="148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B0D3B-93D7-4083-85AC-3F86208BB323}" type="datetimeFigureOut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A8971-228E-4581-8D72-220A840E77F4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A8971-228E-4581-8D72-220A840E77F4}" type="slidenum">
              <a:rPr lang="en-IN" smtClean="0"/>
              <a:pPr/>
              <a:t>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74875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DF8D2-2AF8-456E-BC72-DFE5A4BD7EF3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17037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63909-76C7-4100-84E6-DA5BC770A756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21656104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63909-76C7-4100-84E6-DA5BC770A756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145338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63909-76C7-4100-84E6-DA5BC770A756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65553259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63909-76C7-4100-84E6-DA5BC770A756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314803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63909-76C7-4100-84E6-DA5BC770A756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41166431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342F2-89AD-4309-99F5-D1F035BEFE7B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697697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5FAD1-F6DA-46A4-BC58-29CCAF6D4A25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64851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815A6-E9A9-427C-8E91-259FC21D9FF0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</a:t>
            </a:r>
            <a:endParaRPr lang="en-IN" dirty="0"/>
          </a:p>
        </p:txBody>
      </p:sp>
      <p:pic>
        <p:nvPicPr>
          <p:cNvPr id="8" name="Picture 7" descr="images.png">
            <a:extLst>
              <a:ext uri="{FF2B5EF4-FFF2-40B4-BE49-F238E27FC236}">
                <a16:creationId xmlns:a16="http://schemas.microsoft.com/office/drawing/2014/main" id="{9F2AA90A-6E54-4477-893E-B8F8AD4A24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14480" y="1571612"/>
            <a:ext cx="928694" cy="657390"/>
          </a:xfrm>
          <a:prstGeom prst="rect">
            <a:avLst/>
          </a:prstGeom>
        </p:spPr>
      </p:pic>
      <p:pic>
        <p:nvPicPr>
          <p:cNvPr id="9" name="Picture 8" descr="Techno.png">
            <a:extLst>
              <a:ext uri="{FF2B5EF4-FFF2-40B4-BE49-F238E27FC236}">
                <a16:creationId xmlns:a16="http://schemas.microsoft.com/office/drawing/2014/main" id="{7DFF9B49-9293-4AB9-9699-E28B3DE930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00760" y="1500174"/>
            <a:ext cx="1000132" cy="714380"/>
          </a:xfrm>
          <a:prstGeom prst="rect">
            <a:avLst/>
          </a:prstGeom>
        </p:spPr>
      </p:pic>
      <p:pic>
        <p:nvPicPr>
          <p:cNvPr id="11" name="Picture 10" descr="images45.png">
            <a:extLst>
              <a:ext uri="{FF2B5EF4-FFF2-40B4-BE49-F238E27FC236}">
                <a16:creationId xmlns:a16="http://schemas.microsoft.com/office/drawing/2014/main" id="{55C5C895-882F-47E7-B5EC-6A4E1BBAA52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57290" y="2643182"/>
            <a:ext cx="2571768" cy="2643206"/>
          </a:xfrm>
          <a:prstGeom prst="rect">
            <a:avLst/>
          </a:prstGeom>
        </p:spPr>
      </p:pic>
      <p:pic>
        <p:nvPicPr>
          <p:cNvPr id="12" name="Picture 11" descr="SCN_PHOTO_16.9.19.jpg">
            <a:extLst>
              <a:ext uri="{FF2B5EF4-FFF2-40B4-BE49-F238E27FC236}">
                <a16:creationId xmlns:a16="http://schemas.microsoft.com/office/drawing/2014/main" id="{5F1E767C-DC02-4CA8-B73A-8751B830DE6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857884" y="2714620"/>
            <a:ext cx="1643074" cy="192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36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9591-B9A2-471C-BA94-F571FA92042E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44223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63909-76C7-4100-84E6-DA5BC770A756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34857868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1BECB-6457-450E-9C98-6D4953AE381E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  <p:pic>
        <p:nvPicPr>
          <p:cNvPr id="13" name="Picture 12" descr="images.png">
            <a:extLst>
              <a:ext uri="{FF2B5EF4-FFF2-40B4-BE49-F238E27FC236}">
                <a16:creationId xmlns:a16="http://schemas.microsoft.com/office/drawing/2014/main" id="{4A17FB1F-E6F5-4D1C-AAA2-D29D68E773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1472" y="1500175"/>
            <a:ext cx="1311965" cy="92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493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0DF44-23A1-4875-B836-1C3E373B5350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85972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5F454-BD42-42AD-87C4-DEFEACA8EA18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7492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25A97-3B60-454B-A7D1-CF0AEE58EFBD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04474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63909-76C7-4100-84E6-DA5BC770A756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2720808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63909-76C7-4100-84E6-DA5BC770A756}" type="datetime1">
              <a:rPr lang="en-US" smtClean="0"/>
              <a:pPr/>
              <a:t>7/6/2025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6E647BD-5167-4AEA-A9B4-006B3D4D11D8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450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  <p:sldLayoutId id="2147483911" r:id="rId12"/>
    <p:sldLayoutId id="2147483912" r:id="rId13"/>
    <p:sldLayoutId id="2147483913" r:id="rId14"/>
    <p:sldLayoutId id="2147483914" r:id="rId15"/>
    <p:sldLayoutId id="2147483915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127" y="116632"/>
            <a:ext cx="7772400" cy="761988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Contents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47664" y="1196752"/>
            <a:ext cx="7488832" cy="5661248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</a:rPr>
              <a:t> Python String</a:t>
            </a:r>
          </a:p>
          <a:p>
            <a:endParaRPr lang="en-US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</a:rPr>
              <a:t> List</a:t>
            </a:r>
          </a:p>
          <a:p>
            <a:endParaRPr lang="en-US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</a:rPr>
              <a:t> Tuple</a:t>
            </a:r>
          </a:p>
          <a:p>
            <a:endParaRPr lang="en-US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</a:rPr>
              <a:t> Dictionary</a:t>
            </a:r>
          </a:p>
          <a:p>
            <a:endParaRPr lang="en-US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</a:rPr>
              <a:t> Set</a:t>
            </a:r>
          </a:p>
          <a:p>
            <a:pPr>
              <a:buFont typeface="Wingdings" pitchFamily="2" charset="2"/>
              <a:buChar char="ü"/>
            </a:pPr>
            <a:endParaRPr lang="en-US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</a:rPr>
              <a:t> Selection Sort</a:t>
            </a:r>
          </a:p>
          <a:p>
            <a:pPr>
              <a:buFont typeface="Wingdings" pitchFamily="2" charset="2"/>
              <a:buChar char="ü"/>
            </a:pPr>
            <a:endParaRPr lang="en-US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solidFill>
                  <a:srgbClr val="7030A0"/>
                </a:solidFill>
                <a:latin typeface="Bookman Old Style" panose="02050604050505020204" pitchFamily="18" charset="0"/>
              </a:rPr>
              <a:t> Bubble Sort</a:t>
            </a:r>
          </a:p>
          <a:p>
            <a:endParaRPr lang="en-IN" sz="2800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1</a:t>
            </a:fld>
            <a:endParaRPr lang="en-I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116632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IN" dirty="0">
                <a:solidFill>
                  <a:srgbClr val="C00000"/>
                </a:solidFill>
                <a:latin typeface="Bookman Old Style" panose="02050604050505020204" pitchFamily="18" charset="0"/>
              </a:rPr>
              <a:t>Finding Sub String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7" y="908720"/>
            <a:ext cx="7740353" cy="5986602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</a:t>
            </a:r>
            <a:r>
              <a:rPr lang="en-IN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find(), </a:t>
            </a:r>
            <a:r>
              <a:rPr lang="en-IN" sz="1800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rfind</a:t>
            </a:r>
            <a:r>
              <a:rPr lang="en-IN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(), index() and </a:t>
            </a:r>
            <a:r>
              <a:rPr lang="en-IN" sz="1800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rindex</a:t>
            </a:r>
            <a:r>
              <a:rPr lang="en-IN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()</a:t>
            </a: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methods are useful to locate sub strings in a string. These methods </a:t>
            </a:r>
            <a:r>
              <a:rPr lang="en-IN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returns the location of the first occurrence of the sub string in the main string</a:t>
            </a: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</a:t>
            </a:r>
            <a:r>
              <a:rPr lang="en-IN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find() and index() methods search for the sub string from the beginning of the main string</a:t>
            </a: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</a:t>
            </a:r>
            <a:r>
              <a:rPr lang="en-IN" sz="1800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rfind</a:t>
            </a:r>
            <a:r>
              <a:rPr lang="en-IN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() and </a:t>
            </a:r>
            <a:r>
              <a:rPr lang="en-IN" sz="1800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rindex</a:t>
            </a:r>
            <a:r>
              <a:rPr lang="en-IN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() methods search for the sub string from right to left, i.e. in backward order</a:t>
            </a: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</a:t>
            </a:r>
            <a:r>
              <a:rPr lang="en-IN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find() method returns -1</a:t>
            </a: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if the sub string is </a:t>
            </a:r>
            <a:r>
              <a:rPr lang="en-IN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not found in the main string</a:t>
            </a: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</a:t>
            </a:r>
            <a:r>
              <a:rPr lang="en-IN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index() method returns “</a:t>
            </a:r>
            <a:r>
              <a:rPr lang="en-IN" sz="1800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VallueError</a:t>
            </a:r>
            <a:r>
              <a:rPr lang="en-IN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” exception</a:t>
            </a: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if the sub string is not found.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format of find() method is:</a:t>
            </a:r>
          </a:p>
          <a:p>
            <a:pPr algn="just"/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			</a:t>
            </a:r>
            <a:r>
              <a:rPr lang="en-IN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mainstring.find</a:t>
            </a:r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(substring, beg, end)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10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08877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116632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IN" dirty="0">
                <a:solidFill>
                  <a:srgbClr val="C00000"/>
                </a:solidFill>
                <a:latin typeface="Bookman Old Style" panose="02050604050505020204" pitchFamily="18" charset="0"/>
              </a:rPr>
              <a:t>Continue…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7" y="908720"/>
            <a:ext cx="7740353" cy="5986602"/>
          </a:xfrm>
        </p:spPr>
        <p:txBody>
          <a:bodyPr>
            <a:noAutofit/>
          </a:bodyPr>
          <a:lstStyle/>
          <a:p>
            <a:pPr algn="just"/>
            <a:r>
              <a:rPr lang="en-IN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 </a:t>
            </a:r>
            <a:r>
              <a:rPr lang="en-IN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Write a program to find the 1</a:t>
            </a:r>
            <a:r>
              <a:rPr lang="en-IN" sz="1800" baseline="30000" dirty="0">
                <a:solidFill>
                  <a:srgbClr val="0070C0"/>
                </a:solidFill>
                <a:latin typeface="Bookman Old Style" panose="02050604050505020204" pitchFamily="18" charset="0"/>
              </a:rPr>
              <a:t>st</a:t>
            </a:r>
            <a:r>
              <a:rPr lang="en-IN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 occurrence of sub string in a given original string.</a:t>
            </a:r>
            <a:endParaRPr lang="en-IN" sz="1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str=input("Enter Original String::")</a:t>
            </a:r>
          </a:p>
          <a:p>
            <a:pPr algn="just"/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sub=input("Enter sub String::")</a:t>
            </a:r>
          </a:p>
          <a:p>
            <a:pPr algn="just"/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n=</a:t>
            </a:r>
            <a:r>
              <a:rPr lang="en-IN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str.find</a:t>
            </a:r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(sub,0,len(str))</a:t>
            </a:r>
          </a:p>
          <a:p>
            <a:pPr algn="just"/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if n==-1:</a:t>
            </a:r>
          </a:p>
          <a:p>
            <a:pPr algn="just"/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print(sub," is not present in original string.")</a:t>
            </a:r>
          </a:p>
          <a:p>
            <a:pPr algn="just"/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else:</a:t>
            </a:r>
          </a:p>
          <a:p>
            <a:pPr algn="just"/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print(sub," is present in original string at position", n)</a:t>
            </a:r>
          </a:p>
          <a:p>
            <a:pPr algn="just"/>
            <a:endParaRPr lang="en-IN" sz="1800" i="1" dirty="0">
              <a:solidFill>
                <a:srgbClr val="CC00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11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0C2EF5-8C65-4B9D-B1F5-B10DBD617373}"/>
              </a:ext>
            </a:extLst>
          </p:cNvPr>
          <p:cNvSpPr txBox="1"/>
          <p:nvPr/>
        </p:nvSpPr>
        <p:spPr>
          <a:xfrm>
            <a:off x="6876823" y="4264333"/>
            <a:ext cx="100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2EB5F8-ECCF-4782-B7BB-0C30EADB9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968" y="4633665"/>
            <a:ext cx="3469648" cy="212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6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116632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IN" dirty="0">
                <a:solidFill>
                  <a:srgbClr val="C00000"/>
                </a:solidFill>
                <a:latin typeface="Bookman Old Style" panose="02050604050505020204" pitchFamily="18" charset="0"/>
              </a:rPr>
              <a:t>Continue…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7" y="908720"/>
            <a:ext cx="7740353" cy="5986602"/>
          </a:xfrm>
        </p:spPr>
        <p:txBody>
          <a:bodyPr>
            <a:noAutofit/>
          </a:bodyPr>
          <a:lstStyle/>
          <a:p>
            <a:pPr algn="just"/>
            <a:r>
              <a:rPr lang="en-IN" sz="1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 </a:t>
            </a:r>
            <a:r>
              <a:rPr lang="en-IN" sz="1600" dirty="0">
                <a:solidFill>
                  <a:srgbClr val="0070C0"/>
                </a:solidFill>
                <a:latin typeface="Bookman Old Style" panose="02050604050505020204" pitchFamily="18" charset="0"/>
              </a:rPr>
              <a:t>Write a program to find the 1</a:t>
            </a:r>
            <a:r>
              <a:rPr lang="en-IN" sz="1600" baseline="30000" dirty="0">
                <a:solidFill>
                  <a:srgbClr val="0070C0"/>
                </a:solidFill>
                <a:latin typeface="Bookman Old Style" panose="02050604050505020204" pitchFamily="18" charset="0"/>
              </a:rPr>
              <a:t>st</a:t>
            </a:r>
            <a:r>
              <a:rPr lang="en-IN" sz="1600" dirty="0">
                <a:solidFill>
                  <a:srgbClr val="0070C0"/>
                </a:solidFill>
                <a:latin typeface="Bookman Old Style" panose="02050604050505020204" pitchFamily="18" charset="0"/>
              </a:rPr>
              <a:t> occurrence of sub string in a given original string using index() method.</a:t>
            </a:r>
            <a:endParaRPr lang="en-IN" sz="16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IN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str=input("Enter Original String::")</a:t>
            </a:r>
          </a:p>
          <a:p>
            <a:pPr algn="just"/>
            <a:r>
              <a:rPr lang="en-IN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sub=input("Enter sub String::")</a:t>
            </a:r>
          </a:p>
          <a:p>
            <a:pPr algn="just"/>
            <a:r>
              <a:rPr lang="en-IN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try:</a:t>
            </a:r>
          </a:p>
          <a:p>
            <a:pPr algn="just"/>
            <a:r>
              <a:rPr lang="en-IN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n=</a:t>
            </a:r>
            <a:r>
              <a:rPr lang="en-IN" sz="16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str.index</a:t>
            </a:r>
            <a:r>
              <a:rPr lang="en-IN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(sub,0,len(str))</a:t>
            </a:r>
          </a:p>
          <a:p>
            <a:pPr algn="just"/>
            <a:r>
              <a:rPr lang="en-IN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except </a:t>
            </a:r>
            <a:r>
              <a:rPr lang="en-IN" sz="16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ValueError</a:t>
            </a:r>
            <a:r>
              <a:rPr lang="en-IN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:</a:t>
            </a:r>
          </a:p>
          <a:p>
            <a:pPr algn="just"/>
            <a:r>
              <a:rPr lang="en-IN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print(sub," is not present in original string.")</a:t>
            </a:r>
          </a:p>
          <a:p>
            <a:pPr algn="just"/>
            <a:r>
              <a:rPr lang="en-IN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else:</a:t>
            </a:r>
          </a:p>
          <a:p>
            <a:pPr algn="just"/>
            <a:r>
              <a:rPr lang="en-IN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print(sub," is present in original string at position", n)</a:t>
            </a:r>
          </a:p>
          <a:p>
            <a:pPr algn="just"/>
            <a:endParaRPr lang="en-IN" sz="1600" i="1" dirty="0">
              <a:solidFill>
                <a:srgbClr val="CC00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12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0C2EF5-8C65-4B9D-B1F5-B10DBD617373}"/>
              </a:ext>
            </a:extLst>
          </p:cNvPr>
          <p:cNvSpPr txBox="1"/>
          <p:nvPr/>
        </p:nvSpPr>
        <p:spPr>
          <a:xfrm>
            <a:off x="6611560" y="4333205"/>
            <a:ext cx="100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4089D0-DE9B-4E70-A188-435B0EE29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416" y="4729514"/>
            <a:ext cx="3772227" cy="201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69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116632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IN" dirty="0">
                <a:solidFill>
                  <a:srgbClr val="C00000"/>
                </a:solidFill>
                <a:latin typeface="Bookman Old Style" panose="02050604050505020204" pitchFamily="18" charset="0"/>
              </a:rPr>
              <a:t>Continue…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7" y="908720"/>
            <a:ext cx="7740353" cy="5986602"/>
          </a:xfrm>
        </p:spPr>
        <p:txBody>
          <a:bodyPr>
            <a:noAutofit/>
          </a:bodyPr>
          <a:lstStyle/>
          <a:p>
            <a:pPr algn="just"/>
            <a:r>
              <a:rPr lang="en-IN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 </a:t>
            </a:r>
            <a:r>
              <a:rPr lang="en-IN" dirty="0">
                <a:solidFill>
                  <a:srgbClr val="0070C0"/>
                </a:solidFill>
                <a:latin typeface="Bookman Old Style" panose="02050604050505020204" pitchFamily="18" charset="0"/>
              </a:rPr>
              <a:t>Write a program to display all positions of a sub string in a given original string.</a:t>
            </a:r>
            <a:endParaRPr lang="en-IN" i="1" dirty="0">
              <a:solidFill>
                <a:srgbClr val="CC00FF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str=input("Enter Original String::")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sub=input("Enter sub String::")</a:t>
            </a:r>
          </a:p>
          <a:p>
            <a:pPr algn="just"/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=0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n=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len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(str)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while 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&lt;n: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pos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str.find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(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sub,i,n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if 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pos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!=-1: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    print('Found at position:',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pos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    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=pos+1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else: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    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=i+1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13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0C2EF5-8C65-4B9D-B1F5-B10DBD617373}"/>
              </a:ext>
            </a:extLst>
          </p:cNvPr>
          <p:cNvSpPr txBox="1"/>
          <p:nvPr/>
        </p:nvSpPr>
        <p:spPr>
          <a:xfrm>
            <a:off x="6730415" y="3255838"/>
            <a:ext cx="100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D242C6-5B83-4E4C-AC29-DEA3FBBFD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236" y="3671718"/>
            <a:ext cx="2664296" cy="252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16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116632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IN" dirty="0">
                <a:solidFill>
                  <a:srgbClr val="C00000"/>
                </a:solidFill>
                <a:latin typeface="Bookman Old Style" panose="02050604050505020204" pitchFamily="18" charset="0"/>
              </a:rPr>
              <a:t>String Methods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7" y="908720"/>
            <a:ext cx="7740353" cy="5986602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Python has a set of built-in methods that you can use on strings.</a:t>
            </a:r>
          </a:p>
          <a:p>
            <a:b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IN" sz="1800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14</a:t>
            </a:fld>
            <a:endParaRPr lang="en-IN" dirty="0"/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5AE1FB07-08A7-4A96-B5B0-929C6CFC3D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006677"/>
              </p:ext>
            </p:extLst>
          </p:nvPr>
        </p:nvGraphicFramePr>
        <p:xfrm>
          <a:off x="1547664" y="1443043"/>
          <a:ext cx="7507506" cy="529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730">
                  <a:extLst>
                    <a:ext uri="{9D8B030D-6E8A-4147-A177-3AD203B41FA5}">
                      <a16:colId xmlns:a16="http://schemas.microsoft.com/office/drawing/2014/main" val="254817131"/>
                    </a:ext>
                  </a:extLst>
                </a:gridCol>
                <a:gridCol w="5984776">
                  <a:extLst>
                    <a:ext uri="{9D8B030D-6E8A-4147-A177-3AD203B41FA5}">
                      <a16:colId xmlns:a16="http://schemas.microsoft.com/office/drawing/2014/main" val="3765102678"/>
                    </a:ext>
                  </a:extLst>
                </a:gridCol>
              </a:tblGrid>
              <a:tr h="355289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latin typeface="Bookman Old Style" panose="02050604050505020204" pitchFamily="18" charset="0"/>
                        </a:rPr>
                        <a:t>Method</a:t>
                      </a:r>
                      <a:endParaRPr lang="en-IN" sz="1800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latin typeface="Bookman Old Style" panose="02050604050505020204" pitchFamily="18" charset="0"/>
                        </a:rPr>
                        <a:t>Description</a:t>
                      </a:r>
                      <a:endParaRPr lang="en-IN" sz="1800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750884"/>
                  </a:ext>
                </a:extLst>
              </a:tr>
              <a:tr h="384897">
                <a:tc>
                  <a:txBody>
                    <a:bodyPr/>
                    <a:lstStyle/>
                    <a:p>
                      <a:r>
                        <a:rPr lang="en-IN" sz="1800" b="0" i="0" kern="1200" dirty="0">
                          <a:solidFill>
                            <a:srgbClr val="00206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capitalize()</a:t>
                      </a:r>
                      <a:endParaRPr lang="en-IN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</a:rPr>
                        <a:t>Converts the first character to upper case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3892806252"/>
                  </a:ext>
                </a:extLst>
              </a:tr>
              <a:tr h="621756">
                <a:tc>
                  <a:txBody>
                    <a:bodyPr/>
                    <a:lstStyle/>
                    <a:p>
                      <a:r>
                        <a:rPr lang="en-US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count()</a:t>
                      </a:r>
                      <a:endParaRPr lang="en-IN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800" i="1" kern="1200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Returns the number of times a specified value occurs in a string</a:t>
                      </a:r>
                      <a:endParaRPr lang="en-IN" i="1" dirty="0">
                        <a:solidFill>
                          <a:srgbClr val="0070C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1099322"/>
                  </a:ext>
                </a:extLst>
              </a:tr>
              <a:tr h="651364">
                <a:tc>
                  <a:txBody>
                    <a:bodyPr/>
                    <a:lstStyle/>
                    <a:p>
                      <a:r>
                        <a:rPr lang="en-US" b="0" i="0" dirty="0" err="1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startswith</a:t>
                      </a:r>
                      <a:r>
                        <a:rPr lang="en-US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()</a:t>
                      </a:r>
                      <a:endParaRPr lang="en-IN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</a:rPr>
                        <a:t>Returns true if the string starts with the specified value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2403345699"/>
                  </a:ext>
                </a:extLst>
              </a:tr>
              <a:tr h="651364">
                <a:tc>
                  <a:txBody>
                    <a:bodyPr/>
                    <a:lstStyle/>
                    <a:p>
                      <a:r>
                        <a:rPr lang="en-US" b="0" i="0" dirty="0" err="1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endswith</a:t>
                      </a:r>
                      <a:r>
                        <a:rPr lang="en-US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()</a:t>
                      </a:r>
                      <a:endParaRPr lang="en-IN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</a:rPr>
                        <a:t>Returns true if the string ends with the specified value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378830973"/>
                  </a:ext>
                </a:extLst>
              </a:tr>
              <a:tr h="384897">
                <a:tc>
                  <a:txBody>
                    <a:bodyPr/>
                    <a:lstStyle/>
                    <a:p>
                      <a:r>
                        <a:rPr lang="en-US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lower()</a:t>
                      </a:r>
                      <a:endParaRPr lang="en-IN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</a:rPr>
                        <a:t>Converts a string into lower case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1364470740"/>
                  </a:ext>
                </a:extLst>
              </a:tr>
              <a:tr h="384897">
                <a:tc>
                  <a:txBody>
                    <a:bodyPr/>
                    <a:lstStyle/>
                    <a:p>
                      <a:r>
                        <a:rPr lang="en-US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upper()</a:t>
                      </a:r>
                      <a:endParaRPr lang="en-IN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</a:rPr>
                        <a:t>Converts a string into upper case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2795592545"/>
                  </a:ext>
                </a:extLst>
              </a:tr>
              <a:tr h="384897">
                <a:tc>
                  <a:txBody>
                    <a:bodyPr/>
                    <a:lstStyle/>
                    <a:p>
                      <a:r>
                        <a:rPr lang="en-US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strip()</a:t>
                      </a:r>
                      <a:endParaRPr lang="en-IN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</a:rPr>
                        <a:t>Returns a trimmed version of the string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1075257675"/>
                  </a:ext>
                </a:extLst>
              </a:tr>
              <a:tr h="651364">
                <a:tc>
                  <a:txBody>
                    <a:bodyPr/>
                    <a:lstStyle/>
                    <a:p>
                      <a:r>
                        <a:rPr lang="en-US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split()</a:t>
                      </a:r>
                      <a:endParaRPr lang="en-IN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</a:rPr>
                        <a:t>Splits the string at the specified separator, and returns a list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3831262511"/>
                  </a:ext>
                </a:extLst>
              </a:tr>
              <a:tr h="695845">
                <a:tc>
                  <a:txBody>
                    <a:bodyPr/>
                    <a:lstStyle/>
                    <a:p>
                      <a:r>
                        <a:rPr lang="en-US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replace()</a:t>
                      </a:r>
                      <a:endParaRPr lang="en-IN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i="1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</a:rPr>
                        <a:t>Returns a string where a specified value is replaced with a specified value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3935559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2204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algn="just"/>
            <a:r>
              <a:rPr lang="en-US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 </a:t>
            </a:r>
            <a:r>
              <a:rPr lang="en-US" sz="1400" dirty="0">
                <a:solidFill>
                  <a:srgbClr val="0070C0"/>
                </a:solidFill>
                <a:latin typeface="Bookman Old Style" panose="02050604050505020204" pitchFamily="18" charset="0"/>
              </a:rPr>
              <a:t>Program to illustrate the string methods.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str1="my name is </a:t>
            </a:r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xyz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x=str1.capitalize()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print(x)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str2="</a:t>
            </a:r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abc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</a:t>
            </a:r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mno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</a:t>
            </a:r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pqr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</a:t>
            </a:r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abc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</a:t>
            </a:r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xyz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</a:t>
            </a:r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htu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</a:t>
            </a:r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abc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</a:t>
            </a:r>
          </a:p>
          <a:p>
            <a:pPr algn="just"/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ctr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=str2.count("</a:t>
            </a:r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abc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")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print("Count=",</a:t>
            </a:r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ctr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str3="I love Java"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y=str3.replace("</a:t>
            </a:r>
            <a:r>
              <a:rPr lang="en-IN" sz="1400" b="1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Java","Python</a:t>
            </a:r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")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print(y)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z=str3.lower()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print(z)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p=str2.split()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print(p)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str4="    Asansol   Engineering    College    "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q=str4.strip()</a:t>
            </a:r>
          </a:p>
          <a:p>
            <a:pPr algn="just"/>
            <a:r>
              <a:rPr lang="en-IN" sz="1400" b="1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print(q)</a:t>
            </a:r>
          </a:p>
          <a:p>
            <a:pPr algn="just"/>
            <a:endParaRPr lang="en-IN" sz="14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15</a:t>
            </a:fld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26CD1D-B56D-4D8C-B28E-91A6E2B15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929" y="3244140"/>
            <a:ext cx="3932261" cy="24157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4476F2-A698-488B-A145-23F64F296AB0}"/>
              </a:ext>
            </a:extLst>
          </p:cNvPr>
          <p:cNvSpPr txBox="1"/>
          <p:nvPr/>
        </p:nvSpPr>
        <p:spPr>
          <a:xfrm>
            <a:off x="6466427" y="2807040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20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List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Python Lists are similar to arrays in C. However, the list can contain data of different types.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The items stored in the list are separated with a comma (,) and enclosed within square brackets [].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rgbClr val="000000"/>
                </a:solidFill>
                <a:effectLst/>
                <a:latin typeface="Bookman Old Style" panose="02050604050505020204" pitchFamily="18" charset="0"/>
              </a:rPr>
              <a:t>The lists are ordered.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rgbClr val="000000"/>
                </a:solidFill>
                <a:effectLst/>
                <a:latin typeface="Bookman Old Style" panose="02050604050505020204" pitchFamily="18" charset="0"/>
              </a:rPr>
              <a:t>The element of the list can access by index.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rgbClr val="000000"/>
                </a:solidFill>
                <a:effectLst/>
                <a:latin typeface="Bookman Old Style" panose="02050604050505020204" pitchFamily="18" charset="0"/>
              </a:rPr>
              <a:t>The lists are mutable types.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rgbClr val="000000"/>
                </a:solidFill>
                <a:effectLst/>
                <a:latin typeface="Bookman Old Style" panose="02050604050505020204" pitchFamily="18" charset="0"/>
              </a:rPr>
              <a:t>A list can store the number of various elements.</a:t>
            </a:r>
          </a:p>
          <a:p>
            <a:pPr algn="just"/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dirty="0">
                <a:solidFill>
                  <a:srgbClr val="000000"/>
                </a:solidFill>
                <a:latin typeface="Bookman Old Style" panose="02050604050505020204" pitchFamily="18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Bookman Old Style" panose="02050604050505020204" pitchFamily="18" charset="0"/>
              </a:rPr>
              <a:t>Check the list is ordered or not.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lst1=[1,5.5,"amit",65,90.3,"suman"]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lst2=[1,5.5,"amit",65,90.3,"suman"]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lst3=[1,5.5,"Amit",65,90.3,"Suman"]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print(lst1==lst2)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print(lst1==lst3)</a:t>
            </a:r>
          </a:p>
          <a:p>
            <a:pPr algn="just"/>
            <a:endParaRPr lang="en-IN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16</a:t>
            </a:fld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B2B786-51F0-4688-B979-610CE2F3C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869160"/>
            <a:ext cx="1981454" cy="18569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1951431-3D6D-40C5-A60C-8FE5B001A3A9}"/>
              </a:ext>
            </a:extLst>
          </p:cNvPr>
          <p:cNvSpPr txBox="1"/>
          <p:nvPr/>
        </p:nvSpPr>
        <p:spPr>
          <a:xfrm>
            <a:off x="7422359" y="4482992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67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2536" y="980728"/>
            <a:ext cx="7526070" cy="5877272"/>
          </a:xfrm>
        </p:spPr>
        <p:txBody>
          <a:bodyPr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Lists are the most versatile data structures in Python since they are </a:t>
            </a:r>
            <a:r>
              <a:rPr lang="en-US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mutable, and their values can be updated by using the slice and assignment operator</a:t>
            </a:r>
            <a:r>
              <a:rPr lang="en-US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Python also provides </a:t>
            </a:r>
            <a:r>
              <a:rPr lang="en-US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append() and insert() methods</a:t>
            </a:r>
            <a:r>
              <a:rPr lang="en-US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, which can be used to add values to the list.</a:t>
            </a:r>
          </a:p>
          <a:p>
            <a:pPr algn="just"/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 </a:t>
            </a:r>
            <a:r>
              <a:rPr lang="en-US" b="0" i="0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Update the values inside the list.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lst1=[5,3,7,9,23,67]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print("List::",lst1)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lst1[0]=10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print("List::",lst1)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lst1[2:4]=[70,90]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print("List::",lst1)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lst1[-1]=670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print("List::",lst1)</a:t>
            </a:r>
          </a:p>
          <a:p>
            <a:pPr algn="just"/>
            <a:endParaRPr lang="en-US" b="0" i="1" dirty="0">
              <a:solidFill>
                <a:srgbClr val="CC00FF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17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A12A44-D735-4112-9104-16195EA7FBF5}"/>
              </a:ext>
            </a:extLst>
          </p:cNvPr>
          <p:cNvSpPr txBox="1"/>
          <p:nvPr/>
        </p:nvSpPr>
        <p:spPr>
          <a:xfrm>
            <a:off x="6611652" y="3728501"/>
            <a:ext cx="1105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44C049-65B3-491C-82AE-E192EEDDD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097833"/>
            <a:ext cx="3168352" cy="246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32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append() Method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2536" y="980728"/>
            <a:ext cx="7526070" cy="5877272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Python provides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append() function which is used to add an element to the list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However, the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append()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 function can only add value to the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end of the list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Example:</a:t>
            </a:r>
            <a:r>
              <a:rPr lang="en-US" dirty="0">
                <a:solidFill>
                  <a:srgbClr val="0070C0"/>
                </a:solidFill>
                <a:latin typeface="Bookman Old Style" panose="02050604050505020204" pitchFamily="18" charset="0"/>
              </a:rPr>
              <a:t> Append the elements in a empty list and display.</a:t>
            </a:r>
          </a:p>
          <a:p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lst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=[]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n=int(input("Enter the size of list::"))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range(n):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lst.append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(input("Enter list item:"))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print("Display the list::", 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lst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b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US" b="0" i="1" dirty="0">
              <a:solidFill>
                <a:schemeClr val="tx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18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A12A44-D735-4112-9104-16195EA7FBF5}"/>
              </a:ext>
            </a:extLst>
          </p:cNvPr>
          <p:cNvSpPr txBox="1"/>
          <p:nvPr/>
        </p:nvSpPr>
        <p:spPr>
          <a:xfrm>
            <a:off x="6971693" y="3764137"/>
            <a:ext cx="1105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1B3DC5-E3CE-4F6D-A09A-B357CE22E5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4201237"/>
            <a:ext cx="3024336" cy="246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73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remove() Method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2536" y="980728"/>
            <a:ext cx="7526070" cy="5877272"/>
          </a:xfrm>
        </p:spPr>
        <p:txBody>
          <a:bodyPr>
            <a:noAutofit/>
          </a:bodyPr>
          <a:lstStyle/>
          <a:p>
            <a:pPr algn="just"/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Python provides the 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remove()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 function which is used to remove the element from the list. Consider the following example to understand this concept.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list = [5,8.9,'xyz',80,'pqr',87.9]   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print("printing original list: ");  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list:  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i,end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=" ")    </a:t>
            </a:r>
          </a:p>
          <a:p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list.remove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('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xyz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')  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print("\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nprinting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the list after the removal of first element...")  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list:  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i,end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=" ") </a:t>
            </a:r>
            <a:b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</a:br>
            <a:endParaRPr lang="en-US" b="0" i="1" dirty="0">
              <a:solidFill>
                <a:srgbClr val="CC00FF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19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A12A44-D735-4112-9104-16195EA7FBF5}"/>
              </a:ext>
            </a:extLst>
          </p:cNvPr>
          <p:cNvSpPr txBox="1"/>
          <p:nvPr/>
        </p:nvSpPr>
        <p:spPr>
          <a:xfrm>
            <a:off x="3589040" y="5634057"/>
            <a:ext cx="1105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EFD434-45C1-4D7F-86D5-95875DD4E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767072"/>
            <a:ext cx="4267570" cy="210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2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200800" cy="713289"/>
          </a:xfrm>
        </p:spPr>
        <p:txBody>
          <a:bodyPr>
            <a:no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Bookman Old Style" pitchFamily="18" charset="0"/>
              </a:rPr>
              <a:t>String</a:t>
            </a:r>
            <a:endParaRPr lang="en-IN" sz="36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1124744"/>
            <a:ext cx="7526070" cy="5733256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Python string is the collection of the characters surrounded by single quotes, double quotes, or triple quotes.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computer does not understand the characters; internally, it stores manipulated character as the combination of the 0's and 1's.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Each character is encoded in the ASCII or Unicode character. So we can say that Python strings are also called the collection of Unicode characters.</a:t>
            </a: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 </a:t>
            </a:r>
            <a:br>
              <a:rPr lang="en-US" sz="1800" dirty="0"/>
            </a:b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="Asansol Engineering College"</a:t>
            </a:r>
          </a:p>
          <a:p>
            <a:pPr>
              <a:lnSpc>
                <a:spcPct val="150000"/>
              </a:lnSpc>
            </a:pP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print(type(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))</a:t>
            </a:r>
          </a:p>
          <a:p>
            <a:pPr>
              <a:lnSpc>
                <a:spcPct val="150000"/>
              </a:lnSpc>
            </a:pP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b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IN" sz="18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2</a:t>
            </a:fld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2DCB64-07A1-455A-A3AA-496FA77B47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889081"/>
            <a:ext cx="2240474" cy="18823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5782BF1-F439-4AC4-9C61-4BB3F55F5612}"/>
              </a:ext>
            </a:extLst>
          </p:cNvPr>
          <p:cNvSpPr txBox="1"/>
          <p:nvPr/>
        </p:nvSpPr>
        <p:spPr>
          <a:xfrm>
            <a:off x="5733972" y="5645566"/>
            <a:ext cx="1105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62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116632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IN" dirty="0">
                <a:solidFill>
                  <a:srgbClr val="C00000"/>
                </a:solidFill>
                <a:latin typeface="Bookman Old Style" panose="02050604050505020204" pitchFamily="18" charset="0"/>
              </a:rPr>
              <a:t>List Methods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7" y="908720"/>
            <a:ext cx="7740353" cy="5986602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Python has a set of built-in methods that you can use on lists.</a:t>
            </a:r>
          </a:p>
          <a:p>
            <a:b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IN" sz="1800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20</a:t>
            </a:fld>
            <a:endParaRPr lang="en-IN" dirty="0"/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5AE1FB07-08A7-4A96-B5B0-929C6CFC3D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697104"/>
              </p:ext>
            </p:extLst>
          </p:nvPr>
        </p:nvGraphicFramePr>
        <p:xfrm>
          <a:off x="1602885" y="1531776"/>
          <a:ext cx="7255061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4452">
                  <a:extLst>
                    <a:ext uri="{9D8B030D-6E8A-4147-A177-3AD203B41FA5}">
                      <a16:colId xmlns:a16="http://schemas.microsoft.com/office/drawing/2014/main" val="254817131"/>
                    </a:ext>
                  </a:extLst>
                </a:gridCol>
                <a:gridCol w="5370609">
                  <a:extLst>
                    <a:ext uri="{9D8B030D-6E8A-4147-A177-3AD203B41FA5}">
                      <a16:colId xmlns:a16="http://schemas.microsoft.com/office/drawing/2014/main" val="3765102678"/>
                    </a:ext>
                  </a:extLst>
                </a:gridCol>
              </a:tblGrid>
              <a:tr h="337486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Bookman Old Style" panose="02050604050505020204" pitchFamily="18" charset="0"/>
                        </a:rPr>
                        <a:t>Method</a:t>
                      </a:r>
                      <a:endParaRPr lang="en-IN" sz="2000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Bookman Old Style" panose="02050604050505020204" pitchFamily="18" charset="0"/>
                        </a:rPr>
                        <a:t>Description</a:t>
                      </a:r>
                      <a:endParaRPr lang="en-IN" sz="2000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750884"/>
                  </a:ext>
                </a:extLst>
              </a:tr>
              <a:tr h="618724">
                <a:tc>
                  <a:txBody>
                    <a:bodyPr/>
                    <a:lstStyle/>
                    <a:p>
                      <a:r>
                        <a:rPr lang="en-IN" sz="2000" b="0" i="0" kern="1200" dirty="0">
                          <a:solidFill>
                            <a:srgbClr val="00206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count()</a:t>
                      </a:r>
                      <a:endParaRPr lang="en-IN" sz="2000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2000" b="0" i="1" kern="1200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The count() method returns the number of times the specified element appears in the list.</a:t>
                      </a:r>
                      <a:endParaRPr lang="en-US" sz="2000" i="1" dirty="0">
                        <a:solidFill>
                          <a:srgbClr val="0070C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3892806252"/>
                  </a:ext>
                </a:extLst>
              </a:tr>
              <a:tr h="337486">
                <a:tc>
                  <a:txBody>
                    <a:bodyPr/>
                    <a:lstStyle/>
                    <a:p>
                      <a:r>
                        <a:rPr lang="en-US" sz="2000" b="0" i="0" dirty="0" err="1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len</a:t>
                      </a:r>
                      <a:r>
                        <a:rPr lang="en-US" sz="2000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(list)</a:t>
                      </a:r>
                      <a:endParaRPr lang="en-IN" sz="2000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0" i="1" kern="1200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It is used to calculate the length of the list</a:t>
                      </a:r>
                      <a:endParaRPr lang="en-IN" sz="2000" i="1" dirty="0">
                        <a:solidFill>
                          <a:srgbClr val="0070C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1099322"/>
                  </a:ext>
                </a:extLst>
              </a:tr>
              <a:tr h="365609">
                <a:tc>
                  <a:txBody>
                    <a:bodyPr/>
                    <a:lstStyle/>
                    <a:p>
                      <a:r>
                        <a:rPr lang="en-US" sz="2000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max(list)</a:t>
                      </a:r>
                      <a:endParaRPr lang="en-IN" sz="2000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2000" b="0" i="1" kern="1200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It returns the maximum element of the list</a:t>
                      </a:r>
                      <a:endParaRPr lang="en-US" sz="2000" i="1" dirty="0">
                        <a:solidFill>
                          <a:srgbClr val="0070C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2403345699"/>
                  </a:ext>
                </a:extLst>
              </a:tr>
              <a:tr h="365609">
                <a:tc>
                  <a:txBody>
                    <a:bodyPr/>
                    <a:lstStyle/>
                    <a:p>
                      <a:r>
                        <a:rPr lang="en-US" sz="2000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min(list)</a:t>
                      </a:r>
                      <a:endParaRPr lang="en-IN" sz="2000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2000" b="0" i="1" kern="1200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It returns the minimum element of the list</a:t>
                      </a:r>
                      <a:endParaRPr lang="en-US" sz="2000" i="1" dirty="0">
                        <a:solidFill>
                          <a:srgbClr val="0070C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378830973"/>
                  </a:ext>
                </a:extLst>
              </a:tr>
              <a:tr h="618724">
                <a:tc>
                  <a:txBody>
                    <a:bodyPr/>
                    <a:lstStyle/>
                    <a:p>
                      <a:r>
                        <a:rPr lang="en-US" sz="2000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insert(index, value)</a:t>
                      </a:r>
                      <a:endParaRPr lang="en-IN" sz="2000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2000" b="0" i="1" kern="1200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The insert() method inserts an element to the list at the specified index.</a:t>
                      </a:r>
                      <a:endParaRPr lang="en-US" sz="2000" i="1" dirty="0">
                        <a:solidFill>
                          <a:srgbClr val="0070C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1364470740"/>
                  </a:ext>
                </a:extLst>
              </a:tr>
              <a:tr h="618724">
                <a:tc>
                  <a:txBody>
                    <a:bodyPr/>
                    <a:lstStyle/>
                    <a:p>
                      <a:r>
                        <a:rPr lang="en-US" sz="2000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reverse()</a:t>
                      </a:r>
                      <a:endParaRPr lang="en-IN" sz="2000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2000" b="0" i="1" kern="1200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The reverse() method reverses the elements of the list.</a:t>
                      </a:r>
                      <a:endParaRPr lang="en-US" sz="2000" i="1" dirty="0">
                        <a:solidFill>
                          <a:srgbClr val="0070C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2795592545"/>
                  </a:ext>
                </a:extLst>
              </a:tr>
              <a:tr h="770086">
                <a:tc>
                  <a:txBody>
                    <a:bodyPr/>
                    <a:lstStyle/>
                    <a:p>
                      <a:r>
                        <a:rPr lang="en-US" sz="2000" b="0" i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sort()</a:t>
                      </a:r>
                      <a:endParaRPr lang="en-IN" sz="2000" b="0" i="0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2000" b="0" i="1" kern="1200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The sort() method sorts the elements of a given list in a specific ascending or descending order.</a:t>
                      </a:r>
                      <a:endParaRPr lang="en-US" sz="2000" i="1" dirty="0">
                        <a:solidFill>
                          <a:srgbClr val="0070C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1075257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3490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116632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anose="02050604050505020204" pitchFamily="18" charset="0"/>
              </a:rPr>
              <a:t>Continue…</a:t>
            </a:r>
            <a:endParaRPr lang="en-IN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7" y="908720"/>
            <a:ext cx="7740353" cy="5986602"/>
          </a:xfrm>
        </p:spPr>
        <p:txBody>
          <a:bodyPr>
            <a:noAutofit/>
          </a:bodyPr>
          <a:lstStyle/>
          <a:p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Example of list methods.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lst1=[1,5,2,8,6]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lst2=[4,2,9,7,5]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print("Length of List1:",len(lst1))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print("Maximum of List1:",max(lst1))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print("Minimum of List2:",min(lst2))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lst1.insert(2,10)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print("List1:", lst1)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lst1.sort()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print("List1:", lst1)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print("List2:",lst2)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lst2.reverse()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print("Reverse of List2:",lst2)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lst3=[1,5,3,7,1,4,3,1]</a:t>
            </a:r>
          </a:p>
          <a:p>
            <a:r>
              <a:rPr lang="en-IN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print("Occurrence of 1 in list3:", lst3.count(1))</a:t>
            </a:r>
          </a:p>
          <a:p>
            <a:endParaRPr lang="en-IN" sz="1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  <a:p>
            <a:endParaRPr lang="en-IN" sz="1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21</a:t>
            </a:fld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45CE5E-88A8-4A33-9ECB-6EB587366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426702"/>
            <a:ext cx="3384376" cy="29523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73929B-8CD7-4D92-8F4C-A8853BB67ADB}"/>
              </a:ext>
            </a:extLst>
          </p:cNvPr>
          <p:cNvSpPr txBox="1"/>
          <p:nvPr/>
        </p:nvSpPr>
        <p:spPr>
          <a:xfrm>
            <a:off x="6719664" y="2978571"/>
            <a:ext cx="1105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20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31903"/>
            <a:ext cx="8964488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Tuple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A tuple is similar to the list in many ways. Like lists, tuples also contain the collection of the items of different data types.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A tuple is a collection which is ordered and </a:t>
            </a:r>
            <a:r>
              <a:rPr lang="en-US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unchangeable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The items of the tuple are separated with a comma (,) and enclosed in parentheses ().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A tuple is a read-only data structure as we can't modify the size and value of the items of a tuple.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Tuple items are indexed, the first item has index [0], the second item has index [1] etc.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Similarly, -</a:t>
            </a:r>
            <a:r>
              <a:rPr lang="en-US" dirty="0" err="1">
                <a:solidFill>
                  <a:schemeClr val="tx1"/>
                </a:solidFill>
                <a:latin typeface="Bookman Old Style" panose="02050604050505020204" pitchFamily="18" charset="0"/>
              </a:rPr>
              <a:t>ve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 indexing is also possible. For example tup[-1] indicates the last element and tup[-2] indicates the 2</a:t>
            </a:r>
            <a:r>
              <a:rPr lang="en-US" baseline="30000" dirty="0">
                <a:solidFill>
                  <a:schemeClr val="tx1"/>
                </a:solidFill>
                <a:latin typeface="Bookman Old Style" panose="02050604050505020204" pitchFamily="18" charset="0"/>
              </a:rPr>
              <a:t>nd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 last from the end and so on.</a:t>
            </a:r>
          </a:p>
          <a:p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 </a:t>
            </a:r>
          </a:p>
          <a:p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	tuple1 = (50,60,70,80,90)</a:t>
            </a:r>
            <a:b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</a:br>
            <a:b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US" b="0" i="1" dirty="0">
              <a:solidFill>
                <a:schemeClr val="tx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22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272390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656" y="131903"/>
            <a:ext cx="7454062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Creating Tuple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A tuple can be written as the collection of comma-separated (,) values enclosed with the small () brackets. The parentheses are optional but it is good practice to use.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An empty tuple can be created as follows.</a:t>
            </a:r>
            <a:b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		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T1=()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Creating a tuple with single element is slightly different. We will need to put comma after the element to declare the tuple.</a:t>
            </a:r>
          </a:p>
          <a:p>
            <a:pPr lvl="2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t1 = ("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Pyrhon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")  </a:t>
            </a:r>
          </a:p>
          <a:p>
            <a:pPr lvl="2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print(type(t1))  </a:t>
            </a:r>
          </a:p>
          <a:p>
            <a:pPr lvl="2"/>
            <a:r>
              <a:rPr lang="en-US" sz="1800" dirty="0">
                <a:solidFill>
                  <a:srgbClr val="00B050"/>
                </a:solidFill>
                <a:latin typeface="Bookman Old Style" panose="02050604050505020204" pitchFamily="18" charset="0"/>
              </a:rPr>
              <a:t>#Creating a tuple with single element</a:t>
            </a:r>
            <a:r>
              <a:rPr lang="en-US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   </a:t>
            </a:r>
          </a:p>
          <a:p>
            <a:pPr lvl="2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t2 = ("Python",)  </a:t>
            </a:r>
          </a:p>
          <a:p>
            <a:pPr lvl="2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print(type(t2)) </a:t>
            </a:r>
            <a:b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</a:br>
            <a:endParaRPr lang="en-US" sz="1800" i="1" dirty="0">
              <a:solidFill>
                <a:srgbClr val="CC00FF"/>
              </a:solidFill>
              <a:latin typeface="Bookman Old Style" panose="02050604050505020204" pitchFamily="18" charset="0"/>
            </a:endParaRPr>
          </a:p>
          <a:p>
            <a:b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US" sz="1800" b="0" i="1" dirty="0">
              <a:solidFill>
                <a:schemeClr val="tx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23</a:t>
            </a:fld>
            <a:endParaRPr lang="en-IN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1F2908A-8AF9-4330-A2F9-1C85DE937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731026"/>
            <a:ext cx="2232248" cy="199507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1DC5E92-11EE-41D2-9984-929592B19720}"/>
              </a:ext>
            </a:extLst>
          </p:cNvPr>
          <p:cNvSpPr txBox="1"/>
          <p:nvPr/>
        </p:nvSpPr>
        <p:spPr>
          <a:xfrm>
            <a:off x="4897183" y="5543895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175138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656" y="131903"/>
            <a:ext cx="7454062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Bookman Old Style" panose="02050604050505020204" pitchFamily="18" charset="0"/>
              </a:rPr>
              <a:t>Display the tuple elements using index.</a:t>
            </a:r>
          </a:p>
          <a:p>
            <a:r>
              <a:rPr lang="en-US" i="1" dirty="0">
                <a:solidFill>
                  <a:srgbClr val="00B050"/>
                </a:solidFill>
                <a:latin typeface="Bookman Old Style" panose="02050604050505020204" pitchFamily="18" charset="0"/>
              </a:rPr>
              <a:t>#Create a tuple without using ()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t1=1,2,3,4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print(t1)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t2=tuple(input("Enter the tuple elements::"))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print(t2)  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count=0  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t2:  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print("t2[%d]=%s"%(count, 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)) 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count=count+1  </a:t>
            </a:r>
          </a:p>
          <a:p>
            <a:endParaRPr lang="en-US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24</a:t>
            </a:fld>
            <a:endParaRPr lang="en-IN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DC5E92-11EE-41D2-9984-929592B19720}"/>
              </a:ext>
            </a:extLst>
          </p:cNvPr>
          <p:cNvSpPr txBox="1"/>
          <p:nvPr/>
        </p:nvSpPr>
        <p:spPr>
          <a:xfrm>
            <a:off x="6774287" y="3254688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E4A7A9-B923-4230-850B-912446E12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691788"/>
            <a:ext cx="3277598" cy="304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4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31903"/>
            <a:ext cx="8964488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Tuples Function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algn="just"/>
            <a:r>
              <a:rPr lang="en-US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There are a few functions provided in python to perform some important operations on tuples.</a:t>
            </a:r>
          </a:p>
          <a:p>
            <a:pPr algn="just"/>
            <a:endParaRPr lang="en-US" dirty="0">
              <a:solidFill>
                <a:schemeClr val="tx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25</a:t>
            </a:fld>
            <a:endParaRPr lang="en-IN" dirty="0"/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B7ACE3EB-88DB-427E-BE27-C4FD27FF37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160031"/>
              </p:ext>
            </p:extLst>
          </p:nvPr>
        </p:nvGraphicFramePr>
        <p:xfrm>
          <a:off x="1641968" y="1916832"/>
          <a:ext cx="7212996" cy="394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2380">
                  <a:extLst>
                    <a:ext uri="{9D8B030D-6E8A-4147-A177-3AD203B41FA5}">
                      <a16:colId xmlns:a16="http://schemas.microsoft.com/office/drawing/2014/main" val="1285587070"/>
                    </a:ext>
                  </a:extLst>
                </a:gridCol>
                <a:gridCol w="5950616">
                  <a:extLst>
                    <a:ext uri="{9D8B030D-6E8A-4147-A177-3AD203B41FA5}">
                      <a16:colId xmlns:a16="http://schemas.microsoft.com/office/drawing/2014/main" val="51285694"/>
                    </a:ext>
                  </a:extLst>
                </a:gridCol>
              </a:tblGrid>
              <a:tr h="298832">
                <a:tc>
                  <a:txBody>
                    <a:bodyPr/>
                    <a:lstStyle/>
                    <a:p>
                      <a:pPr algn="ctr"/>
                      <a:r>
                        <a:rPr lang="en-IN" b="0" dirty="0">
                          <a:latin typeface="Bookman Old Style" panose="02050604050505020204" pitchFamily="18" charset="0"/>
                        </a:rPr>
                        <a:t>Function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0" dirty="0">
                          <a:latin typeface="Bookman Old Style" panose="02050604050505020204" pitchFamily="18" charset="0"/>
                        </a:rPr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47018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 err="1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len</a:t>
                      </a:r>
                      <a:r>
                        <a:rPr lang="en-IN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i="1" dirty="0">
                          <a:solidFill>
                            <a:srgbClr val="0070C0"/>
                          </a:solidFill>
                          <a:latin typeface="Bookman Old Style" panose="02050604050505020204" pitchFamily="18" charset="0"/>
                        </a:rPr>
                        <a:t>Returns the number of elements in the tuple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03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min()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i="1" dirty="0">
                          <a:solidFill>
                            <a:srgbClr val="0070C0"/>
                          </a:solidFill>
                          <a:latin typeface="Bookman Old Style" panose="02050604050505020204" pitchFamily="18" charset="0"/>
                        </a:rPr>
                        <a:t>Returns the smallest element in the tuple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4453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max()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i="1" dirty="0">
                          <a:solidFill>
                            <a:srgbClr val="0070C0"/>
                          </a:solidFill>
                          <a:latin typeface="Bookman Old Style" panose="02050604050505020204" pitchFamily="18" charset="0"/>
                        </a:rPr>
                        <a:t>Returns the biggest element in the tuple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465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count()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i="1" dirty="0">
                          <a:solidFill>
                            <a:srgbClr val="0070C0"/>
                          </a:solidFill>
                          <a:latin typeface="Bookman Old Style" panose="02050604050505020204" pitchFamily="18" charset="0"/>
                        </a:rPr>
                        <a:t>Returns how many times the elements ‘x’ is found in tuple.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1701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index()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i="1" dirty="0">
                          <a:solidFill>
                            <a:srgbClr val="0070C0"/>
                          </a:solidFill>
                          <a:latin typeface="Bookman Old Style" panose="02050604050505020204" pitchFamily="18" charset="0"/>
                        </a:rPr>
                        <a:t>Returns the first occurrences of the element ‘x’ in tuple. Raises </a:t>
                      </a:r>
                      <a:r>
                        <a:rPr lang="en-IN" b="1" i="1" dirty="0" err="1">
                          <a:solidFill>
                            <a:srgbClr val="00B050"/>
                          </a:solidFill>
                          <a:latin typeface="Bookman Old Style" panose="02050604050505020204" pitchFamily="18" charset="0"/>
                        </a:rPr>
                        <a:t>ValueError</a:t>
                      </a:r>
                      <a:r>
                        <a:rPr lang="en-IN" i="1" dirty="0">
                          <a:solidFill>
                            <a:srgbClr val="0070C0"/>
                          </a:solidFill>
                          <a:latin typeface="Bookman Old Style" panose="02050604050505020204" pitchFamily="18" charset="0"/>
                        </a:rPr>
                        <a:t> if ‘x’ is not found in the tuple.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507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sorted()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i="1" dirty="0">
                          <a:solidFill>
                            <a:srgbClr val="0070C0"/>
                          </a:solidFill>
                          <a:latin typeface="Bookman Old Style" panose="02050604050505020204" pitchFamily="18" charset="0"/>
                        </a:rPr>
                        <a:t>Sorts the elements of the tuple into ascending order. </a:t>
                      </a:r>
                      <a:r>
                        <a:rPr lang="en-IN" b="1" i="1" dirty="0">
                          <a:solidFill>
                            <a:srgbClr val="00B050"/>
                          </a:solidFill>
                          <a:latin typeface="Bookman Old Style" panose="02050604050505020204" pitchFamily="18" charset="0"/>
                        </a:rPr>
                        <a:t>sorted(tup, reverse=True)</a:t>
                      </a:r>
                      <a:r>
                        <a:rPr lang="en-IN" i="1" dirty="0">
                          <a:solidFill>
                            <a:srgbClr val="0070C0"/>
                          </a:solidFill>
                          <a:latin typeface="Bookman Old Style" panose="02050604050505020204" pitchFamily="18" charset="0"/>
                        </a:rPr>
                        <a:t> will sort in reverse order.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5911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373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656" y="131903"/>
            <a:ext cx="7454062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Write a program to find the index of a given character. Also sort the tuple elements in descending order.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tup=tuple(input("Enter the tuple elements::"))  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print(tup)    </a:t>
            </a:r>
          </a:p>
          <a:p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ch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=input("Enter the element to search:")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pos=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tup.index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ch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print("Index of ",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ch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,"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is",pos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print("Tuple in descending order:", tuple(sorted(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tup,reverse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=True)))</a:t>
            </a:r>
            <a:endParaRPr lang="en-US" sz="1800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26</a:t>
            </a:fld>
            <a:endParaRPr lang="en-IN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DC5E92-11EE-41D2-9984-929592B19720}"/>
              </a:ext>
            </a:extLst>
          </p:cNvPr>
          <p:cNvSpPr txBox="1"/>
          <p:nvPr/>
        </p:nvSpPr>
        <p:spPr>
          <a:xfrm>
            <a:off x="6191664" y="4024743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A290A2-55C5-4B32-B46F-55FE1C9BA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873" y="4439899"/>
            <a:ext cx="4442845" cy="228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5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31903"/>
            <a:ext cx="8964488" cy="713289"/>
          </a:xfrm>
        </p:spPr>
        <p:txBody>
          <a:bodyPr>
            <a:normAutofit/>
          </a:bodyPr>
          <a:lstStyle/>
          <a:p>
            <a:pPr algn="ctr"/>
            <a:r>
              <a:rPr lang="en-US" sz="3200">
                <a:solidFill>
                  <a:srgbClr val="C00000"/>
                </a:solidFill>
                <a:latin typeface="Bookman Old Style" pitchFamily="18" charset="0"/>
              </a:rPr>
              <a:t>Dictionary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600" dirty="0">
                <a:latin typeface="Bookman Old Style" panose="02050604050505020204" pitchFamily="18" charset="0"/>
              </a:rPr>
              <a:t>Python </a:t>
            </a:r>
            <a:r>
              <a:rPr lang="en-US" sz="16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Dictionary</a:t>
            </a:r>
            <a:r>
              <a:rPr lang="en-US" sz="1600" dirty="0">
                <a:latin typeface="Bookman Old Style" panose="02050604050505020204" pitchFamily="18" charset="0"/>
              </a:rPr>
              <a:t> is used to store the data in a </a:t>
            </a:r>
            <a:r>
              <a:rPr lang="en-US" sz="16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key-value pair format</a:t>
            </a:r>
            <a:r>
              <a:rPr lang="en-US" sz="1600" dirty="0">
                <a:latin typeface="Bookman Old Style" panose="02050604050505020204" pitchFamily="18" charset="0"/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600" dirty="0">
                <a:latin typeface="Bookman Old Style" panose="02050604050505020204" pitchFamily="18" charset="0"/>
              </a:rPr>
              <a:t>The dictionary is the data type in Python, which can simulate the real-life data arrangement where some specific value exists for some particular key.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600" dirty="0">
                <a:latin typeface="Bookman Old Style" panose="02050604050505020204" pitchFamily="18" charset="0"/>
              </a:rPr>
              <a:t>It is the </a:t>
            </a:r>
            <a:r>
              <a:rPr lang="en-US" sz="16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mutable data-structure</a:t>
            </a:r>
            <a:r>
              <a:rPr lang="en-US" sz="1600" dirty="0">
                <a:latin typeface="Bookman Old Style" panose="02050604050505020204" pitchFamily="18" charset="0"/>
              </a:rPr>
              <a:t>. The dictionary is defined into element Keys and values.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6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Keys must be a single element</a:t>
            </a:r>
            <a:r>
              <a:rPr lang="en-US" sz="1600" dirty="0"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6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Value can be any type such as list, tuple, integer, etc</a:t>
            </a:r>
            <a:r>
              <a:rPr lang="en-US" sz="1600" dirty="0"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600" dirty="0">
                <a:latin typeface="Bookman Old Style" panose="02050604050505020204" pitchFamily="18" charset="0"/>
              </a:rPr>
              <a:t>In other words, we can say that a dictionary is the collection of key-value pairs where the value can be any Python object. In contrast, the keys are the immutable Python object, i.e., Numbers, string, or tuple.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600" dirty="0">
                <a:latin typeface="Bookman Old Style" panose="02050604050505020204" pitchFamily="18" charset="0"/>
              </a:rPr>
              <a:t>The dictionary can be created by using </a:t>
            </a:r>
            <a:r>
              <a:rPr lang="en-US" sz="16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multiple key-value pairs enclosed with the curly brackets {}, and each key is separated from its value by the colon (:)</a:t>
            </a:r>
            <a:r>
              <a:rPr lang="en-US" sz="1600" dirty="0"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600" dirty="0">
                <a:latin typeface="Bookman Old Style" panose="02050604050505020204" pitchFamily="18" charset="0"/>
              </a:rPr>
              <a:t>The syntax to define the dictionary is given below.</a:t>
            </a:r>
          </a:p>
          <a:p>
            <a:pPr lvl="2"/>
            <a:r>
              <a:rPr lang="en-US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Dict</a:t>
            </a:r>
            <a:r>
              <a:rPr lang="en-US" dirty="0">
                <a:solidFill>
                  <a:srgbClr val="CC00FF"/>
                </a:solidFill>
                <a:latin typeface="Bookman Old Style" panose="02050604050505020204" pitchFamily="18" charset="0"/>
              </a:rPr>
              <a:t> = {"Name": “Amit", "Age": 25}</a:t>
            </a:r>
            <a:endParaRPr lang="en-US" dirty="0">
              <a:latin typeface="Bookman Old Style" panose="02050604050505020204" pitchFamily="18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In the above dictionary </a:t>
            </a:r>
            <a:r>
              <a:rPr lang="en-US" sz="1600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Dict</a:t>
            </a:r>
            <a:r>
              <a:rPr lang="en-US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, The keys </a:t>
            </a:r>
            <a:r>
              <a:rPr lang="en-US" sz="1600" dirty="0">
                <a:solidFill>
                  <a:srgbClr val="0070C0"/>
                </a:solidFill>
                <a:latin typeface="Bookman Old Style" panose="02050604050505020204" pitchFamily="18" charset="0"/>
              </a:rPr>
              <a:t>Name</a:t>
            </a:r>
            <a:r>
              <a:rPr lang="en-US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 and </a:t>
            </a:r>
            <a:r>
              <a:rPr lang="en-US" sz="1600" dirty="0">
                <a:solidFill>
                  <a:srgbClr val="0070C0"/>
                </a:solidFill>
                <a:latin typeface="Bookman Old Style" panose="02050604050505020204" pitchFamily="18" charset="0"/>
              </a:rPr>
              <a:t>Age</a:t>
            </a:r>
            <a:r>
              <a:rPr lang="en-US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 are the string that is an immutable object.</a:t>
            </a:r>
          </a:p>
          <a:p>
            <a:br>
              <a:rPr lang="en-US" sz="1600" dirty="0">
                <a:latin typeface="Bookman Old Style" panose="02050604050505020204" pitchFamily="18" charset="0"/>
              </a:rPr>
            </a:br>
            <a:endParaRPr lang="en-US" sz="1600" b="0" i="1" dirty="0">
              <a:solidFill>
                <a:schemeClr val="tx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27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426773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31903"/>
            <a:ext cx="8964488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Python provides the built-in function </a:t>
            </a:r>
            <a:r>
              <a:rPr lang="en-US" sz="1600" b="1" i="1" dirty="0" err="1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1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()</a:t>
            </a:r>
            <a:r>
              <a:rPr lang="en-US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 method which is also used to create dictionary.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</a:t>
            </a:r>
            <a:r>
              <a:rPr lang="en-US" sz="16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empty curly braces {}</a:t>
            </a:r>
            <a:r>
              <a:rPr lang="en-US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 is used to create </a:t>
            </a:r>
            <a:r>
              <a:rPr lang="en-US" sz="16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empty dictionary</a:t>
            </a:r>
            <a:r>
              <a:rPr lang="en-US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r>
              <a:rPr lang="en-US" sz="1600" b="1" i="0" dirty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Example:</a:t>
            </a:r>
            <a:r>
              <a:rPr lang="en-US" sz="16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 Write a program to c</a:t>
            </a:r>
            <a:r>
              <a:rPr lang="en-US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reate a dictionary.</a:t>
            </a:r>
          </a:p>
          <a:p>
            <a:r>
              <a:rPr lang="en-US" sz="1600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# Creating an empty Dictionary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  </a:t>
            </a:r>
          </a:p>
          <a:p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= {}   </a:t>
            </a:r>
          </a:p>
          <a:p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print("Empty Dictionary: ")   </a:t>
            </a:r>
          </a:p>
          <a:p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)   </a:t>
            </a:r>
          </a:p>
          <a:p>
            <a:r>
              <a:rPr lang="en-US" sz="1600" b="0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# Creating a Dictionary with </a:t>
            </a:r>
            <a:r>
              <a:rPr lang="en-US" sz="1600" b="0" dirty="0" err="1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() method 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 </a:t>
            </a:r>
          </a:p>
          <a:p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= 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({1: 'Java', 2: 'Python', 3:'C++'})   </a:t>
            </a:r>
          </a:p>
          <a:p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print("\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nCreate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Dictionary by using  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(): ")   </a:t>
            </a:r>
          </a:p>
          <a:p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)   </a:t>
            </a:r>
          </a:p>
          <a:p>
            <a:r>
              <a:rPr lang="en-US" sz="1600" b="0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# Creating a Dictionary with each item as a Pair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  </a:t>
            </a:r>
          </a:p>
          <a:p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= 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([(1, 'ABCD'), (2, 'PQRS')])   </a:t>
            </a:r>
          </a:p>
          <a:p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print("\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nDictionary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with each item as a pair: ")   </a:t>
            </a:r>
          </a:p>
          <a:p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) </a:t>
            </a:r>
          </a:p>
          <a:p>
            <a:br>
              <a:rPr lang="en-US" sz="16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</a:br>
            <a:endParaRPr lang="en-US" sz="1600" b="0" i="1" dirty="0">
              <a:solidFill>
                <a:schemeClr val="tx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28</a:t>
            </a:fld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CE772C-2173-497C-A70A-F12238DF4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574317"/>
            <a:ext cx="3002540" cy="26900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FA8CB5-9A2F-49E5-90E4-34A7457ED9EE}"/>
              </a:ext>
            </a:extLst>
          </p:cNvPr>
          <p:cNvSpPr txBox="1"/>
          <p:nvPr/>
        </p:nvSpPr>
        <p:spPr>
          <a:xfrm>
            <a:off x="6960794" y="2137217"/>
            <a:ext cx="1105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393874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488832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Adding Dictionary Value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The dictionary is a </a:t>
            </a:r>
            <a:r>
              <a:rPr lang="en-US" sz="22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mutable data type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, and its values can be updated by using the specific keys.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The value can be updated along with key </a:t>
            </a:r>
            <a:r>
              <a:rPr lang="en-US" sz="2200" i="1" dirty="0" err="1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220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[key] = value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. The update() method is also used to update an existing value.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If the key-value already present in the dictionary, the value gets updated. Otherwise, the new keys added in the dictionary.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items of the dictionary can be deleted by using the </a:t>
            </a:r>
            <a:r>
              <a:rPr lang="en-US" sz="220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del</a:t>
            </a:r>
            <a:r>
              <a:rPr lang="en-US" sz="2200" dirty="0">
                <a:solidFill>
                  <a:schemeClr val="tx1"/>
                </a:solidFill>
                <a:latin typeface="Bookman Old Style" panose="02050604050505020204" pitchFamily="18" charset="0"/>
              </a:rPr>
              <a:t> keyword.</a:t>
            </a:r>
          </a:p>
          <a:p>
            <a:br>
              <a:rPr lang="en-US" sz="2000" b="0" i="0" dirty="0">
                <a:solidFill>
                  <a:srgbClr val="333333"/>
                </a:solidFill>
                <a:effectLst/>
                <a:latin typeface="inter-regular"/>
              </a:rPr>
            </a:br>
            <a:endParaRPr lang="en-US" sz="2200" b="0" i="0" dirty="0">
              <a:solidFill>
                <a:srgbClr val="333333"/>
              </a:solidFill>
              <a:effectLst/>
              <a:latin typeface="Bookman Old Style" panose="02050604050505020204" pitchFamily="18" charset="0"/>
            </a:endParaRPr>
          </a:p>
          <a:p>
            <a:pPr>
              <a:lnSpc>
                <a:spcPct val="150000"/>
              </a:lnSpc>
            </a:pPr>
            <a:endParaRPr lang="en-US" sz="2200" b="0" i="1" dirty="0">
              <a:solidFill>
                <a:srgbClr val="0070C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29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06794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String Indexing &amp; Splitting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algn="just"/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Like other languages, the indexing of the Python strings starts from 0. For example, The string "HELLO" is indexed as given in the below figure.</a:t>
            </a:r>
          </a:p>
          <a:p>
            <a:pPr algn="just"/>
            <a:r>
              <a:rPr lang="en-US" sz="18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Str=</a:t>
            </a:r>
            <a:r>
              <a:rPr lang="en-US" sz="18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“HELLO”</a:t>
            </a:r>
            <a:b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US" sz="1800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just"/>
            <a:endParaRPr lang="en-US" sz="1800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	     </a:t>
            </a:r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0		   1			2		     3		   4</a:t>
            </a:r>
          </a:p>
          <a:p>
            <a:pPr algn="just"/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	</a:t>
            </a:r>
            <a:r>
              <a:rPr lang="en-US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Str[0]=‘H’</a:t>
            </a:r>
          </a:p>
          <a:p>
            <a:pPr algn="just"/>
            <a:r>
              <a:rPr lang="en-IN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	Str[1]=‘E’</a:t>
            </a:r>
          </a:p>
          <a:p>
            <a:pPr algn="just"/>
            <a:r>
              <a:rPr lang="en-IN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	Str[2]=‘L’</a:t>
            </a:r>
          </a:p>
          <a:p>
            <a:pPr algn="just"/>
            <a:r>
              <a:rPr lang="en-IN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	Str[3]=‘L’</a:t>
            </a:r>
          </a:p>
          <a:p>
            <a:pPr algn="just"/>
            <a:r>
              <a:rPr lang="en-IN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	Str[4]=‘O’</a:t>
            </a:r>
          </a:p>
          <a:p>
            <a:pPr algn="just"/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="HELLO"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[0],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[1],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[2],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[3],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[4])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[5])</a:t>
            </a:r>
          </a:p>
          <a:p>
            <a:pPr algn="just"/>
            <a:endParaRPr lang="en-IN" sz="1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3</a:t>
            </a:fld>
            <a:endParaRPr lang="en-IN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B825A3D-2FD6-402F-A265-2D5C7A9ED3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069519"/>
              </p:ext>
            </p:extLst>
          </p:nvPr>
        </p:nvGraphicFramePr>
        <p:xfrm>
          <a:off x="1763688" y="2636912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87558692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9802631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39237947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72765038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348999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H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E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L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L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0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0467844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5EE8903B-782E-41B0-98B8-81A6DA9BB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040" y="4877768"/>
            <a:ext cx="3764606" cy="19742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765B26-14B0-485C-B247-53FD5F775EC9}"/>
              </a:ext>
            </a:extLst>
          </p:cNvPr>
          <p:cNvSpPr txBox="1"/>
          <p:nvPr/>
        </p:nvSpPr>
        <p:spPr>
          <a:xfrm>
            <a:off x="6524926" y="4487878"/>
            <a:ext cx="1080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24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488832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algn="just"/>
            <a:r>
              <a:rPr lang="en-US" sz="1600" b="1" dirty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Example:</a:t>
            </a:r>
            <a:r>
              <a:rPr lang="en-US" sz="1600" dirty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</a:t>
            </a:r>
            <a:r>
              <a:rPr lang="en-US" sz="1600" b="0" i="0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Let's see an example to update the dictionary values.</a:t>
            </a:r>
            <a:endParaRPr lang="en-US" sz="1600" b="1" dirty="0"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  <a:p>
            <a:pPr algn="just"/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= {}   </a:t>
            </a:r>
          </a:p>
          <a:p>
            <a:pPr algn="just"/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print("Empty Dictionary: ", 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)      </a:t>
            </a:r>
          </a:p>
          <a:p>
            <a:pPr algn="just"/>
            <a:r>
              <a:rPr lang="en-US" sz="1600" b="1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# Adding elements to dictionary one at a time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  </a:t>
            </a:r>
          </a:p>
          <a:p>
            <a:pPr algn="just"/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[0] = 'Amit'  </a:t>
            </a:r>
          </a:p>
          <a:p>
            <a:pPr algn="just"/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[2] = '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Ajit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'  </a:t>
            </a:r>
          </a:p>
          <a:p>
            <a:pPr algn="just"/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[3] = 'Ashok'  </a:t>
            </a:r>
          </a:p>
          <a:p>
            <a:pPr algn="just"/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print("\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nDictionary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after adding 3 elements: ", 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)        </a:t>
            </a:r>
          </a:p>
          <a:p>
            <a:pPr algn="just"/>
            <a:r>
              <a:rPr lang="en-US" sz="1600" b="1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# The </a:t>
            </a:r>
            <a:r>
              <a:rPr lang="en-US" sz="1600" b="1" dirty="0" err="1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Stu_age</a:t>
            </a:r>
            <a:r>
              <a:rPr lang="en-US" sz="1600" b="1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 doesn't exist to dictionary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 </a:t>
            </a:r>
          </a:p>
          <a:p>
            <a:pPr algn="just"/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['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Stu_age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'] = 22, 21, 24  </a:t>
            </a:r>
          </a:p>
          <a:p>
            <a:pPr algn="just"/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print("\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nDictionary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after adding 3 elements: ")   </a:t>
            </a:r>
          </a:p>
          <a:p>
            <a:pPr algn="just"/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)       </a:t>
            </a:r>
          </a:p>
          <a:p>
            <a:pPr algn="just"/>
            <a:r>
              <a:rPr lang="en-US" sz="1600" b="1" dirty="0">
                <a:solidFill>
                  <a:srgbClr val="C00000"/>
                </a:solidFill>
                <a:effectLst/>
                <a:latin typeface="Bookman Old Style" panose="02050604050505020204" pitchFamily="18" charset="0"/>
              </a:rPr>
              <a:t># Updating existing Key's Value 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 </a:t>
            </a:r>
          </a:p>
          <a:p>
            <a:pPr algn="just"/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[3] = 'Suman'  </a:t>
            </a:r>
          </a:p>
          <a:p>
            <a:pPr algn="just"/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print("\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nUpdated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 key value: ")   </a:t>
            </a:r>
          </a:p>
          <a:p>
            <a:pPr algn="just"/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</a:t>
            </a:r>
            <a:r>
              <a:rPr lang="en-US" sz="16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Dict</a:t>
            </a:r>
            <a:r>
              <a:rPr lang="en-US" sz="16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)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 </a:t>
            </a:r>
            <a:endParaRPr lang="en-US" sz="1600" b="0" i="1" dirty="0">
              <a:solidFill>
                <a:srgbClr val="0070C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30</a:t>
            </a:fld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922020-8405-43E8-A7CF-84FA269DD2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5062408"/>
            <a:ext cx="3814717" cy="17955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EA6825-77E8-4EA3-9E43-0AD857837E95}"/>
              </a:ext>
            </a:extLst>
          </p:cNvPr>
          <p:cNvSpPr txBox="1"/>
          <p:nvPr/>
        </p:nvSpPr>
        <p:spPr>
          <a:xfrm>
            <a:off x="6610798" y="4625309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138347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488832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r>
              <a:rPr lang="en-US" sz="1400" b="1" dirty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Example:</a:t>
            </a:r>
            <a:r>
              <a:rPr lang="en-US" sz="14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 </a:t>
            </a:r>
            <a:r>
              <a:rPr lang="en-US" sz="1400" b="0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Update &amp; delete the existing dictionary.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Emp = {"Name": "</a:t>
            </a:r>
            <a:r>
              <a:rPr lang="en-US" sz="14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Sukanta</a:t>
            </a:r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", "Age": 35, "sal":75000,"Company":"IBM"}     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print("printing Employee data:", Emp)   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print("Enter the details of the new employee....") 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Emp["Name"] = input("Name: ")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Emp["Age"] = int(input("Age: "))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Emp["</a:t>
            </a:r>
            <a:r>
              <a:rPr lang="en-US" sz="14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sal</a:t>
            </a:r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"] = int(input("Sal: "))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Emp["Company"] = input("Company:") 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print("printing the new data") 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print(Emp)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print("Deleting some of the employee data and print")  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del Emp["</a:t>
            </a:r>
            <a:r>
              <a:rPr lang="en-US" sz="14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sal</a:t>
            </a:r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"] 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del Emp["Company"]     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print(Emp) 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print("Deleting the dictionary Emp and try to print")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del Emp    </a:t>
            </a:r>
          </a:p>
          <a:p>
            <a:r>
              <a:rPr lang="en-US" sz="14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print(Emp)    </a:t>
            </a:r>
          </a:p>
          <a:p>
            <a:r>
              <a:rPr lang="en-US" sz="14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31</a:t>
            </a:fld>
            <a:endParaRPr lang="en-IN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79B172-2A22-4363-8154-10163826A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844824"/>
            <a:ext cx="3456384" cy="26642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29157E3-58E0-409F-B084-D671BC455DDA}"/>
              </a:ext>
            </a:extLst>
          </p:cNvPr>
          <p:cNvSpPr txBox="1"/>
          <p:nvPr/>
        </p:nvSpPr>
        <p:spPr>
          <a:xfrm>
            <a:off x="6791672" y="1495979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414402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488832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A dictionary can be iterated using for loop as given below.</a:t>
            </a:r>
          </a:p>
          <a:p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for loop to print all the keys and values of a dictionary.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Stu = {"Name": "Suraj", "Age": 23, "roll":10,"streem":"MCA"}    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x in Stu:    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x,":",Stu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[x]) </a:t>
            </a:r>
            <a:b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</a:br>
            <a:b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US" sz="1800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endParaRPr lang="en-US" sz="1800" b="0" dirty="0">
              <a:solidFill>
                <a:schemeClr val="tx1"/>
              </a:solidFill>
              <a:effectLst/>
              <a:latin typeface="Bookman Old Style" panose="02050604050505020204" pitchFamily="18" charset="0"/>
            </a:endParaRPr>
          </a:p>
          <a:p>
            <a:r>
              <a:rPr lang="en-US" sz="18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item()</a:t>
            </a:r>
            <a:r>
              <a:rPr lang="en-US" sz="1800" b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 method </a:t>
            </a:r>
            <a:r>
              <a:rPr lang="en-US" sz="1800" dirty="0">
                <a:latin typeface="Bookman Old Style" panose="02050604050505020204" pitchFamily="18" charset="0"/>
              </a:rPr>
              <a:t>returns all the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 key-value pairs as a tuple</a:t>
            </a:r>
            <a:r>
              <a:rPr lang="en-US" sz="1800" dirty="0">
                <a:latin typeface="Bookman Old Style" panose="02050604050505020204" pitchFamily="18" charset="0"/>
              </a:rPr>
              <a:t>. Give an example of for loop to print the items of the dictionary by using items() method.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Stu = {"Name": "Suraj", "Age": 23, "roll":10,"stream":"MCA"}    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x in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Stu.items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():    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print(x) </a:t>
            </a:r>
            <a:b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</a:br>
            <a:endParaRPr lang="en-US" sz="1800" b="0" i="1" dirty="0">
              <a:solidFill>
                <a:srgbClr val="CC00FF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32</a:t>
            </a:fld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E9E1DD-F66C-4E9E-8243-D2DCD20CA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132856"/>
            <a:ext cx="2448272" cy="16561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24716A5-A46B-4921-B99B-14EA3748B5C9}"/>
              </a:ext>
            </a:extLst>
          </p:cNvPr>
          <p:cNvSpPr txBox="1"/>
          <p:nvPr/>
        </p:nvSpPr>
        <p:spPr>
          <a:xfrm>
            <a:off x="5266928" y="2776282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56AA07-E5E5-4314-9957-0CAD3EA61B8E}"/>
              </a:ext>
            </a:extLst>
          </p:cNvPr>
          <p:cNvSpPr txBox="1"/>
          <p:nvPr/>
        </p:nvSpPr>
        <p:spPr>
          <a:xfrm>
            <a:off x="4897183" y="5865628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42D3BD3-B614-4BF4-8EBA-106102819B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5235894"/>
            <a:ext cx="2016224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89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488832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Properties of Dictionary Keys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In the dictionary,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we cannot store multiple values for the same keys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 If we pass more than one value for a single key, then the value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which is last assigned is considered as the value of the key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In python,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the key cannot be any mutable object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 We can use numbers, strings, or tuples as the key, but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we cannot use any mutable object like the list as the key in the dictionary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algn="just"/>
            <a:r>
              <a:rPr lang="en-US" sz="1800" b="1" dirty="0"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Example: </a:t>
            </a:r>
            <a:r>
              <a:rPr lang="en-US" sz="180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Write a program to illustrate the above properties.</a:t>
            </a:r>
            <a:endParaRPr lang="en-US" sz="1800" b="1" dirty="0"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  <a:p>
            <a:r>
              <a:rPr lang="en-US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Stu1 = {"Name": "Suraj", "Age": 23, "roll":10,"stream":"MCA","Name":"Ajit"}    </a:t>
            </a:r>
          </a:p>
          <a:p>
            <a:r>
              <a:rPr lang="en-US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sz="16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x,y</a:t>
            </a:r>
            <a:r>
              <a:rPr lang="en-US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Stu1.items():    </a:t>
            </a:r>
          </a:p>
          <a:p>
            <a:r>
              <a:rPr lang="en-US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</a:t>
            </a:r>
            <a:r>
              <a:rPr lang="en-US" sz="16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x,y</a:t>
            </a:r>
            <a:r>
              <a:rPr lang="en-US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  </a:t>
            </a:r>
          </a:p>
          <a:p>
            <a:r>
              <a:rPr lang="en-US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Stu2 = {"Name": "Suraj", "Age": 23, "roll":10,["stream", "</a:t>
            </a:r>
            <a:r>
              <a:rPr lang="en-US" sz="16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clg</a:t>
            </a:r>
            <a:r>
              <a:rPr lang="en-US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"]:("MCA","AEC")}    </a:t>
            </a:r>
          </a:p>
          <a:p>
            <a:r>
              <a:rPr lang="en-US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sz="16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x,y</a:t>
            </a:r>
            <a:r>
              <a:rPr lang="en-US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Stu1.items():    </a:t>
            </a:r>
          </a:p>
          <a:p>
            <a:r>
              <a:rPr lang="en-US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</a:t>
            </a:r>
            <a:r>
              <a:rPr lang="en-US" sz="16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x,y</a:t>
            </a:r>
            <a:r>
              <a:rPr lang="en-US" sz="16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 </a:t>
            </a:r>
            <a:endParaRPr lang="en-US" sz="1600" b="0" i="1" dirty="0">
              <a:solidFill>
                <a:srgbClr val="CC00FF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33</a:t>
            </a:fld>
            <a:endParaRPr lang="en-IN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EA5CCD-F106-48BD-A92C-7311169E21A1}"/>
              </a:ext>
            </a:extLst>
          </p:cNvPr>
          <p:cNvSpPr txBox="1"/>
          <p:nvPr/>
        </p:nvSpPr>
        <p:spPr>
          <a:xfrm>
            <a:off x="4044024" y="5750922"/>
            <a:ext cx="1000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79D1D4-02C5-42B7-910C-B697A79EC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683" y="4954860"/>
            <a:ext cx="3558848" cy="18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8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31903"/>
            <a:ext cx="8964488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Sets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A Python set is the collection of the </a:t>
            </a:r>
            <a:r>
              <a:rPr lang="en-US" sz="20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unordered items</a:t>
            </a:r>
            <a:r>
              <a:rPr lang="en-US" sz="20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Each element in the set must be </a:t>
            </a:r>
            <a:r>
              <a:rPr lang="en-US" sz="20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unique, immutable, and the sets remove the duplicate elements</a:t>
            </a:r>
            <a:r>
              <a:rPr lang="en-US" sz="20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Sets are </a:t>
            </a:r>
            <a:r>
              <a:rPr lang="en-US" sz="20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mutable which means we can modify it after its creation</a:t>
            </a:r>
            <a:r>
              <a:rPr lang="en-US" sz="20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Unlike other collections in Python, there is no index attached to the elements of the set, i.e., </a:t>
            </a:r>
            <a:r>
              <a:rPr lang="en-US" sz="20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we cannot directly access any element of the set by the index</a:t>
            </a:r>
            <a:r>
              <a:rPr lang="en-US" sz="20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However, we can print them all together, or we can get the list of elements by looping through the set.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The set can be </a:t>
            </a:r>
            <a:r>
              <a:rPr lang="en-US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created by enclosing the comma-separated immutable items with the curly braces {}</a:t>
            </a:r>
            <a:r>
              <a:rPr lang="en-US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Python also provides the </a:t>
            </a:r>
            <a:r>
              <a:rPr lang="en-US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set() method</a:t>
            </a:r>
            <a:r>
              <a:rPr lang="en-US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, which can be used to </a:t>
            </a:r>
            <a:r>
              <a:rPr lang="en-US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create the set by the passed sequence</a:t>
            </a:r>
            <a:r>
              <a:rPr lang="en-US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  <a:t>.</a:t>
            </a:r>
          </a:p>
          <a:p>
            <a:pPr algn="ctr"/>
            <a:r>
              <a:rPr lang="en-US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Set1={“</a:t>
            </a:r>
            <a:r>
              <a:rPr lang="en-US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abc</a:t>
            </a:r>
            <a:r>
              <a:rPr lang="en-US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”,”</a:t>
            </a:r>
            <a:r>
              <a:rPr lang="en-US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xyz</a:t>
            </a:r>
            <a:r>
              <a:rPr lang="en-US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”,”</a:t>
            </a:r>
            <a:r>
              <a:rPr lang="en-US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mno</a:t>
            </a:r>
            <a:r>
              <a:rPr lang="en-US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”,”</a:t>
            </a:r>
            <a:r>
              <a:rPr lang="en-US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pqr</a:t>
            </a:r>
            <a:r>
              <a:rPr lang="en-US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”}</a:t>
            </a:r>
          </a:p>
          <a:p>
            <a:br>
              <a:rPr lang="en-US" dirty="0"/>
            </a:br>
            <a:br>
              <a:rPr lang="en-US" dirty="0"/>
            </a:br>
            <a:endParaRPr lang="en-US" sz="2000" b="0" i="0" dirty="0">
              <a:solidFill>
                <a:schemeClr val="tx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34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81347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31903"/>
            <a:ext cx="8964488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algn="just"/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Create a set using curly braces {} and set() method.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set1={"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Jan","Feb","March","April","May","June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"}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print(type(set1))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print(set1)  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set2=set(["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July","Aug","Sept","Oct","Nov","Dec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"])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print(set2)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print("\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nlooping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through the set elements ... ")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set1: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</a:t>
            </a:r>
          </a:p>
          <a:p>
            <a:pPr algn="just"/>
            <a:endParaRPr lang="en-US" sz="1800" i="1" dirty="0">
              <a:solidFill>
                <a:srgbClr val="CC00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35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2F9036-CF24-4FC7-A07E-480F21F5EE85}"/>
              </a:ext>
            </a:extLst>
          </p:cNvPr>
          <p:cNvSpPr txBox="1"/>
          <p:nvPr/>
        </p:nvSpPr>
        <p:spPr>
          <a:xfrm>
            <a:off x="3779912" y="5129341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C3E7F3-D749-4CA1-BE23-AA2C01532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683" y="3770014"/>
            <a:ext cx="3749365" cy="308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9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31903"/>
            <a:ext cx="8964488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algn="just"/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It can contain any type of element such as integer, float, tuple etc. But mutable elements (list, dictionary, set) can't be a member of set. Consider the following example.</a:t>
            </a:r>
          </a:p>
          <a:p>
            <a:r>
              <a:rPr lang="en-US" dirty="0">
                <a:solidFill>
                  <a:srgbClr val="C00000"/>
                </a:solidFill>
                <a:latin typeface="Bookman Old Style" panose="02050604050505020204" pitchFamily="18" charset="0"/>
              </a:rPr>
              <a:t># Creating a set which have immutable elements 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 = {1,5,3.9, "Python", 20.5, 144}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print(type(set1))  </a:t>
            </a:r>
          </a:p>
          <a:p>
            <a:r>
              <a:rPr lang="en-US" dirty="0">
                <a:solidFill>
                  <a:srgbClr val="C00000"/>
                </a:solidFill>
                <a:latin typeface="Bookman Old Style" panose="02050604050505020204" pitchFamily="18" charset="0"/>
              </a:rPr>
              <a:t>#Creating a set which have mutable element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set2 = {1,5,3.9,[“Python",144]}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print(type(set2)) </a:t>
            </a:r>
            <a:b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</a:br>
            <a:endParaRPr lang="en-US" sz="1800" i="1" dirty="0">
              <a:solidFill>
                <a:srgbClr val="CC00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36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2F9036-CF24-4FC7-A07E-480F21F5EE85}"/>
              </a:ext>
            </a:extLst>
          </p:cNvPr>
          <p:cNvSpPr txBox="1"/>
          <p:nvPr/>
        </p:nvSpPr>
        <p:spPr>
          <a:xfrm>
            <a:off x="5798314" y="4129042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730DD3A-17A8-41E8-A9F6-6CCF11F21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498374"/>
            <a:ext cx="5502117" cy="225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79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31903"/>
            <a:ext cx="8964488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algn="just"/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Python provides the 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add()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 method and 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update()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 method which can be used to add some particular item to the set. </a:t>
            </a:r>
          </a:p>
          <a:p>
            <a:pPr algn="just"/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The add() method is used to add a single element whereas the update() method is used to add multiple elements to the set. </a:t>
            </a:r>
          </a:p>
          <a:p>
            <a:pPr algn="just"/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Consider the following example.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set1= set(["abc",1,7,5,"pqr",9.5])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print("\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nprinting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the original set.... ")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print(set1)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print("\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nAdding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other element to the set...");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set1.add("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abc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");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set1.add ("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xyz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");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print("\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nPrinting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the modified set...");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print(set1)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set1.update(["mno",100,5.5,"pqr"])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print(set1)</a:t>
            </a:r>
          </a:p>
          <a:p>
            <a:pPr algn="just"/>
            <a:endParaRPr lang="en-US" sz="1800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37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2F9036-CF24-4FC7-A07E-480F21F5EE85}"/>
              </a:ext>
            </a:extLst>
          </p:cNvPr>
          <p:cNvSpPr txBox="1"/>
          <p:nvPr/>
        </p:nvSpPr>
        <p:spPr>
          <a:xfrm>
            <a:off x="6791672" y="3919693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64306C-4F2B-40AE-ADAD-838DCF427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285983"/>
            <a:ext cx="3456384" cy="257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77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31903"/>
            <a:ext cx="8964488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800" dirty="0">
                <a:latin typeface="Bookman Old Style" panose="02050604050505020204" pitchFamily="18" charset="0"/>
              </a:rPr>
              <a:t>Python provides the 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discard()</a:t>
            </a:r>
            <a:r>
              <a:rPr lang="en-US" sz="1800" dirty="0">
                <a:latin typeface="Bookman Old Style" panose="02050604050505020204" pitchFamily="18" charset="0"/>
              </a:rPr>
              <a:t> method and 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remove()</a:t>
            </a:r>
            <a:r>
              <a:rPr lang="en-US" sz="1800" dirty="0">
                <a:latin typeface="Bookman Old Style" panose="02050604050505020204" pitchFamily="18" charset="0"/>
              </a:rPr>
              <a:t> method which can be used to remove the items from the set.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800" dirty="0">
                <a:latin typeface="Bookman Old Style" panose="02050604050505020204" pitchFamily="18" charset="0"/>
              </a:rPr>
              <a:t>The difference between these function, using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discard() function if the item does not exist in the set then the set remain unchanged whereas remove() method will through an error</a:t>
            </a:r>
            <a:r>
              <a:rPr lang="en-US" sz="1800" dirty="0">
                <a:latin typeface="Bookman Old Style" panose="02050604050505020204" pitchFamily="18" charset="0"/>
              </a:rPr>
              <a:t>.</a:t>
            </a:r>
          </a:p>
          <a:p>
            <a:pPr algn="just"/>
            <a:r>
              <a:rPr lang="en-US" sz="1800" dirty="0">
                <a:latin typeface="Bookman Old Style" panose="02050604050505020204" pitchFamily="18" charset="0"/>
              </a:rPr>
              <a:t>Consider the following example.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set1={"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Jan","Feb","March","April","May","June","July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"}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print("Original Sets=::",set1)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set1.discard("May")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set1.remove("June")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Updted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Sets=::",set1)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set1.discard("Aug")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set1.remove("Sept")</a:t>
            </a:r>
          </a:p>
          <a:p>
            <a:pPr algn="just"/>
            <a:endParaRPr lang="en-US" sz="1800" dirty="0">
              <a:latin typeface="Bookman Old Style" panose="02050604050505020204" pitchFamily="18" charset="0"/>
            </a:endParaRPr>
          </a:p>
          <a:p>
            <a:pPr algn="just"/>
            <a:br>
              <a:rPr lang="en-US" sz="1800" dirty="0">
                <a:latin typeface="Bookman Old Style" panose="02050604050505020204" pitchFamily="18" charset="0"/>
              </a:rPr>
            </a:br>
            <a:endParaRPr lang="en-US" sz="1800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38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2F9036-CF24-4FC7-A07E-480F21F5EE85}"/>
              </a:ext>
            </a:extLst>
          </p:cNvPr>
          <p:cNvSpPr txBox="1"/>
          <p:nvPr/>
        </p:nvSpPr>
        <p:spPr>
          <a:xfrm>
            <a:off x="6273767" y="3946146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2541B8-9307-4B56-890B-A70DB0D5B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343" y="4315478"/>
            <a:ext cx="4502113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98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526070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Union &amp; Intersection of 2 sets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The union of the two sets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contains all the items that are present in both the sets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The union of two sets is calculated by using the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 pipe (|) operator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Python also provides the 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union()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 method which can also be used to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calculate the union of two sets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The intersection of the two sets is given as the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set of the elements that common in both sets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The intersection of two sets can be performed by the 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and &amp;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 operator or the 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intersection() function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>
              <a:lnSpc>
                <a:spcPct val="150000"/>
              </a:lnSpc>
            </a:pPr>
            <a:b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b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US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39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3544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625056" cy="5877272"/>
          </a:xfrm>
        </p:spPr>
        <p:txBody>
          <a:bodyPr>
            <a:noAutofit/>
          </a:bodyPr>
          <a:lstStyle/>
          <a:p>
            <a:pPr algn="just"/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slice operator []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is used to access the individual characters of the string. However, we can use the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: (colon) operator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in Python to access the substring from the given string. Consider the following example.</a:t>
            </a:r>
          </a:p>
          <a:p>
            <a:r>
              <a:rPr lang="en-US" sz="18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					Str=</a:t>
            </a:r>
            <a:r>
              <a:rPr lang="en-US" sz="18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“HELLO”</a:t>
            </a:r>
            <a:b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US" sz="1800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	     </a:t>
            </a:r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0		   1			2		     3		   4</a:t>
            </a:r>
          </a:p>
          <a:p>
            <a:pPr algn="just"/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Here, we know that the upper range given in the slice operator is always exclusive i.e., if str = 'HELLO' is given, then str[1:3] will always include str[1] = 'E', str[2] = 'L' and nothing else.</a:t>
            </a:r>
          </a:p>
          <a:p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</a:p>
          <a:p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="Python Programming"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[:])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[0:])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[:6])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st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[7:14])</a:t>
            </a:r>
          </a:p>
          <a:p>
            <a:endParaRPr lang="en-US" sz="1800" dirty="0">
              <a:latin typeface="Bookman Old Style" panose="02050604050505020204" pitchFamily="18" charset="0"/>
            </a:endParaRPr>
          </a:p>
          <a:p>
            <a:br>
              <a:rPr lang="en-US" sz="1800" dirty="0">
                <a:latin typeface="Bookman Old Style" panose="02050604050505020204" pitchFamily="18" charset="0"/>
              </a:rPr>
            </a:br>
            <a:endParaRPr lang="en-IN" sz="1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4</a:t>
            </a:fld>
            <a:endParaRPr lang="en-IN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B825A3D-2FD6-402F-A265-2D5C7A9ED3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11062"/>
              </p:ext>
            </p:extLst>
          </p:nvPr>
        </p:nvGraphicFramePr>
        <p:xfrm>
          <a:off x="1763688" y="2548883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875586920"/>
                    </a:ext>
                  </a:extLst>
                </a:gridCol>
                <a:gridCol w="1286272">
                  <a:extLst>
                    <a:ext uri="{9D8B030D-6E8A-4147-A177-3AD203B41FA5}">
                      <a16:colId xmlns:a16="http://schemas.microsoft.com/office/drawing/2014/main" val="249802631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39237947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72765038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348999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H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E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L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L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0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046784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5765B26-14B0-485C-B247-53FD5F775EC9}"/>
              </a:ext>
            </a:extLst>
          </p:cNvPr>
          <p:cNvSpPr txBox="1"/>
          <p:nvPr/>
        </p:nvSpPr>
        <p:spPr>
          <a:xfrm>
            <a:off x="5713710" y="5466918"/>
            <a:ext cx="1080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F51BA0-41A6-4C4F-85EF-FDBA62B42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403" y="4577071"/>
            <a:ext cx="2080440" cy="214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70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526070" cy="71328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6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7" y="980728"/>
            <a:ext cx="7733659" cy="5877272"/>
          </a:xfrm>
        </p:spPr>
        <p:txBody>
          <a:bodyPr>
            <a:noAutofit/>
          </a:bodyPr>
          <a:lstStyle/>
          <a:p>
            <a:pPr algn="just"/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Bookman Old Style" panose="02050604050505020204" pitchFamily="18" charset="0"/>
              </a:rPr>
              <a:t>Write a program to explain union and intersection operator.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set1={"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Jan","Feb","March","April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"}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set2={"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May","June","July","Aug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"}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print(set1|set2)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print(set1.union(set2))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set3={"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Jan","Feb","March","April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"}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set4={"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May","June","July","Aug","March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"}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print(set3&amp;set4)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print(set3.intersection(set4))</a:t>
            </a:r>
          </a:p>
          <a:p>
            <a:pPr algn="just"/>
            <a:endParaRPr lang="en-US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40</a:t>
            </a:fld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30BC0F-8AE5-46F4-83B4-9B2ACBA72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843" y="4571843"/>
            <a:ext cx="4176464" cy="22861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902350E-D15C-412F-89B2-8AC1DAD3D07A}"/>
              </a:ext>
            </a:extLst>
          </p:cNvPr>
          <p:cNvSpPr txBox="1"/>
          <p:nvPr/>
        </p:nvSpPr>
        <p:spPr>
          <a:xfrm>
            <a:off x="6532443" y="4202511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10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526070" cy="71328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Bookman Old Style" pitchFamily="18" charset="0"/>
              </a:rPr>
              <a:t>Difference between 2 sets</a:t>
            </a:r>
            <a:endParaRPr lang="en-IN" sz="32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The </a:t>
            </a:r>
            <a:r>
              <a:rPr lang="en-US" sz="22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difference of two sets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 can be calculated by using the </a:t>
            </a:r>
            <a:r>
              <a:rPr lang="en-US" sz="220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subtraction (-) operator or intersection() method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Suppose there are two sets A and B, and the difference is </a:t>
            </a:r>
            <a:r>
              <a:rPr lang="en-US" sz="22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A-B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 that denotes </a:t>
            </a:r>
            <a:r>
              <a:rPr lang="en-US" sz="22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the resulting set will be obtained that element of A, which is not present in the set B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The </a:t>
            </a:r>
            <a:r>
              <a:rPr lang="en-US" sz="22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symmetric difference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 of two sets is calculated by</a:t>
            </a:r>
            <a:r>
              <a:rPr lang="en-US" sz="220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 ^ operator or </a:t>
            </a:r>
            <a:r>
              <a:rPr lang="en-US" sz="2200" i="1" dirty="0" err="1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symmetric_difference</a:t>
            </a:r>
            <a:r>
              <a:rPr lang="en-US" sz="220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() method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 Symmetric difference of sets, </a:t>
            </a:r>
            <a:r>
              <a:rPr lang="en-US" sz="2200" b="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it removes that element which is present in both sets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Bookman Old Style" panose="02050604050505020204" pitchFamily="18" charset="0"/>
              </a:rPr>
              <a:t>. </a:t>
            </a:r>
            <a:endParaRPr lang="en-US" sz="2200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41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15759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526070" cy="71328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6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algn="just"/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Bookman Old Style" panose="02050604050505020204" pitchFamily="18" charset="0"/>
              </a:rPr>
              <a:t>Write a program to explain difference and symmetric difference operator.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set1={"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Jan","Feb","March","April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"}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set2={"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March","April","May","June","July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"}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print(set1-set2)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print(set1.difference(set2))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set3={"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Jan","Feb","March","April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"}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set4={"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March","April","May","June","July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"}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print(set3^set4)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print(set3.symmetric_difference(set4))</a:t>
            </a:r>
          </a:p>
          <a:p>
            <a:pPr algn="just"/>
            <a:endParaRPr lang="en-US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42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02350E-D15C-412F-89B2-8AC1DAD3D07A}"/>
              </a:ext>
            </a:extLst>
          </p:cNvPr>
          <p:cNvSpPr txBox="1"/>
          <p:nvPr/>
        </p:nvSpPr>
        <p:spPr>
          <a:xfrm>
            <a:off x="7023082" y="4242366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C0D909-6BE1-4527-A0B7-5EC8B20CE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633402"/>
            <a:ext cx="2911092" cy="212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25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526070" cy="71328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Bookman Old Style" pitchFamily="18" charset="0"/>
              </a:rPr>
              <a:t>Frozen Set</a:t>
            </a:r>
            <a:endParaRPr lang="en-IN" sz="36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The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frozen sets are the immutable form of the normal sets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, i.e., the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items of the frozen set cannot be changed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 and therefore it can be used as a key in the dictionary.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The elements of the frozen set cannot be changed after the creation.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We cannot change or append the content of the frozen sets by using the methods like add() or remove()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The </a:t>
            </a:r>
            <a:r>
              <a:rPr lang="en-US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frozenset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() method is used to create the </a:t>
            </a:r>
            <a:r>
              <a:rPr lang="en-US" i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frozenset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 object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. The iterable sequence is passed into this method which is converted into the frozen set as a return type of the method.</a:t>
            </a:r>
          </a:p>
          <a:p>
            <a:pPr algn="just">
              <a:lnSpc>
                <a:spcPct val="150000"/>
              </a:lnSpc>
            </a:pPr>
            <a:b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US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43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392591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526070" cy="71328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Bookman Old Style" pitchFamily="18" charset="0"/>
              </a:rPr>
              <a:t>Frozen Set</a:t>
            </a:r>
            <a:endParaRPr lang="en-IN" sz="36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algn="just"/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Bookman Old Style" panose="02050604050505020204" pitchFamily="18" charset="0"/>
              </a:rPr>
              <a:t>Write a program to create a frozen set.</a:t>
            </a:r>
          </a:p>
          <a:p>
            <a:pPr algn="just"/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Fset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frozenset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([1,2,3,4,5])     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print(type(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Fset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))    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print("\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nPrinting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the content of frozen set...")    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Fset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:    </a:t>
            </a:r>
          </a:p>
          <a:p>
            <a:pPr algn="just"/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</a:t>
            </a:r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</a:t>
            </a:r>
          </a:p>
          <a:p>
            <a:pPr algn="just"/>
            <a:r>
              <a:rPr lang="en-US" dirty="0">
                <a:solidFill>
                  <a:srgbClr val="C00000"/>
                </a:solidFill>
                <a:latin typeface="Bookman Old Style" panose="02050604050505020204" pitchFamily="18" charset="0"/>
              </a:rPr>
              <a:t>#Gives an error since we cannot change the content of </a:t>
            </a:r>
            <a:r>
              <a:rPr lang="en-US" dirty="0" err="1">
                <a:solidFill>
                  <a:srgbClr val="C00000"/>
                </a:solidFill>
                <a:latin typeface="Bookman Old Style" panose="02050604050505020204" pitchFamily="18" charset="0"/>
              </a:rPr>
              <a:t>Frozenset</a:t>
            </a:r>
            <a:endParaRPr lang="en-US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US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Fset.add</a:t>
            </a:r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(6)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44</a:t>
            </a:fld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5BA0F5-0755-4853-AD3A-F28A38E2A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014394"/>
            <a:ext cx="5040560" cy="28436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1C1500-C143-4EB5-92B9-7D732F5F5072}"/>
              </a:ext>
            </a:extLst>
          </p:cNvPr>
          <p:cNvSpPr txBox="1"/>
          <p:nvPr/>
        </p:nvSpPr>
        <p:spPr>
          <a:xfrm>
            <a:off x="2808951" y="5251531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8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526070" cy="71328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Bookman Old Style" pitchFamily="18" charset="0"/>
              </a:rPr>
              <a:t>Selection Sort</a:t>
            </a:r>
            <a:endParaRPr lang="en-IN" sz="36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Selection sort</a:t>
            </a:r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is conceptually the most simplest sorting algorithm.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This algorithm will first find the 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smallest element in the array and swap it with the element in the first position</a:t>
            </a:r>
            <a:r>
              <a:rPr lang="en-US" dirty="0">
                <a:solidFill>
                  <a:srgbClr val="0070C0"/>
                </a:solidFill>
                <a:latin typeface="Bookman Old Style" panose="02050604050505020204" pitchFamily="18" charset="0"/>
              </a:rPr>
              <a:t>.</a:t>
            </a: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Then it will find the second smallest element and swap it with the element in the second position.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It will keep on doing this until the entire array is sorted.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It is called selection sort because it repeatedly selects the next-smallest element and swaps it into the right place.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45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407994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526070" cy="71328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6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99389"/>
            <a:ext cx="7740352" cy="5877272"/>
          </a:xfrm>
        </p:spPr>
        <p:txBody>
          <a:bodyPr>
            <a:noAutofit/>
          </a:bodyPr>
          <a:lstStyle/>
          <a:p>
            <a:pPr algn="just"/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Write a program to sort a list of numbers using selection sort.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n=int(input("Enter array length::"))</a:t>
            </a:r>
          </a:p>
          <a:p>
            <a:pPr algn="just"/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=[0]*n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range(0,n):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]=int(input("Enter element::"))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print("The unsorted list is: ",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range(0,n):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for j in range(i+1,n):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    if(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]&gt;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[j]):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        temp =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]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       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] =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[j]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       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[j] = temp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print("The sorted list is: ",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 </a:t>
            </a:r>
          </a:p>
          <a:p>
            <a:pPr algn="just"/>
            <a:r>
              <a:rPr lang="en-US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46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1C1500-C143-4EB5-92B9-7D732F5F5072}"/>
              </a:ext>
            </a:extLst>
          </p:cNvPr>
          <p:cNvSpPr txBox="1"/>
          <p:nvPr/>
        </p:nvSpPr>
        <p:spPr>
          <a:xfrm>
            <a:off x="6672724" y="3347627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615DC0-9777-487C-877C-2A28604EF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420" y="3794057"/>
            <a:ext cx="3419872" cy="2913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01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526070" cy="71328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Bookman Old Style" pitchFamily="18" charset="0"/>
              </a:rPr>
              <a:t>Bubble Sort</a:t>
            </a:r>
            <a:endParaRPr lang="en-IN" sz="36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Bubble sort</a:t>
            </a: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 is a simple sorting algorithm.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This sorting algorithm is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comparison-based algorithm</a:t>
            </a: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 in which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each pair of adjacent elements is compared and the elements are swapped</a:t>
            </a: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 if they are not in order.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If we have total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n</a:t>
            </a: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 elements, then we need to repeat this process for  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n-1</a:t>
            </a:r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times.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IN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is known as </a:t>
            </a:r>
            <a:r>
              <a:rPr lang="en-IN" i="1" dirty="0">
                <a:solidFill>
                  <a:srgbClr val="0070C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bubble sort</a:t>
            </a:r>
            <a:r>
              <a:rPr lang="en-IN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because with every complete iteration the largest element in the given array, bubbles up towards the last place or the highest index, just like a water bubble rises up to the water surface.</a:t>
            </a:r>
            <a:endParaRPr lang="en-US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  <a:t>This algorithm is not suitable for large data sets. </a:t>
            </a:r>
          </a:p>
          <a:p>
            <a:pPr marL="0" indent="0">
              <a:lnSpc>
                <a:spcPct val="150000"/>
              </a:lnSpc>
              <a:buNone/>
              <a:defRPr/>
            </a:pPr>
            <a:br>
              <a:rPr lang="en-US" dirty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endParaRPr lang="en-US" altLang="en-US" dirty="0">
              <a:solidFill>
                <a:srgbClr val="002060"/>
              </a:solidFill>
              <a:latin typeface="Bookman Old Style" panose="02050604050505020204" pitchFamily="18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b="0" i="0" dirty="0"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47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796245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31903"/>
            <a:ext cx="7526070" cy="713289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sz="3600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526070" cy="5877272"/>
          </a:xfrm>
        </p:spPr>
        <p:txBody>
          <a:bodyPr>
            <a:noAutofit/>
          </a:bodyPr>
          <a:lstStyle/>
          <a:p>
            <a:pPr algn="just"/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Write a program to sort a list of numbers using bubble sort.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n=int(input("Enter array length::"))</a:t>
            </a:r>
          </a:p>
          <a:p>
            <a:pPr algn="just"/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=[0]*n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range(0,n):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]=int(input("Enter element::"))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print("The unsorted list is: ",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  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for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i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in range(0,n-1):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for j in range(0,n-i-1):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    if(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[j]&gt;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[j+1]):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        temp =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[j]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       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[j] =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[j+1]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       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[j+1] = temp 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print("The sorted list is: ", </a:t>
            </a:r>
            <a:r>
              <a:rPr lang="en-US" sz="1800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arr</a:t>
            </a:r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 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48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1C1500-C143-4EB5-92B9-7D732F5F5072}"/>
              </a:ext>
            </a:extLst>
          </p:cNvPr>
          <p:cNvSpPr txBox="1"/>
          <p:nvPr/>
        </p:nvSpPr>
        <p:spPr>
          <a:xfrm>
            <a:off x="6626112" y="3103373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0C2414-0005-4CF4-AEC3-53D6A85A1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771" y="3608241"/>
            <a:ext cx="3573947" cy="311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17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740352" cy="5877272"/>
          </a:xfrm>
        </p:spPr>
        <p:txBody>
          <a:bodyPr>
            <a:noAutofit/>
          </a:bodyPr>
          <a:lstStyle/>
          <a:p>
            <a:pPr algn="just"/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We can do the negative slicing in the string; it starts from the rightmost character, which is indicated as -1. The second rightmost index indicates -2, and so on. Consider the following image.</a:t>
            </a:r>
          </a:p>
          <a:p>
            <a:r>
              <a:rPr lang="en-US" sz="18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					Str=</a:t>
            </a:r>
            <a:r>
              <a:rPr lang="en-US" sz="18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“HELLO”</a:t>
            </a:r>
            <a:b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en-US" sz="1800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	     </a:t>
            </a:r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-5		  -4			-3	  	   -2		  -1</a:t>
            </a:r>
          </a:p>
          <a:p>
            <a:r>
              <a:rPr lang="en-US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str="Python Programming"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print(str[-1])  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print(str[-4])  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print(str[-11:])  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print(str[-4:-1])  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print(str[-7:-2])   </a:t>
            </a:r>
          </a:p>
          <a:p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print(str[-18])  </a:t>
            </a:r>
          </a:p>
          <a:p>
            <a:endParaRPr lang="en-US" sz="1800" i="1" dirty="0">
              <a:solidFill>
                <a:srgbClr val="CC00FF"/>
              </a:solidFill>
              <a:latin typeface="Bookman Old Style" panose="02050604050505020204" pitchFamily="18" charset="0"/>
            </a:endParaRPr>
          </a:p>
          <a:p>
            <a:br>
              <a:rPr lang="en-US" sz="1800" dirty="0">
                <a:latin typeface="Bookman Old Style" panose="02050604050505020204" pitchFamily="18" charset="0"/>
              </a:rPr>
            </a:br>
            <a:endParaRPr lang="en-IN" sz="1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5</a:t>
            </a:fld>
            <a:endParaRPr lang="en-IN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B825A3D-2FD6-402F-A265-2D5C7A9ED327}"/>
              </a:ext>
            </a:extLst>
          </p:cNvPr>
          <p:cNvGraphicFramePr>
            <a:graphicFrameLocks noGrp="1"/>
          </p:cNvGraphicFramePr>
          <p:nvPr/>
        </p:nvGraphicFramePr>
        <p:xfrm>
          <a:off x="1763688" y="2548883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875586920"/>
                    </a:ext>
                  </a:extLst>
                </a:gridCol>
                <a:gridCol w="1286272">
                  <a:extLst>
                    <a:ext uri="{9D8B030D-6E8A-4147-A177-3AD203B41FA5}">
                      <a16:colId xmlns:a16="http://schemas.microsoft.com/office/drawing/2014/main" val="249802631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39237947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72765038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348999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H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E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L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L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Bookman Old Style" panose="02050604050505020204" pitchFamily="18" charset="0"/>
                        </a:rPr>
                        <a:t>0</a:t>
                      </a:r>
                      <a:endParaRPr lang="en-IN" b="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046784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5765B26-14B0-485C-B247-53FD5F775EC9}"/>
              </a:ext>
            </a:extLst>
          </p:cNvPr>
          <p:cNvSpPr txBox="1"/>
          <p:nvPr/>
        </p:nvSpPr>
        <p:spPr>
          <a:xfrm>
            <a:off x="6227827" y="3889148"/>
            <a:ext cx="1080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82BC308-6218-4771-B3E8-A6BAB3DDC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258480"/>
            <a:ext cx="2376264" cy="246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8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Continue…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80728"/>
            <a:ext cx="7740352" cy="5877272"/>
          </a:xfrm>
        </p:spPr>
        <p:txBody>
          <a:bodyPr>
            <a:noAutofit/>
          </a:bodyPr>
          <a:lstStyle/>
          <a:p>
            <a:pPr algn="just"/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We can use steps in slicing operator. Consider the following syntax.</a:t>
            </a:r>
          </a:p>
          <a:p>
            <a:pPr algn="just"/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Syntax: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		</a:t>
            </a:r>
            <a:r>
              <a:rPr lang="en-US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[start index : end index : steps]</a:t>
            </a:r>
          </a:p>
          <a:p>
            <a:pPr algn="just"/>
            <a:endParaRPr lang="en-US" sz="8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  <a:p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str="Python Programming"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print(str[:6:2])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print(str[::3])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print(str[7::2])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print(str[-11::2])  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print(str[::2])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#Reversing a string</a:t>
            </a:r>
          </a:p>
          <a:p>
            <a:r>
              <a:rPr lang="en-US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print(str[::-1])  </a:t>
            </a:r>
          </a:p>
          <a:p>
            <a:endParaRPr lang="en-US" i="1" dirty="0">
              <a:solidFill>
                <a:srgbClr val="CC00FF"/>
              </a:solidFill>
              <a:latin typeface="Bookman Old Style" panose="02050604050505020204" pitchFamily="18" charset="0"/>
            </a:endParaRPr>
          </a:p>
          <a:p>
            <a:endParaRPr lang="en-US" i="1" dirty="0">
              <a:solidFill>
                <a:srgbClr val="CC00FF"/>
              </a:solidFill>
              <a:latin typeface="Bookman Old Style" panose="02050604050505020204" pitchFamily="18" charset="0"/>
            </a:endParaRPr>
          </a:p>
          <a:p>
            <a:br>
              <a:rPr lang="en-US" dirty="0">
                <a:latin typeface="Bookman Old Style" panose="02050604050505020204" pitchFamily="18" charset="0"/>
              </a:rPr>
            </a:br>
            <a:endParaRPr lang="en-IN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6</a:t>
            </a:fld>
            <a:endParaRPr lang="en-IN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765B26-14B0-485C-B247-53FD5F775EC9}"/>
              </a:ext>
            </a:extLst>
          </p:cNvPr>
          <p:cNvSpPr txBox="1"/>
          <p:nvPr/>
        </p:nvSpPr>
        <p:spPr>
          <a:xfrm>
            <a:off x="6479855" y="3279932"/>
            <a:ext cx="1080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F9EB66-515F-465B-BF27-8E6FA0291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717032"/>
            <a:ext cx="3024336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7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Checking Membership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8" y="999389"/>
            <a:ext cx="7740352" cy="5877272"/>
          </a:xfrm>
        </p:spPr>
        <p:txBody>
          <a:bodyPr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We can check if a string or character is a member of another string or not using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‘in’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or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‘not in’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operators.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‘in’ operator returns True if the string or character is found in the main string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 It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returns False if the string or character is not found in the main string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‘not in’ operator returns False if a string or character is not found in the main string, otherwise True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The operator ‘in’ and ‘not in’ make </a:t>
            </a:r>
            <a:r>
              <a:rPr lang="en-US" sz="18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case sensitive comparisons</a:t>
            </a:r>
            <a:r>
              <a:rPr lang="en-US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algn="just"/>
            <a:r>
              <a:rPr lang="en-IN" sz="1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  <a:r>
              <a:rPr lang="en-IN" sz="1800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en-IN" sz="1800" dirty="0">
                <a:solidFill>
                  <a:srgbClr val="0070C0"/>
                </a:solidFill>
                <a:latin typeface="Bookman Old Style" panose="02050604050505020204" pitchFamily="18" charset="0"/>
              </a:rPr>
              <a:t>Program to know whether a sub string exists in main string or not.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str=input("Enter main String::")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sub=input(“Enter sub string::")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if sub in str: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print(sub," is present in main string.")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else:</a:t>
            </a:r>
          </a:p>
          <a:p>
            <a:pPr algn="just"/>
            <a:r>
              <a:rPr lang="en-US" sz="1800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    print(sub," is not present in main string.")</a:t>
            </a:r>
          </a:p>
          <a:p>
            <a:pPr algn="just"/>
            <a:endParaRPr lang="en-IN" sz="18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7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F69CE1-6D0B-4AFE-ADC4-F7317E1DF05D}"/>
              </a:ext>
            </a:extLst>
          </p:cNvPr>
          <p:cNvSpPr txBox="1"/>
          <p:nvPr/>
        </p:nvSpPr>
        <p:spPr>
          <a:xfrm>
            <a:off x="7163215" y="4311885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0D9CC7-8218-43B5-A5AD-51F0F57E8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697" y="4805691"/>
            <a:ext cx="2766300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87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The format() method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7" y="999389"/>
            <a:ext cx="7633453" cy="587727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The </a:t>
            </a:r>
            <a:r>
              <a:rPr lang="en-US" sz="200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format()</a:t>
            </a:r>
            <a:r>
              <a:rPr lang="en-US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 method is the most flexible and useful method in formatting strings. The </a:t>
            </a:r>
            <a:r>
              <a:rPr lang="en-US" sz="20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curly braces</a:t>
            </a:r>
            <a:r>
              <a:rPr lang="en-US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{ }</a:t>
            </a:r>
            <a:r>
              <a:rPr lang="en-US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 are used as the placeholder in the string and replaced by the </a:t>
            </a:r>
            <a:r>
              <a:rPr lang="en-US" sz="2000" i="1" dirty="0">
                <a:solidFill>
                  <a:srgbClr val="0070C0"/>
                </a:solidFill>
                <a:effectLst/>
                <a:latin typeface="Bookman Old Style" panose="02050604050505020204" pitchFamily="18" charset="0"/>
              </a:rPr>
              <a:t>format()</a:t>
            </a:r>
            <a:r>
              <a:rPr lang="en-US" sz="2000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 method argument</a:t>
            </a:r>
            <a:r>
              <a:rPr lang="en-US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Let's have a look at the given an example:</a:t>
            </a:r>
          </a:p>
          <a:p>
            <a:pPr algn="just">
              <a:lnSpc>
                <a:spcPct val="150000"/>
              </a:lnSpc>
            </a:pPr>
            <a:r>
              <a:rPr lang="en-US" sz="20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roll=int(input("Enter roll::"))</a:t>
            </a:r>
          </a:p>
          <a:p>
            <a:pPr algn="just">
              <a:lnSpc>
                <a:spcPct val="150000"/>
              </a:lnSpc>
            </a:pPr>
            <a:r>
              <a:rPr lang="en-US" sz="20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name=input("Enter name::")</a:t>
            </a:r>
          </a:p>
          <a:p>
            <a:pPr algn="just">
              <a:lnSpc>
                <a:spcPct val="150000"/>
              </a:lnSpc>
            </a:pPr>
            <a:r>
              <a:rPr lang="en-US" sz="20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age=int(input("Enter age::"))</a:t>
            </a:r>
          </a:p>
          <a:p>
            <a:pPr algn="just">
              <a:lnSpc>
                <a:spcPct val="150000"/>
              </a:lnSpc>
            </a:pPr>
            <a:r>
              <a:rPr lang="en-US" sz="20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print("Roll={},Name={},Age={}".format(</a:t>
            </a:r>
            <a:r>
              <a:rPr lang="en-US" sz="20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roll,name,age</a:t>
            </a:r>
            <a:r>
              <a:rPr lang="en-US" sz="20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))</a:t>
            </a:r>
          </a:p>
          <a:p>
            <a:pPr algn="just">
              <a:lnSpc>
                <a:spcPct val="150000"/>
              </a:lnSpc>
            </a:pPr>
            <a:r>
              <a:rPr lang="en-US" sz="20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print("Name={1},Roll={0},Age={2}".format(</a:t>
            </a:r>
            <a:r>
              <a:rPr lang="en-US" sz="2000" b="0" i="1" dirty="0" err="1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roll,name,age</a:t>
            </a:r>
            <a:r>
              <a:rPr lang="en-US" sz="2000" b="0" i="1" dirty="0">
                <a:solidFill>
                  <a:srgbClr val="CC00FF"/>
                </a:solidFill>
                <a:effectLst/>
                <a:latin typeface="Bookman Old Style" panose="02050604050505020204" pitchFamily="18" charset="0"/>
              </a:rPr>
              <a:t>))</a:t>
            </a:r>
          </a:p>
          <a:p>
            <a:pPr algn="just">
              <a:lnSpc>
                <a:spcPct val="150000"/>
              </a:lnSpc>
            </a:pPr>
            <a:br>
              <a:rPr lang="en-US" sz="2000" b="0" i="0" dirty="0">
                <a:solidFill>
                  <a:schemeClr val="tx1"/>
                </a:solidFill>
                <a:effectLst/>
                <a:latin typeface="Bookman Old Style" panose="02050604050505020204" pitchFamily="18" charset="0"/>
              </a:rPr>
            </a:br>
            <a:endParaRPr lang="en-IN" sz="22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8</a:t>
            </a:fld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B36CB3-DB64-4AE7-BC65-8E55215F7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753" y="3140968"/>
            <a:ext cx="2232853" cy="22709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3AACA7-F094-4F47-AE2D-FD55A1F9380F}"/>
              </a:ext>
            </a:extLst>
          </p:cNvPr>
          <p:cNvSpPr txBox="1"/>
          <p:nvPr/>
        </p:nvSpPr>
        <p:spPr>
          <a:xfrm>
            <a:off x="7235547" y="2703868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18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206" y="131903"/>
            <a:ext cx="7772400" cy="71328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Bookman Old Style" pitchFamily="18" charset="0"/>
              </a:rPr>
              <a:t>Formatting using % Operator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3647" y="1018050"/>
            <a:ext cx="7633453" cy="5877272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Python allows us to use the format specifiers used in C's </a:t>
            </a:r>
            <a:r>
              <a:rPr lang="en-US" dirty="0" err="1">
                <a:solidFill>
                  <a:schemeClr val="tx1"/>
                </a:solidFill>
                <a:latin typeface="Bookman Old Style" panose="02050604050505020204" pitchFamily="18" charset="0"/>
              </a:rPr>
              <a:t>printf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 statement. The format specifiers in Python are treated in the same way as they are treated in C.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However, Python provides </a:t>
            </a:r>
            <a:r>
              <a:rPr lang="en-US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an additional operator %</a:t>
            </a:r>
            <a:r>
              <a:rPr lang="en-US" dirty="0">
                <a:solidFill>
                  <a:schemeClr val="tx1"/>
                </a:solidFill>
                <a:latin typeface="Bookman Old Style" panose="02050604050505020204" pitchFamily="18" charset="0"/>
              </a:rPr>
              <a:t>, which is used as an interface between the format specifiers and their values. </a:t>
            </a:r>
          </a:p>
          <a:p>
            <a:pPr algn="just"/>
            <a:r>
              <a:rPr lang="en-US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Example: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a=10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b=25.5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c="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abcd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"</a:t>
            </a:r>
          </a:p>
          <a:p>
            <a:pPr algn="just"/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print("A=%d \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nB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=%f \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nC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=%s"%(</a:t>
            </a:r>
            <a:r>
              <a:rPr lang="en-IN" i="1" dirty="0" err="1">
                <a:solidFill>
                  <a:srgbClr val="CC00FF"/>
                </a:solidFill>
                <a:latin typeface="Bookman Old Style" panose="02050604050505020204" pitchFamily="18" charset="0"/>
              </a:rPr>
              <a:t>a,b,c</a:t>
            </a:r>
            <a:r>
              <a:rPr lang="en-IN" i="1" dirty="0">
                <a:solidFill>
                  <a:srgbClr val="CC00FF"/>
                </a:solidFill>
                <a:latin typeface="Bookman Old Style" panose="02050604050505020204" pitchFamily="18" charset="0"/>
              </a:rPr>
              <a:t>))</a:t>
            </a:r>
          </a:p>
          <a:p>
            <a:pPr algn="just">
              <a:lnSpc>
                <a:spcPct val="150000"/>
              </a:lnSpc>
            </a:pPr>
            <a:endParaRPr lang="en-IN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47BD-5167-4AEA-A9B4-006B3D4D11D8}" type="slidenum">
              <a:rPr lang="en-IN" smtClean="0"/>
              <a:pPr/>
              <a:t>9</a:t>
            </a:fld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3AACA7-F094-4F47-AE2D-FD55A1F9380F}"/>
              </a:ext>
            </a:extLst>
          </p:cNvPr>
          <p:cNvSpPr txBox="1"/>
          <p:nvPr/>
        </p:nvSpPr>
        <p:spPr>
          <a:xfrm>
            <a:off x="7043700" y="4123358"/>
            <a:ext cx="10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Bookman Old Style" panose="02050604050505020204" pitchFamily="18" charset="0"/>
              </a:rPr>
              <a:t>Output</a:t>
            </a:r>
            <a:endParaRPr lang="en-IN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D74CB8-66E8-437B-98BB-21A9B1C43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509120"/>
            <a:ext cx="2088232" cy="221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9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2782</TotalTime>
  <Words>5432</Words>
  <Application>Microsoft Office PowerPoint</Application>
  <PresentationFormat>On-screen Show (4:3)</PresentationFormat>
  <Paragraphs>658</Paragraphs>
  <Slides>48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6" baseType="lpstr">
      <vt:lpstr>Arial</vt:lpstr>
      <vt:lpstr>Bookman Old Style</vt:lpstr>
      <vt:lpstr>Calibri</vt:lpstr>
      <vt:lpstr>Century Gothic</vt:lpstr>
      <vt:lpstr>inter-regular</vt:lpstr>
      <vt:lpstr>Wingdings</vt:lpstr>
      <vt:lpstr>Wingdings 3</vt:lpstr>
      <vt:lpstr>Wisp</vt:lpstr>
      <vt:lpstr>Contents</vt:lpstr>
      <vt:lpstr>String</vt:lpstr>
      <vt:lpstr>String Indexing &amp; Splitting</vt:lpstr>
      <vt:lpstr>Continue…</vt:lpstr>
      <vt:lpstr>Continue…</vt:lpstr>
      <vt:lpstr>Continue…</vt:lpstr>
      <vt:lpstr>Checking Membership</vt:lpstr>
      <vt:lpstr>The format() method</vt:lpstr>
      <vt:lpstr>Formatting using % Operator</vt:lpstr>
      <vt:lpstr>Finding Sub String</vt:lpstr>
      <vt:lpstr>Continue…</vt:lpstr>
      <vt:lpstr>Continue…</vt:lpstr>
      <vt:lpstr>Continue…</vt:lpstr>
      <vt:lpstr>String Methods</vt:lpstr>
      <vt:lpstr>Continue…</vt:lpstr>
      <vt:lpstr>List</vt:lpstr>
      <vt:lpstr>Continue…</vt:lpstr>
      <vt:lpstr>append() Method</vt:lpstr>
      <vt:lpstr>remove() Method</vt:lpstr>
      <vt:lpstr>List Methods</vt:lpstr>
      <vt:lpstr>Continue…</vt:lpstr>
      <vt:lpstr>Tuple</vt:lpstr>
      <vt:lpstr>Creating Tuple</vt:lpstr>
      <vt:lpstr>Continue…</vt:lpstr>
      <vt:lpstr>Tuples Function</vt:lpstr>
      <vt:lpstr>Continue…</vt:lpstr>
      <vt:lpstr>Dictionary</vt:lpstr>
      <vt:lpstr>Continue…</vt:lpstr>
      <vt:lpstr>Adding Dictionary Value</vt:lpstr>
      <vt:lpstr>Continue…</vt:lpstr>
      <vt:lpstr>Continue…</vt:lpstr>
      <vt:lpstr>Continue…</vt:lpstr>
      <vt:lpstr>Properties of Dictionary Keys</vt:lpstr>
      <vt:lpstr>Sets</vt:lpstr>
      <vt:lpstr>Continue…</vt:lpstr>
      <vt:lpstr>Continue…</vt:lpstr>
      <vt:lpstr>Continue…</vt:lpstr>
      <vt:lpstr>Continue…</vt:lpstr>
      <vt:lpstr>Union &amp; Intersection of 2 sets</vt:lpstr>
      <vt:lpstr>Continue…</vt:lpstr>
      <vt:lpstr>Difference between 2 sets</vt:lpstr>
      <vt:lpstr>Continue…</vt:lpstr>
      <vt:lpstr>Frozen Set</vt:lpstr>
      <vt:lpstr>Frozen Set</vt:lpstr>
      <vt:lpstr>Selection Sort</vt:lpstr>
      <vt:lpstr>Continue…</vt:lpstr>
      <vt:lpstr>Bubble Sort</vt:lpstr>
      <vt:lpstr>Continue…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186</cp:revision>
  <dcterms:created xsi:type="dcterms:W3CDTF">2020-05-22T14:08:36Z</dcterms:created>
  <dcterms:modified xsi:type="dcterms:W3CDTF">2025-07-05T18:52:44Z</dcterms:modified>
</cp:coreProperties>
</file>