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9" r:id="rId1"/>
  </p:sldMasterIdLst>
  <p:notesMasterIdLst>
    <p:notesMasterId r:id="rId26"/>
  </p:notesMasterIdLst>
  <p:sldIdLst>
    <p:sldId id="271" r:id="rId2"/>
    <p:sldId id="259" r:id="rId3"/>
    <p:sldId id="289" r:id="rId4"/>
    <p:sldId id="285" r:id="rId5"/>
    <p:sldId id="305" r:id="rId6"/>
    <p:sldId id="306" r:id="rId7"/>
    <p:sldId id="286" r:id="rId8"/>
    <p:sldId id="261" r:id="rId9"/>
    <p:sldId id="308" r:id="rId10"/>
    <p:sldId id="309" r:id="rId11"/>
    <p:sldId id="310" r:id="rId12"/>
    <p:sldId id="311" r:id="rId13"/>
    <p:sldId id="282" r:id="rId14"/>
    <p:sldId id="307" r:id="rId15"/>
    <p:sldId id="292" r:id="rId16"/>
    <p:sldId id="312" r:id="rId17"/>
    <p:sldId id="313" r:id="rId18"/>
    <p:sldId id="293" r:id="rId19"/>
    <p:sldId id="279" r:id="rId20"/>
    <p:sldId id="287" r:id="rId21"/>
    <p:sldId id="301" r:id="rId22"/>
    <p:sldId id="290" r:id="rId23"/>
    <p:sldId id="314" r:id="rId24"/>
    <p:sldId id="291"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bhas Chandra Nath" initials="SCN" lastIdx="1" clrIdx="0">
    <p:extLst>
      <p:ext uri="{19B8F6BF-5375-455C-9EA6-DF929625EA0E}">
        <p15:presenceInfo xmlns:p15="http://schemas.microsoft.com/office/powerpoint/2012/main" userId="6e5cde98146b890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71" autoAdjust="0"/>
    <p:restoredTop sz="94624" autoAdjust="0"/>
  </p:normalViewPr>
  <p:slideViewPr>
    <p:cSldViewPr>
      <p:cViewPr varScale="1">
        <p:scale>
          <a:sx n="80" d="100"/>
          <a:sy n="80" d="100"/>
        </p:scale>
        <p:origin x="1483"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7B0D3B-93D7-4083-85AC-3F86208BB323}" type="datetimeFigureOut">
              <a:rPr lang="en-US" smtClean="0"/>
              <a:pPr/>
              <a:t>7/6/2025</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3A8971-228E-4581-8D72-220A840E77F4}" type="slidenum">
              <a:rPr lang="en-IN" smtClean="0"/>
              <a:pPr/>
              <a:t>‹#›</a:t>
            </a:fld>
            <a:endParaRPr lang="en-IN"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ages</a:t>
            </a:r>
            <a:endParaRPr lang="en-IN" dirty="0"/>
          </a:p>
        </p:txBody>
      </p:sp>
      <p:sp>
        <p:nvSpPr>
          <p:cNvPr id="4" name="Slide Number Placeholder 3"/>
          <p:cNvSpPr>
            <a:spLocks noGrp="1"/>
          </p:cNvSpPr>
          <p:nvPr>
            <p:ph type="sldNum" sz="quarter" idx="10"/>
          </p:nvPr>
        </p:nvSpPr>
        <p:spPr/>
        <p:txBody>
          <a:bodyPr/>
          <a:lstStyle/>
          <a:p>
            <a:fld id="{CA3A8971-228E-4581-8D72-220A840E77F4}" type="slidenum">
              <a:rPr lang="en-IN" smtClean="0"/>
              <a:pPr/>
              <a:t>3</a:t>
            </a:fld>
            <a:endParaRPr lang="en-IN" dirty="0"/>
          </a:p>
        </p:txBody>
      </p:sp>
    </p:spTree>
    <p:extLst>
      <p:ext uri="{BB962C8B-B14F-4D97-AF65-F5344CB8AC3E}">
        <p14:creationId xmlns:p14="http://schemas.microsoft.com/office/powerpoint/2010/main" val="771072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A3A8971-228E-4581-8D72-220A840E77F4}" type="slidenum">
              <a:rPr lang="en-IN" smtClean="0"/>
              <a:pPr/>
              <a:t>22</a:t>
            </a:fld>
            <a:endParaRPr lang="en-IN" dirty="0"/>
          </a:p>
        </p:txBody>
      </p:sp>
    </p:spTree>
    <p:extLst>
      <p:ext uri="{BB962C8B-B14F-4D97-AF65-F5344CB8AC3E}">
        <p14:creationId xmlns:p14="http://schemas.microsoft.com/office/powerpoint/2010/main" val="3221265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A3A8971-228E-4581-8D72-220A840E77F4}" type="slidenum">
              <a:rPr lang="en-IN" smtClean="0"/>
              <a:pPr/>
              <a:t>23</a:t>
            </a:fld>
            <a:endParaRPr lang="en-IN" dirty="0"/>
          </a:p>
        </p:txBody>
      </p:sp>
    </p:spTree>
    <p:extLst>
      <p:ext uri="{BB962C8B-B14F-4D97-AF65-F5344CB8AC3E}">
        <p14:creationId xmlns:p14="http://schemas.microsoft.com/office/powerpoint/2010/main" val="3299056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A3A8971-228E-4581-8D72-220A840E77F4}" type="slidenum">
              <a:rPr lang="en-IN" smtClean="0"/>
              <a:pPr/>
              <a:t>24</a:t>
            </a:fld>
            <a:endParaRPr lang="en-IN" dirty="0"/>
          </a:p>
        </p:txBody>
      </p:sp>
    </p:spTree>
    <p:extLst>
      <p:ext uri="{BB962C8B-B14F-4D97-AF65-F5344CB8AC3E}">
        <p14:creationId xmlns:p14="http://schemas.microsoft.com/office/powerpoint/2010/main" val="1691022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ages</a:t>
            </a:r>
            <a:endParaRPr lang="en-IN" dirty="0"/>
          </a:p>
        </p:txBody>
      </p:sp>
      <p:sp>
        <p:nvSpPr>
          <p:cNvPr id="4" name="Slide Number Placeholder 3"/>
          <p:cNvSpPr>
            <a:spLocks noGrp="1"/>
          </p:cNvSpPr>
          <p:nvPr>
            <p:ph type="sldNum" sz="quarter" idx="10"/>
          </p:nvPr>
        </p:nvSpPr>
        <p:spPr/>
        <p:txBody>
          <a:bodyPr/>
          <a:lstStyle/>
          <a:p>
            <a:fld id="{CA3A8971-228E-4581-8D72-220A840E77F4}" type="slidenum">
              <a:rPr lang="en-IN" smtClean="0"/>
              <a:pPr/>
              <a:t>4</a:t>
            </a:fld>
            <a:endParaRPr lang="en-IN" dirty="0"/>
          </a:p>
        </p:txBody>
      </p:sp>
    </p:spTree>
    <p:extLst>
      <p:ext uri="{BB962C8B-B14F-4D97-AF65-F5344CB8AC3E}">
        <p14:creationId xmlns:p14="http://schemas.microsoft.com/office/powerpoint/2010/main" val="1646852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ages</a:t>
            </a:r>
            <a:endParaRPr lang="en-IN" dirty="0"/>
          </a:p>
        </p:txBody>
      </p:sp>
      <p:sp>
        <p:nvSpPr>
          <p:cNvPr id="4" name="Slide Number Placeholder 3"/>
          <p:cNvSpPr>
            <a:spLocks noGrp="1"/>
          </p:cNvSpPr>
          <p:nvPr>
            <p:ph type="sldNum" sz="quarter" idx="10"/>
          </p:nvPr>
        </p:nvSpPr>
        <p:spPr/>
        <p:txBody>
          <a:bodyPr/>
          <a:lstStyle/>
          <a:p>
            <a:fld id="{CA3A8971-228E-4581-8D72-220A840E77F4}" type="slidenum">
              <a:rPr lang="en-IN" smtClean="0"/>
              <a:pPr/>
              <a:t>5</a:t>
            </a:fld>
            <a:endParaRPr lang="en-IN" dirty="0"/>
          </a:p>
        </p:txBody>
      </p:sp>
    </p:spTree>
    <p:extLst>
      <p:ext uri="{BB962C8B-B14F-4D97-AF65-F5344CB8AC3E}">
        <p14:creationId xmlns:p14="http://schemas.microsoft.com/office/powerpoint/2010/main" val="1760352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ages</a:t>
            </a:r>
            <a:endParaRPr lang="en-IN" dirty="0"/>
          </a:p>
        </p:txBody>
      </p:sp>
      <p:sp>
        <p:nvSpPr>
          <p:cNvPr id="4" name="Slide Number Placeholder 3"/>
          <p:cNvSpPr>
            <a:spLocks noGrp="1"/>
          </p:cNvSpPr>
          <p:nvPr>
            <p:ph type="sldNum" sz="quarter" idx="10"/>
          </p:nvPr>
        </p:nvSpPr>
        <p:spPr/>
        <p:txBody>
          <a:bodyPr/>
          <a:lstStyle/>
          <a:p>
            <a:fld id="{CA3A8971-228E-4581-8D72-220A840E77F4}" type="slidenum">
              <a:rPr lang="en-IN" smtClean="0"/>
              <a:pPr/>
              <a:t>6</a:t>
            </a:fld>
            <a:endParaRPr lang="en-IN" dirty="0"/>
          </a:p>
        </p:txBody>
      </p:sp>
    </p:spTree>
    <p:extLst>
      <p:ext uri="{BB962C8B-B14F-4D97-AF65-F5344CB8AC3E}">
        <p14:creationId xmlns:p14="http://schemas.microsoft.com/office/powerpoint/2010/main" val="3635193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ages</a:t>
            </a:r>
            <a:endParaRPr lang="en-IN" dirty="0"/>
          </a:p>
        </p:txBody>
      </p:sp>
      <p:sp>
        <p:nvSpPr>
          <p:cNvPr id="4" name="Slide Number Placeholder 3"/>
          <p:cNvSpPr>
            <a:spLocks noGrp="1"/>
          </p:cNvSpPr>
          <p:nvPr>
            <p:ph type="sldNum" sz="quarter" idx="10"/>
          </p:nvPr>
        </p:nvSpPr>
        <p:spPr/>
        <p:txBody>
          <a:bodyPr/>
          <a:lstStyle/>
          <a:p>
            <a:fld id="{CA3A8971-228E-4581-8D72-220A840E77F4}" type="slidenum">
              <a:rPr lang="en-IN" smtClean="0"/>
              <a:pPr/>
              <a:t>7</a:t>
            </a:fld>
            <a:endParaRPr lang="en-IN" dirty="0"/>
          </a:p>
        </p:txBody>
      </p:sp>
    </p:spTree>
    <p:extLst>
      <p:ext uri="{BB962C8B-B14F-4D97-AF65-F5344CB8AC3E}">
        <p14:creationId xmlns:p14="http://schemas.microsoft.com/office/powerpoint/2010/main" val="2523818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ages</a:t>
            </a:r>
            <a:endParaRPr lang="en-IN" dirty="0"/>
          </a:p>
        </p:txBody>
      </p:sp>
      <p:sp>
        <p:nvSpPr>
          <p:cNvPr id="4" name="Slide Number Placeholder 3"/>
          <p:cNvSpPr>
            <a:spLocks noGrp="1"/>
          </p:cNvSpPr>
          <p:nvPr>
            <p:ph type="sldNum" sz="quarter" idx="10"/>
          </p:nvPr>
        </p:nvSpPr>
        <p:spPr/>
        <p:txBody>
          <a:bodyPr/>
          <a:lstStyle/>
          <a:p>
            <a:fld id="{CA3A8971-228E-4581-8D72-220A840E77F4}" type="slidenum">
              <a:rPr lang="en-IN" smtClean="0"/>
              <a:pPr/>
              <a:t>18</a:t>
            </a:fld>
            <a:endParaRPr lang="en-IN" dirty="0"/>
          </a:p>
        </p:txBody>
      </p:sp>
    </p:spTree>
    <p:extLst>
      <p:ext uri="{BB962C8B-B14F-4D97-AF65-F5344CB8AC3E}">
        <p14:creationId xmlns:p14="http://schemas.microsoft.com/office/powerpoint/2010/main" val="3860234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A3A8971-228E-4581-8D72-220A840E77F4}" type="slidenum">
              <a:rPr lang="en-IN" smtClean="0"/>
              <a:pPr/>
              <a:t>19</a:t>
            </a:fld>
            <a:endParaRPr lang="en-IN" dirty="0"/>
          </a:p>
        </p:txBody>
      </p:sp>
    </p:spTree>
    <p:extLst>
      <p:ext uri="{BB962C8B-B14F-4D97-AF65-F5344CB8AC3E}">
        <p14:creationId xmlns:p14="http://schemas.microsoft.com/office/powerpoint/2010/main" val="1747475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A3A8971-228E-4581-8D72-220A840E77F4}" type="slidenum">
              <a:rPr lang="en-IN" smtClean="0"/>
              <a:pPr/>
              <a:t>20</a:t>
            </a:fld>
            <a:endParaRPr lang="en-IN" dirty="0"/>
          </a:p>
        </p:txBody>
      </p:sp>
    </p:spTree>
    <p:extLst>
      <p:ext uri="{BB962C8B-B14F-4D97-AF65-F5344CB8AC3E}">
        <p14:creationId xmlns:p14="http://schemas.microsoft.com/office/powerpoint/2010/main" val="322597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A3A8971-228E-4581-8D72-220A840E77F4}" type="slidenum">
              <a:rPr lang="en-IN" smtClean="0"/>
              <a:pPr/>
              <a:t>21</a:t>
            </a:fld>
            <a:endParaRPr lang="en-IN" dirty="0"/>
          </a:p>
        </p:txBody>
      </p:sp>
    </p:spTree>
    <p:extLst>
      <p:ext uri="{BB962C8B-B14F-4D97-AF65-F5344CB8AC3E}">
        <p14:creationId xmlns:p14="http://schemas.microsoft.com/office/powerpoint/2010/main" val="3962518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0DF8D2-2AF8-456E-BC72-DFE5A4BD7EF3}"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2217037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F63909-76C7-4100-84E6-DA5BC770A756}"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2121656104"/>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F63909-76C7-4100-84E6-DA5BC770A756}"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6E647BD-5167-4AEA-A9B4-006B3D4D11D8}" type="slidenum">
              <a:rPr lang="en-IN" smtClean="0"/>
              <a:pPr/>
              <a:t>‹#›</a:t>
            </a:fld>
            <a:endParaRPr lang="en-IN" dirty="0"/>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8145338"/>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1F63909-76C7-4100-84E6-DA5BC770A756}" type="datetime1">
              <a:rPr lang="en-US" smtClean="0"/>
              <a:pPr/>
              <a:t>7/6/2025</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2865553259"/>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1F63909-76C7-4100-84E6-DA5BC770A756}" type="datetime1">
              <a:rPr lang="en-US" smtClean="0"/>
              <a:pPr/>
              <a:t>7/6/2025</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6E647BD-5167-4AEA-A9B4-006B3D4D11D8}" type="slidenum">
              <a:rPr lang="en-IN" smtClean="0"/>
              <a:pPr/>
              <a:t>‹#›</a:t>
            </a:fld>
            <a:endParaRPr lang="en-IN" dirty="0"/>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1314803"/>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1F63909-76C7-4100-84E6-DA5BC770A756}" type="datetime1">
              <a:rPr lang="en-US" smtClean="0"/>
              <a:pPr/>
              <a:t>7/6/2025</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3941166431"/>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5342F2-89AD-4309-99F5-D1F035BEFE7B}"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8697697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45FAD1-F6DA-46A4-BC58-29CCAF6D4A25}"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1064851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2815A6-E9A9-427C-8E91-259FC21D9FF0}"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r>
              <a:rPr lang="en-US"/>
              <a:t>1</a:t>
            </a:r>
            <a:endParaRPr lang="en-IN" dirty="0"/>
          </a:p>
        </p:txBody>
      </p:sp>
      <p:pic>
        <p:nvPicPr>
          <p:cNvPr id="8" name="Picture 7" descr="images.png">
            <a:extLst>
              <a:ext uri="{FF2B5EF4-FFF2-40B4-BE49-F238E27FC236}">
                <a16:creationId xmlns:a16="http://schemas.microsoft.com/office/drawing/2014/main" id="{9F2AA90A-6E54-4477-893E-B8F8AD4A2409}"/>
              </a:ext>
            </a:extLst>
          </p:cNvPr>
          <p:cNvPicPr>
            <a:picLocks noChangeAspect="1"/>
          </p:cNvPicPr>
          <p:nvPr userDrawn="1"/>
        </p:nvPicPr>
        <p:blipFill>
          <a:blip r:embed="rId2"/>
          <a:stretch>
            <a:fillRect/>
          </a:stretch>
        </p:blipFill>
        <p:spPr>
          <a:xfrm>
            <a:off x="1714480" y="1571612"/>
            <a:ext cx="928694" cy="657390"/>
          </a:xfrm>
          <a:prstGeom prst="rect">
            <a:avLst/>
          </a:prstGeom>
        </p:spPr>
      </p:pic>
      <p:pic>
        <p:nvPicPr>
          <p:cNvPr id="9" name="Picture 8" descr="Techno.png">
            <a:extLst>
              <a:ext uri="{FF2B5EF4-FFF2-40B4-BE49-F238E27FC236}">
                <a16:creationId xmlns:a16="http://schemas.microsoft.com/office/drawing/2014/main" id="{7DFF9B49-9293-4AB9-9699-E28B3DE93063}"/>
              </a:ext>
            </a:extLst>
          </p:cNvPr>
          <p:cNvPicPr>
            <a:picLocks noChangeAspect="1"/>
          </p:cNvPicPr>
          <p:nvPr userDrawn="1"/>
        </p:nvPicPr>
        <p:blipFill>
          <a:blip r:embed="rId3"/>
          <a:stretch>
            <a:fillRect/>
          </a:stretch>
        </p:blipFill>
        <p:spPr>
          <a:xfrm>
            <a:off x="6000760" y="1500174"/>
            <a:ext cx="1000132" cy="714380"/>
          </a:xfrm>
          <a:prstGeom prst="rect">
            <a:avLst/>
          </a:prstGeom>
        </p:spPr>
      </p:pic>
      <p:pic>
        <p:nvPicPr>
          <p:cNvPr id="11" name="Picture 10" descr="images45.png">
            <a:extLst>
              <a:ext uri="{FF2B5EF4-FFF2-40B4-BE49-F238E27FC236}">
                <a16:creationId xmlns:a16="http://schemas.microsoft.com/office/drawing/2014/main" id="{55C5C895-882F-47E7-B5EC-6A4E1BBAA52C}"/>
              </a:ext>
            </a:extLst>
          </p:cNvPr>
          <p:cNvPicPr>
            <a:picLocks noChangeAspect="1"/>
          </p:cNvPicPr>
          <p:nvPr userDrawn="1"/>
        </p:nvPicPr>
        <p:blipFill>
          <a:blip r:embed="rId4"/>
          <a:stretch>
            <a:fillRect/>
          </a:stretch>
        </p:blipFill>
        <p:spPr>
          <a:xfrm>
            <a:off x="1357290" y="2643182"/>
            <a:ext cx="2571768" cy="2643206"/>
          </a:xfrm>
          <a:prstGeom prst="rect">
            <a:avLst/>
          </a:prstGeom>
        </p:spPr>
      </p:pic>
      <p:pic>
        <p:nvPicPr>
          <p:cNvPr id="12" name="Picture 11" descr="SCN_PHOTO_16.9.19.jpg">
            <a:extLst>
              <a:ext uri="{FF2B5EF4-FFF2-40B4-BE49-F238E27FC236}">
                <a16:creationId xmlns:a16="http://schemas.microsoft.com/office/drawing/2014/main" id="{5F1E767C-DC02-4CA8-B73A-8751B830DE67}"/>
              </a:ext>
            </a:extLst>
          </p:cNvPr>
          <p:cNvPicPr>
            <a:picLocks noChangeAspect="1"/>
          </p:cNvPicPr>
          <p:nvPr userDrawn="1"/>
        </p:nvPicPr>
        <p:blipFill>
          <a:blip r:embed="rId5"/>
          <a:stretch>
            <a:fillRect/>
          </a:stretch>
        </p:blipFill>
        <p:spPr>
          <a:xfrm>
            <a:off x="5857884" y="2714620"/>
            <a:ext cx="1643074" cy="1928826"/>
          </a:xfrm>
          <a:prstGeom prst="rect">
            <a:avLst/>
          </a:prstGeom>
        </p:spPr>
      </p:pic>
    </p:spTree>
    <p:extLst>
      <p:ext uri="{BB962C8B-B14F-4D97-AF65-F5344CB8AC3E}">
        <p14:creationId xmlns:p14="http://schemas.microsoft.com/office/powerpoint/2010/main" val="3293236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D79591-B9A2-471C-BA94-F571FA92042E}" type="datetime1">
              <a:rPr lang="en-US" smtClean="0"/>
              <a:pPr/>
              <a:t>7/6/2025</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2944223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F63909-76C7-4100-84E6-DA5BC770A756}" type="datetime1">
              <a:rPr lang="en-US" smtClean="0"/>
              <a:pPr/>
              <a:t>7/6/2025</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3934857868"/>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B1BECB-6457-450E-9C98-6D4953AE381E}" type="datetime1">
              <a:rPr lang="en-US" smtClean="0"/>
              <a:pPr/>
              <a:t>7/6/2025</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E6E647BD-5167-4AEA-A9B4-006B3D4D11D8}" type="slidenum">
              <a:rPr lang="en-IN" smtClean="0"/>
              <a:pPr/>
              <a:t>‹#›</a:t>
            </a:fld>
            <a:endParaRPr lang="en-IN" dirty="0"/>
          </a:p>
        </p:txBody>
      </p:sp>
      <p:pic>
        <p:nvPicPr>
          <p:cNvPr id="13" name="Picture 12" descr="images.png">
            <a:extLst>
              <a:ext uri="{FF2B5EF4-FFF2-40B4-BE49-F238E27FC236}">
                <a16:creationId xmlns:a16="http://schemas.microsoft.com/office/drawing/2014/main" id="{4A17FB1F-E6F5-4D1C-AAA2-D29D68E7734E}"/>
              </a:ext>
            </a:extLst>
          </p:cNvPr>
          <p:cNvPicPr>
            <a:picLocks noChangeAspect="1"/>
          </p:cNvPicPr>
          <p:nvPr userDrawn="1"/>
        </p:nvPicPr>
        <p:blipFill>
          <a:blip r:embed="rId2"/>
          <a:stretch>
            <a:fillRect/>
          </a:stretch>
        </p:blipFill>
        <p:spPr>
          <a:xfrm>
            <a:off x="571472" y="1500175"/>
            <a:ext cx="1311965" cy="928694"/>
          </a:xfrm>
          <a:prstGeom prst="rect">
            <a:avLst/>
          </a:prstGeom>
        </p:spPr>
      </p:pic>
    </p:spTree>
    <p:extLst>
      <p:ext uri="{BB962C8B-B14F-4D97-AF65-F5344CB8AC3E}">
        <p14:creationId xmlns:p14="http://schemas.microsoft.com/office/powerpoint/2010/main" val="2098493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380DF44-23A1-4875-B836-1C3E373B5350}" type="datetime1">
              <a:rPr lang="en-US" smtClean="0"/>
              <a:pPr/>
              <a:t>7/6/2025</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2985972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F5F454-BD42-42AD-87C4-DEFEACA8EA18}" type="datetime1">
              <a:rPr lang="en-US" smtClean="0"/>
              <a:pPr/>
              <a:t>7/6/2025</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167492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25A97-3B60-454B-A7D1-CF0AEE58EFBD}" type="datetime1">
              <a:rPr lang="en-US" smtClean="0"/>
              <a:pPr/>
              <a:t>7/6/2025</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3904474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F63909-76C7-4100-84E6-DA5BC770A756}" type="datetime1">
              <a:rPr lang="en-US" smtClean="0"/>
              <a:pPr/>
              <a:t>7/6/2025</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1727208083"/>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91F63909-76C7-4100-84E6-DA5BC770A756}" type="datetime1">
              <a:rPr lang="en-US" smtClean="0"/>
              <a:pPr/>
              <a:t>7/6/2025</a:t>
            </a:fld>
            <a:endParaRPr lang="en-IN" dirty="0"/>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E6E647BD-5167-4AEA-A9B4-006B3D4D11D8}" type="slidenum">
              <a:rPr lang="en-IN" smtClean="0"/>
              <a:pPr/>
              <a:t>‹#›</a:t>
            </a:fld>
            <a:endParaRPr lang="en-IN" dirty="0"/>
          </a:p>
        </p:txBody>
      </p:sp>
    </p:spTree>
    <p:extLst>
      <p:ext uri="{BB962C8B-B14F-4D97-AF65-F5344CB8AC3E}">
        <p14:creationId xmlns:p14="http://schemas.microsoft.com/office/powerpoint/2010/main" val="374502708"/>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 id="2147483914" r:id="rId15"/>
    <p:sldLayoutId id="2147483915" r:id="rId16"/>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116632"/>
            <a:ext cx="7560840" cy="761988"/>
          </a:xfrm>
        </p:spPr>
        <p:txBody>
          <a:bodyPr>
            <a:normAutofit/>
          </a:bodyPr>
          <a:lstStyle/>
          <a:p>
            <a:pPr algn="ctr"/>
            <a:r>
              <a:rPr lang="en-US" dirty="0">
                <a:solidFill>
                  <a:srgbClr val="C00000"/>
                </a:solidFill>
                <a:latin typeface="Bookman Old Style" pitchFamily="18" charset="0"/>
              </a:rPr>
              <a:t>Contents</a:t>
            </a:r>
            <a:endParaRPr lang="en-IN" dirty="0">
              <a:solidFill>
                <a:srgbClr val="C00000"/>
              </a:solidFill>
            </a:endParaRPr>
          </a:p>
        </p:txBody>
      </p:sp>
      <p:sp>
        <p:nvSpPr>
          <p:cNvPr id="3" name="Text Placeholder 2"/>
          <p:cNvSpPr>
            <a:spLocks noGrp="1"/>
          </p:cNvSpPr>
          <p:nvPr>
            <p:ph type="body" idx="1"/>
          </p:nvPr>
        </p:nvSpPr>
        <p:spPr>
          <a:xfrm>
            <a:off x="1403648" y="1052736"/>
            <a:ext cx="7740352" cy="5805264"/>
          </a:xfrm>
        </p:spPr>
        <p:txBody>
          <a:bodyPr>
            <a:normAutofit/>
          </a:bodyPr>
          <a:lstStyle/>
          <a:p>
            <a:pPr>
              <a:buFont typeface="Wingdings" pitchFamily="2" charset="2"/>
              <a:buChar char="ü"/>
            </a:pPr>
            <a:r>
              <a:rPr lang="en-US" sz="2800" dirty="0">
                <a:solidFill>
                  <a:srgbClr val="7030A0"/>
                </a:solidFill>
                <a:latin typeface="Bookman Old Style" panose="02050604050505020204" pitchFamily="18" charset="0"/>
              </a:rPr>
              <a:t> What is Python Function</a:t>
            </a:r>
          </a:p>
          <a:p>
            <a:pPr>
              <a:buFont typeface="Wingdings" pitchFamily="2" charset="2"/>
              <a:buChar char="ü"/>
            </a:pPr>
            <a:r>
              <a:rPr lang="en-US" sz="2800" dirty="0">
                <a:solidFill>
                  <a:srgbClr val="7030A0"/>
                </a:solidFill>
                <a:latin typeface="Bookman Old Style" panose="02050604050505020204" pitchFamily="18" charset="0"/>
              </a:rPr>
              <a:t> Advantages of Python Function</a:t>
            </a:r>
          </a:p>
          <a:p>
            <a:pPr>
              <a:buFont typeface="Wingdings" pitchFamily="2" charset="2"/>
              <a:buChar char="ü"/>
            </a:pPr>
            <a:r>
              <a:rPr lang="en-US" sz="2800" dirty="0">
                <a:solidFill>
                  <a:srgbClr val="7030A0"/>
                </a:solidFill>
                <a:latin typeface="Bookman Old Style" panose="02050604050505020204" pitchFamily="18" charset="0"/>
              </a:rPr>
              <a:t> Create Function</a:t>
            </a:r>
          </a:p>
          <a:p>
            <a:pPr>
              <a:buFont typeface="Wingdings" pitchFamily="2" charset="2"/>
              <a:buChar char="ü"/>
            </a:pPr>
            <a:r>
              <a:rPr lang="en-US" sz="2800" dirty="0">
                <a:solidFill>
                  <a:srgbClr val="7030A0"/>
                </a:solidFill>
                <a:latin typeface="Bookman Old Style" panose="02050604050505020204" pitchFamily="18" charset="0"/>
              </a:rPr>
              <a:t> Function Calling</a:t>
            </a:r>
          </a:p>
          <a:p>
            <a:pPr>
              <a:buFont typeface="Wingdings" pitchFamily="2" charset="2"/>
              <a:buChar char="ü"/>
            </a:pPr>
            <a:r>
              <a:rPr lang="en-US" sz="2800" dirty="0">
                <a:solidFill>
                  <a:srgbClr val="7030A0"/>
                </a:solidFill>
                <a:latin typeface="Bookman Old Style" panose="02050604050505020204" pitchFamily="18" charset="0"/>
              </a:rPr>
              <a:t> Return Statement</a:t>
            </a:r>
          </a:p>
          <a:p>
            <a:pPr>
              <a:buFont typeface="Wingdings" pitchFamily="2" charset="2"/>
              <a:buChar char="ü"/>
            </a:pPr>
            <a:r>
              <a:rPr lang="en-US" sz="2800" dirty="0">
                <a:solidFill>
                  <a:srgbClr val="7030A0"/>
                </a:solidFill>
                <a:latin typeface="Bookman Old Style" panose="02050604050505020204" pitchFamily="18" charset="0"/>
              </a:rPr>
              <a:t> Arguments in Function</a:t>
            </a:r>
          </a:p>
          <a:p>
            <a:pPr>
              <a:buFont typeface="Wingdings" pitchFamily="2" charset="2"/>
              <a:buChar char="ü"/>
            </a:pPr>
            <a:r>
              <a:rPr lang="en-US" sz="2800" dirty="0">
                <a:solidFill>
                  <a:srgbClr val="7030A0"/>
                </a:solidFill>
                <a:latin typeface="Bookman Old Style" panose="02050604050505020204" pitchFamily="18" charset="0"/>
              </a:rPr>
              <a:t> Call by Reference</a:t>
            </a:r>
          </a:p>
          <a:p>
            <a:pPr>
              <a:buFont typeface="Wingdings" pitchFamily="2" charset="2"/>
              <a:buChar char="ü"/>
            </a:pPr>
            <a:r>
              <a:rPr lang="en-US" sz="2800" dirty="0">
                <a:solidFill>
                  <a:srgbClr val="7030A0"/>
                </a:solidFill>
                <a:latin typeface="Bookman Old Style" panose="02050604050505020204" pitchFamily="18" charset="0"/>
              </a:rPr>
              <a:t> Type of Arguments</a:t>
            </a:r>
          </a:p>
          <a:p>
            <a:pPr>
              <a:buFont typeface="Wingdings" pitchFamily="2" charset="2"/>
              <a:buChar char="ü"/>
            </a:pPr>
            <a:r>
              <a:rPr lang="en-US" sz="2800" dirty="0">
                <a:solidFill>
                  <a:srgbClr val="7030A0"/>
                </a:solidFill>
                <a:latin typeface="Bookman Old Style" panose="02050604050505020204" pitchFamily="18" charset="0"/>
              </a:rPr>
              <a:t> Scope of Variables</a:t>
            </a:r>
          </a:p>
          <a:p>
            <a:pPr>
              <a:buFont typeface="Wingdings" pitchFamily="2" charset="2"/>
              <a:buChar char="ü"/>
            </a:pPr>
            <a:r>
              <a:rPr lang="en-US" sz="2800">
                <a:solidFill>
                  <a:srgbClr val="7030A0"/>
                </a:solidFill>
                <a:latin typeface="Bookman Old Style" panose="02050604050505020204" pitchFamily="18" charset="0"/>
              </a:rPr>
              <a:t> Recursion</a:t>
            </a:r>
            <a:endParaRPr lang="en-US" sz="2800" dirty="0">
              <a:solidFill>
                <a:srgbClr val="7030A0"/>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a:t>
            </a:fld>
            <a:endParaRPr lang="en-I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82" y="116632"/>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1124744"/>
            <a:ext cx="7704652" cy="5733256"/>
          </a:xfrm>
        </p:spPr>
        <p:txBody>
          <a:bodyPr>
            <a:noAutofit/>
          </a:bodyPr>
          <a:lstStyle/>
          <a:p>
            <a:r>
              <a:rPr lang="en-US" sz="2200" b="1" dirty="0">
                <a:solidFill>
                  <a:srgbClr val="002060"/>
                </a:solidFill>
                <a:effectLst/>
                <a:latin typeface="Bookman Old Style" panose="02050604050505020204" pitchFamily="18" charset="0"/>
              </a:rPr>
              <a:t>Example:</a:t>
            </a:r>
            <a:r>
              <a:rPr lang="en-US" sz="2200" b="0" i="1" dirty="0">
                <a:solidFill>
                  <a:srgbClr val="CC00FF"/>
                </a:solidFill>
                <a:effectLst/>
                <a:latin typeface="Bookman Old Style" panose="02050604050505020204" pitchFamily="18" charset="0"/>
              </a:rPr>
              <a:t> </a:t>
            </a:r>
            <a:r>
              <a:rPr lang="en-US" sz="2200" b="0" dirty="0">
                <a:solidFill>
                  <a:srgbClr val="0070C0"/>
                </a:solidFill>
                <a:effectLst/>
                <a:latin typeface="Bookman Old Style" panose="02050604050505020204" pitchFamily="18" charset="0"/>
              </a:rPr>
              <a:t>Write a function to find the factorial of a given number.</a:t>
            </a:r>
          </a:p>
          <a:p>
            <a:r>
              <a:rPr lang="en-US" sz="2200" i="1" dirty="0">
                <a:solidFill>
                  <a:srgbClr val="CC00FF"/>
                </a:solidFill>
                <a:latin typeface="Bookman Old Style" panose="02050604050505020204" pitchFamily="18" charset="0"/>
              </a:rPr>
              <a:t>def factorial(n):</a:t>
            </a:r>
          </a:p>
          <a:p>
            <a:r>
              <a:rPr lang="en-US" sz="2200" i="1" dirty="0">
                <a:solidFill>
                  <a:srgbClr val="CC00FF"/>
                </a:solidFill>
                <a:latin typeface="Bookman Old Style" panose="02050604050505020204" pitchFamily="18" charset="0"/>
              </a:rPr>
              <a:t>  f=1</a:t>
            </a:r>
          </a:p>
          <a:p>
            <a:r>
              <a:rPr lang="en-US" sz="2200" i="1" dirty="0">
                <a:solidFill>
                  <a:srgbClr val="CC00FF"/>
                </a:solidFill>
                <a:latin typeface="Bookman Old Style" panose="02050604050505020204" pitchFamily="18" charset="0"/>
              </a:rPr>
              <a:t>  </a:t>
            </a:r>
            <a:r>
              <a:rPr lang="en-US" sz="2200" i="1" dirty="0" err="1">
                <a:solidFill>
                  <a:srgbClr val="CC00FF"/>
                </a:solidFill>
                <a:latin typeface="Bookman Old Style" panose="02050604050505020204" pitchFamily="18" charset="0"/>
              </a:rPr>
              <a:t>i</a:t>
            </a:r>
            <a:r>
              <a:rPr lang="en-US" sz="2200" i="1" dirty="0">
                <a:solidFill>
                  <a:srgbClr val="CC00FF"/>
                </a:solidFill>
                <a:latin typeface="Bookman Old Style" panose="02050604050505020204" pitchFamily="18" charset="0"/>
              </a:rPr>
              <a:t>=1</a:t>
            </a:r>
          </a:p>
          <a:p>
            <a:r>
              <a:rPr lang="en-US" sz="2200" i="1" dirty="0">
                <a:solidFill>
                  <a:srgbClr val="CC00FF"/>
                </a:solidFill>
                <a:latin typeface="Bookman Old Style" panose="02050604050505020204" pitchFamily="18" charset="0"/>
              </a:rPr>
              <a:t>  for </a:t>
            </a:r>
            <a:r>
              <a:rPr lang="en-US" sz="2200" i="1" dirty="0" err="1">
                <a:solidFill>
                  <a:srgbClr val="CC00FF"/>
                </a:solidFill>
                <a:latin typeface="Bookman Old Style" panose="02050604050505020204" pitchFamily="18" charset="0"/>
              </a:rPr>
              <a:t>i</a:t>
            </a:r>
            <a:r>
              <a:rPr lang="en-US" sz="2200" i="1" dirty="0">
                <a:solidFill>
                  <a:srgbClr val="CC00FF"/>
                </a:solidFill>
                <a:latin typeface="Bookman Old Style" panose="02050604050505020204" pitchFamily="18" charset="0"/>
              </a:rPr>
              <a:t> in range(1,n+1):</a:t>
            </a:r>
          </a:p>
          <a:p>
            <a:r>
              <a:rPr lang="en-US" sz="2200" i="1" dirty="0">
                <a:solidFill>
                  <a:srgbClr val="CC00FF"/>
                </a:solidFill>
                <a:latin typeface="Bookman Old Style" panose="02050604050505020204" pitchFamily="18" charset="0"/>
              </a:rPr>
              <a:t>    f=f*</a:t>
            </a:r>
            <a:r>
              <a:rPr lang="en-US" sz="2200" i="1" dirty="0" err="1">
                <a:solidFill>
                  <a:srgbClr val="CC00FF"/>
                </a:solidFill>
                <a:latin typeface="Bookman Old Style" panose="02050604050505020204" pitchFamily="18" charset="0"/>
              </a:rPr>
              <a:t>i</a:t>
            </a:r>
            <a:endParaRPr lang="en-US" sz="2200" i="1" dirty="0">
              <a:solidFill>
                <a:srgbClr val="CC00FF"/>
              </a:solidFill>
              <a:latin typeface="Bookman Old Style" panose="02050604050505020204" pitchFamily="18" charset="0"/>
            </a:endParaRPr>
          </a:p>
          <a:p>
            <a:r>
              <a:rPr lang="en-US" sz="2200" i="1" dirty="0">
                <a:solidFill>
                  <a:srgbClr val="CC00FF"/>
                </a:solidFill>
                <a:latin typeface="Bookman Old Style" panose="02050604050505020204" pitchFamily="18" charset="0"/>
              </a:rPr>
              <a:t>  return f</a:t>
            </a:r>
          </a:p>
          <a:p>
            <a:endParaRPr lang="en-US" sz="2200" i="1" dirty="0">
              <a:solidFill>
                <a:srgbClr val="CC00FF"/>
              </a:solidFill>
              <a:latin typeface="Bookman Old Style" panose="02050604050505020204" pitchFamily="18" charset="0"/>
            </a:endParaRPr>
          </a:p>
          <a:p>
            <a:r>
              <a:rPr lang="en-US" sz="2200" i="1" dirty="0">
                <a:solidFill>
                  <a:srgbClr val="CC00FF"/>
                </a:solidFill>
                <a:latin typeface="Bookman Old Style" panose="02050604050505020204" pitchFamily="18" charset="0"/>
              </a:rPr>
              <a:t>n=int(input("Enter Number::"))</a:t>
            </a:r>
          </a:p>
          <a:p>
            <a:r>
              <a:rPr lang="en-US" sz="2200" i="1" dirty="0">
                <a:solidFill>
                  <a:srgbClr val="CC00FF"/>
                </a:solidFill>
                <a:latin typeface="Bookman Old Style" panose="02050604050505020204" pitchFamily="18" charset="0"/>
              </a:rPr>
              <a:t>f=factorial(n)</a:t>
            </a:r>
          </a:p>
          <a:p>
            <a:r>
              <a:rPr lang="en-US" sz="2200" i="1" dirty="0">
                <a:solidFill>
                  <a:srgbClr val="CC00FF"/>
                </a:solidFill>
                <a:latin typeface="Bookman Old Style" panose="02050604050505020204" pitchFamily="18" charset="0"/>
              </a:rPr>
              <a:t>print("Factorial=",f)</a:t>
            </a:r>
          </a:p>
          <a:p>
            <a:endParaRPr lang="en-US" b="0" i="1" dirty="0">
              <a:solidFill>
                <a:srgbClr val="CC00FF"/>
              </a:solidFill>
              <a:effectLst/>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10</a:t>
            </a:fld>
            <a:endParaRPr lang="en-IN" dirty="0"/>
          </a:p>
        </p:txBody>
      </p:sp>
      <p:sp>
        <p:nvSpPr>
          <p:cNvPr id="7" name="TextBox 6">
            <a:extLst>
              <a:ext uri="{FF2B5EF4-FFF2-40B4-BE49-F238E27FC236}">
                <a16:creationId xmlns:a16="http://schemas.microsoft.com/office/drawing/2014/main" id="{83874197-5C78-4D8C-B321-D0C4F355ADE6}"/>
              </a:ext>
            </a:extLst>
          </p:cNvPr>
          <p:cNvSpPr txBox="1"/>
          <p:nvPr/>
        </p:nvSpPr>
        <p:spPr>
          <a:xfrm>
            <a:off x="6791672" y="3856144"/>
            <a:ext cx="1033264"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8" name="Picture 7">
            <a:extLst>
              <a:ext uri="{FF2B5EF4-FFF2-40B4-BE49-F238E27FC236}">
                <a16:creationId xmlns:a16="http://schemas.microsoft.com/office/drawing/2014/main" id="{753F5DA7-69A6-4073-9849-9888E1F324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4225476"/>
            <a:ext cx="3024336" cy="2515892"/>
          </a:xfrm>
          <a:prstGeom prst="rect">
            <a:avLst/>
          </a:prstGeom>
        </p:spPr>
      </p:pic>
    </p:spTree>
    <p:extLst>
      <p:ext uri="{BB962C8B-B14F-4D97-AF65-F5344CB8AC3E}">
        <p14:creationId xmlns:p14="http://schemas.microsoft.com/office/powerpoint/2010/main" val="58432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82" y="116632"/>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1124744"/>
            <a:ext cx="7704652" cy="5733256"/>
          </a:xfrm>
        </p:spPr>
        <p:txBody>
          <a:bodyPr>
            <a:noAutofit/>
          </a:bodyPr>
          <a:lstStyle/>
          <a:p>
            <a:r>
              <a:rPr lang="en-US" sz="1700" b="1" dirty="0">
                <a:solidFill>
                  <a:srgbClr val="002060"/>
                </a:solidFill>
                <a:effectLst/>
                <a:latin typeface="Bookman Old Style" panose="02050604050505020204" pitchFamily="18" charset="0"/>
              </a:rPr>
              <a:t>Example:</a:t>
            </a:r>
            <a:r>
              <a:rPr lang="en-US" sz="1700" b="0" i="1" dirty="0">
                <a:solidFill>
                  <a:srgbClr val="CC00FF"/>
                </a:solidFill>
                <a:effectLst/>
                <a:latin typeface="Bookman Old Style" panose="02050604050505020204" pitchFamily="18" charset="0"/>
              </a:rPr>
              <a:t> </a:t>
            </a:r>
            <a:r>
              <a:rPr lang="en-US" sz="1700" b="0" dirty="0">
                <a:solidFill>
                  <a:srgbClr val="0070C0"/>
                </a:solidFill>
                <a:effectLst/>
                <a:latin typeface="Bookman Old Style" panose="02050604050505020204" pitchFamily="18" charset="0"/>
              </a:rPr>
              <a:t>Write a function to check the given number is prime or not.</a:t>
            </a:r>
          </a:p>
          <a:p>
            <a:r>
              <a:rPr lang="en-US" sz="1700" i="1" dirty="0">
                <a:solidFill>
                  <a:srgbClr val="CC00FF"/>
                </a:solidFill>
                <a:latin typeface="Bookman Old Style" panose="02050604050505020204" pitchFamily="18" charset="0"/>
              </a:rPr>
              <a:t>def prime(n):</a:t>
            </a:r>
          </a:p>
          <a:p>
            <a:r>
              <a:rPr lang="en-US" sz="1700" i="1" dirty="0">
                <a:solidFill>
                  <a:srgbClr val="CC00FF"/>
                </a:solidFill>
                <a:latin typeface="Bookman Old Style" panose="02050604050505020204" pitchFamily="18" charset="0"/>
              </a:rPr>
              <a:t>    flag=0</a:t>
            </a:r>
          </a:p>
          <a:p>
            <a:r>
              <a:rPr lang="en-US" sz="1700" i="1" dirty="0">
                <a:solidFill>
                  <a:srgbClr val="CC00FF"/>
                </a:solidFill>
                <a:latin typeface="Bookman Old Style" panose="02050604050505020204" pitchFamily="18" charset="0"/>
              </a:rPr>
              <a:t>    for </a:t>
            </a:r>
            <a:r>
              <a:rPr lang="en-US" sz="1700" i="1" dirty="0" err="1">
                <a:solidFill>
                  <a:srgbClr val="CC00FF"/>
                </a:solidFill>
                <a:latin typeface="Bookman Old Style" panose="02050604050505020204" pitchFamily="18" charset="0"/>
              </a:rPr>
              <a:t>i</a:t>
            </a:r>
            <a:r>
              <a:rPr lang="en-US" sz="1700" i="1" dirty="0">
                <a:solidFill>
                  <a:srgbClr val="CC00FF"/>
                </a:solidFill>
                <a:latin typeface="Bookman Old Style" panose="02050604050505020204" pitchFamily="18" charset="0"/>
              </a:rPr>
              <a:t> in range(2,n):</a:t>
            </a:r>
          </a:p>
          <a:p>
            <a:r>
              <a:rPr lang="en-US" sz="1700" i="1" dirty="0">
                <a:solidFill>
                  <a:srgbClr val="CC00FF"/>
                </a:solidFill>
                <a:latin typeface="Bookman Old Style" panose="02050604050505020204" pitchFamily="18" charset="0"/>
              </a:rPr>
              <a:t>        if </a:t>
            </a:r>
            <a:r>
              <a:rPr lang="en-US" sz="1700" i="1" dirty="0" err="1">
                <a:solidFill>
                  <a:srgbClr val="CC00FF"/>
                </a:solidFill>
                <a:latin typeface="Bookman Old Style" panose="02050604050505020204" pitchFamily="18" charset="0"/>
              </a:rPr>
              <a:t>n%i</a:t>
            </a:r>
            <a:r>
              <a:rPr lang="en-US" sz="1700" i="1" dirty="0">
                <a:solidFill>
                  <a:srgbClr val="CC00FF"/>
                </a:solidFill>
                <a:latin typeface="Bookman Old Style" panose="02050604050505020204" pitchFamily="18" charset="0"/>
              </a:rPr>
              <a:t>==0:</a:t>
            </a:r>
          </a:p>
          <a:p>
            <a:r>
              <a:rPr lang="en-US" sz="1700" i="1" dirty="0">
                <a:solidFill>
                  <a:srgbClr val="CC00FF"/>
                </a:solidFill>
                <a:latin typeface="Bookman Old Style" panose="02050604050505020204" pitchFamily="18" charset="0"/>
              </a:rPr>
              <a:t>            flag=1</a:t>
            </a:r>
          </a:p>
          <a:p>
            <a:r>
              <a:rPr lang="en-US" sz="1700" i="1" dirty="0">
                <a:solidFill>
                  <a:srgbClr val="CC00FF"/>
                </a:solidFill>
                <a:latin typeface="Bookman Old Style" panose="02050604050505020204" pitchFamily="18" charset="0"/>
              </a:rPr>
              <a:t>            break</a:t>
            </a:r>
          </a:p>
          <a:p>
            <a:r>
              <a:rPr lang="en-US" sz="1700" i="1" dirty="0">
                <a:solidFill>
                  <a:srgbClr val="CC00FF"/>
                </a:solidFill>
                <a:latin typeface="Bookman Old Style" panose="02050604050505020204" pitchFamily="18" charset="0"/>
              </a:rPr>
              <a:t>    return flag</a:t>
            </a:r>
          </a:p>
          <a:p>
            <a:endParaRPr lang="en-US" sz="1700" i="1" dirty="0">
              <a:solidFill>
                <a:srgbClr val="CC00FF"/>
              </a:solidFill>
              <a:latin typeface="Bookman Old Style" panose="02050604050505020204" pitchFamily="18" charset="0"/>
            </a:endParaRPr>
          </a:p>
          <a:p>
            <a:r>
              <a:rPr lang="en-US" sz="1700" i="1" dirty="0">
                <a:solidFill>
                  <a:srgbClr val="CC00FF"/>
                </a:solidFill>
                <a:latin typeface="Bookman Old Style" panose="02050604050505020204" pitchFamily="18" charset="0"/>
              </a:rPr>
              <a:t>n=int(input("Enter Number::"))</a:t>
            </a:r>
          </a:p>
          <a:p>
            <a:r>
              <a:rPr lang="en-US" sz="1700" i="1" dirty="0">
                <a:solidFill>
                  <a:srgbClr val="CC00FF"/>
                </a:solidFill>
                <a:latin typeface="Bookman Old Style" panose="02050604050505020204" pitchFamily="18" charset="0"/>
              </a:rPr>
              <a:t>f=prime(n)</a:t>
            </a:r>
          </a:p>
          <a:p>
            <a:r>
              <a:rPr lang="en-US" sz="1700" i="1" dirty="0">
                <a:solidFill>
                  <a:srgbClr val="CC00FF"/>
                </a:solidFill>
                <a:latin typeface="Bookman Old Style" panose="02050604050505020204" pitchFamily="18" charset="0"/>
              </a:rPr>
              <a:t>if f==0:</a:t>
            </a:r>
          </a:p>
          <a:p>
            <a:r>
              <a:rPr lang="en-US" sz="1700" i="1" dirty="0">
                <a:solidFill>
                  <a:srgbClr val="CC00FF"/>
                </a:solidFill>
                <a:latin typeface="Bookman Old Style" panose="02050604050505020204" pitchFamily="18" charset="0"/>
              </a:rPr>
              <a:t>    print(</a:t>
            </a:r>
            <a:r>
              <a:rPr lang="en-US" sz="1700" i="1" dirty="0" err="1">
                <a:solidFill>
                  <a:srgbClr val="CC00FF"/>
                </a:solidFill>
                <a:latin typeface="Bookman Old Style" panose="02050604050505020204" pitchFamily="18" charset="0"/>
              </a:rPr>
              <a:t>n,"is</a:t>
            </a:r>
            <a:r>
              <a:rPr lang="en-US" sz="1700" i="1" dirty="0">
                <a:solidFill>
                  <a:srgbClr val="CC00FF"/>
                </a:solidFill>
                <a:latin typeface="Bookman Old Style" panose="02050604050505020204" pitchFamily="18" charset="0"/>
              </a:rPr>
              <a:t> a prime number.")</a:t>
            </a:r>
          </a:p>
          <a:p>
            <a:r>
              <a:rPr lang="en-US" sz="1700" i="1" dirty="0">
                <a:solidFill>
                  <a:srgbClr val="CC00FF"/>
                </a:solidFill>
                <a:latin typeface="Bookman Old Style" panose="02050604050505020204" pitchFamily="18" charset="0"/>
              </a:rPr>
              <a:t>else:</a:t>
            </a:r>
          </a:p>
          <a:p>
            <a:r>
              <a:rPr lang="en-US" sz="1700" i="1" dirty="0">
                <a:solidFill>
                  <a:srgbClr val="CC00FF"/>
                </a:solidFill>
                <a:latin typeface="Bookman Old Style" panose="02050604050505020204" pitchFamily="18" charset="0"/>
              </a:rPr>
              <a:t>    print(</a:t>
            </a:r>
            <a:r>
              <a:rPr lang="en-US" sz="1700" i="1" dirty="0" err="1">
                <a:solidFill>
                  <a:srgbClr val="CC00FF"/>
                </a:solidFill>
                <a:latin typeface="Bookman Old Style" panose="02050604050505020204" pitchFamily="18" charset="0"/>
              </a:rPr>
              <a:t>n,"is</a:t>
            </a:r>
            <a:r>
              <a:rPr lang="en-US" sz="1700" i="1" dirty="0">
                <a:solidFill>
                  <a:srgbClr val="CC00FF"/>
                </a:solidFill>
                <a:latin typeface="Bookman Old Style" panose="02050604050505020204" pitchFamily="18" charset="0"/>
              </a:rPr>
              <a:t> not a prime number.")</a:t>
            </a:r>
          </a:p>
          <a:p>
            <a:endParaRPr lang="en-US" sz="1700" i="1" dirty="0">
              <a:solidFill>
                <a:srgbClr val="CC00FF"/>
              </a:solidFill>
              <a:latin typeface="Bookman Old Style" panose="02050604050505020204" pitchFamily="18" charset="0"/>
            </a:endParaRPr>
          </a:p>
          <a:p>
            <a:endParaRPr lang="en-US" sz="1700" i="1" dirty="0">
              <a:solidFill>
                <a:srgbClr val="CC00FF"/>
              </a:solidFill>
              <a:latin typeface="Bookman Old Style" panose="02050604050505020204" pitchFamily="18" charset="0"/>
            </a:endParaRPr>
          </a:p>
          <a:p>
            <a:r>
              <a:rPr lang="en-US" sz="1700" i="1" dirty="0">
                <a:solidFill>
                  <a:srgbClr val="CC00FF"/>
                </a:solidFill>
                <a:latin typeface="Bookman Old Style" panose="02050604050505020204" pitchFamily="18" charset="0"/>
              </a:rPr>
              <a:t> </a:t>
            </a:r>
            <a:endParaRPr lang="en-US" sz="1700" b="0" i="1" dirty="0">
              <a:solidFill>
                <a:srgbClr val="CC00FF"/>
              </a:solidFill>
              <a:effectLst/>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11</a:t>
            </a:fld>
            <a:endParaRPr lang="en-IN" dirty="0"/>
          </a:p>
        </p:txBody>
      </p:sp>
      <p:sp>
        <p:nvSpPr>
          <p:cNvPr id="7" name="TextBox 6">
            <a:extLst>
              <a:ext uri="{FF2B5EF4-FFF2-40B4-BE49-F238E27FC236}">
                <a16:creationId xmlns:a16="http://schemas.microsoft.com/office/drawing/2014/main" id="{83874197-5C78-4D8C-B321-D0C4F355ADE6}"/>
              </a:ext>
            </a:extLst>
          </p:cNvPr>
          <p:cNvSpPr txBox="1"/>
          <p:nvPr/>
        </p:nvSpPr>
        <p:spPr>
          <a:xfrm>
            <a:off x="6863680" y="3265236"/>
            <a:ext cx="1033264"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5" name="Picture 4">
            <a:extLst>
              <a:ext uri="{FF2B5EF4-FFF2-40B4-BE49-F238E27FC236}">
                <a16:creationId xmlns:a16="http://schemas.microsoft.com/office/drawing/2014/main" id="{FAB24106-F546-46EC-8369-093727D015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3814343"/>
            <a:ext cx="3024336" cy="2400508"/>
          </a:xfrm>
          <a:prstGeom prst="rect">
            <a:avLst/>
          </a:prstGeom>
        </p:spPr>
      </p:pic>
    </p:spTree>
    <p:extLst>
      <p:ext uri="{BB962C8B-B14F-4D97-AF65-F5344CB8AC3E}">
        <p14:creationId xmlns:p14="http://schemas.microsoft.com/office/powerpoint/2010/main" val="89270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82" y="116632"/>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1124744"/>
            <a:ext cx="7704652" cy="5733256"/>
          </a:xfrm>
        </p:spPr>
        <p:txBody>
          <a:bodyPr>
            <a:noAutofit/>
          </a:bodyPr>
          <a:lstStyle/>
          <a:p>
            <a:r>
              <a:rPr lang="en-US" sz="1600" b="1" dirty="0">
                <a:solidFill>
                  <a:srgbClr val="002060"/>
                </a:solidFill>
                <a:effectLst/>
                <a:latin typeface="Bookman Old Style" panose="02050604050505020204" pitchFamily="18" charset="0"/>
              </a:rPr>
              <a:t>Example:</a:t>
            </a:r>
            <a:r>
              <a:rPr lang="en-US" sz="1600" b="0" i="1" dirty="0">
                <a:solidFill>
                  <a:srgbClr val="CC00FF"/>
                </a:solidFill>
                <a:effectLst/>
                <a:latin typeface="Bookman Old Style" panose="02050604050505020204" pitchFamily="18" charset="0"/>
              </a:rPr>
              <a:t> </a:t>
            </a:r>
            <a:r>
              <a:rPr lang="en-US" sz="1600" b="0" dirty="0">
                <a:solidFill>
                  <a:srgbClr val="0070C0"/>
                </a:solidFill>
                <a:effectLst/>
                <a:latin typeface="Bookman Old Style" panose="02050604050505020204" pitchFamily="18" charset="0"/>
              </a:rPr>
              <a:t>Write a function to print all prime numbers between given range.</a:t>
            </a:r>
          </a:p>
          <a:p>
            <a:r>
              <a:rPr lang="en-US" sz="1600" i="1" dirty="0">
                <a:solidFill>
                  <a:srgbClr val="CC00FF"/>
                </a:solidFill>
                <a:latin typeface="Bookman Old Style" panose="02050604050505020204" pitchFamily="18" charset="0"/>
              </a:rPr>
              <a:t>def prime(n1,n2):</a:t>
            </a:r>
          </a:p>
          <a:p>
            <a:r>
              <a:rPr lang="en-US" sz="1600" i="1" dirty="0">
                <a:solidFill>
                  <a:srgbClr val="CC00FF"/>
                </a:solidFill>
                <a:latin typeface="Bookman Old Style" panose="02050604050505020204" pitchFamily="18" charset="0"/>
              </a:rPr>
              <a:t>    flag=0</a:t>
            </a:r>
          </a:p>
          <a:p>
            <a:r>
              <a:rPr lang="en-US" sz="1600" i="1" dirty="0">
                <a:solidFill>
                  <a:srgbClr val="CC00FF"/>
                </a:solidFill>
                <a:latin typeface="Bookman Old Style" panose="02050604050505020204" pitchFamily="18" charset="0"/>
              </a:rPr>
              <a:t>    print("List of prime numbers::")</a:t>
            </a:r>
          </a:p>
          <a:p>
            <a:r>
              <a:rPr lang="en-US" sz="1600" i="1" dirty="0">
                <a:solidFill>
                  <a:srgbClr val="CC00FF"/>
                </a:solidFill>
                <a:latin typeface="Bookman Old Style" panose="02050604050505020204" pitchFamily="18" charset="0"/>
              </a:rPr>
              <a:t>    for </a:t>
            </a:r>
            <a:r>
              <a:rPr lang="en-US" sz="1600" i="1" dirty="0" err="1">
                <a:solidFill>
                  <a:srgbClr val="CC00FF"/>
                </a:solidFill>
                <a:latin typeface="Bookman Old Style" panose="02050604050505020204" pitchFamily="18" charset="0"/>
              </a:rPr>
              <a:t>i</a:t>
            </a:r>
            <a:r>
              <a:rPr lang="en-US" sz="1600" i="1" dirty="0">
                <a:solidFill>
                  <a:srgbClr val="CC00FF"/>
                </a:solidFill>
                <a:latin typeface="Bookman Old Style" panose="02050604050505020204" pitchFamily="18" charset="0"/>
              </a:rPr>
              <a:t> in range(n1,n2+1):</a:t>
            </a:r>
          </a:p>
          <a:p>
            <a:r>
              <a:rPr lang="en-US" sz="1600" i="1" dirty="0">
                <a:solidFill>
                  <a:srgbClr val="CC00FF"/>
                </a:solidFill>
                <a:latin typeface="Bookman Old Style" panose="02050604050505020204" pitchFamily="18" charset="0"/>
              </a:rPr>
              <a:t>        flag=0</a:t>
            </a:r>
          </a:p>
          <a:p>
            <a:r>
              <a:rPr lang="en-US" sz="1600" i="1" dirty="0">
                <a:solidFill>
                  <a:srgbClr val="CC00FF"/>
                </a:solidFill>
                <a:latin typeface="Bookman Old Style" panose="02050604050505020204" pitchFamily="18" charset="0"/>
              </a:rPr>
              <a:t>        for j in range(2,i):</a:t>
            </a:r>
          </a:p>
          <a:p>
            <a:r>
              <a:rPr lang="en-US" sz="1600" i="1" dirty="0">
                <a:solidFill>
                  <a:srgbClr val="CC00FF"/>
                </a:solidFill>
                <a:latin typeface="Bookman Old Style" panose="02050604050505020204" pitchFamily="18" charset="0"/>
              </a:rPr>
              <a:t>            if </a:t>
            </a:r>
            <a:r>
              <a:rPr lang="en-US" sz="1600" i="1" dirty="0" err="1">
                <a:solidFill>
                  <a:srgbClr val="CC00FF"/>
                </a:solidFill>
                <a:latin typeface="Bookman Old Style" panose="02050604050505020204" pitchFamily="18" charset="0"/>
              </a:rPr>
              <a:t>i%j</a:t>
            </a:r>
            <a:r>
              <a:rPr lang="en-US" sz="1600" i="1" dirty="0">
                <a:solidFill>
                  <a:srgbClr val="CC00FF"/>
                </a:solidFill>
                <a:latin typeface="Bookman Old Style" panose="02050604050505020204" pitchFamily="18" charset="0"/>
              </a:rPr>
              <a:t>==0:</a:t>
            </a:r>
          </a:p>
          <a:p>
            <a:r>
              <a:rPr lang="en-US" sz="1600" i="1" dirty="0">
                <a:solidFill>
                  <a:srgbClr val="CC00FF"/>
                </a:solidFill>
                <a:latin typeface="Bookman Old Style" panose="02050604050505020204" pitchFamily="18" charset="0"/>
              </a:rPr>
              <a:t>                flag=1</a:t>
            </a:r>
          </a:p>
          <a:p>
            <a:r>
              <a:rPr lang="en-US" sz="1600" i="1" dirty="0">
                <a:solidFill>
                  <a:srgbClr val="CC00FF"/>
                </a:solidFill>
                <a:latin typeface="Bookman Old Style" panose="02050604050505020204" pitchFamily="18" charset="0"/>
              </a:rPr>
              <a:t>                break</a:t>
            </a:r>
          </a:p>
          <a:p>
            <a:r>
              <a:rPr lang="en-US" sz="1600" i="1" dirty="0">
                <a:solidFill>
                  <a:srgbClr val="CC00FF"/>
                </a:solidFill>
                <a:latin typeface="Bookman Old Style" panose="02050604050505020204" pitchFamily="18" charset="0"/>
              </a:rPr>
              <a:t>        if flag==0:</a:t>
            </a:r>
          </a:p>
          <a:p>
            <a:r>
              <a:rPr lang="en-US" sz="1600" i="1" dirty="0">
                <a:solidFill>
                  <a:srgbClr val="CC00FF"/>
                </a:solidFill>
                <a:latin typeface="Bookman Old Style" panose="02050604050505020204" pitchFamily="18" charset="0"/>
              </a:rPr>
              <a:t>            print(</a:t>
            </a:r>
            <a:r>
              <a:rPr lang="en-US" sz="1600" i="1" dirty="0" err="1">
                <a:solidFill>
                  <a:srgbClr val="CC00FF"/>
                </a:solidFill>
                <a:latin typeface="Bookman Old Style" panose="02050604050505020204" pitchFamily="18" charset="0"/>
              </a:rPr>
              <a:t>i,end</a:t>
            </a:r>
            <a:r>
              <a:rPr lang="en-US" sz="1600" i="1" dirty="0">
                <a:solidFill>
                  <a:srgbClr val="CC00FF"/>
                </a:solidFill>
                <a:latin typeface="Bookman Old Style" panose="02050604050505020204" pitchFamily="18" charset="0"/>
              </a:rPr>
              <a:t>=" ")</a:t>
            </a:r>
          </a:p>
          <a:p>
            <a:endParaRPr lang="en-US" sz="800" i="1" dirty="0">
              <a:solidFill>
                <a:srgbClr val="CC00FF"/>
              </a:solidFill>
              <a:latin typeface="Bookman Old Style" panose="02050604050505020204" pitchFamily="18" charset="0"/>
            </a:endParaRPr>
          </a:p>
          <a:p>
            <a:r>
              <a:rPr lang="en-US" sz="1600" i="1" dirty="0">
                <a:solidFill>
                  <a:srgbClr val="CC00FF"/>
                </a:solidFill>
                <a:latin typeface="Bookman Old Style" panose="02050604050505020204" pitchFamily="18" charset="0"/>
              </a:rPr>
              <a:t>a=int(input("Enter lower bound::"))</a:t>
            </a:r>
          </a:p>
          <a:p>
            <a:r>
              <a:rPr lang="en-US" sz="1600" i="1" dirty="0">
                <a:solidFill>
                  <a:srgbClr val="CC00FF"/>
                </a:solidFill>
                <a:latin typeface="Bookman Old Style" panose="02050604050505020204" pitchFamily="18" charset="0"/>
              </a:rPr>
              <a:t>b=int(input("Enter upper bound::"))</a:t>
            </a:r>
          </a:p>
          <a:p>
            <a:r>
              <a:rPr lang="en-US" sz="1600" i="1" dirty="0">
                <a:solidFill>
                  <a:srgbClr val="CC00FF"/>
                </a:solidFill>
                <a:latin typeface="Bookman Old Style" panose="02050604050505020204" pitchFamily="18" charset="0"/>
              </a:rPr>
              <a:t>prime(</a:t>
            </a:r>
            <a:r>
              <a:rPr lang="en-US" sz="1600" i="1" dirty="0" err="1">
                <a:solidFill>
                  <a:srgbClr val="CC00FF"/>
                </a:solidFill>
                <a:latin typeface="Bookman Old Style" panose="02050604050505020204" pitchFamily="18" charset="0"/>
              </a:rPr>
              <a:t>a,b</a:t>
            </a:r>
            <a:r>
              <a:rPr lang="en-US" sz="1600" i="1" dirty="0">
                <a:solidFill>
                  <a:srgbClr val="CC00FF"/>
                </a:solidFill>
                <a:latin typeface="Bookman Old Style" panose="02050604050505020204" pitchFamily="18" charset="0"/>
              </a:rPr>
              <a:t>)</a:t>
            </a:r>
          </a:p>
          <a:p>
            <a:endParaRPr lang="en-US" sz="1600" i="1" dirty="0">
              <a:solidFill>
                <a:srgbClr val="CC00FF"/>
              </a:solidFill>
              <a:latin typeface="Bookman Old Style" panose="02050604050505020204" pitchFamily="18" charset="0"/>
            </a:endParaRPr>
          </a:p>
          <a:p>
            <a:endParaRPr lang="en-US" sz="1600" i="1" dirty="0">
              <a:solidFill>
                <a:srgbClr val="CC00FF"/>
              </a:solidFill>
              <a:latin typeface="Bookman Old Style" panose="02050604050505020204" pitchFamily="18" charset="0"/>
            </a:endParaRPr>
          </a:p>
          <a:p>
            <a:r>
              <a:rPr lang="en-US" sz="1600" i="1" dirty="0">
                <a:solidFill>
                  <a:srgbClr val="CC00FF"/>
                </a:solidFill>
                <a:latin typeface="Bookman Old Style" panose="02050604050505020204" pitchFamily="18" charset="0"/>
              </a:rPr>
              <a:t> </a:t>
            </a:r>
          </a:p>
          <a:p>
            <a:endParaRPr lang="en-US" sz="1600" i="1" dirty="0">
              <a:solidFill>
                <a:srgbClr val="CC00FF"/>
              </a:solidFill>
              <a:latin typeface="Bookman Old Style" panose="02050604050505020204" pitchFamily="18" charset="0"/>
            </a:endParaRPr>
          </a:p>
          <a:p>
            <a:r>
              <a:rPr lang="en-US" sz="1600" i="1" dirty="0">
                <a:solidFill>
                  <a:srgbClr val="CC00FF"/>
                </a:solidFill>
                <a:latin typeface="Bookman Old Style" panose="02050604050505020204" pitchFamily="18" charset="0"/>
              </a:rPr>
              <a:t> </a:t>
            </a:r>
            <a:endParaRPr lang="en-US" sz="1600" b="0" i="1" dirty="0">
              <a:solidFill>
                <a:srgbClr val="CC00FF"/>
              </a:solidFill>
              <a:effectLst/>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12</a:t>
            </a:fld>
            <a:endParaRPr lang="en-IN" dirty="0"/>
          </a:p>
        </p:txBody>
      </p:sp>
      <p:sp>
        <p:nvSpPr>
          <p:cNvPr id="7" name="TextBox 6">
            <a:extLst>
              <a:ext uri="{FF2B5EF4-FFF2-40B4-BE49-F238E27FC236}">
                <a16:creationId xmlns:a16="http://schemas.microsoft.com/office/drawing/2014/main" id="{83874197-5C78-4D8C-B321-D0C4F355ADE6}"/>
              </a:ext>
            </a:extLst>
          </p:cNvPr>
          <p:cNvSpPr txBox="1"/>
          <p:nvPr/>
        </p:nvSpPr>
        <p:spPr>
          <a:xfrm>
            <a:off x="6791672" y="3609265"/>
            <a:ext cx="1033264"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8" name="Picture 7">
            <a:extLst>
              <a:ext uri="{FF2B5EF4-FFF2-40B4-BE49-F238E27FC236}">
                <a16:creationId xmlns:a16="http://schemas.microsoft.com/office/drawing/2014/main" id="{F128B972-E778-48D6-8A21-2E2C26A3B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128" y="3998066"/>
            <a:ext cx="3168352" cy="2599286"/>
          </a:xfrm>
          <a:prstGeom prst="rect">
            <a:avLst/>
          </a:prstGeom>
        </p:spPr>
      </p:pic>
    </p:spTree>
    <p:extLst>
      <p:ext uri="{BB962C8B-B14F-4D97-AF65-F5344CB8AC3E}">
        <p14:creationId xmlns:p14="http://schemas.microsoft.com/office/powerpoint/2010/main" val="421516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4" end="1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82" y="13995"/>
            <a:ext cx="8905118" cy="713289"/>
          </a:xfrm>
        </p:spPr>
        <p:txBody>
          <a:bodyPr>
            <a:noAutofit/>
          </a:bodyPr>
          <a:lstStyle/>
          <a:p>
            <a:pPr algn="ctr"/>
            <a:r>
              <a:rPr lang="en-US" sz="3600" dirty="0">
                <a:solidFill>
                  <a:srgbClr val="C00000"/>
                </a:solidFill>
                <a:latin typeface="Bookman Old Style" pitchFamily="18" charset="0"/>
              </a:rPr>
              <a:t>Call by Reference</a:t>
            </a:r>
            <a:endParaRPr lang="en-IN" sz="3600" dirty="0">
              <a:solidFill>
                <a:srgbClr val="C00000"/>
              </a:solidFill>
            </a:endParaRPr>
          </a:p>
        </p:txBody>
      </p:sp>
      <p:sp>
        <p:nvSpPr>
          <p:cNvPr id="3" name="Text Placeholder 2"/>
          <p:cNvSpPr>
            <a:spLocks noGrp="1"/>
          </p:cNvSpPr>
          <p:nvPr>
            <p:ph type="body" idx="1"/>
          </p:nvPr>
        </p:nvSpPr>
        <p:spPr>
          <a:xfrm>
            <a:off x="1403648" y="836712"/>
            <a:ext cx="7740352" cy="6049280"/>
          </a:xfrm>
        </p:spPr>
        <p:txBody>
          <a:bodyPr>
            <a:noAutofit/>
          </a:bodyPr>
          <a:lstStyle/>
          <a:p>
            <a:pPr marL="285750" indent="-285750" algn="just">
              <a:buFont typeface="Wingdings" panose="05000000000000000000" pitchFamily="2" charset="2"/>
              <a:buChar char="ü"/>
            </a:pPr>
            <a:r>
              <a:rPr lang="en-US" sz="1800" b="0" i="0" dirty="0">
                <a:solidFill>
                  <a:srgbClr val="333333"/>
                </a:solidFill>
                <a:effectLst/>
                <a:latin typeface="Bookman Old Style" panose="02050604050505020204" pitchFamily="18" charset="0"/>
              </a:rPr>
              <a:t>In Python, </a:t>
            </a:r>
            <a:r>
              <a:rPr lang="en-US" sz="1800" b="0" i="1" dirty="0">
                <a:solidFill>
                  <a:srgbClr val="0070C0"/>
                </a:solidFill>
                <a:effectLst/>
                <a:latin typeface="Bookman Old Style" panose="02050604050505020204" pitchFamily="18" charset="0"/>
              </a:rPr>
              <a:t>call by reference means passing the actual value as an argument in the function</a:t>
            </a:r>
            <a:r>
              <a:rPr lang="en-US" sz="1800" b="0" i="0" dirty="0">
                <a:solidFill>
                  <a:srgbClr val="333333"/>
                </a:solidFill>
                <a:effectLst/>
                <a:latin typeface="Bookman Old Style" panose="02050604050505020204" pitchFamily="18" charset="0"/>
              </a:rPr>
              <a:t>. </a:t>
            </a:r>
          </a:p>
          <a:p>
            <a:pPr marL="285750" indent="-285750" algn="just">
              <a:buFont typeface="Wingdings" panose="05000000000000000000" pitchFamily="2" charset="2"/>
              <a:buChar char="ü"/>
            </a:pPr>
            <a:r>
              <a:rPr lang="en-US" sz="1800" b="0" i="0" dirty="0">
                <a:solidFill>
                  <a:srgbClr val="333333"/>
                </a:solidFill>
                <a:effectLst/>
                <a:latin typeface="Bookman Old Style" panose="02050604050505020204" pitchFamily="18" charset="0"/>
              </a:rPr>
              <a:t>All the functions are called by reference, i.e., all the changes made to the reference inside the function revert back to the original value referred by the reference.</a:t>
            </a:r>
          </a:p>
          <a:p>
            <a:r>
              <a:rPr lang="en-US" sz="1800" b="1" dirty="0">
                <a:solidFill>
                  <a:srgbClr val="002060"/>
                </a:solidFill>
                <a:latin typeface="Bookman Old Style" panose="02050604050505020204" pitchFamily="18" charset="0"/>
              </a:rPr>
              <a:t>Example:</a:t>
            </a:r>
            <a:r>
              <a:rPr lang="en-US" sz="1800" dirty="0">
                <a:latin typeface="Bookman Old Style" panose="02050604050505020204" pitchFamily="18" charset="0"/>
              </a:rPr>
              <a:t> </a:t>
            </a:r>
            <a:r>
              <a:rPr lang="en-US" sz="1800" dirty="0">
                <a:solidFill>
                  <a:srgbClr val="0070C0"/>
                </a:solidFill>
                <a:latin typeface="Bookman Old Style" panose="02050604050505020204" pitchFamily="18" charset="0"/>
              </a:rPr>
              <a:t>Illustrate call by reference.</a:t>
            </a:r>
            <a:br>
              <a:rPr lang="en-US" sz="1800" dirty="0">
                <a:solidFill>
                  <a:srgbClr val="0070C0"/>
                </a:solidFill>
                <a:latin typeface="Bookman Old Style" panose="02050604050505020204" pitchFamily="18" charset="0"/>
              </a:rPr>
            </a:br>
            <a:r>
              <a:rPr lang="en-US" sz="1800" i="1" dirty="0">
                <a:solidFill>
                  <a:srgbClr val="CC00FF"/>
                </a:solidFill>
                <a:latin typeface="Bookman Old Style" panose="02050604050505020204" pitchFamily="18" charset="0"/>
              </a:rPr>
              <a:t>def </a:t>
            </a:r>
            <a:r>
              <a:rPr lang="en-US" sz="1800" i="1" dirty="0" err="1">
                <a:solidFill>
                  <a:srgbClr val="CC00FF"/>
                </a:solidFill>
                <a:latin typeface="Bookman Old Style" panose="02050604050505020204" pitchFamily="18" charset="0"/>
              </a:rPr>
              <a:t>change_list</a:t>
            </a:r>
            <a:r>
              <a:rPr lang="en-US" sz="1800" i="1" dirty="0">
                <a:solidFill>
                  <a:srgbClr val="CC00FF"/>
                </a:solidFill>
                <a:latin typeface="Bookman Old Style" panose="02050604050505020204" pitchFamily="18" charset="0"/>
              </a:rPr>
              <a:t>(list1):    </a:t>
            </a:r>
          </a:p>
          <a:p>
            <a:r>
              <a:rPr lang="en-US" sz="1800" i="1" dirty="0">
                <a:solidFill>
                  <a:srgbClr val="CC00FF"/>
                </a:solidFill>
                <a:latin typeface="Bookman Old Style" panose="02050604050505020204" pitchFamily="18" charset="0"/>
              </a:rPr>
              <a:t>    list1.append(200)   </a:t>
            </a:r>
          </a:p>
          <a:p>
            <a:r>
              <a:rPr lang="en-US" sz="1800" i="1" dirty="0">
                <a:solidFill>
                  <a:srgbClr val="CC00FF"/>
                </a:solidFill>
                <a:latin typeface="Bookman Old Style" panose="02050604050505020204" pitchFamily="18" charset="0"/>
              </a:rPr>
              <a:t>    list1.append(300)    </a:t>
            </a:r>
          </a:p>
          <a:p>
            <a:r>
              <a:rPr lang="en-US" sz="1800" i="1" dirty="0">
                <a:solidFill>
                  <a:srgbClr val="CC00FF"/>
                </a:solidFill>
                <a:latin typeface="Bookman Old Style" panose="02050604050505020204" pitchFamily="18" charset="0"/>
              </a:rPr>
              <a:t>    print("list inside function = ",list1)</a:t>
            </a:r>
          </a:p>
          <a:p>
            <a:r>
              <a:rPr lang="en-US" sz="1800" i="1" dirty="0">
                <a:solidFill>
                  <a:srgbClr val="CC00FF"/>
                </a:solidFill>
                <a:latin typeface="Bookman Old Style" panose="02050604050505020204" pitchFamily="18" charset="0"/>
              </a:rPr>
              <a:t>    print(id(list1))</a:t>
            </a:r>
          </a:p>
          <a:p>
            <a:r>
              <a:rPr lang="en-US" sz="1800" i="1" dirty="0">
                <a:solidFill>
                  <a:srgbClr val="CC00FF"/>
                </a:solidFill>
                <a:latin typeface="Bookman Old Style" panose="02050604050505020204" pitchFamily="18" charset="0"/>
              </a:rPr>
              <a:t>        </a:t>
            </a:r>
          </a:p>
          <a:p>
            <a:r>
              <a:rPr lang="en-US" sz="1800" i="1" dirty="0">
                <a:solidFill>
                  <a:srgbClr val="CC00FF"/>
                </a:solidFill>
                <a:latin typeface="Bookman Old Style" panose="02050604050505020204" pitchFamily="18" charset="0"/>
              </a:rPr>
              <a:t>list1 = [10,20,30,40,50]    </a:t>
            </a:r>
          </a:p>
          <a:p>
            <a:r>
              <a:rPr lang="en-US" sz="1800" i="1" dirty="0" err="1">
                <a:solidFill>
                  <a:srgbClr val="CC00FF"/>
                </a:solidFill>
                <a:latin typeface="Bookman Old Style" panose="02050604050505020204" pitchFamily="18" charset="0"/>
              </a:rPr>
              <a:t>change_list</a:t>
            </a:r>
            <a:r>
              <a:rPr lang="en-US" sz="1800" i="1" dirty="0">
                <a:solidFill>
                  <a:srgbClr val="CC00FF"/>
                </a:solidFill>
                <a:latin typeface="Bookman Old Style" panose="02050604050505020204" pitchFamily="18" charset="0"/>
              </a:rPr>
              <a:t>(list1)</a:t>
            </a:r>
          </a:p>
          <a:p>
            <a:r>
              <a:rPr lang="en-US" sz="1800" i="1" dirty="0">
                <a:solidFill>
                  <a:srgbClr val="CC00FF"/>
                </a:solidFill>
                <a:latin typeface="Bookman Old Style" panose="02050604050505020204" pitchFamily="18" charset="0"/>
              </a:rPr>
              <a:t>print("list outside function = ",list1)</a:t>
            </a:r>
          </a:p>
          <a:p>
            <a:r>
              <a:rPr lang="en-US" sz="1800" i="1" dirty="0">
                <a:solidFill>
                  <a:srgbClr val="CC00FF"/>
                </a:solidFill>
                <a:latin typeface="Bookman Old Style" panose="02050604050505020204" pitchFamily="18" charset="0"/>
              </a:rPr>
              <a:t>print(id(list1))</a:t>
            </a:r>
          </a:p>
        </p:txBody>
      </p:sp>
      <p:sp>
        <p:nvSpPr>
          <p:cNvPr id="6" name="Slide Number Placeholder 5"/>
          <p:cNvSpPr>
            <a:spLocks noGrp="1"/>
          </p:cNvSpPr>
          <p:nvPr>
            <p:ph type="sldNum" sz="quarter" idx="12"/>
          </p:nvPr>
        </p:nvSpPr>
        <p:spPr/>
        <p:txBody>
          <a:bodyPr/>
          <a:lstStyle/>
          <a:p>
            <a:fld id="{E6E647BD-5167-4AEA-A9B4-006B3D4D11D8}" type="slidenum">
              <a:rPr lang="en-IN" smtClean="0"/>
              <a:pPr/>
              <a:t>13</a:t>
            </a:fld>
            <a:endParaRPr lang="en-IN" dirty="0"/>
          </a:p>
        </p:txBody>
      </p:sp>
      <p:sp>
        <p:nvSpPr>
          <p:cNvPr id="10" name="TextBox 9">
            <a:extLst>
              <a:ext uri="{FF2B5EF4-FFF2-40B4-BE49-F238E27FC236}">
                <a16:creationId xmlns:a16="http://schemas.microsoft.com/office/drawing/2014/main" id="{A4490BD5-982E-4077-BB8D-7987E95A9BF1}"/>
              </a:ext>
            </a:extLst>
          </p:cNvPr>
          <p:cNvSpPr txBox="1"/>
          <p:nvPr/>
        </p:nvSpPr>
        <p:spPr>
          <a:xfrm>
            <a:off x="6647656" y="4283804"/>
            <a:ext cx="1105272"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7" name="Picture 6">
            <a:extLst>
              <a:ext uri="{FF2B5EF4-FFF2-40B4-BE49-F238E27FC236}">
                <a16:creationId xmlns:a16="http://schemas.microsoft.com/office/drawing/2014/main" id="{F132BCC2-9D76-4208-A907-8FA53E411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0076" y="4653136"/>
            <a:ext cx="3640432" cy="2088061"/>
          </a:xfrm>
          <a:prstGeom prst="rect">
            <a:avLst/>
          </a:prstGeom>
        </p:spPr>
      </p:pic>
    </p:spTree>
    <p:extLst>
      <p:ext uri="{BB962C8B-B14F-4D97-AF65-F5344CB8AC3E}">
        <p14:creationId xmlns:p14="http://schemas.microsoft.com/office/powerpoint/2010/main" val="96228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82" y="13995"/>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836712"/>
            <a:ext cx="7740352" cy="6049280"/>
          </a:xfrm>
        </p:spPr>
        <p:txBody>
          <a:bodyPr>
            <a:noAutofit/>
          </a:bodyPr>
          <a:lstStyle/>
          <a:p>
            <a:r>
              <a:rPr lang="en-US" sz="1800" b="1" dirty="0">
                <a:solidFill>
                  <a:srgbClr val="002060"/>
                </a:solidFill>
                <a:latin typeface="Bookman Old Style" panose="02050604050505020204" pitchFamily="18" charset="0"/>
              </a:rPr>
              <a:t>Example:</a:t>
            </a:r>
            <a:r>
              <a:rPr lang="en-US" sz="1800" dirty="0">
                <a:latin typeface="Bookman Old Style" panose="02050604050505020204" pitchFamily="18" charset="0"/>
              </a:rPr>
              <a:t> </a:t>
            </a:r>
            <a:r>
              <a:rPr lang="en-US" sz="1800" dirty="0">
                <a:solidFill>
                  <a:srgbClr val="0070C0"/>
                </a:solidFill>
                <a:latin typeface="Bookman Old Style" panose="02050604050505020204" pitchFamily="18" charset="0"/>
              </a:rPr>
              <a:t>Another example to illustrate call by reference.</a:t>
            </a:r>
          </a:p>
          <a:p>
            <a:br>
              <a:rPr lang="en-US" sz="800" dirty="0">
                <a:solidFill>
                  <a:srgbClr val="0070C0"/>
                </a:solidFill>
                <a:latin typeface="Bookman Old Style" panose="02050604050505020204" pitchFamily="18" charset="0"/>
              </a:rPr>
            </a:br>
            <a:r>
              <a:rPr lang="en-US" sz="1800" i="1" dirty="0">
                <a:solidFill>
                  <a:srgbClr val="CC00FF"/>
                </a:solidFill>
                <a:latin typeface="Bookman Old Style" panose="02050604050505020204" pitchFamily="18" charset="0"/>
              </a:rPr>
              <a:t>def </a:t>
            </a:r>
            <a:r>
              <a:rPr lang="en-US" sz="1800" i="1" dirty="0" err="1">
                <a:solidFill>
                  <a:srgbClr val="CC00FF"/>
                </a:solidFill>
                <a:latin typeface="Bookman Old Style" panose="02050604050505020204" pitchFamily="18" charset="0"/>
              </a:rPr>
              <a:t>change_string</a:t>
            </a:r>
            <a:r>
              <a:rPr lang="en-US" sz="1800" i="1" dirty="0">
                <a:solidFill>
                  <a:srgbClr val="CC00FF"/>
                </a:solidFill>
                <a:latin typeface="Bookman Old Style" panose="02050604050505020204" pitchFamily="18" charset="0"/>
              </a:rPr>
              <a:t>(str):</a:t>
            </a:r>
          </a:p>
          <a:p>
            <a:r>
              <a:rPr lang="en-US" sz="1800" i="1" dirty="0">
                <a:solidFill>
                  <a:srgbClr val="CC00FF"/>
                </a:solidFill>
                <a:latin typeface="Bookman Old Style" panose="02050604050505020204" pitchFamily="18" charset="0"/>
              </a:rPr>
              <a:t>   str=str + "Department of CA."</a:t>
            </a:r>
          </a:p>
          <a:p>
            <a:r>
              <a:rPr lang="en-US" sz="1800" i="1" dirty="0">
                <a:solidFill>
                  <a:srgbClr val="CC00FF"/>
                </a:solidFill>
                <a:latin typeface="Bookman Old Style" panose="02050604050505020204" pitchFamily="18" charset="0"/>
              </a:rPr>
              <a:t>   print(id(str))</a:t>
            </a:r>
          </a:p>
          <a:p>
            <a:r>
              <a:rPr lang="en-US" sz="1800" i="1" dirty="0">
                <a:solidFill>
                  <a:srgbClr val="CC00FF"/>
                </a:solidFill>
                <a:latin typeface="Bookman Old Style" panose="02050604050505020204" pitchFamily="18" charset="0"/>
              </a:rPr>
              <a:t>   print("String inside function = ",str)    </a:t>
            </a:r>
          </a:p>
          <a:p>
            <a:r>
              <a:rPr lang="en-US" sz="800" i="1" dirty="0">
                <a:solidFill>
                  <a:srgbClr val="CC00FF"/>
                </a:solidFill>
                <a:latin typeface="Bookman Old Style" panose="02050604050505020204" pitchFamily="18" charset="0"/>
              </a:rPr>
              <a:t>    </a:t>
            </a:r>
          </a:p>
          <a:p>
            <a:r>
              <a:rPr lang="en-US" sz="1800" i="1" dirty="0">
                <a:solidFill>
                  <a:srgbClr val="CC00FF"/>
                </a:solidFill>
                <a:latin typeface="Bookman Old Style" panose="02050604050505020204" pitchFamily="18" charset="0"/>
              </a:rPr>
              <a:t>s="Asansol Engineering College "    </a:t>
            </a:r>
          </a:p>
          <a:p>
            <a:r>
              <a:rPr lang="en-US" sz="1800" i="1" dirty="0" err="1">
                <a:solidFill>
                  <a:srgbClr val="CC00FF"/>
                </a:solidFill>
                <a:latin typeface="Bookman Old Style" panose="02050604050505020204" pitchFamily="18" charset="0"/>
              </a:rPr>
              <a:t>change_string</a:t>
            </a:r>
            <a:r>
              <a:rPr lang="en-US" sz="1800" i="1" dirty="0">
                <a:solidFill>
                  <a:srgbClr val="CC00FF"/>
                </a:solidFill>
                <a:latin typeface="Bookman Old Style" panose="02050604050505020204" pitchFamily="18" charset="0"/>
              </a:rPr>
              <a:t>(s)</a:t>
            </a:r>
          </a:p>
          <a:p>
            <a:r>
              <a:rPr lang="en-US" sz="1800" i="1" dirty="0">
                <a:solidFill>
                  <a:srgbClr val="CC00FF"/>
                </a:solidFill>
                <a:latin typeface="Bookman Old Style" panose="02050604050505020204" pitchFamily="18" charset="0"/>
              </a:rPr>
              <a:t>print(id(str))</a:t>
            </a:r>
          </a:p>
          <a:p>
            <a:r>
              <a:rPr lang="en-US" sz="1800" i="1" dirty="0">
                <a:solidFill>
                  <a:srgbClr val="CC00FF"/>
                </a:solidFill>
                <a:latin typeface="Bookman Old Style" panose="02050604050505020204" pitchFamily="18" charset="0"/>
              </a:rPr>
              <a:t>print("String outside function = ",s) </a:t>
            </a:r>
          </a:p>
        </p:txBody>
      </p:sp>
      <p:sp>
        <p:nvSpPr>
          <p:cNvPr id="6" name="Slide Number Placeholder 5"/>
          <p:cNvSpPr>
            <a:spLocks noGrp="1"/>
          </p:cNvSpPr>
          <p:nvPr>
            <p:ph type="sldNum" sz="quarter" idx="12"/>
          </p:nvPr>
        </p:nvSpPr>
        <p:spPr/>
        <p:txBody>
          <a:bodyPr/>
          <a:lstStyle/>
          <a:p>
            <a:fld id="{E6E647BD-5167-4AEA-A9B4-006B3D4D11D8}" type="slidenum">
              <a:rPr lang="en-IN" smtClean="0"/>
              <a:pPr/>
              <a:t>14</a:t>
            </a:fld>
            <a:endParaRPr lang="en-IN" dirty="0"/>
          </a:p>
        </p:txBody>
      </p:sp>
      <p:sp>
        <p:nvSpPr>
          <p:cNvPr id="10" name="TextBox 9">
            <a:extLst>
              <a:ext uri="{FF2B5EF4-FFF2-40B4-BE49-F238E27FC236}">
                <a16:creationId xmlns:a16="http://schemas.microsoft.com/office/drawing/2014/main" id="{A4490BD5-982E-4077-BB8D-7987E95A9BF1}"/>
              </a:ext>
            </a:extLst>
          </p:cNvPr>
          <p:cNvSpPr txBox="1"/>
          <p:nvPr/>
        </p:nvSpPr>
        <p:spPr>
          <a:xfrm>
            <a:off x="5697923" y="4368388"/>
            <a:ext cx="1105272"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5" name="Picture 4">
            <a:extLst>
              <a:ext uri="{FF2B5EF4-FFF2-40B4-BE49-F238E27FC236}">
                <a16:creationId xmlns:a16="http://schemas.microsoft.com/office/drawing/2014/main" id="{CA74957C-54F8-4FA8-B97A-1A9F7EF6AA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4813427"/>
            <a:ext cx="5517358" cy="1996857"/>
          </a:xfrm>
          <a:prstGeom prst="rect">
            <a:avLst/>
          </a:prstGeom>
        </p:spPr>
      </p:pic>
    </p:spTree>
    <p:extLst>
      <p:ext uri="{BB962C8B-B14F-4D97-AF65-F5344CB8AC3E}">
        <p14:creationId xmlns:p14="http://schemas.microsoft.com/office/powerpoint/2010/main" val="3928639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82" y="13995"/>
            <a:ext cx="8905118" cy="713289"/>
          </a:xfrm>
        </p:spPr>
        <p:txBody>
          <a:bodyPr>
            <a:noAutofit/>
          </a:bodyPr>
          <a:lstStyle/>
          <a:p>
            <a:pPr algn="ctr"/>
            <a:r>
              <a:rPr lang="en-US" sz="3600" dirty="0">
                <a:solidFill>
                  <a:srgbClr val="C00000"/>
                </a:solidFill>
                <a:latin typeface="Bookman Old Style" pitchFamily="18" charset="0"/>
              </a:rPr>
              <a:t>Types of Argument</a:t>
            </a:r>
            <a:endParaRPr lang="en-IN" sz="3600" dirty="0">
              <a:solidFill>
                <a:srgbClr val="C00000"/>
              </a:solidFill>
            </a:endParaRPr>
          </a:p>
        </p:txBody>
      </p:sp>
      <p:sp>
        <p:nvSpPr>
          <p:cNvPr id="3" name="Text Placeholder 2"/>
          <p:cNvSpPr>
            <a:spLocks noGrp="1"/>
          </p:cNvSpPr>
          <p:nvPr>
            <p:ph type="body" idx="1"/>
          </p:nvPr>
        </p:nvSpPr>
        <p:spPr>
          <a:xfrm>
            <a:off x="1403648" y="836712"/>
            <a:ext cx="7526070" cy="6049280"/>
          </a:xfrm>
        </p:spPr>
        <p:txBody>
          <a:bodyPr>
            <a:noAutofit/>
          </a:bodyPr>
          <a:lstStyle/>
          <a:p>
            <a:r>
              <a:rPr lang="en-US" sz="1800" dirty="0">
                <a:solidFill>
                  <a:schemeClr val="tx1"/>
                </a:solidFill>
                <a:latin typeface="Bookman Old Style" panose="02050604050505020204" pitchFamily="18" charset="0"/>
              </a:rPr>
              <a:t>There may be several types of arguments which can be passed at the time of function call.</a:t>
            </a:r>
          </a:p>
          <a:p>
            <a:pPr marL="342900" indent="-342900">
              <a:buFont typeface="+mj-lt"/>
              <a:buAutoNum type="arabicPeriod"/>
            </a:pPr>
            <a:r>
              <a:rPr lang="en-US" sz="1800" i="1" dirty="0">
                <a:solidFill>
                  <a:srgbClr val="0070C0"/>
                </a:solidFill>
                <a:latin typeface="Bookman Old Style" panose="02050604050505020204" pitchFamily="18" charset="0"/>
              </a:rPr>
              <a:t>Required arguments</a:t>
            </a:r>
          </a:p>
          <a:p>
            <a:pPr marL="342900" indent="-342900">
              <a:buFont typeface="+mj-lt"/>
              <a:buAutoNum type="arabicPeriod"/>
            </a:pPr>
            <a:r>
              <a:rPr lang="en-US" sz="1800" i="1" dirty="0">
                <a:solidFill>
                  <a:srgbClr val="0070C0"/>
                </a:solidFill>
                <a:latin typeface="Bookman Old Style" panose="02050604050505020204" pitchFamily="18" charset="0"/>
              </a:rPr>
              <a:t>Keyword arguments</a:t>
            </a:r>
          </a:p>
          <a:p>
            <a:pPr marL="342900" indent="-342900">
              <a:buFont typeface="+mj-lt"/>
              <a:buAutoNum type="arabicPeriod"/>
            </a:pPr>
            <a:r>
              <a:rPr lang="en-US" sz="1800" i="1" dirty="0">
                <a:solidFill>
                  <a:srgbClr val="0070C0"/>
                </a:solidFill>
                <a:latin typeface="Bookman Old Style" panose="02050604050505020204" pitchFamily="18" charset="0"/>
              </a:rPr>
              <a:t>Default arguments</a:t>
            </a:r>
          </a:p>
          <a:p>
            <a:pPr marL="342900" indent="-342900">
              <a:buFont typeface="+mj-lt"/>
              <a:buAutoNum type="arabicPeriod"/>
            </a:pPr>
            <a:r>
              <a:rPr lang="en-US" sz="1800" i="1" dirty="0">
                <a:solidFill>
                  <a:srgbClr val="0070C0"/>
                </a:solidFill>
                <a:latin typeface="Bookman Old Style" panose="02050604050505020204" pitchFamily="18" charset="0"/>
              </a:rPr>
              <a:t>Variable-length arguments</a:t>
            </a:r>
          </a:p>
          <a:p>
            <a:pPr algn="just"/>
            <a:r>
              <a:rPr lang="en-US" sz="1800" b="1" dirty="0">
                <a:solidFill>
                  <a:srgbClr val="002060"/>
                </a:solidFill>
                <a:latin typeface="Bookman Old Style" panose="02050604050505020204" pitchFamily="18" charset="0"/>
              </a:rPr>
              <a:t>Required Argument:</a:t>
            </a:r>
            <a:r>
              <a:rPr lang="en-US" sz="1800" dirty="0">
                <a:solidFill>
                  <a:schemeClr val="tx1"/>
                </a:solidFill>
                <a:latin typeface="Bookman Old Style" panose="02050604050505020204" pitchFamily="18" charset="0"/>
              </a:rPr>
              <a:t> Here, w</a:t>
            </a:r>
            <a:r>
              <a:rPr lang="en-US" dirty="0">
                <a:solidFill>
                  <a:schemeClr val="tx1"/>
                </a:solidFill>
                <a:latin typeface="Bookman Old Style" panose="02050604050505020204" pitchFamily="18" charset="0"/>
              </a:rPr>
              <a:t>e can provide the arguments at the time of the function call. As far as the required arguments are concerned, these are the arguments which are required to be passed at the time of function calling with the exact match of their positions in the function call and function definition. If either of the arguments is not provided in the function call, or the position of the arguments is changed, the Python interpreter will show the error.</a:t>
            </a:r>
          </a:p>
          <a:p>
            <a:pPr algn="just"/>
            <a:br>
              <a:rPr lang="en-US" sz="1800" dirty="0">
                <a:solidFill>
                  <a:schemeClr val="tx1"/>
                </a:solidFill>
                <a:latin typeface="Bookman Old Style" panose="02050604050505020204" pitchFamily="18" charset="0"/>
              </a:rPr>
            </a:br>
            <a:endParaRPr lang="en-US" sz="1800" dirty="0">
              <a:solidFill>
                <a:schemeClr val="tx1"/>
              </a:solidFill>
              <a:latin typeface="Bookman Old Style" panose="02050604050505020204" pitchFamily="18" charset="0"/>
            </a:endParaRPr>
          </a:p>
          <a:p>
            <a:pPr algn="just"/>
            <a:br>
              <a:rPr lang="en-US" sz="1800" dirty="0">
                <a:solidFill>
                  <a:schemeClr val="tx1"/>
                </a:solidFill>
                <a:latin typeface="Bookman Old Style" panose="02050604050505020204" pitchFamily="18" charset="0"/>
              </a:rPr>
            </a:br>
            <a:endParaRPr lang="en-IN" sz="1800" i="1" dirty="0">
              <a:solidFill>
                <a:schemeClr val="tx1"/>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15</a:t>
            </a:fld>
            <a:endParaRPr lang="en-IN" dirty="0"/>
          </a:p>
        </p:txBody>
      </p:sp>
    </p:spTree>
    <p:extLst>
      <p:ext uri="{BB962C8B-B14F-4D97-AF65-F5344CB8AC3E}">
        <p14:creationId xmlns:p14="http://schemas.microsoft.com/office/powerpoint/2010/main" val="1857296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82" y="13995"/>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836712"/>
            <a:ext cx="7526070" cy="6049280"/>
          </a:xfrm>
        </p:spPr>
        <p:txBody>
          <a:bodyPr>
            <a:noAutofit/>
          </a:bodyPr>
          <a:lstStyle/>
          <a:p>
            <a:r>
              <a:rPr lang="en-US" b="1" dirty="0">
                <a:solidFill>
                  <a:srgbClr val="002060"/>
                </a:solidFill>
                <a:latin typeface="Bookman Old Style" panose="02050604050505020204" pitchFamily="18" charset="0"/>
              </a:rPr>
              <a:t>Example:</a:t>
            </a:r>
            <a:r>
              <a:rPr lang="en-US" dirty="0">
                <a:solidFill>
                  <a:schemeClr val="tx1"/>
                </a:solidFill>
                <a:latin typeface="Bookman Old Style" panose="02050604050505020204" pitchFamily="18" charset="0"/>
              </a:rPr>
              <a:t> </a:t>
            </a:r>
            <a:r>
              <a:rPr lang="en-US" dirty="0">
                <a:solidFill>
                  <a:srgbClr val="0070C0"/>
                </a:solidFill>
                <a:latin typeface="Bookman Old Style" panose="02050604050505020204" pitchFamily="18" charset="0"/>
              </a:rPr>
              <a:t>Write a function to calculate simple interest.</a:t>
            </a:r>
          </a:p>
          <a:p>
            <a:r>
              <a:rPr lang="en-US" i="1" dirty="0">
                <a:solidFill>
                  <a:srgbClr val="CC00FF"/>
                </a:solidFill>
                <a:latin typeface="Bookman Old Style" panose="02050604050505020204" pitchFamily="18" charset="0"/>
              </a:rPr>
              <a:t>def SI(</a:t>
            </a:r>
            <a:r>
              <a:rPr lang="en-US" i="1" dirty="0" err="1">
                <a:solidFill>
                  <a:srgbClr val="CC00FF"/>
                </a:solidFill>
                <a:latin typeface="Bookman Old Style" panose="02050604050505020204" pitchFamily="18" charset="0"/>
              </a:rPr>
              <a:t>p,r,t</a:t>
            </a:r>
            <a:r>
              <a:rPr lang="en-US" i="1" dirty="0">
                <a:solidFill>
                  <a:srgbClr val="CC00FF"/>
                </a:solidFill>
                <a:latin typeface="Bookman Old Style" panose="02050604050505020204" pitchFamily="18" charset="0"/>
              </a:rPr>
              <a:t>):</a:t>
            </a:r>
          </a:p>
          <a:p>
            <a:r>
              <a:rPr lang="en-US" i="1" dirty="0">
                <a:solidFill>
                  <a:srgbClr val="CC00FF"/>
                </a:solidFill>
                <a:latin typeface="Bookman Old Style" panose="02050604050505020204" pitchFamily="18" charset="0"/>
              </a:rPr>
              <a:t>    </a:t>
            </a:r>
            <a:r>
              <a:rPr lang="en-US" i="1" dirty="0" err="1">
                <a:solidFill>
                  <a:srgbClr val="CC00FF"/>
                </a:solidFill>
                <a:latin typeface="Bookman Old Style" panose="02050604050505020204" pitchFamily="18" charset="0"/>
              </a:rPr>
              <a:t>si</a:t>
            </a:r>
            <a:r>
              <a:rPr lang="en-US" i="1" dirty="0">
                <a:solidFill>
                  <a:srgbClr val="CC00FF"/>
                </a:solidFill>
                <a:latin typeface="Bookman Old Style" panose="02050604050505020204" pitchFamily="18" charset="0"/>
              </a:rPr>
              <a:t>=(p*r*t)/100</a:t>
            </a:r>
          </a:p>
          <a:p>
            <a:r>
              <a:rPr lang="en-US" i="1" dirty="0">
                <a:solidFill>
                  <a:srgbClr val="CC00FF"/>
                </a:solidFill>
                <a:latin typeface="Bookman Old Style" panose="02050604050505020204" pitchFamily="18" charset="0"/>
              </a:rPr>
              <a:t>    return </a:t>
            </a:r>
            <a:r>
              <a:rPr lang="en-US" i="1" dirty="0" err="1">
                <a:solidFill>
                  <a:srgbClr val="CC00FF"/>
                </a:solidFill>
                <a:latin typeface="Bookman Old Style" panose="02050604050505020204" pitchFamily="18" charset="0"/>
              </a:rPr>
              <a:t>si</a:t>
            </a:r>
            <a:endParaRPr lang="en-US" i="1" dirty="0">
              <a:solidFill>
                <a:srgbClr val="CC00FF"/>
              </a:solidFill>
              <a:latin typeface="Bookman Old Style" panose="02050604050505020204" pitchFamily="18" charset="0"/>
            </a:endParaRPr>
          </a:p>
          <a:p>
            <a:r>
              <a:rPr lang="en-US" i="1" dirty="0">
                <a:solidFill>
                  <a:srgbClr val="CC00FF"/>
                </a:solidFill>
                <a:latin typeface="Bookman Old Style" panose="02050604050505020204" pitchFamily="18" charset="0"/>
              </a:rPr>
              <a:t>    </a:t>
            </a:r>
          </a:p>
          <a:p>
            <a:r>
              <a:rPr lang="en-US" i="1" dirty="0">
                <a:solidFill>
                  <a:srgbClr val="CC00FF"/>
                </a:solidFill>
                <a:latin typeface="Bookman Old Style" panose="02050604050505020204" pitchFamily="18" charset="0"/>
              </a:rPr>
              <a:t>p=int(input("Enter Principle amount::"))</a:t>
            </a:r>
          </a:p>
          <a:p>
            <a:r>
              <a:rPr lang="en-US" i="1" dirty="0">
                <a:solidFill>
                  <a:srgbClr val="CC00FF"/>
                </a:solidFill>
                <a:latin typeface="Bookman Old Style" panose="02050604050505020204" pitchFamily="18" charset="0"/>
              </a:rPr>
              <a:t>r=int(input("Enter rete of interest::"))</a:t>
            </a:r>
          </a:p>
          <a:p>
            <a:r>
              <a:rPr lang="en-US" i="1" dirty="0">
                <a:solidFill>
                  <a:srgbClr val="CC00FF"/>
                </a:solidFill>
                <a:latin typeface="Bookman Old Style" panose="02050604050505020204" pitchFamily="18" charset="0"/>
              </a:rPr>
              <a:t>t=int(input("Enter time::"))</a:t>
            </a:r>
          </a:p>
          <a:p>
            <a:r>
              <a:rPr lang="en-US" i="1" dirty="0">
                <a:solidFill>
                  <a:srgbClr val="CC00FF"/>
                </a:solidFill>
                <a:latin typeface="Bookman Old Style" panose="02050604050505020204" pitchFamily="18" charset="0"/>
              </a:rPr>
              <a:t>print("Simple Interest=",SI(</a:t>
            </a:r>
            <a:r>
              <a:rPr lang="en-US" i="1" dirty="0" err="1">
                <a:solidFill>
                  <a:srgbClr val="CC00FF"/>
                </a:solidFill>
                <a:latin typeface="Bookman Old Style" panose="02050604050505020204" pitchFamily="18" charset="0"/>
              </a:rPr>
              <a:t>p,r,t</a:t>
            </a:r>
            <a:r>
              <a:rPr lang="en-US" i="1" dirty="0">
                <a:solidFill>
                  <a:srgbClr val="CC00FF"/>
                </a:solidFill>
                <a:latin typeface="Bookman Old Style" panose="02050604050505020204" pitchFamily="18" charset="0"/>
              </a:rPr>
              <a:t>))</a:t>
            </a:r>
          </a:p>
          <a:p>
            <a:endParaRPr lang="en-US" i="1" dirty="0">
              <a:solidFill>
                <a:srgbClr val="CC00FF"/>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16</a:t>
            </a:fld>
            <a:endParaRPr lang="en-IN" dirty="0"/>
          </a:p>
        </p:txBody>
      </p:sp>
      <p:pic>
        <p:nvPicPr>
          <p:cNvPr id="5" name="Picture 4">
            <a:extLst>
              <a:ext uri="{FF2B5EF4-FFF2-40B4-BE49-F238E27FC236}">
                <a16:creationId xmlns:a16="http://schemas.microsoft.com/office/drawing/2014/main" id="{10D9F839-C174-42A0-B612-12581C319D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4365104"/>
            <a:ext cx="3168352" cy="2326947"/>
          </a:xfrm>
          <a:prstGeom prst="rect">
            <a:avLst/>
          </a:prstGeom>
        </p:spPr>
      </p:pic>
      <p:sp>
        <p:nvSpPr>
          <p:cNvPr id="7" name="TextBox 6">
            <a:extLst>
              <a:ext uri="{FF2B5EF4-FFF2-40B4-BE49-F238E27FC236}">
                <a16:creationId xmlns:a16="http://schemas.microsoft.com/office/drawing/2014/main" id="{6BC519C8-5B7A-4D68-9E92-029CE6C104E9}"/>
              </a:ext>
            </a:extLst>
          </p:cNvPr>
          <p:cNvSpPr txBox="1"/>
          <p:nvPr/>
        </p:nvSpPr>
        <p:spPr>
          <a:xfrm>
            <a:off x="6683660" y="3986497"/>
            <a:ext cx="1105272"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spTree>
    <p:extLst>
      <p:ext uri="{BB962C8B-B14F-4D97-AF65-F5344CB8AC3E}">
        <p14:creationId xmlns:p14="http://schemas.microsoft.com/office/powerpoint/2010/main" val="70646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82" y="13995"/>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836712"/>
            <a:ext cx="7526070" cy="6049280"/>
          </a:xfrm>
        </p:spPr>
        <p:txBody>
          <a:bodyPr>
            <a:noAutofit/>
          </a:bodyPr>
          <a:lstStyle/>
          <a:p>
            <a:pPr algn="just"/>
            <a:r>
              <a:rPr lang="en-US" b="1" dirty="0">
                <a:solidFill>
                  <a:srgbClr val="002060"/>
                </a:solidFill>
                <a:latin typeface="Bookman Old Style" panose="02050604050505020204" pitchFamily="18" charset="0"/>
              </a:rPr>
              <a:t>Keyword Argument:</a:t>
            </a:r>
            <a:r>
              <a:rPr lang="en-US" dirty="0">
                <a:solidFill>
                  <a:schemeClr val="tx1"/>
                </a:solidFill>
                <a:latin typeface="Bookman Old Style" panose="02050604050505020204" pitchFamily="18" charset="0"/>
              </a:rPr>
              <a:t> Keyword arguments are related to the function calls. </a:t>
            </a:r>
            <a:r>
              <a:rPr lang="en-US" i="1" dirty="0">
                <a:solidFill>
                  <a:srgbClr val="0070C0"/>
                </a:solidFill>
                <a:latin typeface="Bookman Old Style" panose="02050604050505020204" pitchFamily="18" charset="0"/>
              </a:rPr>
              <a:t>When you use keyword arguments in a function call, the caller identifies the arguments by the parameter name.</a:t>
            </a:r>
          </a:p>
          <a:p>
            <a:pPr algn="just"/>
            <a:r>
              <a:rPr lang="en-US" dirty="0">
                <a:solidFill>
                  <a:schemeClr val="tx1"/>
                </a:solidFill>
                <a:latin typeface="Bookman Old Style" panose="02050604050505020204" pitchFamily="18" charset="0"/>
              </a:rPr>
              <a:t>This allows you to </a:t>
            </a:r>
            <a:r>
              <a:rPr lang="en-US" i="1" dirty="0">
                <a:solidFill>
                  <a:srgbClr val="0070C0"/>
                </a:solidFill>
                <a:latin typeface="Bookman Old Style" panose="02050604050505020204" pitchFamily="18" charset="0"/>
              </a:rPr>
              <a:t>skip arguments or place them out of order because the Python interpreter is able to use the keywords provided to match the values with parameters. </a:t>
            </a:r>
            <a:br>
              <a:rPr lang="en-US" dirty="0">
                <a:solidFill>
                  <a:schemeClr val="tx1"/>
                </a:solidFill>
                <a:latin typeface="Bookman Old Style" panose="02050604050505020204" pitchFamily="18" charset="0"/>
              </a:rPr>
            </a:br>
            <a:endParaRPr lang="en-US" sz="800" dirty="0">
              <a:solidFill>
                <a:schemeClr val="tx1"/>
              </a:solidFill>
              <a:latin typeface="Bookman Old Style" panose="02050604050505020204" pitchFamily="18" charset="0"/>
            </a:endParaRPr>
          </a:p>
          <a:p>
            <a:pPr algn="just"/>
            <a:r>
              <a:rPr lang="en-US" b="1" dirty="0">
                <a:solidFill>
                  <a:srgbClr val="002060"/>
                </a:solidFill>
                <a:latin typeface="Bookman Old Style" panose="02050604050505020204" pitchFamily="18" charset="0"/>
              </a:rPr>
              <a:t>Example:</a:t>
            </a:r>
            <a:r>
              <a:rPr lang="en-US" dirty="0">
                <a:solidFill>
                  <a:schemeClr val="tx1"/>
                </a:solidFill>
                <a:latin typeface="Bookman Old Style" panose="02050604050505020204" pitchFamily="18" charset="0"/>
              </a:rPr>
              <a:t> </a:t>
            </a:r>
            <a:r>
              <a:rPr lang="en-US" dirty="0">
                <a:solidFill>
                  <a:srgbClr val="0070C0"/>
                </a:solidFill>
                <a:latin typeface="Bookman Old Style" panose="02050604050505020204" pitchFamily="18" charset="0"/>
              </a:rPr>
              <a:t>Illustrate the keyword argument.</a:t>
            </a:r>
          </a:p>
          <a:p>
            <a:pPr algn="just"/>
            <a:r>
              <a:rPr lang="en-US" i="1" dirty="0">
                <a:solidFill>
                  <a:srgbClr val="CC00FF"/>
                </a:solidFill>
                <a:latin typeface="Bookman Old Style" panose="02050604050505020204" pitchFamily="18" charset="0"/>
              </a:rPr>
              <a:t>def display(</a:t>
            </a:r>
            <a:r>
              <a:rPr lang="en-US" i="1" dirty="0" err="1">
                <a:solidFill>
                  <a:srgbClr val="CC00FF"/>
                </a:solidFill>
                <a:latin typeface="Bookman Old Style" panose="02050604050505020204" pitchFamily="18" charset="0"/>
              </a:rPr>
              <a:t>name,roll</a:t>
            </a:r>
            <a:r>
              <a:rPr lang="en-US" i="1" dirty="0">
                <a:solidFill>
                  <a:srgbClr val="CC00FF"/>
                </a:solidFill>
                <a:latin typeface="Bookman Old Style" panose="02050604050505020204" pitchFamily="18" charset="0"/>
              </a:rPr>
              <a:t>):</a:t>
            </a:r>
          </a:p>
          <a:p>
            <a:pPr algn="just"/>
            <a:r>
              <a:rPr lang="en-US" i="1" dirty="0">
                <a:solidFill>
                  <a:srgbClr val="CC00FF"/>
                </a:solidFill>
                <a:latin typeface="Bookman Old Style" panose="02050604050505020204" pitchFamily="18" charset="0"/>
              </a:rPr>
              <a:t>   print("Name: ", name)</a:t>
            </a:r>
          </a:p>
          <a:p>
            <a:pPr algn="just"/>
            <a:r>
              <a:rPr lang="en-US" i="1" dirty="0">
                <a:solidFill>
                  <a:srgbClr val="CC00FF"/>
                </a:solidFill>
                <a:latin typeface="Bookman Old Style" panose="02050604050505020204" pitchFamily="18" charset="0"/>
              </a:rPr>
              <a:t>   print("Roll ", roll)</a:t>
            </a:r>
          </a:p>
          <a:p>
            <a:pPr algn="just"/>
            <a:r>
              <a:rPr lang="en-US" i="1" dirty="0">
                <a:solidFill>
                  <a:srgbClr val="CC00FF"/>
                </a:solidFill>
                <a:latin typeface="Bookman Old Style" panose="02050604050505020204" pitchFamily="18" charset="0"/>
              </a:rPr>
              <a:t>   </a:t>
            </a:r>
          </a:p>
          <a:p>
            <a:pPr algn="just"/>
            <a:r>
              <a:rPr lang="en-US" i="1" dirty="0">
                <a:solidFill>
                  <a:srgbClr val="CC00FF"/>
                </a:solidFill>
                <a:latin typeface="Bookman Old Style" panose="02050604050505020204" pitchFamily="18" charset="0"/>
              </a:rPr>
              <a:t>display(roll=5,name="Suman" )</a:t>
            </a:r>
          </a:p>
          <a:p>
            <a:pPr algn="just"/>
            <a:endParaRPr lang="en-US" i="1" dirty="0">
              <a:solidFill>
                <a:schemeClr val="tx1"/>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17</a:t>
            </a:fld>
            <a:endParaRPr lang="en-IN" dirty="0"/>
          </a:p>
        </p:txBody>
      </p:sp>
      <p:pic>
        <p:nvPicPr>
          <p:cNvPr id="8" name="Picture 7">
            <a:extLst>
              <a:ext uri="{FF2B5EF4-FFF2-40B4-BE49-F238E27FC236}">
                <a16:creationId xmlns:a16="http://schemas.microsoft.com/office/drawing/2014/main" id="{F7A250BF-858B-46A7-BDD3-80E54CC037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0192" y="4581128"/>
            <a:ext cx="2376264" cy="2088232"/>
          </a:xfrm>
          <a:prstGeom prst="rect">
            <a:avLst/>
          </a:prstGeom>
        </p:spPr>
      </p:pic>
      <p:sp>
        <p:nvSpPr>
          <p:cNvPr id="9" name="TextBox 8">
            <a:extLst>
              <a:ext uri="{FF2B5EF4-FFF2-40B4-BE49-F238E27FC236}">
                <a16:creationId xmlns:a16="http://schemas.microsoft.com/office/drawing/2014/main" id="{DD078116-2CB7-46A0-8EF3-E028DF8AA236}"/>
              </a:ext>
            </a:extLst>
          </p:cNvPr>
          <p:cNvSpPr txBox="1"/>
          <p:nvPr/>
        </p:nvSpPr>
        <p:spPr>
          <a:xfrm>
            <a:off x="6971692" y="4179830"/>
            <a:ext cx="1033264" cy="369332"/>
          </a:xfrm>
          <a:prstGeom prst="rect">
            <a:avLst/>
          </a:prstGeom>
          <a:noFill/>
        </p:spPr>
        <p:txBody>
          <a:bodyPr wrap="square" rtlCol="0">
            <a:spAutoFit/>
          </a:bodyPr>
          <a:lstStyle/>
          <a:p>
            <a:pPr algn="ctr"/>
            <a:r>
              <a:rPr lang="en-IN" dirty="0">
                <a:solidFill>
                  <a:srgbClr val="00B050"/>
                </a:solidFill>
                <a:latin typeface="Bookman Old Style" panose="02050604050505020204" pitchFamily="18" charset="0"/>
              </a:rPr>
              <a:t>Output</a:t>
            </a:r>
          </a:p>
        </p:txBody>
      </p:sp>
    </p:spTree>
    <p:extLst>
      <p:ext uri="{BB962C8B-B14F-4D97-AF65-F5344CB8AC3E}">
        <p14:creationId xmlns:p14="http://schemas.microsoft.com/office/powerpoint/2010/main" val="271975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206" y="62791"/>
            <a:ext cx="7772400" cy="770463"/>
          </a:xfrm>
        </p:spPr>
        <p:txBody>
          <a:bodyPr>
            <a:normAutofit/>
          </a:bodyPr>
          <a:lstStyle/>
          <a:p>
            <a:pPr algn="ctr"/>
            <a:r>
              <a:rPr lang="en-US" dirty="0">
                <a:solidFill>
                  <a:srgbClr val="C00000"/>
                </a:solidFill>
                <a:latin typeface="Bookman Old Style" pitchFamily="18" charset="0"/>
              </a:rPr>
              <a:t>Continue…</a:t>
            </a:r>
            <a:endParaRPr lang="en-IN" dirty="0">
              <a:solidFill>
                <a:srgbClr val="C00000"/>
              </a:solidFill>
            </a:endParaRPr>
          </a:p>
        </p:txBody>
      </p:sp>
      <p:sp>
        <p:nvSpPr>
          <p:cNvPr id="3" name="Text Placeholder 2"/>
          <p:cNvSpPr>
            <a:spLocks noGrp="1"/>
          </p:cNvSpPr>
          <p:nvPr>
            <p:ph type="body" idx="1"/>
          </p:nvPr>
        </p:nvSpPr>
        <p:spPr>
          <a:xfrm>
            <a:off x="1547664" y="833254"/>
            <a:ext cx="7382054" cy="5886489"/>
          </a:xfrm>
        </p:spPr>
        <p:txBody>
          <a:bodyPr>
            <a:noAutofit/>
          </a:bodyPr>
          <a:lstStyle/>
          <a:p>
            <a:pPr algn="just"/>
            <a:r>
              <a:rPr lang="en-US" b="1" dirty="0">
                <a:solidFill>
                  <a:srgbClr val="002060"/>
                </a:solidFill>
                <a:latin typeface="Bookman Old Style" panose="02050604050505020204" pitchFamily="18" charset="0"/>
              </a:rPr>
              <a:t>Default Argument: </a:t>
            </a:r>
            <a:r>
              <a:rPr lang="en-US" b="0" i="0" dirty="0">
                <a:solidFill>
                  <a:srgbClr val="333333"/>
                </a:solidFill>
                <a:effectLst/>
                <a:latin typeface="Bookman Old Style" panose="02050604050505020204" pitchFamily="18" charset="0"/>
              </a:rPr>
              <a:t>Python allows us to </a:t>
            </a:r>
            <a:r>
              <a:rPr lang="en-US" b="0" i="1" dirty="0">
                <a:solidFill>
                  <a:srgbClr val="0070C0"/>
                </a:solidFill>
                <a:effectLst/>
                <a:latin typeface="Bookman Old Style" panose="02050604050505020204" pitchFamily="18" charset="0"/>
              </a:rPr>
              <a:t>initialize the arguments at the function definition</a:t>
            </a:r>
            <a:r>
              <a:rPr lang="en-US" b="0" i="0" dirty="0">
                <a:solidFill>
                  <a:srgbClr val="333333"/>
                </a:solidFill>
                <a:effectLst/>
                <a:latin typeface="Bookman Old Style" panose="02050604050505020204" pitchFamily="18" charset="0"/>
              </a:rPr>
              <a:t>. If the value of any of the arguments is not provided at the time of function call, </a:t>
            </a:r>
            <a:r>
              <a:rPr lang="en-US" b="0" i="1" dirty="0">
                <a:solidFill>
                  <a:srgbClr val="0070C0"/>
                </a:solidFill>
                <a:effectLst/>
                <a:latin typeface="Bookman Old Style" panose="02050604050505020204" pitchFamily="18" charset="0"/>
              </a:rPr>
              <a:t>then that argument can be initialized with the value given in the definition even if the argument is not specified at the function call.</a:t>
            </a:r>
          </a:p>
          <a:p>
            <a:endParaRPr lang="en-US" sz="1000" dirty="0">
              <a:latin typeface="Bookman Old Style" panose="02050604050505020204" pitchFamily="18" charset="0"/>
            </a:endParaRPr>
          </a:p>
          <a:p>
            <a:r>
              <a:rPr lang="en-US" b="1" dirty="0">
                <a:solidFill>
                  <a:srgbClr val="002060"/>
                </a:solidFill>
                <a:latin typeface="Bookman Old Style" panose="02050604050505020204" pitchFamily="18" charset="0"/>
              </a:rPr>
              <a:t>Example:</a:t>
            </a:r>
            <a:r>
              <a:rPr lang="en-US" dirty="0">
                <a:latin typeface="Bookman Old Style" panose="02050604050505020204" pitchFamily="18" charset="0"/>
              </a:rPr>
              <a:t> </a:t>
            </a:r>
            <a:r>
              <a:rPr lang="en-US" dirty="0">
                <a:solidFill>
                  <a:srgbClr val="0070C0"/>
                </a:solidFill>
                <a:latin typeface="Bookman Old Style" panose="02050604050505020204" pitchFamily="18" charset="0"/>
              </a:rPr>
              <a:t>Give an example to illustrate the default argument.</a:t>
            </a:r>
          </a:p>
          <a:p>
            <a:r>
              <a:rPr lang="en-US" i="1" dirty="0">
                <a:solidFill>
                  <a:srgbClr val="CC00FF"/>
                </a:solidFill>
                <a:latin typeface="Bookman Old Style" panose="02050604050505020204" pitchFamily="18" charset="0"/>
              </a:rPr>
              <a:t>def sum(</a:t>
            </a:r>
            <a:r>
              <a:rPr lang="en-US" i="1" dirty="0" err="1">
                <a:solidFill>
                  <a:srgbClr val="CC00FF"/>
                </a:solidFill>
                <a:latin typeface="Bookman Old Style" panose="02050604050505020204" pitchFamily="18" charset="0"/>
              </a:rPr>
              <a:t>a,b</a:t>
            </a:r>
            <a:r>
              <a:rPr lang="en-US" i="1" dirty="0">
                <a:solidFill>
                  <a:srgbClr val="CC00FF"/>
                </a:solidFill>
                <a:latin typeface="Bookman Old Style" panose="02050604050505020204" pitchFamily="18" charset="0"/>
              </a:rPr>
              <a:t>=10):</a:t>
            </a:r>
          </a:p>
          <a:p>
            <a:r>
              <a:rPr lang="en-US" i="1" dirty="0">
                <a:solidFill>
                  <a:srgbClr val="CC00FF"/>
                </a:solidFill>
                <a:latin typeface="Bookman Old Style" panose="02050604050505020204" pitchFamily="18" charset="0"/>
              </a:rPr>
              <a:t>    s=</a:t>
            </a:r>
            <a:r>
              <a:rPr lang="en-US" i="1" dirty="0" err="1">
                <a:solidFill>
                  <a:srgbClr val="CC00FF"/>
                </a:solidFill>
                <a:latin typeface="Bookman Old Style" panose="02050604050505020204" pitchFamily="18" charset="0"/>
              </a:rPr>
              <a:t>a+b</a:t>
            </a:r>
            <a:endParaRPr lang="en-US" i="1" dirty="0">
              <a:solidFill>
                <a:srgbClr val="CC00FF"/>
              </a:solidFill>
              <a:latin typeface="Bookman Old Style" panose="02050604050505020204" pitchFamily="18" charset="0"/>
            </a:endParaRPr>
          </a:p>
          <a:p>
            <a:r>
              <a:rPr lang="en-US" i="1" dirty="0">
                <a:solidFill>
                  <a:srgbClr val="CC00FF"/>
                </a:solidFill>
                <a:latin typeface="Bookman Old Style" panose="02050604050505020204" pitchFamily="18" charset="0"/>
              </a:rPr>
              <a:t>    return s;</a:t>
            </a:r>
          </a:p>
          <a:p>
            <a:endParaRPr lang="en-US" i="1" dirty="0">
              <a:solidFill>
                <a:srgbClr val="CC00FF"/>
              </a:solidFill>
              <a:latin typeface="Bookman Old Style" panose="02050604050505020204" pitchFamily="18" charset="0"/>
            </a:endParaRPr>
          </a:p>
          <a:p>
            <a:r>
              <a:rPr lang="en-US" i="1" dirty="0">
                <a:solidFill>
                  <a:srgbClr val="CC00FF"/>
                </a:solidFill>
                <a:latin typeface="Bookman Old Style" panose="02050604050505020204" pitchFamily="18" charset="0"/>
              </a:rPr>
              <a:t>s=sum(20)</a:t>
            </a:r>
          </a:p>
          <a:p>
            <a:r>
              <a:rPr lang="en-US" i="1" dirty="0">
                <a:solidFill>
                  <a:srgbClr val="CC00FF"/>
                </a:solidFill>
                <a:latin typeface="Bookman Old Style" panose="02050604050505020204" pitchFamily="18" charset="0"/>
              </a:rPr>
              <a:t>print("SUM=",s)</a:t>
            </a:r>
          </a:p>
          <a:p>
            <a:br>
              <a:rPr lang="en-US" dirty="0">
                <a:latin typeface="Bookman Old Style" panose="02050604050505020204" pitchFamily="18" charset="0"/>
              </a:rPr>
            </a:br>
            <a:endParaRPr lang="en-US" b="1" dirty="0">
              <a:solidFill>
                <a:srgbClr val="002060"/>
              </a:solidFill>
              <a:latin typeface="Bookman Old Style" panose="02050604050505020204" pitchFamily="18" charset="0"/>
            </a:endParaRPr>
          </a:p>
        </p:txBody>
      </p:sp>
      <p:sp>
        <p:nvSpPr>
          <p:cNvPr id="6" name="Slide Number Placeholder 5"/>
          <p:cNvSpPr>
            <a:spLocks noGrp="1"/>
          </p:cNvSpPr>
          <p:nvPr>
            <p:ph type="sldNum" sz="quarter" idx="12"/>
          </p:nvPr>
        </p:nvSpPr>
        <p:spPr>
          <a:xfrm>
            <a:off x="511228" y="3244140"/>
            <a:ext cx="584978" cy="365125"/>
          </a:xfrm>
        </p:spPr>
        <p:txBody>
          <a:bodyPr/>
          <a:lstStyle/>
          <a:p>
            <a:fld id="{E6E647BD-5167-4AEA-A9B4-006B3D4D11D8}" type="slidenum">
              <a:rPr lang="en-IN" smtClean="0"/>
              <a:pPr/>
              <a:t>18</a:t>
            </a:fld>
            <a:endParaRPr lang="en-IN" dirty="0"/>
          </a:p>
        </p:txBody>
      </p:sp>
      <p:pic>
        <p:nvPicPr>
          <p:cNvPr id="7" name="Picture 6">
            <a:extLst>
              <a:ext uri="{FF2B5EF4-FFF2-40B4-BE49-F238E27FC236}">
                <a16:creationId xmlns:a16="http://schemas.microsoft.com/office/drawing/2014/main" id="{89C821C1-2133-4534-8BF6-503CED699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691" y="4338359"/>
            <a:ext cx="3096344" cy="2381384"/>
          </a:xfrm>
          <a:prstGeom prst="rect">
            <a:avLst/>
          </a:prstGeom>
        </p:spPr>
      </p:pic>
      <p:sp>
        <p:nvSpPr>
          <p:cNvPr id="8" name="TextBox 7">
            <a:extLst>
              <a:ext uri="{FF2B5EF4-FFF2-40B4-BE49-F238E27FC236}">
                <a16:creationId xmlns:a16="http://schemas.microsoft.com/office/drawing/2014/main" id="{4C42E4CB-F2C3-42C3-B75C-E19074F50819}"/>
              </a:ext>
            </a:extLst>
          </p:cNvPr>
          <p:cNvSpPr txBox="1"/>
          <p:nvPr/>
        </p:nvSpPr>
        <p:spPr>
          <a:xfrm>
            <a:off x="6233132" y="3980183"/>
            <a:ext cx="1107461"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spTree>
    <p:extLst>
      <p:ext uri="{BB962C8B-B14F-4D97-AF65-F5344CB8AC3E}">
        <p14:creationId xmlns:p14="http://schemas.microsoft.com/office/powerpoint/2010/main" val="271635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116632"/>
            <a:ext cx="7200800"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1124744"/>
            <a:ext cx="7632848" cy="5733256"/>
          </a:xfrm>
        </p:spPr>
        <p:txBody>
          <a:bodyPr>
            <a:noAutofit/>
          </a:bodyPr>
          <a:lstStyle/>
          <a:p>
            <a:pPr algn="just"/>
            <a:r>
              <a:rPr lang="en-US" sz="1800" b="1" dirty="0">
                <a:solidFill>
                  <a:srgbClr val="002060"/>
                </a:solidFill>
                <a:latin typeface="Bookman Old Style" panose="02050604050505020204" pitchFamily="18" charset="0"/>
              </a:rPr>
              <a:t>Variable Length Arguments:</a:t>
            </a:r>
            <a:r>
              <a:rPr lang="en-US" sz="1800" dirty="0">
                <a:solidFill>
                  <a:srgbClr val="0070C0"/>
                </a:solidFill>
                <a:latin typeface="Bookman Old Style" panose="02050604050505020204" pitchFamily="18" charset="0"/>
              </a:rPr>
              <a:t> </a:t>
            </a:r>
            <a:r>
              <a:rPr lang="en-US" sz="1800" dirty="0">
                <a:solidFill>
                  <a:schemeClr val="tx1"/>
                </a:solidFill>
                <a:latin typeface="Bookman Old Style" panose="02050604050505020204" pitchFamily="18" charset="0"/>
              </a:rPr>
              <a:t>In large projects, sometimes we may not know the number of arguments to be passed in advance. In such cases, Python provides us the flexibility to offer the comma-separated values which are internally treated as tuples at the function call. By using the variable-length arguments, we can pass any number of arguments.</a:t>
            </a:r>
          </a:p>
          <a:p>
            <a:pPr algn="just"/>
            <a:r>
              <a:rPr lang="en-US" sz="1800" dirty="0">
                <a:solidFill>
                  <a:schemeClr val="tx1"/>
                </a:solidFill>
                <a:latin typeface="Bookman Old Style" panose="02050604050505020204" pitchFamily="18" charset="0"/>
              </a:rPr>
              <a:t>However, in the function definition, we use an </a:t>
            </a:r>
            <a:r>
              <a:rPr lang="en-US" sz="1800" i="1" dirty="0">
                <a:solidFill>
                  <a:srgbClr val="0070C0"/>
                </a:solidFill>
                <a:latin typeface="Bookman Old Style" panose="02050604050505020204" pitchFamily="18" charset="0"/>
              </a:rPr>
              <a:t>asterisk (*) before the parameter name</a:t>
            </a:r>
            <a:r>
              <a:rPr lang="en-US" sz="1800" dirty="0">
                <a:solidFill>
                  <a:schemeClr val="tx1"/>
                </a:solidFill>
                <a:latin typeface="Bookman Old Style" panose="02050604050505020204" pitchFamily="18" charset="0"/>
              </a:rPr>
              <a:t> to denote this kind of argument. </a:t>
            </a:r>
          </a:p>
          <a:p>
            <a:pPr algn="just"/>
            <a:r>
              <a:rPr lang="en-US" sz="1800" b="1" dirty="0">
                <a:solidFill>
                  <a:srgbClr val="002060"/>
                </a:solidFill>
                <a:latin typeface="Bookman Old Style" panose="02050604050505020204" pitchFamily="18" charset="0"/>
              </a:rPr>
              <a:t>Example:</a:t>
            </a:r>
            <a:r>
              <a:rPr lang="en-US" sz="1800" dirty="0">
                <a:solidFill>
                  <a:schemeClr val="tx1"/>
                </a:solidFill>
                <a:latin typeface="Bookman Old Style" panose="02050604050505020204" pitchFamily="18" charset="0"/>
              </a:rPr>
              <a:t> </a:t>
            </a:r>
            <a:r>
              <a:rPr lang="en-US" sz="1800" dirty="0">
                <a:solidFill>
                  <a:srgbClr val="0070C0"/>
                </a:solidFill>
                <a:latin typeface="Bookman Old Style" panose="02050604050505020204" pitchFamily="18" charset="0"/>
              </a:rPr>
              <a:t>Illustrate the variable length arguments.</a:t>
            </a:r>
          </a:p>
          <a:p>
            <a:r>
              <a:rPr lang="en-US" sz="1800" i="1" dirty="0">
                <a:solidFill>
                  <a:srgbClr val="CC00FF"/>
                </a:solidFill>
                <a:latin typeface="Bookman Old Style" panose="02050604050505020204" pitchFamily="18" charset="0"/>
              </a:rPr>
              <a:t>def </a:t>
            </a:r>
            <a:r>
              <a:rPr lang="en-US" sz="1800" i="1" dirty="0" err="1">
                <a:solidFill>
                  <a:srgbClr val="CC00FF"/>
                </a:solidFill>
                <a:latin typeface="Bookman Old Style" panose="02050604050505020204" pitchFamily="18" charset="0"/>
              </a:rPr>
              <a:t>printme</a:t>
            </a:r>
            <a:r>
              <a:rPr lang="en-US" sz="1800" i="1" dirty="0">
                <a:solidFill>
                  <a:srgbClr val="CC00FF"/>
                </a:solidFill>
                <a:latin typeface="Bookman Old Style" panose="02050604050505020204" pitchFamily="18" charset="0"/>
              </a:rPr>
              <a:t>(*numbers):    </a:t>
            </a:r>
          </a:p>
          <a:p>
            <a:r>
              <a:rPr lang="en-US" sz="1800" i="1" dirty="0">
                <a:solidFill>
                  <a:srgbClr val="CC00FF"/>
                </a:solidFill>
                <a:latin typeface="Bookman Old Style" panose="02050604050505020204" pitchFamily="18" charset="0"/>
              </a:rPr>
              <a:t>    print("type of passed argument is ",type(numbers))    </a:t>
            </a:r>
          </a:p>
          <a:p>
            <a:r>
              <a:rPr lang="en-US" sz="1800" i="1" dirty="0">
                <a:solidFill>
                  <a:srgbClr val="CC00FF"/>
                </a:solidFill>
                <a:latin typeface="Bookman Old Style" panose="02050604050505020204" pitchFamily="18" charset="0"/>
              </a:rPr>
              <a:t>    print("printing the passed arguments...")    </a:t>
            </a:r>
          </a:p>
          <a:p>
            <a:r>
              <a:rPr lang="en-US" sz="1800" i="1" dirty="0">
                <a:solidFill>
                  <a:srgbClr val="CC00FF"/>
                </a:solidFill>
                <a:latin typeface="Bookman Old Style" panose="02050604050505020204" pitchFamily="18" charset="0"/>
              </a:rPr>
              <a:t>    for n in numbers:    </a:t>
            </a:r>
          </a:p>
          <a:p>
            <a:r>
              <a:rPr lang="en-US" sz="1800" i="1" dirty="0">
                <a:solidFill>
                  <a:srgbClr val="CC00FF"/>
                </a:solidFill>
                <a:latin typeface="Bookman Old Style" panose="02050604050505020204" pitchFamily="18" charset="0"/>
              </a:rPr>
              <a:t>        print(n, end=" ")</a:t>
            </a:r>
          </a:p>
          <a:p>
            <a:r>
              <a:rPr lang="en-US" sz="1800" i="1" dirty="0">
                <a:solidFill>
                  <a:srgbClr val="CC00FF"/>
                </a:solidFill>
                <a:latin typeface="Bookman Old Style" panose="02050604050505020204" pitchFamily="18" charset="0"/>
              </a:rPr>
              <a:t>        </a:t>
            </a:r>
          </a:p>
          <a:p>
            <a:r>
              <a:rPr lang="en-US" sz="1800" i="1" dirty="0" err="1">
                <a:solidFill>
                  <a:srgbClr val="CC00FF"/>
                </a:solidFill>
                <a:latin typeface="Bookman Old Style" panose="02050604050505020204" pitchFamily="18" charset="0"/>
              </a:rPr>
              <a:t>printme</a:t>
            </a:r>
            <a:r>
              <a:rPr lang="en-US" sz="1800" i="1" dirty="0">
                <a:solidFill>
                  <a:srgbClr val="CC00FF"/>
                </a:solidFill>
                <a:latin typeface="Bookman Old Style" panose="02050604050505020204" pitchFamily="18" charset="0"/>
              </a:rPr>
              <a:t>(5,2,7,8,11,6) </a:t>
            </a:r>
            <a:br>
              <a:rPr lang="en-US" sz="1800" i="1" dirty="0">
                <a:solidFill>
                  <a:srgbClr val="CC00FF"/>
                </a:solidFill>
                <a:latin typeface="Bookman Old Style" panose="02050604050505020204" pitchFamily="18" charset="0"/>
              </a:rPr>
            </a:br>
            <a:endParaRPr lang="en-IN" sz="1800" i="1" dirty="0">
              <a:solidFill>
                <a:srgbClr val="CC00FF"/>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19</a:t>
            </a:fld>
            <a:endParaRPr lang="en-IN" dirty="0"/>
          </a:p>
        </p:txBody>
      </p:sp>
      <p:sp>
        <p:nvSpPr>
          <p:cNvPr id="4" name="TextBox 3">
            <a:extLst>
              <a:ext uri="{FF2B5EF4-FFF2-40B4-BE49-F238E27FC236}">
                <a16:creationId xmlns:a16="http://schemas.microsoft.com/office/drawing/2014/main" id="{85B3969F-EB4B-4F6D-9F79-C08B96E15461}"/>
              </a:ext>
            </a:extLst>
          </p:cNvPr>
          <p:cNvSpPr txBox="1"/>
          <p:nvPr/>
        </p:nvSpPr>
        <p:spPr>
          <a:xfrm>
            <a:off x="6498466" y="4831010"/>
            <a:ext cx="1177280" cy="369332"/>
          </a:xfrm>
          <a:prstGeom prst="rect">
            <a:avLst/>
          </a:prstGeom>
          <a:noFill/>
        </p:spPr>
        <p:txBody>
          <a:bodyPr wrap="square" rtlCol="0">
            <a:spAutoFit/>
          </a:bodyPr>
          <a:lstStyle/>
          <a:p>
            <a:pPr algn="ctr"/>
            <a:r>
              <a:rPr lang="en-IN" dirty="0">
                <a:solidFill>
                  <a:srgbClr val="00B050"/>
                </a:solidFill>
                <a:latin typeface="Bookman Old Style" panose="02050604050505020204" pitchFamily="18" charset="0"/>
              </a:rPr>
              <a:t>Output</a:t>
            </a:r>
          </a:p>
        </p:txBody>
      </p:sp>
      <p:pic>
        <p:nvPicPr>
          <p:cNvPr id="9" name="Picture 8">
            <a:extLst>
              <a:ext uri="{FF2B5EF4-FFF2-40B4-BE49-F238E27FC236}">
                <a16:creationId xmlns:a16="http://schemas.microsoft.com/office/drawing/2014/main" id="{133B54B6-B41F-4781-885E-86310C110E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1734" y="5200343"/>
            <a:ext cx="3610745" cy="1657658"/>
          </a:xfrm>
          <a:prstGeom prst="rect">
            <a:avLst/>
          </a:prstGeom>
        </p:spPr>
      </p:pic>
    </p:spTree>
    <p:extLst>
      <p:ext uri="{BB962C8B-B14F-4D97-AF65-F5344CB8AC3E}">
        <p14:creationId xmlns:p14="http://schemas.microsoft.com/office/powerpoint/2010/main" val="2525353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186834"/>
            <a:ext cx="7124328" cy="713521"/>
          </a:xfrm>
        </p:spPr>
        <p:txBody>
          <a:bodyPr>
            <a:normAutofit/>
          </a:bodyPr>
          <a:lstStyle/>
          <a:p>
            <a:pPr algn="ctr"/>
            <a:r>
              <a:rPr lang="en-US" dirty="0">
                <a:solidFill>
                  <a:srgbClr val="C00000"/>
                </a:solidFill>
                <a:latin typeface="Bookman Old Style" pitchFamily="18" charset="0"/>
              </a:rPr>
              <a:t>What is Python Function</a:t>
            </a:r>
            <a:endParaRPr lang="en-IN" dirty="0">
              <a:solidFill>
                <a:srgbClr val="C00000"/>
              </a:solidFill>
              <a:latin typeface="Bookman Old Style" pitchFamily="18" charset="0"/>
            </a:endParaRPr>
          </a:p>
        </p:txBody>
      </p:sp>
      <p:sp>
        <p:nvSpPr>
          <p:cNvPr id="3" name="Text Placeholder 2"/>
          <p:cNvSpPr>
            <a:spLocks noGrp="1"/>
          </p:cNvSpPr>
          <p:nvPr>
            <p:ph type="body" idx="1"/>
          </p:nvPr>
        </p:nvSpPr>
        <p:spPr>
          <a:xfrm>
            <a:off x="1547664" y="1052736"/>
            <a:ext cx="7382053" cy="5733256"/>
          </a:xfrm>
        </p:spPr>
        <p:txBody>
          <a:bodyPr>
            <a:noAutofit/>
          </a:bodyPr>
          <a:lstStyle/>
          <a:p>
            <a:pPr marL="285750" indent="-285750" algn="just">
              <a:buFont typeface="Wingdings" panose="05000000000000000000" pitchFamily="2" charset="2"/>
              <a:buChar char="ü"/>
            </a:pPr>
            <a:r>
              <a:rPr lang="en-US" b="0" i="0" dirty="0">
                <a:solidFill>
                  <a:srgbClr val="000000"/>
                </a:solidFill>
                <a:effectLst/>
                <a:latin typeface="Bookman Old Style" panose="02050604050505020204" pitchFamily="18" charset="0"/>
              </a:rPr>
              <a:t>A function is a </a:t>
            </a:r>
            <a:r>
              <a:rPr lang="en-US" b="0" i="1" dirty="0">
                <a:solidFill>
                  <a:srgbClr val="0070C0"/>
                </a:solidFill>
                <a:effectLst/>
                <a:latin typeface="Bookman Old Style" panose="02050604050505020204" pitchFamily="18" charset="0"/>
              </a:rPr>
              <a:t>block of organized, reusable code that is used to perform a single, related action</a:t>
            </a:r>
            <a:r>
              <a:rPr lang="en-US" b="0" i="0" dirty="0">
                <a:solidFill>
                  <a:srgbClr val="000000"/>
                </a:solidFill>
                <a:effectLst/>
                <a:latin typeface="Bookman Old Style" panose="02050604050505020204" pitchFamily="18" charset="0"/>
              </a:rPr>
              <a:t>. </a:t>
            </a:r>
          </a:p>
          <a:p>
            <a:pPr marL="285750" indent="-285750" algn="just">
              <a:buFont typeface="Wingdings" panose="05000000000000000000" pitchFamily="2" charset="2"/>
              <a:buChar char="ü"/>
            </a:pPr>
            <a:r>
              <a:rPr lang="en-US" b="0" i="0" dirty="0">
                <a:solidFill>
                  <a:srgbClr val="000000"/>
                </a:solidFill>
                <a:effectLst/>
                <a:latin typeface="Bookman Old Style" panose="02050604050505020204" pitchFamily="18" charset="0"/>
              </a:rPr>
              <a:t>Functions provide better modularity for your application and a high degree of code reusing.</a:t>
            </a:r>
          </a:p>
          <a:p>
            <a:pPr marL="285750" indent="-285750" algn="just">
              <a:buFont typeface="Wingdings" panose="05000000000000000000" pitchFamily="2" charset="2"/>
              <a:buChar char="ü"/>
            </a:pPr>
            <a:r>
              <a:rPr lang="en-US" b="0" i="0" dirty="0">
                <a:solidFill>
                  <a:srgbClr val="000000"/>
                </a:solidFill>
                <a:effectLst/>
                <a:latin typeface="Bookman Old Style" panose="02050604050505020204" pitchFamily="18" charset="0"/>
              </a:rPr>
              <a:t>Python gives you many </a:t>
            </a:r>
            <a:r>
              <a:rPr lang="en-US" b="0" i="1" dirty="0">
                <a:solidFill>
                  <a:srgbClr val="0070C0"/>
                </a:solidFill>
                <a:effectLst/>
                <a:latin typeface="Bookman Old Style" panose="02050604050505020204" pitchFamily="18" charset="0"/>
              </a:rPr>
              <a:t>built-in functions like range(), print()</a:t>
            </a:r>
            <a:r>
              <a:rPr lang="en-US" b="0" i="0" dirty="0">
                <a:solidFill>
                  <a:srgbClr val="000000"/>
                </a:solidFill>
                <a:effectLst/>
                <a:latin typeface="Bookman Old Style" panose="02050604050505020204" pitchFamily="18" charset="0"/>
              </a:rPr>
              <a:t>, etc. but you can also create your own functions. These functions are called </a:t>
            </a:r>
            <a:r>
              <a:rPr lang="en-US" b="0" i="1" dirty="0">
                <a:solidFill>
                  <a:srgbClr val="0070C0"/>
                </a:solidFill>
                <a:effectLst/>
                <a:latin typeface="Bookman Old Style" panose="02050604050505020204" pitchFamily="18" charset="0"/>
              </a:rPr>
              <a:t>user-defined functions</a:t>
            </a:r>
            <a:r>
              <a:rPr lang="en-US" b="0" i="1" dirty="0">
                <a:solidFill>
                  <a:srgbClr val="000000"/>
                </a:solidFill>
                <a:effectLst/>
                <a:latin typeface="Bookman Old Style" panose="02050604050505020204" pitchFamily="18" charset="0"/>
              </a:rPr>
              <a:t>.</a:t>
            </a:r>
          </a:p>
          <a:p>
            <a:pPr algn="just"/>
            <a:endParaRPr lang="en-US" sz="1000" b="0" i="0" dirty="0">
              <a:solidFill>
                <a:srgbClr val="000000"/>
              </a:solidFill>
              <a:effectLst/>
              <a:latin typeface="Bookman Old Style" panose="02050604050505020204" pitchFamily="18" charset="0"/>
            </a:endParaRPr>
          </a:p>
          <a:p>
            <a:pPr algn="just"/>
            <a:r>
              <a:rPr lang="en-US" b="0" i="0" dirty="0">
                <a:solidFill>
                  <a:srgbClr val="333333"/>
                </a:solidFill>
                <a:effectLst/>
                <a:latin typeface="Bookman Old Style" panose="02050604050505020204" pitchFamily="18" charset="0"/>
              </a:rPr>
              <a:t>There are mainly two types of functions.</a:t>
            </a:r>
          </a:p>
          <a:p>
            <a:pPr marL="342900" indent="-342900" algn="just">
              <a:buFont typeface="Wingdings" panose="05000000000000000000" pitchFamily="2" charset="2"/>
              <a:buChar char="ü"/>
            </a:pPr>
            <a:r>
              <a:rPr lang="en-US" b="1" i="0" dirty="0">
                <a:solidFill>
                  <a:srgbClr val="002060"/>
                </a:solidFill>
                <a:effectLst/>
                <a:latin typeface="Bookman Old Style" panose="02050604050505020204" pitchFamily="18" charset="0"/>
              </a:rPr>
              <a:t>User-define functions</a:t>
            </a:r>
            <a:r>
              <a:rPr lang="en-US" b="0" i="0" dirty="0">
                <a:solidFill>
                  <a:srgbClr val="000000"/>
                </a:solidFill>
                <a:effectLst/>
                <a:latin typeface="Bookman Old Style" panose="02050604050505020204" pitchFamily="18" charset="0"/>
              </a:rPr>
              <a:t> :: The user-defined functions are those define by the </a:t>
            </a:r>
            <a:r>
              <a:rPr lang="en-US" i="1" dirty="0">
                <a:solidFill>
                  <a:srgbClr val="0070C0"/>
                </a:solidFill>
                <a:effectLst/>
                <a:latin typeface="Bookman Old Style" panose="02050604050505020204" pitchFamily="18" charset="0"/>
              </a:rPr>
              <a:t>user</a:t>
            </a:r>
            <a:r>
              <a:rPr lang="en-US" b="0" i="0" dirty="0">
                <a:solidFill>
                  <a:srgbClr val="000000"/>
                </a:solidFill>
                <a:effectLst/>
                <a:latin typeface="Bookman Old Style" panose="02050604050505020204" pitchFamily="18" charset="0"/>
              </a:rPr>
              <a:t> to perform the specific task.</a:t>
            </a:r>
          </a:p>
          <a:p>
            <a:pPr marL="342900" indent="-342900" algn="just">
              <a:buFont typeface="Wingdings" panose="05000000000000000000" pitchFamily="2" charset="2"/>
              <a:buChar char="ü"/>
            </a:pPr>
            <a:r>
              <a:rPr lang="en-US" b="1" i="0" dirty="0">
                <a:solidFill>
                  <a:srgbClr val="002060"/>
                </a:solidFill>
                <a:effectLst/>
                <a:latin typeface="Bookman Old Style" panose="02050604050505020204" pitchFamily="18" charset="0"/>
              </a:rPr>
              <a:t>Built-in functions::</a:t>
            </a:r>
            <a:r>
              <a:rPr lang="en-US" b="0" i="0" dirty="0">
                <a:solidFill>
                  <a:srgbClr val="000000"/>
                </a:solidFill>
                <a:effectLst/>
                <a:latin typeface="Bookman Old Style" panose="02050604050505020204" pitchFamily="18" charset="0"/>
              </a:rPr>
              <a:t> The built-in functions are those functions that are </a:t>
            </a:r>
            <a:r>
              <a:rPr lang="en-US" i="0" dirty="0">
                <a:solidFill>
                  <a:srgbClr val="0070C0"/>
                </a:solidFill>
                <a:effectLst/>
                <a:latin typeface="Bookman Old Style" panose="02050604050505020204" pitchFamily="18" charset="0"/>
              </a:rPr>
              <a:t>pre-defined</a:t>
            </a:r>
            <a:r>
              <a:rPr lang="en-US" b="0" i="0" dirty="0">
                <a:solidFill>
                  <a:srgbClr val="000000"/>
                </a:solidFill>
                <a:effectLst/>
                <a:latin typeface="Bookman Old Style" panose="02050604050505020204" pitchFamily="18" charset="0"/>
              </a:rPr>
              <a:t> in Python.</a:t>
            </a:r>
          </a:p>
          <a:p>
            <a:br>
              <a:rPr lang="en-US" dirty="0"/>
            </a:br>
            <a:br>
              <a:rPr lang="en-US" dirty="0"/>
            </a:br>
            <a:br>
              <a:rPr lang="en-US" dirty="0"/>
            </a:br>
            <a:endParaRPr lang="en-IN" dirty="0">
              <a:solidFill>
                <a:schemeClr val="tx1"/>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2</a:t>
            </a:fld>
            <a:endParaRPr lang="en-I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116632"/>
            <a:ext cx="7200800" cy="713289"/>
          </a:xfrm>
        </p:spPr>
        <p:txBody>
          <a:bodyPr>
            <a:noAutofit/>
          </a:bodyPr>
          <a:lstStyle/>
          <a:p>
            <a:pPr algn="ctr"/>
            <a:r>
              <a:rPr lang="en-US" dirty="0">
                <a:solidFill>
                  <a:srgbClr val="C00000"/>
                </a:solidFill>
                <a:latin typeface="Bookman Old Style" panose="02050604050505020204" pitchFamily="18" charset="0"/>
              </a:rPr>
              <a:t>Scope of the Variables</a:t>
            </a:r>
            <a:endParaRPr lang="en-IN" dirty="0">
              <a:solidFill>
                <a:srgbClr val="C00000"/>
              </a:solidFill>
              <a:latin typeface="Bookman Old Style" panose="02050604050505020204" pitchFamily="18" charset="0"/>
            </a:endParaRPr>
          </a:p>
        </p:txBody>
      </p:sp>
      <p:sp>
        <p:nvSpPr>
          <p:cNvPr id="3" name="Text Placeholder 2"/>
          <p:cNvSpPr>
            <a:spLocks noGrp="1"/>
          </p:cNvSpPr>
          <p:nvPr>
            <p:ph type="body" idx="1"/>
          </p:nvPr>
        </p:nvSpPr>
        <p:spPr>
          <a:xfrm>
            <a:off x="1331640" y="1008112"/>
            <a:ext cx="7812360" cy="5733256"/>
          </a:xfrm>
        </p:spPr>
        <p:txBody>
          <a:bodyPr>
            <a:noAutofit/>
          </a:bodyPr>
          <a:lstStyle/>
          <a:p>
            <a:pPr algn="just"/>
            <a:r>
              <a:rPr lang="en-US" sz="1800" dirty="0">
                <a:solidFill>
                  <a:schemeClr val="tx1"/>
                </a:solidFill>
                <a:latin typeface="Bookman Old Style" panose="02050604050505020204" pitchFamily="18" charset="0"/>
              </a:rPr>
              <a:t>The scopes of the variables depend upon the location where the variable is being declared. </a:t>
            </a:r>
            <a:r>
              <a:rPr lang="en-US" sz="1800" i="1" dirty="0">
                <a:solidFill>
                  <a:srgbClr val="0070C0"/>
                </a:solidFill>
                <a:latin typeface="Bookman Old Style" panose="02050604050505020204" pitchFamily="18" charset="0"/>
              </a:rPr>
              <a:t>The variable declared in one part of the program may not be accessible to the other parts.</a:t>
            </a:r>
          </a:p>
          <a:p>
            <a:pPr algn="just"/>
            <a:r>
              <a:rPr lang="en-US" sz="1800" dirty="0">
                <a:solidFill>
                  <a:schemeClr val="tx1"/>
                </a:solidFill>
                <a:latin typeface="Bookman Old Style" panose="02050604050505020204" pitchFamily="18" charset="0"/>
              </a:rPr>
              <a:t>In python, the variables are defined with the two types of scopes.</a:t>
            </a:r>
          </a:p>
          <a:p>
            <a:pPr marL="457200" indent="-457200" algn="just">
              <a:buFont typeface="+mj-lt"/>
              <a:buAutoNum type="arabicPeriod"/>
            </a:pPr>
            <a:r>
              <a:rPr lang="en-US" sz="1800" i="1" dirty="0">
                <a:solidFill>
                  <a:srgbClr val="CC00FF"/>
                </a:solidFill>
                <a:latin typeface="Bookman Old Style" panose="02050604050505020204" pitchFamily="18" charset="0"/>
              </a:rPr>
              <a:t>Global variables</a:t>
            </a:r>
          </a:p>
          <a:p>
            <a:pPr marL="457200" indent="-457200" algn="just">
              <a:buFont typeface="+mj-lt"/>
              <a:buAutoNum type="arabicPeriod"/>
            </a:pPr>
            <a:r>
              <a:rPr lang="en-US" sz="1800" i="1" dirty="0">
                <a:solidFill>
                  <a:srgbClr val="CC00FF"/>
                </a:solidFill>
                <a:latin typeface="Bookman Old Style" panose="02050604050505020204" pitchFamily="18" charset="0"/>
              </a:rPr>
              <a:t>Local variables</a:t>
            </a:r>
          </a:p>
          <a:p>
            <a:pPr algn="just"/>
            <a:r>
              <a:rPr lang="en-US" sz="1800" i="1" dirty="0">
                <a:solidFill>
                  <a:srgbClr val="0070C0"/>
                </a:solidFill>
                <a:latin typeface="Bookman Old Style" panose="02050604050505020204" pitchFamily="18" charset="0"/>
              </a:rPr>
              <a:t>The variable defined outside any function is known to have a global scope, whereas the variable defined inside a function is known to have a local scope.</a:t>
            </a:r>
          </a:p>
          <a:p>
            <a:r>
              <a:rPr lang="en-US" sz="1800" b="1" dirty="0">
                <a:solidFill>
                  <a:srgbClr val="002060"/>
                </a:solidFill>
                <a:latin typeface="Bookman Old Style" panose="02050604050505020204" pitchFamily="18" charset="0"/>
              </a:rPr>
              <a:t>Example:</a:t>
            </a:r>
            <a:r>
              <a:rPr lang="en-US" sz="1800" dirty="0">
                <a:solidFill>
                  <a:schemeClr val="tx1"/>
                </a:solidFill>
                <a:latin typeface="Bookman Old Style" panose="02050604050505020204" pitchFamily="18" charset="0"/>
              </a:rPr>
              <a:t> </a:t>
            </a:r>
            <a:r>
              <a:rPr lang="en-US" sz="1800" dirty="0">
                <a:solidFill>
                  <a:srgbClr val="0070C0"/>
                </a:solidFill>
                <a:latin typeface="Bookman Old Style" panose="02050604050505020204" pitchFamily="18" charset="0"/>
              </a:rPr>
              <a:t>Illustrate the local variable.</a:t>
            </a:r>
            <a:br>
              <a:rPr lang="en-US" sz="1800" dirty="0">
                <a:solidFill>
                  <a:srgbClr val="0070C0"/>
                </a:solidFill>
                <a:latin typeface="Bookman Old Style" panose="02050604050505020204" pitchFamily="18" charset="0"/>
              </a:rPr>
            </a:br>
            <a:r>
              <a:rPr lang="en-US" sz="1800" i="1" dirty="0">
                <a:solidFill>
                  <a:srgbClr val="CC00FF"/>
                </a:solidFill>
                <a:latin typeface="Bookman Old Style" panose="02050604050505020204" pitchFamily="18" charset="0"/>
              </a:rPr>
              <a:t>def display(name):</a:t>
            </a:r>
          </a:p>
          <a:p>
            <a:pPr algn="just"/>
            <a:r>
              <a:rPr lang="en-US" sz="1800" i="1" dirty="0">
                <a:solidFill>
                  <a:srgbClr val="CC00FF"/>
                </a:solidFill>
                <a:latin typeface="Bookman Old Style" panose="02050604050505020204" pitchFamily="18" charset="0"/>
              </a:rPr>
              <a:t>   print("Name: ", name)</a:t>
            </a:r>
          </a:p>
          <a:p>
            <a:pPr algn="just"/>
            <a:r>
              <a:rPr lang="en-US" sz="1800" i="1" dirty="0">
                <a:solidFill>
                  <a:srgbClr val="CC00FF"/>
                </a:solidFill>
                <a:latin typeface="Bookman Old Style" panose="02050604050505020204" pitchFamily="18" charset="0"/>
              </a:rPr>
              <a:t>      </a:t>
            </a:r>
          </a:p>
          <a:p>
            <a:pPr algn="just"/>
            <a:r>
              <a:rPr lang="en-US" sz="1800" i="1" dirty="0">
                <a:solidFill>
                  <a:srgbClr val="CC00FF"/>
                </a:solidFill>
                <a:latin typeface="Bookman Old Style" panose="02050604050505020204" pitchFamily="18" charset="0"/>
              </a:rPr>
              <a:t>display("Suman")</a:t>
            </a:r>
          </a:p>
          <a:p>
            <a:pPr algn="just"/>
            <a:r>
              <a:rPr lang="en-US" sz="1800" i="1" dirty="0">
                <a:solidFill>
                  <a:srgbClr val="CC00FF"/>
                </a:solidFill>
                <a:latin typeface="Bookman Old Style" panose="02050604050505020204" pitchFamily="18" charset="0"/>
              </a:rPr>
              <a:t>print(name)</a:t>
            </a:r>
          </a:p>
          <a:p>
            <a:pPr algn="just"/>
            <a:endParaRPr lang="en-IN" sz="1800" i="1" dirty="0">
              <a:solidFill>
                <a:srgbClr val="CC00FF"/>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20</a:t>
            </a:fld>
            <a:endParaRPr lang="en-IN" dirty="0"/>
          </a:p>
        </p:txBody>
      </p:sp>
      <p:sp>
        <p:nvSpPr>
          <p:cNvPr id="4" name="TextBox 3">
            <a:extLst>
              <a:ext uri="{FF2B5EF4-FFF2-40B4-BE49-F238E27FC236}">
                <a16:creationId xmlns:a16="http://schemas.microsoft.com/office/drawing/2014/main" id="{A16684EF-61C2-4741-A75C-16155DB2CA8F}"/>
              </a:ext>
            </a:extLst>
          </p:cNvPr>
          <p:cNvSpPr txBox="1"/>
          <p:nvPr/>
        </p:nvSpPr>
        <p:spPr>
          <a:xfrm>
            <a:off x="6075535" y="4249991"/>
            <a:ext cx="1081946" cy="369332"/>
          </a:xfrm>
          <a:prstGeom prst="rect">
            <a:avLst/>
          </a:prstGeom>
          <a:noFill/>
        </p:spPr>
        <p:txBody>
          <a:bodyPr wrap="square" rtlCol="0">
            <a:spAutoFit/>
          </a:bodyPr>
          <a:lstStyle/>
          <a:p>
            <a:pPr algn="ctr"/>
            <a:r>
              <a:rPr lang="en-IN" dirty="0">
                <a:solidFill>
                  <a:srgbClr val="00B050"/>
                </a:solidFill>
                <a:latin typeface="Bookman Old Style" panose="02050604050505020204" pitchFamily="18" charset="0"/>
              </a:rPr>
              <a:t>Output</a:t>
            </a:r>
          </a:p>
        </p:txBody>
      </p:sp>
      <p:pic>
        <p:nvPicPr>
          <p:cNvPr id="13" name="Picture 12">
            <a:extLst>
              <a:ext uri="{FF2B5EF4-FFF2-40B4-BE49-F238E27FC236}">
                <a16:creationId xmlns:a16="http://schemas.microsoft.com/office/drawing/2014/main" id="{87270122-CD2C-416D-8657-FA9ACBBB89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4619323"/>
            <a:ext cx="4953113" cy="2217612"/>
          </a:xfrm>
          <a:prstGeom prst="rect">
            <a:avLst/>
          </a:prstGeom>
        </p:spPr>
      </p:pic>
    </p:spTree>
    <p:extLst>
      <p:ext uri="{BB962C8B-B14F-4D97-AF65-F5344CB8AC3E}">
        <p14:creationId xmlns:p14="http://schemas.microsoft.com/office/powerpoint/2010/main" val="4043530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116632"/>
            <a:ext cx="7200800"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1124744"/>
            <a:ext cx="7632848" cy="5733256"/>
          </a:xfrm>
        </p:spPr>
        <p:txBody>
          <a:bodyPr>
            <a:noAutofit/>
          </a:bodyPr>
          <a:lstStyle/>
          <a:p>
            <a:pPr algn="just"/>
            <a:r>
              <a:rPr lang="en-IN" sz="2400" b="1" dirty="0">
                <a:solidFill>
                  <a:srgbClr val="002060"/>
                </a:solidFill>
                <a:latin typeface="Bookman Old Style" panose="02050604050505020204" pitchFamily="18" charset="0"/>
              </a:rPr>
              <a:t>Example:</a:t>
            </a:r>
            <a:r>
              <a:rPr lang="en-IN" sz="2400" dirty="0">
                <a:solidFill>
                  <a:srgbClr val="CC00FF"/>
                </a:solidFill>
                <a:latin typeface="Bookman Old Style" panose="02050604050505020204" pitchFamily="18" charset="0"/>
              </a:rPr>
              <a:t> </a:t>
            </a:r>
            <a:r>
              <a:rPr lang="en-IN" sz="2400" dirty="0">
                <a:solidFill>
                  <a:srgbClr val="0070C0"/>
                </a:solidFill>
                <a:latin typeface="Bookman Old Style" panose="02050604050505020204" pitchFamily="18" charset="0"/>
              </a:rPr>
              <a:t>Illustrate the global variable.</a:t>
            </a:r>
          </a:p>
          <a:p>
            <a:pPr algn="just"/>
            <a:r>
              <a:rPr lang="en-IN" sz="2400" i="1" dirty="0">
                <a:solidFill>
                  <a:srgbClr val="CC00FF"/>
                </a:solidFill>
                <a:latin typeface="Bookman Old Style" panose="02050604050505020204" pitchFamily="18" charset="0"/>
              </a:rPr>
              <a:t>def sum(</a:t>
            </a:r>
            <a:r>
              <a:rPr lang="en-IN" sz="2400" i="1" dirty="0" err="1">
                <a:solidFill>
                  <a:srgbClr val="CC00FF"/>
                </a:solidFill>
                <a:latin typeface="Bookman Old Style" panose="02050604050505020204" pitchFamily="18" charset="0"/>
              </a:rPr>
              <a:t>a,b</a:t>
            </a:r>
            <a:r>
              <a:rPr lang="en-IN" sz="2400" i="1" dirty="0">
                <a:solidFill>
                  <a:srgbClr val="CC00FF"/>
                </a:solidFill>
                <a:latin typeface="Bookman Old Style" panose="02050604050505020204" pitchFamily="18" charset="0"/>
              </a:rPr>
              <a:t>):</a:t>
            </a:r>
          </a:p>
          <a:p>
            <a:pPr algn="just"/>
            <a:r>
              <a:rPr lang="en-IN" sz="2400" i="1" dirty="0">
                <a:solidFill>
                  <a:srgbClr val="CC00FF"/>
                </a:solidFill>
                <a:latin typeface="Bookman Old Style" panose="02050604050505020204" pitchFamily="18" charset="0"/>
              </a:rPr>
              <a:t>    s=</a:t>
            </a:r>
            <a:r>
              <a:rPr lang="en-IN" sz="2400" i="1" dirty="0" err="1">
                <a:solidFill>
                  <a:srgbClr val="CC00FF"/>
                </a:solidFill>
                <a:latin typeface="Bookman Old Style" panose="02050604050505020204" pitchFamily="18" charset="0"/>
              </a:rPr>
              <a:t>a+b</a:t>
            </a:r>
            <a:endParaRPr lang="en-IN" sz="2400" i="1" dirty="0">
              <a:solidFill>
                <a:srgbClr val="CC00FF"/>
              </a:solidFill>
              <a:latin typeface="Bookman Old Style" panose="02050604050505020204" pitchFamily="18" charset="0"/>
            </a:endParaRPr>
          </a:p>
          <a:p>
            <a:pPr algn="just"/>
            <a:r>
              <a:rPr lang="en-IN" sz="2400" i="1" dirty="0">
                <a:solidFill>
                  <a:srgbClr val="CC00FF"/>
                </a:solidFill>
                <a:latin typeface="Bookman Old Style" panose="02050604050505020204" pitchFamily="18" charset="0"/>
              </a:rPr>
              <a:t>    print("SUM=",s)</a:t>
            </a:r>
          </a:p>
          <a:p>
            <a:pPr algn="just"/>
            <a:endParaRPr lang="en-IN" sz="2400" i="1" dirty="0">
              <a:solidFill>
                <a:srgbClr val="CC00FF"/>
              </a:solidFill>
              <a:latin typeface="Bookman Old Style" panose="02050604050505020204" pitchFamily="18" charset="0"/>
            </a:endParaRPr>
          </a:p>
          <a:p>
            <a:pPr algn="just"/>
            <a:r>
              <a:rPr lang="en-IN" sz="2400" i="1" dirty="0">
                <a:solidFill>
                  <a:srgbClr val="CC00FF"/>
                </a:solidFill>
                <a:latin typeface="Bookman Old Style" panose="02050604050505020204" pitchFamily="18" charset="0"/>
              </a:rPr>
              <a:t>s=0</a:t>
            </a:r>
          </a:p>
          <a:p>
            <a:pPr algn="just"/>
            <a:r>
              <a:rPr lang="en-IN" sz="2400" i="1" dirty="0">
                <a:solidFill>
                  <a:srgbClr val="CC00FF"/>
                </a:solidFill>
                <a:latin typeface="Bookman Old Style" panose="02050604050505020204" pitchFamily="18" charset="0"/>
              </a:rPr>
              <a:t>sum(5,10)</a:t>
            </a:r>
          </a:p>
          <a:p>
            <a:pPr algn="just"/>
            <a:r>
              <a:rPr lang="en-IN" sz="2400" i="1" dirty="0">
                <a:solidFill>
                  <a:srgbClr val="CC00FF"/>
                </a:solidFill>
                <a:latin typeface="Bookman Old Style" panose="02050604050505020204" pitchFamily="18" charset="0"/>
              </a:rPr>
              <a:t>print("SUM=",s)</a:t>
            </a:r>
          </a:p>
        </p:txBody>
      </p:sp>
      <p:sp>
        <p:nvSpPr>
          <p:cNvPr id="6" name="Slide Number Placeholder 5"/>
          <p:cNvSpPr>
            <a:spLocks noGrp="1"/>
          </p:cNvSpPr>
          <p:nvPr>
            <p:ph type="sldNum" sz="quarter" idx="12"/>
          </p:nvPr>
        </p:nvSpPr>
        <p:spPr/>
        <p:txBody>
          <a:bodyPr/>
          <a:lstStyle/>
          <a:p>
            <a:fld id="{E6E647BD-5167-4AEA-A9B4-006B3D4D11D8}" type="slidenum">
              <a:rPr lang="en-IN" smtClean="0"/>
              <a:pPr/>
              <a:t>21</a:t>
            </a:fld>
            <a:endParaRPr lang="en-IN" dirty="0"/>
          </a:p>
        </p:txBody>
      </p:sp>
      <p:sp>
        <p:nvSpPr>
          <p:cNvPr id="9" name="TextBox 8">
            <a:extLst>
              <a:ext uri="{FF2B5EF4-FFF2-40B4-BE49-F238E27FC236}">
                <a16:creationId xmlns:a16="http://schemas.microsoft.com/office/drawing/2014/main" id="{8172BB17-9D91-416E-9C68-914021D1E5DD}"/>
              </a:ext>
            </a:extLst>
          </p:cNvPr>
          <p:cNvSpPr txBox="1"/>
          <p:nvPr/>
        </p:nvSpPr>
        <p:spPr>
          <a:xfrm>
            <a:off x="6287616" y="3186848"/>
            <a:ext cx="1033264"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5" name="Picture 4">
            <a:extLst>
              <a:ext uri="{FF2B5EF4-FFF2-40B4-BE49-F238E27FC236}">
                <a16:creationId xmlns:a16="http://schemas.microsoft.com/office/drawing/2014/main" id="{3E2D0D38-C7EA-40C1-B413-E8D8EC7BEC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3573016"/>
            <a:ext cx="3888432" cy="3168352"/>
          </a:xfrm>
          <a:prstGeom prst="rect">
            <a:avLst/>
          </a:prstGeom>
        </p:spPr>
      </p:pic>
    </p:spTree>
    <p:extLst>
      <p:ext uri="{BB962C8B-B14F-4D97-AF65-F5344CB8AC3E}">
        <p14:creationId xmlns:p14="http://schemas.microsoft.com/office/powerpoint/2010/main" val="419422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116632"/>
            <a:ext cx="7200800" cy="713289"/>
          </a:xfrm>
        </p:spPr>
        <p:txBody>
          <a:bodyPr>
            <a:noAutofit/>
          </a:bodyPr>
          <a:lstStyle/>
          <a:p>
            <a:pPr algn="ctr"/>
            <a:r>
              <a:rPr lang="en-US" sz="3600" dirty="0">
                <a:solidFill>
                  <a:srgbClr val="C00000"/>
                </a:solidFill>
                <a:latin typeface="Bookman Old Style" panose="02050604050505020204" pitchFamily="18" charset="0"/>
              </a:rPr>
              <a:t>Recursion</a:t>
            </a:r>
            <a:endParaRPr lang="en-IN" sz="3600" dirty="0">
              <a:solidFill>
                <a:srgbClr val="C00000"/>
              </a:solidFill>
              <a:latin typeface="Bookman Old Style" panose="02050604050505020204" pitchFamily="18" charset="0"/>
            </a:endParaRPr>
          </a:p>
        </p:txBody>
      </p:sp>
      <p:sp>
        <p:nvSpPr>
          <p:cNvPr id="3" name="Text Placeholder 2"/>
          <p:cNvSpPr>
            <a:spLocks noGrp="1"/>
          </p:cNvSpPr>
          <p:nvPr>
            <p:ph type="body" idx="1"/>
          </p:nvPr>
        </p:nvSpPr>
        <p:spPr>
          <a:xfrm>
            <a:off x="1403648" y="1143405"/>
            <a:ext cx="7632848" cy="5733256"/>
          </a:xfrm>
        </p:spPr>
        <p:txBody>
          <a:bodyPr>
            <a:noAutofit/>
          </a:bodyPr>
          <a:lstStyle/>
          <a:p>
            <a:pPr marL="285750" indent="-285750" algn="just">
              <a:buFont typeface="Wingdings" panose="05000000000000000000" pitchFamily="2" charset="2"/>
              <a:buChar char="ü"/>
            </a:pPr>
            <a:r>
              <a:rPr lang="en-US" sz="1800" b="0" i="0" dirty="0">
                <a:solidFill>
                  <a:schemeClr val="tx1"/>
                </a:solidFill>
                <a:effectLst/>
                <a:latin typeface="Bookman Old Style" panose="02050604050505020204" pitchFamily="18" charset="0"/>
              </a:rPr>
              <a:t>In Python, we know that a </a:t>
            </a:r>
            <a:r>
              <a:rPr lang="en-US" sz="1800" b="0" i="0" u="none" strike="noStrike" dirty="0">
                <a:solidFill>
                  <a:schemeClr val="tx1"/>
                </a:solidFill>
                <a:effectLst/>
                <a:latin typeface="Bookman Old Style" panose="02050604050505020204" pitchFamily="18" charset="0"/>
              </a:rPr>
              <a:t>function</a:t>
            </a:r>
            <a:r>
              <a:rPr lang="en-US" sz="1800" b="0" i="0" dirty="0">
                <a:solidFill>
                  <a:schemeClr val="tx1"/>
                </a:solidFill>
                <a:effectLst/>
                <a:latin typeface="Bookman Old Style" panose="02050604050505020204" pitchFamily="18" charset="0"/>
              </a:rPr>
              <a:t> can call other functions. </a:t>
            </a:r>
            <a:r>
              <a:rPr lang="en-US" sz="1800" b="0" i="1" dirty="0">
                <a:solidFill>
                  <a:srgbClr val="0070C0"/>
                </a:solidFill>
                <a:effectLst/>
                <a:latin typeface="Bookman Old Style" panose="02050604050505020204" pitchFamily="18" charset="0"/>
              </a:rPr>
              <a:t>It is even possible for the function to call itself. These types of construct are termed as recursive functions.</a:t>
            </a:r>
          </a:p>
          <a:p>
            <a:pPr marL="285750" indent="-285750" algn="just">
              <a:buFont typeface="Wingdings" panose="05000000000000000000" pitchFamily="2" charset="2"/>
              <a:buChar char="ü"/>
            </a:pPr>
            <a:r>
              <a:rPr lang="en-US" sz="1800" b="0" i="0" dirty="0">
                <a:solidFill>
                  <a:srgbClr val="000000"/>
                </a:solidFill>
                <a:effectLst/>
                <a:latin typeface="Bookman Old Style" panose="02050604050505020204" pitchFamily="18" charset="0"/>
              </a:rPr>
              <a:t>Recursion is a common mathematical and programming concept. It means that a function calls itself. This has the benefit of meaning that you can loop through data to reach a result.</a:t>
            </a:r>
          </a:p>
          <a:p>
            <a:pPr marL="285750" indent="-285750" algn="just">
              <a:buFont typeface="Wingdings" panose="05000000000000000000" pitchFamily="2" charset="2"/>
              <a:buChar char="ü"/>
            </a:pPr>
            <a:r>
              <a:rPr lang="en-US" sz="1800" b="0" i="0" dirty="0">
                <a:solidFill>
                  <a:srgbClr val="000000"/>
                </a:solidFill>
                <a:effectLst/>
                <a:latin typeface="Bookman Old Style" panose="02050604050505020204" pitchFamily="18" charset="0"/>
              </a:rPr>
              <a:t>The developer should be very careful with recursion as it can be quite easy to slip into writing a function which never terminates, or one that uses excess amounts of memory or processor power. </a:t>
            </a:r>
          </a:p>
          <a:p>
            <a:pPr marL="285750" indent="-285750" algn="just">
              <a:buFont typeface="Wingdings" panose="05000000000000000000" pitchFamily="2" charset="2"/>
              <a:buChar char="ü"/>
            </a:pPr>
            <a:r>
              <a:rPr lang="en-US" sz="1800" b="0" i="0" dirty="0">
                <a:solidFill>
                  <a:schemeClr val="tx1"/>
                </a:solidFill>
                <a:effectLst/>
                <a:latin typeface="Bookman Old Style" panose="02050604050505020204" pitchFamily="18" charset="0"/>
              </a:rPr>
              <a:t>The following image shows the working of a recursive function.</a:t>
            </a:r>
            <a:endParaRPr lang="en-IN" sz="1800" dirty="0">
              <a:solidFill>
                <a:schemeClr val="tx1"/>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22</a:t>
            </a:fld>
            <a:endParaRPr lang="en-IN" dirty="0"/>
          </a:p>
        </p:txBody>
      </p:sp>
      <p:pic>
        <p:nvPicPr>
          <p:cNvPr id="5" name="Picture 4">
            <a:extLst>
              <a:ext uri="{FF2B5EF4-FFF2-40B4-BE49-F238E27FC236}">
                <a16:creationId xmlns:a16="http://schemas.microsoft.com/office/drawing/2014/main" id="{A5EE2A5A-61DC-4F0C-A4BE-CA8C97B28B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5085184"/>
            <a:ext cx="3025402" cy="1569856"/>
          </a:xfrm>
          <a:prstGeom prst="rect">
            <a:avLst/>
          </a:prstGeom>
          <a:effectLst>
            <a:innerShdw blurRad="114300">
              <a:srgbClr val="92D050"/>
            </a:innerShdw>
          </a:effectLst>
        </p:spPr>
      </p:pic>
    </p:spTree>
    <p:extLst>
      <p:ext uri="{BB962C8B-B14F-4D97-AF65-F5344CB8AC3E}">
        <p14:creationId xmlns:p14="http://schemas.microsoft.com/office/powerpoint/2010/main" val="1457499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116632"/>
            <a:ext cx="7200800" cy="713289"/>
          </a:xfrm>
        </p:spPr>
        <p:txBody>
          <a:bodyPr>
            <a:noAutofit/>
          </a:bodyPr>
          <a:lstStyle/>
          <a:p>
            <a:pPr algn="ctr"/>
            <a:r>
              <a:rPr lang="en-US" sz="3600" dirty="0">
                <a:solidFill>
                  <a:srgbClr val="C00000"/>
                </a:solidFill>
                <a:latin typeface="Bookman Old Style" panose="02050604050505020204" pitchFamily="18" charset="0"/>
              </a:rPr>
              <a:t>Continue…</a:t>
            </a:r>
            <a:endParaRPr lang="en-IN" sz="3600" dirty="0">
              <a:solidFill>
                <a:srgbClr val="C00000"/>
              </a:solidFill>
              <a:latin typeface="Bookman Old Style" panose="02050604050505020204" pitchFamily="18" charset="0"/>
            </a:endParaRPr>
          </a:p>
        </p:txBody>
      </p:sp>
      <p:sp>
        <p:nvSpPr>
          <p:cNvPr id="3" name="Text Placeholder 2"/>
          <p:cNvSpPr>
            <a:spLocks noGrp="1"/>
          </p:cNvSpPr>
          <p:nvPr>
            <p:ph type="body" idx="1"/>
          </p:nvPr>
        </p:nvSpPr>
        <p:spPr>
          <a:xfrm>
            <a:off x="1403648" y="1143405"/>
            <a:ext cx="7632848" cy="5733256"/>
          </a:xfrm>
        </p:spPr>
        <p:txBody>
          <a:bodyPr>
            <a:noAutofit/>
          </a:bodyPr>
          <a:lstStyle/>
          <a:p>
            <a:pPr algn="just"/>
            <a:r>
              <a:rPr lang="en-US" b="1" dirty="0">
                <a:solidFill>
                  <a:srgbClr val="002060"/>
                </a:solidFill>
                <a:latin typeface="Bookman Old Style" panose="02050604050505020204" pitchFamily="18" charset="0"/>
              </a:rPr>
              <a:t>Example:</a:t>
            </a:r>
            <a:r>
              <a:rPr lang="en-US" dirty="0">
                <a:solidFill>
                  <a:schemeClr val="tx1"/>
                </a:solidFill>
                <a:latin typeface="Bookman Old Style" panose="02050604050505020204" pitchFamily="18" charset="0"/>
              </a:rPr>
              <a:t> </a:t>
            </a:r>
            <a:r>
              <a:rPr lang="en-US" dirty="0">
                <a:solidFill>
                  <a:srgbClr val="0070C0"/>
                </a:solidFill>
                <a:latin typeface="Bookman Old Style" panose="02050604050505020204" pitchFamily="18" charset="0"/>
              </a:rPr>
              <a:t>Write a program to find the factorial using recursion.</a:t>
            </a:r>
          </a:p>
          <a:p>
            <a:pPr algn="just"/>
            <a:r>
              <a:rPr lang="en-IN" i="1" dirty="0">
                <a:solidFill>
                  <a:srgbClr val="CC00FF"/>
                </a:solidFill>
                <a:latin typeface="Bookman Old Style" panose="02050604050505020204" pitchFamily="18" charset="0"/>
              </a:rPr>
              <a:t>def factorial(n):</a:t>
            </a:r>
          </a:p>
          <a:p>
            <a:pPr algn="just"/>
            <a:r>
              <a:rPr lang="en-IN" i="1" dirty="0">
                <a:solidFill>
                  <a:srgbClr val="CC00FF"/>
                </a:solidFill>
                <a:latin typeface="Bookman Old Style" panose="02050604050505020204" pitchFamily="18" charset="0"/>
              </a:rPr>
              <a:t>  if n==0 or n==1:</a:t>
            </a:r>
          </a:p>
          <a:p>
            <a:pPr algn="just"/>
            <a:r>
              <a:rPr lang="en-IN" i="1" dirty="0">
                <a:solidFill>
                  <a:srgbClr val="CC00FF"/>
                </a:solidFill>
                <a:latin typeface="Bookman Old Style" panose="02050604050505020204" pitchFamily="18" charset="0"/>
              </a:rPr>
              <a:t>    return 1</a:t>
            </a:r>
          </a:p>
          <a:p>
            <a:pPr algn="just"/>
            <a:r>
              <a:rPr lang="en-IN" i="1" dirty="0">
                <a:solidFill>
                  <a:srgbClr val="CC00FF"/>
                </a:solidFill>
                <a:latin typeface="Bookman Old Style" panose="02050604050505020204" pitchFamily="18" charset="0"/>
              </a:rPr>
              <a:t>  else:</a:t>
            </a:r>
          </a:p>
          <a:p>
            <a:pPr algn="just"/>
            <a:r>
              <a:rPr lang="en-IN" i="1" dirty="0">
                <a:solidFill>
                  <a:srgbClr val="CC00FF"/>
                </a:solidFill>
                <a:latin typeface="Bookman Old Style" panose="02050604050505020204" pitchFamily="18" charset="0"/>
              </a:rPr>
              <a:t>    return (n*factorial(n-1))</a:t>
            </a:r>
          </a:p>
          <a:p>
            <a:pPr algn="just"/>
            <a:r>
              <a:rPr lang="en-IN" i="1" dirty="0">
                <a:solidFill>
                  <a:srgbClr val="CC00FF"/>
                </a:solidFill>
                <a:latin typeface="Bookman Old Style" panose="02050604050505020204" pitchFamily="18" charset="0"/>
              </a:rPr>
              <a:t>  </a:t>
            </a:r>
          </a:p>
          <a:p>
            <a:pPr algn="just"/>
            <a:r>
              <a:rPr lang="en-IN" i="1" dirty="0">
                <a:solidFill>
                  <a:srgbClr val="CC00FF"/>
                </a:solidFill>
                <a:latin typeface="Bookman Old Style" panose="02050604050505020204" pitchFamily="18" charset="0"/>
              </a:rPr>
              <a:t>n=int(input("Enter Number::"))</a:t>
            </a:r>
          </a:p>
          <a:p>
            <a:pPr algn="just"/>
            <a:r>
              <a:rPr lang="en-IN" i="1" dirty="0">
                <a:solidFill>
                  <a:srgbClr val="CC00FF"/>
                </a:solidFill>
                <a:latin typeface="Bookman Old Style" panose="02050604050505020204" pitchFamily="18" charset="0"/>
              </a:rPr>
              <a:t>f=factorial(n)</a:t>
            </a:r>
          </a:p>
          <a:p>
            <a:pPr algn="just"/>
            <a:r>
              <a:rPr lang="en-IN" i="1" dirty="0">
                <a:solidFill>
                  <a:srgbClr val="CC00FF"/>
                </a:solidFill>
                <a:latin typeface="Bookman Old Style" panose="02050604050505020204" pitchFamily="18" charset="0"/>
              </a:rPr>
              <a:t>print("Factorial=",f)</a:t>
            </a:r>
          </a:p>
          <a:p>
            <a:pPr algn="just"/>
            <a:endParaRPr lang="en-IN" dirty="0">
              <a:solidFill>
                <a:srgbClr val="0070C0"/>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23</a:t>
            </a:fld>
            <a:endParaRPr lang="en-IN" dirty="0"/>
          </a:p>
        </p:txBody>
      </p:sp>
      <p:pic>
        <p:nvPicPr>
          <p:cNvPr id="7" name="Picture 6">
            <a:extLst>
              <a:ext uri="{FF2B5EF4-FFF2-40B4-BE49-F238E27FC236}">
                <a16:creationId xmlns:a16="http://schemas.microsoft.com/office/drawing/2014/main" id="{E9466E08-5537-4CF7-BC77-780E7E3B69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4365104"/>
            <a:ext cx="3240360" cy="2232248"/>
          </a:xfrm>
          <a:prstGeom prst="rect">
            <a:avLst/>
          </a:prstGeom>
        </p:spPr>
      </p:pic>
      <p:sp>
        <p:nvSpPr>
          <p:cNvPr id="8" name="TextBox 7">
            <a:extLst>
              <a:ext uri="{FF2B5EF4-FFF2-40B4-BE49-F238E27FC236}">
                <a16:creationId xmlns:a16="http://schemas.microsoft.com/office/drawing/2014/main" id="{33D4D061-BFE2-4A0E-99CD-D2D0221416B1}"/>
              </a:ext>
            </a:extLst>
          </p:cNvPr>
          <p:cNvSpPr txBox="1"/>
          <p:nvPr/>
        </p:nvSpPr>
        <p:spPr>
          <a:xfrm>
            <a:off x="6683660" y="3901129"/>
            <a:ext cx="1177280"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spTree>
    <p:extLst>
      <p:ext uri="{BB962C8B-B14F-4D97-AF65-F5344CB8AC3E}">
        <p14:creationId xmlns:p14="http://schemas.microsoft.com/office/powerpoint/2010/main" val="113035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116632"/>
            <a:ext cx="7200800" cy="713289"/>
          </a:xfrm>
        </p:spPr>
        <p:txBody>
          <a:bodyPr>
            <a:noAutofit/>
          </a:bodyPr>
          <a:lstStyle/>
          <a:p>
            <a:pPr algn="ctr"/>
            <a:r>
              <a:rPr lang="en-US" sz="3600" dirty="0">
                <a:solidFill>
                  <a:srgbClr val="C00000"/>
                </a:solidFill>
                <a:latin typeface="Bookman Old Style" panose="02050604050505020204" pitchFamily="18" charset="0"/>
              </a:rPr>
              <a:t>Continue…</a:t>
            </a:r>
            <a:endParaRPr lang="en-IN" sz="3600" dirty="0">
              <a:solidFill>
                <a:srgbClr val="C00000"/>
              </a:solidFill>
              <a:latin typeface="Bookman Old Style" panose="02050604050505020204" pitchFamily="18" charset="0"/>
            </a:endParaRPr>
          </a:p>
        </p:txBody>
      </p:sp>
      <p:sp>
        <p:nvSpPr>
          <p:cNvPr id="3" name="Text Placeholder 2"/>
          <p:cNvSpPr>
            <a:spLocks noGrp="1"/>
          </p:cNvSpPr>
          <p:nvPr>
            <p:ph type="body" idx="1"/>
          </p:nvPr>
        </p:nvSpPr>
        <p:spPr>
          <a:xfrm>
            <a:off x="1403648" y="1124744"/>
            <a:ext cx="7632848" cy="5733256"/>
          </a:xfrm>
        </p:spPr>
        <p:txBody>
          <a:bodyPr>
            <a:noAutofit/>
          </a:bodyPr>
          <a:lstStyle/>
          <a:p>
            <a:pPr algn="just"/>
            <a:r>
              <a:rPr lang="en-US" sz="1800" b="1" dirty="0">
                <a:solidFill>
                  <a:srgbClr val="002060"/>
                </a:solidFill>
                <a:latin typeface="Bookman Old Style" panose="02050604050505020204" pitchFamily="18" charset="0"/>
              </a:rPr>
              <a:t>Example:</a:t>
            </a:r>
            <a:r>
              <a:rPr lang="en-US" sz="1800" dirty="0">
                <a:solidFill>
                  <a:schemeClr val="tx1"/>
                </a:solidFill>
                <a:latin typeface="Bookman Old Style" panose="02050604050505020204" pitchFamily="18" charset="0"/>
              </a:rPr>
              <a:t> </a:t>
            </a:r>
            <a:r>
              <a:rPr lang="en-US" sz="1800" dirty="0">
                <a:solidFill>
                  <a:srgbClr val="0070C0"/>
                </a:solidFill>
                <a:latin typeface="Bookman Old Style" panose="02050604050505020204" pitchFamily="18" charset="0"/>
              </a:rPr>
              <a:t>Write a program to find the Fibonacci series using recursion.</a:t>
            </a:r>
          </a:p>
          <a:p>
            <a:pPr algn="just"/>
            <a:r>
              <a:rPr lang="en-IN" sz="1800" i="1" dirty="0">
                <a:solidFill>
                  <a:srgbClr val="CC00FF"/>
                </a:solidFill>
                <a:latin typeface="Bookman Old Style" panose="02050604050505020204" pitchFamily="18" charset="0"/>
              </a:rPr>
              <a:t>def </a:t>
            </a:r>
            <a:r>
              <a:rPr lang="en-IN" sz="1800" i="1" dirty="0" err="1">
                <a:solidFill>
                  <a:srgbClr val="CC00FF"/>
                </a:solidFill>
                <a:latin typeface="Bookman Old Style" panose="02050604050505020204" pitchFamily="18" charset="0"/>
              </a:rPr>
              <a:t>fibo</a:t>
            </a:r>
            <a:r>
              <a:rPr lang="en-IN" sz="1800" i="1" dirty="0">
                <a:solidFill>
                  <a:srgbClr val="CC00FF"/>
                </a:solidFill>
                <a:latin typeface="Bookman Old Style" panose="02050604050505020204" pitchFamily="18" charset="0"/>
              </a:rPr>
              <a:t>(n):</a:t>
            </a:r>
          </a:p>
          <a:p>
            <a:pPr algn="just"/>
            <a:r>
              <a:rPr lang="en-IN" sz="1800" i="1" dirty="0">
                <a:solidFill>
                  <a:srgbClr val="CC00FF"/>
                </a:solidFill>
                <a:latin typeface="Bookman Old Style" panose="02050604050505020204" pitchFamily="18" charset="0"/>
              </a:rPr>
              <a:t>  if n==0:</a:t>
            </a:r>
          </a:p>
          <a:p>
            <a:pPr algn="just"/>
            <a:r>
              <a:rPr lang="en-IN" sz="1800" i="1" dirty="0">
                <a:solidFill>
                  <a:srgbClr val="CC00FF"/>
                </a:solidFill>
                <a:latin typeface="Bookman Old Style" panose="02050604050505020204" pitchFamily="18" charset="0"/>
              </a:rPr>
              <a:t>    return 0</a:t>
            </a:r>
          </a:p>
          <a:p>
            <a:pPr algn="just"/>
            <a:r>
              <a:rPr lang="en-IN" sz="1800" i="1" dirty="0">
                <a:solidFill>
                  <a:srgbClr val="CC00FF"/>
                </a:solidFill>
                <a:latin typeface="Bookman Old Style" panose="02050604050505020204" pitchFamily="18" charset="0"/>
              </a:rPr>
              <a:t>  </a:t>
            </a:r>
            <a:r>
              <a:rPr lang="en-IN" sz="1800" i="1" dirty="0" err="1">
                <a:solidFill>
                  <a:srgbClr val="CC00FF"/>
                </a:solidFill>
                <a:latin typeface="Bookman Old Style" panose="02050604050505020204" pitchFamily="18" charset="0"/>
              </a:rPr>
              <a:t>elif</a:t>
            </a:r>
            <a:r>
              <a:rPr lang="en-IN" sz="1800" i="1" dirty="0">
                <a:solidFill>
                  <a:srgbClr val="CC00FF"/>
                </a:solidFill>
                <a:latin typeface="Bookman Old Style" panose="02050604050505020204" pitchFamily="18" charset="0"/>
              </a:rPr>
              <a:t> n==1:</a:t>
            </a:r>
          </a:p>
          <a:p>
            <a:pPr algn="just"/>
            <a:r>
              <a:rPr lang="en-IN" sz="1800" i="1" dirty="0">
                <a:solidFill>
                  <a:srgbClr val="CC00FF"/>
                </a:solidFill>
                <a:latin typeface="Bookman Old Style" panose="02050604050505020204" pitchFamily="18" charset="0"/>
              </a:rPr>
              <a:t>    return 1</a:t>
            </a:r>
          </a:p>
          <a:p>
            <a:pPr algn="just"/>
            <a:r>
              <a:rPr lang="en-IN" sz="1800" i="1" dirty="0">
                <a:solidFill>
                  <a:srgbClr val="CC00FF"/>
                </a:solidFill>
                <a:latin typeface="Bookman Old Style" panose="02050604050505020204" pitchFamily="18" charset="0"/>
              </a:rPr>
              <a:t>  else:</a:t>
            </a:r>
          </a:p>
          <a:p>
            <a:pPr algn="just"/>
            <a:r>
              <a:rPr lang="en-IN" sz="1800" i="1" dirty="0">
                <a:solidFill>
                  <a:srgbClr val="CC00FF"/>
                </a:solidFill>
                <a:latin typeface="Bookman Old Style" panose="02050604050505020204" pitchFamily="18" charset="0"/>
              </a:rPr>
              <a:t>    return (</a:t>
            </a:r>
            <a:r>
              <a:rPr lang="en-IN" sz="1800" i="1" dirty="0" err="1">
                <a:solidFill>
                  <a:srgbClr val="CC00FF"/>
                </a:solidFill>
                <a:latin typeface="Bookman Old Style" panose="02050604050505020204" pitchFamily="18" charset="0"/>
              </a:rPr>
              <a:t>fibo</a:t>
            </a:r>
            <a:r>
              <a:rPr lang="en-IN" sz="1800" i="1" dirty="0">
                <a:solidFill>
                  <a:srgbClr val="CC00FF"/>
                </a:solidFill>
                <a:latin typeface="Bookman Old Style" panose="02050604050505020204" pitchFamily="18" charset="0"/>
              </a:rPr>
              <a:t>(n-1)+</a:t>
            </a:r>
            <a:r>
              <a:rPr lang="en-IN" sz="1800" i="1" dirty="0" err="1">
                <a:solidFill>
                  <a:srgbClr val="CC00FF"/>
                </a:solidFill>
                <a:latin typeface="Bookman Old Style" panose="02050604050505020204" pitchFamily="18" charset="0"/>
              </a:rPr>
              <a:t>fibo</a:t>
            </a:r>
            <a:r>
              <a:rPr lang="en-IN" sz="1800" i="1" dirty="0">
                <a:solidFill>
                  <a:srgbClr val="CC00FF"/>
                </a:solidFill>
                <a:latin typeface="Bookman Old Style" panose="02050604050505020204" pitchFamily="18" charset="0"/>
              </a:rPr>
              <a:t>(n-2))</a:t>
            </a:r>
          </a:p>
          <a:p>
            <a:pPr algn="just"/>
            <a:r>
              <a:rPr lang="en-IN" sz="1800" i="1" dirty="0">
                <a:solidFill>
                  <a:srgbClr val="CC00FF"/>
                </a:solidFill>
                <a:latin typeface="Bookman Old Style" panose="02050604050505020204" pitchFamily="18" charset="0"/>
              </a:rPr>
              <a:t>  </a:t>
            </a:r>
          </a:p>
          <a:p>
            <a:pPr algn="just"/>
            <a:r>
              <a:rPr lang="en-IN" sz="1800" i="1" dirty="0">
                <a:solidFill>
                  <a:srgbClr val="CC00FF"/>
                </a:solidFill>
                <a:latin typeface="Bookman Old Style" panose="02050604050505020204" pitchFamily="18" charset="0"/>
              </a:rPr>
              <a:t>n=int(input("Enter Number::"))</a:t>
            </a:r>
          </a:p>
          <a:p>
            <a:pPr algn="just"/>
            <a:r>
              <a:rPr lang="en-IN" sz="1800" i="1" dirty="0">
                <a:solidFill>
                  <a:srgbClr val="CC00FF"/>
                </a:solidFill>
                <a:latin typeface="Bookman Old Style" panose="02050604050505020204" pitchFamily="18" charset="0"/>
              </a:rPr>
              <a:t>print("Fibonacci Series::")</a:t>
            </a:r>
          </a:p>
          <a:p>
            <a:pPr algn="just"/>
            <a:r>
              <a:rPr lang="en-IN" sz="1800" i="1" dirty="0">
                <a:solidFill>
                  <a:srgbClr val="CC00FF"/>
                </a:solidFill>
                <a:latin typeface="Bookman Old Style" panose="02050604050505020204" pitchFamily="18" charset="0"/>
              </a:rPr>
              <a:t>for </a:t>
            </a:r>
            <a:r>
              <a:rPr lang="en-IN" sz="1800" i="1" dirty="0" err="1">
                <a:solidFill>
                  <a:srgbClr val="CC00FF"/>
                </a:solidFill>
                <a:latin typeface="Bookman Old Style" panose="02050604050505020204" pitchFamily="18" charset="0"/>
              </a:rPr>
              <a:t>i</a:t>
            </a:r>
            <a:r>
              <a:rPr lang="en-IN" sz="1800" i="1" dirty="0">
                <a:solidFill>
                  <a:srgbClr val="CC00FF"/>
                </a:solidFill>
                <a:latin typeface="Bookman Old Style" panose="02050604050505020204" pitchFamily="18" charset="0"/>
              </a:rPr>
              <a:t> in range(0,n):</a:t>
            </a:r>
          </a:p>
          <a:p>
            <a:pPr algn="just"/>
            <a:r>
              <a:rPr lang="en-IN" sz="1800" i="1" dirty="0">
                <a:solidFill>
                  <a:srgbClr val="CC00FF"/>
                </a:solidFill>
                <a:latin typeface="Bookman Old Style" panose="02050604050505020204" pitchFamily="18" charset="0"/>
              </a:rPr>
              <a:t>  print(</a:t>
            </a:r>
            <a:r>
              <a:rPr lang="en-IN" sz="1800" i="1" dirty="0" err="1">
                <a:solidFill>
                  <a:srgbClr val="CC00FF"/>
                </a:solidFill>
                <a:latin typeface="Bookman Old Style" panose="02050604050505020204" pitchFamily="18" charset="0"/>
              </a:rPr>
              <a:t>fibo</a:t>
            </a:r>
            <a:r>
              <a:rPr lang="en-IN" sz="1800" i="1" dirty="0">
                <a:solidFill>
                  <a:srgbClr val="CC00FF"/>
                </a:solidFill>
                <a:latin typeface="Bookman Old Style" panose="02050604050505020204" pitchFamily="18" charset="0"/>
              </a:rPr>
              <a:t>(</a:t>
            </a:r>
            <a:r>
              <a:rPr lang="en-IN" sz="1800" i="1" dirty="0" err="1">
                <a:solidFill>
                  <a:srgbClr val="CC00FF"/>
                </a:solidFill>
                <a:latin typeface="Bookman Old Style" panose="02050604050505020204" pitchFamily="18" charset="0"/>
              </a:rPr>
              <a:t>i</a:t>
            </a:r>
            <a:r>
              <a:rPr lang="en-IN" sz="1800" i="1" dirty="0">
                <a:solidFill>
                  <a:srgbClr val="CC00FF"/>
                </a:solidFill>
                <a:latin typeface="Bookman Old Style" panose="02050604050505020204" pitchFamily="18" charset="0"/>
              </a:rPr>
              <a:t>))</a:t>
            </a:r>
          </a:p>
          <a:p>
            <a:pPr algn="just"/>
            <a:endParaRPr lang="en-IN" sz="1800" dirty="0">
              <a:solidFill>
                <a:srgbClr val="0070C0"/>
              </a:solidFill>
              <a:latin typeface="Bookman Old Style" panose="02050604050505020204" pitchFamily="18" charset="0"/>
            </a:endParaRPr>
          </a:p>
          <a:p>
            <a:pPr algn="just"/>
            <a:endParaRPr lang="en-IN" sz="1800" dirty="0">
              <a:solidFill>
                <a:srgbClr val="0070C0"/>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24</a:t>
            </a:fld>
            <a:endParaRPr lang="en-IN" dirty="0"/>
          </a:p>
        </p:txBody>
      </p:sp>
      <p:sp>
        <p:nvSpPr>
          <p:cNvPr id="7" name="TextBox 6">
            <a:extLst>
              <a:ext uri="{FF2B5EF4-FFF2-40B4-BE49-F238E27FC236}">
                <a16:creationId xmlns:a16="http://schemas.microsoft.com/office/drawing/2014/main" id="{B5F930A5-5CCC-42CE-8248-74A7A81E1891}"/>
              </a:ext>
            </a:extLst>
          </p:cNvPr>
          <p:cNvSpPr txBox="1"/>
          <p:nvPr/>
        </p:nvSpPr>
        <p:spPr>
          <a:xfrm>
            <a:off x="6582561" y="2798826"/>
            <a:ext cx="1379478" cy="369332"/>
          </a:xfrm>
          <a:prstGeom prst="rect">
            <a:avLst/>
          </a:prstGeom>
          <a:noFill/>
        </p:spPr>
        <p:txBody>
          <a:bodyPr wrap="square" rtlCol="0">
            <a:spAutoFit/>
          </a:bodyPr>
          <a:lstStyle/>
          <a:p>
            <a:pPr algn="ctr"/>
            <a:r>
              <a:rPr lang="en-IN" dirty="0">
                <a:solidFill>
                  <a:srgbClr val="00B050"/>
                </a:solidFill>
                <a:latin typeface="Bookman Old Style" panose="02050604050505020204" pitchFamily="18" charset="0"/>
              </a:rPr>
              <a:t>Output</a:t>
            </a:r>
          </a:p>
        </p:txBody>
      </p:sp>
      <p:pic>
        <p:nvPicPr>
          <p:cNvPr id="5" name="Picture 4">
            <a:extLst>
              <a:ext uri="{FF2B5EF4-FFF2-40B4-BE49-F238E27FC236}">
                <a16:creationId xmlns:a16="http://schemas.microsoft.com/office/drawing/2014/main" id="{D6EB2CAC-3627-467B-95F7-4F45E22538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3244140"/>
            <a:ext cx="3240360" cy="3385854"/>
          </a:xfrm>
          <a:prstGeom prst="rect">
            <a:avLst/>
          </a:prstGeom>
        </p:spPr>
      </p:pic>
    </p:spTree>
    <p:extLst>
      <p:ext uri="{BB962C8B-B14F-4D97-AF65-F5344CB8AC3E}">
        <p14:creationId xmlns:p14="http://schemas.microsoft.com/office/powerpoint/2010/main" val="1883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206" y="62791"/>
            <a:ext cx="7772400" cy="770463"/>
          </a:xfrm>
        </p:spPr>
        <p:txBody>
          <a:bodyPr>
            <a:normAutofit/>
          </a:bodyPr>
          <a:lstStyle/>
          <a:p>
            <a:pPr algn="ctr"/>
            <a:r>
              <a:rPr lang="en-US" dirty="0">
                <a:solidFill>
                  <a:srgbClr val="C00000"/>
                </a:solidFill>
                <a:latin typeface="Bookman Old Style" pitchFamily="18" charset="0"/>
              </a:rPr>
              <a:t>Advantage of Python Function</a:t>
            </a:r>
            <a:endParaRPr lang="en-IN" dirty="0">
              <a:solidFill>
                <a:srgbClr val="C00000"/>
              </a:solidFill>
            </a:endParaRPr>
          </a:p>
        </p:txBody>
      </p:sp>
      <p:sp>
        <p:nvSpPr>
          <p:cNvPr id="3" name="Text Placeholder 2"/>
          <p:cNvSpPr>
            <a:spLocks noGrp="1"/>
          </p:cNvSpPr>
          <p:nvPr>
            <p:ph type="body" idx="1"/>
          </p:nvPr>
        </p:nvSpPr>
        <p:spPr>
          <a:xfrm>
            <a:off x="1547664" y="833254"/>
            <a:ext cx="7382054" cy="5886489"/>
          </a:xfrm>
        </p:spPr>
        <p:txBody>
          <a:bodyPr>
            <a:noAutofit/>
          </a:bodyPr>
          <a:lstStyle/>
          <a:p>
            <a:pPr algn="just"/>
            <a:r>
              <a:rPr lang="en-US" sz="2200" b="0" i="0" dirty="0">
                <a:solidFill>
                  <a:srgbClr val="333333"/>
                </a:solidFill>
                <a:effectLst/>
                <a:latin typeface="Bookman Old Style" panose="02050604050505020204" pitchFamily="18" charset="0"/>
              </a:rPr>
              <a:t>There are the following advantages of Python functions.</a:t>
            </a:r>
          </a:p>
          <a:p>
            <a:pPr marL="342900" indent="-342900" algn="just">
              <a:buFont typeface="Wingdings" panose="05000000000000000000" pitchFamily="2" charset="2"/>
              <a:buChar char="ü"/>
            </a:pPr>
            <a:r>
              <a:rPr lang="en-US" sz="2200" b="0" i="0" dirty="0">
                <a:solidFill>
                  <a:srgbClr val="000000"/>
                </a:solidFill>
                <a:effectLst/>
                <a:latin typeface="Bookman Old Style" panose="02050604050505020204" pitchFamily="18" charset="0"/>
              </a:rPr>
              <a:t>Using functions, we can avoid rewriting the same logic/code again and again in a program.</a:t>
            </a:r>
          </a:p>
          <a:p>
            <a:pPr marL="342900" indent="-342900" algn="just">
              <a:buFont typeface="Wingdings" panose="05000000000000000000" pitchFamily="2" charset="2"/>
              <a:buChar char="ü"/>
            </a:pPr>
            <a:r>
              <a:rPr lang="en-US" sz="2200" b="0" i="0" dirty="0">
                <a:solidFill>
                  <a:srgbClr val="000000"/>
                </a:solidFill>
                <a:effectLst/>
                <a:latin typeface="Bookman Old Style" panose="02050604050505020204" pitchFamily="18" charset="0"/>
              </a:rPr>
              <a:t>We can call Python functions multiple times in a program and anywhere in a program.</a:t>
            </a:r>
          </a:p>
          <a:p>
            <a:pPr marL="342900" indent="-342900" algn="just">
              <a:buFont typeface="Wingdings" panose="05000000000000000000" pitchFamily="2" charset="2"/>
              <a:buChar char="ü"/>
            </a:pPr>
            <a:r>
              <a:rPr lang="en-US" sz="2200" b="0" i="0" dirty="0">
                <a:solidFill>
                  <a:srgbClr val="000000"/>
                </a:solidFill>
                <a:effectLst/>
                <a:latin typeface="Bookman Old Style" panose="02050604050505020204" pitchFamily="18" charset="0"/>
              </a:rPr>
              <a:t>We can track a large Python program easily when it is divided into multiple functions.</a:t>
            </a:r>
          </a:p>
          <a:p>
            <a:pPr marL="342900" indent="-342900" algn="just">
              <a:buFont typeface="Wingdings" panose="05000000000000000000" pitchFamily="2" charset="2"/>
              <a:buChar char="ü"/>
            </a:pPr>
            <a:r>
              <a:rPr lang="en-US" sz="2200" b="0" i="0" dirty="0">
                <a:solidFill>
                  <a:srgbClr val="000000"/>
                </a:solidFill>
                <a:effectLst/>
                <a:latin typeface="Bookman Old Style" panose="02050604050505020204" pitchFamily="18" charset="0"/>
              </a:rPr>
              <a:t>Reusability is the main achievement of Python functions.</a:t>
            </a:r>
          </a:p>
          <a:p>
            <a:pPr marL="342900" indent="-342900" algn="just">
              <a:buFont typeface="Wingdings" panose="05000000000000000000" pitchFamily="2" charset="2"/>
              <a:buChar char="ü"/>
            </a:pPr>
            <a:r>
              <a:rPr lang="en-US" sz="2200" b="0" i="0" dirty="0">
                <a:solidFill>
                  <a:srgbClr val="000000"/>
                </a:solidFill>
                <a:effectLst/>
                <a:latin typeface="Bookman Old Style" panose="02050604050505020204" pitchFamily="18" charset="0"/>
              </a:rPr>
              <a:t>However, Function calling is always overhead in a Python program.</a:t>
            </a:r>
          </a:p>
          <a:p>
            <a:br>
              <a:rPr lang="en-US" sz="2200" dirty="0">
                <a:latin typeface="Bookman Old Style" panose="02050604050505020204" pitchFamily="18" charset="0"/>
              </a:rPr>
            </a:br>
            <a:endParaRPr lang="en-US" sz="2200" dirty="0">
              <a:solidFill>
                <a:schemeClr val="tx1"/>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3</a:t>
            </a:fld>
            <a:endParaRPr lang="en-IN" dirty="0"/>
          </a:p>
        </p:txBody>
      </p:sp>
    </p:spTree>
    <p:extLst>
      <p:ext uri="{BB962C8B-B14F-4D97-AF65-F5344CB8AC3E}">
        <p14:creationId xmlns:p14="http://schemas.microsoft.com/office/powerpoint/2010/main" val="1222710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206" y="62791"/>
            <a:ext cx="7772400" cy="770463"/>
          </a:xfrm>
        </p:spPr>
        <p:txBody>
          <a:bodyPr>
            <a:normAutofit/>
          </a:bodyPr>
          <a:lstStyle/>
          <a:p>
            <a:pPr algn="ctr"/>
            <a:r>
              <a:rPr lang="en-US" dirty="0">
                <a:solidFill>
                  <a:srgbClr val="C00000"/>
                </a:solidFill>
                <a:latin typeface="Bookman Old Style" pitchFamily="18" charset="0"/>
              </a:rPr>
              <a:t>Create Function</a:t>
            </a:r>
            <a:endParaRPr lang="en-IN" dirty="0">
              <a:solidFill>
                <a:srgbClr val="C00000"/>
              </a:solidFill>
            </a:endParaRPr>
          </a:p>
        </p:txBody>
      </p:sp>
      <p:sp>
        <p:nvSpPr>
          <p:cNvPr id="3" name="Text Placeholder 2"/>
          <p:cNvSpPr>
            <a:spLocks noGrp="1"/>
          </p:cNvSpPr>
          <p:nvPr>
            <p:ph type="body" idx="1"/>
          </p:nvPr>
        </p:nvSpPr>
        <p:spPr>
          <a:xfrm>
            <a:off x="1547664" y="833254"/>
            <a:ext cx="7382054" cy="5886489"/>
          </a:xfrm>
        </p:spPr>
        <p:txBody>
          <a:bodyPr>
            <a:noAutofit/>
          </a:bodyPr>
          <a:lstStyle/>
          <a:p>
            <a:pPr algn="just"/>
            <a:r>
              <a:rPr lang="en-US" sz="1700" b="0" i="0" dirty="0">
                <a:solidFill>
                  <a:srgbClr val="333333"/>
                </a:solidFill>
                <a:effectLst/>
                <a:latin typeface="Bookman Old Style" panose="02050604050505020204" pitchFamily="18" charset="0"/>
              </a:rPr>
              <a:t>Python provides the </a:t>
            </a:r>
            <a:r>
              <a:rPr lang="en-US" sz="1700" b="1" i="1" dirty="0">
                <a:solidFill>
                  <a:srgbClr val="0070C0"/>
                </a:solidFill>
                <a:effectLst/>
                <a:latin typeface="Bookman Old Style" panose="02050604050505020204" pitchFamily="18" charset="0"/>
              </a:rPr>
              <a:t>def</a:t>
            </a:r>
            <a:r>
              <a:rPr lang="en-US" sz="1700" b="0" i="0" dirty="0">
                <a:solidFill>
                  <a:srgbClr val="333333"/>
                </a:solidFill>
                <a:effectLst/>
                <a:latin typeface="Bookman Old Style" panose="02050604050505020204" pitchFamily="18" charset="0"/>
              </a:rPr>
              <a:t> keyword to define the function. The syntax of the define function is given below.</a:t>
            </a:r>
          </a:p>
          <a:p>
            <a:r>
              <a:rPr lang="en-US" sz="1700" i="1" dirty="0">
                <a:solidFill>
                  <a:srgbClr val="CC00FF"/>
                </a:solidFill>
                <a:latin typeface="Bookman Old Style" panose="02050604050505020204" pitchFamily="18" charset="0"/>
              </a:rPr>
              <a:t>def </a:t>
            </a:r>
            <a:r>
              <a:rPr lang="en-US" sz="1700" i="1" dirty="0" err="1">
                <a:solidFill>
                  <a:srgbClr val="CC00FF"/>
                </a:solidFill>
                <a:latin typeface="Bookman Old Style" panose="02050604050505020204" pitchFamily="18" charset="0"/>
              </a:rPr>
              <a:t>function_name</a:t>
            </a:r>
            <a:r>
              <a:rPr lang="en-US" sz="1700" i="1" dirty="0">
                <a:solidFill>
                  <a:srgbClr val="CC00FF"/>
                </a:solidFill>
                <a:latin typeface="Bookman Old Style" panose="02050604050505020204" pitchFamily="18" charset="0"/>
              </a:rPr>
              <a:t>( parameters ):</a:t>
            </a:r>
          </a:p>
          <a:p>
            <a:r>
              <a:rPr lang="en-US" sz="1700" i="1" dirty="0">
                <a:solidFill>
                  <a:srgbClr val="CC00FF"/>
                </a:solidFill>
                <a:latin typeface="Bookman Old Style" panose="02050604050505020204" pitchFamily="18" charset="0"/>
              </a:rPr>
              <a:t>   "</a:t>
            </a:r>
            <a:r>
              <a:rPr lang="en-US" sz="1700" i="1" dirty="0" err="1">
                <a:solidFill>
                  <a:srgbClr val="CC00FF"/>
                </a:solidFill>
                <a:latin typeface="Bookman Old Style" panose="02050604050505020204" pitchFamily="18" charset="0"/>
              </a:rPr>
              <a:t>function_docstring</a:t>
            </a:r>
            <a:r>
              <a:rPr lang="en-US" sz="1700" i="1" dirty="0">
                <a:solidFill>
                  <a:srgbClr val="CC00FF"/>
                </a:solidFill>
                <a:latin typeface="Bookman Old Style" panose="02050604050505020204" pitchFamily="18" charset="0"/>
              </a:rPr>
              <a:t>"</a:t>
            </a:r>
          </a:p>
          <a:p>
            <a:r>
              <a:rPr lang="en-US" sz="1700" i="1" dirty="0">
                <a:solidFill>
                  <a:srgbClr val="CC00FF"/>
                </a:solidFill>
                <a:latin typeface="Bookman Old Style" panose="02050604050505020204" pitchFamily="18" charset="0"/>
              </a:rPr>
              <a:t>   function-block</a:t>
            </a:r>
          </a:p>
          <a:p>
            <a:r>
              <a:rPr lang="en-US" sz="1700" i="1" dirty="0">
                <a:solidFill>
                  <a:srgbClr val="CC00FF"/>
                </a:solidFill>
                <a:latin typeface="Bookman Old Style" panose="02050604050505020204" pitchFamily="18" charset="0"/>
              </a:rPr>
              <a:t>   return [expression]</a:t>
            </a:r>
          </a:p>
          <a:p>
            <a:pPr marL="342900" indent="-342900">
              <a:buFont typeface="Wingdings" panose="05000000000000000000" pitchFamily="2" charset="2"/>
              <a:buChar char="ü"/>
            </a:pPr>
            <a:r>
              <a:rPr lang="en-US" sz="1700" b="0" i="0" dirty="0">
                <a:solidFill>
                  <a:srgbClr val="000000"/>
                </a:solidFill>
                <a:effectLst/>
                <a:latin typeface="Bookman Old Style" panose="02050604050505020204" pitchFamily="18" charset="0"/>
              </a:rPr>
              <a:t>The </a:t>
            </a:r>
            <a:r>
              <a:rPr lang="en-US" sz="1700" b="1" i="1" dirty="0">
                <a:solidFill>
                  <a:srgbClr val="0070C0"/>
                </a:solidFill>
                <a:effectLst/>
                <a:latin typeface="Bookman Old Style" panose="02050604050505020204" pitchFamily="18" charset="0"/>
              </a:rPr>
              <a:t>def</a:t>
            </a:r>
            <a:r>
              <a:rPr lang="en-US" sz="1700" b="0" i="0" dirty="0">
                <a:solidFill>
                  <a:srgbClr val="000000"/>
                </a:solidFill>
                <a:effectLst/>
                <a:latin typeface="Bookman Old Style" panose="02050604050505020204" pitchFamily="18" charset="0"/>
              </a:rPr>
              <a:t> keyword, along with the function name is used to define the function.</a:t>
            </a:r>
          </a:p>
          <a:p>
            <a:pPr marL="342900" indent="-342900" algn="just">
              <a:buFont typeface="Wingdings" panose="05000000000000000000" pitchFamily="2" charset="2"/>
              <a:buChar char="ü"/>
            </a:pPr>
            <a:r>
              <a:rPr lang="en-US" sz="1700" b="0" i="0" dirty="0">
                <a:solidFill>
                  <a:srgbClr val="000000"/>
                </a:solidFill>
                <a:effectLst/>
                <a:latin typeface="Bookman Old Style" panose="02050604050505020204" pitchFamily="18" charset="0"/>
              </a:rPr>
              <a:t>The identifier rule must follow the function name.</a:t>
            </a:r>
          </a:p>
          <a:p>
            <a:pPr marL="342900" indent="-342900" algn="just">
              <a:buFont typeface="Wingdings" panose="05000000000000000000" pitchFamily="2" charset="2"/>
              <a:buChar char="ü"/>
            </a:pPr>
            <a:r>
              <a:rPr lang="en-US" sz="1700" b="0" i="0" dirty="0">
                <a:solidFill>
                  <a:srgbClr val="000000"/>
                </a:solidFill>
                <a:effectLst/>
                <a:latin typeface="Bookman Old Style" panose="02050604050505020204" pitchFamily="18" charset="0"/>
              </a:rPr>
              <a:t>A function accepts the parameter (argument), and they can be optional.</a:t>
            </a:r>
          </a:p>
          <a:p>
            <a:pPr marL="342900" indent="-342900" algn="just">
              <a:buFont typeface="Wingdings" panose="05000000000000000000" pitchFamily="2" charset="2"/>
              <a:buChar char="ü"/>
            </a:pPr>
            <a:r>
              <a:rPr lang="en-US" sz="1700" b="0" i="0" dirty="0">
                <a:solidFill>
                  <a:srgbClr val="000000"/>
                </a:solidFill>
                <a:effectLst/>
                <a:latin typeface="Bookman Old Style" panose="02050604050505020204" pitchFamily="18" charset="0"/>
              </a:rPr>
              <a:t>The first statement of a function can be an optional statement - </a:t>
            </a:r>
            <a:r>
              <a:rPr lang="en-US" sz="1700" b="0" i="0" dirty="0">
                <a:solidFill>
                  <a:srgbClr val="0070C0"/>
                </a:solidFill>
                <a:effectLst/>
                <a:latin typeface="Bookman Old Style" panose="02050604050505020204" pitchFamily="18" charset="0"/>
              </a:rPr>
              <a:t>the documentation string of the function or </a:t>
            </a:r>
            <a:r>
              <a:rPr lang="en-US" sz="1700" b="0" i="1" dirty="0">
                <a:solidFill>
                  <a:srgbClr val="0070C0"/>
                </a:solidFill>
                <a:effectLst/>
                <a:latin typeface="Bookman Old Style" panose="02050604050505020204" pitchFamily="18" charset="0"/>
              </a:rPr>
              <a:t>docstring</a:t>
            </a:r>
            <a:r>
              <a:rPr lang="en-US" sz="1700" b="0" i="0" dirty="0">
                <a:solidFill>
                  <a:srgbClr val="000000"/>
                </a:solidFill>
                <a:effectLst/>
                <a:latin typeface="Bookman Old Style" panose="02050604050505020204" pitchFamily="18" charset="0"/>
              </a:rPr>
              <a:t>.</a:t>
            </a:r>
          </a:p>
          <a:p>
            <a:pPr marL="342900" indent="-342900" algn="just">
              <a:buFont typeface="Wingdings" panose="05000000000000000000" pitchFamily="2" charset="2"/>
              <a:buChar char="ü"/>
            </a:pPr>
            <a:r>
              <a:rPr lang="en-US" sz="1700" b="0" i="0" dirty="0">
                <a:solidFill>
                  <a:srgbClr val="000000"/>
                </a:solidFill>
                <a:effectLst/>
                <a:latin typeface="Bookman Old Style" panose="02050604050505020204" pitchFamily="18" charset="0"/>
              </a:rPr>
              <a:t>The function block is </a:t>
            </a:r>
            <a:r>
              <a:rPr lang="en-US" sz="1700" b="0" i="1" dirty="0">
                <a:solidFill>
                  <a:srgbClr val="0070C0"/>
                </a:solidFill>
                <a:effectLst/>
                <a:latin typeface="Bookman Old Style" panose="02050604050505020204" pitchFamily="18" charset="0"/>
              </a:rPr>
              <a:t>started with the colon (:), and block statements must be at the same indentation</a:t>
            </a:r>
            <a:r>
              <a:rPr lang="en-US" sz="1700" b="0" i="0" dirty="0">
                <a:solidFill>
                  <a:srgbClr val="000000"/>
                </a:solidFill>
                <a:effectLst/>
                <a:latin typeface="Bookman Old Style" panose="02050604050505020204" pitchFamily="18" charset="0"/>
              </a:rPr>
              <a:t>.</a:t>
            </a:r>
          </a:p>
          <a:p>
            <a:pPr marL="342900" indent="-342900" algn="just">
              <a:buFont typeface="Wingdings" panose="05000000000000000000" pitchFamily="2" charset="2"/>
              <a:buChar char="ü"/>
            </a:pPr>
            <a:r>
              <a:rPr lang="en-US" sz="1700" b="0" i="0" dirty="0">
                <a:solidFill>
                  <a:srgbClr val="000000"/>
                </a:solidFill>
                <a:effectLst/>
                <a:latin typeface="Bookman Old Style" panose="02050604050505020204" pitchFamily="18" charset="0"/>
              </a:rPr>
              <a:t>The </a:t>
            </a:r>
            <a:r>
              <a:rPr lang="en-US" sz="1700" i="1" dirty="0">
                <a:solidFill>
                  <a:srgbClr val="0070C0"/>
                </a:solidFill>
                <a:effectLst/>
                <a:latin typeface="Bookman Old Style" panose="02050604050505020204" pitchFamily="18" charset="0"/>
              </a:rPr>
              <a:t>return</a:t>
            </a:r>
            <a:r>
              <a:rPr lang="en-US" sz="1700" b="0" i="0" dirty="0">
                <a:solidFill>
                  <a:srgbClr val="000000"/>
                </a:solidFill>
                <a:effectLst/>
                <a:latin typeface="Bookman Old Style" panose="02050604050505020204" pitchFamily="18" charset="0"/>
              </a:rPr>
              <a:t> statement is used to return the value. A function can have only one </a:t>
            </a:r>
            <a:r>
              <a:rPr lang="en-US" sz="1700" i="1" dirty="0">
                <a:solidFill>
                  <a:srgbClr val="0070C0"/>
                </a:solidFill>
                <a:effectLst/>
                <a:latin typeface="Bookman Old Style" panose="02050604050505020204" pitchFamily="18" charset="0"/>
              </a:rPr>
              <a:t>return </a:t>
            </a:r>
            <a:r>
              <a:rPr lang="en-US" sz="1700" dirty="0">
                <a:solidFill>
                  <a:schemeClr val="tx1"/>
                </a:solidFill>
                <a:effectLst/>
                <a:latin typeface="Bookman Old Style" panose="02050604050505020204" pitchFamily="18" charset="0"/>
              </a:rPr>
              <a:t>statement.</a:t>
            </a:r>
            <a:endParaRPr lang="en-US" sz="1700" i="1" dirty="0">
              <a:solidFill>
                <a:schemeClr val="tx1"/>
              </a:solidFill>
              <a:effectLst/>
              <a:latin typeface="Bookman Old Style" panose="02050604050505020204" pitchFamily="18" charset="0"/>
            </a:endParaRPr>
          </a:p>
          <a:p>
            <a:br>
              <a:rPr lang="en-US" sz="1700" dirty="0">
                <a:latin typeface="Bookman Old Style" panose="02050604050505020204" pitchFamily="18" charset="0"/>
              </a:rPr>
            </a:br>
            <a:endParaRPr lang="en-US" sz="1700" b="1" i="1" dirty="0">
              <a:solidFill>
                <a:srgbClr val="CC00FF"/>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4</a:t>
            </a:fld>
            <a:endParaRPr lang="en-IN" dirty="0"/>
          </a:p>
        </p:txBody>
      </p:sp>
    </p:spTree>
    <p:extLst>
      <p:ext uri="{BB962C8B-B14F-4D97-AF65-F5344CB8AC3E}">
        <p14:creationId xmlns:p14="http://schemas.microsoft.com/office/powerpoint/2010/main" val="80241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206" y="62791"/>
            <a:ext cx="7772400" cy="770463"/>
          </a:xfrm>
        </p:spPr>
        <p:txBody>
          <a:bodyPr>
            <a:normAutofit/>
          </a:bodyPr>
          <a:lstStyle/>
          <a:p>
            <a:pPr algn="ctr"/>
            <a:r>
              <a:rPr lang="en-US" dirty="0">
                <a:solidFill>
                  <a:srgbClr val="C00000"/>
                </a:solidFill>
                <a:latin typeface="Bookman Old Style" pitchFamily="18" charset="0"/>
              </a:rPr>
              <a:t>Function Calling</a:t>
            </a:r>
            <a:endParaRPr lang="en-IN" dirty="0">
              <a:solidFill>
                <a:srgbClr val="C00000"/>
              </a:solidFill>
            </a:endParaRPr>
          </a:p>
        </p:txBody>
      </p:sp>
      <p:sp>
        <p:nvSpPr>
          <p:cNvPr id="3" name="Text Placeholder 2"/>
          <p:cNvSpPr>
            <a:spLocks noGrp="1"/>
          </p:cNvSpPr>
          <p:nvPr>
            <p:ph type="body" idx="1"/>
          </p:nvPr>
        </p:nvSpPr>
        <p:spPr>
          <a:xfrm>
            <a:off x="1547664" y="833254"/>
            <a:ext cx="7382054" cy="5886489"/>
          </a:xfrm>
        </p:spPr>
        <p:txBody>
          <a:bodyPr>
            <a:noAutofit/>
          </a:bodyPr>
          <a:lstStyle/>
          <a:p>
            <a:pPr marL="342900" indent="-342900" algn="just">
              <a:buFont typeface="Wingdings" panose="05000000000000000000" pitchFamily="2" charset="2"/>
              <a:buChar char="ü"/>
            </a:pPr>
            <a:r>
              <a:rPr lang="en-US" b="0" i="0" dirty="0">
                <a:solidFill>
                  <a:schemeClr val="tx1"/>
                </a:solidFill>
                <a:effectLst/>
                <a:latin typeface="Bookman Old Style" panose="02050604050505020204" pitchFamily="18" charset="0"/>
              </a:rPr>
              <a:t>In Python, after the function is created, we can call it from another function. </a:t>
            </a:r>
          </a:p>
          <a:p>
            <a:pPr marL="342900" indent="-342900" algn="just">
              <a:buFont typeface="Wingdings" panose="05000000000000000000" pitchFamily="2" charset="2"/>
              <a:buChar char="ü"/>
            </a:pPr>
            <a:r>
              <a:rPr lang="en-US" b="0" i="0" dirty="0">
                <a:solidFill>
                  <a:schemeClr val="tx1"/>
                </a:solidFill>
                <a:effectLst/>
                <a:latin typeface="Bookman Old Style" panose="02050604050505020204" pitchFamily="18" charset="0"/>
              </a:rPr>
              <a:t>A function must be defined before the function call; otherwise, the Python interpreter gives an error. </a:t>
            </a:r>
          </a:p>
          <a:p>
            <a:pPr marL="342900" indent="-342900" algn="just">
              <a:buFont typeface="Wingdings" panose="05000000000000000000" pitchFamily="2" charset="2"/>
              <a:buChar char="ü"/>
            </a:pPr>
            <a:r>
              <a:rPr lang="en-US" b="0" i="0" dirty="0">
                <a:solidFill>
                  <a:schemeClr val="tx1"/>
                </a:solidFill>
                <a:effectLst/>
                <a:latin typeface="Bookman Old Style" panose="02050604050505020204" pitchFamily="18" charset="0"/>
              </a:rPr>
              <a:t>To call the function, use the function name followed by the parentheses.</a:t>
            </a:r>
          </a:p>
          <a:p>
            <a:r>
              <a:rPr lang="en-US" b="1" dirty="0">
                <a:solidFill>
                  <a:srgbClr val="002060"/>
                </a:solidFill>
                <a:latin typeface="Bookman Old Style" panose="02050604050505020204" pitchFamily="18" charset="0"/>
              </a:rPr>
              <a:t>Example:</a:t>
            </a:r>
            <a:r>
              <a:rPr lang="en-US" dirty="0">
                <a:solidFill>
                  <a:schemeClr val="tx1"/>
                </a:solidFill>
                <a:latin typeface="Bookman Old Style" panose="02050604050505020204" pitchFamily="18" charset="0"/>
              </a:rPr>
              <a:t> </a:t>
            </a:r>
            <a:r>
              <a:rPr lang="en-US" dirty="0">
                <a:solidFill>
                  <a:srgbClr val="0070C0"/>
                </a:solidFill>
                <a:latin typeface="Bookman Old Style" panose="02050604050505020204" pitchFamily="18" charset="0"/>
              </a:rPr>
              <a:t>Write a function to print the name.</a:t>
            </a:r>
            <a:br>
              <a:rPr lang="en-US" dirty="0">
                <a:solidFill>
                  <a:schemeClr val="tx1"/>
                </a:solidFill>
                <a:latin typeface="Bookman Old Style" panose="02050604050505020204" pitchFamily="18" charset="0"/>
              </a:rPr>
            </a:br>
            <a:r>
              <a:rPr lang="en-US" i="1" dirty="0">
                <a:solidFill>
                  <a:srgbClr val="CC00FF"/>
                </a:solidFill>
                <a:latin typeface="Bookman Old Style" panose="02050604050505020204" pitchFamily="18" charset="0"/>
              </a:rPr>
              <a:t>def func1():    </a:t>
            </a:r>
          </a:p>
          <a:p>
            <a:r>
              <a:rPr lang="en-US" i="1" dirty="0">
                <a:solidFill>
                  <a:srgbClr val="CC00FF"/>
                </a:solidFill>
                <a:latin typeface="Bookman Old Style" panose="02050604050505020204" pitchFamily="18" charset="0"/>
              </a:rPr>
              <a:t>    print("My Name is XYZ.")    </a:t>
            </a:r>
          </a:p>
          <a:p>
            <a:r>
              <a:rPr lang="en-US" dirty="0">
                <a:solidFill>
                  <a:srgbClr val="C00000"/>
                </a:solidFill>
                <a:latin typeface="Bookman Old Style" panose="02050604050505020204" pitchFamily="18" charset="0"/>
              </a:rPr>
              <a:t># function calling</a:t>
            </a:r>
            <a:r>
              <a:rPr lang="en-US" i="1" dirty="0">
                <a:solidFill>
                  <a:srgbClr val="CC00FF"/>
                </a:solidFill>
                <a:latin typeface="Bookman Old Style" panose="02050604050505020204" pitchFamily="18" charset="0"/>
              </a:rPr>
              <a:t>  </a:t>
            </a:r>
          </a:p>
          <a:p>
            <a:r>
              <a:rPr lang="en-US" i="1" dirty="0">
                <a:solidFill>
                  <a:srgbClr val="CC00FF"/>
                </a:solidFill>
                <a:latin typeface="Bookman Old Style" panose="02050604050505020204" pitchFamily="18" charset="0"/>
              </a:rPr>
              <a:t>func1() </a:t>
            </a:r>
            <a:endParaRPr lang="en-US" b="1" i="1" dirty="0">
              <a:solidFill>
                <a:srgbClr val="CC00FF"/>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5</a:t>
            </a:fld>
            <a:endParaRPr lang="en-IN" dirty="0"/>
          </a:p>
        </p:txBody>
      </p:sp>
      <p:pic>
        <p:nvPicPr>
          <p:cNvPr id="5" name="Picture 4">
            <a:extLst>
              <a:ext uri="{FF2B5EF4-FFF2-40B4-BE49-F238E27FC236}">
                <a16:creationId xmlns:a16="http://schemas.microsoft.com/office/drawing/2014/main" id="{3B3EE494-F382-4C36-ACD8-787B54976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152" y="4634012"/>
            <a:ext cx="2376264" cy="2085731"/>
          </a:xfrm>
          <a:prstGeom prst="rect">
            <a:avLst/>
          </a:prstGeom>
        </p:spPr>
      </p:pic>
      <p:sp>
        <p:nvSpPr>
          <p:cNvPr id="7" name="TextBox 6">
            <a:extLst>
              <a:ext uri="{FF2B5EF4-FFF2-40B4-BE49-F238E27FC236}">
                <a16:creationId xmlns:a16="http://schemas.microsoft.com/office/drawing/2014/main" id="{2474327C-6B60-45C8-AB0F-D58E250EBD52}"/>
              </a:ext>
            </a:extLst>
          </p:cNvPr>
          <p:cNvSpPr txBox="1"/>
          <p:nvPr/>
        </p:nvSpPr>
        <p:spPr>
          <a:xfrm>
            <a:off x="6539644" y="4240542"/>
            <a:ext cx="1177280"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spTree>
    <p:extLst>
      <p:ext uri="{BB962C8B-B14F-4D97-AF65-F5344CB8AC3E}">
        <p14:creationId xmlns:p14="http://schemas.microsoft.com/office/powerpoint/2010/main" val="185597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206" y="62791"/>
            <a:ext cx="7772400" cy="770463"/>
          </a:xfrm>
        </p:spPr>
        <p:txBody>
          <a:bodyPr>
            <a:normAutofit/>
          </a:bodyPr>
          <a:lstStyle/>
          <a:p>
            <a:pPr algn="ctr"/>
            <a:r>
              <a:rPr lang="en-US" dirty="0">
                <a:solidFill>
                  <a:srgbClr val="C00000"/>
                </a:solidFill>
                <a:latin typeface="Bookman Old Style" pitchFamily="18" charset="0"/>
              </a:rPr>
              <a:t>Return Statement</a:t>
            </a:r>
            <a:endParaRPr lang="en-IN" dirty="0">
              <a:solidFill>
                <a:srgbClr val="C00000"/>
              </a:solidFill>
            </a:endParaRPr>
          </a:p>
        </p:txBody>
      </p:sp>
      <p:sp>
        <p:nvSpPr>
          <p:cNvPr id="3" name="Text Placeholder 2"/>
          <p:cNvSpPr>
            <a:spLocks noGrp="1"/>
          </p:cNvSpPr>
          <p:nvPr>
            <p:ph type="body" idx="1"/>
          </p:nvPr>
        </p:nvSpPr>
        <p:spPr>
          <a:xfrm>
            <a:off x="1547664" y="833254"/>
            <a:ext cx="7382054" cy="5886489"/>
          </a:xfrm>
        </p:spPr>
        <p:txBody>
          <a:bodyPr>
            <a:noAutofit/>
          </a:bodyPr>
          <a:lstStyle/>
          <a:p>
            <a:pPr marL="342900" indent="-342900" algn="just">
              <a:buFont typeface="Wingdings" panose="05000000000000000000" pitchFamily="2" charset="2"/>
              <a:buChar char="ü"/>
            </a:pPr>
            <a:r>
              <a:rPr lang="en-US" sz="2200" dirty="0">
                <a:solidFill>
                  <a:schemeClr val="tx1"/>
                </a:solidFill>
                <a:latin typeface="Bookman Old Style" panose="02050604050505020204" pitchFamily="18" charset="0"/>
              </a:rPr>
              <a:t>The return statement is used at the end of the function and returns the result of the function. </a:t>
            </a:r>
          </a:p>
          <a:p>
            <a:pPr marL="342900" indent="-342900" algn="just">
              <a:buFont typeface="Wingdings" panose="05000000000000000000" pitchFamily="2" charset="2"/>
              <a:buChar char="ü"/>
            </a:pPr>
            <a:r>
              <a:rPr lang="en-US" sz="2200" dirty="0">
                <a:solidFill>
                  <a:schemeClr val="tx1"/>
                </a:solidFill>
                <a:latin typeface="Bookman Old Style" panose="02050604050505020204" pitchFamily="18" charset="0"/>
              </a:rPr>
              <a:t>It terminates the function execution and transfers the result where the function is called. </a:t>
            </a:r>
          </a:p>
          <a:p>
            <a:pPr marL="342900" indent="-342900" algn="just">
              <a:buFont typeface="Wingdings" panose="05000000000000000000" pitchFamily="2" charset="2"/>
              <a:buChar char="ü"/>
            </a:pPr>
            <a:r>
              <a:rPr lang="en-US" sz="2200" dirty="0">
                <a:solidFill>
                  <a:schemeClr val="tx1"/>
                </a:solidFill>
                <a:latin typeface="Bookman Old Style" panose="02050604050505020204" pitchFamily="18" charset="0"/>
              </a:rPr>
              <a:t>The return statement cannot be used outside of the function.</a:t>
            </a:r>
          </a:p>
          <a:p>
            <a:r>
              <a:rPr lang="en-IN" sz="2200" b="1" dirty="0">
                <a:solidFill>
                  <a:srgbClr val="002060"/>
                </a:solidFill>
                <a:latin typeface="Bookman Old Style" panose="02050604050505020204" pitchFamily="18" charset="0"/>
              </a:rPr>
              <a:t>Syntax:</a:t>
            </a:r>
            <a:r>
              <a:rPr lang="en-IN" sz="2200" b="1" dirty="0">
                <a:latin typeface="Bookman Old Style" panose="02050604050505020204" pitchFamily="18" charset="0"/>
              </a:rPr>
              <a:t>		</a:t>
            </a:r>
            <a:r>
              <a:rPr lang="en-IN" sz="2200" i="1" dirty="0">
                <a:solidFill>
                  <a:srgbClr val="CC00FF"/>
                </a:solidFill>
                <a:latin typeface="Bookman Old Style" panose="02050604050505020204" pitchFamily="18" charset="0"/>
              </a:rPr>
              <a:t>return [</a:t>
            </a:r>
            <a:r>
              <a:rPr lang="en-IN" sz="2200" i="1" dirty="0" err="1">
                <a:solidFill>
                  <a:srgbClr val="CC00FF"/>
                </a:solidFill>
                <a:latin typeface="Bookman Old Style" panose="02050604050505020204" pitchFamily="18" charset="0"/>
              </a:rPr>
              <a:t>expression_list</a:t>
            </a:r>
            <a:r>
              <a:rPr lang="en-IN" sz="2200" i="1" dirty="0">
                <a:solidFill>
                  <a:srgbClr val="CC00FF"/>
                </a:solidFill>
                <a:latin typeface="Bookman Old Style" panose="02050604050505020204" pitchFamily="18" charset="0"/>
              </a:rPr>
              <a:t>]</a:t>
            </a:r>
            <a:r>
              <a:rPr lang="en-IN" sz="2200" dirty="0">
                <a:latin typeface="Bookman Old Style" panose="02050604050505020204" pitchFamily="18" charset="0"/>
              </a:rPr>
              <a:t>  </a:t>
            </a:r>
          </a:p>
          <a:p>
            <a:pPr marL="342900" indent="-342900" algn="just">
              <a:buFont typeface="Wingdings" panose="05000000000000000000" pitchFamily="2" charset="2"/>
              <a:buChar char="ü"/>
            </a:pPr>
            <a:r>
              <a:rPr lang="en-US" sz="2200" dirty="0">
                <a:solidFill>
                  <a:schemeClr val="tx1"/>
                </a:solidFill>
                <a:latin typeface="Bookman Old Style" panose="02050604050505020204" pitchFamily="18" charset="0"/>
              </a:rPr>
              <a:t>It can contain the expression which gets evaluated and value is returned to the caller function. </a:t>
            </a:r>
          </a:p>
          <a:p>
            <a:pPr marL="342900" indent="-342900" algn="just">
              <a:buFont typeface="Wingdings" panose="05000000000000000000" pitchFamily="2" charset="2"/>
              <a:buChar char="ü"/>
            </a:pPr>
            <a:r>
              <a:rPr lang="en-US" sz="2200" dirty="0">
                <a:solidFill>
                  <a:schemeClr val="tx1"/>
                </a:solidFill>
                <a:latin typeface="Bookman Old Style" panose="02050604050505020204" pitchFamily="18" charset="0"/>
              </a:rPr>
              <a:t>If the return statement has no expression or does not exist itself in the function then it returns the </a:t>
            </a:r>
            <a:r>
              <a:rPr lang="en-US" sz="2200" i="1" dirty="0">
                <a:solidFill>
                  <a:srgbClr val="0070C0"/>
                </a:solidFill>
                <a:latin typeface="Bookman Old Style" panose="02050604050505020204" pitchFamily="18" charset="0"/>
              </a:rPr>
              <a:t>None</a:t>
            </a:r>
            <a:r>
              <a:rPr lang="en-US" sz="2200" dirty="0">
                <a:solidFill>
                  <a:schemeClr val="tx1"/>
                </a:solidFill>
                <a:latin typeface="Bookman Old Style" panose="02050604050505020204" pitchFamily="18" charset="0"/>
              </a:rPr>
              <a:t> object.</a:t>
            </a:r>
          </a:p>
          <a:p>
            <a:br>
              <a:rPr lang="en-US" sz="2200" dirty="0">
                <a:solidFill>
                  <a:schemeClr val="tx1"/>
                </a:solidFill>
              </a:rPr>
            </a:br>
            <a:br>
              <a:rPr lang="en-IN" sz="2200" dirty="0"/>
            </a:br>
            <a:endParaRPr lang="en-US" sz="2200" b="1" i="1" dirty="0">
              <a:solidFill>
                <a:schemeClr val="tx1"/>
              </a:solidFill>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6</a:t>
            </a:fld>
            <a:endParaRPr lang="en-IN" dirty="0"/>
          </a:p>
        </p:txBody>
      </p:sp>
    </p:spTree>
    <p:extLst>
      <p:ext uri="{BB962C8B-B14F-4D97-AF65-F5344CB8AC3E}">
        <p14:creationId xmlns:p14="http://schemas.microsoft.com/office/powerpoint/2010/main" val="983356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206" y="62791"/>
            <a:ext cx="7772400" cy="770463"/>
          </a:xfrm>
        </p:spPr>
        <p:txBody>
          <a:bodyPr>
            <a:normAutofit/>
          </a:bodyPr>
          <a:lstStyle/>
          <a:p>
            <a:pPr algn="ctr"/>
            <a:r>
              <a:rPr lang="en-US" dirty="0">
                <a:solidFill>
                  <a:srgbClr val="C00000"/>
                </a:solidFill>
                <a:latin typeface="Bookman Old Style" pitchFamily="18" charset="0"/>
              </a:rPr>
              <a:t>Continue…</a:t>
            </a:r>
            <a:endParaRPr lang="en-IN" dirty="0">
              <a:solidFill>
                <a:srgbClr val="C00000"/>
              </a:solidFill>
            </a:endParaRPr>
          </a:p>
        </p:txBody>
      </p:sp>
      <p:sp>
        <p:nvSpPr>
          <p:cNvPr id="3" name="Text Placeholder 2"/>
          <p:cNvSpPr>
            <a:spLocks noGrp="1"/>
          </p:cNvSpPr>
          <p:nvPr>
            <p:ph type="body" idx="1"/>
          </p:nvPr>
        </p:nvSpPr>
        <p:spPr>
          <a:xfrm>
            <a:off x="1547664" y="833254"/>
            <a:ext cx="7382054" cy="5961955"/>
          </a:xfrm>
        </p:spPr>
        <p:txBody>
          <a:bodyPr>
            <a:noAutofit/>
          </a:bodyPr>
          <a:lstStyle/>
          <a:p>
            <a:pPr algn="just"/>
            <a:r>
              <a:rPr lang="en-US" sz="1800" b="1" dirty="0">
                <a:solidFill>
                  <a:srgbClr val="002060"/>
                </a:solidFill>
                <a:latin typeface="Bookman Old Style" panose="02050604050505020204" pitchFamily="18" charset="0"/>
              </a:rPr>
              <a:t>Example:</a:t>
            </a:r>
            <a:r>
              <a:rPr lang="en-US" sz="1800" dirty="0">
                <a:solidFill>
                  <a:srgbClr val="002060"/>
                </a:solidFill>
                <a:latin typeface="Bookman Old Style" panose="02050604050505020204" pitchFamily="18" charset="0"/>
              </a:rPr>
              <a:t> </a:t>
            </a:r>
            <a:r>
              <a:rPr lang="en-US" sz="1800" i="1" dirty="0">
                <a:solidFill>
                  <a:srgbClr val="0070C0"/>
                </a:solidFill>
                <a:latin typeface="Bookman Old Style" panose="02050604050505020204" pitchFamily="18" charset="0"/>
              </a:rPr>
              <a:t>Sum of 2 numbers using return statement.</a:t>
            </a:r>
            <a:endParaRPr lang="en-US" sz="1800" dirty="0">
              <a:solidFill>
                <a:srgbClr val="0070C0"/>
              </a:solidFill>
              <a:latin typeface="Bookman Old Style" panose="02050604050505020204" pitchFamily="18" charset="0"/>
            </a:endParaRPr>
          </a:p>
          <a:p>
            <a:pPr algn="just"/>
            <a:r>
              <a:rPr lang="en-US" sz="1800" i="1" dirty="0">
                <a:solidFill>
                  <a:srgbClr val="CC00FF"/>
                </a:solidFill>
                <a:latin typeface="Bookman Old Style" panose="02050604050505020204" pitchFamily="18" charset="0"/>
              </a:rPr>
              <a:t>def add():  </a:t>
            </a:r>
          </a:p>
          <a:p>
            <a:pPr algn="just"/>
            <a:r>
              <a:rPr lang="en-US" sz="1800" i="1" dirty="0">
                <a:solidFill>
                  <a:srgbClr val="CC00FF"/>
                </a:solidFill>
                <a:latin typeface="Bookman Old Style" panose="02050604050505020204" pitchFamily="18" charset="0"/>
              </a:rPr>
              <a:t>    a=int(input("Enter 1st Number::"))</a:t>
            </a:r>
          </a:p>
          <a:p>
            <a:pPr algn="just"/>
            <a:r>
              <a:rPr lang="en-US" sz="1800" i="1" dirty="0">
                <a:solidFill>
                  <a:srgbClr val="CC00FF"/>
                </a:solidFill>
                <a:latin typeface="Bookman Old Style" panose="02050604050505020204" pitchFamily="18" charset="0"/>
              </a:rPr>
              <a:t>    b=int(input("Enter 2nd Number::"))</a:t>
            </a:r>
          </a:p>
          <a:p>
            <a:pPr algn="just"/>
            <a:r>
              <a:rPr lang="en-US" sz="1800" i="1" dirty="0">
                <a:solidFill>
                  <a:srgbClr val="CC00FF"/>
                </a:solidFill>
                <a:latin typeface="Bookman Old Style" panose="02050604050505020204" pitchFamily="18" charset="0"/>
              </a:rPr>
              <a:t>    c = </a:t>
            </a:r>
            <a:r>
              <a:rPr lang="en-US" sz="1800" i="1" dirty="0" err="1">
                <a:solidFill>
                  <a:srgbClr val="CC00FF"/>
                </a:solidFill>
                <a:latin typeface="Bookman Old Style" panose="02050604050505020204" pitchFamily="18" charset="0"/>
              </a:rPr>
              <a:t>a+b</a:t>
            </a:r>
            <a:r>
              <a:rPr lang="en-US" sz="1800" i="1" dirty="0">
                <a:solidFill>
                  <a:srgbClr val="CC00FF"/>
                </a:solidFill>
                <a:latin typeface="Bookman Old Style" panose="02050604050505020204" pitchFamily="18" charset="0"/>
              </a:rPr>
              <a:t>  </a:t>
            </a:r>
          </a:p>
          <a:p>
            <a:pPr algn="just"/>
            <a:r>
              <a:rPr lang="en-US" sz="1800" i="1" dirty="0">
                <a:solidFill>
                  <a:srgbClr val="CC00FF"/>
                </a:solidFill>
                <a:latin typeface="Bookman Old Style" panose="02050604050505020204" pitchFamily="18" charset="0"/>
              </a:rPr>
              <a:t>    return c  </a:t>
            </a:r>
          </a:p>
          <a:p>
            <a:pPr algn="just"/>
            <a:r>
              <a:rPr lang="en-US" sz="1800" dirty="0">
                <a:solidFill>
                  <a:srgbClr val="C00000"/>
                </a:solidFill>
                <a:latin typeface="Bookman Old Style" panose="02050604050505020204" pitchFamily="18" charset="0"/>
              </a:rPr>
              <a:t># calling add() function in print statement</a:t>
            </a:r>
            <a:r>
              <a:rPr lang="en-US" sz="1800" i="1" dirty="0">
                <a:solidFill>
                  <a:srgbClr val="CC00FF"/>
                </a:solidFill>
                <a:latin typeface="Bookman Old Style" panose="02050604050505020204" pitchFamily="18" charset="0"/>
              </a:rPr>
              <a:t>  </a:t>
            </a:r>
          </a:p>
          <a:p>
            <a:pPr algn="just"/>
            <a:r>
              <a:rPr lang="en-US" sz="1800" i="1" dirty="0">
                <a:solidFill>
                  <a:srgbClr val="CC00FF"/>
                </a:solidFill>
                <a:latin typeface="Bookman Old Style" panose="02050604050505020204" pitchFamily="18" charset="0"/>
              </a:rPr>
              <a:t>print("The sum </a:t>
            </a:r>
            <a:r>
              <a:rPr lang="en-US" sz="1800" i="1" dirty="0" err="1">
                <a:solidFill>
                  <a:srgbClr val="CC00FF"/>
                </a:solidFill>
                <a:latin typeface="Bookman Old Style" panose="02050604050505020204" pitchFamily="18" charset="0"/>
              </a:rPr>
              <a:t>is:",add</a:t>
            </a:r>
            <a:r>
              <a:rPr lang="en-US" sz="1800" i="1" dirty="0">
                <a:solidFill>
                  <a:srgbClr val="CC00FF"/>
                </a:solidFill>
                <a:latin typeface="Bookman Old Style" panose="02050604050505020204" pitchFamily="18" charset="0"/>
              </a:rPr>
              <a:t>()) </a:t>
            </a:r>
            <a:endParaRPr lang="en-US" sz="1800" i="1" dirty="0">
              <a:solidFill>
                <a:srgbClr val="0070C0"/>
              </a:solidFill>
              <a:latin typeface="Bookman Old Style" panose="02050604050505020204" pitchFamily="18" charset="0"/>
            </a:endParaRPr>
          </a:p>
          <a:p>
            <a:pPr algn="just"/>
            <a:r>
              <a:rPr lang="en-US" sz="1800" b="1" dirty="0">
                <a:solidFill>
                  <a:srgbClr val="002060"/>
                </a:solidFill>
                <a:latin typeface="Bookman Old Style" panose="02050604050505020204" pitchFamily="18" charset="0"/>
              </a:rPr>
              <a:t>Example: </a:t>
            </a:r>
            <a:r>
              <a:rPr lang="en-US" sz="1800" i="1" dirty="0">
                <a:solidFill>
                  <a:srgbClr val="0070C0"/>
                </a:solidFill>
                <a:latin typeface="Bookman Old Style" panose="02050604050505020204" pitchFamily="18" charset="0"/>
              </a:rPr>
              <a:t>Creating function without return statement.</a:t>
            </a:r>
          </a:p>
          <a:p>
            <a:pPr algn="just"/>
            <a:r>
              <a:rPr lang="en-US" sz="1800" i="1" dirty="0">
                <a:solidFill>
                  <a:srgbClr val="CC00FF"/>
                </a:solidFill>
                <a:latin typeface="Bookman Old Style" panose="02050604050505020204" pitchFamily="18" charset="0"/>
              </a:rPr>
              <a:t>def add():  </a:t>
            </a:r>
          </a:p>
          <a:p>
            <a:pPr algn="just"/>
            <a:r>
              <a:rPr lang="en-US" sz="1800" i="1" dirty="0">
                <a:solidFill>
                  <a:srgbClr val="CC00FF"/>
                </a:solidFill>
                <a:latin typeface="Bookman Old Style" panose="02050604050505020204" pitchFamily="18" charset="0"/>
              </a:rPr>
              <a:t>    a=int(input("Enter 1st Number::"))</a:t>
            </a:r>
          </a:p>
          <a:p>
            <a:pPr algn="just"/>
            <a:r>
              <a:rPr lang="en-US" sz="1800" i="1" dirty="0">
                <a:solidFill>
                  <a:srgbClr val="CC00FF"/>
                </a:solidFill>
                <a:latin typeface="Bookman Old Style" panose="02050604050505020204" pitchFamily="18" charset="0"/>
              </a:rPr>
              <a:t>    b=int(input("Enter 2nd Number::"))</a:t>
            </a:r>
          </a:p>
          <a:p>
            <a:pPr algn="just"/>
            <a:r>
              <a:rPr lang="en-US" sz="1800" i="1" dirty="0">
                <a:solidFill>
                  <a:srgbClr val="CC00FF"/>
                </a:solidFill>
                <a:latin typeface="Bookman Old Style" panose="02050604050505020204" pitchFamily="18" charset="0"/>
              </a:rPr>
              <a:t>    c = </a:t>
            </a:r>
            <a:r>
              <a:rPr lang="en-US" sz="1800" i="1" dirty="0" err="1">
                <a:solidFill>
                  <a:srgbClr val="CC00FF"/>
                </a:solidFill>
                <a:latin typeface="Bookman Old Style" panose="02050604050505020204" pitchFamily="18" charset="0"/>
              </a:rPr>
              <a:t>a+b</a:t>
            </a:r>
            <a:r>
              <a:rPr lang="en-US" sz="1800" i="1" dirty="0">
                <a:solidFill>
                  <a:srgbClr val="CC00FF"/>
                </a:solidFill>
                <a:latin typeface="Bookman Old Style" panose="02050604050505020204" pitchFamily="18" charset="0"/>
              </a:rPr>
              <a:t>   </a:t>
            </a:r>
          </a:p>
          <a:p>
            <a:pPr algn="just"/>
            <a:r>
              <a:rPr lang="en-US" sz="1800" dirty="0">
                <a:solidFill>
                  <a:srgbClr val="C00000"/>
                </a:solidFill>
                <a:latin typeface="Bookman Old Style" panose="02050604050505020204" pitchFamily="18" charset="0"/>
              </a:rPr>
              <a:t># calling add() function in print statement  </a:t>
            </a:r>
          </a:p>
          <a:p>
            <a:pPr algn="just"/>
            <a:r>
              <a:rPr lang="en-US" sz="1800" i="1" dirty="0">
                <a:solidFill>
                  <a:srgbClr val="CC00FF"/>
                </a:solidFill>
                <a:latin typeface="Bookman Old Style" panose="02050604050505020204" pitchFamily="18" charset="0"/>
              </a:rPr>
              <a:t>print(add()) </a:t>
            </a:r>
          </a:p>
        </p:txBody>
      </p:sp>
      <p:sp>
        <p:nvSpPr>
          <p:cNvPr id="6" name="Slide Number Placeholder 5"/>
          <p:cNvSpPr>
            <a:spLocks noGrp="1"/>
          </p:cNvSpPr>
          <p:nvPr>
            <p:ph type="sldNum" sz="quarter" idx="12"/>
          </p:nvPr>
        </p:nvSpPr>
        <p:spPr/>
        <p:txBody>
          <a:bodyPr/>
          <a:lstStyle/>
          <a:p>
            <a:fld id="{E6E647BD-5167-4AEA-A9B4-006B3D4D11D8}" type="slidenum">
              <a:rPr lang="en-IN" smtClean="0"/>
              <a:pPr/>
              <a:t>7</a:t>
            </a:fld>
            <a:endParaRPr lang="en-IN" dirty="0"/>
          </a:p>
        </p:txBody>
      </p:sp>
      <p:sp>
        <p:nvSpPr>
          <p:cNvPr id="9" name="TextBox 8">
            <a:extLst>
              <a:ext uri="{FF2B5EF4-FFF2-40B4-BE49-F238E27FC236}">
                <a16:creationId xmlns:a16="http://schemas.microsoft.com/office/drawing/2014/main" id="{97ED148B-A3F0-4CF5-A440-106D23848D38}"/>
              </a:ext>
            </a:extLst>
          </p:cNvPr>
          <p:cNvSpPr txBox="1"/>
          <p:nvPr/>
        </p:nvSpPr>
        <p:spPr>
          <a:xfrm>
            <a:off x="7310197" y="1234385"/>
            <a:ext cx="1105272"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sp>
        <p:nvSpPr>
          <p:cNvPr id="14" name="TextBox 13">
            <a:extLst>
              <a:ext uri="{FF2B5EF4-FFF2-40B4-BE49-F238E27FC236}">
                <a16:creationId xmlns:a16="http://schemas.microsoft.com/office/drawing/2014/main" id="{9ACCD918-3B00-46F5-B4C7-0D74F1DD1EFF}"/>
              </a:ext>
            </a:extLst>
          </p:cNvPr>
          <p:cNvSpPr txBox="1"/>
          <p:nvPr/>
        </p:nvSpPr>
        <p:spPr>
          <a:xfrm>
            <a:off x="7203543" y="4417233"/>
            <a:ext cx="1105272"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7" name="Picture 6">
            <a:extLst>
              <a:ext uri="{FF2B5EF4-FFF2-40B4-BE49-F238E27FC236}">
                <a16:creationId xmlns:a16="http://schemas.microsoft.com/office/drawing/2014/main" id="{AB29EA32-BEA6-4FF7-9F6F-26DC1A82A4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5948" y="1603717"/>
            <a:ext cx="2133770" cy="1912786"/>
          </a:xfrm>
          <a:prstGeom prst="rect">
            <a:avLst/>
          </a:prstGeom>
        </p:spPr>
      </p:pic>
      <p:pic>
        <p:nvPicPr>
          <p:cNvPr id="10" name="Picture 9">
            <a:extLst>
              <a:ext uri="{FF2B5EF4-FFF2-40B4-BE49-F238E27FC236}">
                <a16:creationId xmlns:a16="http://schemas.microsoft.com/office/drawing/2014/main" id="{C248512F-CFFF-495B-961D-C12C35176B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3753" y="4813837"/>
            <a:ext cx="2224853" cy="1981372"/>
          </a:xfrm>
          <a:prstGeom prst="rect">
            <a:avLst/>
          </a:prstGeom>
        </p:spPr>
      </p:pic>
    </p:spTree>
    <p:extLst>
      <p:ext uri="{BB962C8B-B14F-4D97-AF65-F5344CB8AC3E}">
        <p14:creationId xmlns:p14="http://schemas.microsoft.com/office/powerpoint/2010/main" val="192676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82" y="116632"/>
            <a:ext cx="8905118" cy="713289"/>
          </a:xfrm>
        </p:spPr>
        <p:txBody>
          <a:bodyPr>
            <a:noAutofit/>
          </a:bodyPr>
          <a:lstStyle/>
          <a:p>
            <a:pPr algn="ctr"/>
            <a:r>
              <a:rPr lang="en-US" sz="3600" dirty="0">
                <a:solidFill>
                  <a:srgbClr val="C00000"/>
                </a:solidFill>
                <a:latin typeface="Bookman Old Style" pitchFamily="18" charset="0"/>
              </a:rPr>
              <a:t>Arguments in Function</a:t>
            </a:r>
            <a:endParaRPr lang="en-IN" sz="3600" dirty="0">
              <a:solidFill>
                <a:srgbClr val="C00000"/>
              </a:solidFill>
            </a:endParaRPr>
          </a:p>
        </p:txBody>
      </p:sp>
      <p:sp>
        <p:nvSpPr>
          <p:cNvPr id="3" name="Text Placeholder 2"/>
          <p:cNvSpPr>
            <a:spLocks noGrp="1"/>
          </p:cNvSpPr>
          <p:nvPr>
            <p:ph type="body" idx="1"/>
          </p:nvPr>
        </p:nvSpPr>
        <p:spPr>
          <a:xfrm>
            <a:off x="1403648" y="1124744"/>
            <a:ext cx="7526070" cy="5733256"/>
          </a:xfrm>
        </p:spPr>
        <p:txBody>
          <a:bodyPr>
            <a:noAutofit/>
          </a:bodyPr>
          <a:lstStyle/>
          <a:p>
            <a:pPr algn="just"/>
            <a:r>
              <a:rPr lang="en-US" sz="2000" b="0" i="0" dirty="0">
                <a:solidFill>
                  <a:srgbClr val="333333"/>
                </a:solidFill>
                <a:effectLst/>
                <a:latin typeface="Bookman Old Style" panose="02050604050505020204" pitchFamily="18" charset="0"/>
              </a:rPr>
              <a:t>The arguments are types of information which can be passed into the function. The arguments are specified in the parentheses. We can pass any number of arguments, but they must be separate them with a comma.</a:t>
            </a:r>
          </a:p>
          <a:p>
            <a:r>
              <a:rPr lang="en-US" sz="2000" b="1" dirty="0">
                <a:solidFill>
                  <a:srgbClr val="002060"/>
                </a:solidFill>
                <a:latin typeface="Bookman Old Style" panose="02050604050505020204" pitchFamily="18" charset="0"/>
              </a:rPr>
              <a:t>Example:</a:t>
            </a:r>
            <a:r>
              <a:rPr lang="en-US" sz="2000" dirty="0">
                <a:latin typeface="Bookman Old Style" panose="02050604050505020204" pitchFamily="18" charset="0"/>
              </a:rPr>
              <a:t> </a:t>
            </a:r>
            <a:r>
              <a:rPr lang="en-US" sz="2000" dirty="0">
                <a:solidFill>
                  <a:srgbClr val="0070C0"/>
                </a:solidFill>
                <a:latin typeface="Bookman Old Style" panose="02050604050505020204" pitchFamily="18" charset="0"/>
              </a:rPr>
              <a:t>Sum of 2 numbers using argument passing.</a:t>
            </a:r>
            <a:br>
              <a:rPr lang="en-US" sz="2000" dirty="0">
                <a:solidFill>
                  <a:srgbClr val="0070C0"/>
                </a:solidFill>
                <a:latin typeface="Bookman Old Style" panose="02050604050505020204" pitchFamily="18" charset="0"/>
              </a:rPr>
            </a:br>
            <a:r>
              <a:rPr lang="en-US" sz="2000" i="1" dirty="0">
                <a:solidFill>
                  <a:srgbClr val="CC00FF"/>
                </a:solidFill>
                <a:latin typeface="Bookman Old Style" panose="02050604050505020204" pitchFamily="18" charset="0"/>
              </a:rPr>
              <a:t>def add(</a:t>
            </a:r>
            <a:r>
              <a:rPr lang="en-US" sz="2000" i="1" dirty="0" err="1">
                <a:solidFill>
                  <a:srgbClr val="CC00FF"/>
                </a:solidFill>
                <a:latin typeface="Bookman Old Style" panose="02050604050505020204" pitchFamily="18" charset="0"/>
              </a:rPr>
              <a:t>a,b</a:t>
            </a:r>
            <a:r>
              <a:rPr lang="en-US" sz="2000" i="1" dirty="0">
                <a:solidFill>
                  <a:srgbClr val="CC00FF"/>
                </a:solidFill>
                <a:latin typeface="Bookman Old Style" panose="02050604050505020204" pitchFamily="18" charset="0"/>
              </a:rPr>
              <a:t>):  </a:t>
            </a:r>
          </a:p>
          <a:p>
            <a:r>
              <a:rPr lang="en-US" sz="2000" i="1" dirty="0">
                <a:solidFill>
                  <a:srgbClr val="CC00FF"/>
                </a:solidFill>
                <a:latin typeface="Bookman Old Style" panose="02050604050505020204" pitchFamily="18" charset="0"/>
              </a:rPr>
              <a:t>   c = </a:t>
            </a:r>
            <a:r>
              <a:rPr lang="en-US" sz="2000" i="1" dirty="0" err="1">
                <a:solidFill>
                  <a:srgbClr val="CC00FF"/>
                </a:solidFill>
                <a:latin typeface="Bookman Old Style" panose="02050604050505020204" pitchFamily="18" charset="0"/>
              </a:rPr>
              <a:t>a+b</a:t>
            </a:r>
            <a:endParaRPr lang="en-US" sz="2000" i="1" dirty="0">
              <a:solidFill>
                <a:srgbClr val="CC00FF"/>
              </a:solidFill>
              <a:latin typeface="Bookman Old Style" panose="02050604050505020204" pitchFamily="18" charset="0"/>
            </a:endParaRPr>
          </a:p>
          <a:p>
            <a:r>
              <a:rPr lang="en-US" sz="2000" i="1" dirty="0">
                <a:solidFill>
                  <a:srgbClr val="CC00FF"/>
                </a:solidFill>
                <a:latin typeface="Bookman Old Style" panose="02050604050505020204" pitchFamily="18" charset="0"/>
              </a:rPr>
              <a:t>   return c</a:t>
            </a:r>
          </a:p>
          <a:p>
            <a:r>
              <a:rPr lang="en-US" sz="2000" dirty="0">
                <a:solidFill>
                  <a:srgbClr val="C00000"/>
                </a:solidFill>
                <a:latin typeface="Bookman Old Style" panose="02050604050505020204" pitchFamily="18" charset="0"/>
              </a:rPr>
              <a:t># calling add() function in print statement</a:t>
            </a:r>
          </a:p>
          <a:p>
            <a:r>
              <a:rPr lang="en-US" sz="2000" i="1" dirty="0">
                <a:solidFill>
                  <a:srgbClr val="CC00FF"/>
                </a:solidFill>
                <a:latin typeface="Bookman Old Style" panose="02050604050505020204" pitchFamily="18" charset="0"/>
              </a:rPr>
              <a:t>a=int(input("Enter 1st Number::"))</a:t>
            </a:r>
          </a:p>
          <a:p>
            <a:r>
              <a:rPr lang="en-US" sz="2000" i="1" dirty="0">
                <a:solidFill>
                  <a:srgbClr val="CC00FF"/>
                </a:solidFill>
                <a:latin typeface="Bookman Old Style" panose="02050604050505020204" pitchFamily="18" charset="0"/>
              </a:rPr>
              <a:t>b=int(input("Enter 2nd Number::"))</a:t>
            </a:r>
          </a:p>
          <a:p>
            <a:r>
              <a:rPr lang="en-US" sz="2000" i="1" dirty="0">
                <a:solidFill>
                  <a:srgbClr val="CC00FF"/>
                </a:solidFill>
                <a:latin typeface="Bookman Old Style" panose="02050604050505020204" pitchFamily="18" charset="0"/>
              </a:rPr>
              <a:t>s=add(</a:t>
            </a:r>
            <a:r>
              <a:rPr lang="en-US" sz="2000" i="1" dirty="0" err="1">
                <a:solidFill>
                  <a:srgbClr val="CC00FF"/>
                </a:solidFill>
                <a:latin typeface="Bookman Old Style" panose="02050604050505020204" pitchFamily="18" charset="0"/>
              </a:rPr>
              <a:t>a,b</a:t>
            </a:r>
            <a:r>
              <a:rPr lang="en-US" sz="2000" i="1" dirty="0">
                <a:solidFill>
                  <a:srgbClr val="CC00FF"/>
                </a:solidFill>
                <a:latin typeface="Bookman Old Style" panose="02050604050505020204" pitchFamily="18" charset="0"/>
              </a:rPr>
              <a:t>)</a:t>
            </a:r>
          </a:p>
          <a:p>
            <a:r>
              <a:rPr lang="en-US" sz="2000" i="1" dirty="0">
                <a:solidFill>
                  <a:srgbClr val="CC00FF"/>
                </a:solidFill>
                <a:latin typeface="Bookman Old Style" panose="02050604050505020204" pitchFamily="18" charset="0"/>
              </a:rPr>
              <a:t>print("SUM=",s)</a:t>
            </a:r>
          </a:p>
          <a:p>
            <a:endParaRPr lang="en-US" sz="2200" b="0" i="1" dirty="0">
              <a:solidFill>
                <a:srgbClr val="CC00FF"/>
              </a:solidFill>
              <a:effectLst/>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8</a:t>
            </a:fld>
            <a:endParaRPr lang="en-IN" dirty="0"/>
          </a:p>
        </p:txBody>
      </p:sp>
      <p:sp>
        <p:nvSpPr>
          <p:cNvPr id="7" name="TextBox 6">
            <a:extLst>
              <a:ext uri="{FF2B5EF4-FFF2-40B4-BE49-F238E27FC236}">
                <a16:creationId xmlns:a16="http://schemas.microsoft.com/office/drawing/2014/main" id="{83874197-5C78-4D8C-B321-D0C4F355ADE6}"/>
              </a:ext>
            </a:extLst>
          </p:cNvPr>
          <p:cNvSpPr txBox="1"/>
          <p:nvPr/>
        </p:nvSpPr>
        <p:spPr>
          <a:xfrm>
            <a:off x="7062319" y="3991372"/>
            <a:ext cx="1033264"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8" name="Picture 7">
            <a:extLst>
              <a:ext uri="{FF2B5EF4-FFF2-40B4-BE49-F238E27FC236}">
                <a16:creationId xmlns:a16="http://schemas.microsoft.com/office/drawing/2014/main" id="{543EA9C6-D118-4D3B-9C18-1FDC30DAF6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185" y="4437112"/>
            <a:ext cx="2701533" cy="23042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82" y="116632"/>
            <a:ext cx="8905118" cy="713289"/>
          </a:xfrm>
        </p:spPr>
        <p:txBody>
          <a:bodyPr>
            <a:noAutofit/>
          </a:bodyPr>
          <a:lstStyle/>
          <a:p>
            <a:pPr algn="ctr"/>
            <a:r>
              <a:rPr lang="en-US" sz="3600" dirty="0">
                <a:solidFill>
                  <a:srgbClr val="C00000"/>
                </a:solidFill>
                <a:latin typeface="Bookman Old Style" pitchFamily="18" charset="0"/>
              </a:rPr>
              <a:t>Continue…</a:t>
            </a:r>
            <a:endParaRPr lang="en-IN" sz="3600" dirty="0">
              <a:solidFill>
                <a:srgbClr val="C00000"/>
              </a:solidFill>
            </a:endParaRPr>
          </a:p>
        </p:txBody>
      </p:sp>
      <p:sp>
        <p:nvSpPr>
          <p:cNvPr id="3" name="Text Placeholder 2"/>
          <p:cNvSpPr>
            <a:spLocks noGrp="1"/>
          </p:cNvSpPr>
          <p:nvPr>
            <p:ph type="body" idx="1"/>
          </p:nvPr>
        </p:nvSpPr>
        <p:spPr>
          <a:xfrm>
            <a:off x="1403648" y="1124744"/>
            <a:ext cx="7704652" cy="5733256"/>
          </a:xfrm>
        </p:spPr>
        <p:txBody>
          <a:bodyPr>
            <a:noAutofit/>
          </a:bodyPr>
          <a:lstStyle/>
          <a:p>
            <a:r>
              <a:rPr lang="en-US" sz="2200" b="1" dirty="0">
                <a:solidFill>
                  <a:srgbClr val="002060"/>
                </a:solidFill>
                <a:effectLst/>
                <a:latin typeface="Bookman Old Style" panose="02050604050505020204" pitchFamily="18" charset="0"/>
              </a:rPr>
              <a:t>Example:</a:t>
            </a:r>
            <a:r>
              <a:rPr lang="en-US" sz="2200" b="0" i="1" dirty="0">
                <a:solidFill>
                  <a:srgbClr val="CC00FF"/>
                </a:solidFill>
                <a:effectLst/>
                <a:latin typeface="Bookman Old Style" panose="02050604050505020204" pitchFamily="18" charset="0"/>
              </a:rPr>
              <a:t> </a:t>
            </a:r>
            <a:r>
              <a:rPr lang="en-US" sz="2200" b="0" dirty="0">
                <a:solidFill>
                  <a:srgbClr val="0070C0"/>
                </a:solidFill>
                <a:effectLst/>
                <a:latin typeface="Bookman Old Style" panose="02050604050505020204" pitchFamily="18" charset="0"/>
              </a:rPr>
              <a:t>Write a function to check a number is even or odd.</a:t>
            </a:r>
          </a:p>
          <a:p>
            <a:r>
              <a:rPr lang="en-US" sz="2200" i="1" dirty="0">
                <a:solidFill>
                  <a:srgbClr val="CC00FF"/>
                </a:solidFill>
                <a:latin typeface="Bookman Old Style" panose="02050604050505020204" pitchFamily="18" charset="0"/>
              </a:rPr>
              <a:t>def </a:t>
            </a:r>
            <a:r>
              <a:rPr lang="en-US" sz="2200" i="1" dirty="0" err="1">
                <a:solidFill>
                  <a:srgbClr val="CC00FF"/>
                </a:solidFill>
                <a:latin typeface="Bookman Old Style" panose="02050604050505020204" pitchFamily="18" charset="0"/>
              </a:rPr>
              <a:t>odd_even</a:t>
            </a:r>
            <a:r>
              <a:rPr lang="en-US" sz="2200" i="1" dirty="0">
                <a:solidFill>
                  <a:srgbClr val="CC00FF"/>
                </a:solidFill>
                <a:latin typeface="Bookman Old Style" panose="02050604050505020204" pitchFamily="18" charset="0"/>
              </a:rPr>
              <a:t>(num):</a:t>
            </a:r>
          </a:p>
          <a:p>
            <a:r>
              <a:rPr lang="en-US" sz="2200" i="1" dirty="0">
                <a:solidFill>
                  <a:srgbClr val="CC00FF"/>
                </a:solidFill>
                <a:latin typeface="Bookman Old Style" panose="02050604050505020204" pitchFamily="18" charset="0"/>
              </a:rPr>
              <a:t>    if num%2==0:</a:t>
            </a:r>
          </a:p>
          <a:p>
            <a:r>
              <a:rPr lang="en-US" sz="2200" i="1" dirty="0">
                <a:solidFill>
                  <a:srgbClr val="CC00FF"/>
                </a:solidFill>
                <a:latin typeface="Bookman Old Style" panose="02050604050505020204" pitchFamily="18" charset="0"/>
              </a:rPr>
              <a:t>        print(num, "is a even number")</a:t>
            </a:r>
          </a:p>
          <a:p>
            <a:r>
              <a:rPr lang="en-US" sz="2200" i="1" dirty="0">
                <a:solidFill>
                  <a:srgbClr val="CC00FF"/>
                </a:solidFill>
                <a:latin typeface="Bookman Old Style" panose="02050604050505020204" pitchFamily="18" charset="0"/>
              </a:rPr>
              <a:t>    else:</a:t>
            </a:r>
          </a:p>
          <a:p>
            <a:r>
              <a:rPr lang="en-US" sz="2200" i="1" dirty="0">
                <a:solidFill>
                  <a:srgbClr val="CC00FF"/>
                </a:solidFill>
                <a:latin typeface="Bookman Old Style" panose="02050604050505020204" pitchFamily="18" charset="0"/>
              </a:rPr>
              <a:t>        print(num, "is a odd number")</a:t>
            </a:r>
          </a:p>
          <a:p>
            <a:endParaRPr lang="en-US" sz="2200" i="1" dirty="0">
              <a:solidFill>
                <a:srgbClr val="CC00FF"/>
              </a:solidFill>
              <a:latin typeface="Bookman Old Style" panose="02050604050505020204" pitchFamily="18" charset="0"/>
            </a:endParaRPr>
          </a:p>
          <a:p>
            <a:r>
              <a:rPr lang="en-US" sz="2200" i="1" dirty="0">
                <a:solidFill>
                  <a:srgbClr val="CC00FF"/>
                </a:solidFill>
                <a:latin typeface="Bookman Old Style" panose="02050604050505020204" pitchFamily="18" charset="0"/>
              </a:rPr>
              <a:t>n=int(input("Enter number::"))</a:t>
            </a:r>
          </a:p>
          <a:p>
            <a:r>
              <a:rPr lang="en-US" sz="2200" i="1" dirty="0" err="1">
                <a:solidFill>
                  <a:srgbClr val="CC00FF"/>
                </a:solidFill>
                <a:latin typeface="Bookman Old Style" panose="02050604050505020204" pitchFamily="18" charset="0"/>
              </a:rPr>
              <a:t>odd_even</a:t>
            </a:r>
            <a:r>
              <a:rPr lang="en-US" sz="2200" i="1" dirty="0">
                <a:solidFill>
                  <a:srgbClr val="CC00FF"/>
                </a:solidFill>
                <a:latin typeface="Bookman Old Style" panose="02050604050505020204" pitchFamily="18" charset="0"/>
              </a:rPr>
              <a:t>(n)</a:t>
            </a:r>
          </a:p>
          <a:p>
            <a:endParaRPr lang="en-US" sz="2200" b="0" i="1" dirty="0">
              <a:solidFill>
                <a:srgbClr val="CC00FF"/>
              </a:solidFill>
              <a:effectLst/>
              <a:latin typeface="Bookman Old Style" panose="02050604050505020204" pitchFamily="18" charset="0"/>
            </a:endParaRPr>
          </a:p>
        </p:txBody>
      </p:sp>
      <p:sp>
        <p:nvSpPr>
          <p:cNvPr id="6" name="Slide Number Placeholder 5"/>
          <p:cNvSpPr>
            <a:spLocks noGrp="1"/>
          </p:cNvSpPr>
          <p:nvPr>
            <p:ph type="sldNum" sz="quarter" idx="12"/>
          </p:nvPr>
        </p:nvSpPr>
        <p:spPr/>
        <p:txBody>
          <a:bodyPr/>
          <a:lstStyle/>
          <a:p>
            <a:fld id="{E6E647BD-5167-4AEA-A9B4-006B3D4D11D8}" type="slidenum">
              <a:rPr lang="en-IN" smtClean="0"/>
              <a:pPr/>
              <a:t>9</a:t>
            </a:fld>
            <a:endParaRPr lang="en-IN" dirty="0"/>
          </a:p>
        </p:txBody>
      </p:sp>
      <p:sp>
        <p:nvSpPr>
          <p:cNvPr id="7" name="TextBox 6">
            <a:extLst>
              <a:ext uri="{FF2B5EF4-FFF2-40B4-BE49-F238E27FC236}">
                <a16:creationId xmlns:a16="http://schemas.microsoft.com/office/drawing/2014/main" id="{83874197-5C78-4D8C-B321-D0C4F355ADE6}"/>
              </a:ext>
            </a:extLst>
          </p:cNvPr>
          <p:cNvSpPr txBox="1"/>
          <p:nvPr/>
        </p:nvSpPr>
        <p:spPr>
          <a:xfrm>
            <a:off x="7007695" y="3939898"/>
            <a:ext cx="1033264" cy="369332"/>
          </a:xfrm>
          <a:prstGeom prst="rect">
            <a:avLst/>
          </a:prstGeom>
          <a:noFill/>
        </p:spPr>
        <p:txBody>
          <a:bodyPr wrap="square" rtlCol="0">
            <a:spAutoFit/>
          </a:bodyPr>
          <a:lstStyle/>
          <a:p>
            <a:pPr algn="ctr"/>
            <a:r>
              <a:rPr lang="en-US" dirty="0">
                <a:solidFill>
                  <a:srgbClr val="00B050"/>
                </a:solidFill>
                <a:latin typeface="Bookman Old Style" panose="02050604050505020204" pitchFamily="18" charset="0"/>
              </a:rPr>
              <a:t>Output</a:t>
            </a:r>
            <a:endParaRPr lang="en-IN" dirty="0">
              <a:solidFill>
                <a:srgbClr val="00B050"/>
              </a:solidFill>
              <a:latin typeface="Bookman Old Style" panose="02050604050505020204" pitchFamily="18" charset="0"/>
            </a:endParaRPr>
          </a:p>
        </p:txBody>
      </p:sp>
      <p:pic>
        <p:nvPicPr>
          <p:cNvPr id="5" name="Picture 4">
            <a:extLst>
              <a:ext uri="{FF2B5EF4-FFF2-40B4-BE49-F238E27FC236}">
                <a16:creationId xmlns:a16="http://schemas.microsoft.com/office/drawing/2014/main" id="{9486B6AD-3A3E-4D5D-B834-F4731EAE11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160" y="4320310"/>
            <a:ext cx="3024335" cy="2400508"/>
          </a:xfrm>
          <a:prstGeom prst="rect">
            <a:avLst/>
          </a:prstGeom>
        </p:spPr>
      </p:pic>
    </p:spTree>
    <p:extLst>
      <p:ext uri="{BB962C8B-B14F-4D97-AF65-F5344CB8AC3E}">
        <p14:creationId xmlns:p14="http://schemas.microsoft.com/office/powerpoint/2010/main" val="1485419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3207</TotalTime>
  <Words>2365</Words>
  <Application>Microsoft Office PowerPoint</Application>
  <PresentationFormat>On-screen Show (4:3)</PresentationFormat>
  <Paragraphs>330</Paragraphs>
  <Slides>24</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Bookman Old Style</vt:lpstr>
      <vt:lpstr>Calibri</vt:lpstr>
      <vt:lpstr>Century Gothic</vt:lpstr>
      <vt:lpstr>Wingdings</vt:lpstr>
      <vt:lpstr>Wingdings 3</vt:lpstr>
      <vt:lpstr>Wisp</vt:lpstr>
      <vt:lpstr>Contents</vt:lpstr>
      <vt:lpstr>What is Python Function</vt:lpstr>
      <vt:lpstr>Advantage of Python Function</vt:lpstr>
      <vt:lpstr>Create Function</vt:lpstr>
      <vt:lpstr>Function Calling</vt:lpstr>
      <vt:lpstr>Return Statement</vt:lpstr>
      <vt:lpstr>Continue…</vt:lpstr>
      <vt:lpstr>Arguments in Function</vt:lpstr>
      <vt:lpstr>Continue…</vt:lpstr>
      <vt:lpstr>Continue…</vt:lpstr>
      <vt:lpstr>Continue…</vt:lpstr>
      <vt:lpstr>Continue…</vt:lpstr>
      <vt:lpstr>Call by Reference</vt:lpstr>
      <vt:lpstr>Continue…</vt:lpstr>
      <vt:lpstr>Types of Argument</vt:lpstr>
      <vt:lpstr>Continue…</vt:lpstr>
      <vt:lpstr>Continue…</vt:lpstr>
      <vt:lpstr>Continue…</vt:lpstr>
      <vt:lpstr>Continue…</vt:lpstr>
      <vt:lpstr>Scope of the Variables</vt:lpstr>
      <vt:lpstr>Continue…</vt:lpstr>
      <vt:lpstr>Recursion</vt:lpstr>
      <vt:lpstr>Continue…</vt:lpstr>
      <vt:lpstr>Continue…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cp:lastModifiedBy>
  <cp:revision>227</cp:revision>
  <dcterms:created xsi:type="dcterms:W3CDTF">2020-05-22T14:08:36Z</dcterms:created>
  <dcterms:modified xsi:type="dcterms:W3CDTF">2025-07-05T18:51:24Z</dcterms:modified>
</cp:coreProperties>
</file>