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1"/>
  </p:notesMasterIdLst>
  <p:sldIdLst>
    <p:sldId id="661" r:id="rId2"/>
    <p:sldId id="662" r:id="rId3"/>
    <p:sldId id="663" r:id="rId4"/>
    <p:sldId id="664" r:id="rId5"/>
    <p:sldId id="665" r:id="rId6"/>
    <p:sldId id="666" r:id="rId7"/>
    <p:sldId id="667" r:id="rId8"/>
    <p:sldId id="668" r:id="rId9"/>
    <p:sldId id="669" r:id="rId10"/>
    <p:sldId id="670" r:id="rId11"/>
    <p:sldId id="671" r:id="rId12"/>
    <p:sldId id="672" r:id="rId13"/>
    <p:sldId id="673" r:id="rId14"/>
    <p:sldId id="674" r:id="rId15"/>
    <p:sldId id="675" r:id="rId16"/>
    <p:sldId id="676" r:id="rId17"/>
    <p:sldId id="677" r:id="rId18"/>
    <p:sldId id="678" r:id="rId19"/>
    <p:sldId id="679" r:id="rId20"/>
    <p:sldId id="680" r:id="rId21"/>
    <p:sldId id="681" r:id="rId22"/>
    <p:sldId id="682" r:id="rId23"/>
    <p:sldId id="683" r:id="rId24"/>
    <p:sldId id="684" r:id="rId25"/>
    <p:sldId id="685" r:id="rId26"/>
    <p:sldId id="686" r:id="rId27"/>
    <p:sldId id="688" r:id="rId28"/>
    <p:sldId id="689" r:id="rId29"/>
    <p:sldId id="690" r:id="rId30"/>
    <p:sldId id="691" r:id="rId31"/>
    <p:sldId id="692" r:id="rId32"/>
    <p:sldId id="693" r:id="rId33"/>
    <p:sldId id="694" r:id="rId34"/>
    <p:sldId id="695" r:id="rId35"/>
    <p:sldId id="696" r:id="rId36"/>
    <p:sldId id="697" r:id="rId37"/>
    <p:sldId id="698" r:id="rId38"/>
    <p:sldId id="699" r:id="rId39"/>
    <p:sldId id="702" r:id="rId40"/>
    <p:sldId id="701" r:id="rId41"/>
    <p:sldId id="703" r:id="rId42"/>
    <p:sldId id="704" r:id="rId43"/>
    <p:sldId id="705" r:id="rId44"/>
    <p:sldId id="706" r:id="rId45"/>
    <p:sldId id="707" r:id="rId46"/>
    <p:sldId id="708" r:id="rId47"/>
    <p:sldId id="709" r:id="rId48"/>
    <p:sldId id="710" r:id="rId49"/>
    <p:sldId id="711"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5FF4A-271E-4C8C-BDB1-B6B6F8B9700B}" type="datetimeFigureOut">
              <a:rPr lang="en-IN" smtClean="0"/>
              <a:pPr/>
              <a:t>16-04-2024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3CBEA-FA34-47D3-BCEF-25C17CBEF5A2}" type="slidenum">
              <a:rPr lang="en-IN" smtClean="0"/>
              <a:pPr/>
              <a:t>‹#›</a:t>
            </a:fld>
            <a:endParaRPr lang="en-IN"/>
          </a:p>
        </p:txBody>
      </p:sp>
    </p:spTree>
    <p:extLst>
      <p:ext uri="{BB962C8B-B14F-4D97-AF65-F5344CB8AC3E}">
        <p14:creationId xmlns:p14="http://schemas.microsoft.com/office/powerpoint/2010/main" val="4141601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306907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372921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392779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0856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9403290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0394DE49-7B57-4D79-874A-08E2F926AED9}"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B834CB7C-2F21-47E2-8085-54EE517500A7}" type="slidenum">
              <a:rPr lang="en-US"/>
              <a:pPr/>
              <a:t>‹#›</a:t>
            </a:fld>
            <a:endParaRPr lang="en-US"/>
          </a:p>
        </p:txBody>
      </p:sp>
    </p:spTree>
    <p:extLst>
      <p:ext uri="{BB962C8B-B14F-4D97-AF65-F5344CB8AC3E}">
        <p14:creationId xmlns:p14="http://schemas.microsoft.com/office/powerpoint/2010/main" val="1635391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4494ADD-5DE5-4C84-88FE-20D0D943F8B0}"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42F7A36-C936-4414-9537-1A80F173B290}" type="slidenum">
              <a:rPr lang="en-US"/>
              <a:pPr/>
              <a:t>‹#›</a:t>
            </a:fld>
            <a:endParaRPr lang="en-US"/>
          </a:p>
        </p:txBody>
      </p:sp>
    </p:spTree>
    <p:extLst>
      <p:ext uri="{BB962C8B-B14F-4D97-AF65-F5344CB8AC3E}">
        <p14:creationId xmlns:p14="http://schemas.microsoft.com/office/powerpoint/2010/main" val="103099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0D78699-B350-4613-A461-C107F95CB527}"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9C1150C4-CE57-4847-9E12-BF809A4F49E0}" type="slidenum">
              <a:rPr lang="en-US"/>
              <a:pPr/>
              <a:t>‹#›</a:t>
            </a:fld>
            <a:endParaRPr lang="en-US"/>
          </a:p>
        </p:txBody>
      </p:sp>
    </p:spTree>
    <p:extLst>
      <p:ext uri="{BB962C8B-B14F-4D97-AF65-F5344CB8AC3E}">
        <p14:creationId xmlns:p14="http://schemas.microsoft.com/office/powerpoint/2010/main" val="113079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CA52675-E07A-4543-AFD2-F7954ACF19F7}"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6C0D615A-25DD-4A60-B10D-DDA9E911FA2F}" type="slidenum">
              <a:rPr lang="en-US"/>
              <a:pPr/>
              <a:t>‹#›</a:t>
            </a:fld>
            <a:endParaRPr lang="en-US"/>
          </a:p>
        </p:txBody>
      </p:sp>
    </p:spTree>
    <p:extLst>
      <p:ext uri="{BB962C8B-B14F-4D97-AF65-F5344CB8AC3E}">
        <p14:creationId xmlns:p14="http://schemas.microsoft.com/office/powerpoint/2010/main" val="291180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D91295B-E07F-4A54-986C-87D844294BEA}"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A27924E9-A829-4C58-A641-49A0935AA77F}" type="slidenum">
              <a:rPr lang="en-US"/>
              <a:pPr/>
              <a:t>‹#›</a:t>
            </a:fld>
            <a:endParaRPr lang="en-US"/>
          </a:p>
        </p:txBody>
      </p:sp>
    </p:spTree>
    <p:extLst>
      <p:ext uri="{BB962C8B-B14F-4D97-AF65-F5344CB8AC3E}">
        <p14:creationId xmlns:p14="http://schemas.microsoft.com/office/powerpoint/2010/main" val="25400736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4BFEFA0-FBF7-4CFA-8CBE-02E854F6F0BD}"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B0D4416F-1483-4029-AA8B-9152C36C08D0}" type="slidenum">
              <a:rPr lang="en-US"/>
              <a:pPr/>
              <a:t>‹#›</a:t>
            </a:fld>
            <a:endParaRPr lang="en-US"/>
          </a:p>
        </p:txBody>
      </p:sp>
    </p:spTree>
    <p:extLst>
      <p:ext uri="{BB962C8B-B14F-4D97-AF65-F5344CB8AC3E}">
        <p14:creationId xmlns:p14="http://schemas.microsoft.com/office/powerpoint/2010/main" val="215224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31A3904C-7B60-4990-8F6A-311D0F3F5D14}" type="datetime5">
              <a:rPr lang="en-US" smtClean="0">
                <a:solidFill>
                  <a:srgbClr val="04617B">
                    <a:shade val="90000"/>
                  </a:srgbClr>
                </a:solidFill>
              </a:rPr>
              <a:t>16-Apr-24</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83967E7F-EBBA-4B9A-AB46-E8B18E1B384F}" type="slidenum">
              <a:rPr lang="en-US"/>
              <a:pPr/>
              <a:t>‹#›</a:t>
            </a:fld>
            <a:endParaRPr lang="en-US"/>
          </a:p>
        </p:txBody>
      </p:sp>
    </p:spTree>
    <p:extLst>
      <p:ext uri="{BB962C8B-B14F-4D97-AF65-F5344CB8AC3E}">
        <p14:creationId xmlns:p14="http://schemas.microsoft.com/office/powerpoint/2010/main" val="356625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8A1AB057-9FD8-4134-877E-5ACFE8AF82B0}" type="datetime5">
              <a:rPr lang="en-US" smtClean="0">
                <a:solidFill>
                  <a:srgbClr val="04617B">
                    <a:shade val="90000"/>
                  </a:srgbClr>
                </a:solidFill>
              </a:rPr>
              <a:t>16-Apr-24</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49082DD4-C9F8-48E8-808D-EAAAF3CDCD65}" type="slidenum">
              <a:rPr lang="en-US"/>
              <a:pPr/>
              <a:t>‹#›</a:t>
            </a:fld>
            <a:endParaRPr lang="en-US"/>
          </a:p>
        </p:txBody>
      </p:sp>
    </p:spTree>
    <p:extLst>
      <p:ext uri="{BB962C8B-B14F-4D97-AF65-F5344CB8AC3E}">
        <p14:creationId xmlns:p14="http://schemas.microsoft.com/office/powerpoint/2010/main" val="78806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DD23AAE7-F7B0-44B6-B2D7-B4846D486FFF}" type="datetime5">
              <a:rPr lang="en-US" smtClean="0">
                <a:solidFill>
                  <a:srgbClr val="04617B">
                    <a:shade val="90000"/>
                  </a:srgbClr>
                </a:solidFill>
              </a:rPr>
              <a:t>16-Apr-24</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F26AEFC4-9025-4389-92A8-EC526FE3954F}" type="slidenum">
              <a:rPr lang="en-US"/>
              <a:pPr/>
              <a:t>‹#›</a:t>
            </a:fld>
            <a:endParaRPr lang="en-US"/>
          </a:p>
        </p:txBody>
      </p:sp>
    </p:spTree>
    <p:extLst>
      <p:ext uri="{BB962C8B-B14F-4D97-AF65-F5344CB8AC3E}">
        <p14:creationId xmlns:p14="http://schemas.microsoft.com/office/powerpoint/2010/main" val="228827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9CB1CB7F-0CAB-45D9-A963-DC493FB81644}"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79FE5C8-560F-4C7C-A9C2-F388037F0F32}" type="slidenum">
              <a:rPr lang="en-US"/>
              <a:pPr/>
              <a:t>‹#›</a:t>
            </a:fld>
            <a:endParaRPr lang="en-US"/>
          </a:p>
        </p:txBody>
      </p:sp>
    </p:spTree>
    <p:extLst>
      <p:ext uri="{BB962C8B-B14F-4D97-AF65-F5344CB8AC3E}">
        <p14:creationId xmlns:p14="http://schemas.microsoft.com/office/powerpoint/2010/main" val="4903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D5B4431-6982-4B4A-800B-BEB5093A86C0}" type="datetime5">
              <a:rPr lang="en-US" smtClean="0">
                <a:solidFill>
                  <a:srgbClr val="04617B">
                    <a:shade val="90000"/>
                  </a:srgbClr>
                </a:solidFill>
              </a:rPr>
              <a:t>16-Apr-24</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fld id="{5FEC453B-7405-473C-AB2E-BBB87F326FD9}" type="slidenum">
              <a:rPr lang="en-US"/>
              <a:pPr/>
              <a:t>‹#›</a:t>
            </a:fld>
            <a:endParaRPr lang="en-US"/>
          </a:p>
        </p:txBody>
      </p:sp>
    </p:spTree>
    <p:extLst>
      <p:ext uri="{BB962C8B-B14F-4D97-AF65-F5344CB8AC3E}">
        <p14:creationId xmlns:p14="http://schemas.microsoft.com/office/powerpoint/2010/main" val="383893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4CB73D1F-E627-48FF-A2E2-7FED1ECD12F1}" type="datetime5">
              <a:rPr lang="en-US" smtClean="0">
                <a:solidFill>
                  <a:srgbClr val="04617B">
                    <a:shade val="90000"/>
                  </a:srgbClr>
                </a:solidFill>
              </a:rPr>
              <a:t>16-Apr-24</a:t>
            </a:fld>
            <a:endParaRPr lang="en-US">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pPr fontAlgn="base">
              <a:spcBef>
                <a:spcPct val="0"/>
              </a:spcBef>
              <a:spcAft>
                <a:spcPct val="0"/>
              </a:spcAft>
            </a:pPr>
            <a:fld id="{2D93FB8F-8F90-424A-A5ED-7D3A7062FFEF}" type="slidenum">
              <a:rPr lang="en-US"/>
              <a:pPr fontAlgn="base">
                <a:spcBef>
                  <a:spcPct val="0"/>
                </a:spcBef>
                <a:spcAft>
                  <a:spcPct val="0"/>
                </a:spcAft>
              </a:pPr>
              <a:t>‹#›</a:t>
            </a:fld>
            <a:endParaRPr 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grpSp>
    </p:spTree>
    <p:extLst>
      <p:ext uri="{BB962C8B-B14F-4D97-AF65-F5344CB8AC3E}">
        <p14:creationId xmlns:p14="http://schemas.microsoft.com/office/powerpoint/2010/main" val="396842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smtClean="0"/>
              <a:t/>
            </a:r>
            <a:br>
              <a:rPr lang="en-IN" sz="5400" dirty="0" smtClean="0"/>
            </a:br>
            <a:r>
              <a:rPr lang="en-IN" sz="5300" b="1" dirty="0"/>
              <a:t>Role of CBI, ED and</a:t>
            </a:r>
            <a:br>
              <a:rPr lang="en-IN" sz="5300" b="1" dirty="0"/>
            </a:br>
            <a:r>
              <a:rPr lang="en-IN" sz="5300" b="1" dirty="0"/>
              <a:t>Interface with</a:t>
            </a:r>
            <a:br>
              <a:rPr lang="en-IN" sz="5300" b="1" dirty="0"/>
            </a:br>
            <a:r>
              <a:rPr lang="en-IN" sz="5300" b="1" dirty="0"/>
              <a:t>Forensic Audit</a:t>
            </a:r>
            <a:endParaRPr lang="en-US" sz="5300" b="1" dirty="0"/>
          </a:p>
        </p:txBody>
      </p:sp>
    </p:spTree>
    <p:extLst>
      <p:ext uri="{BB962C8B-B14F-4D97-AF65-F5344CB8AC3E}">
        <p14:creationId xmlns:p14="http://schemas.microsoft.com/office/powerpoint/2010/main" val="1952479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21512"/>
            <a:ext cx="10972800" cy="737584"/>
          </a:xfrm>
        </p:spPr>
        <p:txBody>
          <a:bodyPr/>
          <a:lstStyle/>
          <a:p>
            <a:pPr algn="ctr"/>
            <a:r>
              <a:rPr lang="en-IN" sz="3600" b="1" dirty="0"/>
              <a:t>Powers of Enforcement Directorate</a:t>
            </a:r>
          </a:p>
        </p:txBody>
      </p:sp>
      <p:sp>
        <p:nvSpPr>
          <p:cNvPr id="3" name="Content Placeholder 2"/>
          <p:cNvSpPr>
            <a:spLocks noGrp="1"/>
          </p:cNvSpPr>
          <p:nvPr>
            <p:ph idx="1"/>
          </p:nvPr>
        </p:nvSpPr>
        <p:spPr>
          <a:xfrm>
            <a:off x="103030" y="1107578"/>
            <a:ext cx="11964473" cy="5383373"/>
          </a:xfrm>
        </p:spPr>
        <p:txBody>
          <a:bodyPr/>
          <a:lstStyle/>
          <a:p>
            <a:pPr algn="just">
              <a:lnSpc>
                <a:spcPct val="150000"/>
              </a:lnSpc>
            </a:pPr>
            <a:r>
              <a:rPr lang="en-IN" sz="2000" b="1" dirty="0"/>
              <a:t>Functions of Enforcement </a:t>
            </a:r>
            <a:r>
              <a:rPr lang="en-IN" sz="2000" b="1" dirty="0" smtClean="0"/>
              <a:t>Directorate:</a:t>
            </a:r>
            <a:endParaRPr lang="en-IN" sz="2000" dirty="0"/>
          </a:p>
          <a:p>
            <a:pPr lvl="1" algn="just">
              <a:lnSpc>
                <a:spcPct val="150000"/>
              </a:lnSpc>
            </a:pPr>
            <a:r>
              <a:rPr lang="en-IN" sz="1900" dirty="0"/>
              <a:t>To conduct investigations on the suspected law infringements of the </a:t>
            </a:r>
            <a:r>
              <a:rPr lang="en-IN" sz="1900" b="1" dirty="0" smtClean="0"/>
              <a:t>Foreign Exchange </a:t>
            </a:r>
            <a:r>
              <a:rPr lang="en-IN" sz="1900" b="1" dirty="0"/>
              <a:t>Management Act, 1999</a:t>
            </a:r>
            <a:r>
              <a:rPr lang="en-IN" sz="1900" b="1" dirty="0" smtClean="0"/>
              <a:t>.</a:t>
            </a:r>
          </a:p>
          <a:p>
            <a:pPr lvl="1" algn="just">
              <a:lnSpc>
                <a:spcPct val="150000"/>
              </a:lnSpc>
            </a:pPr>
            <a:r>
              <a:rPr lang="en-IN" sz="1900" dirty="0"/>
              <a:t>To conduct and manage investigations on suspected subjects related to money </a:t>
            </a:r>
            <a:r>
              <a:rPr lang="en-IN" sz="1900" dirty="0" smtClean="0"/>
              <a:t>laundering.</a:t>
            </a:r>
          </a:p>
          <a:p>
            <a:pPr lvl="1" algn="just">
              <a:lnSpc>
                <a:spcPct val="150000"/>
              </a:lnSpc>
            </a:pPr>
            <a:r>
              <a:rPr lang="en-IN" sz="1900" dirty="0"/>
              <a:t>The Enforcement Directorate may confiscate or seize the property related to or </a:t>
            </a:r>
            <a:r>
              <a:rPr lang="en-IN" sz="1900" dirty="0" smtClean="0"/>
              <a:t>purchased with </a:t>
            </a:r>
            <a:r>
              <a:rPr lang="en-IN" sz="1900" dirty="0"/>
              <a:t>the laundered money, may take actions like attachment, freezing, of the property</a:t>
            </a:r>
            <a:r>
              <a:rPr lang="en-IN" sz="1900" dirty="0" smtClean="0"/>
              <a:t>.</a:t>
            </a:r>
          </a:p>
          <a:p>
            <a:pPr lvl="1" algn="just">
              <a:lnSpc>
                <a:spcPct val="150000"/>
              </a:lnSpc>
            </a:pPr>
            <a:r>
              <a:rPr lang="en-IN" sz="1900" dirty="0"/>
              <a:t>The ED Officers may arrest or prosecute the suspect or the accused</a:t>
            </a:r>
            <a:r>
              <a:rPr lang="en-IN" sz="1900" dirty="0" smtClean="0"/>
              <a:t>.</a:t>
            </a:r>
          </a:p>
          <a:p>
            <a:pPr lvl="1" algn="just">
              <a:lnSpc>
                <a:spcPct val="150000"/>
              </a:lnSpc>
            </a:pPr>
            <a:r>
              <a:rPr lang="en-IN" sz="1900" dirty="0"/>
              <a:t>Under the Fugitive Economic Offenders Act, 2018, the Enforcement </a:t>
            </a:r>
            <a:r>
              <a:rPr lang="en-IN" sz="1900" dirty="0" smtClean="0"/>
              <a:t>Directorate has </a:t>
            </a:r>
            <a:r>
              <a:rPr lang="en-IN" sz="1900" dirty="0"/>
              <a:t>been granted powers to coordinate with the governments of India as well </a:t>
            </a:r>
            <a:r>
              <a:rPr lang="en-IN" sz="1900" dirty="0" smtClean="0"/>
              <a:t>as foreign </a:t>
            </a:r>
            <a:r>
              <a:rPr lang="en-IN" sz="1900" dirty="0"/>
              <a:t>countries, to trace, prosecute the offender</a:t>
            </a:r>
            <a:r>
              <a:rPr lang="en-IN" sz="1900" dirty="0" smtClean="0"/>
              <a:t>.</a:t>
            </a:r>
          </a:p>
          <a:p>
            <a:pPr lvl="1" algn="just">
              <a:lnSpc>
                <a:spcPct val="150000"/>
              </a:lnSpc>
            </a:pPr>
            <a:r>
              <a:rPr lang="en-IN" sz="1900" dirty="0"/>
              <a:t>Conservation of Foreign Exchange and Prevention of Smuggling Activities </a:t>
            </a:r>
            <a:r>
              <a:rPr lang="en-IN" sz="1900" dirty="0" smtClean="0"/>
              <a:t>Act (COFEPOSA</a:t>
            </a:r>
            <a:r>
              <a:rPr lang="en-IN" sz="1900" dirty="0"/>
              <a:t>), 1974, the Enforcement Directorate assists in investigating </a:t>
            </a:r>
            <a:r>
              <a:rPr lang="en-IN" sz="1900" dirty="0" smtClean="0"/>
              <a:t>cases under </a:t>
            </a:r>
            <a:r>
              <a:rPr lang="en-IN" sz="1900" dirty="0"/>
              <a:t>this Act which count to be offences.</a:t>
            </a:r>
          </a:p>
          <a:p>
            <a:pPr lvl="1" algn="just"/>
            <a:endParaRPr lang="en-IN" sz="4800" b="1" dirty="0" smtClean="0"/>
          </a:p>
        </p:txBody>
      </p:sp>
    </p:spTree>
    <p:extLst>
      <p:ext uri="{BB962C8B-B14F-4D97-AF65-F5344CB8AC3E}">
        <p14:creationId xmlns:p14="http://schemas.microsoft.com/office/powerpoint/2010/main" val="10910134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7270"/>
            <a:ext cx="10972800" cy="737584"/>
          </a:xfrm>
        </p:spPr>
        <p:txBody>
          <a:bodyPr/>
          <a:lstStyle/>
          <a:p>
            <a:pPr algn="ctr">
              <a:lnSpc>
                <a:spcPct val="150000"/>
              </a:lnSpc>
            </a:pPr>
            <a:r>
              <a:rPr lang="en-IN" sz="3200" b="1" dirty="0"/>
              <a:t>Interface of Forensic </a:t>
            </a:r>
            <a:r>
              <a:rPr lang="en-IN" sz="3200" b="1" dirty="0" smtClean="0"/>
              <a:t>Auditor</a:t>
            </a:r>
            <a:endParaRPr lang="en-IN" sz="6600" b="1" dirty="0"/>
          </a:p>
        </p:txBody>
      </p:sp>
      <p:sp>
        <p:nvSpPr>
          <p:cNvPr id="3" name="Content Placeholder 2"/>
          <p:cNvSpPr>
            <a:spLocks noGrp="1"/>
          </p:cNvSpPr>
          <p:nvPr>
            <p:ph idx="1"/>
          </p:nvPr>
        </p:nvSpPr>
        <p:spPr>
          <a:xfrm>
            <a:off x="103030" y="1365158"/>
            <a:ext cx="11964473" cy="5383373"/>
          </a:xfrm>
        </p:spPr>
        <p:txBody>
          <a:bodyPr/>
          <a:lstStyle/>
          <a:p>
            <a:r>
              <a:rPr lang="en-IN" sz="2000" b="1" dirty="0"/>
              <a:t>Interface of Forensic Auditor: </a:t>
            </a:r>
            <a:r>
              <a:rPr lang="en-IN" sz="2000" dirty="0"/>
              <a:t>Key Traits of Forensic </a:t>
            </a:r>
            <a:r>
              <a:rPr lang="en-IN" sz="2000" dirty="0" smtClean="0"/>
              <a:t>Accountants</a:t>
            </a:r>
          </a:p>
          <a:p>
            <a:pPr lvl="1" algn="just"/>
            <a:r>
              <a:rPr lang="en-IN" sz="1900" b="1" dirty="0"/>
              <a:t>Attention to </a:t>
            </a:r>
            <a:r>
              <a:rPr lang="en-IN" sz="1900" b="1" dirty="0" smtClean="0"/>
              <a:t>Detail: </a:t>
            </a:r>
            <a:r>
              <a:rPr lang="en-IN" sz="1900" dirty="0"/>
              <a:t>Forensic accountants must have an extremely strong attention to </a:t>
            </a:r>
            <a:r>
              <a:rPr lang="en-IN" sz="1900" dirty="0" smtClean="0"/>
              <a:t>detail. They </a:t>
            </a:r>
            <a:r>
              <a:rPr lang="en-IN" sz="1900" dirty="0"/>
              <a:t>must be able to analyse significant amounts of financial data and notice subtle patterns or </a:t>
            </a:r>
            <a:r>
              <a:rPr lang="en-IN" sz="1900" dirty="0" smtClean="0"/>
              <a:t>other abnormalities </a:t>
            </a:r>
            <a:r>
              <a:rPr lang="en-IN" sz="1900" dirty="0"/>
              <a:t>in that data</a:t>
            </a:r>
            <a:r>
              <a:rPr lang="en-IN" sz="1900" dirty="0" smtClean="0"/>
              <a:t>.</a:t>
            </a:r>
          </a:p>
          <a:p>
            <a:pPr lvl="1" algn="just"/>
            <a:r>
              <a:rPr lang="en-IN" sz="1900" b="1" dirty="0"/>
              <a:t>Tech Savvy</a:t>
            </a:r>
            <a:r>
              <a:rPr lang="en-IN" sz="1900" dirty="0"/>
              <a:t>: It should go without saying that forensic accountants need to have vast knowledge of technology and software products. This includes most accounting programs commonly used by businesses, such a QuickBooks, as well as technology and software tools that forensic accountants use to uncover fraud.</a:t>
            </a:r>
          </a:p>
          <a:p>
            <a:pPr lvl="1" algn="just"/>
            <a:r>
              <a:rPr lang="en-IN" sz="1900" b="1" dirty="0"/>
              <a:t>Integrity:</a:t>
            </a:r>
            <a:r>
              <a:rPr lang="en-IN" sz="1900" dirty="0"/>
              <a:t> Forensic accountants often must pass background checks and be eligible for certain </a:t>
            </a:r>
            <a:r>
              <a:rPr lang="en-IN" sz="1900" dirty="0" smtClean="0"/>
              <a:t>levels of </a:t>
            </a:r>
            <a:r>
              <a:rPr lang="en-IN" sz="1900" dirty="0"/>
              <a:t>security clearance, according to PayScale. They have to be honest and dependable because of </a:t>
            </a:r>
            <a:r>
              <a:rPr lang="en-IN" sz="1900" dirty="0" smtClean="0"/>
              <a:t>the sensitive </a:t>
            </a:r>
            <a:r>
              <a:rPr lang="en-IN" sz="1900" dirty="0"/>
              <a:t>nature of their work</a:t>
            </a:r>
            <a:r>
              <a:rPr lang="en-IN" sz="1900" dirty="0" smtClean="0"/>
              <a:t>.</a:t>
            </a:r>
          </a:p>
          <a:p>
            <a:pPr lvl="1" algn="just"/>
            <a:r>
              <a:rPr lang="en-IN" sz="1900" b="1" dirty="0" smtClean="0"/>
              <a:t>Patience: </a:t>
            </a:r>
            <a:r>
              <a:rPr lang="en-IN" sz="1900" dirty="0" smtClean="0"/>
              <a:t>Financial </a:t>
            </a:r>
            <a:r>
              <a:rPr lang="en-IN" sz="1900" dirty="0"/>
              <a:t>crimes are not always readily apparent, making one of the biggest forensic accountant characteristics a great deal of patience. Traces of fraud are often very well-hidden and forensic accounting investigations can move incredibly slowly. This requires patience to avoid getting frustrated and attempting to usher the investigation along</a:t>
            </a:r>
            <a:r>
              <a:rPr lang="en-IN" sz="1900" dirty="0" smtClean="0"/>
              <a:t>.</a:t>
            </a:r>
          </a:p>
          <a:p>
            <a:pPr lvl="1" algn="just"/>
            <a:r>
              <a:rPr lang="en-IN" sz="1900" b="1" dirty="0"/>
              <a:t>Problem-Solving Skills: </a:t>
            </a:r>
            <a:r>
              <a:rPr lang="en-IN" sz="1900" dirty="0"/>
              <a:t>Because they investigate potential crimes, forensic accountants must </a:t>
            </a:r>
            <a:r>
              <a:rPr lang="en-IN" sz="1900" dirty="0" smtClean="0"/>
              <a:t>have impeccable </a:t>
            </a:r>
            <a:r>
              <a:rPr lang="en-IN" sz="1900" dirty="0"/>
              <a:t>problem-solving skills in order to determine how a crime was committed.</a:t>
            </a:r>
          </a:p>
          <a:p>
            <a:pPr algn="just"/>
            <a:endParaRPr lang="en-IN" sz="1900" dirty="0"/>
          </a:p>
          <a:p>
            <a:pPr marL="0" indent="0">
              <a:buNone/>
            </a:pPr>
            <a:endParaRPr lang="en-IN" sz="2000" b="1" dirty="0" smtClean="0"/>
          </a:p>
        </p:txBody>
      </p:sp>
    </p:spTree>
    <p:extLst>
      <p:ext uri="{BB962C8B-B14F-4D97-AF65-F5344CB8AC3E}">
        <p14:creationId xmlns:p14="http://schemas.microsoft.com/office/powerpoint/2010/main" val="660340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smtClean="0"/>
              <a:t/>
            </a:r>
            <a:br>
              <a:rPr lang="en-IN" sz="5400" dirty="0" smtClean="0"/>
            </a:br>
            <a:r>
              <a:rPr lang="en-IN" sz="6000" b="1" dirty="0"/>
              <a:t>Financial Action</a:t>
            </a:r>
            <a:br>
              <a:rPr lang="en-IN" sz="6000" b="1" dirty="0"/>
            </a:br>
            <a:r>
              <a:rPr lang="en-IN" sz="6000" b="1" dirty="0"/>
              <a:t>Task Force</a:t>
            </a:r>
            <a:endParaRPr lang="en-US" sz="6700" b="1" dirty="0"/>
          </a:p>
        </p:txBody>
      </p:sp>
    </p:spTree>
    <p:extLst>
      <p:ext uri="{BB962C8B-B14F-4D97-AF65-F5344CB8AC3E}">
        <p14:creationId xmlns:p14="http://schemas.microsoft.com/office/powerpoint/2010/main" val="1831197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85907"/>
            <a:ext cx="10972800" cy="737584"/>
          </a:xfrm>
        </p:spPr>
        <p:txBody>
          <a:bodyPr/>
          <a:lstStyle/>
          <a:p>
            <a:pPr algn="ctr">
              <a:lnSpc>
                <a:spcPct val="150000"/>
              </a:lnSpc>
            </a:pPr>
            <a:r>
              <a:rPr lang="en-IN" sz="3200" b="1" dirty="0"/>
              <a:t/>
            </a:r>
            <a:br>
              <a:rPr lang="en-IN" sz="3200" b="1" dirty="0"/>
            </a:br>
            <a:r>
              <a:rPr lang="en-IN" sz="3200" b="1" dirty="0" smtClean="0"/>
              <a:t>Financial Action Task </a:t>
            </a:r>
            <a:r>
              <a:rPr lang="en-IN" sz="3200" b="1" dirty="0"/>
              <a:t>Force</a:t>
            </a:r>
            <a:endParaRPr lang="en-IN" sz="6600" b="1" dirty="0"/>
          </a:p>
        </p:txBody>
      </p:sp>
      <p:sp>
        <p:nvSpPr>
          <p:cNvPr id="3" name="Content Placeholder 2"/>
          <p:cNvSpPr>
            <a:spLocks noGrp="1"/>
          </p:cNvSpPr>
          <p:nvPr>
            <p:ph idx="1"/>
          </p:nvPr>
        </p:nvSpPr>
        <p:spPr>
          <a:xfrm>
            <a:off x="103030" y="1249247"/>
            <a:ext cx="11964473" cy="5383373"/>
          </a:xfrm>
        </p:spPr>
        <p:txBody>
          <a:bodyPr/>
          <a:lstStyle/>
          <a:p>
            <a:pPr algn="just">
              <a:lnSpc>
                <a:spcPct val="150000"/>
              </a:lnSpc>
            </a:pPr>
            <a:r>
              <a:rPr lang="en-IN" sz="2200" dirty="0" smtClean="0"/>
              <a:t>The </a:t>
            </a:r>
            <a:r>
              <a:rPr lang="en-IN" sz="2200" dirty="0"/>
              <a:t>Financial Action Task Force (FATF) is the global </a:t>
            </a:r>
            <a:r>
              <a:rPr lang="en-IN" sz="2200" dirty="0" smtClean="0"/>
              <a:t>money laundering </a:t>
            </a:r>
            <a:r>
              <a:rPr lang="en-IN" sz="2200" dirty="0"/>
              <a:t>and terrorist financing watchdog. The </a:t>
            </a:r>
            <a:r>
              <a:rPr lang="en-IN" sz="2200" dirty="0" smtClean="0"/>
              <a:t>intergovernmental body </a:t>
            </a:r>
            <a:r>
              <a:rPr lang="en-IN" sz="2200" dirty="0"/>
              <a:t>sets international standards that </a:t>
            </a:r>
            <a:r>
              <a:rPr lang="en-IN" sz="2200" dirty="0" smtClean="0"/>
              <a:t>aim to </a:t>
            </a:r>
            <a:r>
              <a:rPr lang="en-IN" sz="2200" dirty="0"/>
              <a:t>prevent these illegal activities and the harm they cause </a:t>
            </a:r>
            <a:r>
              <a:rPr lang="en-IN" sz="2200" dirty="0" smtClean="0"/>
              <a:t>to society</a:t>
            </a:r>
            <a:r>
              <a:rPr lang="en-IN" sz="2200" dirty="0"/>
              <a:t>. As a policy-making body, the FATF works to </a:t>
            </a:r>
            <a:r>
              <a:rPr lang="en-IN" sz="2200" dirty="0" smtClean="0"/>
              <a:t>generate the </a:t>
            </a:r>
            <a:r>
              <a:rPr lang="en-IN" sz="2200" dirty="0"/>
              <a:t>necessary political will to bring about national legislative </a:t>
            </a:r>
            <a:r>
              <a:rPr lang="en-IN" sz="2200" dirty="0" smtClean="0"/>
              <a:t>and regulatory </a:t>
            </a:r>
            <a:r>
              <a:rPr lang="en-IN" sz="2200" dirty="0"/>
              <a:t>reforms in these areas</a:t>
            </a:r>
            <a:r>
              <a:rPr lang="en-IN" sz="2200" dirty="0" smtClean="0"/>
              <a:t>.</a:t>
            </a:r>
          </a:p>
          <a:p>
            <a:pPr algn="just">
              <a:lnSpc>
                <a:spcPct val="150000"/>
              </a:lnSpc>
            </a:pPr>
            <a:r>
              <a:rPr lang="en-IN" sz="2200" dirty="0"/>
              <a:t>The FATF </a:t>
            </a:r>
            <a:r>
              <a:rPr lang="en-IN" sz="2200" dirty="0" smtClean="0"/>
              <a:t>monitors countries </a:t>
            </a:r>
            <a:r>
              <a:rPr lang="en-IN" sz="2200" dirty="0"/>
              <a:t>to ensure they implement the FATF Standards fully </a:t>
            </a:r>
            <a:r>
              <a:rPr lang="en-IN" sz="2200" dirty="0" smtClean="0"/>
              <a:t>and effectively</a:t>
            </a:r>
            <a:r>
              <a:rPr lang="en-IN" sz="2200" dirty="0"/>
              <a:t>, and holds countries to account that do not comply</a:t>
            </a:r>
            <a:r>
              <a:rPr lang="en-IN" sz="2200" dirty="0" smtClean="0"/>
              <a:t>. </a:t>
            </a:r>
          </a:p>
          <a:p>
            <a:pPr algn="just">
              <a:lnSpc>
                <a:spcPct val="150000"/>
              </a:lnSpc>
            </a:pPr>
            <a:r>
              <a:rPr lang="en-IN" sz="2200" dirty="0"/>
              <a:t>The objectives of the FATF are to set standards and promote effective implementation of </a:t>
            </a:r>
            <a:r>
              <a:rPr lang="en-IN" sz="2200" dirty="0" smtClean="0"/>
              <a:t>legal, regulatory </a:t>
            </a:r>
            <a:r>
              <a:rPr lang="en-IN" sz="2200" dirty="0"/>
              <a:t>and operational measures for combating money laundering, terrorist financing and </a:t>
            </a:r>
            <a:r>
              <a:rPr lang="en-IN" sz="2200" dirty="0" smtClean="0"/>
              <a:t>other related </a:t>
            </a:r>
            <a:r>
              <a:rPr lang="en-IN" sz="2200" dirty="0"/>
              <a:t>threats to the integrity of the international financial system.</a:t>
            </a:r>
          </a:p>
          <a:p>
            <a:pPr marL="0" indent="0">
              <a:buNone/>
            </a:pPr>
            <a:endParaRPr lang="en-IN" sz="2000" b="1" dirty="0" smtClean="0"/>
          </a:p>
        </p:txBody>
      </p:sp>
    </p:spTree>
    <p:extLst>
      <p:ext uri="{BB962C8B-B14F-4D97-AF65-F5344CB8AC3E}">
        <p14:creationId xmlns:p14="http://schemas.microsoft.com/office/powerpoint/2010/main" val="644642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27576"/>
            <a:ext cx="10972800" cy="737584"/>
          </a:xfrm>
        </p:spPr>
        <p:txBody>
          <a:bodyPr/>
          <a:lstStyle/>
          <a:p>
            <a:pPr algn="ctr">
              <a:lnSpc>
                <a:spcPct val="150000"/>
              </a:lnSpc>
            </a:pPr>
            <a:r>
              <a:rPr lang="en-IN" sz="3200" b="1" dirty="0"/>
              <a:t/>
            </a:r>
            <a:br>
              <a:rPr lang="en-IN" sz="3200" b="1" dirty="0"/>
            </a:br>
            <a:r>
              <a:rPr lang="en-IN" sz="3200" b="1" dirty="0" smtClean="0"/>
              <a:t>Financial Action Task </a:t>
            </a:r>
            <a:r>
              <a:rPr lang="en-IN" sz="3200" b="1" dirty="0"/>
              <a:t>Force</a:t>
            </a:r>
            <a:endParaRPr lang="en-IN" sz="6600" b="1" dirty="0"/>
          </a:p>
        </p:txBody>
      </p:sp>
      <p:sp>
        <p:nvSpPr>
          <p:cNvPr id="3" name="Content Placeholder 2"/>
          <p:cNvSpPr>
            <a:spLocks noGrp="1"/>
          </p:cNvSpPr>
          <p:nvPr>
            <p:ph idx="1"/>
          </p:nvPr>
        </p:nvSpPr>
        <p:spPr>
          <a:xfrm>
            <a:off x="103030" y="1249247"/>
            <a:ext cx="11964473" cy="5383373"/>
          </a:xfrm>
        </p:spPr>
        <p:txBody>
          <a:bodyPr/>
          <a:lstStyle/>
          <a:p>
            <a:pPr algn="just">
              <a:lnSpc>
                <a:spcPct val="150000"/>
              </a:lnSpc>
            </a:pPr>
            <a:r>
              <a:rPr lang="en-IN" sz="2200" b="1" dirty="0"/>
              <a:t>FATF Heads of </a:t>
            </a:r>
            <a:r>
              <a:rPr lang="en-IN" sz="2200" b="1" dirty="0" smtClean="0"/>
              <a:t>Delegation</a:t>
            </a:r>
          </a:p>
          <a:p>
            <a:pPr algn="just">
              <a:lnSpc>
                <a:spcPct val="150000"/>
              </a:lnSpc>
            </a:pPr>
            <a:endParaRPr lang="en-IN" sz="2200" b="1" dirty="0" smtClean="0"/>
          </a:p>
          <a:p>
            <a:pPr algn="just">
              <a:lnSpc>
                <a:spcPct val="150000"/>
              </a:lnSpc>
            </a:pPr>
            <a:endParaRPr lang="en-US" sz="2200" b="1" dirty="0"/>
          </a:p>
          <a:p>
            <a:pPr algn="just">
              <a:lnSpc>
                <a:spcPct val="150000"/>
              </a:lnSpc>
            </a:pPr>
            <a:endParaRPr lang="en-US" sz="2200" b="1" dirty="0" smtClean="0"/>
          </a:p>
          <a:p>
            <a:pPr algn="just">
              <a:lnSpc>
                <a:spcPct val="150000"/>
              </a:lnSpc>
            </a:pPr>
            <a:endParaRPr lang="en-US" sz="2200" b="1" dirty="0"/>
          </a:p>
          <a:p>
            <a:pPr algn="just">
              <a:lnSpc>
                <a:spcPct val="150000"/>
              </a:lnSpc>
            </a:pPr>
            <a:endParaRPr lang="en-US" sz="2200" b="1" dirty="0" smtClean="0"/>
          </a:p>
          <a:p>
            <a:pPr algn="just">
              <a:lnSpc>
                <a:spcPct val="150000"/>
              </a:lnSpc>
            </a:pPr>
            <a:endParaRPr lang="en-US" sz="2200" b="1" dirty="0"/>
          </a:p>
          <a:p>
            <a:pPr algn="just">
              <a:lnSpc>
                <a:spcPct val="150000"/>
              </a:lnSpc>
            </a:pPr>
            <a:endParaRPr lang="en-IN" sz="2200" b="1" dirty="0" smtClean="0"/>
          </a:p>
          <a:p>
            <a:pPr algn="just">
              <a:lnSpc>
                <a:spcPct val="150000"/>
              </a:lnSpc>
            </a:pPr>
            <a:r>
              <a:rPr lang="en-IN" sz="2200" b="1" dirty="0"/>
              <a:t>FATF </a:t>
            </a:r>
            <a:r>
              <a:rPr lang="en-IN" sz="2200" b="1" dirty="0" smtClean="0"/>
              <a:t>Observers: </a:t>
            </a:r>
            <a:r>
              <a:rPr lang="en-IN" sz="2400" dirty="0" smtClean="0"/>
              <a:t>Indonesia</a:t>
            </a:r>
            <a:endParaRPr lang="en-IN" sz="2200" b="1" dirty="0" smtClean="0"/>
          </a:p>
          <a:p>
            <a:pPr algn="just">
              <a:lnSpc>
                <a:spcPct val="150000"/>
              </a:lnSpc>
            </a:pPr>
            <a:endParaRPr lang="en-IN" sz="2200" b="1" dirty="0" smtClean="0"/>
          </a:p>
        </p:txBody>
      </p:sp>
      <p:graphicFrame>
        <p:nvGraphicFramePr>
          <p:cNvPr id="6" name="Table 5"/>
          <p:cNvGraphicFramePr>
            <a:graphicFrameLocks noGrp="1"/>
          </p:cNvGraphicFramePr>
          <p:nvPr>
            <p:extLst>
              <p:ext uri="{D42A27DB-BD31-4B8C-83A1-F6EECF244321}">
                <p14:modId xmlns:p14="http://schemas.microsoft.com/office/powerpoint/2010/main" val="1947589847"/>
              </p:ext>
            </p:extLst>
          </p:nvPr>
        </p:nvGraphicFramePr>
        <p:xfrm>
          <a:off x="383507" y="1906071"/>
          <a:ext cx="11387784" cy="3902299"/>
        </p:xfrm>
        <a:graphic>
          <a:graphicData uri="http://schemas.openxmlformats.org/drawingml/2006/table">
            <a:tbl>
              <a:tblPr firstRow="1" bandRow="1">
                <a:tableStyleId>{5C22544A-7EE6-4342-B048-85BDC9FD1C3A}</a:tableStyleId>
              </a:tblPr>
              <a:tblGrid>
                <a:gridCol w="2846946">
                  <a:extLst>
                    <a:ext uri="{9D8B030D-6E8A-4147-A177-3AD203B41FA5}">
                      <a16:colId xmlns:a16="http://schemas.microsoft.com/office/drawing/2014/main" val="20000"/>
                    </a:ext>
                  </a:extLst>
                </a:gridCol>
                <a:gridCol w="2861254">
                  <a:extLst>
                    <a:ext uri="{9D8B030D-6E8A-4147-A177-3AD203B41FA5}">
                      <a16:colId xmlns:a16="http://schemas.microsoft.com/office/drawing/2014/main" val="20001"/>
                    </a:ext>
                  </a:extLst>
                </a:gridCol>
                <a:gridCol w="2832638">
                  <a:extLst>
                    <a:ext uri="{9D8B030D-6E8A-4147-A177-3AD203B41FA5}">
                      <a16:colId xmlns:a16="http://schemas.microsoft.com/office/drawing/2014/main" val="20002"/>
                    </a:ext>
                  </a:extLst>
                </a:gridCol>
                <a:gridCol w="2846946">
                  <a:extLst>
                    <a:ext uri="{9D8B030D-6E8A-4147-A177-3AD203B41FA5}">
                      <a16:colId xmlns:a16="http://schemas.microsoft.com/office/drawing/2014/main" val="20003"/>
                    </a:ext>
                  </a:extLst>
                </a:gridCol>
              </a:tblGrid>
              <a:tr h="3902299">
                <a:tc>
                  <a:txBody>
                    <a:bodyPr/>
                    <a:lstStyle/>
                    <a:p>
                      <a:r>
                        <a:rPr kumimoji="0" lang="en-IN" sz="2000" b="0" i="0" u="none" strike="noStrike" kern="1200" baseline="0" dirty="0" smtClean="0">
                          <a:solidFill>
                            <a:schemeClr val="lt1"/>
                          </a:solidFill>
                          <a:latin typeface="+mn-lt"/>
                          <a:ea typeface="+mn-ea"/>
                          <a:cs typeface="+mn-cs"/>
                        </a:rPr>
                        <a:t>Argentina</a:t>
                      </a:r>
                    </a:p>
                    <a:p>
                      <a:r>
                        <a:rPr kumimoji="0" lang="en-IN" sz="2000" b="0" i="0" u="none" strike="noStrike" kern="1200" baseline="0" dirty="0" smtClean="0">
                          <a:solidFill>
                            <a:schemeClr val="lt1"/>
                          </a:solidFill>
                          <a:latin typeface="+mn-lt"/>
                          <a:ea typeface="+mn-ea"/>
                          <a:cs typeface="+mn-cs"/>
                        </a:rPr>
                        <a:t>Australia</a:t>
                      </a:r>
                    </a:p>
                    <a:p>
                      <a:r>
                        <a:rPr kumimoji="0" lang="en-IN" sz="2000" b="0" i="0" u="none" strike="noStrike" kern="1200" baseline="0" dirty="0" smtClean="0">
                          <a:solidFill>
                            <a:schemeClr val="lt1"/>
                          </a:solidFill>
                          <a:latin typeface="+mn-lt"/>
                          <a:ea typeface="+mn-ea"/>
                          <a:cs typeface="+mn-cs"/>
                        </a:rPr>
                        <a:t>Austria</a:t>
                      </a:r>
                    </a:p>
                    <a:p>
                      <a:r>
                        <a:rPr kumimoji="0" lang="en-IN" sz="2000" b="0" i="0" u="none" strike="noStrike" kern="1200" baseline="0" dirty="0" smtClean="0">
                          <a:solidFill>
                            <a:schemeClr val="lt1"/>
                          </a:solidFill>
                          <a:latin typeface="+mn-lt"/>
                          <a:ea typeface="+mn-ea"/>
                          <a:cs typeface="+mn-cs"/>
                        </a:rPr>
                        <a:t>Belgium</a:t>
                      </a:r>
                    </a:p>
                    <a:p>
                      <a:r>
                        <a:rPr kumimoji="0" lang="en-IN" sz="2000" b="0" i="0" u="none" strike="noStrike" kern="1200" baseline="0" dirty="0" smtClean="0">
                          <a:solidFill>
                            <a:schemeClr val="lt1"/>
                          </a:solidFill>
                          <a:latin typeface="+mn-lt"/>
                          <a:ea typeface="+mn-ea"/>
                          <a:cs typeface="+mn-cs"/>
                        </a:rPr>
                        <a:t>Brazil</a:t>
                      </a:r>
                    </a:p>
                    <a:p>
                      <a:r>
                        <a:rPr kumimoji="0" lang="en-IN" sz="2000" b="0" i="0" u="none" strike="noStrike" kern="1200" baseline="0" dirty="0" smtClean="0">
                          <a:solidFill>
                            <a:schemeClr val="lt1"/>
                          </a:solidFill>
                          <a:latin typeface="+mn-lt"/>
                          <a:ea typeface="+mn-ea"/>
                          <a:cs typeface="+mn-cs"/>
                        </a:rPr>
                        <a:t>Canada</a:t>
                      </a:r>
                    </a:p>
                    <a:p>
                      <a:r>
                        <a:rPr kumimoji="0" lang="en-IN" sz="2000" b="0" i="0" u="none" strike="noStrike" kern="1200" baseline="0" dirty="0" smtClean="0">
                          <a:solidFill>
                            <a:schemeClr val="lt1"/>
                          </a:solidFill>
                          <a:latin typeface="+mn-lt"/>
                          <a:ea typeface="+mn-ea"/>
                          <a:cs typeface="+mn-cs"/>
                        </a:rPr>
                        <a:t>China</a:t>
                      </a:r>
                    </a:p>
                    <a:p>
                      <a:r>
                        <a:rPr kumimoji="0" lang="en-IN" sz="2000" b="0" i="0" u="none" strike="noStrike" kern="1200" baseline="0" dirty="0" smtClean="0">
                          <a:solidFill>
                            <a:schemeClr val="lt1"/>
                          </a:solidFill>
                          <a:latin typeface="+mn-lt"/>
                          <a:ea typeface="+mn-ea"/>
                          <a:cs typeface="+mn-cs"/>
                        </a:rPr>
                        <a:t>Denmark</a:t>
                      </a:r>
                    </a:p>
                    <a:p>
                      <a:r>
                        <a:rPr kumimoji="0" lang="en-IN" sz="2000" b="0" i="0" u="none" strike="noStrike" kern="1200" baseline="0" dirty="0" smtClean="0">
                          <a:solidFill>
                            <a:schemeClr val="lt1"/>
                          </a:solidFill>
                          <a:latin typeface="+mn-lt"/>
                          <a:ea typeface="+mn-ea"/>
                          <a:cs typeface="+mn-cs"/>
                        </a:rPr>
                        <a:t>European</a:t>
                      </a:r>
                    </a:p>
                    <a:p>
                      <a:r>
                        <a:rPr kumimoji="0" lang="en-IN" sz="2000" b="0" i="0" u="none" strike="noStrike" kern="1200" baseline="0" dirty="0" smtClean="0">
                          <a:solidFill>
                            <a:schemeClr val="lt1"/>
                          </a:solidFill>
                          <a:latin typeface="+mn-lt"/>
                          <a:ea typeface="+mn-ea"/>
                          <a:cs typeface="+mn-cs"/>
                        </a:rPr>
                        <a:t>Commission</a:t>
                      </a:r>
                    </a:p>
                    <a:p>
                      <a:r>
                        <a:rPr kumimoji="0" lang="en-IN" sz="2000" b="0" i="0" u="none" strike="noStrike" kern="1200" baseline="0" dirty="0" smtClean="0">
                          <a:solidFill>
                            <a:schemeClr val="lt1"/>
                          </a:solidFill>
                          <a:latin typeface="+mn-lt"/>
                          <a:ea typeface="+mn-ea"/>
                          <a:cs typeface="+mn-cs"/>
                        </a:rPr>
                        <a:t>Finland</a:t>
                      </a:r>
                      <a:endParaRPr lang="en-IN" sz="2000" dirty="0"/>
                    </a:p>
                  </a:txBody>
                  <a:tcPr/>
                </a:tc>
                <a:tc>
                  <a:txBody>
                    <a:bodyPr/>
                    <a:lstStyle/>
                    <a:p>
                      <a:r>
                        <a:rPr kumimoji="0" lang="en-IN" sz="2000" b="0" i="0" u="none" strike="noStrike" kern="1200" baseline="0" dirty="0" smtClean="0">
                          <a:solidFill>
                            <a:schemeClr val="lt1"/>
                          </a:solidFill>
                          <a:latin typeface="+mn-lt"/>
                          <a:ea typeface="+mn-ea"/>
                          <a:cs typeface="+mn-cs"/>
                        </a:rPr>
                        <a:t>France</a:t>
                      </a:r>
                    </a:p>
                    <a:p>
                      <a:r>
                        <a:rPr kumimoji="0" lang="en-IN" sz="2000" b="0" i="0" u="none" strike="noStrike" kern="1200" baseline="0" dirty="0" smtClean="0">
                          <a:solidFill>
                            <a:schemeClr val="lt1"/>
                          </a:solidFill>
                          <a:latin typeface="+mn-lt"/>
                          <a:ea typeface="+mn-ea"/>
                          <a:cs typeface="+mn-cs"/>
                        </a:rPr>
                        <a:t>Germany</a:t>
                      </a:r>
                    </a:p>
                    <a:p>
                      <a:r>
                        <a:rPr kumimoji="0" lang="en-IN" sz="2000" b="0" i="0" u="none" strike="noStrike" kern="1200" baseline="0" dirty="0" smtClean="0">
                          <a:solidFill>
                            <a:schemeClr val="lt1"/>
                          </a:solidFill>
                          <a:latin typeface="+mn-lt"/>
                          <a:ea typeface="+mn-ea"/>
                          <a:cs typeface="+mn-cs"/>
                        </a:rPr>
                        <a:t>Greece</a:t>
                      </a:r>
                    </a:p>
                    <a:p>
                      <a:r>
                        <a:rPr kumimoji="0" lang="en-IN" sz="2000" b="0" i="0" u="none" strike="noStrike" kern="1200" baseline="0" dirty="0" smtClean="0">
                          <a:solidFill>
                            <a:schemeClr val="lt1"/>
                          </a:solidFill>
                          <a:latin typeface="+mn-lt"/>
                          <a:ea typeface="+mn-ea"/>
                          <a:cs typeface="+mn-cs"/>
                        </a:rPr>
                        <a:t>Gulf Co-operation</a:t>
                      </a:r>
                    </a:p>
                    <a:p>
                      <a:r>
                        <a:rPr kumimoji="0" lang="en-IN" sz="2000" b="0" i="0" u="none" strike="noStrike" kern="1200" baseline="0" dirty="0" smtClean="0">
                          <a:solidFill>
                            <a:schemeClr val="lt1"/>
                          </a:solidFill>
                          <a:latin typeface="+mn-lt"/>
                          <a:ea typeface="+mn-ea"/>
                          <a:cs typeface="+mn-cs"/>
                        </a:rPr>
                        <a:t>Council</a:t>
                      </a:r>
                    </a:p>
                    <a:p>
                      <a:r>
                        <a:rPr kumimoji="0" lang="en-IN" sz="2000" b="0" i="0" u="none" strike="noStrike" kern="1200" baseline="0" dirty="0" smtClean="0">
                          <a:solidFill>
                            <a:schemeClr val="lt1"/>
                          </a:solidFill>
                          <a:latin typeface="+mn-lt"/>
                          <a:ea typeface="+mn-ea"/>
                          <a:cs typeface="+mn-cs"/>
                        </a:rPr>
                        <a:t>Hong Kong, China</a:t>
                      </a:r>
                    </a:p>
                    <a:p>
                      <a:r>
                        <a:rPr kumimoji="0" lang="en-IN" sz="2000" b="0" i="0" u="none" strike="noStrike" kern="1200" baseline="0" dirty="0" smtClean="0">
                          <a:solidFill>
                            <a:schemeClr val="lt1"/>
                          </a:solidFill>
                          <a:latin typeface="+mn-lt"/>
                          <a:ea typeface="+mn-ea"/>
                          <a:cs typeface="+mn-cs"/>
                        </a:rPr>
                        <a:t>Iceland</a:t>
                      </a:r>
                    </a:p>
                    <a:p>
                      <a:r>
                        <a:rPr kumimoji="0" lang="en-IN" sz="2000" b="0" i="0" u="none" strike="noStrike" kern="1200" baseline="0" dirty="0" smtClean="0">
                          <a:solidFill>
                            <a:schemeClr val="lt1"/>
                          </a:solidFill>
                          <a:latin typeface="+mn-lt"/>
                          <a:ea typeface="+mn-ea"/>
                          <a:cs typeface="+mn-cs"/>
                        </a:rPr>
                        <a:t>India</a:t>
                      </a:r>
                    </a:p>
                    <a:p>
                      <a:r>
                        <a:rPr kumimoji="0" lang="en-IN" sz="2000" b="0" i="0" u="none" strike="noStrike" kern="1200" baseline="0" dirty="0" smtClean="0">
                          <a:solidFill>
                            <a:schemeClr val="lt1"/>
                          </a:solidFill>
                          <a:latin typeface="+mn-lt"/>
                          <a:ea typeface="+mn-ea"/>
                          <a:cs typeface="+mn-cs"/>
                        </a:rPr>
                        <a:t>Ireland</a:t>
                      </a:r>
                    </a:p>
                    <a:p>
                      <a:r>
                        <a:rPr kumimoji="0" lang="en-IN" sz="2000" b="0" i="0" u="none" strike="noStrike" kern="1200" baseline="0" dirty="0" smtClean="0">
                          <a:solidFill>
                            <a:schemeClr val="lt1"/>
                          </a:solidFill>
                          <a:latin typeface="+mn-lt"/>
                          <a:ea typeface="+mn-ea"/>
                          <a:cs typeface="+mn-cs"/>
                        </a:rPr>
                        <a:t>Israel</a:t>
                      </a:r>
                    </a:p>
                    <a:p>
                      <a:r>
                        <a:rPr kumimoji="0" lang="en-IN" sz="2000" b="0" i="0" u="none" strike="noStrike" kern="1200" baseline="0" dirty="0" smtClean="0">
                          <a:solidFill>
                            <a:schemeClr val="lt1"/>
                          </a:solidFill>
                          <a:latin typeface="+mn-lt"/>
                          <a:ea typeface="+mn-ea"/>
                          <a:cs typeface="+mn-cs"/>
                        </a:rPr>
                        <a:t>Italy</a:t>
                      </a:r>
                      <a:endParaRPr lang="en-IN" sz="2000" dirty="0"/>
                    </a:p>
                  </a:txBody>
                  <a:tcPr/>
                </a:tc>
                <a:tc>
                  <a:txBody>
                    <a:bodyPr/>
                    <a:lstStyle/>
                    <a:p>
                      <a:r>
                        <a:rPr kumimoji="0" lang="en-IN" sz="2000" b="0" i="0" u="none" strike="noStrike" kern="1200" baseline="0" dirty="0" smtClean="0">
                          <a:solidFill>
                            <a:schemeClr val="lt1"/>
                          </a:solidFill>
                          <a:latin typeface="+mn-lt"/>
                          <a:ea typeface="+mn-ea"/>
                          <a:cs typeface="+mn-cs"/>
                        </a:rPr>
                        <a:t>Japan</a:t>
                      </a:r>
                    </a:p>
                    <a:p>
                      <a:r>
                        <a:rPr kumimoji="0" lang="en-IN" sz="2000" b="0" i="0" u="none" strike="noStrike" kern="1200" baseline="0" dirty="0" smtClean="0">
                          <a:solidFill>
                            <a:schemeClr val="lt1"/>
                          </a:solidFill>
                          <a:latin typeface="+mn-lt"/>
                          <a:ea typeface="+mn-ea"/>
                          <a:cs typeface="+mn-cs"/>
                        </a:rPr>
                        <a:t>Republic of Korea</a:t>
                      </a:r>
                    </a:p>
                    <a:p>
                      <a:r>
                        <a:rPr kumimoji="0" lang="en-IN" sz="2000" b="0" i="0" u="none" strike="noStrike" kern="1200" baseline="0" dirty="0" smtClean="0">
                          <a:solidFill>
                            <a:schemeClr val="lt1"/>
                          </a:solidFill>
                          <a:latin typeface="+mn-lt"/>
                          <a:ea typeface="+mn-ea"/>
                          <a:cs typeface="+mn-cs"/>
                        </a:rPr>
                        <a:t>Luxembourg</a:t>
                      </a:r>
                    </a:p>
                    <a:p>
                      <a:r>
                        <a:rPr kumimoji="0" lang="en-IN" sz="2000" b="0" i="0" u="none" strike="noStrike" kern="1200" baseline="0" dirty="0" smtClean="0">
                          <a:solidFill>
                            <a:schemeClr val="lt1"/>
                          </a:solidFill>
                          <a:latin typeface="+mn-lt"/>
                          <a:ea typeface="+mn-ea"/>
                          <a:cs typeface="+mn-cs"/>
                        </a:rPr>
                        <a:t>Malaysia</a:t>
                      </a:r>
                    </a:p>
                    <a:p>
                      <a:r>
                        <a:rPr kumimoji="0" lang="en-IN" sz="2000" b="0" i="0" u="none" strike="noStrike" kern="1200" baseline="0" dirty="0" smtClean="0">
                          <a:solidFill>
                            <a:schemeClr val="lt1"/>
                          </a:solidFill>
                          <a:latin typeface="+mn-lt"/>
                          <a:ea typeface="+mn-ea"/>
                          <a:cs typeface="+mn-cs"/>
                        </a:rPr>
                        <a:t>Mexico</a:t>
                      </a:r>
                    </a:p>
                    <a:p>
                      <a:r>
                        <a:rPr kumimoji="0" lang="en-IN" sz="2000" b="0" i="0" u="none" strike="noStrike" kern="1200" baseline="0" dirty="0" smtClean="0">
                          <a:solidFill>
                            <a:schemeClr val="lt1"/>
                          </a:solidFill>
                          <a:latin typeface="+mn-lt"/>
                          <a:ea typeface="+mn-ea"/>
                          <a:cs typeface="+mn-cs"/>
                        </a:rPr>
                        <a:t>Netherlands, Kingdom of</a:t>
                      </a:r>
                    </a:p>
                    <a:p>
                      <a:r>
                        <a:rPr kumimoji="0" lang="en-IN" sz="2000" b="0" i="0" u="none" strike="noStrike" kern="1200" baseline="0" dirty="0" smtClean="0">
                          <a:solidFill>
                            <a:schemeClr val="lt1"/>
                          </a:solidFill>
                          <a:latin typeface="+mn-lt"/>
                          <a:ea typeface="+mn-ea"/>
                          <a:cs typeface="+mn-cs"/>
                        </a:rPr>
                        <a:t>New Zealand</a:t>
                      </a:r>
                    </a:p>
                    <a:p>
                      <a:r>
                        <a:rPr kumimoji="0" lang="en-IN" sz="2000" b="0" i="0" u="none" strike="noStrike" kern="1200" baseline="0" dirty="0" smtClean="0">
                          <a:solidFill>
                            <a:schemeClr val="lt1"/>
                          </a:solidFill>
                          <a:latin typeface="+mn-lt"/>
                          <a:ea typeface="+mn-ea"/>
                          <a:cs typeface="+mn-cs"/>
                        </a:rPr>
                        <a:t>Norway</a:t>
                      </a:r>
                    </a:p>
                    <a:p>
                      <a:r>
                        <a:rPr kumimoji="0" lang="en-IN" sz="2000" b="0" i="0" u="none" strike="noStrike" kern="1200" baseline="0" dirty="0" smtClean="0">
                          <a:solidFill>
                            <a:schemeClr val="lt1"/>
                          </a:solidFill>
                          <a:latin typeface="+mn-lt"/>
                          <a:ea typeface="+mn-ea"/>
                          <a:cs typeface="+mn-cs"/>
                        </a:rPr>
                        <a:t>Portugal</a:t>
                      </a:r>
                      <a:endParaRPr lang="en-IN" sz="2000" dirty="0"/>
                    </a:p>
                  </a:txBody>
                  <a:tcPr/>
                </a:tc>
                <a:tc>
                  <a:txBody>
                    <a:bodyPr/>
                    <a:lstStyle/>
                    <a:p>
                      <a:r>
                        <a:rPr kumimoji="0" lang="en-IN" sz="2000" b="0" i="0" u="none" strike="noStrike" kern="1200" baseline="0" dirty="0" smtClean="0">
                          <a:solidFill>
                            <a:schemeClr val="lt1"/>
                          </a:solidFill>
                          <a:latin typeface="+mn-lt"/>
                          <a:ea typeface="+mn-ea"/>
                          <a:cs typeface="+mn-cs"/>
                        </a:rPr>
                        <a:t>Russian Federation</a:t>
                      </a:r>
                    </a:p>
                    <a:p>
                      <a:r>
                        <a:rPr kumimoji="0" lang="en-IN" sz="2000" b="0" i="0" u="none" strike="noStrike" kern="1200" baseline="0" dirty="0" smtClean="0">
                          <a:solidFill>
                            <a:schemeClr val="lt1"/>
                          </a:solidFill>
                          <a:latin typeface="+mn-lt"/>
                          <a:ea typeface="+mn-ea"/>
                          <a:cs typeface="+mn-cs"/>
                        </a:rPr>
                        <a:t>Saudi Arabia</a:t>
                      </a:r>
                    </a:p>
                    <a:p>
                      <a:r>
                        <a:rPr kumimoji="0" lang="en-IN" sz="2000" b="0" i="0" u="none" strike="noStrike" kern="1200" baseline="0" dirty="0" smtClean="0">
                          <a:solidFill>
                            <a:schemeClr val="lt1"/>
                          </a:solidFill>
                          <a:latin typeface="+mn-lt"/>
                          <a:ea typeface="+mn-ea"/>
                          <a:cs typeface="+mn-cs"/>
                        </a:rPr>
                        <a:t>Singapore</a:t>
                      </a:r>
                    </a:p>
                    <a:p>
                      <a:r>
                        <a:rPr kumimoji="0" lang="en-IN" sz="2000" b="0" i="0" u="none" strike="noStrike" kern="1200" baseline="0" dirty="0" smtClean="0">
                          <a:solidFill>
                            <a:schemeClr val="lt1"/>
                          </a:solidFill>
                          <a:latin typeface="+mn-lt"/>
                          <a:ea typeface="+mn-ea"/>
                          <a:cs typeface="+mn-cs"/>
                        </a:rPr>
                        <a:t>South Africa</a:t>
                      </a:r>
                    </a:p>
                    <a:p>
                      <a:r>
                        <a:rPr kumimoji="0" lang="en-IN" sz="2000" b="0" i="0" u="none" strike="noStrike" kern="1200" baseline="0" dirty="0" smtClean="0">
                          <a:solidFill>
                            <a:schemeClr val="lt1"/>
                          </a:solidFill>
                          <a:latin typeface="+mn-lt"/>
                          <a:ea typeface="+mn-ea"/>
                          <a:cs typeface="+mn-cs"/>
                        </a:rPr>
                        <a:t>Spain</a:t>
                      </a:r>
                    </a:p>
                    <a:p>
                      <a:r>
                        <a:rPr kumimoji="0" lang="en-IN" sz="2000" b="0" i="0" u="none" strike="noStrike" kern="1200" baseline="0" dirty="0" smtClean="0">
                          <a:solidFill>
                            <a:schemeClr val="lt1"/>
                          </a:solidFill>
                          <a:latin typeface="+mn-lt"/>
                          <a:ea typeface="+mn-ea"/>
                          <a:cs typeface="+mn-cs"/>
                        </a:rPr>
                        <a:t>Sweden</a:t>
                      </a:r>
                    </a:p>
                    <a:p>
                      <a:r>
                        <a:rPr kumimoji="0" lang="en-IN" sz="2000" b="0" i="0" u="none" strike="noStrike" kern="1200" baseline="0" dirty="0" smtClean="0">
                          <a:solidFill>
                            <a:schemeClr val="lt1"/>
                          </a:solidFill>
                          <a:latin typeface="+mn-lt"/>
                          <a:ea typeface="+mn-ea"/>
                          <a:cs typeface="+mn-cs"/>
                        </a:rPr>
                        <a:t>Switzerland</a:t>
                      </a:r>
                    </a:p>
                    <a:p>
                      <a:r>
                        <a:rPr kumimoji="0" lang="en-IN" sz="2000" b="0" i="0" u="none" strike="noStrike" kern="1200" baseline="0" dirty="0" smtClean="0">
                          <a:solidFill>
                            <a:schemeClr val="lt1"/>
                          </a:solidFill>
                          <a:latin typeface="+mn-lt"/>
                          <a:ea typeface="+mn-ea"/>
                          <a:cs typeface="+mn-cs"/>
                        </a:rPr>
                        <a:t>Turkey</a:t>
                      </a:r>
                    </a:p>
                    <a:p>
                      <a:r>
                        <a:rPr kumimoji="0" lang="en-IN" sz="2000" b="0" i="0" u="none" strike="noStrike" kern="1200" baseline="0" dirty="0" smtClean="0">
                          <a:solidFill>
                            <a:schemeClr val="lt1"/>
                          </a:solidFill>
                          <a:latin typeface="+mn-lt"/>
                          <a:ea typeface="+mn-ea"/>
                          <a:cs typeface="+mn-cs"/>
                        </a:rPr>
                        <a:t>United Kingdom</a:t>
                      </a:r>
                    </a:p>
                    <a:p>
                      <a:r>
                        <a:rPr kumimoji="0" lang="en-IN" sz="2000" b="0" i="0" u="none" strike="noStrike" kern="1200" baseline="0" dirty="0" smtClean="0">
                          <a:solidFill>
                            <a:schemeClr val="lt1"/>
                          </a:solidFill>
                          <a:latin typeface="+mn-lt"/>
                          <a:ea typeface="+mn-ea"/>
                          <a:cs typeface="+mn-cs"/>
                        </a:rPr>
                        <a:t>United States</a:t>
                      </a:r>
                      <a:endParaRPr lang="en-IN" sz="20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5751970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88939"/>
            <a:ext cx="10972800" cy="737584"/>
          </a:xfrm>
        </p:spPr>
        <p:txBody>
          <a:bodyPr/>
          <a:lstStyle/>
          <a:p>
            <a:pPr algn="ctr">
              <a:lnSpc>
                <a:spcPct val="150000"/>
              </a:lnSpc>
            </a:pPr>
            <a:r>
              <a:rPr lang="en-IN" sz="3200" b="1" dirty="0"/>
              <a:t/>
            </a:r>
            <a:br>
              <a:rPr lang="en-IN" sz="3200" b="1" dirty="0"/>
            </a:br>
            <a:r>
              <a:rPr lang="en-IN" sz="3200" b="1" dirty="0" smtClean="0"/>
              <a:t>Financial Action Task </a:t>
            </a:r>
            <a:r>
              <a:rPr lang="en-IN" sz="3200" b="1" dirty="0"/>
              <a:t>Force</a:t>
            </a:r>
            <a:endParaRPr lang="en-IN" sz="6600" b="1" dirty="0"/>
          </a:p>
        </p:txBody>
      </p:sp>
      <p:sp>
        <p:nvSpPr>
          <p:cNvPr id="3" name="Content Placeholder 2"/>
          <p:cNvSpPr>
            <a:spLocks noGrp="1"/>
          </p:cNvSpPr>
          <p:nvPr>
            <p:ph idx="1"/>
          </p:nvPr>
        </p:nvSpPr>
        <p:spPr>
          <a:xfrm>
            <a:off x="103030" y="1249247"/>
            <a:ext cx="11964473" cy="5383373"/>
          </a:xfrm>
        </p:spPr>
        <p:txBody>
          <a:bodyPr/>
          <a:lstStyle/>
          <a:p>
            <a:pPr algn="just">
              <a:lnSpc>
                <a:spcPct val="150000"/>
              </a:lnSpc>
            </a:pPr>
            <a:r>
              <a:rPr lang="en-IN" sz="2000" b="1" dirty="0"/>
              <a:t>FATF Associate </a:t>
            </a:r>
            <a:r>
              <a:rPr lang="en-IN" sz="2000" b="1" dirty="0" smtClean="0"/>
              <a:t>Members</a:t>
            </a:r>
          </a:p>
          <a:p>
            <a:pPr lvl="1" algn="just"/>
            <a:r>
              <a:rPr lang="en-IN" sz="1800" dirty="0"/>
              <a:t>Asia/Pacific Group on Money Laundering (APG).</a:t>
            </a:r>
          </a:p>
          <a:p>
            <a:pPr lvl="1" algn="just"/>
            <a:r>
              <a:rPr lang="en-IN" sz="1800" dirty="0"/>
              <a:t>Caribbean Financial Action Task Force (CFATF).</a:t>
            </a:r>
          </a:p>
          <a:p>
            <a:pPr lvl="1" algn="just"/>
            <a:r>
              <a:rPr lang="en-IN" sz="1800" dirty="0"/>
              <a:t>Council of Europe Committee of Experts on the Evaluation of Anti-Money Laundering</a:t>
            </a:r>
          </a:p>
          <a:p>
            <a:pPr lvl="1" algn="just"/>
            <a:r>
              <a:rPr lang="en-IN" sz="1800" dirty="0"/>
              <a:t>Measures and the Financing of Terrorism (MONEYVAL).</a:t>
            </a:r>
          </a:p>
          <a:p>
            <a:pPr lvl="1" algn="just"/>
            <a:r>
              <a:rPr lang="en-IN" sz="1800" dirty="0"/>
              <a:t>Eurasian Group (EAG</a:t>
            </a:r>
            <a:r>
              <a:rPr lang="en-IN" sz="1800" dirty="0" smtClean="0"/>
              <a:t>).</a:t>
            </a:r>
          </a:p>
          <a:p>
            <a:pPr algn="just"/>
            <a:r>
              <a:rPr lang="en-IN" sz="2000" b="1" dirty="0"/>
              <a:t>FATF Observer </a:t>
            </a:r>
            <a:r>
              <a:rPr lang="en-IN" sz="2000" b="1" dirty="0" smtClean="0"/>
              <a:t>Organisations: </a:t>
            </a:r>
            <a:r>
              <a:rPr lang="en-IN" sz="2000" dirty="0"/>
              <a:t>The following international organisations have observer status with the FATF</a:t>
            </a:r>
            <a:r>
              <a:rPr lang="en-IN" sz="2000" dirty="0" smtClean="0"/>
              <a:t>.</a:t>
            </a:r>
          </a:p>
          <a:p>
            <a:pPr lvl="1" algn="just"/>
            <a:r>
              <a:rPr lang="en-IN" sz="1800" dirty="0"/>
              <a:t>African Development </a:t>
            </a:r>
            <a:r>
              <a:rPr lang="en-IN" sz="1800" dirty="0" smtClean="0"/>
              <a:t>Bank</a:t>
            </a:r>
          </a:p>
          <a:p>
            <a:pPr lvl="1" algn="just"/>
            <a:r>
              <a:rPr lang="en-IN" sz="1800" dirty="0"/>
              <a:t>Asian Development Bank</a:t>
            </a:r>
            <a:r>
              <a:rPr lang="en-IN" sz="1800" dirty="0" smtClean="0"/>
              <a:t>.</a:t>
            </a:r>
          </a:p>
          <a:p>
            <a:pPr lvl="1" algn="just"/>
            <a:r>
              <a:rPr lang="en-IN" sz="1800" dirty="0"/>
              <a:t>Basel Committee on Banking Supervision (BCBS).</a:t>
            </a:r>
          </a:p>
          <a:p>
            <a:pPr lvl="1" algn="just"/>
            <a:r>
              <a:rPr lang="en-IN" sz="1800" dirty="0"/>
              <a:t>Camden Asset Recovery Inter-Agency Network (CARIN).</a:t>
            </a:r>
          </a:p>
          <a:p>
            <a:pPr lvl="1" algn="just"/>
            <a:r>
              <a:rPr lang="en-IN" sz="1800" dirty="0"/>
              <a:t>Egmont Group of Financial Intelligence Units.</a:t>
            </a:r>
          </a:p>
          <a:p>
            <a:pPr lvl="1" algn="just"/>
            <a:r>
              <a:rPr lang="en-IN" sz="1800" dirty="0"/>
              <a:t>European Bank for Reconstruction and Development (EBRD).</a:t>
            </a:r>
          </a:p>
          <a:p>
            <a:pPr lvl="1" algn="just"/>
            <a:r>
              <a:rPr lang="en-IN" sz="1800" dirty="0"/>
              <a:t>European Central Bank (ECB).</a:t>
            </a:r>
          </a:p>
          <a:p>
            <a:pPr lvl="1" algn="just"/>
            <a:endParaRPr lang="en-US" sz="4400" b="1" dirty="0"/>
          </a:p>
          <a:p>
            <a:pPr marL="393700" lvl="1" indent="0" algn="just">
              <a:buNone/>
            </a:pPr>
            <a:endParaRPr lang="en-IN" sz="4400" b="1" dirty="0"/>
          </a:p>
        </p:txBody>
      </p:sp>
    </p:spTree>
    <p:extLst>
      <p:ext uri="{BB962C8B-B14F-4D97-AF65-F5344CB8AC3E}">
        <p14:creationId xmlns:p14="http://schemas.microsoft.com/office/powerpoint/2010/main" val="715798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98786"/>
            <a:ext cx="10972800" cy="737584"/>
          </a:xfrm>
        </p:spPr>
        <p:txBody>
          <a:bodyPr/>
          <a:lstStyle/>
          <a:p>
            <a:pPr algn="ctr">
              <a:lnSpc>
                <a:spcPct val="150000"/>
              </a:lnSpc>
            </a:pPr>
            <a:r>
              <a:rPr lang="en-IN" sz="3200" b="1" dirty="0"/>
              <a:t/>
            </a:r>
            <a:br>
              <a:rPr lang="en-IN" sz="3200" b="1" dirty="0"/>
            </a:br>
            <a:r>
              <a:rPr lang="en-IN" sz="3200" b="1" dirty="0" smtClean="0"/>
              <a:t>Financial Action Task </a:t>
            </a:r>
            <a:r>
              <a:rPr lang="en-IN" sz="3200" b="1" dirty="0"/>
              <a:t>Force</a:t>
            </a:r>
            <a:endParaRPr lang="en-IN" sz="6600" b="1" dirty="0"/>
          </a:p>
        </p:txBody>
      </p:sp>
      <p:sp>
        <p:nvSpPr>
          <p:cNvPr id="3" name="Content Placeholder 2"/>
          <p:cNvSpPr>
            <a:spLocks noGrp="1"/>
          </p:cNvSpPr>
          <p:nvPr>
            <p:ph idx="1"/>
          </p:nvPr>
        </p:nvSpPr>
        <p:spPr>
          <a:xfrm>
            <a:off x="103030" y="991667"/>
            <a:ext cx="11964473" cy="5383373"/>
          </a:xfrm>
        </p:spPr>
        <p:txBody>
          <a:bodyPr/>
          <a:lstStyle/>
          <a:p>
            <a:pPr algn="just">
              <a:lnSpc>
                <a:spcPct val="150000"/>
              </a:lnSpc>
            </a:pPr>
            <a:r>
              <a:rPr lang="en-IN" sz="1900" b="1" dirty="0"/>
              <a:t>History of the </a:t>
            </a:r>
            <a:r>
              <a:rPr lang="en-IN" sz="1900" b="1" dirty="0" smtClean="0"/>
              <a:t>FATF</a:t>
            </a:r>
          </a:p>
          <a:p>
            <a:pPr lvl="1" algn="just"/>
            <a:r>
              <a:rPr lang="en-IN" sz="1800" dirty="0"/>
              <a:t>In response to mounting concern over money laundering, the Financial Action Task Force on </a:t>
            </a:r>
            <a:r>
              <a:rPr lang="en-IN" sz="1800" dirty="0" smtClean="0"/>
              <a:t>Money Laundering </a:t>
            </a:r>
            <a:r>
              <a:rPr lang="en-IN" sz="1800" dirty="0"/>
              <a:t>(FATF) was established by the G-7 Summit that was held in Paris in 1989. Recognising </a:t>
            </a:r>
            <a:r>
              <a:rPr lang="en-IN" sz="1800" dirty="0" smtClean="0"/>
              <a:t>the threat </a:t>
            </a:r>
            <a:r>
              <a:rPr lang="en-IN" sz="1800" dirty="0"/>
              <a:t>posed to the banking system and to financial institutions, the G-7 Heads of State or </a:t>
            </a:r>
            <a:r>
              <a:rPr lang="en-IN" sz="1800" dirty="0" smtClean="0"/>
              <a:t>Government and </a:t>
            </a:r>
            <a:r>
              <a:rPr lang="en-IN" sz="1800" dirty="0"/>
              <a:t>President of the European Commission convened the Task Force from the G-7 member States, </a:t>
            </a:r>
            <a:r>
              <a:rPr lang="en-IN" sz="1800" dirty="0" smtClean="0"/>
              <a:t>the European </a:t>
            </a:r>
            <a:r>
              <a:rPr lang="en-IN" sz="1800" dirty="0"/>
              <a:t>Commission and eight other countries</a:t>
            </a:r>
            <a:r>
              <a:rPr lang="en-IN" sz="1800" dirty="0" smtClean="0"/>
              <a:t>.</a:t>
            </a:r>
          </a:p>
          <a:p>
            <a:pPr algn="just"/>
            <a:r>
              <a:rPr lang="en-IN" sz="1900" b="1" dirty="0"/>
              <a:t>FATF </a:t>
            </a:r>
            <a:r>
              <a:rPr lang="en-IN" sz="1900" b="1" dirty="0" smtClean="0"/>
              <a:t>Recommendations: </a:t>
            </a:r>
          </a:p>
          <a:p>
            <a:pPr lvl="1" algn="just"/>
            <a:r>
              <a:rPr lang="en-IN" sz="1800" dirty="0"/>
              <a:t>In October 2001 the FATF issued the Eight Special Recommendations to deal with the issue of terrorist financing. The continued evolution of money laundering techniques led the FATF to revise the FATF standards comprehensively in June 2003. In October 2004 the FATF published a Ninth Special Recommendations, further strengthening the agreed international standards for combating money laundering and terrorist financing - the 40+9 Recommendations.</a:t>
            </a:r>
          </a:p>
          <a:p>
            <a:pPr lvl="1" algn="just"/>
            <a:r>
              <a:rPr lang="en-IN" sz="1800" dirty="0" smtClean="0"/>
              <a:t>In February 2012, the FATF completed a thorough review of its standards and published the revised FATF Recommendations. This revision is intended to strengthen global safeguards and further protect the integrity of the financial system by providing governments with stronger tools to take action against financial crime. They have been expanded to deal with new threats such as the financing of proliferation of weapons of mass destruction, and to be clearer on transparency and tougher on corruption. The 9 Special Recommendations on terrorist financing have been fully integrated with the measures against money laundering. This has resulted in a stronger and clearer set of standards.</a:t>
            </a:r>
          </a:p>
          <a:p>
            <a:pPr lvl="1" algn="just"/>
            <a:endParaRPr lang="en-US" sz="1800" dirty="0"/>
          </a:p>
          <a:p>
            <a:pPr marL="393700" lvl="1" indent="0" algn="just">
              <a:buNone/>
            </a:pPr>
            <a:endParaRPr lang="en-IN" sz="4400" b="1" dirty="0"/>
          </a:p>
        </p:txBody>
      </p:sp>
    </p:spTree>
    <p:extLst>
      <p:ext uri="{BB962C8B-B14F-4D97-AF65-F5344CB8AC3E}">
        <p14:creationId xmlns:p14="http://schemas.microsoft.com/office/powerpoint/2010/main" val="1961121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5300" dirty="0" smtClean="0"/>
              <a:t> </a:t>
            </a:r>
            <a:r>
              <a:rPr lang="en-IN" sz="5300" dirty="0" smtClean="0"/>
              <a:t/>
            </a:r>
            <a:br>
              <a:rPr lang="en-IN" sz="5300" dirty="0" smtClean="0"/>
            </a:br>
            <a:r>
              <a:rPr lang="en-IN" sz="5300" b="1" dirty="0"/>
              <a:t>Corporate Compliance</a:t>
            </a:r>
            <a:br>
              <a:rPr lang="en-IN" sz="5300" b="1" dirty="0"/>
            </a:br>
            <a:r>
              <a:rPr lang="en-IN" sz="5300" b="1" dirty="0"/>
              <a:t>and Ethics Program A</a:t>
            </a:r>
            <a:br>
              <a:rPr lang="en-IN" sz="5300" b="1" dirty="0"/>
            </a:br>
            <a:r>
              <a:rPr lang="en-IN" sz="5300" b="1" dirty="0"/>
              <a:t>Preventive Control</a:t>
            </a:r>
            <a:endParaRPr lang="en-US" sz="7300" b="1" dirty="0"/>
          </a:p>
        </p:txBody>
      </p:sp>
    </p:spTree>
    <p:extLst>
      <p:ext uri="{BB962C8B-B14F-4D97-AF65-F5344CB8AC3E}">
        <p14:creationId xmlns:p14="http://schemas.microsoft.com/office/powerpoint/2010/main" val="24418899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98786"/>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200" b="1" dirty="0"/>
              <a:t>Corporate </a:t>
            </a:r>
            <a:r>
              <a:rPr lang="en-IN" sz="3200" b="1" dirty="0" smtClean="0"/>
              <a:t>Compliance Program</a:t>
            </a:r>
            <a:endParaRPr lang="en-IN" sz="4000" b="1" dirty="0"/>
          </a:p>
        </p:txBody>
      </p:sp>
      <p:sp>
        <p:nvSpPr>
          <p:cNvPr id="3" name="Content Placeholder 2"/>
          <p:cNvSpPr>
            <a:spLocks noGrp="1"/>
          </p:cNvSpPr>
          <p:nvPr>
            <p:ph idx="1"/>
          </p:nvPr>
        </p:nvSpPr>
        <p:spPr>
          <a:xfrm>
            <a:off x="103030" y="1455312"/>
            <a:ext cx="11964473" cy="5107104"/>
          </a:xfrm>
        </p:spPr>
        <p:txBody>
          <a:bodyPr/>
          <a:lstStyle/>
          <a:p>
            <a:pPr algn="just">
              <a:lnSpc>
                <a:spcPct val="150000"/>
              </a:lnSpc>
            </a:pPr>
            <a:r>
              <a:rPr lang="en-IN" sz="2300" dirty="0"/>
              <a:t>Mostly because state, federal, and overseas prosecutors </a:t>
            </a:r>
            <a:r>
              <a:rPr lang="en-IN" sz="2300" dirty="0" smtClean="0"/>
              <a:t>have stepped </a:t>
            </a:r>
            <a:r>
              <a:rPr lang="en-IN" sz="2300" dirty="0"/>
              <a:t>up their enforcement against corporate </a:t>
            </a:r>
            <a:r>
              <a:rPr lang="en-IN" sz="2300" dirty="0" smtClean="0"/>
              <a:t>misconduct, including </a:t>
            </a:r>
            <a:r>
              <a:rPr lang="en-IN" sz="2300" dirty="0"/>
              <a:t>large monetary penalties. The best way for a </a:t>
            </a:r>
            <a:r>
              <a:rPr lang="en-IN" sz="2300" dirty="0" smtClean="0"/>
              <a:t>company to </a:t>
            </a:r>
            <a:r>
              <a:rPr lang="en-IN" sz="2300" dirty="0"/>
              <a:t>avoid those penalties is to demonstrate that it </a:t>
            </a:r>
            <a:r>
              <a:rPr lang="en-IN" sz="2300" dirty="0" smtClean="0"/>
              <a:t>genuinely was </a:t>
            </a:r>
            <a:r>
              <a:rPr lang="en-IN" sz="2300" dirty="0"/>
              <a:t>trying to obey the corporate compliance law</a:t>
            </a:r>
            <a:r>
              <a:rPr lang="en-IN" sz="2300" dirty="0" smtClean="0"/>
              <a:t>,</a:t>
            </a:r>
            <a:r>
              <a:rPr lang="en-IN" sz="2300" dirty="0"/>
              <a:t> but a </a:t>
            </a:r>
            <a:r>
              <a:rPr lang="en-IN" sz="2300" dirty="0" smtClean="0"/>
              <a:t>few Scofflaws </a:t>
            </a:r>
            <a:r>
              <a:rPr lang="en-IN" sz="2300" dirty="0"/>
              <a:t>violated the law </a:t>
            </a:r>
            <a:r>
              <a:rPr lang="en-IN" sz="2300" dirty="0" smtClean="0"/>
              <a:t>anyway.</a:t>
            </a:r>
          </a:p>
          <a:p>
            <a:pPr algn="just">
              <a:lnSpc>
                <a:spcPct val="150000"/>
              </a:lnSpc>
            </a:pPr>
            <a:r>
              <a:rPr lang="en-IN" sz="2300" dirty="0" smtClean="0"/>
              <a:t>The purpose of </a:t>
            </a:r>
            <a:r>
              <a:rPr lang="en-IN" sz="2300" dirty="0"/>
              <a:t>corporate compliance programs is to ensure that </a:t>
            </a:r>
            <a:r>
              <a:rPr lang="en-IN" sz="2300" dirty="0" smtClean="0"/>
              <a:t>an organization </a:t>
            </a:r>
            <a:r>
              <a:rPr lang="en-IN" sz="2300" dirty="0"/>
              <a:t>complies with any laws or regulations </a:t>
            </a:r>
            <a:r>
              <a:rPr lang="en-IN" sz="2300" dirty="0" smtClean="0"/>
              <a:t>that apply </a:t>
            </a:r>
            <a:r>
              <a:rPr lang="en-IN" sz="2300" dirty="0"/>
              <a:t>to it</a:t>
            </a:r>
            <a:r>
              <a:rPr lang="en-IN" sz="2300" dirty="0" smtClean="0"/>
              <a:t>. </a:t>
            </a:r>
            <a:r>
              <a:rPr lang="en-IN" sz="2300" dirty="0"/>
              <a:t>An effective corporate compliance program demonstrates </a:t>
            </a:r>
            <a:r>
              <a:rPr lang="en-IN" sz="2300" dirty="0" smtClean="0"/>
              <a:t>that organization </a:t>
            </a:r>
            <a:r>
              <a:rPr lang="en-IN" sz="2300" dirty="0"/>
              <a:t>is aware of the rules and laws that apply to it, and</a:t>
            </a:r>
            <a:r>
              <a:rPr lang="en-IN" sz="2300" dirty="0" smtClean="0"/>
              <a:t> </a:t>
            </a:r>
            <a:r>
              <a:rPr lang="en-IN" sz="2300" dirty="0"/>
              <a:t>takes reasonable, sincere steps to stay on the right side of those rules and laws.</a:t>
            </a:r>
            <a:endParaRPr lang="en-IN" sz="2300" b="1" dirty="0" smtClean="0"/>
          </a:p>
        </p:txBody>
      </p:sp>
    </p:spTree>
    <p:extLst>
      <p:ext uri="{BB962C8B-B14F-4D97-AF65-F5344CB8AC3E}">
        <p14:creationId xmlns:p14="http://schemas.microsoft.com/office/powerpoint/2010/main" val="4889245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382875"/>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2800" b="1" dirty="0"/>
              <a:t>Corporate </a:t>
            </a:r>
            <a:r>
              <a:rPr lang="en-IN" sz="2800" b="1" dirty="0" smtClean="0"/>
              <a:t>Compliance Program</a:t>
            </a:r>
            <a:endParaRPr lang="en-IN" sz="4000" b="1" dirty="0"/>
          </a:p>
        </p:txBody>
      </p:sp>
      <p:sp>
        <p:nvSpPr>
          <p:cNvPr id="3" name="Content Placeholder 2"/>
          <p:cNvSpPr>
            <a:spLocks noGrp="1"/>
          </p:cNvSpPr>
          <p:nvPr>
            <p:ph idx="1"/>
          </p:nvPr>
        </p:nvSpPr>
        <p:spPr>
          <a:xfrm>
            <a:off x="103030" y="1197733"/>
            <a:ext cx="11964473" cy="5158617"/>
          </a:xfrm>
        </p:spPr>
        <p:txBody>
          <a:bodyPr/>
          <a:lstStyle/>
          <a:p>
            <a:pPr algn="just">
              <a:lnSpc>
                <a:spcPct val="150000"/>
              </a:lnSpc>
            </a:pPr>
            <a:r>
              <a:rPr lang="en-IN" sz="2000" b="1" dirty="0"/>
              <a:t>The Expansion of Corporate Compliance </a:t>
            </a:r>
            <a:r>
              <a:rPr lang="en-IN" sz="2000" b="1" dirty="0" smtClean="0"/>
              <a:t>Programs:</a:t>
            </a:r>
          </a:p>
          <a:p>
            <a:pPr lvl="1" algn="just"/>
            <a:r>
              <a:rPr lang="en-IN" sz="1900" dirty="0"/>
              <a:t>C</a:t>
            </a:r>
            <a:r>
              <a:rPr lang="en-IN" sz="1900" dirty="0" smtClean="0"/>
              <a:t>orporate </a:t>
            </a:r>
            <a:r>
              <a:rPr lang="en-IN" sz="1900" dirty="0"/>
              <a:t>compliance programs have assumed many more duties over the last </a:t>
            </a:r>
            <a:r>
              <a:rPr lang="en-IN" sz="1900" dirty="0" smtClean="0"/>
              <a:t>decade or </a:t>
            </a:r>
            <a:r>
              <a:rPr lang="en-IN" sz="1900" dirty="0"/>
              <a:t>so, because the risks to organizations have expanded. Many of those risks are still rooted in </a:t>
            </a:r>
            <a:r>
              <a:rPr lang="en-IN" sz="1900" dirty="0" smtClean="0"/>
              <a:t>some regulatory </a:t>
            </a:r>
            <a:r>
              <a:rPr lang="en-IN" sz="1900" dirty="0"/>
              <a:t>compliance issue: trade sanctions, data privacy, labour standards, environmental, and </a:t>
            </a:r>
            <a:r>
              <a:rPr lang="en-IN" sz="1900" dirty="0" smtClean="0"/>
              <a:t>so forth.</a:t>
            </a:r>
          </a:p>
          <a:p>
            <a:pPr lvl="1" algn="just"/>
            <a:r>
              <a:rPr lang="en-IN" sz="1900" dirty="0"/>
              <a:t>The compliance program exists to ensure </a:t>
            </a:r>
            <a:r>
              <a:rPr lang="en-IN" sz="1900" dirty="0" smtClean="0"/>
              <a:t>that those </a:t>
            </a:r>
            <a:r>
              <a:rPr lang="en-IN" sz="1900" dirty="0"/>
              <a:t>policies and procedures address the company’s risks in a practical, effective manner. That </a:t>
            </a:r>
            <a:r>
              <a:rPr lang="en-IN" sz="1900" dirty="0" smtClean="0"/>
              <a:t>could mean </a:t>
            </a:r>
            <a:r>
              <a:rPr lang="en-IN" sz="1900" dirty="0"/>
              <a:t>anything from developing new training to investigating complaints to studying data about </a:t>
            </a:r>
            <a:r>
              <a:rPr lang="en-IN" sz="1900" dirty="0" smtClean="0"/>
              <a:t>how thousands </a:t>
            </a:r>
            <a:r>
              <a:rPr lang="en-IN" sz="1900" dirty="0"/>
              <a:t>of employees are (or are not) following policy</a:t>
            </a:r>
            <a:r>
              <a:rPr lang="en-IN" sz="1900" dirty="0" smtClean="0"/>
              <a:t>.</a:t>
            </a:r>
          </a:p>
          <a:p>
            <a:r>
              <a:rPr lang="en-IN" sz="2000" b="1" dirty="0"/>
              <a:t>Effectiveness of Compliance </a:t>
            </a:r>
            <a:r>
              <a:rPr lang="en-IN" sz="2000" b="1" dirty="0" smtClean="0"/>
              <a:t>Program: </a:t>
            </a:r>
          </a:p>
          <a:p>
            <a:pPr lvl="1" algn="just"/>
            <a:r>
              <a:rPr lang="en-IN" sz="1900" dirty="0" smtClean="0"/>
              <a:t>An </a:t>
            </a:r>
            <a:r>
              <a:rPr lang="en-IN" sz="1900" dirty="0"/>
              <a:t>effective CCP can indeed prove to be highly beneficial for a company undergoing a </a:t>
            </a:r>
            <a:r>
              <a:rPr lang="en-IN" sz="1900" dirty="0" smtClean="0"/>
              <a:t>potential investigation</a:t>
            </a:r>
            <a:r>
              <a:rPr lang="en-IN" sz="1900" dirty="0"/>
              <a:t>. The DOJ has explicitly incentivised and rewarded effective CCPs because a </a:t>
            </a:r>
            <a:r>
              <a:rPr lang="en-IN" sz="1900" dirty="0" smtClean="0"/>
              <a:t>good programme </a:t>
            </a:r>
            <a:r>
              <a:rPr lang="en-IN" sz="1900" dirty="0"/>
              <a:t>enables the prevention and timely detection of misconduct, which in turn allows </a:t>
            </a:r>
            <a:r>
              <a:rPr lang="en-IN" sz="1900" dirty="0" smtClean="0"/>
              <a:t>for efficacious </a:t>
            </a:r>
            <a:r>
              <a:rPr lang="en-IN" sz="1900" dirty="0"/>
              <a:t>enforcement by external regulatory agencies. </a:t>
            </a:r>
            <a:r>
              <a:rPr lang="en-IN" sz="1900" dirty="0" smtClean="0"/>
              <a:t>For </a:t>
            </a:r>
            <a:r>
              <a:rPr lang="en-IN" sz="1900" dirty="0"/>
              <a:t>instance, in September, 2016, the </a:t>
            </a:r>
            <a:r>
              <a:rPr lang="en-IN" sz="1900" dirty="0" smtClean="0"/>
              <a:t>DOJ declined </a:t>
            </a:r>
            <a:r>
              <a:rPr lang="en-IN" sz="1900" dirty="0"/>
              <a:t>to prosecute Harris Corporation, despite violations of the Foreign Corrupt Practices </a:t>
            </a:r>
            <a:r>
              <a:rPr lang="en-IN" sz="1900" dirty="0" smtClean="0"/>
              <a:t>Act (FCPA</a:t>
            </a:r>
            <a:r>
              <a:rPr lang="en-IN" sz="1900" dirty="0"/>
              <a:t>) by its newly acquired subsidiary, </a:t>
            </a:r>
            <a:r>
              <a:rPr lang="en-IN" sz="1900" dirty="0" err="1"/>
              <a:t>CareFx</a:t>
            </a:r>
            <a:r>
              <a:rPr lang="en-IN" sz="1900" dirty="0"/>
              <a:t> Corporation, in part because the company </a:t>
            </a:r>
            <a:r>
              <a:rPr lang="en-IN" sz="1900" dirty="0" smtClean="0"/>
              <a:t>maintained an </a:t>
            </a:r>
            <a:r>
              <a:rPr lang="en-IN" sz="1900" dirty="0"/>
              <a:t>effective compliance programme that allowed it to detect and report misconduct. The </a:t>
            </a:r>
            <a:r>
              <a:rPr lang="en-IN" sz="1900" dirty="0" smtClean="0"/>
              <a:t>voluntary disclosure </a:t>
            </a:r>
            <a:r>
              <a:rPr lang="en-IN" sz="1900" dirty="0"/>
              <a:t>made by the company, combined with Harris Corporation’s full cooperation and </a:t>
            </a:r>
            <a:r>
              <a:rPr lang="en-IN" sz="1900" dirty="0" smtClean="0"/>
              <a:t>remediation, led </a:t>
            </a:r>
            <a:r>
              <a:rPr lang="en-IN" sz="1900" dirty="0"/>
              <a:t>to the declination.</a:t>
            </a:r>
          </a:p>
        </p:txBody>
      </p:sp>
    </p:spTree>
    <p:extLst>
      <p:ext uri="{BB962C8B-B14F-4D97-AF65-F5344CB8AC3E}">
        <p14:creationId xmlns:p14="http://schemas.microsoft.com/office/powerpoint/2010/main" val="539381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US" sz="4400" b="1" dirty="0" smtClean="0"/>
              <a:t>CBI </a:t>
            </a:r>
            <a:endParaRPr lang="en-IN" sz="4400" b="1" dirty="0"/>
          </a:p>
        </p:txBody>
      </p:sp>
      <p:sp>
        <p:nvSpPr>
          <p:cNvPr id="3" name="Content Placeholder 2"/>
          <p:cNvSpPr>
            <a:spLocks noGrp="1"/>
          </p:cNvSpPr>
          <p:nvPr>
            <p:ph idx="1"/>
          </p:nvPr>
        </p:nvSpPr>
        <p:spPr>
          <a:xfrm>
            <a:off x="103030" y="1146215"/>
            <a:ext cx="11964473" cy="5383373"/>
          </a:xfrm>
        </p:spPr>
        <p:txBody>
          <a:bodyPr/>
          <a:lstStyle/>
          <a:p>
            <a:pPr algn="just">
              <a:lnSpc>
                <a:spcPct val="150000"/>
              </a:lnSpc>
            </a:pPr>
            <a:r>
              <a:rPr lang="en-IN" sz="2400" dirty="0" smtClean="0"/>
              <a:t>Central </a:t>
            </a:r>
            <a:r>
              <a:rPr lang="en-IN" sz="2400" dirty="0"/>
              <a:t>Bureau of Investigation (CBI) is the </a:t>
            </a:r>
            <a:r>
              <a:rPr lang="en-IN" sz="2400" dirty="0" smtClean="0"/>
              <a:t>premier investigating </a:t>
            </a:r>
            <a:r>
              <a:rPr lang="en-IN" sz="2400" dirty="0"/>
              <a:t>police agency in India. It functions under </a:t>
            </a:r>
            <a:r>
              <a:rPr lang="en-IN" sz="2400" dirty="0" smtClean="0"/>
              <a:t>the superintendence </a:t>
            </a:r>
            <a:r>
              <a:rPr lang="en-IN" sz="2400" dirty="0"/>
              <a:t>of the Dept. of Personnel, Ministry </a:t>
            </a:r>
            <a:r>
              <a:rPr lang="en-IN" sz="2400" dirty="0" smtClean="0"/>
              <a:t>of Personnel</a:t>
            </a:r>
            <a:r>
              <a:rPr lang="en-IN" sz="2400" dirty="0"/>
              <a:t>, Pension &amp; Public Grievances, Government of India </a:t>
            </a:r>
            <a:r>
              <a:rPr lang="en-IN" sz="2400" dirty="0" smtClean="0"/>
              <a:t>- which </a:t>
            </a:r>
            <a:r>
              <a:rPr lang="en-IN" sz="2400" dirty="0"/>
              <a:t>falls under the prime minister’s office</a:t>
            </a:r>
            <a:r>
              <a:rPr lang="en-IN" sz="2400" dirty="0" smtClean="0"/>
              <a:t>.</a:t>
            </a:r>
          </a:p>
          <a:p>
            <a:pPr algn="just">
              <a:lnSpc>
                <a:spcPct val="150000"/>
              </a:lnSpc>
            </a:pPr>
            <a:r>
              <a:rPr lang="en-IN" sz="2400" dirty="0"/>
              <a:t>It is also the nodal police agency in India which coordinates investigation on behalf of Interpol Member countries.</a:t>
            </a:r>
          </a:p>
          <a:p>
            <a:pPr algn="just">
              <a:lnSpc>
                <a:spcPct val="150000"/>
              </a:lnSpc>
            </a:pPr>
            <a:r>
              <a:rPr lang="en-IN" sz="2400" dirty="0"/>
              <a:t>Its conviction rate is as high as 65 to 70% and it is comparable to the best investigation agencies in the world.</a:t>
            </a:r>
          </a:p>
        </p:txBody>
      </p:sp>
    </p:spTree>
    <p:extLst>
      <p:ext uri="{BB962C8B-B14F-4D97-AF65-F5344CB8AC3E}">
        <p14:creationId xmlns:p14="http://schemas.microsoft.com/office/powerpoint/2010/main" val="3700447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382875"/>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2800" b="1" dirty="0"/>
              <a:t>Corporate </a:t>
            </a:r>
            <a:r>
              <a:rPr lang="en-IN" sz="2800" b="1" dirty="0" smtClean="0"/>
              <a:t>Compliance Program</a:t>
            </a:r>
            <a:endParaRPr lang="en-IN" sz="4000" b="1" dirty="0"/>
          </a:p>
        </p:txBody>
      </p:sp>
      <p:sp>
        <p:nvSpPr>
          <p:cNvPr id="3" name="Content Placeholder 2"/>
          <p:cNvSpPr>
            <a:spLocks noGrp="1"/>
          </p:cNvSpPr>
          <p:nvPr>
            <p:ph idx="1"/>
          </p:nvPr>
        </p:nvSpPr>
        <p:spPr>
          <a:xfrm>
            <a:off x="103030" y="1197733"/>
            <a:ext cx="11964473" cy="5158617"/>
          </a:xfrm>
        </p:spPr>
        <p:txBody>
          <a:bodyPr/>
          <a:lstStyle/>
          <a:p>
            <a:pPr algn="just"/>
            <a:r>
              <a:rPr lang="en-IN" sz="2000" b="1" dirty="0"/>
              <a:t>Checklist for an effective Compliance </a:t>
            </a:r>
            <a:r>
              <a:rPr lang="en-IN" sz="2000" b="1" dirty="0" smtClean="0"/>
              <a:t>Programme: </a:t>
            </a:r>
            <a:endParaRPr lang="en-IN" sz="1900" dirty="0"/>
          </a:p>
          <a:p>
            <a:pPr lvl="1" algn="just"/>
            <a:r>
              <a:rPr lang="en-IN" sz="1900" b="1" dirty="0" smtClean="0"/>
              <a:t>A Well–Designed Programme</a:t>
            </a:r>
            <a:r>
              <a:rPr lang="en-IN" sz="1900" dirty="0" smtClean="0"/>
              <a:t>: The first critical factor in evaluating the effectiveness of a CCP is determining whether the corporation maintains a well-designed compliance programme.</a:t>
            </a:r>
          </a:p>
          <a:p>
            <a:pPr lvl="1" algn="just"/>
            <a:r>
              <a:rPr lang="en-IN" sz="1900" b="1" dirty="0" smtClean="0"/>
              <a:t>Risk </a:t>
            </a:r>
            <a:r>
              <a:rPr lang="en-IN" sz="1900" b="1" dirty="0"/>
              <a:t>assessment</a:t>
            </a:r>
            <a:r>
              <a:rPr lang="en-IN" sz="1900" dirty="0"/>
              <a:t>: The company must identify, analyse and address the particular risks that it </a:t>
            </a:r>
            <a:r>
              <a:rPr lang="en-IN" sz="1900" dirty="0" smtClean="0"/>
              <a:t>may be </a:t>
            </a:r>
            <a:r>
              <a:rPr lang="en-IN" sz="1900" dirty="0"/>
              <a:t>exposed to. While carrying out risk assessment procedures, varying risk factors must be </a:t>
            </a:r>
            <a:r>
              <a:rPr lang="en-IN" sz="1900" dirty="0" smtClean="0"/>
              <a:t>assessed, including </a:t>
            </a:r>
            <a:r>
              <a:rPr lang="en-IN" sz="1900" dirty="0"/>
              <a:t>inter alia, the location of business operations, industry sector, competitiveness of the </a:t>
            </a:r>
            <a:r>
              <a:rPr lang="en-IN" sz="1900" dirty="0" smtClean="0"/>
              <a:t>market, regulatory </a:t>
            </a:r>
            <a:r>
              <a:rPr lang="en-IN" sz="1900" dirty="0"/>
              <a:t>landscape, potential clients and business partners, government touchpoints, use of </a:t>
            </a:r>
            <a:r>
              <a:rPr lang="en-IN" sz="1900" dirty="0" smtClean="0"/>
              <a:t>third parties, etc. </a:t>
            </a:r>
          </a:p>
          <a:p>
            <a:pPr lvl="1" algn="just"/>
            <a:r>
              <a:rPr lang="en-IN" sz="1900" b="1" dirty="0"/>
              <a:t>Policies and procedures</a:t>
            </a:r>
            <a:r>
              <a:rPr lang="en-IN" sz="1900" dirty="0"/>
              <a:t>: A well-designed compliance programme comprise adequate policies and procedures to give both content and effect to expected ethical standards and to address potential risks identified as part of its risk assessment process</a:t>
            </a:r>
            <a:r>
              <a:rPr lang="en-IN" sz="1900" dirty="0" smtClean="0"/>
              <a:t>.</a:t>
            </a:r>
          </a:p>
          <a:p>
            <a:pPr lvl="1" algn="just"/>
            <a:r>
              <a:rPr lang="en-IN" sz="1900" b="1" dirty="0"/>
              <a:t>Compliance trainings</a:t>
            </a:r>
            <a:r>
              <a:rPr lang="en-IN" sz="1900" dirty="0"/>
              <a:t>: It is important for compliance officers to examine whether the compliance programme is being disseminated to, and understood by, employees in practice</a:t>
            </a:r>
            <a:r>
              <a:rPr lang="en-IN" sz="1900" dirty="0" smtClean="0"/>
              <a:t>.</a:t>
            </a:r>
          </a:p>
          <a:p>
            <a:pPr lvl="1" algn="just"/>
            <a:r>
              <a:rPr lang="en-IN" sz="1900" b="1" dirty="0"/>
              <a:t>Reporting and investigation process</a:t>
            </a:r>
            <a:r>
              <a:rPr lang="en-IN" sz="1900" dirty="0"/>
              <a:t>: Another hallmark of a well-designed compliance programme is the existence of an efficient and trusted mechanism for making anonymous or confidential disclosures of a known or suspected misconduct. Compliance officers must also assess the company’s process for handling investigations of such disclosures, including routing it to the appropriate personnel, timely completion of investigative </a:t>
            </a:r>
            <a:r>
              <a:rPr lang="en-IN" sz="1900" dirty="0" smtClean="0"/>
              <a:t>steps and </a:t>
            </a:r>
            <a:r>
              <a:rPr lang="en-IN" sz="1900" dirty="0"/>
              <a:t>appropriate follow up and discipline.</a:t>
            </a:r>
          </a:p>
        </p:txBody>
      </p:sp>
    </p:spTree>
    <p:extLst>
      <p:ext uri="{BB962C8B-B14F-4D97-AF65-F5344CB8AC3E}">
        <p14:creationId xmlns:p14="http://schemas.microsoft.com/office/powerpoint/2010/main" val="9375998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382875"/>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2800" b="1" dirty="0"/>
              <a:t>Corporate </a:t>
            </a:r>
            <a:r>
              <a:rPr lang="en-IN" sz="2800" b="1" dirty="0" smtClean="0"/>
              <a:t>Compliance Program</a:t>
            </a:r>
            <a:endParaRPr lang="en-IN" sz="4000" b="1" dirty="0"/>
          </a:p>
        </p:txBody>
      </p:sp>
      <p:sp>
        <p:nvSpPr>
          <p:cNvPr id="3" name="Content Placeholder 2"/>
          <p:cNvSpPr>
            <a:spLocks noGrp="1"/>
          </p:cNvSpPr>
          <p:nvPr>
            <p:ph idx="1"/>
          </p:nvPr>
        </p:nvSpPr>
        <p:spPr>
          <a:xfrm>
            <a:off x="103030" y="1197733"/>
            <a:ext cx="11964473" cy="5158617"/>
          </a:xfrm>
        </p:spPr>
        <p:txBody>
          <a:bodyPr/>
          <a:lstStyle/>
          <a:p>
            <a:pPr algn="just"/>
            <a:r>
              <a:rPr lang="en-IN" sz="2000" b="1" dirty="0"/>
              <a:t>Effective </a:t>
            </a:r>
            <a:r>
              <a:rPr lang="en-IN" sz="2000" b="1" dirty="0" smtClean="0"/>
              <a:t>Implementation: </a:t>
            </a:r>
            <a:r>
              <a:rPr lang="en-IN" sz="2000" dirty="0"/>
              <a:t>In terms of the actual implementation of the programme, compliance officers must assess the ethics </a:t>
            </a:r>
            <a:r>
              <a:rPr lang="en-IN" sz="2000" dirty="0" smtClean="0"/>
              <a:t>and compliance </a:t>
            </a:r>
            <a:r>
              <a:rPr lang="en-IN" sz="2000" dirty="0"/>
              <a:t>culture existing in the corporation</a:t>
            </a:r>
            <a:r>
              <a:rPr lang="en-IN" sz="2000" dirty="0" smtClean="0"/>
              <a:t>.</a:t>
            </a:r>
            <a:r>
              <a:rPr lang="en-IN" sz="2000" dirty="0"/>
              <a:t> It is important that senior management sets a </a:t>
            </a:r>
            <a:r>
              <a:rPr lang="en-IN" sz="2000" dirty="0" smtClean="0"/>
              <a:t>strong tone </a:t>
            </a:r>
            <a:r>
              <a:rPr lang="en-IN" sz="2000" dirty="0"/>
              <a:t>at the top for the rest of the company</a:t>
            </a:r>
            <a:r>
              <a:rPr lang="en-IN" sz="2000" dirty="0" smtClean="0"/>
              <a:t>. </a:t>
            </a:r>
            <a:r>
              <a:rPr lang="en-IN" sz="2000" dirty="0"/>
              <a:t>T</a:t>
            </a:r>
            <a:r>
              <a:rPr lang="en-IN" sz="2000" dirty="0" smtClean="0"/>
              <a:t>he </a:t>
            </a:r>
            <a:r>
              <a:rPr lang="en-IN" sz="2000" dirty="0"/>
              <a:t>successful implementation of the compliance programme must also be </a:t>
            </a:r>
            <a:r>
              <a:rPr lang="en-IN" sz="2000" dirty="0" smtClean="0"/>
              <a:t>evaluated </a:t>
            </a:r>
            <a:r>
              <a:rPr lang="en-IN" sz="2000" dirty="0"/>
              <a:t>factors such as the </a:t>
            </a:r>
            <a:r>
              <a:rPr lang="en-IN" sz="2000" dirty="0" smtClean="0"/>
              <a:t>autonomy of </a:t>
            </a:r>
            <a:r>
              <a:rPr lang="en-IN" sz="2000" dirty="0"/>
              <a:t>the programme, adequacy and independence of authority and stature, sufficiency of personnel </a:t>
            </a:r>
            <a:r>
              <a:rPr lang="en-IN" sz="2000" dirty="0" smtClean="0"/>
              <a:t>and resources </a:t>
            </a:r>
            <a:r>
              <a:rPr lang="en-IN" sz="2000" dirty="0"/>
              <a:t>within the compliance function, incentives and disciplinary measures implemented etc</a:t>
            </a:r>
            <a:r>
              <a:rPr lang="en-IN" sz="2000" dirty="0" smtClean="0"/>
              <a:t>.</a:t>
            </a:r>
          </a:p>
          <a:p>
            <a:pPr marL="0" indent="0" algn="just">
              <a:buNone/>
            </a:pPr>
            <a:endParaRPr lang="en-IN" sz="2000" dirty="0" smtClean="0"/>
          </a:p>
          <a:p>
            <a:pPr algn="just"/>
            <a:r>
              <a:rPr lang="en-IN" sz="2000" b="1" dirty="0" smtClean="0"/>
              <a:t>Working </a:t>
            </a:r>
            <a:r>
              <a:rPr lang="en-IN" sz="2000" b="1" dirty="0"/>
              <a:t>of the Corporate Compliance </a:t>
            </a:r>
            <a:r>
              <a:rPr lang="en-IN" sz="2000" b="1" dirty="0" smtClean="0"/>
              <a:t>Programme:  </a:t>
            </a:r>
            <a:r>
              <a:rPr lang="en-IN" sz="2000" dirty="0" smtClean="0"/>
              <a:t>The </a:t>
            </a:r>
            <a:r>
              <a:rPr lang="en-IN" sz="2000" dirty="0"/>
              <a:t>Principles of Federal Prosecution </a:t>
            </a:r>
            <a:r>
              <a:rPr lang="en-IN" sz="2000" dirty="0" smtClean="0"/>
              <a:t>of Business </a:t>
            </a:r>
            <a:r>
              <a:rPr lang="en-IN" sz="2000" dirty="0"/>
              <a:t>Organisations under the Justice Manual </a:t>
            </a:r>
            <a:r>
              <a:rPr lang="en-IN" sz="2000" dirty="0" smtClean="0"/>
              <a:t>require prosecutors </a:t>
            </a:r>
            <a:r>
              <a:rPr lang="en-IN" sz="2000" dirty="0"/>
              <a:t>to assess “the adequacy and effectiveness of the corporation’s compliance program </a:t>
            </a:r>
            <a:r>
              <a:rPr lang="en-IN" sz="2000" dirty="0" smtClean="0"/>
              <a:t>at the </a:t>
            </a:r>
            <a:r>
              <a:rPr lang="en-IN" sz="2000" dirty="0"/>
              <a:t>time of the offence, as well as at the time of a charging decision</a:t>
            </a:r>
            <a:r>
              <a:rPr lang="en-IN" sz="2000" dirty="0" smtClean="0"/>
              <a:t>.”</a:t>
            </a:r>
          </a:p>
          <a:p>
            <a:pPr algn="just"/>
            <a:r>
              <a:rPr lang="en-IN" sz="2000" dirty="0"/>
              <a:t>It is hence important for compliance officers to ensure that the CCP is adequate and effective </a:t>
            </a:r>
            <a:r>
              <a:rPr lang="en-IN" sz="2000" dirty="0" smtClean="0"/>
              <a:t>in detecting </a:t>
            </a:r>
            <a:r>
              <a:rPr lang="en-IN" sz="2000" dirty="0"/>
              <a:t>misconduct. Also, once detected, it is equally important for the compliance officers to </a:t>
            </a:r>
            <a:r>
              <a:rPr lang="en-IN" sz="2000" dirty="0" smtClean="0"/>
              <a:t>ensure that </a:t>
            </a:r>
            <a:r>
              <a:rPr lang="en-IN" sz="2000" dirty="0"/>
              <a:t>both immediate as well as long-term remediation efforts are put in place to plug any </a:t>
            </a:r>
            <a:r>
              <a:rPr lang="en-IN" sz="2000" dirty="0" smtClean="0"/>
              <a:t>possible loopholes </a:t>
            </a:r>
            <a:r>
              <a:rPr lang="en-IN" sz="2000" dirty="0"/>
              <a:t>and prevent similar events in the future.</a:t>
            </a:r>
            <a:endParaRPr lang="en-IN" sz="1900" dirty="0"/>
          </a:p>
        </p:txBody>
      </p:sp>
    </p:spTree>
    <p:extLst>
      <p:ext uri="{BB962C8B-B14F-4D97-AF65-F5344CB8AC3E}">
        <p14:creationId xmlns:p14="http://schemas.microsoft.com/office/powerpoint/2010/main" val="185889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382875"/>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2800" b="1" dirty="0"/>
              <a:t>Corporate </a:t>
            </a:r>
            <a:r>
              <a:rPr lang="en-IN" sz="2800" b="1" dirty="0" smtClean="0"/>
              <a:t>Ethics Program</a:t>
            </a:r>
            <a:endParaRPr lang="en-IN" sz="4000" b="1" dirty="0"/>
          </a:p>
        </p:txBody>
      </p:sp>
      <p:sp>
        <p:nvSpPr>
          <p:cNvPr id="3" name="Content Placeholder 2"/>
          <p:cNvSpPr>
            <a:spLocks noGrp="1"/>
          </p:cNvSpPr>
          <p:nvPr>
            <p:ph idx="1"/>
          </p:nvPr>
        </p:nvSpPr>
        <p:spPr>
          <a:xfrm>
            <a:off x="103030" y="1197733"/>
            <a:ext cx="11964473" cy="5158617"/>
          </a:xfrm>
        </p:spPr>
        <p:txBody>
          <a:bodyPr/>
          <a:lstStyle/>
          <a:p>
            <a:pPr algn="just">
              <a:lnSpc>
                <a:spcPct val="150000"/>
              </a:lnSpc>
            </a:pPr>
            <a:r>
              <a:rPr lang="en-IN" sz="2400" dirty="0"/>
              <a:t>Every company has a code of conduct that applies both to the business and to its employees. </a:t>
            </a:r>
            <a:r>
              <a:rPr lang="en-IN" sz="2400" dirty="0" smtClean="0"/>
              <a:t>Business ethics </a:t>
            </a:r>
            <a:r>
              <a:rPr lang="en-IN" sz="2400" dirty="0"/>
              <a:t>is what drives that code of conduct. Companies often voluntarily adopt principles of </a:t>
            </a:r>
            <a:r>
              <a:rPr lang="en-IN" sz="2400" dirty="0" smtClean="0"/>
              <a:t>corporate ethics</a:t>
            </a:r>
            <a:r>
              <a:rPr lang="en-IN" sz="2400" dirty="0"/>
              <a:t>, but sometimes those principles are imposed by legislation</a:t>
            </a:r>
            <a:r>
              <a:rPr lang="en-IN" sz="2400" dirty="0" smtClean="0"/>
              <a:t>. </a:t>
            </a:r>
          </a:p>
          <a:p>
            <a:pPr algn="just">
              <a:lnSpc>
                <a:spcPct val="150000"/>
              </a:lnSpc>
            </a:pPr>
            <a:r>
              <a:rPr lang="en-IN" sz="2400" dirty="0" smtClean="0"/>
              <a:t>Business </a:t>
            </a:r>
            <a:r>
              <a:rPr lang="en-IN" sz="2400" dirty="0"/>
              <a:t>ethics refers to the set of moral principles that guides a company’s conduct. These </a:t>
            </a:r>
            <a:r>
              <a:rPr lang="en-IN" sz="2400" dirty="0" smtClean="0"/>
              <a:t>principles govern </a:t>
            </a:r>
            <a:r>
              <a:rPr lang="en-IN" sz="2400" dirty="0"/>
              <a:t>every aspect of the company’s life, including its interaction with government and </a:t>
            </a:r>
            <a:r>
              <a:rPr lang="en-IN" sz="2400" dirty="0" smtClean="0"/>
              <a:t>other businesses</a:t>
            </a:r>
            <a:r>
              <a:rPr lang="en-IN" sz="2400" dirty="0"/>
              <a:t>, its treatment of its employees, and its relationship with its customers. Whenever any </a:t>
            </a:r>
            <a:r>
              <a:rPr lang="en-IN" sz="2400" dirty="0" smtClean="0"/>
              <a:t>ethical dilemmas </a:t>
            </a:r>
            <a:r>
              <a:rPr lang="en-IN" sz="2400" dirty="0"/>
              <a:t>or controversies arise, a business will look to these foundational principles to help </a:t>
            </a:r>
            <a:r>
              <a:rPr lang="en-IN" sz="2400" dirty="0" smtClean="0"/>
              <a:t>resolve those </a:t>
            </a:r>
            <a:r>
              <a:rPr lang="en-IN" sz="2400" dirty="0"/>
              <a:t>situations</a:t>
            </a:r>
            <a:r>
              <a:rPr lang="en-IN" sz="2400" dirty="0" smtClean="0"/>
              <a:t>. </a:t>
            </a:r>
            <a:endParaRPr lang="en-IN" sz="2000" dirty="0"/>
          </a:p>
        </p:txBody>
      </p:sp>
    </p:spTree>
    <p:extLst>
      <p:ext uri="{BB962C8B-B14F-4D97-AF65-F5344CB8AC3E}">
        <p14:creationId xmlns:p14="http://schemas.microsoft.com/office/powerpoint/2010/main" val="19067141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447270"/>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200" b="1" dirty="0"/>
              <a:t>Types of Business Ethics</a:t>
            </a:r>
            <a:endParaRPr lang="en-IN" sz="4000" b="1" dirty="0"/>
          </a:p>
        </p:txBody>
      </p:sp>
      <p:sp>
        <p:nvSpPr>
          <p:cNvPr id="3" name="Content Placeholder 2"/>
          <p:cNvSpPr>
            <a:spLocks noGrp="1"/>
          </p:cNvSpPr>
          <p:nvPr>
            <p:ph idx="1"/>
          </p:nvPr>
        </p:nvSpPr>
        <p:spPr>
          <a:xfrm>
            <a:off x="103030" y="1339402"/>
            <a:ext cx="11964473" cy="5158617"/>
          </a:xfrm>
        </p:spPr>
        <p:txBody>
          <a:bodyPr/>
          <a:lstStyle/>
          <a:p>
            <a:pPr algn="just"/>
            <a:r>
              <a:rPr lang="en-IN" sz="2200" b="1" dirty="0"/>
              <a:t>Personal Responsibility</a:t>
            </a:r>
            <a:r>
              <a:rPr lang="en-IN" sz="2200" b="1" dirty="0" smtClean="0"/>
              <a:t>: </a:t>
            </a:r>
            <a:r>
              <a:rPr lang="en-IN" sz="2000" dirty="0"/>
              <a:t>Each person who works for a business, whether on the executive level or the entry-level, will </a:t>
            </a:r>
            <a:r>
              <a:rPr lang="en-IN" sz="2000" dirty="0" smtClean="0"/>
              <a:t>be expected </a:t>
            </a:r>
            <a:r>
              <a:rPr lang="en-IN" sz="2000" dirty="0"/>
              <a:t>to show personal responsibility</a:t>
            </a:r>
            <a:r>
              <a:rPr lang="en-IN" sz="2000" dirty="0" smtClean="0"/>
              <a:t>.</a:t>
            </a:r>
          </a:p>
          <a:p>
            <a:pPr algn="just"/>
            <a:r>
              <a:rPr lang="en-IN" sz="2200" b="1" dirty="0"/>
              <a:t>Corporate </a:t>
            </a:r>
            <a:r>
              <a:rPr lang="en-IN" sz="2200" b="1" dirty="0" smtClean="0"/>
              <a:t>Responsibility: </a:t>
            </a:r>
            <a:r>
              <a:rPr lang="en-IN" sz="2000" dirty="0"/>
              <a:t>Businesses have responsibilities to their employees, their clients or customers, and, in some cases, to their board of directors.</a:t>
            </a:r>
          </a:p>
          <a:p>
            <a:pPr algn="just"/>
            <a:r>
              <a:rPr lang="en-IN" sz="2200" b="1" dirty="0" smtClean="0"/>
              <a:t>Loyalty</a:t>
            </a:r>
            <a:r>
              <a:rPr lang="en-IN" sz="2000" b="1" dirty="0"/>
              <a:t>: </a:t>
            </a:r>
            <a:r>
              <a:rPr lang="en-IN" sz="2000" dirty="0"/>
              <a:t>Both businesses and their employees are expected to show loyalty.</a:t>
            </a:r>
          </a:p>
          <a:p>
            <a:pPr algn="just"/>
            <a:r>
              <a:rPr lang="en-IN" sz="2200" b="1" dirty="0" smtClean="0"/>
              <a:t>Respect: </a:t>
            </a:r>
            <a:r>
              <a:rPr lang="en-IN" sz="2000" dirty="0"/>
              <a:t>Respect is an important business ethic, both in the way the business treats its clients, customers and employees, and also in the way its employees treat one another.</a:t>
            </a:r>
          </a:p>
          <a:p>
            <a:pPr algn="just"/>
            <a:r>
              <a:rPr lang="en-IN" sz="2200" b="1" dirty="0" smtClean="0"/>
              <a:t>Trustworthiness: </a:t>
            </a:r>
            <a:r>
              <a:rPr lang="en-IN" sz="2000" dirty="0"/>
              <a:t>A business cultivates trustworthiness with its clients, customers and employees through honesty, transparency and reliability.</a:t>
            </a:r>
          </a:p>
          <a:p>
            <a:pPr algn="just"/>
            <a:r>
              <a:rPr lang="en-IN" sz="2200" b="1" dirty="0" smtClean="0"/>
              <a:t>Fairness: </a:t>
            </a:r>
            <a:r>
              <a:rPr lang="en-IN" sz="2000" dirty="0"/>
              <a:t>When a business exercises fairness, it applies the same standards for all employees regardless of rank.</a:t>
            </a:r>
          </a:p>
          <a:p>
            <a:pPr algn="just"/>
            <a:r>
              <a:rPr lang="en-IN" sz="2200" b="1" dirty="0"/>
              <a:t>Community and Environmental </a:t>
            </a:r>
            <a:r>
              <a:rPr lang="en-IN" sz="2200" b="1" dirty="0" smtClean="0"/>
              <a:t>Responsibility: </a:t>
            </a:r>
            <a:r>
              <a:rPr lang="en-IN" sz="2000" dirty="0"/>
              <a:t>Not only will businesses act ethically toward their clients, customers and employees, but also with regard to the community and the environment.</a:t>
            </a:r>
          </a:p>
          <a:p>
            <a:endParaRPr lang="en-IN" sz="1800" dirty="0"/>
          </a:p>
        </p:txBody>
      </p:sp>
    </p:spTree>
    <p:extLst>
      <p:ext uri="{BB962C8B-B14F-4D97-AF65-F5344CB8AC3E}">
        <p14:creationId xmlns:p14="http://schemas.microsoft.com/office/powerpoint/2010/main" val="1651912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447270"/>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200" b="1" dirty="0"/>
              <a:t>Examples of Business Ethics</a:t>
            </a:r>
            <a:endParaRPr lang="en-IN" sz="4000" b="1" dirty="0"/>
          </a:p>
        </p:txBody>
      </p:sp>
      <p:sp>
        <p:nvSpPr>
          <p:cNvPr id="3" name="Content Placeholder 2"/>
          <p:cNvSpPr>
            <a:spLocks noGrp="1"/>
          </p:cNvSpPr>
          <p:nvPr>
            <p:ph idx="1"/>
          </p:nvPr>
        </p:nvSpPr>
        <p:spPr>
          <a:xfrm>
            <a:off x="103030" y="1339402"/>
            <a:ext cx="11964473" cy="5158617"/>
          </a:xfrm>
        </p:spPr>
        <p:txBody>
          <a:bodyPr/>
          <a:lstStyle/>
          <a:p>
            <a:pPr algn="just"/>
            <a:r>
              <a:rPr lang="en-IN" sz="2000" b="1" dirty="0"/>
              <a:t>Data </a:t>
            </a:r>
            <a:r>
              <a:rPr lang="en-IN" sz="2000" b="1" dirty="0" smtClean="0"/>
              <a:t>Protection: </a:t>
            </a:r>
            <a:r>
              <a:rPr lang="en-IN" sz="2000" dirty="0" smtClean="0"/>
              <a:t>Companies </a:t>
            </a:r>
            <a:r>
              <a:rPr lang="en-IN" sz="2000" dirty="0"/>
              <a:t>that collect customer data normally promise to secure that information and </a:t>
            </a:r>
            <a:r>
              <a:rPr lang="en-IN" sz="2000" dirty="0" smtClean="0"/>
              <a:t>not share </a:t>
            </a:r>
            <a:r>
              <a:rPr lang="en-IN" sz="2000" dirty="0"/>
              <a:t>it without the customer’s permission. The same applies to employee information. Business </a:t>
            </a:r>
            <a:r>
              <a:rPr lang="en-IN" sz="2000" dirty="0" smtClean="0"/>
              <a:t>ethics usually </a:t>
            </a:r>
            <a:r>
              <a:rPr lang="en-IN" sz="2000" dirty="0"/>
              <a:t>protect employees’ personnel records and allow access only to those with a valid need to know</a:t>
            </a:r>
            <a:r>
              <a:rPr lang="en-IN" sz="2000" dirty="0" smtClean="0"/>
              <a:t>.</a:t>
            </a:r>
          </a:p>
          <a:p>
            <a:pPr algn="just"/>
            <a:r>
              <a:rPr lang="en-IN" sz="2000" b="1" dirty="0"/>
              <a:t>Customer </a:t>
            </a:r>
            <a:r>
              <a:rPr lang="en-IN" sz="2000" b="1" dirty="0" smtClean="0"/>
              <a:t>Prioritization: </a:t>
            </a:r>
            <a:r>
              <a:rPr lang="en-IN" sz="2000" dirty="0"/>
              <a:t>One way a business shows respect for its customers is by prioritizing the customer’s needs, even at the expense of the company</a:t>
            </a:r>
            <a:r>
              <a:rPr lang="en-IN" sz="2000" dirty="0" smtClean="0"/>
              <a:t>.</a:t>
            </a:r>
          </a:p>
          <a:p>
            <a:pPr algn="just"/>
            <a:r>
              <a:rPr lang="en-IN" sz="2000" b="1" dirty="0"/>
              <a:t>Workplace Diversity:</a:t>
            </a:r>
            <a:r>
              <a:rPr lang="en-IN" sz="2000" b="1" dirty="0" smtClean="0"/>
              <a:t> </a:t>
            </a:r>
            <a:r>
              <a:rPr lang="en-IN" sz="2000" dirty="0"/>
              <a:t>Achieving a diverse workplace means using recruiting practices that give </a:t>
            </a:r>
            <a:r>
              <a:rPr lang="en-IN" sz="2000" dirty="0" smtClean="0"/>
              <a:t>equal opportunity </a:t>
            </a:r>
            <a:r>
              <a:rPr lang="en-IN" sz="2000" dirty="0"/>
              <a:t>to </a:t>
            </a:r>
            <a:r>
              <a:rPr lang="en-IN" sz="2000" dirty="0" smtClean="0"/>
              <a:t>people from </a:t>
            </a:r>
            <a:r>
              <a:rPr lang="en-IN" sz="2000" dirty="0"/>
              <a:t>different ethnic, gender and social groups</a:t>
            </a:r>
            <a:r>
              <a:rPr lang="en-IN" sz="2000" dirty="0" smtClean="0"/>
              <a:t>. </a:t>
            </a:r>
          </a:p>
          <a:p>
            <a:pPr algn="just"/>
            <a:r>
              <a:rPr lang="en-IN" sz="2000" b="1" dirty="0"/>
              <a:t>Whistle-blower </a:t>
            </a:r>
            <a:r>
              <a:rPr lang="en-IN" sz="2000" b="1" dirty="0" smtClean="0"/>
              <a:t>Protection: </a:t>
            </a:r>
            <a:r>
              <a:rPr lang="en-IN" sz="2000" dirty="0"/>
              <a:t>To encourage employees to come forward to report unethical </a:t>
            </a:r>
            <a:r>
              <a:rPr lang="en-IN" sz="2000" dirty="0" smtClean="0"/>
              <a:t>practices, businesses </a:t>
            </a:r>
            <a:r>
              <a:rPr lang="en-IN" sz="2000" dirty="0"/>
              <a:t>will often put in place protections against negative </a:t>
            </a:r>
            <a:r>
              <a:rPr lang="en-IN" sz="2000" dirty="0" smtClean="0"/>
              <a:t>consequences.</a:t>
            </a:r>
          </a:p>
          <a:p>
            <a:pPr algn="just"/>
            <a:r>
              <a:rPr lang="en-IN" sz="2000" b="1" dirty="0"/>
              <a:t>Corporate </a:t>
            </a:r>
            <a:r>
              <a:rPr lang="en-IN" sz="2000" b="1" dirty="0" smtClean="0"/>
              <a:t>Transparency: </a:t>
            </a:r>
            <a:r>
              <a:rPr lang="en-IN" sz="2000" dirty="0"/>
              <a:t>A business that practices transparency will be clear in its communications both with employees and to clients or customers</a:t>
            </a:r>
            <a:r>
              <a:rPr lang="en-IN" sz="2000" dirty="0" smtClean="0"/>
              <a:t>.</a:t>
            </a:r>
          </a:p>
          <a:p>
            <a:pPr algn="just"/>
            <a:r>
              <a:rPr lang="en-IN" sz="2000" b="1" dirty="0"/>
              <a:t>Employee </a:t>
            </a:r>
            <a:r>
              <a:rPr lang="en-IN" sz="2000" b="1" dirty="0" smtClean="0"/>
              <a:t>Compensation: </a:t>
            </a:r>
            <a:r>
              <a:rPr lang="en-IN" sz="2000" dirty="0"/>
              <a:t>Companies adhering to principles of fairness and respect will pay their employees a fair wage for the work they do based on their experience, education and the nature of the work.</a:t>
            </a:r>
          </a:p>
        </p:txBody>
      </p:sp>
    </p:spTree>
    <p:extLst>
      <p:ext uri="{BB962C8B-B14F-4D97-AF65-F5344CB8AC3E}">
        <p14:creationId xmlns:p14="http://schemas.microsoft.com/office/powerpoint/2010/main" val="23123693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5300" dirty="0" smtClean="0"/>
              <a:t> </a:t>
            </a:r>
            <a:r>
              <a:rPr lang="en-IN" sz="5300" dirty="0" smtClean="0"/>
              <a:t/>
            </a:r>
            <a:br>
              <a:rPr lang="en-IN" sz="5300" dirty="0" smtClean="0"/>
            </a:br>
            <a:r>
              <a:rPr lang="en-IN" sz="5300" b="1" dirty="0"/>
              <a:t>Anti-Bribery Standard-ISO</a:t>
            </a:r>
            <a:br>
              <a:rPr lang="en-IN" sz="5300" b="1" dirty="0"/>
            </a:br>
            <a:r>
              <a:rPr lang="en-IN" sz="5300" b="1" dirty="0"/>
              <a:t>37001Implementation and</a:t>
            </a:r>
            <a:br>
              <a:rPr lang="en-IN" sz="5300" b="1" dirty="0"/>
            </a:br>
            <a:r>
              <a:rPr lang="en-IN" sz="5300" b="1" dirty="0"/>
              <a:t>Audit checklists</a:t>
            </a:r>
            <a:endParaRPr lang="en-US" sz="7300" b="1" dirty="0"/>
          </a:p>
        </p:txBody>
      </p:sp>
    </p:spTree>
    <p:extLst>
      <p:ext uri="{BB962C8B-B14F-4D97-AF65-F5344CB8AC3E}">
        <p14:creationId xmlns:p14="http://schemas.microsoft.com/office/powerpoint/2010/main" val="23142404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447270"/>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200" b="1" dirty="0"/>
              <a:t>An overview of ISO 37001:2016</a:t>
            </a:r>
            <a:endParaRPr lang="en-IN" sz="4000" b="1" dirty="0"/>
          </a:p>
        </p:txBody>
      </p:sp>
      <p:sp>
        <p:nvSpPr>
          <p:cNvPr id="3" name="Content Placeholder 2"/>
          <p:cNvSpPr>
            <a:spLocks noGrp="1"/>
          </p:cNvSpPr>
          <p:nvPr>
            <p:ph idx="1"/>
          </p:nvPr>
        </p:nvSpPr>
        <p:spPr>
          <a:xfrm>
            <a:off x="103030" y="1339402"/>
            <a:ext cx="11964473" cy="5158617"/>
          </a:xfrm>
        </p:spPr>
        <p:txBody>
          <a:bodyPr/>
          <a:lstStyle/>
          <a:p>
            <a:pPr algn="just">
              <a:lnSpc>
                <a:spcPct val="150000"/>
              </a:lnSpc>
            </a:pPr>
            <a:r>
              <a:rPr lang="en-IN" sz="2400" dirty="0"/>
              <a:t>The role of the International Organization for Standardization is to promote international </a:t>
            </a:r>
            <a:r>
              <a:rPr lang="en-IN" sz="2400" dirty="0" smtClean="0"/>
              <a:t>coordination and </a:t>
            </a:r>
            <a:r>
              <a:rPr lang="en-IN" sz="2400" dirty="0"/>
              <a:t>the standardization of international standards. By facilitating international standards, they </a:t>
            </a:r>
            <a:r>
              <a:rPr lang="en-IN" sz="2400" dirty="0" smtClean="0"/>
              <a:t>contribute to </a:t>
            </a:r>
            <a:r>
              <a:rPr lang="en-IN" sz="2400" dirty="0"/>
              <a:t>the development of organizations that operate in compliance with the standard. Considering </a:t>
            </a:r>
            <a:r>
              <a:rPr lang="en-IN" sz="2400" dirty="0" smtClean="0"/>
              <a:t>that, bribery </a:t>
            </a:r>
            <a:r>
              <a:rPr lang="en-IN" sz="2400" dirty="0"/>
              <a:t>has become a significant risk, ISO took the initiative to establish an Anti-bribery </a:t>
            </a:r>
            <a:r>
              <a:rPr lang="en-IN" sz="2400" dirty="0" smtClean="0"/>
              <a:t>Management System </a:t>
            </a:r>
            <a:r>
              <a:rPr lang="en-IN" sz="2400" dirty="0"/>
              <a:t>that can be certified, aligned or integrated with existing management systems in order to </a:t>
            </a:r>
            <a:r>
              <a:rPr lang="en-IN" sz="2400" dirty="0" smtClean="0"/>
              <a:t>combat this </a:t>
            </a:r>
            <a:r>
              <a:rPr lang="en-IN" sz="2400" dirty="0"/>
              <a:t>rising threat to businesses and institutions worldwide.</a:t>
            </a:r>
          </a:p>
        </p:txBody>
      </p:sp>
    </p:spTree>
    <p:extLst>
      <p:ext uri="{BB962C8B-B14F-4D97-AF65-F5344CB8AC3E}">
        <p14:creationId xmlns:p14="http://schemas.microsoft.com/office/powerpoint/2010/main" val="39680664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447270"/>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200" b="1" dirty="0"/>
              <a:t>What is an Anti-bribery Management System?</a:t>
            </a:r>
            <a:endParaRPr lang="en-IN" sz="4000" b="1" dirty="0"/>
          </a:p>
        </p:txBody>
      </p:sp>
      <p:sp>
        <p:nvSpPr>
          <p:cNvPr id="3" name="Content Placeholder 2"/>
          <p:cNvSpPr>
            <a:spLocks noGrp="1"/>
          </p:cNvSpPr>
          <p:nvPr>
            <p:ph idx="1"/>
          </p:nvPr>
        </p:nvSpPr>
        <p:spPr>
          <a:xfrm>
            <a:off x="103030" y="1275007"/>
            <a:ext cx="11964473" cy="5158617"/>
          </a:xfrm>
        </p:spPr>
        <p:txBody>
          <a:bodyPr/>
          <a:lstStyle/>
          <a:p>
            <a:pPr algn="just">
              <a:lnSpc>
                <a:spcPct val="150000"/>
              </a:lnSpc>
            </a:pPr>
            <a:r>
              <a:rPr lang="en-IN" sz="2400" dirty="0"/>
              <a:t>An Anti-bribery Management System is the establishment of a closed-loop control architecture </a:t>
            </a:r>
            <a:r>
              <a:rPr lang="en-IN" sz="2400" dirty="0" smtClean="0"/>
              <a:t>that establishes</a:t>
            </a:r>
            <a:r>
              <a:rPr lang="en-IN" sz="2400" dirty="0"/>
              <a:t>, implements, maintains, reviews and </a:t>
            </a:r>
            <a:r>
              <a:rPr lang="en-IN" sz="2400" dirty="0" smtClean="0"/>
              <a:t>improve management </a:t>
            </a:r>
            <a:r>
              <a:rPr lang="en-IN" sz="2400" dirty="0"/>
              <a:t>strategies and objectives </a:t>
            </a:r>
            <a:r>
              <a:rPr lang="en-IN" sz="2400" dirty="0" smtClean="0"/>
              <a:t>which address </a:t>
            </a:r>
            <a:r>
              <a:rPr lang="en-IN" sz="2400" dirty="0"/>
              <a:t>the specific requirements of ISO 37001 standard</a:t>
            </a:r>
            <a:r>
              <a:rPr lang="en-IN" sz="2400" dirty="0" smtClean="0"/>
              <a:t>.</a:t>
            </a:r>
          </a:p>
          <a:p>
            <a:pPr marL="0" indent="0" algn="just">
              <a:buNone/>
            </a:pPr>
            <a:r>
              <a:rPr lang="en-IN" sz="2200" b="1" dirty="0"/>
              <a:t>ISO 37001 applies to all types and sizes of organizations that wish to</a:t>
            </a:r>
            <a:r>
              <a:rPr lang="en-IN" sz="2200" b="1" dirty="0" smtClean="0"/>
              <a:t>:</a:t>
            </a:r>
          </a:p>
          <a:p>
            <a:pPr lvl="1" algn="just"/>
            <a:r>
              <a:rPr lang="en-IN" sz="2200" dirty="0"/>
              <a:t>Implement the necessary measures designed to prevent, detect and address bribery.</a:t>
            </a:r>
          </a:p>
          <a:p>
            <a:pPr lvl="1" algn="just"/>
            <a:r>
              <a:rPr lang="en-IN" sz="2200" dirty="0" smtClean="0"/>
              <a:t>Promote </a:t>
            </a:r>
            <a:r>
              <a:rPr lang="en-IN" sz="2200" dirty="0"/>
              <a:t>trust and confidence for the shareholders, key stakeholders, and potential investors.</a:t>
            </a:r>
          </a:p>
          <a:p>
            <a:pPr lvl="1" algn="just"/>
            <a:r>
              <a:rPr lang="en-IN" sz="2200" dirty="0" smtClean="0"/>
              <a:t>Avoid </a:t>
            </a:r>
            <a:r>
              <a:rPr lang="en-IN" sz="2200" dirty="0"/>
              <a:t>and/or minimize the cost, risk and damage of involvement in bribery.</a:t>
            </a:r>
          </a:p>
          <a:p>
            <a:pPr lvl="1" algn="just"/>
            <a:r>
              <a:rPr lang="en-IN" sz="2200" dirty="0" smtClean="0"/>
              <a:t>Mitigate </a:t>
            </a:r>
            <a:r>
              <a:rPr lang="en-IN" sz="2200" dirty="0"/>
              <a:t>risks and achieve reputational notoriety by implementing Anti-bribery </a:t>
            </a:r>
            <a:r>
              <a:rPr lang="en-IN" sz="2200" dirty="0" smtClean="0"/>
              <a:t>Management System policies.</a:t>
            </a:r>
            <a:endParaRPr lang="en-IN" sz="2200" dirty="0"/>
          </a:p>
        </p:txBody>
      </p:sp>
    </p:spTree>
    <p:extLst>
      <p:ext uri="{BB962C8B-B14F-4D97-AF65-F5344CB8AC3E}">
        <p14:creationId xmlns:p14="http://schemas.microsoft.com/office/powerpoint/2010/main" val="23478338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344238"/>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200" b="1" dirty="0"/>
              <a:t>What is an Anti-bribery Management System?</a:t>
            </a:r>
            <a:endParaRPr lang="en-IN" sz="4000" b="1" dirty="0"/>
          </a:p>
        </p:txBody>
      </p:sp>
      <p:sp>
        <p:nvSpPr>
          <p:cNvPr id="3" name="Content Placeholder 2"/>
          <p:cNvSpPr>
            <a:spLocks noGrp="1"/>
          </p:cNvSpPr>
          <p:nvPr>
            <p:ph idx="1"/>
          </p:nvPr>
        </p:nvSpPr>
        <p:spPr>
          <a:xfrm>
            <a:off x="103030" y="1133338"/>
            <a:ext cx="11964473" cy="5357614"/>
          </a:xfrm>
        </p:spPr>
        <p:txBody>
          <a:bodyPr/>
          <a:lstStyle/>
          <a:p>
            <a:pPr algn="just"/>
            <a:r>
              <a:rPr lang="en-IN" sz="2200" b="1" dirty="0" smtClean="0"/>
              <a:t>Key clauses of ISO 37001:2016</a:t>
            </a:r>
            <a:endParaRPr lang="en-IN" sz="2200" dirty="0" smtClean="0"/>
          </a:p>
          <a:p>
            <a:pPr lvl="1"/>
            <a:r>
              <a:rPr lang="en-IN" sz="1800" dirty="0" smtClean="0"/>
              <a:t>Normative references.</a:t>
            </a:r>
          </a:p>
          <a:p>
            <a:pPr lvl="1"/>
            <a:r>
              <a:rPr lang="en-IN" sz="1800" dirty="0" smtClean="0"/>
              <a:t>Terms and definitions.</a:t>
            </a:r>
          </a:p>
          <a:p>
            <a:pPr lvl="1"/>
            <a:r>
              <a:rPr lang="en-IN" sz="1800" dirty="0" smtClean="0"/>
              <a:t>Context of the organization.</a:t>
            </a:r>
          </a:p>
          <a:p>
            <a:pPr lvl="1"/>
            <a:r>
              <a:rPr lang="en-IN" sz="1800" dirty="0" smtClean="0"/>
              <a:t>Leadership.</a:t>
            </a:r>
          </a:p>
          <a:p>
            <a:pPr lvl="1"/>
            <a:r>
              <a:rPr lang="en-IN" sz="1800" dirty="0" smtClean="0"/>
              <a:t>Planning for the Anti-bribery Management System.</a:t>
            </a:r>
          </a:p>
          <a:p>
            <a:pPr lvl="1"/>
            <a:r>
              <a:rPr lang="en-IN" sz="1800" dirty="0" smtClean="0"/>
              <a:t>Support.</a:t>
            </a:r>
          </a:p>
          <a:p>
            <a:pPr lvl="1"/>
            <a:r>
              <a:rPr lang="en-IN" sz="1800" dirty="0" smtClean="0"/>
              <a:t>Operation.</a:t>
            </a:r>
          </a:p>
          <a:p>
            <a:pPr lvl="1"/>
            <a:r>
              <a:rPr lang="en-IN" sz="1800" dirty="0" smtClean="0"/>
              <a:t>Performance evaluation.</a:t>
            </a:r>
          </a:p>
          <a:p>
            <a:pPr lvl="1"/>
            <a:r>
              <a:rPr lang="en-IN" sz="1800" dirty="0" smtClean="0"/>
              <a:t>10. Improvement.</a:t>
            </a:r>
          </a:p>
          <a:p>
            <a:pPr algn="just"/>
            <a:r>
              <a:rPr lang="en-IN" sz="2000" b="1" dirty="0" smtClean="0"/>
              <a:t>Determining the scope of the Anti-bribery Management System: </a:t>
            </a:r>
            <a:r>
              <a:rPr lang="en-IN" sz="2000" dirty="0" smtClean="0"/>
              <a:t>To establish its scope, the organization shall determine the boundaries and applicability of the Anti-bribery Management System. When determining the scope, the organization shall consider:</a:t>
            </a:r>
            <a:r>
              <a:rPr lang="en-IN" sz="2000" b="1" dirty="0" smtClean="0"/>
              <a:t>	</a:t>
            </a:r>
          </a:p>
          <a:p>
            <a:pPr lvl="1"/>
            <a:r>
              <a:rPr lang="en-IN" sz="1800" dirty="0" smtClean="0"/>
              <a:t>External and internal factors referred to in 4.1</a:t>
            </a:r>
          </a:p>
          <a:p>
            <a:pPr lvl="1"/>
            <a:r>
              <a:rPr lang="en-IN" sz="1800" dirty="0" smtClean="0"/>
              <a:t>Requirements referred to in 4.2</a:t>
            </a:r>
          </a:p>
          <a:p>
            <a:pPr lvl="1"/>
            <a:r>
              <a:rPr lang="en-IN" sz="1800" dirty="0" smtClean="0"/>
              <a:t>Results of the bribery risk assessment referred to in 4.5</a:t>
            </a:r>
            <a:endParaRPr lang="en-IN" sz="1800" dirty="0"/>
          </a:p>
        </p:txBody>
      </p:sp>
    </p:spTree>
    <p:extLst>
      <p:ext uri="{BB962C8B-B14F-4D97-AF65-F5344CB8AC3E}">
        <p14:creationId xmlns:p14="http://schemas.microsoft.com/office/powerpoint/2010/main" val="22931514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382875"/>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2800" b="1" dirty="0"/>
              <a:t>What is an Anti-bribery Management System?</a:t>
            </a:r>
            <a:endParaRPr lang="en-IN" sz="3600" b="1" dirty="0"/>
          </a:p>
        </p:txBody>
      </p:sp>
      <p:sp>
        <p:nvSpPr>
          <p:cNvPr id="3" name="Content Placeholder 2"/>
          <p:cNvSpPr>
            <a:spLocks noGrp="1"/>
          </p:cNvSpPr>
          <p:nvPr>
            <p:ph idx="1"/>
          </p:nvPr>
        </p:nvSpPr>
        <p:spPr>
          <a:xfrm>
            <a:off x="103030" y="1223491"/>
            <a:ext cx="11964473" cy="5357614"/>
          </a:xfrm>
        </p:spPr>
        <p:txBody>
          <a:bodyPr/>
          <a:lstStyle/>
          <a:p>
            <a:pPr algn="just"/>
            <a:r>
              <a:rPr lang="en-IN" sz="2000" b="1" dirty="0"/>
              <a:t>Bribery risk assessment</a:t>
            </a:r>
            <a:r>
              <a:rPr lang="en-IN" sz="2000" b="1" dirty="0" smtClean="0"/>
              <a:t>: </a:t>
            </a:r>
            <a:r>
              <a:rPr lang="en-IN" sz="2000" dirty="0"/>
              <a:t>The organization shall undertake bribery risk assessments which shall</a:t>
            </a:r>
            <a:r>
              <a:rPr lang="en-IN" sz="2000" dirty="0" smtClean="0"/>
              <a:t>:</a:t>
            </a:r>
          </a:p>
          <a:p>
            <a:pPr lvl="1" algn="just"/>
            <a:r>
              <a:rPr lang="en-IN" sz="2000" dirty="0"/>
              <a:t>Identify the bribery risks the organization might reasonably anticipate, given the external </a:t>
            </a:r>
            <a:r>
              <a:rPr lang="en-IN" sz="2000" dirty="0" smtClean="0"/>
              <a:t>and internal </a:t>
            </a:r>
            <a:r>
              <a:rPr lang="en-IN" sz="2000" dirty="0"/>
              <a:t>factors determined</a:t>
            </a:r>
            <a:r>
              <a:rPr lang="en-IN" sz="2000" dirty="0" smtClean="0"/>
              <a:t>.</a:t>
            </a:r>
          </a:p>
          <a:p>
            <a:pPr lvl="1" algn="just"/>
            <a:r>
              <a:rPr lang="en-IN" sz="2000" dirty="0"/>
              <a:t>Assess and prioritize the identified bribery </a:t>
            </a:r>
            <a:r>
              <a:rPr lang="en-IN" sz="2000" dirty="0" smtClean="0"/>
              <a:t>risks</a:t>
            </a:r>
          </a:p>
          <a:p>
            <a:pPr lvl="1" algn="just"/>
            <a:r>
              <a:rPr lang="en-IN" sz="2000" dirty="0"/>
              <a:t>Evaluate the suitability and effectiveness of the organization’s existing controls to mitigate </a:t>
            </a:r>
            <a:r>
              <a:rPr lang="en-IN" sz="2000" dirty="0" smtClean="0"/>
              <a:t>the assessed </a:t>
            </a:r>
            <a:r>
              <a:rPr lang="en-IN" sz="2000" dirty="0"/>
              <a:t>bribery risks</a:t>
            </a:r>
            <a:r>
              <a:rPr lang="en-IN" sz="2000" dirty="0" smtClean="0"/>
              <a:t>.</a:t>
            </a:r>
            <a:endParaRPr lang="en-IN" sz="1600" dirty="0" smtClean="0"/>
          </a:p>
          <a:p>
            <a:pPr algn="just"/>
            <a:r>
              <a:rPr lang="en-IN" sz="2000" b="1" dirty="0"/>
              <a:t>Leadership</a:t>
            </a:r>
            <a:r>
              <a:rPr lang="en-IN" sz="2000" b="1" dirty="0" smtClean="0"/>
              <a:t>: </a:t>
            </a:r>
          </a:p>
          <a:p>
            <a:pPr lvl="1" algn="just"/>
            <a:r>
              <a:rPr lang="en-IN" sz="2000" dirty="0"/>
              <a:t>A governing body (or top management if the organization does not have a governing body) of </a:t>
            </a:r>
            <a:r>
              <a:rPr lang="en-IN" sz="2000" dirty="0" smtClean="0"/>
              <a:t>an organization </a:t>
            </a:r>
            <a:r>
              <a:rPr lang="en-IN" sz="2000" dirty="0"/>
              <a:t>shall demonstrate leadership and commitment in respect to the </a:t>
            </a:r>
            <a:r>
              <a:rPr lang="en-IN" sz="2000" dirty="0" smtClean="0"/>
              <a:t>Anti-briber Management System </a:t>
            </a:r>
            <a:r>
              <a:rPr lang="en-IN" sz="2000" dirty="0"/>
              <a:t>by</a:t>
            </a:r>
            <a:r>
              <a:rPr lang="en-IN" sz="2000" dirty="0" smtClean="0"/>
              <a:t>:</a:t>
            </a:r>
          </a:p>
          <a:p>
            <a:pPr lvl="2" algn="just">
              <a:buFont typeface="Wingdings" panose="05000000000000000000" pitchFamily="2" charset="2"/>
              <a:buChar char="Ø"/>
            </a:pPr>
            <a:r>
              <a:rPr lang="en-IN" sz="1800" dirty="0"/>
              <a:t>Approving Anti-bribery policies of the organization</a:t>
            </a:r>
            <a:r>
              <a:rPr lang="en-IN" sz="1800" dirty="0" smtClean="0"/>
              <a:t>.</a:t>
            </a:r>
          </a:p>
          <a:p>
            <a:pPr lvl="2" algn="just">
              <a:buFont typeface="Wingdings" panose="05000000000000000000" pitchFamily="2" charset="2"/>
              <a:buChar char="Ø"/>
            </a:pPr>
            <a:r>
              <a:rPr lang="en-IN" sz="1800" dirty="0"/>
              <a:t>Ensuring that the organization’s strategy and anti-bribery policy are aligned</a:t>
            </a:r>
            <a:r>
              <a:rPr lang="en-IN" sz="1800" dirty="0" smtClean="0"/>
              <a:t>.</a:t>
            </a:r>
          </a:p>
          <a:p>
            <a:pPr lvl="2" algn="just">
              <a:buFont typeface="Wingdings" panose="05000000000000000000" pitchFamily="2" charset="2"/>
              <a:buChar char="Ø"/>
            </a:pPr>
            <a:r>
              <a:rPr lang="en-IN" sz="1800" dirty="0"/>
              <a:t>Receiving and reviewing information related to the content and operation of the </a:t>
            </a:r>
            <a:r>
              <a:rPr lang="en-IN" sz="1800" dirty="0" smtClean="0"/>
              <a:t>Anti-bribery Management </a:t>
            </a:r>
            <a:r>
              <a:rPr lang="en-IN" sz="1800" dirty="0"/>
              <a:t>System of the organization at planned intervals</a:t>
            </a:r>
            <a:r>
              <a:rPr lang="en-IN" sz="1800" dirty="0" smtClean="0"/>
              <a:t>.</a:t>
            </a:r>
          </a:p>
          <a:p>
            <a:pPr lvl="2" algn="just">
              <a:buFont typeface="Wingdings" panose="05000000000000000000" pitchFamily="2" charset="2"/>
              <a:buChar char="Ø"/>
            </a:pPr>
            <a:r>
              <a:rPr lang="en-IN" sz="1800" dirty="0"/>
              <a:t>Ensuring that appropriate investigation and remediation actions were taken into action </a:t>
            </a:r>
            <a:r>
              <a:rPr lang="en-IN" sz="1800" dirty="0" smtClean="0"/>
              <a:t>and effectively </a:t>
            </a:r>
            <a:r>
              <a:rPr lang="en-IN" sz="1800" dirty="0"/>
              <a:t>documented.</a:t>
            </a:r>
          </a:p>
        </p:txBody>
      </p:sp>
    </p:spTree>
    <p:extLst>
      <p:ext uri="{BB962C8B-B14F-4D97-AF65-F5344CB8AC3E}">
        <p14:creationId xmlns:p14="http://schemas.microsoft.com/office/powerpoint/2010/main" val="2668553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600" b="1" dirty="0"/>
              <a:t>Historical </a:t>
            </a:r>
            <a:r>
              <a:rPr lang="en-IN" sz="3600" b="1" dirty="0" smtClean="0"/>
              <a:t>Background (CBI)</a:t>
            </a:r>
            <a:r>
              <a:rPr lang="en-US" sz="3600" b="1" dirty="0" smtClean="0"/>
              <a:t> </a:t>
            </a:r>
            <a:endParaRPr lang="en-IN" sz="3600" b="1" dirty="0"/>
          </a:p>
        </p:txBody>
      </p:sp>
      <p:sp>
        <p:nvSpPr>
          <p:cNvPr id="3" name="Content Placeholder 2"/>
          <p:cNvSpPr>
            <a:spLocks noGrp="1"/>
          </p:cNvSpPr>
          <p:nvPr>
            <p:ph idx="1"/>
          </p:nvPr>
        </p:nvSpPr>
        <p:spPr>
          <a:xfrm>
            <a:off x="103030" y="1081828"/>
            <a:ext cx="11964473" cy="5383373"/>
          </a:xfrm>
        </p:spPr>
        <p:txBody>
          <a:bodyPr/>
          <a:lstStyle/>
          <a:p>
            <a:pPr algn="just">
              <a:lnSpc>
                <a:spcPct val="150000"/>
              </a:lnSpc>
            </a:pPr>
            <a:r>
              <a:rPr lang="en-IN" sz="2000" dirty="0"/>
              <a:t>During the period of World War II, a Special Police </a:t>
            </a:r>
            <a:r>
              <a:rPr lang="en-IN" sz="2000" dirty="0" smtClean="0"/>
              <a:t>Establishment (SPE</a:t>
            </a:r>
            <a:r>
              <a:rPr lang="en-IN" sz="2000" dirty="0"/>
              <a:t>) was constituted in 1941 in the Department of War of </a:t>
            </a:r>
            <a:r>
              <a:rPr lang="en-IN" sz="2000" dirty="0" smtClean="0"/>
              <a:t>the British </a:t>
            </a:r>
            <a:r>
              <a:rPr lang="en-IN" sz="2000" dirty="0"/>
              <a:t>India to enquire into allegations of bribery and </a:t>
            </a:r>
            <a:r>
              <a:rPr lang="en-IN" sz="2000" dirty="0" smtClean="0"/>
              <a:t>corruption in </a:t>
            </a:r>
            <a:r>
              <a:rPr lang="en-IN" sz="2000" dirty="0"/>
              <a:t>the war related procurements.</a:t>
            </a:r>
          </a:p>
          <a:p>
            <a:pPr algn="just">
              <a:lnSpc>
                <a:spcPct val="150000"/>
              </a:lnSpc>
            </a:pPr>
            <a:r>
              <a:rPr lang="en-IN" sz="2000" dirty="0"/>
              <a:t>Later on, it was formalized as an agency of the Government </a:t>
            </a:r>
            <a:r>
              <a:rPr lang="en-IN" sz="2000" dirty="0" smtClean="0"/>
              <a:t>of India </a:t>
            </a:r>
            <a:r>
              <a:rPr lang="en-IN" sz="2000" dirty="0"/>
              <a:t>to investigate into allegations of corruption in various </a:t>
            </a:r>
            <a:r>
              <a:rPr lang="en-IN" sz="2000" dirty="0" smtClean="0"/>
              <a:t>wings of </a:t>
            </a:r>
            <a:r>
              <a:rPr lang="en-IN" sz="2000" dirty="0"/>
              <a:t>the Government of India by enacting the Delhi Special </a:t>
            </a:r>
            <a:r>
              <a:rPr lang="en-IN" sz="2000" dirty="0" smtClean="0"/>
              <a:t>Police Establishment </a:t>
            </a:r>
            <a:r>
              <a:rPr lang="en-IN" sz="2000" dirty="0"/>
              <a:t>(DSPE) Act, 1946</a:t>
            </a:r>
            <a:r>
              <a:rPr lang="en-IN" sz="2000" dirty="0" smtClean="0"/>
              <a:t>.</a:t>
            </a:r>
          </a:p>
          <a:p>
            <a:pPr algn="just">
              <a:lnSpc>
                <a:spcPct val="150000"/>
              </a:lnSpc>
            </a:pPr>
            <a:r>
              <a:rPr lang="en-IN" sz="2000" dirty="0"/>
              <a:t>In 1963, the CBI was established by the Government of </a:t>
            </a:r>
            <a:r>
              <a:rPr lang="en-IN" sz="2000" dirty="0" smtClean="0"/>
              <a:t>India with </a:t>
            </a:r>
            <a:r>
              <a:rPr lang="en-IN" sz="2000" dirty="0"/>
              <a:t>a view to investigate serious crimes related to </a:t>
            </a:r>
            <a:r>
              <a:rPr lang="en-IN" sz="2000" dirty="0" smtClean="0"/>
              <a:t>defence of </a:t>
            </a:r>
            <a:r>
              <a:rPr lang="en-IN" sz="2000" dirty="0"/>
              <a:t>India, corruption in high places, serious fraud, cheating </a:t>
            </a:r>
            <a:r>
              <a:rPr lang="en-IN" sz="2000" dirty="0" smtClean="0"/>
              <a:t>and embezzlement </a:t>
            </a:r>
            <a:r>
              <a:rPr lang="en-IN" sz="2000" dirty="0"/>
              <a:t>and social crime, particularly of hoarding, </a:t>
            </a:r>
            <a:r>
              <a:rPr lang="en-IN" sz="2000" dirty="0" smtClean="0"/>
              <a:t>blackmarketing and </a:t>
            </a:r>
            <a:r>
              <a:rPr lang="en-IN" sz="2000" dirty="0"/>
              <a:t>profiteering in essential commodities, having </a:t>
            </a:r>
            <a:r>
              <a:rPr lang="en-IN" sz="2000" dirty="0" smtClean="0"/>
              <a:t>all- India </a:t>
            </a:r>
            <a:r>
              <a:rPr lang="en-IN" sz="2000" dirty="0"/>
              <a:t>and </a:t>
            </a:r>
            <a:r>
              <a:rPr lang="en-IN" sz="2000" dirty="0" smtClean="0"/>
              <a:t>inter-stat ramifications.</a:t>
            </a:r>
          </a:p>
          <a:p>
            <a:pPr algn="just"/>
            <a:r>
              <a:rPr lang="en-IN" sz="2000" dirty="0"/>
              <a:t>With the passage of time, CBI started investigations in conventional crimes like </a:t>
            </a:r>
            <a:r>
              <a:rPr lang="en-IN" sz="2000" dirty="0" smtClean="0"/>
              <a:t>assassinations, kidnappings</a:t>
            </a:r>
            <a:r>
              <a:rPr lang="en-IN" sz="2000" dirty="0"/>
              <a:t>, hijackings, crimes committed by extremists, etc.</a:t>
            </a:r>
            <a:endParaRPr lang="en-IN" sz="1900" dirty="0"/>
          </a:p>
        </p:txBody>
      </p:sp>
    </p:spTree>
    <p:extLst>
      <p:ext uri="{BB962C8B-B14F-4D97-AF65-F5344CB8AC3E}">
        <p14:creationId xmlns:p14="http://schemas.microsoft.com/office/powerpoint/2010/main" val="13262438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382875"/>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2800" b="1" dirty="0"/>
              <a:t>What is an Anti-bribery Management System?</a:t>
            </a:r>
            <a:endParaRPr lang="en-IN" sz="3600" b="1" dirty="0"/>
          </a:p>
        </p:txBody>
      </p:sp>
      <p:sp>
        <p:nvSpPr>
          <p:cNvPr id="3" name="Content Placeholder 2"/>
          <p:cNvSpPr>
            <a:spLocks noGrp="1"/>
          </p:cNvSpPr>
          <p:nvPr>
            <p:ph idx="1"/>
          </p:nvPr>
        </p:nvSpPr>
        <p:spPr>
          <a:xfrm>
            <a:off x="103030" y="1223491"/>
            <a:ext cx="11964473" cy="5357614"/>
          </a:xfrm>
        </p:spPr>
        <p:txBody>
          <a:bodyPr/>
          <a:lstStyle/>
          <a:p>
            <a:pPr algn="just"/>
            <a:r>
              <a:rPr lang="en-IN" sz="2000" b="1" dirty="0" smtClean="0"/>
              <a:t>Planning: </a:t>
            </a:r>
            <a:r>
              <a:rPr lang="en-IN" sz="2000" dirty="0"/>
              <a:t>When planning an Anti-bribery Management system, the organization shall refer to:</a:t>
            </a:r>
            <a:r>
              <a:rPr lang="en-IN" sz="2000" b="1" dirty="0" smtClean="0"/>
              <a:t> </a:t>
            </a:r>
          </a:p>
          <a:p>
            <a:pPr lvl="1" algn="just"/>
            <a:r>
              <a:rPr lang="en-IN" sz="1800" dirty="0"/>
              <a:t>External and internal factors determined in </a:t>
            </a:r>
            <a:r>
              <a:rPr lang="en-IN" sz="1800" dirty="0" smtClean="0"/>
              <a:t>context</a:t>
            </a:r>
          </a:p>
          <a:p>
            <a:pPr lvl="1" algn="just"/>
            <a:r>
              <a:rPr lang="en-IN" sz="1800" dirty="0"/>
              <a:t>Requirements of stakeholders as determined</a:t>
            </a:r>
            <a:r>
              <a:rPr lang="en-IN" sz="1800" dirty="0" smtClean="0"/>
              <a:t>.</a:t>
            </a:r>
          </a:p>
          <a:p>
            <a:pPr lvl="1" algn="just"/>
            <a:r>
              <a:rPr lang="en-IN" sz="1800" dirty="0"/>
              <a:t>Bribery risk assessment and their effective control</a:t>
            </a:r>
            <a:r>
              <a:rPr lang="en-IN" sz="1800" dirty="0" smtClean="0"/>
              <a:t>.</a:t>
            </a:r>
          </a:p>
          <a:p>
            <a:pPr lvl="1" algn="just"/>
            <a:r>
              <a:rPr lang="en-IN" sz="1800" dirty="0"/>
              <a:t>Opportunities for improvement</a:t>
            </a:r>
            <a:r>
              <a:rPr lang="en-IN" sz="1800" dirty="0" smtClean="0"/>
              <a:t>.</a:t>
            </a:r>
          </a:p>
          <a:p>
            <a:pPr algn="just"/>
            <a:r>
              <a:rPr lang="en-US" sz="2000" b="1" dirty="0"/>
              <a:t>Support:</a:t>
            </a:r>
            <a:r>
              <a:rPr lang="en-US" sz="2000" dirty="0" smtClean="0"/>
              <a:t> </a:t>
            </a:r>
            <a:r>
              <a:rPr lang="en-IN" sz="2000" dirty="0"/>
              <a:t>The organization shall provide the necessary resources needed for the establishment, </a:t>
            </a:r>
            <a:r>
              <a:rPr lang="en-IN" sz="2000" dirty="0" smtClean="0"/>
              <a:t>implementation, maintenance </a:t>
            </a:r>
            <a:r>
              <a:rPr lang="en-IN" sz="2000" dirty="0"/>
              <a:t>and continual improvement of the Anti-bribery Management System</a:t>
            </a:r>
            <a:r>
              <a:rPr lang="en-IN" sz="2000" dirty="0" smtClean="0"/>
              <a:t>.</a:t>
            </a:r>
          </a:p>
          <a:p>
            <a:r>
              <a:rPr lang="en-IN" sz="2000" b="1" dirty="0"/>
              <a:t>Operation</a:t>
            </a:r>
            <a:r>
              <a:rPr lang="en-IN" sz="2000" b="1" dirty="0" smtClean="0"/>
              <a:t>: </a:t>
            </a:r>
            <a:r>
              <a:rPr lang="en-IN" sz="2000" dirty="0"/>
              <a:t>The organization shall plan, implement, monitor and control the processes needed to meet </a:t>
            </a:r>
            <a:r>
              <a:rPr lang="en-IN" sz="2000" dirty="0" smtClean="0"/>
              <a:t>the requirements </a:t>
            </a:r>
            <a:r>
              <a:rPr lang="en-IN" sz="2000" dirty="0"/>
              <a:t>of the Anti-bribery Management System and to implement actions to address </a:t>
            </a:r>
            <a:r>
              <a:rPr lang="en-IN" sz="2000" dirty="0" smtClean="0"/>
              <a:t>bribery risks </a:t>
            </a:r>
            <a:r>
              <a:rPr lang="en-IN" sz="2000" dirty="0"/>
              <a:t>and opportunities</a:t>
            </a:r>
            <a:r>
              <a:rPr lang="en-IN" sz="2000" dirty="0" smtClean="0"/>
              <a:t>.</a:t>
            </a:r>
          </a:p>
          <a:p>
            <a:r>
              <a:rPr lang="en-IN" sz="2000" b="1" dirty="0"/>
              <a:t>Performance </a:t>
            </a:r>
            <a:r>
              <a:rPr lang="en-IN" sz="2000" b="1" dirty="0" smtClean="0"/>
              <a:t>Evaluation: </a:t>
            </a:r>
            <a:r>
              <a:rPr lang="en-IN" sz="2000" dirty="0"/>
              <a:t>The organization shall monitor, measure, analyse and evaluate Anti-bribery policies</a:t>
            </a:r>
            <a:r>
              <a:rPr lang="en-IN" sz="2000" dirty="0" smtClean="0"/>
              <a:t>.</a:t>
            </a:r>
          </a:p>
          <a:p>
            <a:pPr algn="just"/>
            <a:r>
              <a:rPr lang="en-IN" sz="2000" b="1" dirty="0" smtClean="0"/>
              <a:t>Improvement: </a:t>
            </a:r>
            <a:r>
              <a:rPr lang="en-IN" sz="2000" dirty="0"/>
              <a:t>T</a:t>
            </a:r>
            <a:r>
              <a:rPr lang="en-IN" sz="2000" dirty="0" smtClean="0"/>
              <a:t>he </a:t>
            </a:r>
            <a:r>
              <a:rPr lang="en-IN" sz="2000" dirty="0"/>
              <a:t>organization shall evaluate the need for action </a:t>
            </a:r>
            <a:r>
              <a:rPr lang="en-IN" sz="2000" dirty="0" smtClean="0"/>
              <a:t>to eliminate </a:t>
            </a:r>
            <a:r>
              <a:rPr lang="en-IN" sz="2000" dirty="0"/>
              <a:t>the causes of nonconformities by reviewing, determining the cause and determining if </a:t>
            </a:r>
            <a:r>
              <a:rPr lang="en-IN" sz="2000" dirty="0" smtClean="0"/>
              <a:t>similar non-conformities </a:t>
            </a:r>
            <a:r>
              <a:rPr lang="en-IN" sz="2000" dirty="0"/>
              <a:t>exist or could potentially occur</a:t>
            </a:r>
            <a:r>
              <a:rPr lang="en-IN" sz="2000" dirty="0" smtClean="0"/>
              <a:t>. </a:t>
            </a:r>
            <a:endParaRPr lang="en-IN" sz="2000" dirty="0"/>
          </a:p>
        </p:txBody>
      </p:sp>
    </p:spTree>
    <p:extLst>
      <p:ext uri="{BB962C8B-B14F-4D97-AF65-F5344CB8AC3E}">
        <p14:creationId xmlns:p14="http://schemas.microsoft.com/office/powerpoint/2010/main" val="5482604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382875"/>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2800" b="1" dirty="0"/>
              <a:t>Key Business Benefits of Adopting the ISO </a:t>
            </a:r>
            <a:r>
              <a:rPr lang="en-IN" sz="2800" b="1" dirty="0" smtClean="0"/>
              <a:t>37001</a:t>
            </a:r>
            <a:endParaRPr lang="en-IN" sz="3600" b="1" dirty="0"/>
          </a:p>
        </p:txBody>
      </p:sp>
      <p:sp>
        <p:nvSpPr>
          <p:cNvPr id="3" name="Content Placeholder 2"/>
          <p:cNvSpPr>
            <a:spLocks noGrp="1"/>
          </p:cNvSpPr>
          <p:nvPr>
            <p:ph idx="1"/>
          </p:nvPr>
        </p:nvSpPr>
        <p:spPr>
          <a:xfrm>
            <a:off x="103030" y="1223491"/>
            <a:ext cx="11964473" cy="5357614"/>
          </a:xfrm>
        </p:spPr>
        <p:txBody>
          <a:bodyPr/>
          <a:lstStyle/>
          <a:p>
            <a:pPr marL="0" indent="0" algn="just">
              <a:buNone/>
            </a:pPr>
            <a:r>
              <a:rPr lang="en-IN" sz="2000" dirty="0"/>
              <a:t>These are some of the Key Business Benefits of Adopting the ISO 37001</a:t>
            </a:r>
            <a:r>
              <a:rPr lang="en-IN" sz="2000" dirty="0" smtClean="0"/>
              <a:t>: </a:t>
            </a:r>
          </a:p>
          <a:p>
            <a:pPr algn="just"/>
            <a:r>
              <a:rPr lang="en-IN" sz="1800" b="1" i="1" dirty="0"/>
              <a:t>Prevent, Detect and Address Bribery Risks</a:t>
            </a:r>
            <a:r>
              <a:rPr lang="en-IN" sz="1800" b="1" i="1" dirty="0" smtClean="0"/>
              <a:t>:</a:t>
            </a:r>
          </a:p>
          <a:p>
            <a:pPr lvl="1" algn="just"/>
            <a:r>
              <a:rPr lang="en-IN" sz="1800" dirty="0"/>
              <a:t>Increased opportunity of detecting bribery risk.</a:t>
            </a:r>
          </a:p>
          <a:p>
            <a:pPr lvl="1" algn="just"/>
            <a:r>
              <a:rPr lang="en-IN" sz="1800" dirty="0"/>
              <a:t>Efficient mechanisms to prevent and address bribery risk</a:t>
            </a:r>
            <a:r>
              <a:rPr lang="en-IN" sz="1800" dirty="0" smtClean="0"/>
              <a:t>.</a:t>
            </a:r>
          </a:p>
          <a:p>
            <a:pPr algn="just"/>
            <a:r>
              <a:rPr lang="en-IN" sz="1800" b="1" dirty="0"/>
              <a:t>Increase International Recognition</a:t>
            </a:r>
            <a:r>
              <a:rPr lang="en-IN" sz="1800" b="1" dirty="0" smtClean="0"/>
              <a:t>: </a:t>
            </a:r>
          </a:p>
          <a:p>
            <a:pPr lvl="1" algn="just"/>
            <a:r>
              <a:rPr lang="en-IN" sz="1800" b="1" dirty="0"/>
              <a:t>Conformity to other industry standards.</a:t>
            </a:r>
          </a:p>
          <a:p>
            <a:pPr lvl="1" algn="just"/>
            <a:r>
              <a:rPr lang="en-IN" sz="1800" b="1" dirty="0"/>
              <a:t>Compliance with national and international laws.</a:t>
            </a:r>
          </a:p>
          <a:p>
            <a:pPr algn="just"/>
            <a:r>
              <a:rPr lang="en-IN" sz="1800" b="1" dirty="0" smtClean="0"/>
              <a:t>Prevent </a:t>
            </a:r>
            <a:r>
              <a:rPr lang="en-IN" sz="1800" b="1" dirty="0"/>
              <a:t>Conflict of </a:t>
            </a:r>
            <a:r>
              <a:rPr lang="en-IN" sz="1800" b="1" dirty="0" smtClean="0"/>
              <a:t>Interest</a:t>
            </a:r>
          </a:p>
          <a:p>
            <a:pPr lvl="1" algn="just"/>
            <a:r>
              <a:rPr lang="en-IN" sz="1800" dirty="0"/>
              <a:t>Awareness of consequences if involved in bribery.</a:t>
            </a:r>
          </a:p>
          <a:p>
            <a:pPr lvl="1" algn="just"/>
            <a:r>
              <a:rPr lang="en-IN" sz="1800" dirty="0"/>
              <a:t>Improved financial performance.</a:t>
            </a:r>
          </a:p>
          <a:p>
            <a:pPr algn="just"/>
            <a:r>
              <a:rPr lang="en-IN" sz="1800" b="1" dirty="0"/>
              <a:t>Cost Reduction</a:t>
            </a:r>
            <a:r>
              <a:rPr lang="en-IN" sz="1800" b="1" dirty="0" smtClean="0"/>
              <a:t>:</a:t>
            </a:r>
          </a:p>
          <a:p>
            <a:pPr lvl="1" algn="just"/>
            <a:r>
              <a:rPr lang="en-IN" sz="1800" dirty="0"/>
              <a:t>Control of financial statement.</a:t>
            </a:r>
          </a:p>
          <a:p>
            <a:pPr lvl="1" algn="just"/>
            <a:r>
              <a:rPr lang="en-IN" sz="1800" dirty="0"/>
              <a:t>Efficient mechanisms to track transactions.</a:t>
            </a:r>
          </a:p>
          <a:p>
            <a:pPr algn="just"/>
            <a:r>
              <a:rPr lang="en-IN" sz="1800" b="1" dirty="0" smtClean="0"/>
              <a:t>Promotes </a:t>
            </a:r>
            <a:r>
              <a:rPr lang="en-IN" sz="1800" b="1" dirty="0"/>
              <a:t>an Anti-bribery </a:t>
            </a:r>
            <a:r>
              <a:rPr lang="en-IN" sz="1800" b="1" dirty="0" smtClean="0"/>
              <a:t>Culture</a:t>
            </a:r>
          </a:p>
          <a:p>
            <a:pPr lvl="1" algn="just"/>
            <a:r>
              <a:rPr lang="en-IN" sz="1800" dirty="0"/>
              <a:t>Better awareness on ABMS and anti-bribery culture.</a:t>
            </a:r>
          </a:p>
          <a:p>
            <a:pPr lvl="1" algn="just"/>
            <a:r>
              <a:rPr lang="en-IN" sz="1800" dirty="0"/>
              <a:t>General improvement among personnel.</a:t>
            </a:r>
          </a:p>
        </p:txBody>
      </p:sp>
    </p:spTree>
    <p:extLst>
      <p:ext uri="{BB962C8B-B14F-4D97-AF65-F5344CB8AC3E}">
        <p14:creationId xmlns:p14="http://schemas.microsoft.com/office/powerpoint/2010/main" val="25910230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382875"/>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2800" b="1" dirty="0"/>
              <a:t>Implementation of an Anti-bribery Management System</a:t>
            </a:r>
            <a:endParaRPr lang="en-IN" sz="3600" b="1" dirty="0"/>
          </a:p>
        </p:txBody>
      </p:sp>
      <p:sp>
        <p:nvSpPr>
          <p:cNvPr id="3" name="Content Placeholder 2"/>
          <p:cNvSpPr>
            <a:spLocks noGrp="1"/>
          </p:cNvSpPr>
          <p:nvPr>
            <p:ph idx="1"/>
          </p:nvPr>
        </p:nvSpPr>
        <p:spPr>
          <a:xfrm>
            <a:off x="103030" y="1223491"/>
            <a:ext cx="11964473" cy="5357614"/>
          </a:xfrm>
        </p:spPr>
        <p:txBody>
          <a:bodyPr/>
          <a:lstStyle/>
          <a:p>
            <a:pPr algn="just">
              <a:lnSpc>
                <a:spcPct val="150000"/>
              </a:lnSpc>
            </a:pPr>
            <a:r>
              <a:rPr lang="en-IN" sz="2200" dirty="0"/>
              <a:t>When implementing an Anti-bribery Management System based on ISO 37001 it is important to </a:t>
            </a:r>
            <a:r>
              <a:rPr lang="en-IN" sz="2200" dirty="0" smtClean="0"/>
              <a:t>follow a </a:t>
            </a:r>
            <a:r>
              <a:rPr lang="en-IN" sz="2200" dirty="0"/>
              <a:t>well-structured and effective methodology to cover all the minimum requirements of the </a:t>
            </a:r>
            <a:r>
              <a:rPr lang="en-IN" sz="2200" dirty="0" smtClean="0"/>
              <a:t>standard. For </a:t>
            </a:r>
            <a:r>
              <a:rPr lang="en-IN" sz="2200" dirty="0"/>
              <a:t>an effective implementation methodology, organizations need to consider specific risks that </a:t>
            </a:r>
            <a:r>
              <a:rPr lang="en-IN" sz="2200" dirty="0" smtClean="0"/>
              <a:t>would impact </a:t>
            </a:r>
            <a:r>
              <a:rPr lang="en-IN" sz="2200" dirty="0"/>
              <a:t>the anti-bribery performance. It is important to implement a plan that balances the </a:t>
            </a:r>
            <a:r>
              <a:rPr lang="en-IN" sz="2200" dirty="0" smtClean="0"/>
              <a:t>standard requirements</a:t>
            </a:r>
            <a:r>
              <a:rPr lang="en-IN" sz="2200" dirty="0"/>
              <a:t>, business needs, and the deadline to become certified</a:t>
            </a:r>
            <a:r>
              <a:rPr lang="en-IN" sz="2200" dirty="0" smtClean="0"/>
              <a:t>.</a:t>
            </a:r>
          </a:p>
          <a:p>
            <a:pPr algn="just">
              <a:lnSpc>
                <a:spcPct val="150000"/>
              </a:lnSpc>
            </a:pPr>
            <a:r>
              <a:rPr lang="en-IN" sz="2200" dirty="0"/>
              <a:t>There is no single blueprint for implementing ISO 37001 that will work for every company, but </a:t>
            </a:r>
            <a:r>
              <a:rPr lang="en-IN" sz="2200" dirty="0" smtClean="0"/>
              <a:t>there are </a:t>
            </a:r>
            <a:r>
              <a:rPr lang="en-IN" sz="2200" dirty="0"/>
              <a:t>some common steps that will allow the organization to balance the often-conflicting </a:t>
            </a:r>
            <a:r>
              <a:rPr lang="en-IN" sz="2200" dirty="0" smtClean="0"/>
              <a:t>requirements and </a:t>
            </a:r>
            <a:r>
              <a:rPr lang="en-IN" sz="2200" dirty="0"/>
              <a:t>prepare for a successfully accredited certification audit.</a:t>
            </a:r>
          </a:p>
        </p:txBody>
      </p:sp>
    </p:spTree>
    <p:extLst>
      <p:ext uri="{BB962C8B-B14F-4D97-AF65-F5344CB8AC3E}">
        <p14:creationId xmlns:p14="http://schemas.microsoft.com/office/powerpoint/2010/main" val="10858975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382875"/>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2800" b="1" dirty="0"/>
              <a:t>Certification of Organizations</a:t>
            </a:r>
            <a:endParaRPr lang="en-IN" sz="3600" b="1" dirty="0"/>
          </a:p>
        </p:txBody>
      </p:sp>
      <p:sp>
        <p:nvSpPr>
          <p:cNvPr id="3" name="Content Placeholder 2"/>
          <p:cNvSpPr>
            <a:spLocks noGrp="1"/>
          </p:cNvSpPr>
          <p:nvPr>
            <p:ph idx="1"/>
          </p:nvPr>
        </p:nvSpPr>
        <p:spPr>
          <a:xfrm>
            <a:off x="103030" y="1223491"/>
            <a:ext cx="11964473" cy="5357614"/>
          </a:xfrm>
        </p:spPr>
        <p:txBody>
          <a:bodyPr/>
          <a:lstStyle/>
          <a:p>
            <a:pPr algn="just"/>
            <a:r>
              <a:rPr lang="en-IN" sz="2000" b="1" dirty="0"/>
              <a:t>The usual path to be certified against ISO 37001 is the following</a:t>
            </a:r>
            <a:r>
              <a:rPr lang="en-IN" sz="2000" b="1" dirty="0" smtClean="0"/>
              <a:t>:</a:t>
            </a:r>
          </a:p>
          <a:p>
            <a:pPr lvl="1" algn="just"/>
            <a:r>
              <a:rPr lang="en-IN" sz="1900" dirty="0" smtClean="0"/>
              <a:t>Implementation of the management system.</a:t>
            </a:r>
          </a:p>
          <a:p>
            <a:pPr lvl="1" algn="just"/>
            <a:r>
              <a:rPr lang="en-IN" sz="1900" dirty="0" smtClean="0"/>
              <a:t>Internal audit and review by the anti-bribery compliance function, top management, and governing body.</a:t>
            </a:r>
          </a:p>
          <a:p>
            <a:pPr lvl="1" algn="just"/>
            <a:r>
              <a:rPr lang="en-IN" sz="1900" dirty="0" smtClean="0"/>
              <a:t>Selection of the certification body (registrar).</a:t>
            </a:r>
          </a:p>
          <a:p>
            <a:pPr lvl="1" algn="just"/>
            <a:r>
              <a:rPr lang="en-IN" sz="1900" dirty="0" smtClean="0"/>
              <a:t>Pre-assessment audit (optional): An organization can choose to perform a pre-audit to identify any possible gap between its current management system and the requirements of the standard.</a:t>
            </a:r>
          </a:p>
          <a:p>
            <a:pPr algn="just"/>
            <a:r>
              <a:rPr lang="en-IN" sz="2000" b="1" dirty="0" smtClean="0"/>
              <a:t>Choosing the right certification</a:t>
            </a:r>
          </a:p>
          <a:p>
            <a:pPr lvl="1" algn="just"/>
            <a:r>
              <a:rPr lang="en-IN" sz="1900" dirty="0" smtClean="0"/>
              <a:t>The </a:t>
            </a:r>
            <a:r>
              <a:rPr lang="en-IN" sz="1900" dirty="0"/>
              <a:t>ISO 37001 Foundation is a professional certification for professionals needing to have an overall understanding of the ISO 37001 standard and its requirements. The ISO 37001 Implementer certifications are professional certifications for professionals needing to implement an ABMS and, in the case of the ISO 37001 Lead Implementer Certification, needing to manage an implementation project.</a:t>
            </a:r>
          </a:p>
          <a:p>
            <a:pPr lvl="1" algn="just"/>
            <a:r>
              <a:rPr lang="en-IN" sz="1900" dirty="0"/>
              <a:t>The ISO 37001 Auditor certifications are credentials for professionals needing to audit an ABMS and, in the case of the ISO 37001 Lead Auditor Certification, needing to manage a team of auditors.</a:t>
            </a:r>
          </a:p>
          <a:p>
            <a:pPr lvl="1" algn="just"/>
            <a:r>
              <a:rPr lang="en-IN" sz="1900" dirty="0"/>
              <a:t>The ISO 37001 Master certification is a professional certification for professionals needing to implement an ABMS and to master the audit techniques and manage (or be part of) audit teams and audit program.</a:t>
            </a:r>
          </a:p>
          <a:p>
            <a:pPr algn="just">
              <a:lnSpc>
                <a:spcPct val="150000"/>
              </a:lnSpc>
            </a:pPr>
            <a:endParaRPr lang="en-IN" sz="2000" dirty="0"/>
          </a:p>
        </p:txBody>
      </p:sp>
    </p:spTree>
    <p:extLst>
      <p:ext uri="{BB962C8B-B14F-4D97-AF65-F5344CB8AC3E}">
        <p14:creationId xmlns:p14="http://schemas.microsoft.com/office/powerpoint/2010/main" val="15717889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53118"/>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5300" dirty="0" smtClean="0"/>
              <a:t> </a:t>
            </a:r>
            <a:r>
              <a:rPr lang="en-IN" sz="5300" dirty="0" smtClean="0"/>
              <a:t/>
            </a:r>
            <a:br>
              <a:rPr lang="en-IN" sz="5300" dirty="0" smtClean="0"/>
            </a:br>
            <a:r>
              <a:rPr lang="en-IN" sz="5300" b="1" dirty="0"/>
              <a:t>Various Fraud Cases</a:t>
            </a:r>
            <a:endParaRPr lang="en-US" sz="7300" b="1" dirty="0"/>
          </a:p>
        </p:txBody>
      </p:sp>
    </p:spTree>
    <p:extLst>
      <p:ext uri="{BB962C8B-B14F-4D97-AF65-F5344CB8AC3E}">
        <p14:creationId xmlns:p14="http://schemas.microsoft.com/office/powerpoint/2010/main" val="22908519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318480"/>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000" b="1" dirty="0"/>
              <a:t>A Brief on Bank Fraud </a:t>
            </a:r>
            <a:r>
              <a:rPr lang="en-IN" sz="3000" b="1" dirty="0" smtClean="0"/>
              <a:t>Cases </a:t>
            </a:r>
            <a:endParaRPr lang="en-IN" sz="3000" b="1" dirty="0"/>
          </a:p>
        </p:txBody>
      </p:sp>
      <p:sp>
        <p:nvSpPr>
          <p:cNvPr id="3" name="Content Placeholder 2"/>
          <p:cNvSpPr>
            <a:spLocks noGrp="1"/>
          </p:cNvSpPr>
          <p:nvPr>
            <p:ph idx="1"/>
          </p:nvPr>
        </p:nvSpPr>
        <p:spPr>
          <a:xfrm>
            <a:off x="103030" y="1159096"/>
            <a:ext cx="11964473" cy="5357614"/>
          </a:xfrm>
        </p:spPr>
        <p:txBody>
          <a:bodyPr/>
          <a:lstStyle/>
          <a:p>
            <a:pPr algn="just"/>
            <a:r>
              <a:rPr lang="en-IN" sz="2200" dirty="0"/>
              <a:t>In year 2014 </a:t>
            </a:r>
            <a:r>
              <a:rPr lang="en-IN" sz="2200" dirty="0" smtClean="0"/>
              <a:t>Rs.139 </a:t>
            </a:r>
            <a:r>
              <a:rPr lang="en-IN" sz="2200" dirty="0"/>
              <a:t>crore fraud from Kolkata based </a:t>
            </a:r>
            <a:r>
              <a:rPr lang="en-IN" sz="2200" dirty="0" smtClean="0"/>
              <a:t>industrialis Bipin </a:t>
            </a:r>
            <a:r>
              <a:rPr lang="en-IN" sz="2200" dirty="0"/>
              <a:t>Vohra and others were booked by the CBI for </a:t>
            </a:r>
            <a:r>
              <a:rPr lang="en-IN" sz="2200" dirty="0" smtClean="0"/>
              <a:t>allegedly </a:t>
            </a:r>
            <a:r>
              <a:rPr lang="en-IN" sz="2200" dirty="0" err="1" smtClean="0"/>
              <a:t>ch</a:t>
            </a:r>
            <a:r>
              <a:rPr lang="en-IN" sz="2200" dirty="0" smtClean="0"/>
              <a:t> eating </a:t>
            </a:r>
            <a:r>
              <a:rPr lang="en-IN" sz="2200" dirty="0"/>
              <a:t>Central Bank of India by obtaining the loan with </a:t>
            </a:r>
            <a:r>
              <a:rPr lang="en-IN" sz="2200" dirty="0" smtClean="0"/>
              <a:t>forged documents.</a:t>
            </a:r>
          </a:p>
          <a:p>
            <a:pPr algn="just"/>
            <a:r>
              <a:rPr lang="en-IN" sz="2200" dirty="0"/>
              <a:t>In the year 2011 </a:t>
            </a:r>
            <a:r>
              <a:rPr lang="en-IN" sz="2200" dirty="0" smtClean="0"/>
              <a:t>Rs.150 </a:t>
            </a:r>
            <a:r>
              <a:rPr lang="en-IN" sz="2200" dirty="0"/>
              <a:t>crore from Executives of Bank </a:t>
            </a:r>
            <a:r>
              <a:rPr lang="en-IN" sz="2200" dirty="0" smtClean="0"/>
              <a:t>of Maharashtra</a:t>
            </a:r>
            <a:r>
              <a:rPr lang="en-IN" sz="2200" dirty="0"/>
              <a:t>, Oriental Bank of Commerce and IDBI </a:t>
            </a:r>
            <a:r>
              <a:rPr lang="en-IN" sz="2200" dirty="0" smtClean="0"/>
              <a:t>created about </a:t>
            </a:r>
            <a:r>
              <a:rPr lang="en-IN" sz="2200" dirty="0"/>
              <a:t>10,000 fictitious accounts and transferred loans to </a:t>
            </a:r>
            <a:r>
              <a:rPr lang="en-IN" sz="2200" dirty="0" smtClean="0"/>
              <a:t>these accounts</a:t>
            </a:r>
            <a:r>
              <a:rPr lang="en-IN" sz="2200" dirty="0"/>
              <a:t>, a CBI investigation had found</a:t>
            </a:r>
            <a:r>
              <a:rPr lang="en-IN" sz="2200" dirty="0" smtClean="0"/>
              <a:t>. </a:t>
            </a:r>
          </a:p>
          <a:p>
            <a:pPr algn="just"/>
            <a:r>
              <a:rPr lang="en-IN" sz="2200" dirty="0"/>
              <a:t>In the year 2015 </a:t>
            </a:r>
            <a:r>
              <a:rPr lang="en-IN" sz="2200" dirty="0" smtClean="0"/>
              <a:t>Rs.2 </a:t>
            </a:r>
            <a:r>
              <a:rPr lang="en-IN" sz="2200" dirty="0"/>
              <a:t>crore fraud booked by CBI booked </a:t>
            </a:r>
            <a:r>
              <a:rPr lang="en-IN" sz="2200" dirty="0" smtClean="0"/>
              <a:t>former deputy </a:t>
            </a:r>
            <a:r>
              <a:rPr lang="en-IN" sz="2200" dirty="0"/>
              <a:t>general manager of Central Bank of India and </a:t>
            </a:r>
            <a:r>
              <a:rPr lang="en-IN" sz="2200" dirty="0" smtClean="0"/>
              <a:t>three directors </a:t>
            </a:r>
            <a:r>
              <a:rPr lang="en-IN" sz="2200" dirty="0"/>
              <a:t>of Jain Infra projects Ltd — MK Jain, </a:t>
            </a:r>
            <a:r>
              <a:rPr lang="en-IN" sz="2200" dirty="0" err="1"/>
              <a:t>Rekha</a:t>
            </a:r>
            <a:r>
              <a:rPr lang="en-IN" sz="2200" dirty="0"/>
              <a:t> Jain </a:t>
            </a:r>
            <a:r>
              <a:rPr lang="en-IN" sz="2200" dirty="0" smtClean="0"/>
              <a:t>and Sunil </a:t>
            </a:r>
            <a:r>
              <a:rPr lang="en-IN" sz="2200" dirty="0"/>
              <a:t>Kumar </a:t>
            </a:r>
            <a:r>
              <a:rPr lang="en-IN" sz="2200" dirty="0" err="1"/>
              <a:t>Dangi</a:t>
            </a:r>
            <a:r>
              <a:rPr lang="en-IN" sz="2200" dirty="0"/>
              <a:t>, for allegedly defrauding the bank</a:t>
            </a:r>
            <a:r>
              <a:rPr lang="en-IN" sz="2200" dirty="0" smtClean="0"/>
              <a:t>. </a:t>
            </a:r>
          </a:p>
          <a:p>
            <a:pPr algn="just"/>
            <a:r>
              <a:rPr lang="en-IN" sz="2200" dirty="0"/>
              <a:t>In the year 2018. </a:t>
            </a:r>
            <a:r>
              <a:rPr lang="en-IN" sz="2200" dirty="0" smtClean="0"/>
              <a:t>Rs.12,000 </a:t>
            </a:r>
            <a:r>
              <a:rPr lang="en-IN" sz="2200" dirty="0" err="1"/>
              <a:t>crores</a:t>
            </a:r>
            <a:r>
              <a:rPr lang="en-IN" sz="2200" dirty="0"/>
              <a:t> fraud of Kolkata based gold trader </a:t>
            </a:r>
            <a:r>
              <a:rPr lang="en-IN" sz="2200" dirty="0" err="1"/>
              <a:t>Nilesh</a:t>
            </a:r>
            <a:r>
              <a:rPr lang="en-IN" sz="2200" dirty="0"/>
              <a:t> Parekh was arrested by </a:t>
            </a:r>
            <a:r>
              <a:rPr lang="en-IN" sz="2200" dirty="0" smtClean="0"/>
              <a:t>the Directorate </a:t>
            </a:r>
            <a:r>
              <a:rPr lang="en-IN" sz="2200" dirty="0"/>
              <a:t>of Revenue Intelligence sleuths for allegedly siphoning off 1,700 kg of imported </a:t>
            </a:r>
            <a:r>
              <a:rPr lang="en-IN" sz="2200" dirty="0" smtClean="0"/>
              <a:t>duty-free gold </a:t>
            </a:r>
            <a:r>
              <a:rPr lang="en-IN" sz="2200" dirty="0"/>
              <a:t>and defrauding 25 banks</a:t>
            </a:r>
            <a:r>
              <a:rPr lang="en-IN" sz="2200" dirty="0" smtClean="0"/>
              <a:t>.</a:t>
            </a:r>
          </a:p>
          <a:p>
            <a:pPr algn="just"/>
            <a:r>
              <a:rPr lang="en-IN" sz="2200" dirty="0"/>
              <a:t>One of the recent cases of Diamond trader </a:t>
            </a:r>
            <a:r>
              <a:rPr lang="en-IN" sz="2200" dirty="0" err="1"/>
              <a:t>Nirav</a:t>
            </a:r>
            <a:r>
              <a:rPr lang="en-IN" sz="2200" dirty="0"/>
              <a:t> </a:t>
            </a:r>
            <a:r>
              <a:rPr lang="en-IN" sz="2200" dirty="0" err="1"/>
              <a:t>Modi</a:t>
            </a:r>
            <a:r>
              <a:rPr lang="en-IN" sz="2200" dirty="0"/>
              <a:t> and his uncle </a:t>
            </a:r>
            <a:r>
              <a:rPr lang="en-IN" sz="2200" dirty="0" err="1"/>
              <a:t>Mehul</a:t>
            </a:r>
            <a:r>
              <a:rPr lang="en-IN" sz="2200" dirty="0"/>
              <a:t> </a:t>
            </a:r>
            <a:r>
              <a:rPr lang="en-IN" sz="2200" dirty="0" err="1"/>
              <a:t>Choksi</a:t>
            </a:r>
            <a:r>
              <a:rPr lang="en-IN" sz="2200" dirty="0"/>
              <a:t> in the year 2018 </a:t>
            </a:r>
            <a:r>
              <a:rPr lang="en-IN" sz="2200" dirty="0" smtClean="0"/>
              <a:t>for Rs.14,000 </a:t>
            </a:r>
            <a:r>
              <a:rPr lang="en-IN" sz="2200" dirty="0"/>
              <a:t>crore, were accused of defrauding Punjab National Bank in one of the biggest financial </a:t>
            </a:r>
            <a:r>
              <a:rPr lang="en-IN" sz="2200" dirty="0" smtClean="0"/>
              <a:t>frauds in </a:t>
            </a:r>
            <a:r>
              <a:rPr lang="en-IN" sz="2200" dirty="0"/>
              <a:t>India. Both accused fled India before they could be arrested.</a:t>
            </a:r>
          </a:p>
        </p:txBody>
      </p:sp>
    </p:spTree>
    <p:extLst>
      <p:ext uri="{BB962C8B-B14F-4D97-AF65-F5344CB8AC3E}">
        <p14:creationId xmlns:p14="http://schemas.microsoft.com/office/powerpoint/2010/main" val="24462586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318480"/>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000" b="1" dirty="0"/>
              <a:t>Causes of fraud in banking Sector</a:t>
            </a:r>
          </a:p>
        </p:txBody>
      </p:sp>
      <p:sp>
        <p:nvSpPr>
          <p:cNvPr id="3" name="Content Placeholder 2"/>
          <p:cNvSpPr>
            <a:spLocks noGrp="1"/>
          </p:cNvSpPr>
          <p:nvPr>
            <p:ph idx="1"/>
          </p:nvPr>
        </p:nvSpPr>
        <p:spPr>
          <a:xfrm>
            <a:off x="103030" y="1159096"/>
            <a:ext cx="11964473" cy="5357614"/>
          </a:xfrm>
        </p:spPr>
        <p:txBody>
          <a:bodyPr/>
          <a:lstStyle/>
          <a:p>
            <a:pPr>
              <a:lnSpc>
                <a:spcPct val="150000"/>
              </a:lnSpc>
            </a:pPr>
            <a:r>
              <a:rPr lang="en-IN" sz="2000" dirty="0"/>
              <a:t>First and foremost, reason of frauds in case of banking sector is direct and indirect fault of </a:t>
            </a:r>
            <a:r>
              <a:rPr lang="en-IN" sz="2000" dirty="0" smtClean="0"/>
              <a:t>their own </a:t>
            </a:r>
            <a:r>
              <a:rPr lang="en-IN" sz="2000" dirty="0"/>
              <a:t>officials</a:t>
            </a:r>
            <a:r>
              <a:rPr lang="en-IN" sz="2000" dirty="0" smtClean="0"/>
              <a:t>.</a:t>
            </a:r>
          </a:p>
          <a:p>
            <a:pPr>
              <a:lnSpc>
                <a:spcPct val="150000"/>
              </a:lnSpc>
            </a:pPr>
            <a:r>
              <a:rPr lang="en-IN" sz="2000" dirty="0"/>
              <a:t>The fault could be intentional manipulations of rules and regulations for financial </a:t>
            </a:r>
            <a:r>
              <a:rPr lang="en-IN" sz="2000" dirty="0" smtClean="0"/>
              <a:t>gains</a:t>
            </a:r>
          </a:p>
          <a:p>
            <a:pPr>
              <a:lnSpc>
                <a:spcPct val="150000"/>
              </a:lnSpc>
            </a:pPr>
            <a:r>
              <a:rPr lang="en-IN" sz="2000" dirty="0"/>
              <a:t>To achieve business target, staff of banks use unethical ways</a:t>
            </a:r>
            <a:r>
              <a:rPr lang="en-IN" sz="2000" dirty="0" smtClean="0"/>
              <a:t>.</a:t>
            </a:r>
          </a:p>
          <a:p>
            <a:pPr>
              <a:lnSpc>
                <a:spcPct val="150000"/>
              </a:lnSpc>
            </a:pPr>
            <a:r>
              <a:rPr lang="en-IN" sz="2000" dirty="0"/>
              <a:t>Lack of proper audit and inspection and suitable </a:t>
            </a:r>
            <a:r>
              <a:rPr lang="en-IN" sz="2000" dirty="0" smtClean="0"/>
              <a:t>system.</a:t>
            </a:r>
          </a:p>
          <a:p>
            <a:pPr>
              <a:lnSpc>
                <a:spcPct val="150000"/>
              </a:lnSpc>
            </a:pPr>
            <a:r>
              <a:rPr lang="en-IN" sz="2000" dirty="0"/>
              <a:t>Lack of proper internal control </a:t>
            </a:r>
            <a:r>
              <a:rPr lang="en-IN" sz="2000" dirty="0" smtClean="0"/>
              <a:t>system.</a:t>
            </a:r>
          </a:p>
          <a:p>
            <a:pPr>
              <a:lnSpc>
                <a:spcPct val="150000"/>
              </a:lnSpc>
            </a:pPr>
            <a:r>
              <a:rPr lang="en-IN" sz="2000" dirty="0"/>
              <a:t>Use of new technology and financial software are also one of the causes, lack of proper </a:t>
            </a:r>
            <a:r>
              <a:rPr lang="en-IN" sz="2000" dirty="0" smtClean="0"/>
              <a:t>data security </a:t>
            </a:r>
            <a:r>
              <a:rPr lang="en-IN" sz="2000" dirty="0"/>
              <a:t>in new technology increase chances of theft, cybercrime and other online frauds</a:t>
            </a:r>
            <a:r>
              <a:rPr lang="en-IN" sz="2000" dirty="0" smtClean="0"/>
              <a:t>.</a:t>
            </a:r>
          </a:p>
          <a:p>
            <a:pPr>
              <a:lnSpc>
                <a:spcPct val="150000"/>
              </a:lnSpc>
            </a:pPr>
            <a:r>
              <a:rPr lang="en-IN" sz="2000" dirty="0"/>
              <a:t>Inexperience from the side of staff and lack of awareness from the side of customer also </a:t>
            </a:r>
            <a:r>
              <a:rPr lang="en-IN" sz="2000" dirty="0" smtClean="0"/>
              <a:t>create fraudulent </a:t>
            </a:r>
            <a:r>
              <a:rPr lang="en-IN" sz="2000" dirty="0"/>
              <a:t>activities in the financial and banking system.</a:t>
            </a:r>
          </a:p>
        </p:txBody>
      </p:sp>
    </p:spTree>
    <p:extLst>
      <p:ext uri="{BB962C8B-B14F-4D97-AF65-F5344CB8AC3E}">
        <p14:creationId xmlns:p14="http://schemas.microsoft.com/office/powerpoint/2010/main" val="8182846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318480"/>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2800" b="1" dirty="0"/>
              <a:t>A Brief on other Frauds</a:t>
            </a:r>
          </a:p>
        </p:txBody>
      </p:sp>
      <p:sp>
        <p:nvSpPr>
          <p:cNvPr id="3" name="Content Placeholder 2"/>
          <p:cNvSpPr>
            <a:spLocks noGrp="1"/>
          </p:cNvSpPr>
          <p:nvPr>
            <p:ph idx="1"/>
          </p:nvPr>
        </p:nvSpPr>
        <p:spPr>
          <a:xfrm>
            <a:off x="103030" y="991669"/>
            <a:ext cx="11964473" cy="5460646"/>
          </a:xfrm>
        </p:spPr>
        <p:txBody>
          <a:bodyPr/>
          <a:lstStyle/>
          <a:p>
            <a:pPr algn="just"/>
            <a:r>
              <a:rPr lang="en-IN" sz="2000" b="1" dirty="0"/>
              <a:t>1998 Vanishing </a:t>
            </a:r>
            <a:r>
              <a:rPr lang="en-IN" sz="2000" b="1" dirty="0" smtClean="0"/>
              <a:t>Companies:</a:t>
            </a:r>
          </a:p>
          <a:p>
            <a:pPr lvl="1" algn="just"/>
            <a:r>
              <a:rPr lang="en-IN" sz="1800" dirty="0"/>
              <a:t>What Happened: More than 650 companies raised money and then vanished from stock markets</a:t>
            </a:r>
            <a:r>
              <a:rPr lang="en-IN" sz="1800" dirty="0" smtClean="0"/>
              <a:t>.</a:t>
            </a:r>
          </a:p>
          <a:p>
            <a:pPr lvl="1" algn="just"/>
            <a:r>
              <a:rPr lang="en-IN" sz="1800" dirty="0"/>
              <a:t>Current Status: Only 77 companies officially identified</a:t>
            </a:r>
            <a:r>
              <a:rPr lang="en-IN" sz="1800" dirty="0" smtClean="0"/>
              <a:t>.</a:t>
            </a:r>
          </a:p>
          <a:p>
            <a:pPr lvl="1" algn="just"/>
            <a:r>
              <a:rPr lang="en-IN" sz="1800" dirty="0"/>
              <a:t>Estimated: More than </a:t>
            </a:r>
            <a:r>
              <a:rPr lang="en-IN" sz="1800" dirty="0" smtClean="0"/>
              <a:t>Rs.800 crore.</a:t>
            </a:r>
          </a:p>
          <a:p>
            <a:pPr lvl="1" algn="just"/>
            <a:r>
              <a:rPr lang="en-IN" sz="1800" dirty="0"/>
              <a:t>SEBI was probing few companies which disappeared after raising money from the stock markets. </a:t>
            </a:r>
            <a:r>
              <a:rPr lang="en-IN" sz="1800" dirty="0" smtClean="0"/>
              <a:t>In May </a:t>
            </a:r>
            <a:r>
              <a:rPr lang="en-IN" sz="1800" dirty="0"/>
              <a:t>1998, it names 80 companies that had raised close to </a:t>
            </a:r>
            <a:r>
              <a:rPr lang="en-IN" sz="1800" dirty="0" smtClean="0"/>
              <a:t>Rs.330 </a:t>
            </a:r>
            <a:r>
              <a:rPr lang="en-IN" sz="1800" dirty="0"/>
              <a:t>crore. Later, the case was handed </a:t>
            </a:r>
            <a:r>
              <a:rPr lang="en-IN" sz="1800" dirty="0" smtClean="0"/>
              <a:t>over to </a:t>
            </a:r>
            <a:r>
              <a:rPr lang="en-IN" sz="1800" dirty="0"/>
              <a:t>Department of Company Affairs. A retired official shared; more than 650 companies were </a:t>
            </a:r>
            <a:r>
              <a:rPr lang="en-IN" sz="1800" dirty="0" smtClean="0"/>
              <a:t>under scrutiny</a:t>
            </a:r>
            <a:r>
              <a:rPr lang="en-IN" sz="1800" dirty="0"/>
              <a:t>. Later a Coordination and Monitoring Committee, which was set up to investigate the </a:t>
            </a:r>
            <a:r>
              <a:rPr lang="en-IN" sz="1800" dirty="0" smtClean="0"/>
              <a:t>case, officially </a:t>
            </a:r>
            <a:r>
              <a:rPr lang="en-IN" sz="1800" dirty="0"/>
              <a:t>identified 238 listed companies, out of which 161 could be traced and 77 are still in the list </a:t>
            </a:r>
            <a:r>
              <a:rPr lang="en-IN" sz="1800" dirty="0" smtClean="0"/>
              <a:t>of vanishing </a:t>
            </a:r>
            <a:r>
              <a:rPr lang="en-IN" sz="1800" dirty="0"/>
              <a:t>companies</a:t>
            </a:r>
            <a:r>
              <a:rPr lang="en-IN" sz="1800" dirty="0" smtClean="0"/>
              <a:t>. </a:t>
            </a:r>
          </a:p>
          <a:p>
            <a:pPr algn="just"/>
            <a:r>
              <a:rPr lang="en-IN" sz="2000" b="1" dirty="0"/>
              <a:t>2003 Stamp Paper: </a:t>
            </a:r>
          </a:p>
          <a:p>
            <a:pPr lvl="1" algn="just"/>
            <a:r>
              <a:rPr lang="en-IN" sz="1800" dirty="0"/>
              <a:t>What Happened: Illegal stamp papers were printed in 13 states operated through 176 offices.</a:t>
            </a:r>
          </a:p>
          <a:p>
            <a:pPr lvl="1" algn="just"/>
            <a:r>
              <a:rPr lang="en-IN" sz="1800" dirty="0"/>
              <a:t>Current Status: Deceased.</a:t>
            </a:r>
          </a:p>
          <a:p>
            <a:pPr lvl="1" algn="just"/>
            <a:r>
              <a:rPr lang="en-IN" sz="1800" dirty="0"/>
              <a:t>Estimated: Rs.175 crore.</a:t>
            </a:r>
          </a:p>
          <a:p>
            <a:pPr lvl="1" algn="just"/>
            <a:r>
              <a:rPr lang="en-IN" sz="1800" dirty="0"/>
              <a:t>In 1994, Abdul Karim Telgi acquired a stamp paper license from the Indian government and began printing fake stamp papers. He was exposed in 2000. The loss is estimated to be Rs.171.33 crore. While unofficially, security and intelligence agencies pegged the loss at Rs.20,000 crore. At the time of arrest, he had a fake stamp paper business in 13 states and had 123 bank accounts in 18 cities allegedly selling to banks, insurance companies and brokerage firms. He was also slapped with a Rs.202 crore fine.</a:t>
            </a:r>
          </a:p>
          <a:p>
            <a:pPr lvl="1" algn="just"/>
            <a:endParaRPr lang="en-IN" sz="1800" b="1" dirty="0"/>
          </a:p>
        </p:txBody>
      </p:sp>
    </p:spTree>
    <p:extLst>
      <p:ext uri="{BB962C8B-B14F-4D97-AF65-F5344CB8AC3E}">
        <p14:creationId xmlns:p14="http://schemas.microsoft.com/office/powerpoint/2010/main" val="4344006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408633"/>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2800" b="1" dirty="0"/>
              <a:t>A Brief on other Frauds</a:t>
            </a:r>
          </a:p>
        </p:txBody>
      </p:sp>
      <p:sp>
        <p:nvSpPr>
          <p:cNvPr id="3" name="Content Placeholder 2"/>
          <p:cNvSpPr>
            <a:spLocks noGrp="1"/>
          </p:cNvSpPr>
          <p:nvPr>
            <p:ph idx="1"/>
          </p:nvPr>
        </p:nvSpPr>
        <p:spPr>
          <a:xfrm>
            <a:off x="103030" y="1275007"/>
            <a:ext cx="11964473" cy="5460646"/>
          </a:xfrm>
        </p:spPr>
        <p:txBody>
          <a:bodyPr/>
          <a:lstStyle/>
          <a:p>
            <a:pPr algn="just"/>
            <a:r>
              <a:rPr lang="en-IN" sz="2000" b="1" dirty="0"/>
              <a:t>2010 Housing Loan </a:t>
            </a:r>
            <a:r>
              <a:rPr lang="en-IN" sz="2000" b="1" dirty="0" smtClean="0"/>
              <a:t>Scam:</a:t>
            </a:r>
          </a:p>
          <a:p>
            <a:pPr lvl="1" algn="just"/>
            <a:r>
              <a:rPr lang="en-IN" sz="1800" dirty="0"/>
              <a:t>What Happened: Senior LIC and LIC Housing Finance officials were bribed to facilitate loans to </a:t>
            </a:r>
            <a:r>
              <a:rPr lang="en-IN" sz="1800" dirty="0" smtClean="0"/>
              <a:t>builders</a:t>
            </a:r>
          </a:p>
          <a:p>
            <a:pPr lvl="1" algn="just"/>
            <a:r>
              <a:rPr lang="en-IN" sz="1800" dirty="0"/>
              <a:t>Current Status: Probe still on</a:t>
            </a:r>
            <a:r>
              <a:rPr lang="en-IN" sz="1800" dirty="0" smtClean="0"/>
              <a:t>.</a:t>
            </a:r>
          </a:p>
          <a:p>
            <a:pPr lvl="1" algn="just"/>
            <a:r>
              <a:rPr lang="en-IN" sz="1800" dirty="0"/>
              <a:t>Estimated: </a:t>
            </a:r>
            <a:r>
              <a:rPr lang="en-IN" sz="1800" dirty="0" smtClean="0"/>
              <a:t>Rs.40,000 </a:t>
            </a:r>
            <a:r>
              <a:rPr lang="en-IN" sz="1800" dirty="0"/>
              <a:t>crore</a:t>
            </a:r>
            <a:r>
              <a:rPr lang="en-IN" sz="1800" dirty="0" smtClean="0"/>
              <a:t>.</a:t>
            </a:r>
          </a:p>
          <a:p>
            <a:pPr lvl="1" algn="just"/>
            <a:r>
              <a:rPr lang="en-IN" sz="1800" dirty="0"/>
              <a:t>In 2010, CBI alleged that real estate developers had bribed senior officials in Life Insurance </a:t>
            </a:r>
            <a:r>
              <a:rPr lang="en-IN" sz="1800" dirty="0" smtClean="0"/>
              <a:t>Corporation (LIC</a:t>
            </a:r>
            <a:r>
              <a:rPr lang="en-IN" sz="1800" dirty="0"/>
              <a:t>) and LIC Housing Finance and facilitated loans. Over the next few months, CBI filed cases </a:t>
            </a:r>
            <a:r>
              <a:rPr lang="en-IN" sz="1800" dirty="0" smtClean="0"/>
              <a:t>against four </a:t>
            </a:r>
            <a:r>
              <a:rPr lang="en-IN" sz="1800" dirty="0"/>
              <a:t>other financial institutions including banks. According to CBI’s preliminary reports (unconfirmed</a:t>
            </a:r>
            <a:r>
              <a:rPr lang="en-IN" sz="1800" dirty="0" smtClean="0"/>
              <a:t>), the </a:t>
            </a:r>
            <a:r>
              <a:rPr lang="en-IN" sz="1800" dirty="0"/>
              <a:t>total loan was estimated to be more than </a:t>
            </a:r>
            <a:r>
              <a:rPr lang="en-IN" sz="1800" dirty="0" smtClean="0"/>
              <a:t>Rs..40,000 </a:t>
            </a:r>
            <a:r>
              <a:rPr lang="en-IN" sz="1800" dirty="0"/>
              <a:t>crore</a:t>
            </a:r>
            <a:r>
              <a:rPr lang="en-IN" sz="1800" dirty="0" smtClean="0"/>
              <a:t>. </a:t>
            </a:r>
          </a:p>
          <a:p>
            <a:pPr marL="273050" lvl="1" indent="-273050" algn="just">
              <a:buClr>
                <a:srgbClr val="0BD0D9"/>
              </a:buClr>
              <a:buSzPct val="95000"/>
            </a:pPr>
            <a:r>
              <a:rPr lang="en-IN" sz="2000" b="1" dirty="0"/>
              <a:t>2018 Vikram Investments: </a:t>
            </a:r>
          </a:p>
          <a:p>
            <a:pPr lvl="1" algn="just"/>
            <a:r>
              <a:rPr lang="en-IN" sz="1800" dirty="0"/>
              <a:t>What Happened: Collected money promising 40 per cent returns on commodity trading</a:t>
            </a:r>
            <a:r>
              <a:rPr lang="en-IN" sz="1800" dirty="0" smtClean="0"/>
              <a:t>.</a:t>
            </a:r>
          </a:p>
          <a:p>
            <a:pPr lvl="1" algn="just"/>
            <a:r>
              <a:rPr lang="en-IN" sz="1800" dirty="0"/>
              <a:t>Current Status: Arrested</a:t>
            </a:r>
            <a:r>
              <a:rPr lang="en-IN" sz="1800" dirty="0" smtClean="0"/>
              <a:t>.</a:t>
            </a:r>
          </a:p>
          <a:p>
            <a:pPr lvl="1" algn="just"/>
            <a:r>
              <a:rPr lang="en-IN" sz="1800" dirty="0"/>
              <a:t>Estimated: </a:t>
            </a:r>
            <a:r>
              <a:rPr lang="en-IN" sz="1800" dirty="0" smtClean="0"/>
              <a:t>Rs.800 </a:t>
            </a:r>
            <a:r>
              <a:rPr lang="en-IN" sz="1800" dirty="0"/>
              <a:t>crore</a:t>
            </a:r>
            <a:r>
              <a:rPr lang="en-IN" sz="1800" dirty="0" smtClean="0"/>
              <a:t>.</a:t>
            </a:r>
          </a:p>
          <a:p>
            <a:pPr lvl="1" algn="just"/>
            <a:r>
              <a:rPr lang="en-IN" sz="1800" dirty="0"/>
              <a:t>Cricketer Rahul </a:t>
            </a:r>
            <a:r>
              <a:rPr lang="en-IN" sz="1800" dirty="0" err="1"/>
              <a:t>Dravid</a:t>
            </a:r>
            <a:r>
              <a:rPr lang="en-IN" sz="1800" dirty="0"/>
              <a:t>, Badminton stars Prakash </a:t>
            </a:r>
            <a:r>
              <a:rPr lang="en-IN" sz="1800" dirty="0" err="1"/>
              <a:t>Padukone</a:t>
            </a:r>
            <a:r>
              <a:rPr lang="en-IN" sz="1800" dirty="0"/>
              <a:t> and </a:t>
            </a:r>
            <a:r>
              <a:rPr lang="en-IN" sz="1800" dirty="0" err="1"/>
              <a:t>Saina</a:t>
            </a:r>
            <a:r>
              <a:rPr lang="en-IN" sz="1800" dirty="0"/>
              <a:t> </a:t>
            </a:r>
            <a:r>
              <a:rPr lang="en-IN" sz="1800" dirty="0" err="1"/>
              <a:t>Nehawal</a:t>
            </a:r>
            <a:r>
              <a:rPr lang="en-IN" sz="1800" dirty="0"/>
              <a:t> lost money in this </a:t>
            </a:r>
            <a:r>
              <a:rPr lang="en-IN" sz="1800" dirty="0" smtClean="0"/>
              <a:t>Ponzi scheme </a:t>
            </a:r>
            <a:r>
              <a:rPr lang="en-IN" sz="1800" dirty="0"/>
              <a:t>that assured 40 per cent returns on their investment through investment in commodity </a:t>
            </a:r>
            <a:r>
              <a:rPr lang="en-IN" sz="1800" dirty="0" smtClean="0"/>
              <a:t>trading. The </a:t>
            </a:r>
            <a:r>
              <a:rPr lang="en-IN" sz="1800" dirty="0"/>
              <a:t>Bengaluru-based wealth management firm owned by Raghavendra </a:t>
            </a:r>
            <a:r>
              <a:rPr lang="en-IN" sz="1800" dirty="0" err="1"/>
              <a:t>Sreenath</a:t>
            </a:r>
            <a:r>
              <a:rPr lang="en-IN" sz="1800" dirty="0"/>
              <a:t> had duped more </a:t>
            </a:r>
            <a:r>
              <a:rPr lang="en-IN" sz="1800" dirty="0" smtClean="0"/>
              <a:t>than 500 </a:t>
            </a:r>
            <a:r>
              <a:rPr lang="en-IN" sz="1800" dirty="0"/>
              <a:t>investors of more than </a:t>
            </a:r>
            <a:r>
              <a:rPr lang="en-IN" sz="1800" dirty="0" smtClean="0"/>
              <a:t>Rs.800 </a:t>
            </a:r>
            <a:r>
              <a:rPr lang="en-IN" sz="1800" dirty="0"/>
              <a:t>crore.</a:t>
            </a:r>
            <a:endParaRPr lang="en-IN" sz="1800" b="1" dirty="0"/>
          </a:p>
        </p:txBody>
      </p:sp>
    </p:spTree>
    <p:extLst>
      <p:ext uri="{BB962C8B-B14F-4D97-AF65-F5344CB8AC3E}">
        <p14:creationId xmlns:p14="http://schemas.microsoft.com/office/powerpoint/2010/main" val="41573579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408633"/>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200" b="1" dirty="0"/>
              <a:t>The PMC Bank Scam, 2019</a:t>
            </a:r>
            <a:endParaRPr lang="en-IN" sz="2800" b="1" dirty="0"/>
          </a:p>
        </p:txBody>
      </p:sp>
      <p:sp>
        <p:nvSpPr>
          <p:cNvPr id="3" name="Content Placeholder 2"/>
          <p:cNvSpPr>
            <a:spLocks noGrp="1"/>
          </p:cNvSpPr>
          <p:nvPr>
            <p:ph idx="1"/>
          </p:nvPr>
        </p:nvSpPr>
        <p:spPr>
          <a:xfrm>
            <a:off x="103030" y="1197733"/>
            <a:ext cx="11964473" cy="5460646"/>
          </a:xfrm>
        </p:spPr>
        <p:txBody>
          <a:bodyPr/>
          <a:lstStyle/>
          <a:p>
            <a:pPr algn="just"/>
            <a:r>
              <a:rPr lang="en-IN" sz="2000" b="1" dirty="0"/>
              <a:t>PMC Bank– History and </a:t>
            </a:r>
            <a:r>
              <a:rPr lang="en-IN" sz="2000" b="1" dirty="0" smtClean="0"/>
              <a:t>Background:</a:t>
            </a:r>
          </a:p>
          <a:p>
            <a:pPr lvl="1" algn="just"/>
            <a:r>
              <a:rPr lang="en-IN" sz="1800" dirty="0"/>
              <a:t>The Punjab and Maharashtra Co-Operative Bank (PMC Bank) is a multi-state </a:t>
            </a:r>
            <a:r>
              <a:rPr lang="en-IN" sz="1800" dirty="0" smtClean="0"/>
              <a:t>co-operative bank </a:t>
            </a:r>
            <a:r>
              <a:rPr lang="en-IN" sz="1800" dirty="0"/>
              <a:t>started in the year </a:t>
            </a:r>
            <a:r>
              <a:rPr lang="en-IN" sz="1800" dirty="0" smtClean="0"/>
              <a:t>1983. The </a:t>
            </a:r>
            <a:r>
              <a:rPr lang="en-IN" sz="1800" dirty="0"/>
              <a:t>bank has operations in Maharashtra, Goa, Karnataka, Delhi, Gujarat and </a:t>
            </a:r>
            <a:r>
              <a:rPr lang="en-IN" sz="1800" dirty="0" smtClean="0"/>
              <a:t>Madhya Pradesh.</a:t>
            </a:r>
            <a:r>
              <a:rPr lang="en-IN" sz="1800" dirty="0"/>
              <a:t> </a:t>
            </a:r>
            <a:r>
              <a:rPr lang="en-IN" sz="1800" dirty="0" smtClean="0"/>
              <a:t>It has 137 branches spread across the six states. It has its headquarters at Mumbai, about 100 branches in Maharashtra and its one of the most profitable co-operative banks in India.</a:t>
            </a:r>
          </a:p>
          <a:p>
            <a:pPr algn="just"/>
            <a:r>
              <a:rPr lang="en-US" sz="2000" b="1" dirty="0" smtClean="0"/>
              <a:t>The Scam: </a:t>
            </a:r>
            <a:endParaRPr lang="en-IN" sz="2000" b="1" dirty="0"/>
          </a:p>
          <a:p>
            <a:pPr lvl="1" algn="just"/>
            <a:r>
              <a:rPr lang="en-IN" sz="1800" dirty="0"/>
              <a:t>Housing Development and Infrastructure Limited (HDIL) had exposure of advances of </a:t>
            </a:r>
            <a:r>
              <a:rPr lang="en-IN" sz="1800" dirty="0" smtClean="0"/>
              <a:t>around Rs.6,500 </a:t>
            </a:r>
            <a:r>
              <a:rPr lang="en-IN" sz="1800" dirty="0"/>
              <a:t>Crores which comes to about 73% of the total advances given by the Bank. The </a:t>
            </a:r>
            <a:r>
              <a:rPr lang="en-IN" sz="1800" dirty="0" smtClean="0"/>
              <a:t>advances given </a:t>
            </a:r>
            <a:r>
              <a:rPr lang="en-IN" sz="1800" dirty="0"/>
              <a:t>were not repaid</a:t>
            </a:r>
            <a:r>
              <a:rPr lang="en-IN" sz="1800" dirty="0" smtClean="0"/>
              <a:t>.</a:t>
            </a:r>
          </a:p>
          <a:p>
            <a:pPr lvl="1" algn="just"/>
            <a:r>
              <a:rPr lang="en-IN" sz="1800" dirty="0"/>
              <a:t>The banks had presented false financial reports to hide the bad loans and alleged collusion </a:t>
            </a:r>
            <a:r>
              <a:rPr lang="en-IN" sz="1800" dirty="0" smtClean="0"/>
              <a:t>with HDIL. </a:t>
            </a:r>
          </a:p>
          <a:p>
            <a:pPr algn="just"/>
            <a:r>
              <a:rPr lang="en-IN" sz="2000" b="1" dirty="0"/>
              <a:t>The Confession</a:t>
            </a:r>
            <a:r>
              <a:rPr lang="en-IN" sz="2000" b="1" dirty="0" smtClean="0"/>
              <a:t>:</a:t>
            </a:r>
          </a:p>
          <a:p>
            <a:pPr lvl="1" algn="just"/>
            <a:r>
              <a:rPr lang="en-IN" sz="1800" dirty="0"/>
              <a:t>The now suspended Managing Director of the PMC Bank, Joy Thomas, accepted the wrongdoings through a confession letter addressed to RBI, and accepted giving loans to reality developer HDIL and its related entity to the tune </a:t>
            </a:r>
            <a:r>
              <a:rPr lang="en-IN" sz="1800" dirty="0" smtClean="0"/>
              <a:t>of Rs.6,500 </a:t>
            </a:r>
            <a:r>
              <a:rPr lang="en-IN" sz="1800" dirty="0"/>
              <a:t>Crores without informing the board of directors</a:t>
            </a:r>
            <a:r>
              <a:rPr lang="en-IN" sz="1800" dirty="0" smtClean="0"/>
              <a:t>. </a:t>
            </a:r>
          </a:p>
          <a:p>
            <a:pPr lvl="1" algn="just"/>
            <a:r>
              <a:rPr lang="en-IN" sz="1800" dirty="0"/>
              <a:t>The information was concealed from the Board of Directors, Auditors and Regulators due to </a:t>
            </a:r>
            <a:r>
              <a:rPr lang="en-IN" sz="1800" dirty="0" smtClean="0"/>
              <a:t>fear of </a:t>
            </a:r>
            <a:r>
              <a:rPr lang="en-IN" sz="1800" dirty="0"/>
              <a:t>loss of reputation</a:t>
            </a:r>
            <a:r>
              <a:rPr lang="en-IN" sz="1800" dirty="0" smtClean="0"/>
              <a:t>.</a:t>
            </a:r>
          </a:p>
          <a:p>
            <a:pPr lvl="1" algn="just"/>
            <a:r>
              <a:rPr lang="en-IN" sz="1800" dirty="0" smtClean="0"/>
              <a:t>Most </a:t>
            </a:r>
            <a:r>
              <a:rPr lang="en-IN" sz="1800" dirty="0"/>
              <a:t>of the Board of Directors had no idea about the wrongdoings and they had no role </a:t>
            </a:r>
            <a:r>
              <a:rPr lang="en-IN" sz="1800" dirty="0" smtClean="0"/>
              <a:t>in the </a:t>
            </a:r>
            <a:r>
              <a:rPr lang="en-IN" sz="1800" dirty="0"/>
              <a:t>happenings whatsoever.</a:t>
            </a:r>
            <a:endParaRPr lang="en-US" sz="1800" dirty="0" smtClean="0"/>
          </a:p>
        </p:txBody>
      </p:sp>
    </p:spTree>
    <p:extLst>
      <p:ext uri="{BB962C8B-B14F-4D97-AF65-F5344CB8AC3E}">
        <p14:creationId xmlns:p14="http://schemas.microsoft.com/office/powerpoint/2010/main" val="865084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600" b="1" dirty="0"/>
              <a:t>Cases Handled by the </a:t>
            </a:r>
            <a:r>
              <a:rPr lang="en-IN" sz="3600" b="1" dirty="0" smtClean="0"/>
              <a:t>CBI</a:t>
            </a:r>
            <a:endParaRPr lang="en-IN" sz="3600" b="1" dirty="0"/>
          </a:p>
        </p:txBody>
      </p:sp>
      <p:sp>
        <p:nvSpPr>
          <p:cNvPr id="3" name="Content Placeholder 2"/>
          <p:cNvSpPr>
            <a:spLocks noGrp="1"/>
          </p:cNvSpPr>
          <p:nvPr>
            <p:ph idx="1"/>
          </p:nvPr>
        </p:nvSpPr>
        <p:spPr>
          <a:xfrm>
            <a:off x="103030" y="1146215"/>
            <a:ext cx="11964473" cy="5383373"/>
          </a:xfrm>
        </p:spPr>
        <p:txBody>
          <a:bodyPr/>
          <a:lstStyle/>
          <a:p>
            <a:pPr algn="just"/>
            <a:r>
              <a:rPr lang="en-IN" sz="2000" b="1" dirty="0"/>
              <a:t>Anti-Corruption Crimes - </a:t>
            </a:r>
            <a:r>
              <a:rPr lang="en-IN" sz="2000" dirty="0"/>
              <a:t>for investigation of cases under the Prevention of Corruption Act </a:t>
            </a:r>
            <a:r>
              <a:rPr lang="en-IN" sz="2000" dirty="0" smtClean="0"/>
              <a:t>against Public </a:t>
            </a:r>
            <a:r>
              <a:rPr lang="en-IN" sz="2000" dirty="0"/>
              <a:t>officials and the employees of Central Government, Public Sector Undertakings, </a:t>
            </a:r>
            <a:r>
              <a:rPr lang="en-IN" sz="2000" dirty="0" smtClean="0"/>
              <a:t>Corporations or </a:t>
            </a:r>
            <a:r>
              <a:rPr lang="en-IN" sz="2000" dirty="0"/>
              <a:t>Bodies owned or controlled by the Government of India</a:t>
            </a:r>
            <a:r>
              <a:rPr lang="en-IN" sz="2000" dirty="0" smtClean="0"/>
              <a:t>.</a:t>
            </a:r>
          </a:p>
          <a:p>
            <a:pPr algn="just"/>
            <a:r>
              <a:rPr lang="en-IN" sz="2000" b="1" dirty="0"/>
              <a:t>Economic Crimes: </a:t>
            </a:r>
            <a:r>
              <a:rPr lang="en-IN" sz="2000" dirty="0"/>
              <a:t>For investigation of major financial scams and serious economic frauds, </a:t>
            </a:r>
            <a:r>
              <a:rPr lang="en-IN" sz="2000" dirty="0" smtClean="0"/>
              <a:t>including crimes </a:t>
            </a:r>
            <a:r>
              <a:rPr lang="en-IN" sz="2000" dirty="0"/>
              <a:t>relating to Fake Indian Currency Notes, Bank Frauds and Cyber Crime, bank frauds, </a:t>
            </a:r>
            <a:r>
              <a:rPr lang="en-IN" sz="2000" dirty="0" smtClean="0"/>
              <a:t>Import Export </a:t>
            </a:r>
            <a:r>
              <a:rPr lang="en-IN" sz="2000" dirty="0"/>
              <a:t>&amp; Foreign Exchange violations, large-scale smuggling of narcotics, antiques, cultural property </a:t>
            </a:r>
            <a:r>
              <a:rPr lang="en-IN" sz="2000" dirty="0" smtClean="0"/>
              <a:t>and smuggling </a:t>
            </a:r>
            <a:r>
              <a:rPr lang="en-IN" sz="2000" dirty="0"/>
              <a:t>of other contraband items etc</a:t>
            </a:r>
            <a:r>
              <a:rPr lang="en-IN" sz="2000" dirty="0" smtClean="0"/>
              <a:t>.</a:t>
            </a:r>
          </a:p>
          <a:p>
            <a:pPr algn="just"/>
            <a:r>
              <a:rPr lang="en-IN" sz="2000" b="1" dirty="0"/>
              <a:t>Special Crimes: </a:t>
            </a:r>
            <a:r>
              <a:rPr lang="en-IN" sz="2000" dirty="0"/>
              <a:t>For investigation of serious and organized crime under the Indian Penal Code </a:t>
            </a:r>
            <a:r>
              <a:rPr lang="en-IN" sz="2000" dirty="0" smtClean="0"/>
              <a:t>and other </a:t>
            </a:r>
            <a:r>
              <a:rPr lang="en-IN" sz="2000" dirty="0"/>
              <a:t>laws on the requests of State Governments or on the orders of the Supreme Court and </a:t>
            </a:r>
            <a:r>
              <a:rPr lang="en-IN" sz="2000" dirty="0" smtClean="0"/>
              <a:t>High Courts </a:t>
            </a:r>
            <a:r>
              <a:rPr lang="en-IN" sz="2000" dirty="0"/>
              <a:t>- such as cases of terrorism, bomb blasts, kidnapping for ransom and crimes committed by </a:t>
            </a:r>
            <a:r>
              <a:rPr lang="en-IN" sz="2000" dirty="0" smtClean="0"/>
              <a:t>the mafia/the </a:t>
            </a:r>
            <a:r>
              <a:rPr lang="en-IN" sz="2000" dirty="0"/>
              <a:t>underworld</a:t>
            </a:r>
            <a:r>
              <a:rPr lang="en-IN" sz="2000" dirty="0" smtClean="0"/>
              <a:t>.</a:t>
            </a:r>
          </a:p>
          <a:p>
            <a:pPr algn="just"/>
            <a:r>
              <a:rPr lang="en-IN" sz="2000" b="1" dirty="0" err="1"/>
              <a:t>Suo</a:t>
            </a:r>
            <a:r>
              <a:rPr lang="en-IN" sz="2000" b="1" dirty="0"/>
              <a:t> Moto </a:t>
            </a:r>
            <a:r>
              <a:rPr lang="en-IN" sz="2000" b="1" dirty="0" smtClean="0"/>
              <a:t>Cases: </a:t>
            </a:r>
            <a:r>
              <a:rPr lang="en-IN" sz="2000" dirty="0" smtClean="0"/>
              <a:t>CBI </a:t>
            </a:r>
            <a:r>
              <a:rPr lang="en-IN" sz="2000" dirty="0"/>
              <a:t>can </a:t>
            </a:r>
            <a:r>
              <a:rPr lang="en-IN" sz="2000" dirty="0" err="1"/>
              <a:t>Suo-moto</a:t>
            </a:r>
            <a:r>
              <a:rPr lang="en-IN" sz="2000" dirty="0"/>
              <a:t> take up investigation of offences only in the Union Territories</a:t>
            </a:r>
            <a:r>
              <a:rPr lang="en-IN" sz="2000" dirty="0" smtClean="0"/>
              <a:t>.</a:t>
            </a:r>
          </a:p>
          <a:p>
            <a:pPr lvl="1" algn="just"/>
            <a:r>
              <a:rPr lang="en-IN" sz="1800" dirty="0"/>
              <a:t>The Central Government can authorize CBI to investigate a crime in a State but only with the consent of the concerned State Government.</a:t>
            </a:r>
          </a:p>
          <a:p>
            <a:pPr lvl="1" algn="just"/>
            <a:r>
              <a:rPr lang="en-IN" sz="1800" dirty="0"/>
              <a:t>The Supreme Court and High Courts, however, can order CBI to investigate a crime anywhere in the country without the consent of the State</a:t>
            </a:r>
            <a:r>
              <a:rPr lang="en-IN" sz="1800" dirty="0" smtClean="0"/>
              <a:t>. </a:t>
            </a:r>
            <a:endParaRPr lang="en-IN" sz="1800" dirty="0"/>
          </a:p>
        </p:txBody>
      </p:sp>
    </p:spTree>
    <p:extLst>
      <p:ext uri="{BB962C8B-B14F-4D97-AF65-F5344CB8AC3E}">
        <p14:creationId xmlns:p14="http://schemas.microsoft.com/office/powerpoint/2010/main" val="42220265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408633"/>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200" b="1" dirty="0"/>
              <a:t>The PMC Bank Scam, 2019</a:t>
            </a:r>
            <a:endParaRPr lang="en-IN" sz="2800" b="1" dirty="0"/>
          </a:p>
        </p:txBody>
      </p:sp>
      <p:sp>
        <p:nvSpPr>
          <p:cNvPr id="3" name="Content Placeholder 2"/>
          <p:cNvSpPr>
            <a:spLocks noGrp="1"/>
          </p:cNvSpPr>
          <p:nvPr>
            <p:ph idx="1"/>
          </p:nvPr>
        </p:nvSpPr>
        <p:spPr>
          <a:xfrm>
            <a:off x="103030" y="1197733"/>
            <a:ext cx="11964473" cy="5460646"/>
          </a:xfrm>
        </p:spPr>
        <p:txBody>
          <a:bodyPr/>
          <a:lstStyle/>
          <a:p>
            <a:pPr algn="just"/>
            <a:r>
              <a:rPr lang="en-IN" sz="2000" b="1" dirty="0"/>
              <a:t>The Investigation and Actions</a:t>
            </a:r>
            <a:r>
              <a:rPr lang="en-IN" sz="2000" b="1" dirty="0" smtClean="0"/>
              <a:t>:</a:t>
            </a:r>
          </a:p>
          <a:p>
            <a:pPr lvl="1" algn="just"/>
            <a:r>
              <a:rPr lang="en-IN" sz="1800" dirty="0"/>
              <a:t>A case of forgery, cheating and criminal conspiracy was registered against the former </a:t>
            </a:r>
            <a:r>
              <a:rPr lang="en-IN" sz="1800" dirty="0" smtClean="0"/>
              <a:t>bank management </a:t>
            </a:r>
            <a:r>
              <a:rPr lang="en-IN" sz="1800" dirty="0"/>
              <a:t>and promoters of HDIL on 30.09.2019.</a:t>
            </a:r>
          </a:p>
          <a:p>
            <a:pPr lvl="1" algn="just"/>
            <a:r>
              <a:rPr lang="en-IN" sz="1800" dirty="0"/>
              <a:t>The Mumbai High Court has appointed a three-member committee to oversee the sale of </a:t>
            </a:r>
            <a:r>
              <a:rPr lang="en-IN" sz="1800" dirty="0" smtClean="0"/>
              <a:t>assets of </a:t>
            </a:r>
            <a:r>
              <a:rPr lang="en-IN" sz="1800" dirty="0"/>
              <a:t>Housing Development Infrastructure (HDIL) to pay the depositors. The court has said that </a:t>
            </a:r>
            <a:r>
              <a:rPr lang="en-IN" sz="1800" dirty="0" smtClean="0"/>
              <a:t>if the </a:t>
            </a:r>
            <a:r>
              <a:rPr lang="en-IN" sz="1800" dirty="0"/>
              <a:t>proceeds from the sale were insufficient to pay the dues, the committee would identify </a:t>
            </a:r>
            <a:r>
              <a:rPr lang="en-IN" sz="1800" dirty="0" smtClean="0"/>
              <a:t>and dispose </a:t>
            </a:r>
            <a:r>
              <a:rPr lang="en-IN" sz="1800" dirty="0"/>
              <a:t>of the properties of other companies owned or promoted by the Wadhawan’s </a:t>
            </a:r>
            <a:r>
              <a:rPr lang="en-IN" sz="1800" dirty="0" smtClean="0"/>
              <a:t>which were </a:t>
            </a:r>
            <a:r>
              <a:rPr lang="en-IN" sz="1800" dirty="0"/>
              <a:t>mortgaged with the PMC Bank, but with </a:t>
            </a:r>
            <a:r>
              <a:rPr lang="en-IN" sz="1800" dirty="0" err="1"/>
              <a:t>Pari</a:t>
            </a:r>
            <a:r>
              <a:rPr lang="en-IN" sz="1800" dirty="0"/>
              <a:t> </a:t>
            </a:r>
            <a:r>
              <a:rPr lang="en-IN" sz="1800" dirty="0" err="1"/>
              <a:t>passu</a:t>
            </a:r>
            <a:r>
              <a:rPr lang="en-IN" sz="1800" dirty="0"/>
              <a:t> charge of other financial institution</a:t>
            </a:r>
            <a:r>
              <a:rPr lang="en-IN" sz="1800" dirty="0" smtClean="0"/>
              <a:t>.</a:t>
            </a:r>
          </a:p>
          <a:p>
            <a:pPr algn="just"/>
            <a:r>
              <a:rPr lang="en-IN" sz="2000" b="1" dirty="0"/>
              <a:t>Recent Developments: </a:t>
            </a:r>
          </a:p>
          <a:p>
            <a:pPr lvl="1" algn="just"/>
            <a:r>
              <a:rPr lang="en-IN" sz="1800" dirty="0"/>
              <a:t>RBI has extended the restrictions on the bank till 22.06.2020</a:t>
            </a:r>
            <a:r>
              <a:rPr lang="en-IN" sz="1800" dirty="0" smtClean="0"/>
              <a:t>.</a:t>
            </a:r>
          </a:p>
          <a:p>
            <a:pPr lvl="1" algn="just"/>
            <a:r>
              <a:rPr lang="en-IN" sz="1800" dirty="0"/>
              <a:t>Meanwhile the Supreme Court has stayed the Mumbai High Court Order to attach </a:t>
            </a:r>
            <a:r>
              <a:rPr lang="en-IN" sz="1800" dirty="0" smtClean="0"/>
              <a:t>properties after </a:t>
            </a:r>
            <a:r>
              <a:rPr lang="en-IN" sz="1800" dirty="0"/>
              <a:t>appeal from RBI</a:t>
            </a:r>
            <a:r>
              <a:rPr lang="en-IN" sz="1800" dirty="0" smtClean="0"/>
              <a:t>. </a:t>
            </a:r>
          </a:p>
          <a:p>
            <a:pPr algn="just"/>
            <a:r>
              <a:rPr lang="en-IN" sz="2000" b="1" dirty="0"/>
              <a:t>Conclusion:</a:t>
            </a:r>
          </a:p>
          <a:p>
            <a:pPr lvl="1" algn="just"/>
            <a:r>
              <a:rPr lang="en-IN" sz="1800" dirty="0"/>
              <a:t>A huge amount of depositor’s amount is at stake.</a:t>
            </a:r>
          </a:p>
          <a:p>
            <a:pPr lvl="1" algn="just"/>
            <a:r>
              <a:rPr lang="en-IN" sz="1800" dirty="0"/>
              <a:t>Government, Courts and authorities needs to take strict actions in this regard to repay back the amount and help the depositors come out of these crises</a:t>
            </a:r>
            <a:r>
              <a:rPr lang="en-IN" sz="1800" dirty="0" smtClean="0"/>
              <a:t>. </a:t>
            </a:r>
            <a:endParaRPr lang="en-US" sz="1800" dirty="0"/>
          </a:p>
        </p:txBody>
      </p:sp>
    </p:spTree>
    <p:extLst>
      <p:ext uri="{BB962C8B-B14F-4D97-AF65-F5344CB8AC3E}">
        <p14:creationId xmlns:p14="http://schemas.microsoft.com/office/powerpoint/2010/main" val="13398612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408633"/>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200" b="1" dirty="0"/>
              <a:t>The Karvy Stock Broking Scandal, 2019</a:t>
            </a:r>
            <a:endParaRPr lang="en-IN" sz="2800" b="1" dirty="0"/>
          </a:p>
        </p:txBody>
      </p:sp>
      <p:sp>
        <p:nvSpPr>
          <p:cNvPr id="3" name="Content Placeholder 2"/>
          <p:cNvSpPr>
            <a:spLocks noGrp="1"/>
          </p:cNvSpPr>
          <p:nvPr>
            <p:ph idx="1"/>
          </p:nvPr>
        </p:nvSpPr>
        <p:spPr>
          <a:xfrm>
            <a:off x="103030" y="1197733"/>
            <a:ext cx="11964473" cy="5460646"/>
          </a:xfrm>
        </p:spPr>
        <p:txBody>
          <a:bodyPr/>
          <a:lstStyle/>
          <a:p>
            <a:pPr algn="just"/>
            <a:r>
              <a:rPr lang="en-IN" sz="2000" b="1" dirty="0"/>
              <a:t>History and </a:t>
            </a:r>
            <a:r>
              <a:rPr lang="en-IN" sz="2000" b="1" dirty="0" smtClean="0"/>
              <a:t>Background</a:t>
            </a:r>
            <a:r>
              <a:rPr lang="en-IN" sz="2000" dirty="0" smtClean="0"/>
              <a:t>: </a:t>
            </a:r>
          </a:p>
          <a:p>
            <a:pPr lvl="1" algn="just"/>
            <a:r>
              <a:rPr lang="en-IN" sz="1800" dirty="0"/>
              <a:t>Karvy, established in the year 1983, is a financial services group involved in activities like equities, commodities trading, depository and wealth management services. It has its headquarters in India and Branch offices spread across India. It also has branch </a:t>
            </a:r>
            <a:r>
              <a:rPr lang="en-IN" sz="1800" dirty="0" smtClean="0"/>
              <a:t>offices outside </a:t>
            </a:r>
            <a:r>
              <a:rPr lang="en-IN" sz="1800" dirty="0"/>
              <a:t>India in Bahrain, Dubai, Malaysia, Philippines and USA</a:t>
            </a:r>
            <a:r>
              <a:rPr lang="en-IN" sz="1800" dirty="0" smtClean="0"/>
              <a:t>.</a:t>
            </a:r>
          </a:p>
          <a:p>
            <a:pPr algn="just"/>
            <a:r>
              <a:rPr lang="en-US" sz="2000" b="1" dirty="0" smtClean="0"/>
              <a:t>The Scandal: </a:t>
            </a:r>
          </a:p>
          <a:p>
            <a:pPr lvl="1" algn="just"/>
            <a:r>
              <a:rPr lang="en-IN" sz="1800" dirty="0"/>
              <a:t>Karvy stock broking, the stock broking firm has around 12 lakhs clients having DEMAT and broking account who buy and sale shares through Karvy and the shares are deposited in the DEMAT account. Karvy created a DEMAT account in its own name and used the power of attorney of individuals to transfer Securities to their own account instead of clients account whenever clients bought them. Karvy created a DEMAT account in its own name and used the power of attorney of individuals to transfer Securities to their own account instead of clients account whenever clients bought them Karvy had appealed to Securities Appellate Tribunal against the decisions of SEBI and NSE </a:t>
            </a:r>
            <a:r>
              <a:rPr lang="en-IN" sz="1800" dirty="0" smtClean="0"/>
              <a:t>which were </a:t>
            </a:r>
            <a:r>
              <a:rPr lang="en-IN" sz="1800" dirty="0"/>
              <a:t>later on dismissed in an interim order.</a:t>
            </a:r>
          </a:p>
          <a:p>
            <a:pPr marL="273050" lvl="1" indent="-273050" algn="just">
              <a:buClr>
                <a:srgbClr val="0BD0D9"/>
              </a:buClr>
              <a:buSzPct val="95000"/>
            </a:pPr>
            <a:r>
              <a:rPr lang="en-US" sz="2000" b="1" dirty="0"/>
              <a:t>Action </a:t>
            </a:r>
            <a:r>
              <a:rPr lang="en-US" sz="2000" b="1" dirty="0" smtClean="0"/>
              <a:t>taken</a:t>
            </a:r>
          </a:p>
          <a:p>
            <a:pPr marL="547687" lvl="2" indent="-273050" algn="just">
              <a:buClr>
                <a:srgbClr val="0BD0D9"/>
              </a:buClr>
              <a:buSzPct val="95000"/>
            </a:pPr>
            <a:r>
              <a:rPr lang="en-IN" sz="1800" dirty="0"/>
              <a:t>The Securities and Exchange Board of India has banned Karvy stock broking from taking client and executing </a:t>
            </a:r>
            <a:r>
              <a:rPr lang="en-IN" sz="1800" dirty="0" smtClean="0"/>
              <a:t>trades. </a:t>
            </a:r>
          </a:p>
          <a:p>
            <a:pPr marL="547687" lvl="2" indent="-273050" algn="just">
              <a:buClr>
                <a:srgbClr val="0BD0D9"/>
              </a:buClr>
              <a:buSzPct val="95000"/>
            </a:pPr>
            <a:r>
              <a:rPr lang="en-IN" sz="1800" dirty="0" smtClean="0"/>
              <a:t>The </a:t>
            </a:r>
            <a:r>
              <a:rPr lang="en-IN" sz="1800" dirty="0"/>
              <a:t>National Stock Exchange and Bombay Stock Exchange have suspended the broking membership of Karvy</a:t>
            </a:r>
            <a:r>
              <a:rPr lang="en-IN" sz="1800" dirty="0" smtClean="0"/>
              <a:t>. </a:t>
            </a:r>
            <a:endParaRPr lang="en-US" sz="1800" dirty="0"/>
          </a:p>
        </p:txBody>
      </p:sp>
    </p:spTree>
    <p:extLst>
      <p:ext uri="{BB962C8B-B14F-4D97-AF65-F5344CB8AC3E}">
        <p14:creationId xmlns:p14="http://schemas.microsoft.com/office/powerpoint/2010/main" val="23919343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408633"/>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200" b="1" dirty="0"/>
              <a:t>The Karvy Stock Broking Scandal, 2019</a:t>
            </a:r>
            <a:endParaRPr lang="en-IN" sz="2800" b="1" dirty="0"/>
          </a:p>
        </p:txBody>
      </p:sp>
      <p:sp>
        <p:nvSpPr>
          <p:cNvPr id="3" name="Content Placeholder 2"/>
          <p:cNvSpPr>
            <a:spLocks noGrp="1"/>
          </p:cNvSpPr>
          <p:nvPr>
            <p:ph idx="1"/>
          </p:nvPr>
        </p:nvSpPr>
        <p:spPr>
          <a:xfrm>
            <a:off x="103030" y="1197733"/>
            <a:ext cx="11964473" cy="5460646"/>
          </a:xfrm>
        </p:spPr>
        <p:txBody>
          <a:bodyPr/>
          <a:lstStyle/>
          <a:p>
            <a:pPr algn="just"/>
            <a:r>
              <a:rPr lang="en-IN" sz="2000" b="1" dirty="0"/>
              <a:t>Advisory for the Future</a:t>
            </a:r>
            <a:r>
              <a:rPr lang="en-IN" sz="2000" b="1" dirty="0" smtClean="0"/>
              <a:t>:</a:t>
            </a:r>
          </a:p>
          <a:p>
            <a:pPr lvl="1" algn="just"/>
            <a:r>
              <a:rPr lang="en-IN" sz="2000" dirty="0"/>
              <a:t>Ensure that pay-out of funds/securities is received in your account within 1 working day from </a:t>
            </a:r>
            <a:r>
              <a:rPr lang="en-IN" sz="2000" dirty="0" smtClean="0"/>
              <a:t>the </a:t>
            </a:r>
            <a:r>
              <a:rPr lang="en-IN" sz="2000" dirty="0"/>
              <a:t>date of pay-out</a:t>
            </a:r>
            <a:r>
              <a:rPr lang="en-IN" sz="2000" dirty="0" smtClean="0"/>
              <a:t>.</a:t>
            </a:r>
          </a:p>
          <a:p>
            <a:pPr lvl="1" algn="just"/>
            <a:r>
              <a:rPr lang="en-IN" sz="2000" dirty="0"/>
              <a:t>Be careful while executing the </a:t>
            </a:r>
            <a:r>
              <a:rPr lang="en-IN" sz="2000" dirty="0" err="1"/>
              <a:t>PoA</a:t>
            </a:r>
            <a:r>
              <a:rPr lang="en-IN" sz="2000" dirty="0"/>
              <a:t> (Power of Attorney) – specify all the rights that the </a:t>
            </a:r>
            <a:r>
              <a:rPr lang="en-IN" sz="2000" dirty="0" smtClean="0"/>
              <a:t>stock broker </a:t>
            </a:r>
            <a:r>
              <a:rPr lang="en-IN" sz="2000" dirty="0"/>
              <a:t>can exercise and timeframe for which </a:t>
            </a:r>
            <a:r>
              <a:rPr lang="en-IN" sz="2000" dirty="0" err="1"/>
              <a:t>PoA</a:t>
            </a:r>
            <a:r>
              <a:rPr lang="en-IN" sz="2000" dirty="0"/>
              <a:t> is valid</a:t>
            </a:r>
            <a:r>
              <a:rPr lang="en-IN" sz="2000" dirty="0" smtClean="0"/>
              <a:t>.</a:t>
            </a:r>
          </a:p>
          <a:p>
            <a:pPr lvl="1" algn="just"/>
            <a:r>
              <a:rPr lang="en-IN" sz="2000" dirty="0"/>
              <a:t>Register for online applications </a:t>
            </a:r>
            <a:r>
              <a:rPr lang="en-IN" sz="2000" dirty="0" err="1"/>
              <a:t>viz</a:t>
            </a:r>
            <a:r>
              <a:rPr lang="en-IN" sz="2000" dirty="0"/>
              <a:t> Speed-e and easiest provided by Depositories for </a:t>
            </a:r>
            <a:r>
              <a:rPr lang="en-IN" sz="2000" dirty="0" smtClean="0"/>
              <a:t>online delivery </a:t>
            </a:r>
            <a:r>
              <a:rPr lang="en-IN" sz="2000" dirty="0"/>
              <a:t>of securities as an alternative to </a:t>
            </a:r>
            <a:r>
              <a:rPr lang="en-IN" sz="2000" dirty="0" err="1"/>
              <a:t>PoA</a:t>
            </a:r>
            <a:r>
              <a:rPr lang="en-IN" sz="2000" dirty="0" smtClean="0"/>
              <a:t>.</a:t>
            </a:r>
          </a:p>
          <a:p>
            <a:pPr lvl="1" algn="just"/>
            <a:r>
              <a:rPr lang="en-IN" sz="2000" dirty="0"/>
              <a:t>Ensure that you receive Contract Notes within 24 hours of your trades and Statement of </a:t>
            </a:r>
            <a:r>
              <a:rPr lang="en-IN" sz="2000" dirty="0" smtClean="0"/>
              <a:t>Account at </a:t>
            </a:r>
            <a:r>
              <a:rPr lang="en-IN" sz="2000" dirty="0"/>
              <a:t>least once in a quarter from your Stock Broker</a:t>
            </a:r>
            <a:r>
              <a:rPr lang="en-IN" sz="2000" dirty="0" smtClean="0"/>
              <a:t>.</a:t>
            </a:r>
          </a:p>
          <a:p>
            <a:pPr lvl="1" algn="just"/>
            <a:r>
              <a:rPr lang="en-IN" sz="2000" dirty="0"/>
              <a:t>Do not keep funds and securities idle with the Stock Broker</a:t>
            </a:r>
            <a:r>
              <a:rPr lang="en-IN" sz="2000" dirty="0" smtClean="0"/>
              <a:t>.</a:t>
            </a:r>
          </a:p>
          <a:p>
            <a:pPr lvl="1" algn="just"/>
            <a:r>
              <a:rPr lang="en-IN" sz="2000" dirty="0"/>
              <a:t>Regularly login into your account to verify balances and verify the DEMAT statement </a:t>
            </a:r>
            <a:r>
              <a:rPr lang="en-IN" sz="2000" dirty="0" smtClean="0"/>
              <a:t>received from </a:t>
            </a:r>
            <a:r>
              <a:rPr lang="en-IN" sz="2000" dirty="0"/>
              <a:t>depositories for correctness.</a:t>
            </a:r>
          </a:p>
          <a:p>
            <a:pPr lvl="1" algn="just"/>
            <a:r>
              <a:rPr lang="en-IN" sz="2000" dirty="0" smtClean="0"/>
              <a:t>Check </a:t>
            </a:r>
            <a:r>
              <a:rPr lang="en-IN" sz="2000" dirty="0"/>
              <a:t>messages sent by Exchanges on a monthly basis regarding funds and securities </a:t>
            </a:r>
            <a:r>
              <a:rPr lang="en-IN" sz="2000" dirty="0" smtClean="0"/>
              <a:t>balances reported </a:t>
            </a:r>
            <a:r>
              <a:rPr lang="en-IN" sz="2000" dirty="0"/>
              <a:t>by the trading member and immediately raise a concern if you notice a discrepancy.</a:t>
            </a:r>
            <a:endParaRPr lang="en-US" sz="2000" dirty="0"/>
          </a:p>
        </p:txBody>
      </p:sp>
    </p:spTree>
    <p:extLst>
      <p:ext uri="{BB962C8B-B14F-4D97-AF65-F5344CB8AC3E}">
        <p14:creationId xmlns:p14="http://schemas.microsoft.com/office/powerpoint/2010/main" val="15376547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408633"/>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200" b="1" dirty="0"/>
              <a:t>The Rotomac Pens Scam, 2018</a:t>
            </a:r>
            <a:endParaRPr lang="en-IN" sz="2800" b="1" dirty="0"/>
          </a:p>
        </p:txBody>
      </p:sp>
      <p:sp>
        <p:nvSpPr>
          <p:cNvPr id="3" name="Content Placeholder 2"/>
          <p:cNvSpPr>
            <a:spLocks noGrp="1"/>
          </p:cNvSpPr>
          <p:nvPr>
            <p:ph idx="1"/>
          </p:nvPr>
        </p:nvSpPr>
        <p:spPr>
          <a:xfrm>
            <a:off x="103030" y="1197733"/>
            <a:ext cx="11964473" cy="5460646"/>
          </a:xfrm>
        </p:spPr>
        <p:txBody>
          <a:bodyPr/>
          <a:lstStyle/>
          <a:p>
            <a:pPr algn="just"/>
            <a:r>
              <a:rPr lang="en-IN" sz="2000" b="1" dirty="0"/>
              <a:t>Background and History</a:t>
            </a:r>
            <a:r>
              <a:rPr lang="en-IN" sz="2000" b="1" dirty="0" smtClean="0"/>
              <a:t>: </a:t>
            </a:r>
          </a:p>
          <a:p>
            <a:pPr lvl="1" algn="just"/>
            <a:r>
              <a:rPr lang="en-IN" sz="1800" dirty="0"/>
              <a:t>Rotomac Global Private Limited was incorporated in the year 1992. Formerly, the company was known as Rotomac Pens Private Limited, a project of the Vikram Kothari Enterprises. </a:t>
            </a:r>
            <a:endParaRPr lang="en-IN" sz="1800" dirty="0" smtClean="0"/>
          </a:p>
          <a:p>
            <a:pPr lvl="1" algn="just"/>
            <a:r>
              <a:rPr lang="en-IN" sz="1800" dirty="0" smtClean="0"/>
              <a:t>The </a:t>
            </a:r>
            <a:r>
              <a:rPr lang="en-IN" sz="1800" dirty="0"/>
              <a:t>project was set up with the objective to provide good quality and economically priced </a:t>
            </a:r>
            <a:r>
              <a:rPr lang="en-IN" sz="1800" dirty="0" smtClean="0"/>
              <a:t>ball pens</a:t>
            </a:r>
            <a:r>
              <a:rPr lang="en-IN" sz="1800" dirty="0"/>
              <a:t>.</a:t>
            </a:r>
          </a:p>
          <a:p>
            <a:pPr lvl="1" algn="just"/>
            <a:r>
              <a:rPr lang="en-IN" sz="1800" dirty="0" smtClean="0"/>
              <a:t>It </a:t>
            </a:r>
            <a:r>
              <a:rPr lang="en-IN" sz="1800" dirty="0"/>
              <a:t>is registered at Registrar of Companies, Kanpur, Uttar Pradesh.</a:t>
            </a:r>
          </a:p>
          <a:p>
            <a:pPr lvl="1" algn="just"/>
            <a:r>
              <a:rPr lang="en-IN" sz="1800" dirty="0" smtClean="0"/>
              <a:t>Having </a:t>
            </a:r>
            <a:r>
              <a:rPr lang="en-IN" sz="1800" dirty="0"/>
              <a:t>Exports in more than 50 Countries, Rotomac Pens is one of the best pen producing </a:t>
            </a:r>
            <a:r>
              <a:rPr lang="en-IN" sz="1800" dirty="0" smtClean="0"/>
              <a:t>and exports </a:t>
            </a:r>
            <a:r>
              <a:rPr lang="en-IN" sz="1800" dirty="0"/>
              <a:t>company</a:t>
            </a:r>
            <a:r>
              <a:rPr lang="en-IN" sz="1800" dirty="0" smtClean="0"/>
              <a:t>.</a:t>
            </a:r>
          </a:p>
          <a:p>
            <a:pPr algn="just"/>
            <a:r>
              <a:rPr lang="en-IN" sz="2000" b="1" dirty="0" smtClean="0"/>
              <a:t>The Scam: </a:t>
            </a:r>
            <a:endParaRPr lang="en-IN" sz="2000" b="1" dirty="0"/>
          </a:p>
          <a:p>
            <a:pPr lvl="1" algn="just"/>
            <a:r>
              <a:rPr lang="en-IN" sz="1800" dirty="0"/>
              <a:t>The company had allegedly taken loans from a consortium of 7 banks namely – Bank of </a:t>
            </a:r>
            <a:r>
              <a:rPr lang="en-IN" sz="1800" dirty="0" smtClean="0"/>
              <a:t>India, Bank </a:t>
            </a:r>
            <a:r>
              <a:rPr lang="en-IN" sz="1800" dirty="0"/>
              <a:t>of Maharashtra, Indian Overseas Bank, Union Bank of India, Allahabad Bank, Oriental </a:t>
            </a:r>
            <a:r>
              <a:rPr lang="en-IN" sz="1800" dirty="0" smtClean="0"/>
              <a:t>Bank of </a:t>
            </a:r>
            <a:r>
              <a:rPr lang="en-IN" sz="1800" dirty="0"/>
              <a:t>Commerce and Bank of Baroda aggregating to Rs. 2,919 Crores</a:t>
            </a:r>
            <a:r>
              <a:rPr lang="en-IN" sz="1800" dirty="0" smtClean="0"/>
              <a:t>. </a:t>
            </a:r>
            <a:r>
              <a:rPr lang="en-IN" sz="1800" dirty="0"/>
              <a:t>The total outstanding amount along with interest come to Rs. 3,695 Crores</a:t>
            </a:r>
            <a:r>
              <a:rPr lang="en-IN" sz="1800" dirty="0" smtClean="0"/>
              <a:t>. </a:t>
            </a:r>
          </a:p>
          <a:p>
            <a:pPr lvl="1" algn="just"/>
            <a:r>
              <a:rPr lang="en-IN" sz="1800" dirty="0"/>
              <a:t>It is alleged that credits sanctioned for certain export orders were diverted to different </a:t>
            </a:r>
            <a:r>
              <a:rPr lang="en-IN" sz="1800" dirty="0" smtClean="0"/>
              <a:t>offshore companies </a:t>
            </a:r>
            <a:r>
              <a:rPr lang="en-IN" sz="1800" dirty="0"/>
              <a:t>and later the money was remitted back into the company without any export </a:t>
            </a:r>
            <a:r>
              <a:rPr lang="en-IN" sz="1800" dirty="0" smtClean="0"/>
              <a:t>order being </a:t>
            </a:r>
            <a:r>
              <a:rPr lang="en-IN" sz="1800" dirty="0"/>
              <a:t>executed</a:t>
            </a:r>
            <a:r>
              <a:rPr lang="en-IN" sz="1800" dirty="0" smtClean="0"/>
              <a:t>.</a:t>
            </a:r>
          </a:p>
          <a:p>
            <a:pPr lvl="1" algn="just"/>
            <a:r>
              <a:rPr lang="en-IN" sz="1800" dirty="0" smtClean="0"/>
              <a:t>It is </a:t>
            </a:r>
            <a:r>
              <a:rPr lang="en-IN" sz="1800" dirty="0"/>
              <a:t>also alleged that most of the transactions were done with limited number of buyers, </a:t>
            </a:r>
            <a:r>
              <a:rPr lang="en-IN" sz="1800" dirty="0" smtClean="0"/>
              <a:t>sister companies </a:t>
            </a:r>
            <a:r>
              <a:rPr lang="en-IN" sz="1800" dirty="0"/>
              <a:t>and sellers and no genuine business was actually done</a:t>
            </a:r>
            <a:r>
              <a:rPr lang="en-IN" sz="1800" dirty="0" smtClean="0"/>
              <a:t>. </a:t>
            </a:r>
          </a:p>
          <a:p>
            <a:pPr lvl="1" algn="just"/>
            <a:r>
              <a:rPr lang="en-IN" sz="1800" dirty="0"/>
              <a:t>It is alleged that the funds obtained from bank were laundered and proceeds were </a:t>
            </a:r>
            <a:r>
              <a:rPr lang="en-IN" sz="1800" dirty="0" smtClean="0"/>
              <a:t>subsequently used </a:t>
            </a:r>
            <a:r>
              <a:rPr lang="en-IN" sz="1800" dirty="0"/>
              <a:t>for creating illegal assets and black money.</a:t>
            </a:r>
            <a:endParaRPr lang="en-US" sz="1800" dirty="0" smtClean="0"/>
          </a:p>
        </p:txBody>
      </p:sp>
    </p:spTree>
    <p:extLst>
      <p:ext uri="{BB962C8B-B14F-4D97-AF65-F5344CB8AC3E}">
        <p14:creationId xmlns:p14="http://schemas.microsoft.com/office/powerpoint/2010/main" val="40581052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2" y="408633"/>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200" b="1" dirty="0"/>
              <a:t>The Rotomac Pens Scam, 2018</a:t>
            </a:r>
            <a:endParaRPr lang="en-IN" sz="2800" b="1" dirty="0"/>
          </a:p>
        </p:txBody>
      </p:sp>
      <p:sp>
        <p:nvSpPr>
          <p:cNvPr id="3" name="Content Placeholder 2"/>
          <p:cNvSpPr>
            <a:spLocks noGrp="1"/>
          </p:cNvSpPr>
          <p:nvPr>
            <p:ph idx="1"/>
          </p:nvPr>
        </p:nvSpPr>
        <p:spPr>
          <a:xfrm>
            <a:off x="103030" y="1197733"/>
            <a:ext cx="11964473" cy="5460646"/>
          </a:xfrm>
        </p:spPr>
        <p:txBody>
          <a:bodyPr/>
          <a:lstStyle/>
          <a:p>
            <a:pPr algn="just"/>
            <a:r>
              <a:rPr lang="en-IN" sz="2000" b="1" dirty="0"/>
              <a:t>Actions, Investigations and Recovery</a:t>
            </a:r>
            <a:r>
              <a:rPr lang="en-IN" sz="2000" b="1" dirty="0" smtClean="0"/>
              <a:t>:</a:t>
            </a:r>
          </a:p>
          <a:p>
            <a:pPr lvl="1" algn="just">
              <a:lnSpc>
                <a:spcPct val="150000"/>
              </a:lnSpc>
            </a:pPr>
            <a:r>
              <a:rPr lang="en-US" sz="1800" dirty="0"/>
              <a:t>The CBI had registered a criminal case against </a:t>
            </a:r>
            <a:r>
              <a:rPr lang="en-US" sz="1800" dirty="0" err="1"/>
              <a:t>Rotomac</a:t>
            </a:r>
            <a:r>
              <a:rPr lang="en-US" sz="1800" dirty="0"/>
              <a:t> Global Pvt. Ltd., its director </a:t>
            </a:r>
            <a:r>
              <a:rPr lang="en-US" sz="1800" dirty="0" err="1" smtClean="0"/>
              <a:t>Vikram</a:t>
            </a:r>
            <a:r>
              <a:rPr lang="en-US" sz="1800" dirty="0" smtClean="0"/>
              <a:t> Kothari</a:t>
            </a:r>
            <a:r>
              <a:rPr lang="en-US" sz="1800" dirty="0"/>
              <a:t>, wife </a:t>
            </a:r>
            <a:r>
              <a:rPr lang="en-US" sz="1800" dirty="0" err="1"/>
              <a:t>Sadhana</a:t>
            </a:r>
            <a:r>
              <a:rPr lang="en-US" sz="1800" dirty="0"/>
              <a:t> Kothari, Son Rahul Kothari and Bank Officials</a:t>
            </a:r>
            <a:r>
              <a:rPr lang="en-US" sz="1800" dirty="0" smtClean="0"/>
              <a:t>.</a:t>
            </a:r>
          </a:p>
          <a:p>
            <a:pPr lvl="1" algn="just">
              <a:lnSpc>
                <a:spcPct val="150000"/>
              </a:lnSpc>
            </a:pPr>
            <a:r>
              <a:rPr lang="en-IN" sz="1800" dirty="0"/>
              <a:t>The Enforcement Directorate had registered a money laundering case against the accused</a:t>
            </a:r>
            <a:r>
              <a:rPr lang="en-IN" sz="1800" dirty="0" smtClean="0"/>
              <a:t>.</a:t>
            </a:r>
          </a:p>
          <a:p>
            <a:pPr lvl="1" algn="just">
              <a:lnSpc>
                <a:spcPct val="150000"/>
              </a:lnSpc>
            </a:pPr>
            <a:r>
              <a:rPr lang="en-IN" sz="1800" dirty="0"/>
              <a:t>The Income Tax Department had attached bank Accounts in relation to tax evasion probe in </a:t>
            </a:r>
            <a:r>
              <a:rPr lang="en-IN" sz="1800" dirty="0" smtClean="0"/>
              <a:t>the case.</a:t>
            </a:r>
          </a:p>
          <a:p>
            <a:pPr lvl="1" algn="just">
              <a:lnSpc>
                <a:spcPct val="150000"/>
              </a:lnSpc>
            </a:pPr>
            <a:r>
              <a:rPr lang="en-IN" sz="1800" dirty="0"/>
              <a:t>Dues are under recovery as per provisions of SARFAESI and filing suits at debt recovery tribunals.</a:t>
            </a:r>
          </a:p>
          <a:p>
            <a:pPr lvl="1" algn="just">
              <a:lnSpc>
                <a:spcPct val="150000"/>
              </a:lnSpc>
            </a:pPr>
            <a:r>
              <a:rPr lang="en-IN" sz="1800" dirty="0" smtClean="0"/>
              <a:t>An </a:t>
            </a:r>
            <a:r>
              <a:rPr lang="en-IN" sz="1800" dirty="0"/>
              <a:t>insolvency petition against the company is also filed with National Company Law Tribunal</a:t>
            </a:r>
            <a:r>
              <a:rPr lang="en-IN" sz="1800" dirty="0" smtClean="0"/>
              <a:t>.</a:t>
            </a:r>
          </a:p>
          <a:p>
            <a:pPr algn="just"/>
            <a:r>
              <a:rPr lang="en-IN" sz="2000" b="1" dirty="0"/>
              <a:t>Conclusions</a:t>
            </a:r>
            <a:r>
              <a:rPr lang="en-IN" sz="2000" b="1" dirty="0" smtClean="0"/>
              <a:t>:</a:t>
            </a:r>
          </a:p>
          <a:p>
            <a:pPr lvl="1" algn="just">
              <a:lnSpc>
                <a:spcPct val="150000"/>
              </a:lnSpc>
            </a:pPr>
            <a:r>
              <a:rPr lang="en-IN" sz="1800" dirty="0"/>
              <a:t>A detailed scrutiny and prompt reporting to RBI needs to be done while granting and after granting loans to big business houses considering the number of defaults being done in recent times. </a:t>
            </a:r>
          </a:p>
          <a:p>
            <a:pPr lvl="1" algn="just">
              <a:lnSpc>
                <a:spcPct val="150000"/>
              </a:lnSpc>
            </a:pPr>
            <a:r>
              <a:rPr lang="en-IN" sz="1800" dirty="0"/>
              <a:t>A proper policy in this regard needs to be made to maintain proper flow of money from banking system into the economy.</a:t>
            </a:r>
          </a:p>
          <a:p>
            <a:pPr lvl="1" algn="just"/>
            <a:endParaRPr lang="en-US" sz="1600" dirty="0" smtClean="0"/>
          </a:p>
        </p:txBody>
      </p:sp>
    </p:spTree>
    <p:extLst>
      <p:ext uri="{BB962C8B-B14F-4D97-AF65-F5344CB8AC3E}">
        <p14:creationId xmlns:p14="http://schemas.microsoft.com/office/powerpoint/2010/main" val="9868170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8993" y="382875"/>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000" b="1" dirty="0"/>
              <a:t>Internal Controls, Anti-Fraud Strategies for Companies in India</a:t>
            </a:r>
          </a:p>
        </p:txBody>
      </p:sp>
      <p:sp>
        <p:nvSpPr>
          <p:cNvPr id="3" name="Content Placeholder 2"/>
          <p:cNvSpPr>
            <a:spLocks noGrp="1"/>
          </p:cNvSpPr>
          <p:nvPr>
            <p:ph idx="1"/>
          </p:nvPr>
        </p:nvSpPr>
        <p:spPr>
          <a:xfrm>
            <a:off x="103030" y="1197733"/>
            <a:ext cx="11964473" cy="5460646"/>
          </a:xfrm>
        </p:spPr>
        <p:txBody>
          <a:bodyPr/>
          <a:lstStyle/>
          <a:p>
            <a:pPr algn="just"/>
            <a:r>
              <a:rPr lang="en-IN" sz="1800" dirty="0"/>
              <a:t>A recent industry survey showed that in 2017, 89 percent of the companies based in India were </a:t>
            </a:r>
            <a:r>
              <a:rPr lang="en-IN" sz="1800" dirty="0" smtClean="0"/>
              <a:t>victims of </a:t>
            </a:r>
            <a:r>
              <a:rPr lang="en-IN" sz="1800" dirty="0"/>
              <a:t>at least one instance of fraud; 33 percent of them suffered revenue losses of more than seven </a:t>
            </a:r>
            <a:r>
              <a:rPr lang="en-IN" sz="1800" dirty="0" smtClean="0"/>
              <a:t>percent due </a:t>
            </a:r>
            <a:r>
              <a:rPr lang="en-IN" sz="1800" dirty="0"/>
              <a:t>to </a:t>
            </a:r>
            <a:r>
              <a:rPr lang="en-IN" sz="1800" dirty="0" smtClean="0"/>
              <a:t>this.</a:t>
            </a:r>
          </a:p>
          <a:p>
            <a:pPr algn="just"/>
            <a:r>
              <a:rPr lang="en-IN" sz="1800" dirty="0" smtClean="0"/>
              <a:t> Foreign </a:t>
            </a:r>
            <a:r>
              <a:rPr lang="en-IN" sz="1800" dirty="0"/>
              <a:t>investors expanding to the Indian market therefore need to prioritize conducting due </a:t>
            </a:r>
            <a:r>
              <a:rPr lang="en-IN" sz="1800" dirty="0" smtClean="0"/>
              <a:t>diligence when </a:t>
            </a:r>
            <a:r>
              <a:rPr lang="en-IN" sz="1800" dirty="0"/>
              <a:t>entering into partnerships and contracts with firms and vendors in India.</a:t>
            </a:r>
          </a:p>
          <a:p>
            <a:pPr algn="just"/>
            <a:r>
              <a:rPr lang="en-IN" sz="1800" dirty="0"/>
              <a:t>Aside from the due diligence review, firms should pay key attention to daily compliance </a:t>
            </a:r>
            <a:r>
              <a:rPr lang="en-IN" sz="1800" dirty="0" smtClean="0"/>
              <a:t>associated with </a:t>
            </a:r>
            <a:r>
              <a:rPr lang="en-IN" sz="1800" dirty="0"/>
              <a:t>financial reporting, security of company assets, floor operations, and inventory assessment, </a:t>
            </a:r>
            <a:r>
              <a:rPr lang="en-IN" sz="1800" dirty="0" smtClean="0"/>
              <a:t>among other </a:t>
            </a:r>
            <a:r>
              <a:rPr lang="en-IN" sz="1800" dirty="0"/>
              <a:t>business activity records</a:t>
            </a:r>
            <a:r>
              <a:rPr lang="en-IN" sz="1800" dirty="0" smtClean="0"/>
              <a:t>.</a:t>
            </a:r>
          </a:p>
          <a:p>
            <a:pPr algn="just"/>
            <a:r>
              <a:rPr lang="en-IN" sz="1800" b="1" dirty="0"/>
              <a:t>Fraud Prevention </a:t>
            </a:r>
            <a:r>
              <a:rPr lang="en-IN" sz="1800" b="1" dirty="0" smtClean="0"/>
              <a:t>Measures: </a:t>
            </a:r>
          </a:p>
          <a:p>
            <a:pPr lvl="1" algn="just"/>
            <a:r>
              <a:rPr lang="en-IN" sz="1800" dirty="0"/>
              <a:t>To reduce their risk exposure, companies must put in place clear internal control mechanisms that can prevent, detect, and deter fraudulent behaviour conducted by employees, vendors, consultants, or various levels of management</a:t>
            </a:r>
            <a:r>
              <a:rPr lang="en-IN" sz="1800" dirty="0" smtClean="0"/>
              <a:t>. </a:t>
            </a:r>
          </a:p>
          <a:p>
            <a:pPr lvl="1" algn="just"/>
            <a:r>
              <a:rPr lang="en-IN" sz="1800" dirty="0"/>
              <a:t>The Companies Act, 2013 first introduced the term ‘Internal Financial Controls’ (IFC) in an effort </a:t>
            </a:r>
            <a:r>
              <a:rPr lang="en-IN" sz="1800" dirty="0" smtClean="0"/>
              <a:t>to curb </a:t>
            </a:r>
            <a:r>
              <a:rPr lang="en-IN" sz="1800" dirty="0"/>
              <a:t>financial frauds in India</a:t>
            </a:r>
            <a:r>
              <a:rPr lang="en-IN" sz="1800" dirty="0" smtClean="0"/>
              <a:t>.</a:t>
            </a:r>
          </a:p>
          <a:p>
            <a:pPr lvl="2" algn="just"/>
            <a:r>
              <a:rPr lang="en-IN" sz="1800" dirty="0"/>
              <a:t>Adherence to company’s policies;</a:t>
            </a:r>
          </a:p>
          <a:p>
            <a:pPr lvl="2" algn="just"/>
            <a:r>
              <a:rPr lang="en-IN" sz="1800" dirty="0"/>
              <a:t>Safeguard of its assets</a:t>
            </a:r>
            <a:r>
              <a:rPr lang="en-IN" sz="1800" dirty="0" smtClean="0"/>
              <a:t>;</a:t>
            </a:r>
          </a:p>
          <a:p>
            <a:pPr lvl="2" algn="just"/>
            <a:r>
              <a:rPr lang="en-IN" sz="1800" dirty="0"/>
              <a:t>Accuracy and completeness of the firm’s accounting </a:t>
            </a:r>
            <a:r>
              <a:rPr lang="en-IN" sz="1800" dirty="0" smtClean="0"/>
              <a:t>records.</a:t>
            </a:r>
          </a:p>
          <a:p>
            <a:pPr lvl="2" algn="just"/>
            <a:r>
              <a:rPr lang="en-IN" sz="1800" dirty="0"/>
              <a:t>Timely preparation of reliable financial information.</a:t>
            </a:r>
          </a:p>
          <a:p>
            <a:pPr lvl="1" algn="just"/>
            <a:endParaRPr lang="en-US" sz="1800" dirty="0"/>
          </a:p>
        </p:txBody>
      </p:sp>
    </p:spTree>
    <p:extLst>
      <p:ext uri="{BB962C8B-B14F-4D97-AF65-F5344CB8AC3E}">
        <p14:creationId xmlns:p14="http://schemas.microsoft.com/office/powerpoint/2010/main" val="24915320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8993" y="382875"/>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000" b="1" dirty="0"/>
              <a:t>Internal Controls, Anti-Fraud Strategies for Companies in India</a:t>
            </a:r>
          </a:p>
        </p:txBody>
      </p:sp>
      <p:sp>
        <p:nvSpPr>
          <p:cNvPr id="3" name="Content Placeholder 2"/>
          <p:cNvSpPr>
            <a:spLocks noGrp="1"/>
          </p:cNvSpPr>
          <p:nvPr>
            <p:ph idx="1"/>
          </p:nvPr>
        </p:nvSpPr>
        <p:spPr>
          <a:xfrm>
            <a:off x="103030" y="1197733"/>
            <a:ext cx="11964473" cy="5460646"/>
          </a:xfrm>
        </p:spPr>
        <p:txBody>
          <a:bodyPr/>
          <a:lstStyle/>
          <a:p>
            <a:pPr algn="just"/>
            <a:r>
              <a:rPr lang="en-IN" sz="1800" b="1" dirty="0"/>
              <a:t>Some important best practices for firms based in </a:t>
            </a:r>
            <a:r>
              <a:rPr lang="en-IN" sz="1800" b="1" dirty="0" smtClean="0"/>
              <a:t>India to  </a:t>
            </a:r>
            <a:r>
              <a:rPr lang="en-IN" sz="1800" b="1" dirty="0"/>
              <a:t>prevent, detect, and deter </a:t>
            </a:r>
            <a:r>
              <a:rPr lang="en-IN" sz="1800" b="1" dirty="0" smtClean="0"/>
              <a:t>fraud are </a:t>
            </a:r>
            <a:r>
              <a:rPr lang="en-IN" sz="1800" b="1" dirty="0"/>
              <a:t>as follows</a:t>
            </a:r>
            <a:r>
              <a:rPr lang="en-IN" sz="1800" b="1" dirty="0" smtClean="0"/>
              <a:t>: </a:t>
            </a:r>
          </a:p>
          <a:p>
            <a:pPr lvl="1" algn="just"/>
            <a:r>
              <a:rPr lang="en-IN" sz="1800" dirty="0"/>
              <a:t>Active assessment of risk factors and allegations by management and follow up on </a:t>
            </a:r>
            <a:r>
              <a:rPr lang="en-IN" sz="1800" dirty="0" smtClean="0"/>
              <a:t>action taken;</a:t>
            </a:r>
          </a:p>
          <a:p>
            <a:pPr lvl="1" algn="just"/>
            <a:r>
              <a:rPr lang="en-IN" sz="1800" dirty="0"/>
              <a:t>Company behaviour and ethics code, which should be developed, documented, </a:t>
            </a:r>
            <a:r>
              <a:rPr lang="en-IN" sz="1800" dirty="0" smtClean="0"/>
              <a:t>and communicated </a:t>
            </a:r>
            <a:r>
              <a:rPr lang="en-IN" sz="1800" dirty="0"/>
              <a:t>to employees</a:t>
            </a:r>
            <a:r>
              <a:rPr lang="en-IN" sz="1800" dirty="0" smtClean="0"/>
              <a:t>;</a:t>
            </a:r>
          </a:p>
          <a:p>
            <a:pPr lvl="1" algn="just"/>
            <a:r>
              <a:rPr lang="en-IN" sz="1800" dirty="0"/>
              <a:t>Policy for whistle blowing, whereby management ensures the confidentiality and safety </a:t>
            </a:r>
            <a:r>
              <a:rPr lang="en-IN" sz="1800" dirty="0" smtClean="0"/>
              <a:t>of information </a:t>
            </a:r>
            <a:r>
              <a:rPr lang="en-IN" sz="1800" dirty="0"/>
              <a:t>providers</a:t>
            </a:r>
            <a:r>
              <a:rPr lang="en-IN" sz="1800" dirty="0" smtClean="0"/>
              <a:t>;</a:t>
            </a:r>
          </a:p>
          <a:p>
            <a:pPr lvl="1" algn="just"/>
            <a:r>
              <a:rPr lang="en-IN" sz="1800" dirty="0"/>
              <a:t>Proper compliance with laws and regulatory guidelines set up by the Indian </a:t>
            </a:r>
            <a:r>
              <a:rPr lang="en-IN" sz="1800" dirty="0" smtClean="0"/>
              <a:t>government.</a:t>
            </a:r>
          </a:p>
          <a:p>
            <a:pPr lvl="1" algn="just"/>
            <a:r>
              <a:rPr lang="en-IN" sz="1800" dirty="0"/>
              <a:t>Transparency in accounting and financial reporting to prevent fraud or insider trading</a:t>
            </a:r>
            <a:r>
              <a:rPr lang="en-IN" sz="1800" dirty="0" smtClean="0"/>
              <a:t>;</a:t>
            </a:r>
          </a:p>
          <a:p>
            <a:pPr lvl="1" algn="just"/>
            <a:r>
              <a:rPr lang="en-IN" sz="1800" dirty="0"/>
              <a:t>Conducting company-wide fraud risk assessments to increase the visibility of </a:t>
            </a:r>
            <a:r>
              <a:rPr lang="en-IN" sz="1800" dirty="0" smtClean="0"/>
              <a:t>management’s attitudes </a:t>
            </a:r>
            <a:r>
              <a:rPr lang="en-IN" sz="1800" dirty="0"/>
              <a:t>towards managing fraud risks and curbing individual rationalizations of </a:t>
            </a:r>
            <a:r>
              <a:rPr lang="en-IN" sz="1800" dirty="0" smtClean="0"/>
              <a:t>fraudulent behaviour;</a:t>
            </a:r>
          </a:p>
          <a:p>
            <a:pPr algn="just"/>
            <a:r>
              <a:rPr lang="en-IN" sz="1800" b="1" dirty="0"/>
              <a:t>Most common instances of fraud, and how to curb them, at the floor management, middle management, and senior management levels</a:t>
            </a:r>
            <a:r>
              <a:rPr lang="en-IN" sz="1800" b="1" dirty="0" smtClean="0"/>
              <a:t>.</a:t>
            </a:r>
          </a:p>
          <a:p>
            <a:pPr lvl="1" algn="just"/>
            <a:r>
              <a:rPr lang="en-IN" sz="1700" b="1" dirty="0"/>
              <a:t>Monitoring on-the-floor management – Stock, cash, data theft</a:t>
            </a:r>
            <a:r>
              <a:rPr lang="en-IN" sz="1700" b="1" dirty="0" smtClean="0"/>
              <a:t>:</a:t>
            </a:r>
          </a:p>
          <a:p>
            <a:pPr lvl="2" algn="just"/>
            <a:r>
              <a:rPr lang="en-IN" sz="1700" dirty="0"/>
              <a:t>Senior management should look out for any discrepancy in inventory numbers, over ordering of products from suppliers, or large petty cash disbursements.</a:t>
            </a:r>
          </a:p>
          <a:p>
            <a:pPr lvl="2" algn="just"/>
            <a:r>
              <a:rPr lang="en-IN" sz="1700" dirty="0"/>
              <a:t>Excessive write-offs or obsolete assets may also be an indicator of fraudulent activities. </a:t>
            </a:r>
          </a:p>
          <a:p>
            <a:pPr lvl="2" algn="just"/>
            <a:r>
              <a:rPr lang="en-IN" sz="1700" dirty="0"/>
              <a:t>protecting intangible assets, such as intellectual property rights </a:t>
            </a:r>
            <a:r>
              <a:rPr lang="en-IN" sz="1700" dirty="0" smtClean="0"/>
              <a:t>and company </a:t>
            </a:r>
            <a:r>
              <a:rPr lang="en-IN" sz="1700" dirty="0"/>
              <a:t>data are of the utmost importance to companies.</a:t>
            </a:r>
            <a:endParaRPr lang="en-US" sz="1700" dirty="0"/>
          </a:p>
        </p:txBody>
      </p:sp>
    </p:spTree>
    <p:extLst>
      <p:ext uri="{BB962C8B-B14F-4D97-AF65-F5344CB8AC3E}">
        <p14:creationId xmlns:p14="http://schemas.microsoft.com/office/powerpoint/2010/main" val="263456053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8993" y="382875"/>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000" b="1" dirty="0"/>
              <a:t>Internal Controls, Anti-Fraud Strategies for Companies in India</a:t>
            </a:r>
          </a:p>
        </p:txBody>
      </p:sp>
      <p:sp>
        <p:nvSpPr>
          <p:cNvPr id="3" name="Content Placeholder 2"/>
          <p:cNvSpPr>
            <a:spLocks noGrp="1"/>
          </p:cNvSpPr>
          <p:nvPr>
            <p:ph idx="1"/>
          </p:nvPr>
        </p:nvSpPr>
        <p:spPr>
          <a:xfrm>
            <a:off x="103030" y="1197733"/>
            <a:ext cx="11964473" cy="5460646"/>
          </a:xfrm>
        </p:spPr>
        <p:txBody>
          <a:bodyPr/>
          <a:lstStyle/>
          <a:p>
            <a:pPr algn="just"/>
            <a:r>
              <a:rPr lang="en-IN" sz="1800" b="1" dirty="0"/>
              <a:t>Middle management – Bribery, corruption, procurement fraud</a:t>
            </a:r>
            <a:r>
              <a:rPr lang="en-IN" sz="1800" b="1" dirty="0" smtClean="0"/>
              <a:t>:</a:t>
            </a:r>
          </a:p>
          <a:p>
            <a:pPr lvl="1" algn="just"/>
            <a:r>
              <a:rPr lang="en-IN" sz="1700" dirty="0"/>
              <a:t>Cases of bribery and corruption in the supply chain of a business fall into a grey area</a:t>
            </a:r>
            <a:r>
              <a:rPr lang="en-IN" sz="1700" dirty="0" smtClean="0"/>
              <a:t>.</a:t>
            </a:r>
          </a:p>
          <a:p>
            <a:pPr lvl="1" algn="just"/>
            <a:r>
              <a:rPr lang="en-IN" sz="1700" dirty="0"/>
              <a:t>Manager-supplier relations should be strictly professional, with limited influence over the procurement process by either party. </a:t>
            </a:r>
            <a:endParaRPr lang="en-IN" sz="1700" dirty="0" smtClean="0"/>
          </a:p>
          <a:p>
            <a:pPr lvl="1" algn="just"/>
            <a:r>
              <a:rPr lang="en-IN" sz="1700" dirty="0"/>
              <a:t>While the Prevention of Corruption Act 1988, applies mostly to public sector </a:t>
            </a:r>
            <a:r>
              <a:rPr lang="en-IN" sz="1700" dirty="0" smtClean="0"/>
              <a:t>employees in </a:t>
            </a:r>
            <a:r>
              <a:rPr lang="en-IN" sz="1700" dirty="0"/>
              <a:t>India, it has been used to prosecute corporate entities under certain provisions</a:t>
            </a:r>
            <a:r>
              <a:rPr lang="en-IN" sz="1700" dirty="0" smtClean="0"/>
              <a:t>. </a:t>
            </a:r>
          </a:p>
          <a:p>
            <a:pPr lvl="1" algn="just"/>
            <a:r>
              <a:rPr lang="en-IN" sz="1700" dirty="0"/>
              <a:t>Additionally, companies may also adopt international best practices and conventions, </a:t>
            </a:r>
            <a:r>
              <a:rPr lang="en-IN" sz="1700" dirty="0" smtClean="0"/>
              <a:t>such as </a:t>
            </a:r>
            <a:r>
              <a:rPr lang="en-IN" sz="1700" dirty="0"/>
              <a:t>the ISO standard PC278 or UK standard BS10500 to prevent corruption and </a:t>
            </a:r>
            <a:r>
              <a:rPr lang="en-IN" sz="1700" dirty="0" smtClean="0"/>
              <a:t>bribery related </a:t>
            </a:r>
            <a:r>
              <a:rPr lang="en-IN" sz="1700" dirty="0"/>
              <a:t>fraud, provided they don’t run counter to India’s laws.</a:t>
            </a:r>
          </a:p>
          <a:p>
            <a:pPr algn="just"/>
            <a:r>
              <a:rPr lang="en-IN" sz="1800" b="1" dirty="0" smtClean="0"/>
              <a:t>Upper </a:t>
            </a:r>
            <a:r>
              <a:rPr lang="en-IN" sz="1800" b="1" dirty="0"/>
              <a:t>management-Conflict of interest, financial fraud, Insider Trading</a:t>
            </a:r>
            <a:r>
              <a:rPr lang="en-IN" sz="1800" b="1" dirty="0" smtClean="0"/>
              <a:t>: </a:t>
            </a:r>
          </a:p>
          <a:p>
            <a:pPr lvl="1" algn="just"/>
            <a:r>
              <a:rPr lang="en-IN" sz="1700" dirty="0"/>
              <a:t>A conflict of interest occurs when a company’s employee is involved in </a:t>
            </a:r>
            <a:r>
              <a:rPr lang="en-IN" sz="1700" dirty="0" smtClean="0"/>
              <a:t>related party collaborations</a:t>
            </a:r>
            <a:r>
              <a:rPr lang="en-IN" sz="1700" dirty="0"/>
              <a:t>, rigging the supply system for personal gain</a:t>
            </a:r>
            <a:r>
              <a:rPr lang="en-IN" sz="1700" dirty="0" smtClean="0"/>
              <a:t>. </a:t>
            </a:r>
          </a:p>
          <a:p>
            <a:pPr lvl="1" algn="just"/>
            <a:r>
              <a:rPr lang="en-IN" sz="1700" dirty="0"/>
              <a:t>The subsequent writing off of the bank loans and its convoluted accounting trail has led </a:t>
            </a:r>
            <a:r>
              <a:rPr lang="en-IN" sz="1700" dirty="0" smtClean="0"/>
              <a:t>to inquiries </a:t>
            </a:r>
            <a:r>
              <a:rPr lang="en-IN" sz="1700" dirty="0"/>
              <a:t>by the CBI-who are charged with assessing if this was a genuine loan or simply  </a:t>
            </a:r>
            <a:r>
              <a:rPr lang="en-IN" sz="1700" dirty="0" smtClean="0"/>
              <a:t>case </a:t>
            </a:r>
            <a:r>
              <a:rPr lang="en-IN" sz="1700" dirty="0"/>
              <a:t>of financial fraud</a:t>
            </a:r>
            <a:r>
              <a:rPr lang="en-IN" sz="1700" dirty="0" smtClean="0"/>
              <a:t>. </a:t>
            </a:r>
          </a:p>
          <a:p>
            <a:pPr lvl="1" algn="just"/>
            <a:r>
              <a:rPr lang="en-IN" sz="1700" dirty="0"/>
              <a:t>To prevent this from happening, company directors have to enforce the proper </a:t>
            </a:r>
            <a:r>
              <a:rPr lang="en-IN" sz="1700" dirty="0" smtClean="0"/>
              <a:t>accounting and </a:t>
            </a:r>
            <a:r>
              <a:rPr lang="en-IN" sz="1700" dirty="0"/>
              <a:t>auditing of company books by qualified professionals who have no conflict of interest</a:t>
            </a:r>
            <a:r>
              <a:rPr lang="en-IN" sz="1700" dirty="0" smtClean="0"/>
              <a:t>.</a:t>
            </a:r>
          </a:p>
          <a:p>
            <a:pPr lvl="1" algn="just"/>
            <a:r>
              <a:rPr lang="en-IN" sz="1700" dirty="0"/>
              <a:t>Insider trading is another common corporate offence – likely to happen in the higher </a:t>
            </a:r>
            <a:r>
              <a:rPr lang="en-IN" sz="1700" dirty="0" smtClean="0"/>
              <a:t>rungs of </a:t>
            </a:r>
            <a:r>
              <a:rPr lang="en-IN" sz="1700" dirty="0"/>
              <a:t>management</a:t>
            </a:r>
            <a:r>
              <a:rPr lang="en-IN" sz="1700" dirty="0" smtClean="0"/>
              <a:t>.</a:t>
            </a:r>
          </a:p>
          <a:p>
            <a:pPr lvl="1" algn="just"/>
            <a:r>
              <a:rPr lang="en-IN" sz="1700" dirty="0"/>
              <a:t>In this situation, individuals artificially inflate or deflate company stock by leaking </a:t>
            </a:r>
            <a:r>
              <a:rPr lang="en-IN" sz="1700" dirty="0" smtClean="0"/>
              <a:t>confidential information </a:t>
            </a:r>
            <a:r>
              <a:rPr lang="en-IN" sz="1700" dirty="0"/>
              <a:t>into the market to manipulate share pricing.</a:t>
            </a:r>
            <a:endParaRPr lang="en-US" sz="1700" dirty="0"/>
          </a:p>
        </p:txBody>
      </p:sp>
    </p:spTree>
    <p:extLst>
      <p:ext uri="{BB962C8B-B14F-4D97-AF65-F5344CB8AC3E}">
        <p14:creationId xmlns:p14="http://schemas.microsoft.com/office/powerpoint/2010/main" val="140681136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255" y="318480"/>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000" b="1" dirty="0"/>
              <a:t>Fraud Prevention </a:t>
            </a:r>
            <a:r>
              <a:rPr lang="en-IN" sz="3000" b="1" dirty="0" smtClean="0"/>
              <a:t>Checklist</a:t>
            </a:r>
            <a:endParaRPr lang="en-IN" sz="3000" b="1" dirty="0"/>
          </a:p>
        </p:txBody>
      </p:sp>
      <p:sp>
        <p:nvSpPr>
          <p:cNvPr id="3" name="Content Placeholder 2"/>
          <p:cNvSpPr>
            <a:spLocks noGrp="1"/>
          </p:cNvSpPr>
          <p:nvPr>
            <p:ph idx="1"/>
          </p:nvPr>
        </p:nvSpPr>
        <p:spPr>
          <a:xfrm>
            <a:off x="103030" y="1030306"/>
            <a:ext cx="11964473" cy="5460646"/>
          </a:xfrm>
        </p:spPr>
        <p:txBody>
          <a:bodyPr/>
          <a:lstStyle/>
          <a:p>
            <a:pPr algn="just"/>
            <a:r>
              <a:rPr lang="en-IN" sz="2000" dirty="0" smtClean="0"/>
              <a:t>For the purpose of the evaluation of </a:t>
            </a:r>
            <a:r>
              <a:rPr lang="en-IN" sz="2000" dirty="0"/>
              <a:t>the organization’s current fraud position, this </a:t>
            </a:r>
            <a:r>
              <a:rPr lang="en-IN" sz="2000" dirty="0" smtClean="0"/>
              <a:t>fraud prevention </a:t>
            </a:r>
            <a:r>
              <a:rPr lang="en-IN" sz="2000" dirty="0"/>
              <a:t>checklist is intended as an aid to determining the antifraud posture of the organization </a:t>
            </a:r>
            <a:r>
              <a:rPr lang="en-IN" sz="2000" dirty="0" smtClean="0"/>
              <a:t>and </a:t>
            </a:r>
            <a:r>
              <a:rPr lang="en-IN" sz="2000" dirty="0"/>
              <a:t>its ability to withstand fraudulent attacks</a:t>
            </a:r>
            <a:r>
              <a:rPr lang="en-IN" sz="2000" dirty="0" smtClean="0"/>
              <a:t>.  </a:t>
            </a:r>
          </a:p>
          <a:p>
            <a:pPr marL="908050" lvl="1" indent="-514350" algn="just">
              <a:buFont typeface="+mj-lt"/>
              <a:buAutoNum type="romanUcPeriod"/>
            </a:pPr>
            <a:r>
              <a:rPr lang="en-IN" sz="1900" b="1" dirty="0"/>
              <a:t>Is ongoing antifraud training provided to all employees of the organization</a:t>
            </a:r>
            <a:r>
              <a:rPr lang="en-IN" sz="1900" b="1" dirty="0" smtClean="0"/>
              <a:t>?</a:t>
            </a:r>
          </a:p>
          <a:p>
            <a:pPr lvl="2" algn="just"/>
            <a:r>
              <a:rPr lang="en-IN" sz="1800" dirty="0"/>
              <a:t>Do employees understand what constitutes fraud</a:t>
            </a:r>
            <a:r>
              <a:rPr lang="en-IN" sz="1800" dirty="0" smtClean="0"/>
              <a:t>?</a:t>
            </a:r>
          </a:p>
          <a:p>
            <a:pPr lvl="2" algn="just"/>
            <a:r>
              <a:rPr lang="en-IN" sz="1800" dirty="0"/>
              <a:t>Has a policy of zero tolerance for fraud been communicated to employees through </a:t>
            </a:r>
            <a:r>
              <a:rPr lang="en-IN" sz="1800" dirty="0" smtClean="0"/>
              <a:t>words and </a:t>
            </a:r>
            <a:r>
              <a:rPr lang="en-IN" sz="1800" dirty="0"/>
              <a:t>actions</a:t>
            </a:r>
            <a:r>
              <a:rPr lang="en-IN" sz="1800" dirty="0" smtClean="0"/>
              <a:t>?</a:t>
            </a:r>
          </a:p>
          <a:p>
            <a:pPr marL="908050" lvl="1" indent="-514350" algn="just">
              <a:buFont typeface="+mj-lt"/>
              <a:buAutoNum type="romanUcPeriod"/>
            </a:pPr>
            <a:r>
              <a:rPr lang="en-IN" sz="1900" b="1" dirty="0"/>
              <a:t>Is an effective fraud reporting mechanism in place</a:t>
            </a:r>
            <a:r>
              <a:rPr lang="en-IN" sz="1900" b="1" dirty="0" smtClean="0"/>
              <a:t>?</a:t>
            </a:r>
          </a:p>
          <a:p>
            <a:pPr lvl="2"/>
            <a:r>
              <a:rPr lang="en-IN" sz="1800" dirty="0"/>
              <a:t>Have employees been </a:t>
            </a:r>
            <a:r>
              <a:rPr lang="en-IN" sz="1800" dirty="0" smtClean="0"/>
              <a:t>taught </a:t>
            </a:r>
            <a:r>
              <a:rPr lang="en-IN" sz="1800" dirty="0"/>
              <a:t>how to communicate concerns about known or potential </a:t>
            </a:r>
            <a:r>
              <a:rPr lang="en-IN" sz="1800" dirty="0" smtClean="0"/>
              <a:t>wrongdoing?</a:t>
            </a:r>
          </a:p>
          <a:p>
            <a:pPr lvl="2"/>
            <a:r>
              <a:rPr lang="en-IN" sz="1800" dirty="0"/>
              <a:t>Is there an anonymous reporting channel available to employees, such as a </a:t>
            </a:r>
            <a:r>
              <a:rPr lang="en-IN" sz="1800" dirty="0" smtClean="0"/>
              <a:t>third-party hotline? </a:t>
            </a:r>
          </a:p>
          <a:p>
            <a:pPr marL="908050" lvl="1" indent="-514350" algn="just">
              <a:buFont typeface="+mj-lt"/>
              <a:buAutoNum type="romanUcPeriod"/>
            </a:pPr>
            <a:r>
              <a:rPr lang="en-IN" sz="1900" b="1" dirty="0"/>
              <a:t>To increase employees’ perception of detection, are the following proactive measures taken and publicized to employees</a:t>
            </a:r>
            <a:r>
              <a:rPr lang="en-IN" sz="1900" b="1" dirty="0" smtClean="0"/>
              <a:t>?</a:t>
            </a:r>
          </a:p>
          <a:p>
            <a:pPr lvl="2" algn="just"/>
            <a:r>
              <a:rPr lang="en-IN" sz="1800" dirty="0"/>
              <a:t>Is possible fraudulent conduct aggressively sought out rather than dealt with passively?</a:t>
            </a:r>
          </a:p>
          <a:p>
            <a:pPr lvl="2" algn="just"/>
            <a:r>
              <a:rPr lang="en-IN" sz="1800" dirty="0"/>
              <a:t>Are surprise fraud audits performed in addition to regularly scheduled fraud audits</a:t>
            </a:r>
            <a:r>
              <a:rPr lang="en-IN" sz="1800" dirty="0" smtClean="0"/>
              <a:t>?</a:t>
            </a:r>
          </a:p>
          <a:p>
            <a:pPr marL="908050" lvl="1" indent="-514350" algn="just">
              <a:buFont typeface="+mj-lt"/>
              <a:buAutoNum type="romanUcPeriod"/>
            </a:pPr>
            <a:r>
              <a:rPr lang="en-IN" sz="1900" b="1" dirty="0"/>
              <a:t>Is the management climate / tone at the top one of honesty and integrity</a:t>
            </a:r>
            <a:r>
              <a:rPr lang="en-IN" sz="1900" b="1" dirty="0" smtClean="0"/>
              <a:t>?</a:t>
            </a:r>
          </a:p>
          <a:p>
            <a:pPr lvl="2" algn="just"/>
            <a:r>
              <a:rPr lang="en-IN" sz="1600" dirty="0"/>
              <a:t>Are performance goals realistic</a:t>
            </a:r>
            <a:r>
              <a:rPr lang="en-IN" sz="1600" dirty="0" smtClean="0"/>
              <a:t>?</a:t>
            </a:r>
          </a:p>
          <a:p>
            <a:pPr lvl="2" algn="just"/>
            <a:r>
              <a:rPr lang="en-IN" sz="1800" dirty="0"/>
              <a:t>Are employees surveyed to determine the extent to which they believe management </a:t>
            </a:r>
            <a:r>
              <a:rPr lang="en-IN" sz="1800" dirty="0" smtClean="0"/>
              <a:t>acts with </a:t>
            </a:r>
            <a:r>
              <a:rPr lang="en-IN" sz="1800" dirty="0"/>
              <a:t>honesty and integrity?</a:t>
            </a:r>
            <a:endParaRPr lang="en-US" sz="1800" dirty="0"/>
          </a:p>
        </p:txBody>
      </p:sp>
    </p:spTree>
    <p:extLst>
      <p:ext uri="{BB962C8B-B14F-4D97-AF65-F5344CB8AC3E}">
        <p14:creationId xmlns:p14="http://schemas.microsoft.com/office/powerpoint/2010/main" val="39603686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255" y="318480"/>
            <a:ext cx="10972800" cy="737584"/>
          </a:xfrm>
        </p:spPr>
        <p:txBody>
          <a:bodyPr/>
          <a:lstStyle/>
          <a:p>
            <a:pPr algn="ctr"/>
            <a:r>
              <a:rPr lang="en-IN" sz="1600" b="1" dirty="0"/>
              <a:t/>
            </a:r>
            <a:br>
              <a:rPr lang="en-IN" sz="1600" b="1" dirty="0"/>
            </a:br>
            <a:r>
              <a:rPr lang="en-IN" sz="1600" b="1" dirty="0" smtClean="0"/>
              <a:t> </a:t>
            </a:r>
            <a:r>
              <a:rPr lang="en-IN" sz="3200" b="1" dirty="0"/>
              <a:t/>
            </a:r>
            <a:br>
              <a:rPr lang="en-IN" sz="3200" b="1" dirty="0"/>
            </a:br>
            <a:r>
              <a:rPr lang="en-IN" sz="3000" b="1" dirty="0"/>
              <a:t>Fraud Prevention </a:t>
            </a:r>
            <a:r>
              <a:rPr lang="en-IN" sz="3000" b="1" dirty="0" smtClean="0"/>
              <a:t>Checklist</a:t>
            </a:r>
            <a:endParaRPr lang="en-IN" sz="3000" b="1" dirty="0"/>
          </a:p>
        </p:txBody>
      </p:sp>
      <p:sp>
        <p:nvSpPr>
          <p:cNvPr id="3" name="Content Placeholder 2"/>
          <p:cNvSpPr>
            <a:spLocks noGrp="1"/>
          </p:cNvSpPr>
          <p:nvPr>
            <p:ph idx="1"/>
          </p:nvPr>
        </p:nvSpPr>
        <p:spPr>
          <a:xfrm>
            <a:off x="103030" y="1030306"/>
            <a:ext cx="11964473" cy="5460646"/>
          </a:xfrm>
        </p:spPr>
        <p:txBody>
          <a:bodyPr/>
          <a:lstStyle/>
          <a:p>
            <a:pPr marL="793750" lvl="1" indent="-400050" algn="just">
              <a:lnSpc>
                <a:spcPct val="150000"/>
              </a:lnSpc>
              <a:buFont typeface="+mj-lt"/>
              <a:buAutoNum type="romanUcPeriod" startAt="5"/>
            </a:pPr>
            <a:r>
              <a:rPr lang="en-IN" sz="1800" b="1" dirty="0"/>
              <a:t>Are fraud risk assessments performed to proactively identify and mitigate the </a:t>
            </a:r>
            <a:r>
              <a:rPr lang="en-IN" sz="1800" b="1" dirty="0" smtClean="0"/>
              <a:t>company’s vulnerabilities </a:t>
            </a:r>
            <a:r>
              <a:rPr lang="en-IN" sz="1800" b="1" dirty="0"/>
              <a:t>to internal and external fraud</a:t>
            </a:r>
            <a:r>
              <a:rPr lang="en-IN" sz="1800" b="1" dirty="0" smtClean="0"/>
              <a:t>?</a:t>
            </a:r>
          </a:p>
          <a:p>
            <a:pPr marL="793750" lvl="1" indent="-400050" algn="just">
              <a:lnSpc>
                <a:spcPct val="150000"/>
              </a:lnSpc>
              <a:buFont typeface="+mj-lt"/>
              <a:buAutoNum type="romanUcPeriod" startAt="6"/>
            </a:pPr>
            <a:r>
              <a:rPr lang="en-IN" sz="1800" b="1" dirty="0"/>
              <a:t>Are strong antifraud controls in place and operating effectively, including the following</a:t>
            </a:r>
            <a:r>
              <a:rPr lang="en-IN" sz="1800" b="1" dirty="0" smtClean="0"/>
              <a:t>? </a:t>
            </a:r>
          </a:p>
          <a:p>
            <a:pPr lvl="2" algn="just">
              <a:lnSpc>
                <a:spcPct val="150000"/>
              </a:lnSpc>
            </a:pPr>
            <a:r>
              <a:rPr lang="en-IN" sz="2000" dirty="0"/>
              <a:t>Proper separation of duties</a:t>
            </a:r>
            <a:r>
              <a:rPr lang="en-IN" sz="2000" dirty="0" smtClean="0"/>
              <a:t>.</a:t>
            </a:r>
          </a:p>
          <a:p>
            <a:pPr lvl="2" algn="just">
              <a:lnSpc>
                <a:spcPct val="150000"/>
              </a:lnSpc>
            </a:pPr>
            <a:r>
              <a:rPr lang="en-IN" sz="2000" dirty="0"/>
              <a:t>Use of authorizations</a:t>
            </a:r>
            <a:r>
              <a:rPr lang="en-IN" sz="2000" dirty="0" smtClean="0"/>
              <a:t>.</a:t>
            </a:r>
          </a:p>
          <a:p>
            <a:pPr lvl="2" algn="just">
              <a:lnSpc>
                <a:spcPct val="150000"/>
              </a:lnSpc>
            </a:pPr>
            <a:r>
              <a:rPr lang="en-IN" sz="2000" dirty="0"/>
              <a:t>Physical </a:t>
            </a:r>
            <a:r>
              <a:rPr lang="en-IN" sz="2000" dirty="0" smtClean="0"/>
              <a:t>safeguards &amp; </a:t>
            </a:r>
            <a:r>
              <a:rPr lang="en-IN" sz="2000" dirty="0"/>
              <a:t>Job rotations</a:t>
            </a:r>
            <a:r>
              <a:rPr lang="en-IN" sz="2000" dirty="0" smtClean="0"/>
              <a:t>.</a:t>
            </a:r>
          </a:p>
          <a:p>
            <a:pPr marL="908050" lvl="1" indent="-514350" algn="just">
              <a:lnSpc>
                <a:spcPct val="150000"/>
              </a:lnSpc>
              <a:buFont typeface="+mj-lt"/>
              <a:buAutoNum type="romanUcPeriod" startAt="6"/>
            </a:pPr>
            <a:r>
              <a:rPr lang="en-IN" sz="1900" b="1" dirty="0"/>
              <a:t>Does the internal audit department, if one exists, have adequate resources and authority </a:t>
            </a:r>
            <a:r>
              <a:rPr lang="en-IN" sz="1900" b="1" dirty="0" smtClean="0"/>
              <a:t>to operate </a:t>
            </a:r>
            <a:r>
              <a:rPr lang="en-IN" sz="1900" b="1" dirty="0"/>
              <a:t>effectively and without undue influence from senior management</a:t>
            </a:r>
            <a:r>
              <a:rPr lang="en-IN" sz="1900" b="1" dirty="0" smtClean="0"/>
              <a:t>? </a:t>
            </a:r>
          </a:p>
          <a:p>
            <a:pPr marL="908050" lvl="1" indent="-514350" algn="just">
              <a:lnSpc>
                <a:spcPct val="150000"/>
              </a:lnSpc>
              <a:buFont typeface="+mj-lt"/>
              <a:buAutoNum type="romanUcPeriod" startAt="6"/>
            </a:pPr>
            <a:r>
              <a:rPr lang="en-IN" sz="1900" b="1" dirty="0"/>
              <a:t>Are employee support programs in place to assist employees struggling with addictions, </a:t>
            </a:r>
            <a:r>
              <a:rPr lang="en-IN" sz="1900" b="1" dirty="0" smtClean="0"/>
              <a:t>mental/ emotional </a:t>
            </a:r>
            <a:r>
              <a:rPr lang="en-IN" sz="1900" b="1" dirty="0"/>
              <a:t>health, family, or financial problems</a:t>
            </a:r>
            <a:r>
              <a:rPr lang="en-IN" sz="1900" b="1" dirty="0" smtClean="0"/>
              <a:t>?</a:t>
            </a:r>
          </a:p>
          <a:p>
            <a:pPr marL="908050" lvl="1" indent="-514350" algn="just">
              <a:lnSpc>
                <a:spcPct val="150000"/>
              </a:lnSpc>
              <a:buFont typeface="+mj-lt"/>
              <a:buAutoNum type="romanUcPeriod" startAt="6"/>
            </a:pPr>
            <a:r>
              <a:rPr lang="en-IN" sz="2000" b="1" dirty="0"/>
              <a:t>Are anonymous surveys conducted to assess employee morale</a:t>
            </a:r>
            <a:r>
              <a:rPr lang="en-IN" sz="2000" b="1" dirty="0" smtClean="0"/>
              <a:t>?</a:t>
            </a:r>
          </a:p>
          <a:p>
            <a:pPr marL="393700" lvl="1" indent="0" algn="just">
              <a:buNone/>
            </a:pPr>
            <a:endParaRPr lang="en-US" sz="1900" b="1" dirty="0"/>
          </a:p>
        </p:txBody>
      </p:sp>
    </p:spTree>
    <p:extLst>
      <p:ext uri="{BB962C8B-B14F-4D97-AF65-F5344CB8AC3E}">
        <p14:creationId xmlns:p14="http://schemas.microsoft.com/office/powerpoint/2010/main" val="660336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600" b="1" dirty="0"/>
              <a:t>USA and </a:t>
            </a:r>
            <a:r>
              <a:rPr lang="en-IN" sz="3600" b="1" dirty="0" smtClean="0"/>
              <a:t>FBI</a:t>
            </a:r>
            <a:endParaRPr lang="en-IN" sz="3600" b="1" dirty="0"/>
          </a:p>
        </p:txBody>
      </p:sp>
      <p:sp>
        <p:nvSpPr>
          <p:cNvPr id="3" name="Content Placeholder 2"/>
          <p:cNvSpPr>
            <a:spLocks noGrp="1"/>
          </p:cNvSpPr>
          <p:nvPr>
            <p:ph idx="1"/>
          </p:nvPr>
        </p:nvSpPr>
        <p:spPr>
          <a:xfrm>
            <a:off x="103030" y="1146215"/>
            <a:ext cx="11964473" cy="5383373"/>
          </a:xfrm>
        </p:spPr>
        <p:txBody>
          <a:bodyPr/>
          <a:lstStyle/>
          <a:p>
            <a:pPr algn="just">
              <a:lnSpc>
                <a:spcPct val="150000"/>
              </a:lnSpc>
            </a:pPr>
            <a:r>
              <a:rPr lang="en-IN" sz="2400" dirty="0"/>
              <a:t>In the United States of America (USA), the federal States have their own Constitution and yet they </a:t>
            </a:r>
            <a:r>
              <a:rPr lang="en-IN" sz="2400" dirty="0" smtClean="0"/>
              <a:t>have subjected </a:t>
            </a:r>
            <a:r>
              <a:rPr lang="en-IN" sz="2400" dirty="0"/>
              <a:t>themselves to the jurisdiction of the Federal Bureau of Investigation (FBI) which is a </a:t>
            </a:r>
            <a:r>
              <a:rPr lang="en-IN" sz="2400" dirty="0" smtClean="0"/>
              <a:t>Central agency</a:t>
            </a:r>
            <a:r>
              <a:rPr lang="en-IN" sz="2400" dirty="0"/>
              <a:t>. Like India, police and public order is a State subject in the USA too and that in all cases </a:t>
            </a:r>
            <a:r>
              <a:rPr lang="en-IN" sz="2400" dirty="0" smtClean="0"/>
              <a:t>involving a </a:t>
            </a:r>
            <a:r>
              <a:rPr lang="en-IN" sz="2400" dirty="0"/>
              <a:t>federal offence in the USA, the FBI and the local police have concurrent jurisdictions; but the </a:t>
            </a:r>
            <a:r>
              <a:rPr lang="en-IN" sz="2400" dirty="0" smtClean="0"/>
              <a:t>moment the </a:t>
            </a:r>
            <a:r>
              <a:rPr lang="en-IN" sz="2400" dirty="0"/>
              <a:t>FBI steps in, the local police stop investigation.</a:t>
            </a:r>
            <a:endParaRPr lang="en-IN" sz="2000" dirty="0"/>
          </a:p>
        </p:txBody>
      </p:sp>
    </p:spTree>
    <p:extLst>
      <p:ext uri="{BB962C8B-B14F-4D97-AF65-F5344CB8AC3E}">
        <p14:creationId xmlns:p14="http://schemas.microsoft.com/office/powerpoint/2010/main" val="294856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600" b="1" dirty="0"/>
              <a:t>Enforcement Directorate</a:t>
            </a:r>
          </a:p>
        </p:txBody>
      </p:sp>
      <p:sp>
        <p:nvSpPr>
          <p:cNvPr id="3" name="Content Placeholder 2"/>
          <p:cNvSpPr>
            <a:spLocks noGrp="1"/>
          </p:cNvSpPr>
          <p:nvPr>
            <p:ph idx="1"/>
          </p:nvPr>
        </p:nvSpPr>
        <p:spPr>
          <a:xfrm>
            <a:off x="103030" y="1146215"/>
            <a:ext cx="11964473" cy="5383373"/>
          </a:xfrm>
        </p:spPr>
        <p:txBody>
          <a:bodyPr/>
          <a:lstStyle/>
          <a:p>
            <a:pPr algn="just"/>
            <a:r>
              <a:rPr lang="en-IN" sz="2000" dirty="0"/>
              <a:t>The Enforcement Directorate is one of the many government agencies for law enforcement, </a:t>
            </a:r>
            <a:r>
              <a:rPr lang="en-IN" sz="2000" dirty="0" smtClean="0"/>
              <a:t>intelligence, research</a:t>
            </a:r>
            <a:r>
              <a:rPr lang="en-IN" sz="2000" dirty="0"/>
              <a:t>, and analysis of high-profile cases involving scams, money laundering, etc</a:t>
            </a:r>
            <a:r>
              <a:rPr lang="en-IN" sz="2000" dirty="0" smtClean="0"/>
              <a:t>.</a:t>
            </a:r>
          </a:p>
          <a:p>
            <a:pPr algn="just"/>
            <a:r>
              <a:rPr lang="en-IN" sz="2000" dirty="0"/>
              <a:t>Other such agencies are the Central Bureau of Investigation (CBI), Criminal Investigation </a:t>
            </a:r>
            <a:r>
              <a:rPr lang="en-IN" sz="2000" dirty="0" smtClean="0"/>
              <a:t>Department (CID</a:t>
            </a:r>
            <a:r>
              <a:rPr lang="en-IN" sz="2000" dirty="0"/>
              <a:t>), Directorate of Military intelligence (MID), the Directorate General of Income Tax </a:t>
            </a:r>
            <a:r>
              <a:rPr lang="en-IN" sz="2000" dirty="0" smtClean="0"/>
              <a:t>Investigation, National </a:t>
            </a:r>
            <a:r>
              <a:rPr lang="en-IN" sz="2000" dirty="0"/>
              <a:t>Investigation Agency, etc</a:t>
            </a:r>
            <a:r>
              <a:rPr lang="en-IN" sz="2000" dirty="0" smtClean="0"/>
              <a:t>.</a:t>
            </a:r>
          </a:p>
          <a:p>
            <a:pPr algn="just"/>
            <a:r>
              <a:rPr lang="en-IN" sz="2000" dirty="0"/>
              <a:t>Directorate of Enforcement, popularly known as the ED, is responsible </a:t>
            </a:r>
            <a:r>
              <a:rPr lang="en-IN" sz="2000" dirty="0" smtClean="0"/>
              <a:t>for regulating </a:t>
            </a:r>
            <a:r>
              <a:rPr lang="en-IN" sz="2000" dirty="0"/>
              <a:t>and preventing financial crimes, and the power n functions of the Enforcement </a:t>
            </a:r>
            <a:r>
              <a:rPr lang="en-IN" sz="2000" dirty="0" smtClean="0"/>
              <a:t>Directorate from </a:t>
            </a:r>
            <a:r>
              <a:rPr lang="en-IN" sz="2000" dirty="0"/>
              <a:t>UPSC exam point of view</a:t>
            </a:r>
            <a:r>
              <a:rPr lang="en-IN" sz="2000" dirty="0" smtClean="0"/>
              <a:t>.</a:t>
            </a:r>
          </a:p>
          <a:p>
            <a:pPr algn="just"/>
            <a:r>
              <a:rPr lang="en-IN" sz="2000" b="1" dirty="0"/>
              <a:t>Introduction to the Enforcement </a:t>
            </a:r>
            <a:r>
              <a:rPr lang="en-IN" sz="2000" b="1" dirty="0" smtClean="0"/>
              <a:t>Directorate</a:t>
            </a:r>
          </a:p>
          <a:p>
            <a:r>
              <a:rPr lang="en-IN" sz="2000" dirty="0"/>
              <a:t>The Directorate of Enforcement (ED) can be defined as a special financial investigation and </a:t>
            </a:r>
            <a:r>
              <a:rPr lang="en-IN" sz="2000" dirty="0" smtClean="0"/>
              <a:t>intelligence agency </a:t>
            </a:r>
            <a:r>
              <a:rPr lang="en-IN" sz="2000" dirty="0"/>
              <a:t>with an objective of enforcing the two primary Acts-the Foreign Exchange Management Act </a:t>
            </a:r>
            <a:r>
              <a:rPr lang="en-IN" sz="2000" dirty="0" smtClean="0"/>
              <a:t>and the </a:t>
            </a:r>
            <a:r>
              <a:rPr lang="en-IN" sz="2000" dirty="0"/>
              <a:t>Prevention of Money-laundering Act</a:t>
            </a:r>
            <a:r>
              <a:rPr lang="en-IN" sz="2000" dirty="0" smtClean="0"/>
              <a:t>.</a:t>
            </a:r>
            <a:endParaRPr lang="en-US" sz="4400" dirty="0" smtClean="0"/>
          </a:p>
          <a:p>
            <a:r>
              <a:rPr lang="en-IN" sz="2000" b="1" dirty="0"/>
              <a:t>Organization of the </a:t>
            </a:r>
            <a:r>
              <a:rPr lang="en-IN" sz="2000" b="1" dirty="0" smtClean="0"/>
              <a:t>ED: </a:t>
            </a:r>
          </a:p>
          <a:p>
            <a:pPr lvl="1"/>
            <a:r>
              <a:rPr lang="en-IN" sz="1800" dirty="0" smtClean="0"/>
              <a:t>Headquarters </a:t>
            </a:r>
            <a:r>
              <a:rPr lang="en-IN" sz="1800" dirty="0"/>
              <a:t>– Headed by Director of Enforcement: New </a:t>
            </a:r>
            <a:r>
              <a:rPr lang="en-IN" sz="1800" dirty="0" smtClean="0"/>
              <a:t>Delhi. </a:t>
            </a:r>
          </a:p>
          <a:p>
            <a:pPr lvl="1"/>
            <a:r>
              <a:rPr lang="en-IN" sz="1800" dirty="0" smtClean="0"/>
              <a:t>Regional </a:t>
            </a:r>
            <a:r>
              <a:rPr lang="en-IN" sz="1800" dirty="0"/>
              <a:t>Offices –Headed by Special Directors of Enforcement: Mumbai, Chennai, </a:t>
            </a:r>
            <a:r>
              <a:rPr lang="en-IN" sz="1800" dirty="0" smtClean="0"/>
              <a:t>Chandigarh, Kolkata</a:t>
            </a:r>
            <a:r>
              <a:rPr lang="en-IN" sz="1800" dirty="0"/>
              <a:t>, and Delhi.</a:t>
            </a:r>
          </a:p>
          <a:p>
            <a:endParaRPr lang="en-IN" sz="2000" dirty="0" smtClean="0"/>
          </a:p>
        </p:txBody>
      </p:sp>
    </p:spTree>
    <p:extLst>
      <p:ext uri="{BB962C8B-B14F-4D97-AF65-F5344CB8AC3E}">
        <p14:creationId xmlns:p14="http://schemas.microsoft.com/office/powerpoint/2010/main" val="3105990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600" b="1" dirty="0"/>
              <a:t>Enforcement Directorate</a:t>
            </a:r>
          </a:p>
        </p:txBody>
      </p:sp>
      <p:sp>
        <p:nvSpPr>
          <p:cNvPr id="3" name="Content Placeholder 2"/>
          <p:cNvSpPr>
            <a:spLocks noGrp="1"/>
          </p:cNvSpPr>
          <p:nvPr>
            <p:ph idx="1"/>
          </p:nvPr>
        </p:nvSpPr>
        <p:spPr>
          <a:xfrm>
            <a:off x="103030" y="1146215"/>
            <a:ext cx="11964473" cy="5383373"/>
          </a:xfrm>
        </p:spPr>
        <p:txBody>
          <a:bodyPr/>
          <a:lstStyle/>
          <a:p>
            <a:pPr algn="just"/>
            <a:r>
              <a:rPr lang="en-IN" sz="2000" b="1" dirty="0"/>
              <a:t>History of Enforcement </a:t>
            </a:r>
            <a:r>
              <a:rPr lang="en-IN" sz="2000" b="1" dirty="0" smtClean="0"/>
              <a:t>Directorate</a:t>
            </a:r>
          </a:p>
          <a:p>
            <a:pPr lvl="1" algn="just">
              <a:lnSpc>
                <a:spcPct val="150000"/>
              </a:lnSpc>
            </a:pPr>
            <a:r>
              <a:rPr lang="en-IN" sz="2100" dirty="0"/>
              <a:t>The Enforcement Directorate was established as an Enforcement Unit on May 1, 1956, by </a:t>
            </a:r>
            <a:r>
              <a:rPr lang="en-IN" sz="2100" dirty="0" smtClean="0"/>
              <a:t>the Department </a:t>
            </a:r>
            <a:r>
              <a:rPr lang="en-IN" sz="2100" dirty="0"/>
              <a:t>of Economic Affairs. The Unit then was responsible for enforcing the Foreign </a:t>
            </a:r>
            <a:r>
              <a:rPr lang="en-IN" sz="2100" dirty="0" smtClean="0"/>
              <a:t>Exchange Regulation </a:t>
            </a:r>
            <a:r>
              <a:rPr lang="en-IN" sz="2100" dirty="0"/>
              <a:t>Act (FERA),1947</a:t>
            </a:r>
            <a:r>
              <a:rPr lang="en-IN" sz="2100" dirty="0" smtClean="0"/>
              <a:t>. </a:t>
            </a:r>
            <a:endParaRPr lang="en-IN" sz="2100" dirty="0"/>
          </a:p>
          <a:p>
            <a:pPr lvl="1" algn="just">
              <a:lnSpc>
                <a:spcPct val="150000"/>
              </a:lnSpc>
            </a:pPr>
            <a:r>
              <a:rPr lang="en-IN" sz="2100" dirty="0"/>
              <a:t>In 1957, the Unit was renamed as the Enforcement Directorate one more branch was established </a:t>
            </a:r>
            <a:r>
              <a:rPr lang="en-IN" sz="2100" dirty="0" smtClean="0"/>
              <a:t>in Madras</a:t>
            </a:r>
            <a:r>
              <a:rPr lang="en-IN" sz="2100" dirty="0"/>
              <a:t>. The financial law enforced by the ED was amended, making it the FERA 1973</a:t>
            </a:r>
            <a:r>
              <a:rPr lang="en-IN" sz="2100" dirty="0" smtClean="0"/>
              <a:t>.</a:t>
            </a:r>
          </a:p>
          <a:p>
            <a:pPr lvl="1" algn="just">
              <a:lnSpc>
                <a:spcPct val="150000"/>
              </a:lnSpc>
            </a:pPr>
            <a:r>
              <a:rPr lang="en-IN" sz="2100" dirty="0"/>
              <a:t>In the late 1990s, some years after economic liberalization and onset foreign exchange in India, </a:t>
            </a:r>
            <a:r>
              <a:rPr lang="en-IN" sz="2100" dirty="0" smtClean="0"/>
              <a:t>there was </a:t>
            </a:r>
            <a:r>
              <a:rPr lang="en-IN" sz="2100" dirty="0"/>
              <a:t>a need felt to control the foreign exchange in business, which the FERA had lesser provisions </a:t>
            </a:r>
            <a:r>
              <a:rPr lang="en-IN" sz="2100" dirty="0" smtClean="0"/>
              <a:t>for.  Hence</a:t>
            </a:r>
            <a:r>
              <a:rPr lang="en-IN" sz="2100" dirty="0"/>
              <a:t>, the FERA 1973 was repealed, and a new law – the Foreign Exchange Management Act </a:t>
            </a:r>
            <a:r>
              <a:rPr lang="en-IN" sz="2100" dirty="0" smtClean="0"/>
              <a:t>was enacted </a:t>
            </a:r>
            <a:r>
              <a:rPr lang="en-IN" sz="2100" dirty="0"/>
              <a:t>in December 1999. The FERA was replaced by the FEMA with effect from June 1, 2000.</a:t>
            </a:r>
          </a:p>
        </p:txBody>
      </p:sp>
    </p:spTree>
    <p:extLst>
      <p:ext uri="{BB962C8B-B14F-4D97-AF65-F5344CB8AC3E}">
        <p14:creationId xmlns:p14="http://schemas.microsoft.com/office/powerpoint/2010/main" val="3330355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21512"/>
            <a:ext cx="10972800" cy="737584"/>
          </a:xfrm>
        </p:spPr>
        <p:txBody>
          <a:bodyPr/>
          <a:lstStyle/>
          <a:p>
            <a:pPr algn="ctr"/>
            <a:r>
              <a:rPr lang="en-IN" sz="3600" b="1" dirty="0"/>
              <a:t>Enforcement Directorate</a:t>
            </a:r>
          </a:p>
        </p:txBody>
      </p:sp>
      <p:sp>
        <p:nvSpPr>
          <p:cNvPr id="3" name="Content Placeholder 2"/>
          <p:cNvSpPr>
            <a:spLocks noGrp="1"/>
          </p:cNvSpPr>
          <p:nvPr>
            <p:ph idx="1"/>
          </p:nvPr>
        </p:nvSpPr>
        <p:spPr>
          <a:xfrm>
            <a:off x="103030" y="1107578"/>
            <a:ext cx="11964473" cy="5383373"/>
          </a:xfrm>
        </p:spPr>
        <p:txBody>
          <a:bodyPr/>
          <a:lstStyle/>
          <a:p>
            <a:pPr algn="just"/>
            <a:r>
              <a:rPr lang="en-IN" sz="2000" b="1" dirty="0"/>
              <a:t>Composition of the Enforcement </a:t>
            </a:r>
            <a:r>
              <a:rPr lang="en-IN" sz="2000" b="1" dirty="0" smtClean="0"/>
              <a:t>Directorate</a:t>
            </a:r>
          </a:p>
          <a:p>
            <a:pPr lvl="1" algn="just">
              <a:lnSpc>
                <a:spcPct val="150000"/>
              </a:lnSpc>
            </a:pPr>
            <a:r>
              <a:rPr lang="en-IN" sz="1900" dirty="0"/>
              <a:t>The Enforcement Directorate recruits some of its officers directly while some others are </a:t>
            </a:r>
            <a:r>
              <a:rPr lang="en-IN" sz="1900" dirty="0" smtClean="0"/>
              <a:t>appointed form </a:t>
            </a:r>
            <a:r>
              <a:rPr lang="en-IN" sz="1900" dirty="0"/>
              <a:t>other State agencies on deputation, like the Income Tax, Excise, departments, etc.</a:t>
            </a:r>
          </a:p>
          <a:p>
            <a:pPr lvl="1" algn="just">
              <a:lnSpc>
                <a:spcPct val="150000"/>
              </a:lnSpc>
            </a:pPr>
            <a:r>
              <a:rPr lang="en-IN" sz="1900" dirty="0"/>
              <a:t>The officers are from the Indian Administrative Services (IAS), Indian Police Service (IPS), Indian </a:t>
            </a:r>
            <a:r>
              <a:rPr lang="en-IN" sz="1900" dirty="0" smtClean="0"/>
              <a:t>Revenue Service </a:t>
            </a:r>
            <a:r>
              <a:rPr lang="en-IN" sz="1900" dirty="0"/>
              <a:t>(IRS), Indian Corporate Law Service (ICLS), etc</a:t>
            </a:r>
            <a:r>
              <a:rPr lang="en-IN" sz="1900" dirty="0" smtClean="0"/>
              <a:t>.</a:t>
            </a:r>
          </a:p>
          <a:p>
            <a:pPr lvl="1" algn="just">
              <a:lnSpc>
                <a:spcPct val="150000"/>
              </a:lnSpc>
            </a:pPr>
            <a:r>
              <a:rPr lang="en-IN" sz="1900" b="1" dirty="0"/>
              <a:t>Foreign Exchange Management Act, 1999: </a:t>
            </a:r>
            <a:r>
              <a:rPr lang="en-IN" sz="1900" dirty="0"/>
              <a:t>The Act, enacted in 1999, was introduced with an aim to regulate foreign exchange, trade, its development, and maintenance in India</a:t>
            </a:r>
            <a:r>
              <a:rPr lang="en-IN" sz="1900" dirty="0" smtClean="0"/>
              <a:t>.</a:t>
            </a:r>
          </a:p>
          <a:p>
            <a:pPr lvl="1" algn="just">
              <a:lnSpc>
                <a:spcPct val="150000"/>
              </a:lnSpc>
            </a:pPr>
            <a:r>
              <a:rPr lang="en-IN" sz="1900" b="1" dirty="0"/>
              <a:t>Prevention of Money Laundering Act, 2002</a:t>
            </a:r>
            <a:r>
              <a:rPr lang="en-IN" sz="1900" dirty="0"/>
              <a:t>: It deals with the control of money laundering, seizing the property acquired from the laundered money of the person accused, and other regulations and penalties</a:t>
            </a:r>
            <a:r>
              <a:rPr lang="en-IN" sz="1900" dirty="0" smtClean="0"/>
              <a:t>.</a:t>
            </a:r>
          </a:p>
          <a:p>
            <a:pPr lvl="1" algn="just">
              <a:lnSpc>
                <a:spcPct val="150000"/>
              </a:lnSpc>
            </a:pPr>
            <a:r>
              <a:rPr lang="en-IN" sz="1900" b="1" dirty="0" smtClean="0"/>
              <a:t>Fugitive Economic Offenders Act, 2018: </a:t>
            </a:r>
            <a:r>
              <a:rPr lang="en-IN" sz="1900" dirty="0"/>
              <a:t>This Act was set up under the provisions of Prevention of Money Laundering Act, 2002. The FEOA 2018 grants power to any special </a:t>
            </a:r>
            <a:r>
              <a:rPr lang="en-IN" sz="1900" dirty="0" smtClean="0"/>
              <a:t>court to </a:t>
            </a:r>
            <a:r>
              <a:rPr lang="en-IN" sz="1900" dirty="0"/>
              <a:t>confiscate and seize the properties of offenders charged over Rs 100 </a:t>
            </a:r>
            <a:r>
              <a:rPr lang="en-IN" sz="1900" dirty="0" err="1"/>
              <a:t>crores</a:t>
            </a:r>
            <a:r>
              <a:rPr lang="en-IN" sz="1900" dirty="0"/>
              <a:t>, who also try </a:t>
            </a:r>
            <a:r>
              <a:rPr lang="en-IN" sz="1900" dirty="0" smtClean="0"/>
              <a:t>to evade </a:t>
            </a:r>
            <a:r>
              <a:rPr lang="en-IN" sz="1900" dirty="0"/>
              <a:t>judicial proceedings.</a:t>
            </a:r>
          </a:p>
        </p:txBody>
      </p:sp>
    </p:spTree>
    <p:extLst>
      <p:ext uri="{BB962C8B-B14F-4D97-AF65-F5344CB8AC3E}">
        <p14:creationId xmlns:p14="http://schemas.microsoft.com/office/powerpoint/2010/main" val="3017919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21512"/>
            <a:ext cx="10972800" cy="737584"/>
          </a:xfrm>
        </p:spPr>
        <p:txBody>
          <a:bodyPr/>
          <a:lstStyle/>
          <a:p>
            <a:pPr algn="ctr"/>
            <a:r>
              <a:rPr lang="en-IN" sz="3600" b="1" dirty="0"/>
              <a:t>Powers of Enforcement Directorate</a:t>
            </a:r>
          </a:p>
        </p:txBody>
      </p:sp>
      <p:sp>
        <p:nvSpPr>
          <p:cNvPr id="3" name="Content Placeholder 2"/>
          <p:cNvSpPr>
            <a:spLocks noGrp="1"/>
          </p:cNvSpPr>
          <p:nvPr>
            <p:ph idx="1"/>
          </p:nvPr>
        </p:nvSpPr>
        <p:spPr>
          <a:xfrm>
            <a:off x="103030" y="1107578"/>
            <a:ext cx="11964473" cy="5383373"/>
          </a:xfrm>
        </p:spPr>
        <p:txBody>
          <a:bodyPr/>
          <a:lstStyle/>
          <a:p>
            <a:pPr algn="just">
              <a:lnSpc>
                <a:spcPct val="150000"/>
              </a:lnSpc>
            </a:pPr>
            <a:r>
              <a:rPr lang="en-IN" sz="2000" b="1" dirty="0"/>
              <a:t>Powers of the Officers: </a:t>
            </a:r>
            <a:r>
              <a:rPr lang="en-IN" sz="2000" dirty="0"/>
              <a:t>The principal powers of the Officers of the ED are to investigate in cases </a:t>
            </a:r>
            <a:r>
              <a:rPr lang="en-IN" sz="2000" dirty="0" smtClean="0"/>
              <a:t>of money </a:t>
            </a:r>
            <a:r>
              <a:rPr lang="en-IN" sz="2000" dirty="0"/>
              <a:t>laundering, initiate the proceedings of attachment of property, and to launch prosecution </a:t>
            </a:r>
            <a:r>
              <a:rPr lang="en-IN" sz="2000" dirty="0" smtClean="0"/>
              <a:t>against the </a:t>
            </a:r>
            <a:r>
              <a:rPr lang="en-IN" sz="2000" dirty="0"/>
              <a:t>accused</a:t>
            </a:r>
            <a:r>
              <a:rPr lang="en-IN" sz="2000" dirty="0" smtClean="0"/>
              <a:t>.</a:t>
            </a:r>
          </a:p>
          <a:p>
            <a:pPr algn="just">
              <a:lnSpc>
                <a:spcPct val="150000"/>
              </a:lnSpc>
            </a:pPr>
            <a:r>
              <a:rPr lang="en-IN" sz="2000" b="1" dirty="0"/>
              <a:t>Powers to Investigating Officers</a:t>
            </a:r>
            <a:r>
              <a:rPr lang="en-IN" sz="2000" dirty="0"/>
              <a:t>: Under the Prevention of Money Laundering Act, 2002, </a:t>
            </a:r>
            <a:r>
              <a:rPr lang="en-IN" sz="2000" dirty="0" smtClean="0"/>
              <a:t>the Investigating </a:t>
            </a:r>
            <a:r>
              <a:rPr lang="en-IN" sz="2000" dirty="0"/>
              <a:t>Officers of the ED have the following </a:t>
            </a:r>
            <a:r>
              <a:rPr lang="en-IN" sz="2000" dirty="0" smtClean="0"/>
              <a:t>powers: </a:t>
            </a:r>
          </a:p>
          <a:p>
            <a:pPr lvl="1" algn="just">
              <a:lnSpc>
                <a:spcPct val="150000"/>
              </a:lnSpc>
            </a:pPr>
            <a:r>
              <a:rPr lang="en-IN" sz="2000" dirty="0"/>
              <a:t>They can attach any </a:t>
            </a:r>
            <a:r>
              <a:rPr lang="en-IN" sz="2000" dirty="0" smtClean="0"/>
              <a:t>property.</a:t>
            </a:r>
          </a:p>
          <a:p>
            <a:pPr lvl="1" algn="just">
              <a:lnSpc>
                <a:spcPct val="150000"/>
              </a:lnSpc>
            </a:pPr>
            <a:r>
              <a:rPr lang="en-IN" sz="2000" dirty="0"/>
              <a:t>They can search and survey the place and records related to the </a:t>
            </a:r>
            <a:r>
              <a:rPr lang="en-IN" sz="2000" dirty="0" smtClean="0"/>
              <a:t>property.</a:t>
            </a:r>
          </a:p>
          <a:p>
            <a:pPr lvl="1" algn="just">
              <a:lnSpc>
                <a:spcPct val="150000"/>
              </a:lnSpc>
            </a:pPr>
            <a:r>
              <a:rPr lang="en-IN" sz="2000" dirty="0"/>
              <a:t>They can arrest the accused, summon, and record the statement of the people related </a:t>
            </a:r>
            <a:r>
              <a:rPr lang="en-IN" sz="2000" dirty="0" smtClean="0"/>
              <a:t>to the </a:t>
            </a:r>
            <a:r>
              <a:rPr lang="en-IN" sz="2000" dirty="0"/>
              <a:t>accused</a:t>
            </a:r>
            <a:r>
              <a:rPr lang="en-IN" sz="2000" dirty="0" smtClean="0"/>
              <a:t>.</a:t>
            </a:r>
            <a:endParaRPr lang="en-IN" sz="1800" dirty="0" smtClean="0"/>
          </a:p>
          <a:p>
            <a:pPr algn="just">
              <a:lnSpc>
                <a:spcPct val="150000"/>
              </a:lnSpc>
            </a:pPr>
            <a:r>
              <a:rPr lang="en-IN" sz="2000" b="1" dirty="0"/>
              <a:t>Powers of the Authority: </a:t>
            </a:r>
            <a:r>
              <a:rPr lang="en-IN" sz="2000" dirty="0"/>
              <a:t>The authorities of ED may place identification marks on the </a:t>
            </a:r>
            <a:r>
              <a:rPr lang="en-IN" sz="2000" dirty="0" smtClean="0"/>
              <a:t>confiscated property </a:t>
            </a:r>
            <a:r>
              <a:rPr lang="en-IN" sz="2000" dirty="0"/>
              <a:t>or records.</a:t>
            </a:r>
          </a:p>
        </p:txBody>
      </p:sp>
    </p:spTree>
    <p:extLst>
      <p:ext uri="{BB962C8B-B14F-4D97-AF65-F5344CB8AC3E}">
        <p14:creationId xmlns:p14="http://schemas.microsoft.com/office/powerpoint/2010/main" val="28756232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6865</TotalTime>
  <Words>7409</Words>
  <Application>Microsoft Office PowerPoint</Application>
  <PresentationFormat>Widescreen</PresentationFormat>
  <Paragraphs>409</Paragraphs>
  <Slides>49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Calibri</vt:lpstr>
      <vt:lpstr>Constantia</vt:lpstr>
      <vt:lpstr>Wingdings</vt:lpstr>
      <vt:lpstr>Wingdings 2</vt:lpstr>
      <vt:lpstr>Flow</vt:lpstr>
      <vt:lpstr>        Role of CBI, ED and Interface with Forensic Audit</vt:lpstr>
      <vt:lpstr>CBI </vt:lpstr>
      <vt:lpstr>Historical Background (CBI) </vt:lpstr>
      <vt:lpstr>Cases Handled by the CBI</vt:lpstr>
      <vt:lpstr>USA and FBI</vt:lpstr>
      <vt:lpstr>Enforcement Directorate</vt:lpstr>
      <vt:lpstr>Enforcement Directorate</vt:lpstr>
      <vt:lpstr>Enforcement Directorate</vt:lpstr>
      <vt:lpstr>Powers of Enforcement Directorate</vt:lpstr>
      <vt:lpstr>Powers of Enforcement Directorate</vt:lpstr>
      <vt:lpstr>Interface of Forensic Auditor</vt:lpstr>
      <vt:lpstr>        Financial Action Task Force</vt:lpstr>
      <vt:lpstr> Financial Action Task Force</vt:lpstr>
      <vt:lpstr> Financial Action Task Force</vt:lpstr>
      <vt:lpstr> Financial Action Task Force</vt:lpstr>
      <vt:lpstr> Financial Action Task Force</vt:lpstr>
      <vt:lpstr>        Corporate Compliance and Ethics Program A Preventive Control</vt:lpstr>
      <vt:lpstr>   Corporate Compliance Program</vt:lpstr>
      <vt:lpstr>   Corporate Compliance Program</vt:lpstr>
      <vt:lpstr>   Corporate Compliance Program</vt:lpstr>
      <vt:lpstr>   Corporate Compliance Program</vt:lpstr>
      <vt:lpstr>   Corporate Ethics Program</vt:lpstr>
      <vt:lpstr>   Types of Business Ethics</vt:lpstr>
      <vt:lpstr>   Examples of Business Ethics</vt:lpstr>
      <vt:lpstr>        Anti-Bribery Standard-ISO 37001Implementation and Audit checklists</vt:lpstr>
      <vt:lpstr>   An overview of ISO 37001:2016</vt:lpstr>
      <vt:lpstr>   What is an Anti-bribery Management System?</vt:lpstr>
      <vt:lpstr>   What is an Anti-bribery Management System?</vt:lpstr>
      <vt:lpstr>   What is an Anti-bribery Management System?</vt:lpstr>
      <vt:lpstr>   What is an Anti-bribery Management System?</vt:lpstr>
      <vt:lpstr>   Key Business Benefits of Adopting the ISO 37001</vt:lpstr>
      <vt:lpstr>   Implementation of an Anti-bribery Management System</vt:lpstr>
      <vt:lpstr>   Certification of Organizations</vt:lpstr>
      <vt:lpstr>        Various Fraud Cases</vt:lpstr>
      <vt:lpstr>   A Brief on Bank Fraud Cases </vt:lpstr>
      <vt:lpstr>   Causes of fraud in banking Sector</vt:lpstr>
      <vt:lpstr>   A Brief on other Frauds</vt:lpstr>
      <vt:lpstr>   A Brief on other Frauds</vt:lpstr>
      <vt:lpstr>   The PMC Bank Scam, 2019</vt:lpstr>
      <vt:lpstr>   The PMC Bank Scam, 2019</vt:lpstr>
      <vt:lpstr>   The Karvy Stock Broking Scandal, 2019</vt:lpstr>
      <vt:lpstr>   The Karvy Stock Broking Scandal, 2019</vt:lpstr>
      <vt:lpstr>   The Rotomac Pens Scam, 2018</vt:lpstr>
      <vt:lpstr>   The Rotomac Pens Scam, 2018</vt:lpstr>
      <vt:lpstr>   Internal Controls, Anti-Fraud Strategies for Companies in India</vt:lpstr>
      <vt:lpstr>   Internal Controls, Anti-Fraud Strategies for Companies in India</vt:lpstr>
      <vt:lpstr>   Internal Controls, Anti-Fraud Strategies for Companies in India</vt:lpstr>
      <vt:lpstr>   Fraud Prevention Checklist</vt:lpstr>
      <vt:lpstr>   Fraud Prevention Checklist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SANJAY GUPTA</dc:creator>
  <cp:lastModifiedBy>Sanjib Dutta</cp:lastModifiedBy>
  <cp:revision>1704</cp:revision>
  <dcterms:created xsi:type="dcterms:W3CDTF">2021-11-19T13:24:27Z</dcterms:created>
  <dcterms:modified xsi:type="dcterms:W3CDTF">2024-04-16T11:44:28Z</dcterms:modified>
</cp:coreProperties>
</file>