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8"/>
  </p:notesMasterIdLst>
  <p:sldIdLst>
    <p:sldId id="661" r:id="rId2"/>
    <p:sldId id="662" r:id="rId3"/>
    <p:sldId id="663" r:id="rId4"/>
    <p:sldId id="709" r:id="rId5"/>
    <p:sldId id="710" r:id="rId6"/>
    <p:sldId id="711" r:id="rId7"/>
    <p:sldId id="712" r:id="rId8"/>
    <p:sldId id="713" r:id="rId9"/>
    <p:sldId id="714" r:id="rId10"/>
    <p:sldId id="715" r:id="rId11"/>
    <p:sldId id="664" r:id="rId12"/>
    <p:sldId id="675" r:id="rId13"/>
    <p:sldId id="665" r:id="rId14"/>
    <p:sldId id="716" r:id="rId15"/>
    <p:sldId id="666" r:id="rId16"/>
    <p:sldId id="667" r:id="rId17"/>
    <p:sldId id="668" r:id="rId18"/>
    <p:sldId id="669" r:id="rId19"/>
    <p:sldId id="670" r:id="rId20"/>
    <p:sldId id="671" r:id="rId21"/>
    <p:sldId id="672" r:id="rId22"/>
    <p:sldId id="673" r:id="rId23"/>
    <p:sldId id="674" r:id="rId24"/>
    <p:sldId id="717" r:id="rId25"/>
    <p:sldId id="676" r:id="rId26"/>
    <p:sldId id="677" r:id="rId27"/>
    <p:sldId id="678" r:id="rId28"/>
    <p:sldId id="679" r:id="rId29"/>
    <p:sldId id="680" r:id="rId30"/>
    <p:sldId id="681" r:id="rId31"/>
    <p:sldId id="682" r:id="rId32"/>
    <p:sldId id="683" r:id="rId33"/>
    <p:sldId id="684" r:id="rId34"/>
    <p:sldId id="685" r:id="rId35"/>
    <p:sldId id="686" r:id="rId36"/>
    <p:sldId id="687" r:id="rId37"/>
    <p:sldId id="688" r:id="rId38"/>
    <p:sldId id="689" r:id="rId39"/>
    <p:sldId id="690" r:id="rId40"/>
    <p:sldId id="691" r:id="rId41"/>
    <p:sldId id="692" r:id="rId42"/>
    <p:sldId id="693" r:id="rId43"/>
    <p:sldId id="694" r:id="rId44"/>
    <p:sldId id="695" r:id="rId45"/>
    <p:sldId id="696" r:id="rId46"/>
    <p:sldId id="697" r:id="rId47"/>
    <p:sldId id="699" r:id="rId48"/>
    <p:sldId id="700" r:id="rId49"/>
    <p:sldId id="701" r:id="rId50"/>
    <p:sldId id="702" r:id="rId51"/>
    <p:sldId id="707" r:id="rId52"/>
    <p:sldId id="708" r:id="rId53"/>
    <p:sldId id="703" r:id="rId54"/>
    <p:sldId id="704" r:id="rId55"/>
    <p:sldId id="705" r:id="rId56"/>
    <p:sldId id="706"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30690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801998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054313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047710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25215826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52A35277-D18E-4990-B9EF-5A8A3AAAB521}"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5B7D68C-1779-4396-90C3-6809A7FC937D}"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670BB52D-EDCC-45C6-BBBF-03C75B4616A7}"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5CC128B-17E0-4259-96A8-F37AEDC50A24}"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76BB77-4FB7-4613-A7BA-526E57535AE5}"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A1D9190-A1D1-412F-8CA4-FAE62A43A91E}"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E16F089-7048-4525-9593-B2B37FCC1B43}"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941DF9E-47D3-4E81-9DF2-0C6C85A47C88}"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81C4568-7396-4C65-8C82-ABFD3A4D48D0}"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736960D-505C-4774-AD0E-91F4A0EAD755}"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5D3DBE3-A8E0-4716-9AAD-1760FB81EE9A}"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FE85D651-9CCB-45ED-AD9D-7E5D43FB6C47}"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6000" b="1" dirty="0"/>
              <a:t>Corporate Code of</a:t>
            </a:r>
            <a:br>
              <a:rPr lang="en-IN" sz="6000" b="1" dirty="0"/>
            </a:br>
            <a:r>
              <a:rPr lang="en-IN" sz="6000" b="1" dirty="0"/>
              <a:t>Ethics Policy</a:t>
            </a:r>
            <a:endParaRPr lang="en-US" sz="6000" b="1" dirty="0"/>
          </a:p>
        </p:txBody>
      </p:sp>
    </p:spTree>
    <p:extLst>
      <p:ext uri="{BB962C8B-B14F-4D97-AF65-F5344CB8AC3E}">
        <p14:creationId xmlns:p14="http://schemas.microsoft.com/office/powerpoint/2010/main" val="19524791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r>
              <a:rPr lang="en-IN" sz="2400" b="1" dirty="0"/>
              <a:t>Teamwork:</a:t>
            </a:r>
          </a:p>
          <a:p>
            <a:r>
              <a:rPr lang="en-IN" sz="2400" dirty="0"/>
              <a:t>Working well with others is a virtue, rather than an obligation. You will certainly get to </a:t>
            </a:r>
            <a:r>
              <a:rPr lang="en-IN" sz="2400" dirty="0" smtClean="0"/>
              <a:t>work autonomously </a:t>
            </a:r>
            <a:r>
              <a:rPr lang="en-IN" sz="2400" dirty="0"/>
              <a:t>and be focused on your own projects and responsibilities. But you should also be </a:t>
            </a:r>
            <a:r>
              <a:rPr lang="en-IN" sz="2400" dirty="0" smtClean="0"/>
              <a:t>ready to </a:t>
            </a:r>
            <a:r>
              <a:rPr lang="en-IN" sz="2400" dirty="0"/>
              <a:t>collaborate with and help others.</a:t>
            </a:r>
            <a:endParaRPr lang="en-IN" sz="2200" dirty="0"/>
          </a:p>
        </p:txBody>
      </p:sp>
    </p:spTree>
    <p:extLst>
      <p:ext uri="{BB962C8B-B14F-4D97-AF65-F5344CB8AC3E}">
        <p14:creationId xmlns:p14="http://schemas.microsoft.com/office/powerpoint/2010/main" val="2359299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b="1" dirty="0" smtClean="0"/>
              <a:t/>
            </a:r>
            <a:br>
              <a:rPr lang="en-IN" sz="5400" b="1" dirty="0" smtClean="0"/>
            </a:br>
            <a:r>
              <a:rPr lang="en-IN" sz="5400" b="1" dirty="0"/>
              <a:t>Vigilance Mechanism,</a:t>
            </a:r>
            <a:br>
              <a:rPr lang="en-IN" sz="5400" b="1" dirty="0"/>
            </a:br>
            <a:r>
              <a:rPr lang="en-IN" sz="5400" b="1" dirty="0"/>
              <a:t>Business Control</a:t>
            </a:r>
            <a:br>
              <a:rPr lang="en-IN" sz="5400" b="1" dirty="0"/>
            </a:br>
            <a:r>
              <a:rPr lang="en-IN" sz="5400" b="1" dirty="0"/>
              <a:t>Environment COSO &amp; COBIT</a:t>
            </a:r>
            <a:endParaRPr lang="en-US" sz="6000" b="1" dirty="0"/>
          </a:p>
        </p:txBody>
      </p:sp>
    </p:spTree>
    <p:extLst>
      <p:ext uri="{BB962C8B-B14F-4D97-AF65-F5344CB8AC3E}">
        <p14:creationId xmlns:p14="http://schemas.microsoft.com/office/powerpoint/2010/main" val="4131249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1665"/>
            <a:ext cx="10972800" cy="737584"/>
          </a:xfrm>
        </p:spPr>
        <p:txBody>
          <a:bodyPr/>
          <a:lstStyle/>
          <a:p>
            <a:pPr algn="ctr"/>
            <a:r>
              <a:rPr lang="en-IN" sz="3600" b="1" dirty="0"/>
              <a:t>Vigil mechanism / Whistle Blower</a:t>
            </a:r>
          </a:p>
        </p:txBody>
      </p:sp>
      <p:sp>
        <p:nvSpPr>
          <p:cNvPr id="3" name="Content Placeholder 2"/>
          <p:cNvSpPr>
            <a:spLocks noGrp="1"/>
          </p:cNvSpPr>
          <p:nvPr>
            <p:ph idx="1"/>
          </p:nvPr>
        </p:nvSpPr>
        <p:spPr>
          <a:xfrm>
            <a:off x="103030" y="1390917"/>
            <a:ext cx="11964473" cy="5081346"/>
          </a:xfrm>
        </p:spPr>
        <p:txBody>
          <a:bodyPr/>
          <a:lstStyle/>
          <a:p>
            <a:pPr algn="just">
              <a:lnSpc>
                <a:spcPct val="150000"/>
              </a:lnSpc>
            </a:pPr>
            <a:r>
              <a:rPr lang="en-IN" sz="2400" dirty="0"/>
              <a:t>Vigil mechanism / Whistle Blower Policy is a very well-known term all over the World. </a:t>
            </a:r>
            <a:r>
              <a:rPr lang="en-IN" sz="2400" dirty="0" smtClean="0"/>
              <a:t>Various compliance </a:t>
            </a:r>
            <a:r>
              <a:rPr lang="en-IN" sz="2400" dirty="0"/>
              <a:t>and fraud surveys show Vigil/Whistle-blower mechanisms are among the most </a:t>
            </a:r>
            <a:r>
              <a:rPr lang="en-IN" sz="2400" dirty="0" smtClean="0"/>
              <a:t>effective means </a:t>
            </a:r>
            <a:r>
              <a:rPr lang="en-IN" sz="2400" dirty="0"/>
              <a:t>of detecting corporate misconduct. A genuine Whistle-blower can help a Company and </a:t>
            </a:r>
            <a:r>
              <a:rPr lang="en-IN" sz="2400" dirty="0" smtClean="0"/>
              <a:t>its stakeholders </a:t>
            </a:r>
            <a:r>
              <a:rPr lang="en-IN" sz="2400" dirty="0"/>
              <a:t>in avoiding exposures related to fraud or misconduct. Companies Act 2013 </a:t>
            </a:r>
            <a:r>
              <a:rPr lang="en-IN" sz="2400" dirty="0" smtClean="0"/>
              <a:t>introduced the </a:t>
            </a:r>
            <a:r>
              <a:rPr lang="en-IN" sz="2400" dirty="0"/>
              <a:t>concept of Vigil Mechanism in India</a:t>
            </a:r>
            <a:r>
              <a:rPr lang="en-IN" sz="2400" dirty="0" smtClean="0"/>
              <a:t>. </a:t>
            </a:r>
          </a:p>
          <a:p>
            <a:r>
              <a:rPr lang="en-IN" sz="2400" dirty="0"/>
              <a:t>As per Sec.177 of the Companies Act,2013, certain companies have to establish Vigil / Whistle-blowing mechanism to report any unethical behaviour or other concerns to the management.</a:t>
            </a:r>
          </a:p>
        </p:txBody>
      </p:sp>
    </p:spTree>
    <p:extLst>
      <p:ext uri="{BB962C8B-B14F-4D97-AF65-F5344CB8AC3E}">
        <p14:creationId xmlns:p14="http://schemas.microsoft.com/office/powerpoint/2010/main" val="3042631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1665"/>
            <a:ext cx="10972800" cy="737584"/>
          </a:xfrm>
        </p:spPr>
        <p:txBody>
          <a:bodyPr/>
          <a:lstStyle/>
          <a:p>
            <a:pPr algn="ctr"/>
            <a:r>
              <a:rPr lang="en-IN" sz="3600" b="1" dirty="0"/>
              <a:t>Specimen Corporate Code of Ethics Policy</a:t>
            </a:r>
          </a:p>
        </p:txBody>
      </p:sp>
      <p:sp>
        <p:nvSpPr>
          <p:cNvPr id="3" name="Content Placeholder 2"/>
          <p:cNvSpPr>
            <a:spLocks noGrp="1"/>
          </p:cNvSpPr>
          <p:nvPr>
            <p:ph idx="1"/>
          </p:nvPr>
        </p:nvSpPr>
        <p:spPr>
          <a:xfrm>
            <a:off x="103030" y="1390917"/>
            <a:ext cx="11964473" cy="5081346"/>
          </a:xfrm>
        </p:spPr>
        <p:txBody>
          <a:bodyPr/>
          <a:lstStyle/>
          <a:p>
            <a:pPr algn="just"/>
            <a:r>
              <a:rPr lang="en-IN" sz="2000" b="1" dirty="0"/>
              <a:t>Name of the Company </a:t>
            </a:r>
            <a:r>
              <a:rPr lang="en-IN" sz="2000" dirty="0"/>
              <a:t>(the Company) considering the </a:t>
            </a:r>
            <a:r>
              <a:rPr lang="en-IN" sz="2000" dirty="0" smtClean="0"/>
              <a:t>interest of </a:t>
            </a:r>
            <a:r>
              <a:rPr lang="en-IN" sz="2000" dirty="0"/>
              <a:t>all its well-wishers, who want to report genuine </a:t>
            </a:r>
            <a:r>
              <a:rPr lang="en-IN" sz="2000" dirty="0" smtClean="0"/>
              <a:t>concerns within </a:t>
            </a:r>
            <a:r>
              <a:rPr lang="en-IN" sz="2000" dirty="0"/>
              <a:t>the organization, implements the Vigil </a:t>
            </a:r>
            <a:r>
              <a:rPr lang="en-IN" sz="2000" dirty="0" smtClean="0"/>
              <a:t>Mechanism/Whistle Blower </a:t>
            </a:r>
            <a:r>
              <a:rPr lang="en-IN" sz="2000" dirty="0"/>
              <a:t>Policy (the Policy</a:t>
            </a:r>
            <a:r>
              <a:rPr lang="en-IN" sz="2000" dirty="0" smtClean="0"/>
              <a:t>). </a:t>
            </a:r>
            <a:r>
              <a:rPr lang="en-IN" sz="1800" dirty="0"/>
              <a:t>S</a:t>
            </a:r>
            <a:r>
              <a:rPr lang="en-IN" sz="1800" dirty="0" smtClean="0"/>
              <a:t>ub-section </a:t>
            </a:r>
            <a:r>
              <a:rPr lang="en-IN" sz="1800" dirty="0"/>
              <a:t>(9) of section 177 </a:t>
            </a:r>
            <a:r>
              <a:rPr lang="en-IN" sz="1800" dirty="0" smtClean="0"/>
              <a:t>read </a:t>
            </a:r>
            <a:r>
              <a:rPr lang="en-IN" sz="2000" dirty="0" smtClean="0"/>
              <a:t>with </a:t>
            </a:r>
            <a:r>
              <a:rPr lang="en-IN" sz="2000" dirty="0"/>
              <a:t>Rule 7 of the Companies (Meetings of Board and its </a:t>
            </a:r>
            <a:r>
              <a:rPr lang="en-IN" sz="2000" dirty="0" smtClean="0"/>
              <a:t>Powers) Rules</a:t>
            </a:r>
            <a:r>
              <a:rPr lang="en-IN" sz="2000" dirty="0"/>
              <a:t>, 2014 provides that the following classes of Companies </a:t>
            </a:r>
            <a:r>
              <a:rPr lang="en-IN" sz="2000" dirty="0" smtClean="0"/>
              <a:t>are required </a:t>
            </a:r>
            <a:r>
              <a:rPr lang="en-IN" sz="2000" dirty="0"/>
              <a:t>to establish a vigil mechanism</a:t>
            </a:r>
            <a:r>
              <a:rPr lang="en-IN" sz="2000" dirty="0" smtClean="0"/>
              <a:t>.</a:t>
            </a:r>
          </a:p>
          <a:p>
            <a:pPr lvl="1" algn="just"/>
            <a:r>
              <a:rPr lang="en-IN" sz="1900" dirty="0"/>
              <a:t>Every listed </a:t>
            </a:r>
            <a:r>
              <a:rPr lang="en-IN" sz="1900" dirty="0" smtClean="0"/>
              <a:t>companies;</a:t>
            </a:r>
          </a:p>
          <a:p>
            <a:pPr lvl="1" algn="just"/>
            <a:r>
              <a:rPr lang="en-IN" sz="1900" dirty="0"/>
              <a:t>Every other company which accepts deposits from the </a:t>
            </a:r>
            <a:r>
              <a:rPr lang="en-IN" sz="1900" dirty="0" smtClean="0"/>
              <a:t>public; </a:t>
            </a:r>
          </a:p>
          <a:p>
            <a:pPr lvl="1" algn="just"/>
            <a:r>
              <a:rPr lang="en-IN" sz="1900" dirty="0" smtClean="0"/>
              <a:t>Every </a:t>
            </a:r>
            <a:r>
              <a:rPr lang="en-IN" sz="1900" dirty="0"/>
              <a:t>company which has borrowed money from banks and public financial institutions </a:t>
            </a:r>
            <a:r>
              <a:rPr lang="en-IN" sz="1900" dirty="0" smtClean="0"/>
              <a:t>in excess </a:t>
            </a:r>
            <a:r>
              <a:rPr lang="en-IN" sz="1900" dirty="0"/>
              <a:t>of </a:t>
            </a:r>
            <a:r>
              <a:rPr lang="en-IN" sz="1900" dirty="0" smtClean="0"/>
              <a:t>Rs.50.00 </a:t>
            </a:r>
            <a:r>
              <a:rPr lang="en-IN" sz="1900" dirty="0"/>
              <a:t>(Fifty) Crores</a:t>
            </a:r>
            <a:r>
              <a:rPr lang="en-IN" sz="1900" dirty="0" smtClean="0"/>
              <a:t>. </a:t>
            </a:r>
          </a:p>
          <a:p>
            <a:pPr algn="just"/>
            <a:r>
              <a:rPr lang="en-IN" sz="2000" b="1" dirty="0"/>
              <a:t>Regulatory </a:t>
            </a:r>
            <a:r>
              <a:rPr lang="en-IN" sz="2000" b="1" dirty="0" smtClean="0"/>
              <a:t>References: </a:t>
            </a:r>
            <a:r>
              <a:rPr lang="en-IN" sz="2000" dirty="0"/>
              <a:t>Section 177 of the Companies Act, 2013</a:t>
            </a:r>
            <a:r>
              <a:rPr lang="en-IN" sz="2000" dirty="0" smtClean="0"/>
              <a:t>;  &amp;  The </a:t>
            </a:r>
            <a:r>
              <a:rPr lang="en-IN" sz="2000" dirty="0"/>
              <a:t>Companies (Meetings of Board and its Powers) Rules 2014.</a:t>
            </a:r>
            <a:r>
              <a:rPr lang="en-IN" sz="2000" dirty="0" smtClean="0"/>
              <a:t>  </a:t>
            </a:r>
          </a:p>
          <a:p>
            <a:pPr algn="just"/>
            <a:r>
              <a:rPr lang="en-IN" sz="2000" b="1" dirty="0" smtClean="0"/>
              <a:t>Applicability: </a:t>
            </a:r>
            <a:r>
              <a:rPr lang="en-IN" sz="2000" dirty="0"/>
              <a:t>The Policy is approved by the Board vide its resolution dated ___________and shall be effective from</a:t>
            </a:r>
            <a:r>
              <a:rPr lang="en-IN" sz="2000" dirty="0" smtClean="0"/>
              <a:t>.</a:t>
            </a:r>
          </a:p>
          <a:p>
            <a:pPr algn="just"/>
            <a:r>
              <a:rPr lang="en-IN" sz="2000" b="1" dirty="0"/>
              <a:t>Scope of the </a:t>
            </a:r>
            <a:r>
              <a:rPr lang="en-IN" sz="2000" b="1" dirty="0" smtClean="0"/>
              <a:t>Policy: </a:t>
            </a:r>
            <a:r>
              <a:rPr lang="en-IN" sz="2000" dirty="0"/>
              <a:t>All Employees and Directors of the Company who are associated with the company can raise </a:t>
            </a:r>
            <a:r>
              <a:rPr lang="en-IN" sz="2000" dirty="0" smtClean="0"/>
              <a:t>concerns regarding </a:t>
            </a:r>
            <a:r>
              <a:rPr lang="en-IN" sz="2000" dirty="0"/>
              <a:t>malpractices and events which may negatively impact the company</a:t>
            </a:r>
          </a:p>
          <a:p>
            <a:pPr lvl="1" algn="just"/>
            <a:endParaRPr lang="en-IN" sz="1800" dirty="0"/>
          </a:p>
        </p:txBody>
      </p:sp>
    </p:spTree>
    <p:extLst>
      <p:ext uri="{BB962C8B-B14F-4D97-AF65-F5344CB8AC3E}">
        <p14:creationId xmlns:p14="http://schemas.microsoft.com/office/powerpoint/2010/main" val="1520671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1665"/>
            <a:ext cx="10972800" cy="737584"/>
          </a:xfrm>
        </p:spPr>
        <p:txBody>
          <a:bodyPr/>
          <a:lstStyle/>
          <a:p>
            <a:pPr algn="ctr"/>
            <a:r>
              <a:rPr lang="en-IN" sz="3600" b="1" dirty="0"/>
              <a:t>Specimen Corporate Code of Ethics Policy</a:t>
            </a:r>
          </a:p>
        </p:txBody>
      </p:sp>
      <p:sp>
        <p:nvSpPr>
          <p:cNvPr id="3" name="Content Placeholder 2"/>
          <p:cNvSpPr>
            <a:spLocks noGrp="1"/>
          </p:cNvSpPr>
          <p:nvPr>
            <p:ph idx="1"/>
          </p:nvPr>
        </p:nvSpPr>
        <p:spPr>
          <a:xfrm>
            <a:off x="103030" y="1390917"/>
            <a:ext cx="11964473" cy="5081346"/>
          </a:xfrm>
        </p:spPr>
        <p:txBody>
          <a:bodyPr/>
          <a:lstStyle/>
          <a:p>
            <a:r>
              <a:rPr lang="en-IN" sz="2000" dirty="0"/>
              <a:t>All Employees and Directors of the Company who are associated with the company can raise </a:t>
            </a:r>
            <a:r>
              <a:rPr lang="en-IN" sz="2000" dirty="0" smtClean="0"/>
              <a:t>concerns regarding </a:t>
            </a:r>
            <a:r>
              <a:rPr lang="en-IN" sz="2000" dirty="0"/>
              <a:t>malpractices and events which may negatively impact the company such as:</a:t>
            </a:r>
          </a:p>
          <a:p>
            <a:r>
              <a:rPr lang="en-IN" sz="2000" dirty="0"/>
              <a:t>a) Inaccuracy in maintaining the Company’s books of account and financial records.</a:t>
            </a:r>
          </a:p>
          <a:p>
            <a:r>
              <a:rPr lang="en-IN" sz="2000" dirty="0"/>
              <a:t>b) Financial misappropriation and fraud.</a:t>
            </a:r>
          </a:p>
          <a:p>
            <a:r>
              <a:rPr lang="en-IN" sz="2000" dirty="0"/>
              <a:t>c) Procurement fraud.</a:t>
            </a:r>
          </a:p>
          <a:p>
            <a:r>
              <a:rPr lang="en-IN" sz="2000" dirty="0"/>
              <a:t>d) Conflict of interest.</a:t>
            </a:r>
          </a:p>
          <a:p>
            <a:r>
              <a:rPr lang="en-IN" sz="2000" dirty="0"/>
              <a:t>e) False expense reimbursements.</a:t>
            </a:r>
          </a:p>
          <a:p>
            <a:r>
              <a:rPr lang="en-IN" sz="2000" dirty="0"/>
              <a:t>f) Misuse of company assets &amp; resources.</a:t>
            </a:r>
          </a:p>
          <a:p>
            <a:r>
              <a:rPr lang="en-IN" sz="2000" dirty="0"/>
              <a:t>g) Inappropriate sharing of company sensitive information.</a:t>
            </a:r>
          </a:p>
          <a:p>
            <a:r>
              <a:rPr lang="en-IN" sz="2000" dirty="0"/>
              <a:t>h) Corruption &amp; bribery.</a:t>
            </a:r>
          </a:p>
          <a:p>
            <a:r>
              <a:rPr lang="en-IN" sz="2000" dirty="0" err="1"/>
              <a:t>i</a:t>
            </a:r>
            <a:r>
              <a:rPr lang="en-IN" sz="2000" dirty="0"/>
              <a:t>) Insider trading.</a:t>
            </a:r>
          </a:p>
          <a:p>
            <a:r>
              <a:rPr lang="en-IN" sz="2000" dirty="0"/>
              <a:t>j) Unfair trade practices &amp; anti-competitive behaviour</a:t>
            </a:r>
            <a:r>
              <a:rPr lang="en-IN" sz="2000" dirty="0" smtClean="0"/>
              <a:t>.</a:t>
            </a:r>
          </a:p>
          <a:p>
            <a:r>
              <a:rPr lang="en-IN" sz="2000" dirty="0"/>
              <a:t>k) Non-adherence to safety guidelines.</a:t>
            </a:r>
          </a:p>
          <a:p>
            <a:r>
              <a:rPr lang="en-IN" sz="2000" dirty="0"/>
              <a:t>l) Sexual harassment.</a:t>
            </a:r>
          </a:p>
        </p:txBody>
      </p:sp>
    </p:spTree>
    <p:extLst>
      <p:ext uri="{BB962C8B-B14F-4D97-AF65-F5344CB8AC3E}">
        <p14:creationId xmlns:p14="http://schemas.microsoft.com/office/powerpoint/2010/main" val="3449922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1665"/>
            <a:ext cx="10972800" cy="737584"/>
          </a:xfrm>
        </p:spPr>
        <p:txBody>
          <a:bodyPr/>
          <a:lstStyle/>
          <a:p>
            <a:pPr algn="ctr"/>
            <a:r>
              <a:rPr lang="en-IN" sz="3600" b="1" dirty="0"/>
              <a:t>Specimen Corporate Code of Ethics Policy</a:t>
            </a:r>
          </a:p>
        </p:txBody>
      </p:sp>
      <p:sp>
        <p:nvSpPr>
          <p:cNvPr id="3" name="Content Placeholder 2"/>
          <p:cNvSpPr>
            <a:spLocks noGrp="1"/>
          </p:cNvSpPr>
          <p:nvPr>
            <p:ph idx="1"/>
          </p:nvPr>
        </p:nvSpPr>
        <p:spPr>
          <a:xfrm>
            <a:off x="103030" y="1390917"/>
            <a:ext cx="11964473" cy="5081346"/>
          </a:xfrm>
        </p:spPr>
        <p:txBody>
          <a:bodyPr/>
          <a:lstStyle/>
          <a:p>
            <a:pPr algn="just"/>
            <a:r>
              <a:rPr lang="en-IN" sz="2000" b="1" dirty="0"/>
              <a:t>Key </a:t>
            </a:r>
            <a:r>
              <a:rPr lang="en-IN" sz="2000" b="1" dirty="0" smtClean="0"/>
              <a:t>Definitions: </a:t>
            </a:r>
          </a:p>
          <a:p>
            <a:pPr lvl="1" algn="just"/>
            <a:r>
              <a:rPr lang="en-IN" sz="1900" dirty="0"/>
              <a:t>The Company means “</a:t>
            </a:r>
            <a:r>
              <a:rPr lang="en-IN" sz="1900" b="1" dirty="0"/>
              <a:t>Name of the Company</a:t>
            </a:r>
            <a:r>
              <a:rPr lang="en-IN" sz="1900" dirty="0" smtClean="0"/>
              <a:t>”. </a:t>
            </a:r>
          </a:p>
          <a:p>
            <a:pPr lvl="1"/>
            <a:r>
              <a:rPr lang="en-IN" sz="1900" dirty="0"/>
              <a:t>“Audit Committee” means a committee constituted by the Board of Directors of </a:t>
            </a:r>
            <a:r>
              <a:rPr lang="en-IN" sz="1900" dirty="0" smtClean="0"/>
              <a:t>the Company </a:t>
            </a:r>
            <a:r>
              <a:rPr lang="en-IN" sz="1900" dirty="0"/>
              <a:t>in accordance with Companies Act, 2013</a:t>
            </a:r>
            <a:r>
              <a:rPr lang="en-IN" sz="1900" dirty="0" smtClean="0"/>
              <a:t>.</a:t>
            </a:r>
          </a:p>
          <a:p>
            <a:pPr lvl="1"/>
            <a:r>
              <a:rPr lang="en-IN" sz="1900" dirty="0"/>
              <a:t>“Board” means the Board of Directors of the Company</a:t>
            </a:r>
            <a:r>
              <a:rPr lang="en-IN" sz="1900" dirty="0" smtClean="0"/>
              <a:t>.</a:t>
            </a:r>
          </a:p>
          <a:p>
            <a:pPr lvl="1"/>
            <a:r>
              <a:rPr lang="en-IN" sz="1900" dirty="0"/>
              <a:t>Policy or This Policy means, “Vigil Mechanism Policy</a:t>
            </a:r>
            <a:r>
              <a:rPr lang="en-IN" sz="1900" dirty="0" smtClean="0"/>
              <a:t>.”</a:t>
            </a:r>
          </a:p>
          <a:p>
            <a:pPr lvl="1"/>
            <a:r>
              <a:rPr lang="en-IN" sz="1900" dirty="0"/>
              <a:t>“</a:t>
            </a:r>
            <a:r>
              <a:rPr lang="en-IN" sz="1900" dirty="0" smtClean="0"/>
              <a:t>Whistle </a:t>
            </a:r>
            <a:r>
              <a:rPr lang="en-IN" sz="1900" dirty="0"/>
              <a:t>Blower” is an employee or group of employees who makes a Protected </a:t>
            </a:r>
            <a:r>
              <a:rPr lang="en-IN" sz="1900" dirty="0" smtClean="0"/>
              <a:t>Disclosure under </a:t>
            </a:r>
            <a:r>
              <a:rPr lang="en-IN" sz="1900" dirty="0"/>
              <a:t>the Policy</a:t>
            </a:r>
            <a:r>
              <a:rPr lang="en-IN" sz="1900" dirty="0" smtClean="0"/>
              <a:t>.</a:t>
            </a:r>
          </a:p>
          <a:p>
            <a:pPr algn="just"/>
            <a:r>
              <a:rPr lang="en-IN" sz="2000" b="1" dirty="0" smtClean="0"/>
              <a:t>Eligibility: </a:t>
            </a:r>
            <a:r>
              <a:rPr lang="en-IN" sz="1900" dirty="0"/>
              <a:t>All Employees and Directors of the Company are eligible to make Protected Disclosures under the Policy </a:t>
            </a:r>
            <a:r>
              <a:rPr lang="en-IN" sz="1900" dirty="0" smtClean="0"/>
              <a:t>in </a:t>
            </a:r>
            <a:r>
              <a:rPr lang="en-IN" sz="1900" dirty="0"/>
              <a:t>relation to matters relating to alleged wrongful conduct</a:t>
            </a:r>
            <a:r>
              <a:rPr lang="en-IN" sz="1900" dirty="0" smtClean="0"/>
              <a:t>.</a:t>
            </a:r>
          </a:p>
          <a:p>
            <a:pPr algn="just"/>
            <a:r>
              <a:rPr lang="en-IN" sz="2000" b="1" dirty="0" smtClean="0"/>
              <a:t>Interpretation: </a:t>
            </a:r>
            <a:r>
              <a:rPr lang="en-IN" sz="1900" dirty="0"/>
              <a:t>Terms that have not been defined in this Policy shall have the same meaning assigned to them in the Companies Act, 2013 read along with the rules as amended from time to time</a:t>
            </a:r>
            <a:r>
              <a:rPr lang="en-IN" sz="1900" dirty="0" smtClean="0"/>
              <a:t>.</a:t>
            </a:r>
          </a:p>
          <a:p>
            <a:pPr algn="just"/>
            <a:r>
              <a:rPr lang="en-IN" sz="1800" b="1" dirty="0" smtClean="0"/>
              <a:t>Guidelines: </a:t>
            </a:r>
          </a:p>
          <a:p>
            <a:pPr lvl="1" algn="just"/>
            <a:r>
              <a:rPr lang="en-IN" sz="1800" dirty="0"/>
              <a:t>Protection under </a:t>
            </a:r>
            <a:r>
              <a:rPr lang="en-IN" sz="1800" dirty="0" smtClean="0"/>
              <a:t>Policy: mechanism </a:t>
            </a:r>
            <a:r>
              <a:rPr lang="en-IN" sz="1800" dirty="0"/>
              <a:t>shall provide for adequate safeguards</a:t>
            </a:r>
          </a:p>
          <a:p>
            <a:pPr lvl="1" algn="just"/>
            <a:r>
              <a:rPr lang="en-IN" sz="1800" dirty="0"/>
              <a:t>Disclosure &amp; Maintenance of </a:t>
            </a:r>
            <a:r>
              <a:rPr lang="en-IN" sz="1800" dirty="0" smtClean="0"/>
              <a:t>Confidentiality: Confidentiality </a:t>
            </a:r>
            <a:r>
              <a:rPr lang="en-IN" sz="1800" dirty="0"/>
              <a:t>shall be maintained</a:t>
            </a:r>
          </a:p>
          <a:p>
            <a:pPr lvl="1" algn="just"/>
            <a:r>
              <a:rPr lang="en-IN" sz="1800" dirty="0"/>
              <a:t>Frivolous </a:t>
            </a:r>
            <a:r>
              <a:rPr lang="en-IN" sz="1800" dirty="0" smtClean="0"/>
              <a:t>complaints: audit </a:t>
            </a:r>
            <a:r>
              <a:rPr lang="en-IN" sz="1800" dirty="0"/>
              <a:t>committee may take suitable action</a:t>
            </a:r>
          </a:p>
        </p:txBody>
      </p:sp>
    </p:spTree>
    <p:extLst>
      <p:ext uri="{BB962C8B-B14F-4D97-AF65-F5344CB8AC3E}">
        <p14:creationId xmlns:p14="http://schemas.microsoft.com/office/powerpoint/2010/main" val="4056414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1665"/>
            <a:ext cx="10972800" cy="737584"/>
          </a:xfrm>
        </p:spPr>
        <p:txBody>
          <a:bodyPr/>
          <a:lstStyle/>
          <a:p>
            <a:pPr algn="ctr"/>
            <a:r>
              <a:rPr lang="en-IN" sz="3600" b="1" dirty="0"/>
              <a:t>Specimen Corporate Code of Ethics Policy</a:t>
            </a:r>
          </a:p>
        </p:txBody>
      </p:sp>
      <p:sp>
        <p:nvSpPr>
          <p:cNvPr id="3" name="Content Placeholder 2"/>
          <p:cNvSpPr>
            <a:spLocks noGrp="1"/>
          </p:cNvSpPr>
          <p:nvPr>
            <p:ph idx="1"/>
          </p:nvPr>
        </p:nvSpPr>
        <p:spPr>
          <a:xfrm>
            <a:off x="103030" y="1390917"/>
            <a:ext cx="11964473" cy="5081346"/>
          </a:xfrm>
        </p:spPr>
        <p:txBody>
          <a:bodyPr/>
          <a:lstStyle/>
          <a:p>
            <a:pPr algn="just"/>
            <a:r>
              <a:rPr lang="en-IN" sz="2000" b="1" dirty="0" smtClean="0"/>
              <a:t>Procedure: </a:t>
            </a:r>
          </a:p>
          <a:p>
            <a:pPr lvl="1" algn="just"/>
            <a:r>
              <a:rPr lang="en-IN" sz="2000" dirty="0"/>
              <a:t>Any employee or director shall submit a report of the genuine concerns or grievances to the </a:t>
            </a:r>
            <a:r>
              <a:rPr lang="en-IN" sz="2000" dirty="0" smtClean="0"/>
              <a:t>Audit Committee.</a:t>
            </a:r>
          </a:p>
          <a:p>
            <a:pPr lvl="1" algn="just"/>
            <a:r>
              <a:rPr lang="en-IN" sz="2000" dirty="0"/>
              <a:t>Audit Committee shall appropriately investigate all grievances received</a:t>
            </a:r>
            <a:r>
              <a:rPr lang="en-IN" sz="2000" dirty="0" smtClean="0"/>
              <a:t>.</a:t>
            </a:r>
          </a:p>
          <a:p>
            <a:pPr lvl="1" algn="just"/>
            <a:r>
              <a:rPr lang="en-IN" sz="2000" dirty="0"/>
              <a:t>The Audit Committee or chairman, as the case may be, shall have right to call for any information / document and examination of any employee or director of the Company or other person(s), as they may deem appropriate for the purpose of conducting investigation under this policy</a:t>
            </a:r>
            <a:r>
              <a:rPr lang="en-IN" sz="2000" dirty="0" smtClean="0"/>
              <a:t>. </a:t>
            </a:r>
          </a:p>
          <a:p>
            <a:pPr lvl="1"/>
            <a:r>
              <a:rPr lang="en-IN" sz="1800" dirty="0"/>
              <a:t>A report shall be prepared after completion of investigation and the Audit Committee shall </a:t>
            </a:r>
            <a:r>
              <a:rPr lang="en-IN" sz="1800" dirty="0" smtClean="0"/>
              <a:t>consider the </a:t>
            </a:r>
            <a:r>
              <a:rPr lang="en-IN" sz="1800" dirty="0"/>
              <a:t>same</a:t>
            </a:r>
            <a:r>
              <a:rPr lang="en-IN" sz="1800" dirty="0" smtClean="0"/>
              <a:t>.</a:t>
            </a:r>
          </a:p>
          <a:p>
            <a:pPr lvl="1"/>
            <a:r>
              <a:rPr lang="en-IN" sz="1800" dirty="0"/>
              <a:t>The decision or direction of Audit Committee shall be final and binding</a:t>
            </a:r>
            <a:r>
              <a:rPr lang="en-IN" sz="1800" dirty="0" smtClean="0"/>
              <a:t>.</a:t>
            </a:r>
          </a:p>
          <a:p>
            <a:pPr lvl="1"/>
            <a:r>
              <a:rPr lang="en-IN" sz="1800" dirty="0"/>
              <a:t>The Contact details for addressing and sending the </a:t>
            </a:r>
            <a:r>
              <a:rPr lang="en-IN" sz="1800" dirty="0" smtClean="0"/>
              <a:t>Complaints..</a:t>
            </a:r>
          </a:p>
          <a:p>
            <a:r>
              <a:rPr lang="en-IN" sz="2000" b="1" dirty="0" smtClean="0"/>
              <a:t>Investigation</a:t>
            </a:r>
          </a:p>
          <a:p>
            <a:pPr lvl="1" algn="just"/>
            <a:r>
              <a:rPr lang="en-IN" sz="2000" dirty="0"/>
              <a:t>The investigation would be carried out to determine the authenticity of the allegations and for fact-finding process.</a:t>
            </a:r>
          </a:p>
          <a:p>
            <a:pPr lvl="1" algn="just"/>
            <a:r>
              <a:rPr lang="en-IN" sz="2000" dirty="0"/>
              <a:t>The investigation team should not consist of any member with possible involvement in the said allegation.</a:t>
            </a:r>
          </a:p>
          <a:p>
            <a:pPr lvl="1" algn="just"/>
            <a:endParaRPr lang="en-IN" sz="1800" dirty="0"/>
          </a:p>
        </p:txBody>
      </p:sp>
    </p:spTree>
    <p:extLst>
      <p:ext uri="{BB962C8B-B14F-4D97-AF65-F5344CB8AC3E}">
        <p14:creationId xmlns:p14="http://schemas.microsoft.com/office/powerpoint/2010/main" val="14765138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Specimen Corporate Code of Ethics Policy</a:t>
            </a:r>
          </a:p>
        </p:txBody>
      </p:sp>
      <p:sp>
        <p:nvSpPr>
          <p:cNvPr id="3" name="Content Placeholder 2"/>
          <p:cNvSpPr>
            <a:spLocks noGrp="1"/>
          </p:cNvSpPr>
          <p:nvPr>
            <p:ph idx="1"/>
          </p:nvPr>
        </p:nvSpPr>
        <p:spPr>
          <a:xfrm>
            <a:off x="103030" y="1275006"/>
            <a:ext cx="11964473" cy="5267462"/>
          </a:xfrm>
        </p:spPr>
        <p:txBody>
          <a:bodyPr/>
          <a:lstStyle/>
          <a:p>
            <a:pPr algn="just"/>
            <a:r>
              <a:rPr lang="en-IN" sz="2000" b="1" dirty="0" smtClean="0"/>
              <a:t>Role of Investigator: </a:t>
            </a:r>
          </a:p>
          <a:p>
            <a:pPr lvl="1" algn="just"/>
            <a:r>
              <a:rPr lang="en-IN" sz="1800" dirty="0" smtClean="0"/>
              <a:t>A structured approach should be followed to ascertain the creditability of the charge.</a:t>
            </a:r>
          </a:p>
          <a:p>
            <a:pPr lvl="1" algn="just"/>
            <a:r>
              <a:rPr lang="en-IN" sz="1800" dirty="0" smtClean="0"/>
              <a:t>Ensure the confidentiality and secrecy of the issue reported and subject is maintained.</a:t>
            </a:r>
          </a:p>
          <a:p>
            <a:pPr lvl="1" algn="just"/>
            <a:r>
              <a:rPr lang="en-IN" sz="1800" dirty="0" smtClean="0"/>
              <a:t>Provide timely update to the Ethics Committee on the progress of the investigation.</a:t>
            </a:r>
          </a:p>
          <a:p>
            <a:pPr algn="just"/>
            <a:r>
              <a:rPr lang="en-IN" sz="2000" b="1" dirty="0" smtClean="0"/>
              <a:t>Maintaining Secrecy and Confidentiality:  </a:t>
            </a:r>
          </a:p>
          <a:p>
            <a:pPr lvl="1" algn="just"/>
            <a:r>
              <a:rPr lang="en-IN" sz="1800" dirty="0" smtClean="0"/>
              <a:t>Maintain complete confidentiality and secrecy of the matter.</a:t>
            </a:r>
          </a:p>
          <a:p>
            <a:pPr lvl="1" algn="just"/>
            <a:r>
              <a:rPr lang="en-IN" sz="1800" dirty="0" smtClean="0"/>
              <a:t>The matter should not be discussed in social gatherings</a:t>
            </a:r>
          </a:p>
          <a:p>
            <a:pPr lvl="1" algn="just"/>
            <a:r>
              <a:rPr lang="en-IN" sz="1800" dirty="0" smtClean="0"/>
              <a:t>Ensure confidentiality of documents reviewed during the investigation should be maintained.</a:t>
            </a:r>
          </a:p>
          <a:p>
            <a:pPr lvl="1" algn="just"/>
            <a:r>
              <a:rPr lang="en-IN" sz="1800" dirty="0" smtClean="0"/>
              <a:t>Ensure secrecy of the whistle blower</a:t>
            </a:r>
          </a:p>
          <a:p>
            <a:pPr algn="just"/>
            <a:r>
              <a:rPr lang="en-IN" sz="2000" b="1" dirty="0" smtClean="0"/>
              <a:t>Protection: </a:t>
            </a:r>
          </a:p>
          <a:p>
            <a:pPr lvl="1" algn="just"/>
            <a:r>
              <a:rPr lang="en-IN" sz="1800" dirty="0" smtClean="0"/>
              <a:t>No </a:t>
            </a:r>
            <a:r>
              <a:rPr lang="en-IN" sz="1800" dirty="0"/>
              <a:t>unfair treatment will be meted out to a Whistle blower by virtue of his / her having </a:t>
            </a:r>
            <a:r>
              <a:rPr lang="en-IN" sz="1800" dirty="0" smtClean="0"/>
              <a:t>reported a </a:t>
            </a:r>
            <a:r>
              <a:rPr lang="en-IN" sz="1800" dirty="0"/>
              <a:t>Protected Disclosure under this policy. The company, as a policy, condemns, any kind </a:t>
            </a:r>
            <a:r>
              <a:rPr lang="en-IN" sz="1800" dirty="0" smtClean="0"/>
              <a:t>of discrimination</a:t>
            </a:r>
            <a:r>
              <a:rPr lang="en-IN" sz="1800" dirty="0"/>
              <a:t>, harassment, victimization or any other unfair employment practice being </a:t>
            </a:r>
            <a:r>
              <a:rPr lang="en-IN" sz="1800" dirty="0" smtClean="0"/>
              <a:t>adopted against </a:t>
            </a:r>
            <a:r>
              <a:rPr lang="en-IN" sz="1800" dirty="0"/>
              <a:t>Whistle blower</a:t>
            </a:r>
            <a:r>
              <a:rPr lang="en-IN" sz="1800" dirty="0" smtClean="0"/>
              <a:t>. </a:t>
            </a:r>
          </a:p>
          <a:p>
            <a:pPr lvl="1"/>
            <a:r>
              <a:rPr lang="en-IN" sz="1800" dirty="0"/>
              <a:t>The Company will take steps to minimize difficulties, which the Whistle Blower may experience as a result of making the Protected disclosure.</a:t>
            </a:r>
          </a:p>
          <a:p>
            <a:pPr lvl="1"/>
            <a:r>
              <a:rPr lang="en-IN" sz="1800" dirty="0"/>
              <a:t>The identity of the Whistle blower shall be kept confidential to the extent possible and permitted under law.</a:t>
            </a:r>
          </a:p>
        </p:txBody>
      </p:sp>
    </p:spTree>
    <p:extLst>
      <p:ext uri="{BB962C8B-B14F-4D97-AF65-F5344CB8AC3E}">
        <p14:creationId xmlns:p14="http://schemas.microsoft.com/office/powerpoint/2010/main" val="20426705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Specimen Corporate Code of Ethics Policy</a:t>
            </a:r>
          </a:p>
        </p:txBody>
      </p:sp>
      <p:sp>
        <p:nvSpPr>
          <p:cNvPr id="3" name="Content Placeholder 2"/>
          <p:cNvSpPr>
            <a:spLocks noGrp="1"/>
          </p:cNvSpPr>
          <p:nvPr>
            <p:ph idx="1"/>
          </p:nvPr>
        </p:nvSpPr>
        <p:spPr>
          <a:xfrm>
            <a:off x="103030" y="1275006"/>
            <a:ext cx="11964473" cy="5267462"/>
          </a:xfrm>
        </p:spPr>
        <p:txBody>
          <a:bodyPr/>
          <a:lstStyle/>
          <a:p>
            <a:r>
              <a:rPr lang="en-IN" sz="2000" b="1" dirty="0"/>
              <a:t>Access to Chairman of the Audit Committee</a:t>
            </a:r>
            <a:r>
              <a:rPr lang="en-IN" sz="1800" b="1" dirty="0" smtClean="0"/>
              <a:t>: </a:t>
            </a:r>
            <a:r>
              <a:rPr lang="en-IN" sz="1800" dirty="0"/>
              <a:t>The Whistle Blower shall have right to access Chairman of the Audit Committee directly in </a:t>
            </a:r>
            <a:r>
              <a:rPr lang="en-IN" sz="1800" dirty="0" smtClean="0"/>
              <a:t>exceptional cases </a:t>
            </a:r>
            <a:r>
              <a:rPr lang="en-IN" sz="1800" dirty="0"/>
              <a:t>and the chairman </a:t>
            </a:r>
            <a:r>
              <a:rPr lang="en-IN" sz="1800" dirty="0" smtClean="0"/>
              <a:t>is </a:t>
            </a:r>
            <a:r>
              <a:rPr lang="en-IN" sz="1800" dirty="0"/>
              <a:t>authorized to prescribe suitable directions in this regard.</a:t>
            </a:r>
            <a:endParaRPr lang="en-IN" sz="1800" dirty="0" smtClean="0"/>
          </a:p>
          <a:p>
            <a:r>
              <a:rPr lang="en-IN" sz="2000" b="1" dirty="0" smtClean="0"/>
              <a:t>Communication</a:t>
            </a:r>
            <a:r>
              <a:rPr lang="en-IN" sz="1800" b="1" dirty="0" smtClean="0"/>
              <a:t>: </a:t>
            </a:r>
            <a:r>
              <a:rPr lang="en-IN" sz="1800" dirty="0"/>
              <a:t>A whistle Blower policy cannot be effective unless it is properly communicated to employees</a:t>
            </a:r>
            <a:r>
              <a:rPr lang="en-IN" sz="1800" dirty="0" smtClean="0"/>
              <a:t>. </a:t>
            </a:r>
          </a:p>
          <a:p>
            <a:pPr algn="just"/>
            <a:r>
              <a:rPr lang="en-IN" sz="2000" b="1" dirty="0"/>
              <a:t>Retention of </a:t>
            </a:r>
            <a:r>
              <a:rPr lang="en-IN" sz="2000" b="1" dirty="0" smtClean="0"/>
              <a:t>Documents</a:t>
            </a:r>
            <a:r>
              <a:rPr lang="en-IN" sz="1800" b="1" dirty="0" smtClean="0"/>
              <a:t>: </a:t>
            </a:r>
            <a:r>
              <a:rPr lang="en-IN" sz="1800" dirty="0"/>
              <a:t>All Protected Disclosures in writing or documented along with the results of Investigation relating thereto, shall be retained by the Company for a period of 8 (Eight) years or such other period as specified by any other law in force, whichever is more</a:t>
            </a:r>
            <a:r>
              <a:rPr lang="en-IN" sz="1800" dirty="0" smtClean="0"/>
              <a:t>. </a:t>
            </a:r>
          </a:p>
          <a:p>
            <a:pPr algn="just"/>
            <a:r>
              <a:rPr lang="en-IN" sz="2000" b="1" dirty="0"/>
              <a:t>Right to </a:t>
            </a:r>
            <a:r>
              <a:rPr lang="en-IN" sz="2000" b="1" dirty="0" smtClean="0"/>
              <a:t>Amendment: </a:t>
            </a:r>
            <a:r>
              <a:rPr lang="en-IN" sz="2000" dirty="0"/>
              <a:t>The Company reserves its right to amend or modify this Policy in whole or in part, at any time </a:t>
            </a:r>
            <a:r>
              <a:rPr lang="en-IN" sz="2000" dirty="0" smtClean="0"/>
              <a:t>without assigning </a:t>
            </a:r>
            <a:r>
              <a:rPr lang="en-IN" sz="2000" dirty="0"/>
              <a:t>any reason whatsoever</a:t>
            </a:r>
            <a:r>
              <a:rPr lang="en-IN" sz="2000" dirty="0" smtClean="0"/>
              <a:t>. </a:t>
            </a:r>
          </a:p>
          <a:p>
            <a:pPr algn="just"/>
            <a:r>
              <a:rPr lang="en-IN" sz="2000" b="1" dirty="0" smtClean="0"/>
              <a:t>Intimation: </a:t>
            </a:r>
            <a:r>
              <a:rPr lang="en-IN" sz="2000" dirty="0"/>
              <a:t>The Compliance Officer shall be responsible for intimating to all Directors </a:t>
            </a:r>
            <a:r>
              <a:rPr lang="en-IN" sz="2000" dirty="0" smtClean="0"/>
              <a:t>an Departmental </a:t>
            </a:r>
            <a:r>
              <a:rPr lang="en-IN" sz="2000" dirty="0"/>
              <a:t>heads </a:t>
            </a:r>
            <a:r>
              <a:rPr lang="en-IN" sz="2000" dirty="0" smtClean="0"/>
              <a:t>of any </a:t>
            </a:r>
            <a:r>
              <a:rPr lang="en-IN" sz="2000" dirty="0"/>
              <a:t>changes in policy</a:t>
            </a:r>
            <a:r>
              <a:rPr lang="en-IN" sz="2000" dirty="0" smtClean="0"/>
              <a:t>. </a:t>
            </a:r>
          </a:p>
          <a:p>
            <a:pPr marL="0" indent="0" algn="just">
              <a:buNone/>
            </a:pPr>
            <a:r>
              <a:rPr lang="en-IN" sz="2000" dirty="0"/>
              <a:t>A company’s control environment comprises seven elements each requiring careful consideration </a:t>
            </a:r>
            <a:r>
              <a:rPr lang="en-IN" sz="2000" dirty="0" smtClean="0"/>
              <a:t>by the </a:t>
            </a:r>
            <a:r>
              <a:rPr lang="en-IN" sz="2000" dirty="0"/>
              <a:t>company’s auditor, recognising that some elements may be more pertinent than </a:t>
            </a:r>
            <a:r>
              <a:rPr lang="en-IN" sz="2000" dirty="0" smtClean="0"/>
              <a:t>others-depending on </a:t>
            </a:r>
            <a:r>
              <a:rPr lang="en-IN" sz="2000" dirty="0"/>
              <a:t>the subject company</a:t>
            </a:r>
            <a:r>
              <a:rPr lang="en-IN" sz="2000" dirty="0" smtClean="0"/>
              <a:t>.</a:t>
            </a:r>
          </a:p>
          <a:p>
            <a:pPr lvl="1"/>
            <a:r>
              <a:rPr lang="en-IN" sz="1800" b="1" dirty="0"/>
              <a:t>Communication and Enforcement of Integrity and Ethical Values</a:t>
            </a:r>
            <a:r>
              <a:rPr lang="en-IN" sz="1800" b="1" dirty="0" smtClean="0"/>
              <a:t>: </a:t>
            </a:r>
            <a:r>
              <a:rPr lang="en-IN" sz="1800" dirty="0"/>
              <a:t>Many </a:t>
            </a:r>
            <a:r>
              <a:rPr lang="en-IN" sz="1800" dirty="0" smtClean="0"/>
              <a:t>companies have </a:t>
            </a:r>
            <a:r>
              <a:rPr lang="en-IN" sz="1800" dirty="0"/>
              <a:t>high values and seek to promote honesty and integrity among their employees on a </a:t>
            </a:r>
            <a:r>
              <a:rPr lang="en-IN" sz="1800" dirty="0" smtClean="0"/>
              <a:t>day to-</a:t>
            </a:r>
            <a:r>
              <a:rPr lang="en-IN" sz="1800" dirty="0"/>
              <a:t> </a:t>
            </a:r>
            <a:r>
              <a:rPr lang="en-IN" sz="1800" dirty="0" smtClean="0"/>
              <a:t>day </a:t>
            </a:r>
            <a:r>
              <a:rPr lang="en-IN" sz="1800" dirty="0"/>
              <a:t>basis.</a:t>
            </a:r>
          </a:p>
        </p:txBody>
      </p:sp>
    </p:spTree>
    <p:extLst>
      <p:ext uri="{BB962C8B-B14F-4D97-AF65-F5344CB8AC3E}">
        <p14:creationId xmlns:p14="http://schemas.microsoft.com/office/powerpoint/2010/main" val="1942563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754"/>
            <a:ext cx="10972800" cy="737584"/>
          </a:xfrm>
        </p:spPr>
        <p:txBody>
          <a:bodyPr/>
          <a:lstStyle/>
          <a:p>
            <a:pPr algn="ctr"/>
            <a:r>
              <a:rPr lang="en-IN" sz="3200" b="1" dirty="0"/>
              <a:t>Specimen Corporate Code of Ethics Policy</a:t>
            </a:r>
          </a:p>
        </p:txBody>
      </p:sp>
      <p:sp>
        <p:nvSpPr>
          <p:cNvPr id="3" name="Content Placeholder 2"/>
          <p:cNvSpPr>
            <a:spLocks noGrp="1"/>
          </p:cNvSpPr>
          <p:nvPr>
            <p:ph idx="1"/>
          </p:nvPr>
        </p:nvSpPr>
        <p:spPr>
          <a:xfrm>
            <a:off x="103030" y="1120458"/>
            <a:ext cx="11964473" cy="5267462"/>
          </a:xfrm>
        </p:spPr>
        <p:txBody>
          <a:bodyPr/>
          <a:lstStyle/>
          <a:p>
            <a:pPr marL="393700" lvl="1" indent="0" algn="just">
              <a:buNone/>
            </a:pPr>
            <a:r>
              <a:rPr lang="en-IN" sz="1800" dirty="0"/>
              <a:t>if it is evident that such values do exist and are communicated </a:t>
            </a:r>
            <a:r>
              <a:rPr lang="en-IN" sz="1800" dirty="0" smtClean="0"/>
              <a:t>effectively to </a:t>
            </a:r>
            <a:r>
              <a:rPr lang="en-IN" sz="1800" dirty="0"/>
              <a:t>employees and enforced, this will have the effect of increasing confidence in the </a:t>
            </a:r>
            <a:r>
              <a:rPr lang="en-IN" sz="1800" dirty="0" smtClean="0"/>
              <a:t>design, administration </a:t>
            </a:r>
            <a:r>
              <a:rPr lang="en-IN" sz="1800" dirty="0"/>
              <a:t>and monitoring of controls leading to a reduced risk of material misstatement </a:t>
            </a:r>
            <a:r>
              <a:rPr lang="en-IN" sz="1800" dirty="0" smtClean="0"/>
              <a:t>in a </a:t>
            </a:r>
            <a:r>
              <a:rPr lang="en-IN" sz="1800" dirty="0"/>
              <a:t>company’s financial statements</a:t>
            </a:r>
            <a:r>
              <a:rPr lang="en-IN" sz="1800" dirty="0" smtClean="0"/>
              <a:t>. </a:t>
            </a:r>
          </a:p>
          <a:p>
            <a:pPr algn="just"/>
            <a:r>
              <a:rPr lang="en-IN" sz="1800" b="1" dirty="0" smtClean="0"/>
              <a:t>Commitment </a:t>
            </a:r>
            <a:r>
              <a:rPr lang="en-IN" sz="1800" b="1" dirty="0"/>
              <a:t>to </a:t>
            </a:r>
            <a:r>
              <a:rPr lang="en-IN" sz="1800" b="1" dirty="0" smtClean="0"/>
              <a:t>Competence: </a:t>
            </a:r>
            <a:r>
              <a:rPr lang="en-IN" sz="1800" dirty="0"/>
              <a:t>Competence is the knowledge and skills necessary </a:t>
            </a:r>
            <a:r>
              <a:rPr lang="en-IN" sz="1800" dirty="0" smtClean="0"/>
              <a:t>to accomplish </a:t>
            </a:r>
            <a:r>
              <a:rPr lang="en-IN" sz="1800" dirty="0"/>
              <a:t>tasks that define the individual’s job. It is self-evident that if individual employees </a:t>
            </a:r>
            <a:r>
              <a:rPr lang="en-IN" sz="1800" dirty="0" smtClean="0"/>
              <a:t>are tasked </a:t>
            </a:r>
            <a:r>
              <a:rPr lang="en-IN" sz="1800" dirty="0"/>
              <a:t>with carrying out duties that are beyond their competence levels, then desired </a:t>
            </a:r>
            <a:r>
              <a:rPr lang="en-IN" sz="1800" dirty="0" smtClean="0"/>
              <a:t>objectives are </a:t>
            </a:r>
            <a:r>
              <a:rPr lang="en-IN" sz="1800" dirty="0"/>
              <a:t>unlikely to be met</a:t>
            </a:r>
            <a:r>
              <a:rPr lang="en-IN" sz="1800" dirty="0" smtClean="0"/>
              <a:t>.</a:t>
            </a:r>
          </a:p>
          <a:p>
            <a:pPr algn="just"/>
            <a:r>
              <a:rPr lang="en-IN" sz="1800" b="1" dirty="0"/>
              <a:t>Participation by those Charged with </a:t>
            </a:r>
            <a:r>
              <a:rPr lang="en-IN" sz="1800" b="1" dirty="0" smtClean="0"/>
              <a:t>Governance: </a:t>
            </a:r>
            <a:r>
              <a:rPr lang="en-IN" sz="1800" dirty="0"/>
              <a:t>The directors of a limited liability </a:t>
            </a:r>
            <a:r>
              <a:rPr lang="en-IN" sz="1800" dirty="0" smtClean="0"/>
              <a:t>/ limited </a:t>
            </a:r>
            <a:r>
              <a:rPr lang="en-IN" sz="1800" dirty="0"/>
              <a:t>company are charged with the company’s governance. As such, they are responsible </a:t>
            </a:r>
            <a:r>
              <a:rPr lang="en-IN" sz="1800" dirty="0" smtClean="0"/>
              <a:t>for overseeing </a:t>
            </a:r>
            <a:r>
              <a:rPr lang="en-IN" sz="1800" dirty="0"/>
              <a:t>the strategic direction of the company and its obligations related to its </a:t>
            </a:r>
            <a:r>
              <a:rPr lang="en-IN" sz="1800" dirty="0" smtClean="0"/>
              <a:t>accountability for</a:t>
            </a:r>
            <a:r>
              <a:rPr lang="en-IN" sz="1800" dirty="0"/>
              <a:t> </a:t>
            </a:r>
            <a:r>
              <a:rPr lang="en-IN" sz="1800" dirty="0" smtClean="0"/>
              <a:t>example</a:t>
            </a:r>
            <a:r>
              <a:rPr lang="en-IN" sz="1800" dirty="0"/>
              <a:t>, to governments, shareholders and to society in </a:t>
            </a:r>
            <a:r>
              <a:rPr lang="en-IN" sz="1800" dirty="0" smtClean="0"/>
              <a:t>general. </a:t>
            </a:r>
          </a:p>
          <a:p>
            <a:r>
              <a:rPr lang="en-IN" sz="1800" b="1" dirty="0"/>
              <a:t>Management’s Philosophy and Operating </a:t>
            </a:r>
            <a:r>
              <a:rPr lang="en-IN" sz="1800" b="1" dirty="0" smtClean="0"/>
              <a:t>Style: </a:t>
            </a:r>
            <a:r>
              <a:rPr lang="en-IN" sz="1800" dirty="0"/>
              <a:t>A company’s board of directors will comprise of individuals each with a different mind-set as to philosophy and operating style manifested in characteristics such as their:</a:t>
            </a:r>
          </a:p>
          <a:p>
            <a:pPr lvl="1">
              <a:buFont typeface="Wingdings" panose="05000000000000000000" pitchFamily="2" charset="2"/>
              <a:buChar char="Ø"/>
            </a:pPr>
            <a:r>
              <a:rPr lang="en-IN" sz="1800" dirty="0"/>
              <a:t>approach to taking and managing business risk.</a:t>
            </a:r>
          </a:p>
          <a:p>
            <a:pPr lvl="1">
              <a:buFont typeface="Wingdings" panose="05000000000000000000" pitchFamily="2" charset="2"/>
              <a:buChar char="Ø"/>
            </a:pPr>
            <a:r>
              <a:rPr lang="en-IN" sz="1800" dirty="0"/>
              <a:t>attitudes and actions toward financial reporting.</a:t>
            </a:r>
          </a:p>
          <a:p>
            <a:pPr lvl="1">
              <a:buFont typeface="Wingdings" panose="05000000000000000000" pitchFamily="2" charset="2"/>
              <a:buChar char="Ø"/>
            </a:pPr>
            <a:r>
              <a:rPr lang="en-IN" sz="1800" dirty="0"/>
              <a:t>attitudes toward information processing and accounting and functions </a:t>
            </a:r>
            <a:r>
              <a:rPr lang="en-IN" sz="1800" dirty="0" smtClean="0"/>
              <a:t>personnel.</a:t>
            </a:r>
          </a:p>
          <a:p>
            <a:r>
              <a:rPr lang="en-IN" sz="1800" b="1" dirty="0" smtClean="0"/>
              <a:t>Organisational Structure:  </a:t>
            </a:r>
            <a:r>
              <a:rPr lang="en-IN" sz="1800" dirty="0"/>
              <a:t>In assessing, the level of the risk of </a:t>
            </a:r>
            <a:r>
              <a:rPr lang="en-IN" sz="1800" dirty="0" smtClean="0"/>
              <a:t>material misstatement </a:t>
            </a:r>
            <a:r>
              <a:rPr lang="en-IN" sz="1800" dirty="0"/>
              <a:t>the auditor should consider as to whether the company’s organisational </a:t>
            </a:r>
            <a:r>
              <a:rPr lang="en-IN" sz="1800" dirty="0" smtClean="0"/>
              <a:t>structure in </a:t>
            </a:r>
            <a:r>
              <a:rPr lang="en-IN" sz="1800" dirty="0"/>
              <a:t>terms of authority, responsibility and lines of reporting meet desired objectives.</a:t>
            </a:r>
            <a:endParaRPr lang="en-IN" sz="1800" dirty="0" smtClean="0"/>
          </a:p>
        </p:txBody>
      </p:sp>
    </p:spTree>
    <p:extLst>
      <p:ext uri="{BB962C8B-B14F-4D97-AF65-F5344CB8AC3E}">
        <p14:creationId xmlns:p14="http://schemas.microsoft.com/office/powerpoint/2010/main" val="3150969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algn="just">
              <a:lnSpc>
                <a:spcPct val="150000"/>
              </a:lnSpc>
            </a:pPr>
            <a:r>
              <a:rPr lang="en-IN" sz="2000" b="1" dirty="0"/>
              <a:t>Policy Brief &amp; </a:t>
            </a:r>
            <a:r>
              <a:rPr lang="en-IN" sz="2000" b="1" dirty="0" smtClean="0"/>
              <a:t>Purpose: </a:t>
            </a:r>
            <a:r>
              <a:rPr lang="en-IN" sz="2000" dirty="0"/>
              <a:t>Professional code of ethics policy aims to give </a:t>
            </a:r>
            <a:r>
              <a:rPr lang="en-IN" sz="2000" dirty="0" smtClean="0"/>
              <a:t>employees the guidelines </a:t>
            </a:r>
            <a:r>
              <a:rPr lang="en-IN" sz="2000" dirty="0"/>
              <a:t>on </a:t>
            </a:r>
            <a:r>
              <a:rPr lang="en-IN" sz="2000" dirty="0" smtClean="0"/>
              <a:t>business </a:t>
            </a:r>
            <a:r>
              <a:rPr lang="en-IN" sz="2000" dirty="0"/>
              <a:t>ethics and stance on </a:t>
            </a:r>
            <a:r>
              <a:rPr lang="en-IN" sz="2000" dirty="0" smtClean="0"/>
              <a:t>various controversial </a:t>
            </a:r>
            <a:r>
              <a:rPr lang="en-IN" sz="2000" dirty="0"/>
              <a:t>matters</a:t>
            </a:r>
            <a:r>
              <a:rPr lang="en-IN" sz="2000" dirty="0" smtClean="0"/>
              <a:t>. </a:t>
            </a:r>
          </a:p>
          <a:p>
            <a:pPr algn="just">
              <a:lnSpc>
                <a:spcPct val="150000"/>
              </a:lnSpc>
            </a:pPr>
            <a:r>
              <a:rPr lang="en-IN" sz="2000" b="1" dirty="0" smtClean="0"/>
              <a:t>Scope: </a:t>
            </a:r>
            <a:r>
              <a:rPr lang="en-IN" sz="2000" dirty="0" smtClean="0"/>
              <a:t>This </a:t>
            </a:r>
            <a:r>
              <a:rPr lang="en-IN" sz="2000" dirty="0"/>
              <a:t>policy applies to </a:t>
            </a:r>
            <a:r>
              <a:rPr lang="en-IN" sz="2000" dirty="0" smtClean="0"/>
              <a:t>everyone or </a:t>
            </a:r>
            <a:r>
              <a:rPr lang="en-IN" sz="2000" dirty="0"/>
              <a:t>have </a:t>
            </a:r>
            <a:r>
              <a:rPr lang="en-IN" sz="2000" dirty="0" smtClean="0"/>
              <a:t>business relations </a:t>
            </a:r>
            <a:r>
              <a:rPr lang="en-IN" sz="2000" dirty="0"/>
              <a:t>with. This includes individual people such as </a:t>
            </a:r>
            <a:r>
              <a:rPr lang="en-IN" sz="2000" dirty="0" smtClean="0"/>
              <a:t>employees, interns</a:t>
            </a:r>
            <a:r>
              <a:rPr lang="en-IN" sz="2000" dirty="0"/>
              <a:t>, volunteers, but also business entities, such as </a:t>
            </a:r>
            <a:r>
              <a:rPr lang="en-IN" sz="2000" dirty="0" smtClean="0"/>
              <a:t>vendors, enterprise </a:t>
            </a:r>
            <a:r>
              <a:rPr lang="en-IN" sz="2000" dirty="0"/>
              <a:t>customers or venture capital companies</a:t>
            </a:r>
            <a:r>
              <a:rPr lang="en-IN" sz="2000" dirty="0" smtClean="0"/>
              <a:t>. </a:t>
            </a:r>
          </a:p>
          <a:p>
            <a:pPr algn="just">
              <a:lnSpc>
                <a:spcPct val="150000"/>
              </a:lnSpc>
            </a:pPr>
            <a:r>
              <a:rPr lang="en-IN" sz="2000" b="1" dirty="0"/>
              <a:t>Policy </a:t>
            </a:r>
            <a:r>
              <a:rPr lang="en-IN" sz="2000" b="1" dirty="0" smtClean="0"/>
              <a:t>Elements:</a:t>
            </a:r>
          </a:p>
          <a:p>
            <a:pPr lvl="1" algn="just">
              <a:lnSpc>
                <a:spcPct val="150000"/>
              </a:lnSpc>
            </a:pPr>
            <a:r>
              <a:rPr lang="en-IN" sz="2000" b="1" dirty="0"/>
              <a:t>What is meant by code of professional ethics?</a:t>
            </a:r>
          </a:p>
          <a:p>
            <a:pPr lvl="1" algn="just">
              <a:lnSpc>
                <a:spcPct val="150000"/>
              </a:lnSpc>
              <a:buFont typeface="Wingdings" panose="05000000000000000000" pitchFamily="2" charset="2"/>
              <a:buChar char="Ø"/>
            </a:pPr>
            <a:r>
              <a:rPr lang="en-IN" sz="1800" dirty="0"/>
              <a:t>They are a set of principles that guide the behavior of people in a business context. They are essential to maintaining the legality of business and a healthy workplace. </a:t>
            </a:r>
          </a:p>
          <a:p>
            <a:pPr lvl="1" algn="just">
              <a:lnSpc>
                <a:spcPct val="150000"/>
              </a:lnSpc>
            </a:pPr>
            <a:r>
              <a:rPr lang="en-IN" sz="2000" b="1" dirty="0" smtClean="0"/>
              <a:t>What </a:t>
            </a:r>
            <a:r>
              <a:rPr lang="en-IN" sz="2000" b="1" dirty="0"/>
              <a:t>is the purpose of a professional code of ethics</a:t>
            </a:r>
            <a:r>
              <a:rPr lang="en-IN" sz="2000" b="1" dirty="0" smtClean="0"/>
              <a:t>? </a:t>
            </a:r>
          </a:p>
          <a:p>
            <a:pPr lvl="1" algn="just">
              <a:lnSpc>
                <a:spcPct val="150000"/>
              </a:lnSpc>
              <a:buFont typeface="Wingdings" panose="05000000000000000000" pitchFamily="2" charset="2"/>
              <a:buChar char="Ø"/>
            </a:pPr>
            <a:r>
              <a:rPr lang="en-IN" sz="1800" dirty="0"/>
              <a:t>Professional ethics also correspond to laws that you absolutely must know to do your job properly.</a:t>
            </a:r>
          </a:p>
        </p:txBody>
      </p:sp>
    </p:spTree>
    <p:extLst>
      <p:ext uri="{BB962C8B-B14F-4D97-AF65-F5344CB8AC3E}">
        <p14:creationId xmlns:p14="http://schemas.microsoft.com/office/powerpoint/2010/main" val="370044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754"/>
            <a:ext cx="10972800" cy="737584"/>
          </a:xfrm>
        </p:spPr>
        <p:txBody>
          <a:bodyPr/>
          <a:lstStyle/>
          <a:p>
            <a:pPr algn="ctr"/>
            <a:r>
              <a:rPr lang="en-IN" sz="3200" b="1" dirty="0"/>
              <a:t>Specimen Corporate Code of Ethics Policy</a:t>
            </a:r>
          </a:p>
        </p:txBody>
      </p:sp>
      <p:sp>
        <p:nvSpPr>
          <p:cNvPr id="3" name="Content Placeholder 2"/>
          <p:cNvSpPr>
            <a:spLocks noGrp="1"/>
          </p:cNvSpPr>
          <p:nvPr>
            <p:ph idx="1"/>
          </p:nvPr>
        </p:nvSpPr>
        <p:spPr>
          <a:xfrm>
            <a:off x="103030" y="1120458"/>
            <a:ext cx="11964473" cy="5267462"/>
          </a:xfrm>
        </p:spPr>
        <p:txBody>
          <a:bodyPr/>
          <a:lstStyle/>
          <a:p>
            <a:pPr algn="just">
              <a:lnSpc>
                <a:spcPct val="150000"/>
              </a:lnSpc>
            </a:pPr>
            <a:r>
              <a:rPr lang="en-IN" sz="2000" b="1" dirty="0" smtClean="0"/>
              <a:t> </a:t>
            </a:r>
            <a:r>
              <a:rPr lang="en-IN" sz="2000" b="1" dirty="0"/>
              <a:t>Assignment of Authority and Responsibility</a:t>
            </a:r>
            <a:r>
              <a:rPr lang="en-IN" sz="2000" b="1" dirty="0" smtClean="0"/>
              <a:t>: </a:t>
            </a:r>
            <a:r>
              <a:rPr lang="en-IN" sz="2000" dirty="0"/>
              <a:t>companies need </a:t>
            </a:r>
            <a:r>
              <a:rPr lang="en-IN" sz="2000" dirty="0" smtClean="0"/>
              <a:t>to deal </a:t>
            </a:r>
            <a:r>
              <a:rPr lang="en-IN" sz="2000" dirty="0"/>
              <a:t>not only with ensuring that appropriate levels of authority and responsibility are </a:t>
            </a:r>
            <a:r>
              <a:rPr lang="en-IN" sz="2000" dirty="0" smtClean="0"/>
              <a:t>assigned to </a:t>
            </a:r>
            <a:r>
              <a:rPr lang="en-IN" sz="2000" dirty="0"/>
              <a:t>appropriately qualified and experienced individuals. They also need to ensure that </a:t>
            </a:r>
            <a:r>
              <a:rPr lang="en-IN" sz="2000" dirty="0" smtClean="0"/>
              <a:t>adequate reporting </a:t>
            </a:r>
            <a:r>
              <a:rPr lang="en-IN" sz="2000" dirty="0"/>
              <a:t>relationships and authorisation hierarchies are in place</a:t>
            </a:r>
            <a:r>
              <a:rPr lang="en-IN" sz="2000" dirty="0" smtClean="0"/>
              <a:t>.</a:t>
            </a:r>
          </a:p>
          <a:p>
            <a:pPr algn="just">
              <a:lnSpc>
                <a:spcPct val="150000"/>
              </a:lnSpc>
            </a:pPr>
            <a:r>
              <a:rPr lang="en-IN" sz="2000" b="1" dirty="0"/>
              <a:t>Human Resources Policies and Practices: </a:t>
            </a:r>
            <a:r>
              <a:rPr lang="en-IN" sz="2000" dirty="0"/>
              <a:t>Human resource policies and </a:t>
            </a:r>
            <a:r>
              <a:rPr lang="en-IN" sz="2000" dirty="0" smtClean="0"/>
              <a:t>practices demonstrate </a:t>
            </a:r>
            <a:r>
              <a:rPr lang="en-IN" sz="2000" dirty="0"/>
              <a:t>important matters in relation to the control consciousness of an entity. This </a:t>
            </a:r>
            <a:r>
              <a:rPr lang="en-IN" sz="2000" dirty="0" smtClean="0"/>
              <a:t>implies that </a:t>
            </a:r>
            <a:r>
              <a:rPr lang="en-IN" sz="2000" dirty="0"/>
              <a:t>if human resources policies and practices are considered to be sound both in design and </a:t>
            </a:r>
            <a:r>
              <a:rPr lang="en-IN" sz="2000" dirty="0" smtClean="0"/>
              <a:t>in implementation </a:t>
            </a:r>
            <a:r>
              <a:rPr lang="en-IN" sz="2000" dirty="0"/>
              <a:t>over a range of matters, then the risk of material misstatement will be reduced</a:t>
            </a:r>
            <a:r>
              <a:rPr lang="en-IN" sz="2000" dirty="0" smtClean="0"/>
              <a:t>. </a:t>
            </a:r>
          </a:p>
        </p:txBody>
      </p:sp>
    </p:spTree>
    <p:extLst>
      <p:ext uri="{BB962C8B-B14F-4D97-AF65-F5344CB8AC3E}">
        <p14:creationId xmlns:p14="http://schemas.microsoft.com/office/powerpoint/2010/main" val="3310025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754"/>
            <a:ext cx="10972800" cy="737584"/>
          </a:xfrm>
        </p:spPr>
        <p:txBody>
          <a:bodyPr/>
          <a:lstStyle/>
          <a:p>
            <a:pPr algn="ctr"/>
            <a:r>
              <a:rPr lang="en-IN" sz="3200" b="1" dirty="0"/>
              <a:t>Specimen Corporate Code of Ethics Policy</a:t>
            </a:r>
          </a:p>
        </p:txBody>
      </p:sp>
      <p:sp>
        <p:nvSpPr>
          <p:cNvPr id="3" name="Content Placeholder 2"/>
          <p:cNvSpPr>
            <a:spLocks noGrp="1"/>
          </p:cNvSpPr>
          <p:nvPr>
            <p:ph idx="1"/>
          </p:nvPr>
        </p:nvSpPr>
        <p:spPr>
          <a:xfrm>
            <a:off x="103030" y="1120458"/>
            <a:ext cx="11964473" cy="5267462"/>
          </a:xfrm>
        </p:spPr>
        <p:txBody>
          <a:bodyPr/>
          <a:lstStyle/>
          <a:p>
            <a:pPr algn="just"/>
            <a:r>
              <a:rPr lang="en-IN" sz="1900" b="1" dirty="0" smtClean="0"/>
              <a:t> </a:t>
            </a:r>
            <a:r>
              <a:rPr lang="en-IN" sz="2000" b="1" dirty="0"/>
              <a:t>Importance of Vigilance Function in </a:t>
            </a:r>
            <a:r>
              <a:rPr lang="en-IN" sz="2000" b="1" dirty="0" smtClean="0"/>
              <a:t>Banks: </a:t>
            </a:r>
            <a:r>
              <a:rPr lang="en-IN" sz="1900" dirty="0"/>
              <a:t>Banks, which act as an intermediary between </a:t>
            </a:r>
            <a:r>
              <a:rPr lang="en-IN" sz="1900" dirty="0" smtClean="0"/>
              <a:t>depositors and </a:t>
            </a:r>
            <a:r>
              <a:rPr lang="en-IN" sz="1900" dirty="0"/>
              <a:t>lenders, are duty bound to observe </a:t>
            </a:r>
            <a:r>
              <a:rPr lang="en-IN" sz="1900" dirty="0" smtClean="0"/>
              <a:t>the highest </a:t>
            </a:r>
            <a:r>
              <a:rPr lang="en-IN" sz="1900" dirty="0"/>
              <a:t>standards of safeguards to ensure that money accepted from depositors are not </a:t>
            </a:r>
            <a:r>
              <a:rPr lang="en-IN" sz="1900" dirty="0" err="1" smtClean="0"/>
              <a:t>mis</a:t>
            </a:r>
            <a:r>
              <a:rPr lang="en-IN" sz="1900" dirty="0" smtClean="0"/>
              <a:t>-utilised and </a:t>
            </a:r>
            <a:r>
              <a:rPr lang="en-IN" sz="1900" dirty="0"/>
              <a:t>are put to gainful use or are available with them to be paid on demand. In order to ensure </a:t>
            </a:r>
            <a:r>
              <a:rPr lang="en-IN" sz="1900" dirty="0" smtClean="0"/>
              <a:t>this, banks </a:t>
            </a:r>
            <a:r>
              <a:rPr lang="en-IN" sz="1900" dirty="0"/>
              <a:t>are not only required to do due diligence on the borrowers but are also expected to put </a:t>
            </a:r>
            <a:r>
              <a:rPr lang="en-IN" sz="1900" dirty="0" smtClean="0"/>
              <a:t>in place </a:t>
            </a:r>
            <a:r>
              <a:rPr lang="en-IN" sz="1900" dirty="0"/>
              <a:t>appropriate safeguards to ensure that the transactions being undertaken by the staff are as </a:t>
            </a:r>
            <a:r>
              <a:rPr lang="en-IN" sz="1900" dirty="0" smtClean="0"/>
              <a:t>per laid </a:t>
            </a:r>
            <a:r>
              <a:rPr lang="en-IN" sz="1900" dirty="0"/>
              <a:t>down guidelines</a:t>
            </a:r>
            <a:r>
              <a:rPr lang="en-IN" sz="1900" dirty="0" smtClean="0"/>
              <a:t>. </a:t>
            </a:r>
          </a:p>
          <a:p>
            <a:pPr algn="just"/>
            <a:r>
              <a:rPr lang="en-IN" sz="2000" b="1" dirty="0"/>
              <a:t>Three Aspects of Vigilance </a:t>
            </a:r>
            <a:r>
              <a:rPr lang="en-IN" sz="2000" b="1" dirty="0" smtClean="0"/>
              <a:t>Administration: </a:t>
            </a:r>
            <a:r>
              <a:rPr lang="en-IN" sz="2000" dirty="0"/>
              <a:t>There are three aspects to the vigilance function – Preventive, Punitive and Participative – (</a:t>
            </a:r>
            <a:r>
              <a:rPr lang="en-IN" sz="2000" dirty="0" smtClean="0"/>
              <a:t>surveillance and </a:t>
            </a:r>
            <a:r>
              <a:rPr lang="en-IN" sz="2000" dirty="0"/>
              <a:t>detection</a:t>
            </a:r>
            <a:r>
              <a:rPr lang="en-IN" sz="2000" dirty="0" smtClean="0"/>
              <a:t>).</a:t>
            </a:r>
          </a:p>
          <a:p>
            <a:pPr lvl="1" algn="just"/>
            <a:r>
              <a:rPr lang="en-IN" sz="1800" b="1" dirty="0"/>
              <a:t>Preventive vigilance function </a:t>
            </a:r>
            <a:r>
              <a:rPr lang="en-IN" sz="1800" dirty="0"/>
              <a:t>is, perhaps the most crucial and yet, the most challenging of the three aspects of vigilance. It is crucial because it has the potential to prevent lapses from occurring by stemming the rot at the initial stages itself.</a:t>
            </a:r>
          </a:p>
          <a:p>
            <a:pPr lvl="1" algn="just"/>
            <a:r>
              <a:rPr lang="en-IN" sz="1800" b="1" dirty="0"/>
              <a:t>P</a:t>
            </a:r>
            <a:r>
              <a:rPr lang="en-IN" sz="1800" b="1" dirty="0" smtClean="0"/>
              <a:t>articipative </a:t>
            </a:r>
            <a:r>
              <a:rPr lang="en-IN" sz="1800" b="1" dirty="0"/>
              <a:t>vigilance function </a:t>
            </a:r>
            <a:r>
              <a:rPr lang="en-IN" sz="1800" dirty="0"/>
              <a:t>which encompasses </a:t>
            </a:r>
            <a:r>
              <a:rPr lang="en-IN" sz="1800" dirty="0" smtClean="0"/>
              <a:t>reviewing the </a:t>
            </a:r>
            <a:r>
              <a:rPr lang="en-IN" sz="1800" dirty="0"/>
              <a:t>existing systems and control, identifying lacunae and putting in place sufficient red flags so </a:t>
            </a:r>
            <a:r>
              <a:rPr lang="en-IN" sz="1800" dirty="0" smtClean="0"/>
              <a:t>that the </a:t>
            </a:r>
            <a:r>
              <a:rPr lang="en-IN" sz="1800" dirty="0"/>
              <a:t>scope for misconduct is minimised and transgressions are detected swiftly</a:t>
            </a:r>
            <a:r>
              <a:rPr lang="en-IN" sz="1800" dirty="0" smtClean="0"/>
              <a:t>.</a:t>
            </a:r>
          </a:p>
          <a:p>
            <a:pPr lvl="1" algn="just"/>
            <a:r>
              <a:rPr lang="en-IN" sz="1800" b="1" dirty="0"/>
              <a:t>Punitive vigilance </a:t>
            </a:r>
            <a:r>
              <a:rPr lang="en-IN" sz="1800" dirty="0"/>
              <a:t>is the most important and most dreaded part of the vigilance function in any organisation. The management can use this function to instil a sense of responsibility and accountability amongst its work force.</a:t>
            </a:r>
          </a:p>
          <a:p>
            <a:pPr lvl="1" algn="just"/>
            <a:endParaRPr lang="en-IN" sz="4400" dirty="0" smtClean="0"/>
          </a:p>
        </p:txBody>
      </p:sp>
    </p:spTree>
    <p:extLst>
      <p:ext uri="{BB962C8B-B14F-4D97-AF65-F5344CB8AC3E}">
        <p14:creationId xmlns:p14="http://schemas.microsoft.com/office/powerpoint/2010/main" val="1292112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754"/>
            <a:ext cx="10972800" cy="737584"/>
          </a:xfrm>
        </p:spPr>
        <p:txBody>
          <a:bodyPr/>
          <a:lstStyle/>
          <a:p>
            <a:pPr algn="ctr"/>
            <a:r>
              <a:rPr lang="en-IN" sz="3600" b="1" dirty="0"/>
              <a:t>COBIT vs. COSO</a:t>
            </a:r>
          </a:p>
        </p:txBody>
      </p:sp>
      <p:sp>
        <p:nvSpPr>
          <p:cNvPr id="3" name="Content Placeholder 2"/>
          <p:cNvSpPr>
            <a:spLocks noGrp="1"/>
          </p:cNvSpPr>
          <p:nvPr>
            <p:ph idx="1"/>
          </p:nvPr>
        </p:nvSpPr>
        <p:spPr>
          <a:xfrm>
            <a:off x="103030" y="1236369"/>
            <a:ext cx="11964473" cy="5267462"/>
          </a:xfrm>
        </p:spPr>
        <p:txBody>
          <a:bodyPr/>
          <a:lstStyle/>
          <a:p>
            <a:pPr algn="just"/>
            <a:r>
              <a:rPr lang="en-IN" sz="1900" b="1" dirty="0" smtClean="0"/>
              <a:t> </a:t>
            </a:r>
            <a:r>
              <a:rPr lang="en-IN" sz="1900" dirty="0"/>
              <a:t>The Committee of Sponsoring </a:t>
            </a:r>
            <a:r>
              <a:rPr lang="en-IN" sz="1900" dirty="0" smtClean="0"/>
              <a:t>Organizations of </a:t>
            </a:r>
            <a:r>
              <a:rPr lang="en-IN" sz="1900" dirty="0"/>
              <a:t>the Treadway Commission (COSO) and the Control Objectives for Information and </a:t>
            </a:r>
            <a:r>
              <a:rPr lang="en-IN" sz="1900" dirty="0" smtClean="0"/>
              <a:t>Related Technologies </a:t>
            </a:r>
            <a:r>
              <a:rPr lang="en-IN" sz="1900" dirty="0"/>
              <a:t>(COBIT) both help organizations manage financial reporting controls. Understanding </a:t>
            </a:r>
            <a:r>
              <a:rPr lang="en-IN" sz="1900" dirty="0" smtClean="0"/>
              <a:t>the similarities</a:t>
            </a:r>
            <a:r>
              <a:rPr lang="en-IN" sz="1900" dirty="0"/>
              <a:t>, differences, and overlaps between the two can help organizations create robust </a:t>
            </a:r>
            <a:r>
              <a:rPr lang="en-IN" sz="1900" dirty="0" smtClean="0"/>
              <a:t>internal control </a:t>
            </a:r>
            <a:r>
              <a:rPr lang="en-IN" sz="1900" dirty="0"/>
              <a:t>objectives that protect data</a:t>
            </a:r>
            <a:r>
              <a:rPr lang="en-IN" sz="1900" dirty="0" smtClean="0"/>
              <a:t>.</a:t>
            </a:r>
          </a:p>
          <a:p>
            <a:pPr algn="just"/>
            <a:r>
              <a:rPr lang="en-IN" sz="1900" dirty="0"/>
              <a:t>The COSO Framework provides an applied risk management approach to internal controls</a:t>
            </a:r>
            <a:r>
              <a:rPr lang="en-IN" sz="1900" dirty="0" smtClean="0"/>
              <a:t>. </a:t>
            </a:r>
            <a:r>
              <a:rPr lang="en-IN" sz="1900" dirty="0"/>
              <a:t>T</a:t>
            </a:r>
            <a:r>
              <a:rPr lang="en-IN" sz="1900" dirty="0" smtClean="0"/>
              <a:t>he </a:t>
            </a:r>
            <a:r>
              <a:rPr lang="en-IN" sz="1900" dirty="0"/>
              <a:t>COSO framework </a:t>
            </a:r>
            <a:r>
              <a:rPr lang="en-IN" sz="1900" dirty="0" smtClean="0"/>
              <a:t>integrates risk </a:t>
            </a:r>
            <a:r>
              <a:rPr lang="en-IN" sz="1900" dirty="0"/>
              <a:t>considerations into the design and implementation of internal controls and strategic objectives</a:t>
            </a:r>
            <a:r>
              <a:rPr lang="en-IN" sz="1900" dirty="0" smtClean="0"/>
              <a:t>. </a:t>
            </a:r>
          </a:p>
          <a:p>
            <a:r>
              <a:rPr lang="en-IN" sz="2000" b="1" dirty="0"/>
              <a:t>What is the COBIT 5 Framework</a:t>
            </a:r>
            <a:r>
              <a:rPr lang="en-IN" sz="2000" b="1" dirty="0" smtClean="0"/>
              <a:t>? </a:t>
            </a:r>
          </a:p>
          <a:p>
            <a:pPr marL="393700" lvl="1" indent="0" algn="just">
              <a:buNone/>
            </a:pPr>
            <a:r>
              <a:rPr lang="en-IN" sz="1800" dirty="0"/>
              <a:t>COBIT is a framework for information technology governance and management in a business setting</a:t>
            </a:r>
            <a:r>
              <a:rPr lang="en-IN" sz="1800" dirty="0" smtClean="0"/>
              <a:t>. </a:t>
            </a:r>
            <a:r>
              <a:rPr lang="en-IN" sz="1800" dirty="0"/>
              <a:t>COBIT 5 also incorporates five strategic principles</a:t>
            </a:r>
            <a:r>
              <a:rPr lang="en-IN" sz="1800" dirty="0" smtClean="0"/>
              <a:t>. </a:t>
            </a:r>
          </a:p>
          <a:p>
            <a:pPr marL="393700" lvl="1" indent="0" algn="just">
              <a:buNone/>
            </a:pPr>
            <a:r>
              <a:rPr lang="en-IN" sz="1800" dirty="0"/>
              <a:t>“Meeting Stakeholder Needs” introduces cascading goals to ensure that those receiving benefits </a:t>
            </a:r>
            <a:r>
              <a:rPr lang="en-IN" sz="1800" dirty="0" smtClean="0"/>
              <a:t>and those </a:t>
            </a:r>
            <a:r>
              <a:rPr lang="en-IN" sz="1800" dirty="0"/>
              <a:t>bearing risks are considered in decision-making. “Covering the Enterprise End-to-End” </a:t>
            </a:r>
            <a:r>
              <a:rPr lang="en-IN" sz="1800" dirty="0" smtClean="0"/>
              <a:t>emphasizes that </a:t>
            </a:r>
            <a:r>
              <a:rPr lang="en-IN" sz="1800" dirty="0"/>
              <a:t>an ERM approach to IT must incorporate all information, technologies, and processes. “</a:t>
            </a:r>
            <a:r>
              <a:rPr lang="en-IN" sz="1800" dirty="0" smtClean="0"/>
              <a:t>Applying a </a:t>
            </a:r>
            <a:r>
              <a:rPr lang="en-IN" sz="1800" dirty="0"/>
              <a:t>Single Integrated Framework” maps multiple standards to a single governance and </a:t>
            </a:r>
            <a:r>
              <a:rPr lang="en-IN" sz="1800" dirty="0" smtClean="0"/>
              <a:t>management framework </a:t>
            </a:r>
            <a:r>
              <a:rPr lang="en-IN" sz="1800" dirty="0"/>
              <a:t>for the enterprise. “Enabling a Holistic Approach” integrates processes, </a:t>
            </a:r>
            <a:r>
              <a:rPr lang="en-IN" sz="1800" dirty="0" smtClean="0"/>
              <a:t>organizational structures</a:t>
            </a:r>
            <a:r>
              <a:rPr lang="en-IN" sz="1800" dirty="0"/>
              <a:t>, culture, policies, information, infrastructure, and people to manage the </a:t>
            </a:r>
            <a:r>
              <a:rPr lang="en-IN" sz="1800" dirty="0" smtClean="0"/>
              <a:t>interconnectedness of </a:t>
            </a:r>
            <a:r>
              <a:rPr lang="en-IN" sz="1800" dirty="0"/>
              <a:t>governance across the enterprise. “Separating Governance and </a:t>
            </a:r>
            <a:r>
              <a:rPr lang="en-IN" sz="1800" dirty="0" smtClean="0"/>
              <a:t>Management uses </a:t>
            </a:r>
            <a:r>
              <a:rPr lang="en-IN" sz="1800" dirty="0"/>
              <a:t>need </a:t>
            </a:r>
            <a:r>
              <a:rPr lang="en-IN" sz="1800" dirty="0" smtClean="0"/>
              <a:t>evaluation to </a:t>
            </a:r>
            <a:r>
              <a:rPr lang="en-IN" sz="1800" dirty="0"/>
              <a:t>distinguish between prioritized direction and tracking activities.</a:t>
            </a:r>
            <a:endParaRPr lang="en-IN" sz="1800" dirty="0" smtClean="0"/>
          </a:p>
          <a:p>
            <a:pPr algn="just"/>
            <a:endParaRPr lang="en-IN" sz="4400" dirty="0" smtClean="0"/>
          </a:p>
        </p:txBody>
      </p:sp>
    </p:spTree>
    <p:extLst>
      <p:ext uri="{BB962C8B-B14F-4D97-AF65-F5344CB8AC3E}">
        <p14:creationId xmlns:p14="http://schemas.microsoft.com/office/powerpoint/2010/main" val="91456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754"/>
            <a:ext cx="10972800" cy="737584"/>
          </a:xfrm>
        </p:spPr>
        <p:txBody>
          <a:bodyPr/>
          <a:lstStyle/>
          <a:p>
            <a:pPr algn="ctr"/>
            <a:r>
              <a:rPr lang="en-IN" sz="3600" b="1" dirty="0"/>
              <a:t>COBIT vs. COSO</a:t>
            </a:r>
          </a:p>
        </p:txBody>
      </p:sp>
      <p:sp>
        <p:nvSpPr>
          <p:cNvPr id="3" name="Content Placeholder 2"/>
          <p:cNvSpPr>
            <a:spLocks noGrp="1"/>
          </p:cNvSpPr>
          <p:nvPr>
            <p:ph idx="1"/>
          </p:nvPr>
        </p:nvSpPr>
        <p:spPr>
          <a:xfrm>
            <a:off x="103030" y="1236369"/>
            <a:ext cx="11964473" cy="5267462"/>
          </a:xfrm>
        </p:spPr>
        <p:txBody>
          <a:bodyPr/>
          <a:lstStyle/>
          <a:p>
            <a:pPr algn="just"/>
            <a:r>
              <a:rPr lang="en-IN" sz="2000" b="1" dirty="0"/>
              <a:t>What are the differences between COBIT 5 and COSO</a:t>
            </a:r>
            <a:r>
              <a:rPr lang="en-IN" sz="2000" b="1" dirty="0" smtClean="0"/>
              <a:t>?</a:t>
            </a:r>
          </a:p>
          <a:p>
            <a:pPr lvl="1" algn="just"/>
            <a:r>
              <a:rPr lang="en-IN" sz="2000" dirty="0" smtClean="0"/>
              <a:t>COSO articulates key </a:t>
            </a:r>
            <a:r>
              <a:rPr lang="en-IN" sz="2000" dirty="0"/>
              <a:t>concepts that organizations can use to enhance internal controls and deter fraud. COBIT 5 </a:t>
            </a:r>
            <a:r>
              <a:rPr lang="en-IN" sz="2000" dirty="0" smtClean="0"/>
              <a:t>helps organizations </a:t>
            </a:r>
            <a:r>
              <a:rPr lang="en-IN" sz="2000" dirty="0"/>
              <a:t>achieve objectives-both through and regarding information technology</a:t>
            </a:r>
            <a:r>
              <a:rPr lang="en-IN" sz="2000" dirty="0" smtClean="0"/>
              <a:t>.</a:t>
            </a:r>
          </a:p>
          <a:p>
            <a:pPr algn="just"/>
            <a:r>
              <a:rPr lang="en-IN" sz="2000" b="1" dirty="0"/>
              <a:t>Why do organizations need both COBIT and COSO</a:t>
            </a:r>
            <a:r>
              <a:rPr lang="en-IN" sz="2000" b="1" dirty="0" smtClean="0"/>
              <a:t>?</a:t>
            </a:r>
          </a:p>
          <a:p>
            <a:pPr lvl="1" algn="just"/>
            <a:r>
              <a:rPr lang="en-IN" sz="2000" dirty="0"/>
              <a:t>COBIT 5 and COSO work together to create not only a controlled landscape but also a risk </a:t>
            </a:r>
            <a:r>
              <a:rPr lang="en-IN" sz="2000" dirty="0" smtClean="0"/>
              <a:t>and governance </a:t>
            </a:r>
            <a:r>
              <a:rPr lang="en-IN" sz="2000" dirty="0"/>
              <a:t>model that fosters both compliance and information security</a:t>
            </a:r>
            <a:r>
              <a:rPr lang="en-IN" sz="2000" dirty="0" smtClean="0"/>
              <a:t>. </a:t>
            </a:r>
            <a:r>
              <a:rPr lang="en-IN" sz="2000" dirty="0"/>
              <a:t>Under COSO, organizations must assess the risk to determine critical environments and </a:t>
            </a:r>
            <a:r>
              <a:rPr lang="en-IN" sz="2000" dirty="0" smtClean="0"/>
              <a:t>ensure mitigation. </a:t>
            </a:r>
            <a:r>
              <a:rPr lang="en-IN" sz="2000" dirty="0"/>
              <a:t>COBIT 5 aligns with this requirement by offering specific ways to assess IT risks</a:t>
            </a:r>
            <a:r>
              <a:rPr lang="en-IN" sz="2000" dirty="0" smtClean="0"/>
              <a:t>.</a:t>
            </a:r>
          </a:p>
          <a:p>
            <a:r>
              <a:rPr lang="en-IN" sz="2000" b="1" dirty="0"/>
              <a:t>Why use an Automated System for Mapping COSO and COBIT 5</a:t>
            </a:r>
            <a:r>
              <a:rPr lang="en-IN" sz="2000" b="1" dirty="0" smtClean="0"/>
              <a:t>?</a:t>
            </a:r>
          </a:p>
          <a:p>
            <a:pPr lvl="1" algn="just"/>
            <a:r>
              <a:rPr lang="en-IN" sz="2000" dirty="0"/>
              <a:t>Managing the compliance of these controls in conjunction with mapping to COSO can quickly </a:t>
            </a:r>
            <a:r>
              <a:rPr lang="en-IN" sz="2000" dirty="0" smtClean="0"/>
              <a:t>become overwhelming</a:t>
            </a:r>
            <a:r>
              <a:rPr lang="en-IN" sz="2000" dirty="0"/>
              <a:t>. Mapping other compliance architectures to COBIT 5 then becomes nearly </a:t>
            </a:r>
            <a:r>
              <a:rPr lang="en-IN" sz="2000" dirty="0" smtClean="0"/>
              <a:t>impossible. With </a:t>
            </a:r>
            <a:r>
              <a:rPr lang="en-IN" sz="2000" dirty="0" err="1"/>
              <a:t>ZenGRC’s</a:t>
            </a:r>
            <a:r>
              <a:rPr lang="en-IN" sz="2000" dirty="0"/>
              <a:t> seed content, organizations can </a:t>
            </a:r>
            <a:r>
              <a:rPr lang="en-IN" sz="2000" dirty="0" err="1"/>
              <a:t>onboard</a:t>
            </a:r>
            <a:r>
              <a:rPr lang="en-IN" sz="2000" dirty="0"/>
              <a:t> in as little as six weeks and align their </a:t>
            </a:r>
            <a:r>
              <a:rPr lang="en-IN" sz="2000" dirty="0" smtClean="0"/>
              <a:t>controls to </a:t>
            </a:r>
            <a:r>
              <a:rPr lang="en-IN" sz="2000" dirty="0"/>
              <a:t>COBIT 5</a:t>
            </a:r>
            <a:r>
              <a:rPr lang="en-IN" sz="2000" dirty="0" smtClean="0"/>
              <a:t>.</a:t>
            </a:r>
          </a:p>
          <a:p>
            <a:pPr lvl="1" algn="just"/>
            <a:r>
              <a:rPr lang="en-IN" sz="2000" dirty="0" err="1"/>
              <a:t>ZenGRC’s</a:t>
            </a:r>
            <a:r>
              <a:rPr lang="en-IN" sz="2000" dirty="0"/>
              <a:t> streamlined workflow eases the administrative burden </a:t>
            </a:r>
            <a:r>
              <a:rPr lang="en-IN" sz="2000" dirty="0" smtClean="0"/>
              <a:t>by eliminating </a:t>
            </a:r>
            <a:r>
              <a:rPr lang="en-IN" sz="2000" dirty="0"/>
              <a:t>emails so that varied stakeholders can communicate more efficiently.</a:t>
            </a:r>
            <a:endParaRPr lang="en-IN" sz="2000" dirty="0" smtClean="0"/>
          </a:p>
          <a:p>
            <a:pPr algn="just"/>
            <a:endParaRPr lang="en-IN" sz="2000" dirty="0" smtClean="0"/>
          </a:p>
        </p:txBody>
      </p:sp>
    </p:spTree>
    <p:extLst>
      <p:ext uri="{BB962C8B-B14F-4D97-AF65-F5344CB8AC3E}">
        <p14:creationId xmlns:p14="http://schemas.microsoft.com/office/powerpoint/2010/main" val="15710927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754"/>
            <a:ext cx="10972800" cy="737584"/>
          </a:xfrm>
        </p:spPr>
        <p:txBody>
          <a:bodyPr/>
          <a:lstStyle/>
          <a:p>
            <a:pPr algn="ctr"/>
            <a:r>
              <a:rPr lang="en-IN" sz="3600" dirty="0"/>
              <a:t>The SEBI (LODR)</a:t>
            </a:r>
            <a:endParaRPr lang="en-IN" sz="3600" b="1" dirty="0"/>
          </a:p>
        </p:txBody>
      </p:sp>
      <p:sp>
        <p:nvSpPr>
          <p:cNvPr id="3" name="Content Placeholder 2"/>
          <p:cNvSpPr>
            <a:spLocks noGrp="1"/>
          </p:cNvSpPr>
          <p:nvPr>
            <p:ph idx="1"/>
          </p:nvPr>
        </p:nvSpPr>
        <p:spPr>
          <a:xfrm>
            <a:off x="103030" y="1236369"/>
            <a:ext cx="11964473" cy="5267462"/>
          </a:xfrm>
        </p:spPr>
        <p:txBody>
          <a:bodyPr/>
          <a:lstStyle/>
          <a:p>
            <a:r>
              <a:rPr lang="en-IN" sz="2000" b="1" dirty="0"/>
              <a:t>Under SEBI </a:t>
            </a:r>
            <a:r>
              <a:rPr lang="en-IN" sz="2000" b="1" dirty="0" smtClean="0"/>
              <a:t>(</a:t>
            </a:r>
            <a:r>
              <a:rPr lang="en-IN" sz="2000" dirty="0"/>
              <a:t>Listing Obligations and Disclosure </a:t>
            </a:r>
            <a:r>
              <a:rPr lang="en-IN" sz="2000" dirty="0" smtClean="0"/>
              <a:t>Requirements</a:t>
            </a:r>
            <a:r>
              <a:rPr lang="en-IN" sz="2000" b="1" dirty="0" smtClean="0"/>
              <a:t>)  </a:t>
            </a:r>
            <a:r>
              <a:rPr lang="en-IN" sz="2000" b="1" dirty="0"/>
              <a:t>Regulation, 2015</a:t>
            </a:r>
          </a:p>
          <a:p>
            <a:r>
              <a:rPr lang="en-IN" sz="2000" dirty="0"/>
              <a:t>The SEBI (LODR) Requirements, 2015 contains similar requirement for establishment of a </a:t>
            </a:r>
            <a:r>
              <a:rPr lang="en-IN" sz="2000" dirty="0" smtClean="0"/>
              <a:t>Vigil Mechanism </a:t>
            </a:r>
            <a:r>
              <a:rPr lang="en-IN" sz="2000" dirty="0"/>
              <a:t>termed ‘Whistle Blower Policy’.</a:t>
            </a:r>
          </a:p>
          <a:p>
            <a:r>
              <a:rPr lang="en-IN" sz="2000" dirty="0"/>
              <a:t>A) Regulation 4(2)(d)(iv) of SEBI (LODR), 2015 provides for the listed entity to devise an </a:t>
            </a:r>
            <a:r>
              <a:rPr lang="en-IN" sz="2000" dirty="0" smtClean="0"/>
              <a:t>effective Whistle </a:t>
            </a:r>
            <a:r>
              <a:rPr lang="en-IN" sz="2000" dirty="0"/>
              <a:t>blower mechanism viz. Whistle Blower Policy enabling stakeholders, including </a:t>
            </a:r>
            <a:r>
              <a:rPr lang="en-IN" sz="2000" dirty="0" smtClean="0"/>
              <a:t>individual employees </a:t>
            </a:r>
            <a:r>
              <a:rPr lang="en-IN" sz="2000" dirty="0"/>
              <a:t>and their representative bodies, to freely communicate their concerns about illegal </a:t>
            </a:r>
            <a:r>
              <a:rPr lang="en-IN" sz="2000" dirty="0" smtClean="0"/>
              <a:t>or unethical </a:t>
            </a:r>
            <a:r>
              <a:rPr lang="en-IN" sz="2000" dirty="0"/>
              <a:t>practices.</a:t>
            </a:r>
          </a:p>
          <a:p>
            <a:r>
              <a:rPr lang="en-IN" sz="2000" dirty="0"/>
              <a:t>B) The Audit committee shall review the functioning of the Whistle blower mechanism.</a:t>
            </a:r>
          </a:p>
          <a:p>
            <a:r>
              <a:rPr lang="en-IN" sz="2000" dirty="0"/>
              <a:t>C) The listed entity shall disseminate details of establishment of Vigil mechanism/ Whistle </a:t>
            </a:r>
            <a:r>
              <a:rPr lang="en-IN" sz="2000" dirty="0" smtClean="0"/>
              <a:t>Blower policy </a:t>
            </a:r>
            <a:r>
              <a:rPr lang="en-IN" sz="2000" dirty="0"/>
              <a:t>on its functional website.</a:t>
            </a:r>
          </a:p>
          <a:p>
            <a:r>
              <a:rPr lang="en-IN" sz="2000" dirty="0"/>
              <a:t>D) The Corporate Governance Report of the Company shall contain the details of </a:t>
            </a:r>
            <a:r>
              <a:rPr lang="en-IN" sz="2000" dirty="0" smtClean="0"/>
              <a:t>establishment of </a:t>
            </a:r>
            <a:r>
              <a:rPr lang="en-IN" sz="2000" dirty="0"/>
              <a:t>Vigil mechanism, Whistle blower policy and affirmation that no personnel have been </a:t>
            </a:r>
            <a:r>
              <a:rPr lang="en-IN" sz="2000" dirty="0" smtClean="0"/>
              <a:t>denied access </a:t>
            </a:r>
            <a:r>
              <a:rPr lang="en-IN" sz="2000" dirty="0"/>
              <a:t>to the audit committee.</a:t>
            </a:r>
            <a:endParaRPr lang="en-IN" sz="2000" dirty="0" smtClean="0"/>
          </a:p>
        </p:txBody>
      </p:sp>
    </p:spTree>
    <p:extLst>
      <p:ext uri="{BB962C8B-B14F-4D97-AF65-F5344CB8AC3E}">
        <p14:creationId xmlns:p14="http://schemas.microsoft.com/office/powerpoint/2010/main" val="12151836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b="1" dirty="0"/>
              <a:t/>
            </a:r>
            <a:br>
              <a:rPr lang="en-IN" sz="5400" b="1" dirty="0"/>
            </a:br>
            <a:r>
              <a:rPr lang="en-IN" sz="5400" b="1" dirty="0" smtClean="0"/>
              <a:t>Whistle-Blower </a:t>
            </a:r>
            <a:r>
              <a:rPr lang="en-IN" sz="5400" b="1" dirty="0"/>
              <a:t>Policy</a:t>
            </a:r>
            <a:br>
              <a:rPr lang="en-IN" sz="5400" b="1" dirty="0"/>
            </a:br>
            <a:r>
              <a:rPr lang="en-IN" sz="5400" b="1" dirty="0"/>
              <a:t>Organizational Fraud</a:t>
            </a:r>
            <a:br>
              <a:rPr lang="en-IN" sz="5400" b="1" dirty="0"/>
            </a:br>
            <a:r>
              <a:rPr lang="en-IN" sz="5400" b="1" dirty="0"/>
              <a:t>Reporting System</a:t>
            </a:r>
            <a:endParaRPr lang="en-US" sz="6000" b="1" dirty="0"/>
          </a:p>
        </p:txBody>
      </p:sp>
    </p:spTree>
    <p:extLst>
      <p:ext uri="{BB962C8B-B14F-4D97-AF65-F5344CB8AC3E}">
        <p14:creationId xmlns:p14="http://schemas.microsoft.com/office/powerpoint/2010/main" val="17546286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95754"/>
            <a:ext cx="10972800" cy="737584"/>
          </a:xfrm>
        </p:spPr>
        <p:txBody>
          <a:bodyPr/>
          <a:lstStyle/>
          <a:p>
            <a:pPr algn="ctr"/>
            <a:r>
              <a:rPr lang="en-IN" sz="3600" b="1" dirty="0"/>
              <a:t>Whistle-Blower</a:t>
            </a:r>
          </a:p>
        </p:txBody>
      </p:sp>
      <p:sp>
        <p:nvSpPr>
          <p:cNvPr id="3" name="Content Placeholder 2"/>
          <p:cNvSpPr>
            <a:spLocks noGrp="1"/>
          </p:cNvSpPr>
          <p:nvPr>
            <p:ph idx="1"/>
          </p:nvPr>
        </p:nvSpPr>
        <p:spPr>
          <a:xfrm>
            <a:off x="103030" y="1236369"/>
            <a:ext cx="11964473" cy="5267462"/>
          </a:xfrm>
        </p:spPr>
        <p:txBody>
          <a:bodyPr/>
          <a:lstStyle/>
          <a:p>
            <a:pPr algn="just">
              <a:lnSpc>
                <a:spcPct val="150000"/>
              </a:lnSpc>
            </a:pPr>
            <a:r>
              <a:rPr lang="en-IN" sz="2400" dirty="0" smtClean="0"/>
              <a:t>A whistle-blower </a:t>
            </a:r>
            <a:r>
              <a:rPr lang="en-IN" sz="2400" dirty="0"/>
              <a:t>is the person or any individual or a </a:t>
            </a:r>
            <a:r>
              <a:rPr lang="en-IN" sz="2400" dirty="0" smtClean="0"/>
              <a:t>group of </a:t>
            </a:r>
            <a:r>
              <a:rPr lang="en-IN" sz="2400" dirty="0"/>
              <a:t>people who identify and expose anything such as </a:t>
            </a:r>
            <a:r>
              <a:rPr lang="en-IN" sz="2400" dirty="0" smtClean="0"/>
              <a:t>scam, fraud</a:t>
            </a:r>
            <a:r>
              <a:rPr lang="en-IN" sz="2400" dirty="0"/>
              <a:t>, leakage, hidden information or activity that </a:t>
            </a:r>
            <a:r>
              <a:rPr lang="en-IN" sz="2400" dirty="0" smtClean="0"/>
              <a:t>is deemed </a:t>
            </a:r>
            <a:r>
              <a:rPr lang="en-IN" sz="2400" dirty="0"/>
              <a:t>illegal or not correct or unethical within an </a:t>
            </a:r>
            <a:r>
              <a:rPr lang="en-IN" sz="2400" dirty="0" smtClean="0"/>
              <a:t>organization that </a:t>
            </a:r>
            <a:r>
              <a:rPr lang="en-IN" sz="2400" dirty="0"/>
              <a:t>may be a public or a private business entity.</a:t>
            </a:r>
            <a:endParaRPr lang="en-IN" sz="2400" dirty="0" smtClean="0"/>
          </a:p>
        </p:txBody>
      </p:sp>
    </p:spTree>
    <p:extLst>
      <p:ext uri="{BB962C8B-B14F-4D97-AF65-F5344CB8AC3E}">
        <p14:creationId xmlns:p14="http://schemas.microsoft.com/office/powerpoint/2010/main" val="30599377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49551"/>
            <a:ext cx="10972800" cy="737584"/>
          </a:xfrm>
        </p:spPr>
        <p:txBody>
          <a:bodyPr/>
          <a:lstStyle/>
          <a:p>
            <a:pPr algn="ctr"/>
            <a:r>
              <a:rPr lang="en-IN" sz="2800" b="1" dirty="0"/>
              <a:t>What is Whistle Blower policy </a:t>
            </a:r>
            <a:r>
              <a:rPr lang="en-IN" sz="2800" b="1" dirty="0" smtClean="0"/>
              <a:t>meaning and Whistleblowing procedure in business</a:t>
            </a:r>
            <a:endParaRPr lang="en-IN" sz="2800" b="1" dirty="0"/>
          </a:p>
        </p:txBody>
      </p:sp>
      <p:sp>
        <p:nvSpPr>
          <p:cNvPr id="3" name="Content Placeholder 2"/>
          <p:cNvSpPr>
            <a:spLocks noGrp="1"/>
          </p:cNvSpPr>
          <p:nvPr>
            <p:ph idx="1"/>
          </p:nvPr>
        </p:nvSpPr>
        <p:spPr>
          <a:xfrm>
            <a:off x="103030" y="1532586"/>
            <a:ext cx="11964473" cy="5267462"/>
          </a:xfrm>
        </p:spPr>
        <p:txBody>
          <a:bodyPr/>
          <a:lstStyle/>
          <a:p>
            <a:pPr algn="just">
              <a:lnSpc>
                <a:spcPct val="150000"/>
              </a:lnSpc>
            </a:pPr>
            <a:r>
              <a:rPr lang="en-IN" sz="2300" dirty="0"/>
              <a:t>In an organization whistle blowing policy means that the </a:t>
            </a:r>
            <a:r>
              <a:rPr lang="en-IN" sz="2300" dirty="0" smtClean="0"/>
              <a:t>company gives </a:t>
            </a:r>
            <a:r>
              <a:rPr lang="en-IN" sz="2300" dirty="0"/>
              <a:t>freedom and allows their employees to report or </a:t>
            </a:r>
            <a:r>
              <a:rPr lang="en-IN" sz="2300" dirty="0" smtClean="0"/>
              <a:t>telling the </a:t>
            </a:r>
            <a:r>
              <a:rPr lang="en-IN" sz="2300" dirty="0"/>
              <a:t>management the Facts and putting a Stop on all </a:t>
            </a:r>
            <a:r>
              <a:rPr lang="en-IN" sz="2300" dirty="0" smtClean="0"/>
              <a:t>unethical immoral </a:t>
            </a:r>
            <a:r>
              <a:rPr lang="en-IN" sz="2300" dirty="0"/>
              <a:t>or illegal work</a:t>
            </a:r>
            <a:r>
              <a:rPr lang="en-IN" sz="2300" dirty="0" smtClean="0"/>
              <a:t>. Its </a:t>
            </a:r>
            <a:r>
              <a:rPr lang="en-IN" sz="2300" dirty="0"/>
              <a:t>objective is to create the open work environment practice </a:t>
            </a:r>
            <a:r>
              <a:rPr lang="en-IN" sz="2300" dirty="0" smtClean="0"/>
              <a:t>within the </a:t>
            </a:r>
            <a:r>
              <a:rPr lang="en-IN" sz="2300" dirty="0"/>
              <a:t>organization to encourage employee to raise the voice </a:t>
            </a:r>
            <a:r>
              <a:rPr lang="en-IN" sz="2300" dirty="0" smtClean="0"/>
              <a:t>on wrongdoings </a:t>
            </a:r>
            <a:r>
              <a:rPr lang="en-IN" sz="2300" dirty="0"/>
              <a:t>and enhance the belongingness</a:t>
            </a:r>
            <a:r>
              <a:rPr lang="en-IN" sz="2300" dirty="0" smtClean="0"/>
              <a:t>. </a:t>
            </a:r>
          </a:p>
          <a:p>
            <a:pPr algn="just">
              <a:lnSpc>
                <a:spcPct val="150000"/>
              </a:lnSpc>
            </a:pPr>
            <a:r>
              <a:rPr lang="en-IN" sz="2300" dirty="0" smtClean="0"/>
              <a:t>The Whistle </a:t>
            </a:r>
            <a:r>
              <a:rPr lang="en-IN" sz="2300" dirty="0"/>
              <a:t>blowing policy and procedure are laid down in a </a:t>
            </a:r>
            <a:r>
              <a:rPr lang="en-IN" sz="2300" dirty="0" smtClean="0"/>
              <a:t>manner which </a:t>
            </a:r>
            <a:r>
              <a:rPr lang="en-IN" sz="2300" dirty="0"/>
              <a:t>provides the provision to anyone who is the part of </a:t>
            </a:r>
            <a:r>
              <a:rPr lang="en-IN" sz="2300" dirty="0" smtClean="0"/>
              <a:t>an organization </a:t>
            </a:r>
            <a:r>
              <a:rPr lang="en-IN" sz="2300" dirty="0"/>
              <a:t>or system to blow the whistle against anything </a:t>
            </a:r>
            <a:r>
              <a:rPr lang="en-IN" sz="2300" dirty="0" smtClean="0"/>
              <a:t>but to </a:t>
            </a:r>
            <a:r>
              <a:rPr lang="en-IN" sz="2300" dirty="0"/>
              <a:t>do so one has also followed the right whistle blowing </a:t>
            </a:r>
            <a:r>
              <a:rPr lang="en-IN" sz="2300" dirty="0" smtClean="0"/>
              <a:t>process and </a:t>
            </a:r>
            <a:r>
              <a:rPr lang="en-IN" sz="2300" dirty="0"/>
              <a:t>procedure given in the Corporate Policy.</a:t>
            </a:r>
            <a:endParaRPr lang="en-IN" sz="2300" dirty="0" smtClean="0"/>
          </a:p>
        </p:txBody>
      </p:sp>
    </p:spTree>
    <p:extLst>
      <p:ext uri="{BB962C8B-B14F-4D97-AF65-F5344CB8AC3E}">
        <p14:creationId xmlns:p14="http://schemas.microsoft.com/office/powerpoint/2010/main" val="33677115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Types of Whistleblowing</a:t>
            </a:r>
          </a:p>
        </p:txBody>
      </p:sp>
      <p:sp>
        <p:nvSpPr>
          <p:cNvPr id="3" name="Content Placeholder 2"/>
          <p:cNvSpPr>
            <a:spLocks noGrp="1"/>
          </p:cNvSpPr>
          <p:nvPr>
            <p:ph idx="1"/>
          </p:nvPr>
        </p:nvSpPr>
        <p:spPr>
          <a:xfrm>
            <a:off x="103030" y="1365159"/>
            <a:ext cx="11964473" cy="5267462"/>
          </a:xfrm>
        </p:spPr>
        <p:txBody>
          <a:bodyPr/>
          <a:lstStyle/>
          <a:p>
            <a:pPr algn="just"/>
            <a:r>
              <a:rPr lang="en-IN" sz="2000" dirty="0"/>
              <a:t>Two types of whistleblowing exist in the policy and these are namely internal and external </a:t>
            </a:r>
            <a:r>
              <a:rPr lang="en-IN" sz="2000" dirty="0" smtClean="0"/>
              <a:t>whistleblowing. Internal </a:t>
            </a:r>
            <a:r>
              <a:rPr lang="en-IN" sz="2000" dirty="0"/>
              <a:t>when concern is raised within the organization and external when concern is raised outside </a:t>
            </a:r>
            <a:r>
              <a:rPr lang="en-IN" sz="2000" dirty="0" smtClean="0"/>
              <a:t>of organization </a:t>
            </a:r>
            <a:r>
              <a:rPr lang="en-IN" sz="2000" dirty="0"/>
              <a:t>for instance to media etc</a:t>
            </a:r>
            <a:r>
              <a:rPr lang="en-IN" sz="2000" dirty="0" smtClean="0"/>
              <a:t>., </a:t>
            </a:r>
            <a:r>
              <a:rPr lang="en-IN" sz="2000" dirty="0"/>
              <a:t>but in both types of whistleblowing cases </a:t>
            </a:r>
            <a:r>
              <a:rPr lang="en-IN" sz="2000" dirty="0" smtClean="0"/>
              <a:t>it </a:t>
            </a:r>
            <a:r>
              <a:rPr lang="en-IN" sz="2000" dirty="0"/>
              <a:t>is an employee </a:t>
            </a:r>
            <a:r>
              <a:rPr lang="en-IN" sz="2000" dirty="0" smtClean="0"/>
              <a:t>only who </a:t>
            </a:r>
            <a:r>
              <a:rPr lang="en-IN" sz="2000" dirty="0"/>
              <a:t>play the role of </a:t>
            </a:r>
            <a:r>
              <a:rPr lang="en-IN" sz="2000" dirty="0" smtClean="0"/>
              <a:t>whistle-blower </a:t>
            </a:r>
            <a:r>
              <a:rPr lang="en-IN" sz="2000" dirty="0"/>
              <a:t>and raise the concern or expose the unfair practices</a:t>
            </a:r>
            <a:r>
              <a:rPr lang="en-IN" sz="2000" dirty="0" smtClean="0"/>
              <a:t>.</a:t>
            </a:r>
          </a:p>
          <a:p>
            <a:pPr algn="just"/>
            <a:r>
              <a:rPr lang="en-IN" sz="2000" dirty="0"/>
              <a:t>Some steps can be taken for promoting a whistle-blower culture</a:t>
            </a:r>
            <a:r>
              <a:rPr lang="en-IN" sz="2000" dirty="0" smtClean="0"/>
              <a:t>:</a:t>
            </a:r>
          </a:p>
          <a:p>
            <a:pPr lvl="1" algn="just">
              <a:lnSpc>
                <a:spcPct val="150000"/>
              </a:lnSpc>
            </a:pPr>
            <a:r>
              <a:rPr lang="en-IN" sz="2000" dirty="0"/>
              <a:t>Make a whistle blower policy and announce it and encourage to “Blow the whistle</a:t>
            </a:r>
            <a:r>
              <a:rPr lang="en-IN" sz="2000" dirty="0" smtClean="0"/>
              <a:t>”.</a:t>
            </a:r>
          </a:p>
          <a:p>
            <a:pPr lvl="1" algn="just">
              <a:lnSpc>
                <a:spcPct val="150000"/>
              </a:lnSpc>
            </a:pPr>
            <a:r>
              <a:rPr lang="en-IN" sz="2000" dirty="0"/>
              <a:t>Stress on communication about bans on retaliation for whistle blowing activities</a:t>
            </a:r>
            <a:r>
              <a:rPr lang="en-IN" sz="2000" dirty="0" smtClean="0"/>
              <a:t>.</a:t>
            </a:r>
          </a:p>
          <a:p>
            <a:pPr lvl="1" algn="just">
              <a:lnSpc>
                <a:spcPct val="150000"/>
              </a:lnSpc>
            </a:pPr>
            <a:r>
              <a:rPr lang="en-IN" sz="2000" dirty="0"/>
              <a:t>There should be commitment of implementing whistle blower</a:t>
            </a:r>
            <a:r>
              <a:rPr lang="en-IN" sz="2000" dirty="0" smtClean="0"/>
              <a:t>.</a:t>
            </a:r>
          </a:p>
          <a:p>
            <a:pPr algn="just"/>
            <a:r>
              <a:rPr lang="en-IN" sz="2000" dirty="0"/>
              <a:t>Some benefits of having a whistle-blower in workplace and the same can be explained as</a:t>
            </a:r>
            <a:r>
              <a:rPr lang="en-IN" sz="2000" dirty="0" smtClean="0"/>
              <a:t>:</a:t>
            </a:r>
          </a:p>
          <a:p>
            <a:pPr lvl="1" algn="just">
              <a:lnSpc>
                <a:spcPct val="150000"/>
              </a:lnSpc>
            </a:pPr>
            <a:r>
              <a:rPr lang="en-IN" sz="2000" dirty="0"/>
              <a:t>Make employees vigilant about any wrongdoing</a:t>
            </a:r>
            <a:r>
              <a:rPr lang="en-IN" sz="2000" dirty="0" smtClean="0"/>
              <a:t>.</a:t>
            </a:r>
          </a:p>
          <a:p>
            <a:pPr lvl="1" algn="just">
              <a:lnSpc>
                <a:spcPct val="150000"/>
              </a:lnSpc>
            </a:pPr>
            <a:r>
              <a:rPr lang="en-IN" sz="2000" dirty="0"/>
              <a:t>Remove corruption</a:t>
            </a:r>
            <a:r>
              <a:rPr lang="en-IN" sz="2000" dirty="0" smtClean="0"/>
              <a:t>.</a:t>
            </a:r>
          </a:p>
          <a:p>
            <a:pPr lvl="1" algn="just">
              <a:lnSpc>
                <a:spcPct val="150000"/>
              </a:lnSpc>
            </a:pPr>
            <a:r>
              <a:rPr lang="en-IN" sz="2000" dirty="0"/>
              <a:t>Reduces risk happening.</a:t>
            </a:r>
            <a:endParaRPr lang="en-IN" sz="2000" dirty="0" smtClean="0"/>
          </a:p>
        </p:txBody>
      </p:sp>
    </p:spTree>
    <p:extLst>
      <p:ext uri="{BB962C8B-B14F-4D97-AF65-F5344CB8AC3E}">
        <p14:creationId xmlns:p14="http://schemas.microsoft.com/office/powerpoint/2010/main" val="31106980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Sample Template No.1</a:t>
            </a:r>
          </a:p>
        </p:txBody>
      </p:sp>
      <p:sp>
        <p:nvSpPr>
          <p:cNvPr id="3" name="Content Placeholder 2"/>
          <p:cNvSpPr>
            <a:spLocks noGrp="1"/>
          </p:cNvSpPr>
          <p:nvPr>
            <p:ph idx="1"/>
          </p:nvPr>
        </p:nvSpPr>
        <p:spPr>
          <a:xfrm>
            <a:off x="103030" y="1365159"/>
            <a:ext cx="11964473" cy="5267462"/>
          </a:xfrm>
        </p:spPr>
        <p:txBody>
          <a:bodyPr/>
          <a:lstStyle/>
          <a:p>
            <a:pPr algn="just"/>
            <a:r>
              <a:rPr lang="en-IN" sz="2000" b="1" dirty="0"/>
              <a:t>Objective</a:t>
            </a:r>
            <a:r>
              <a:rPr lang="en-IN" sz="2000" b="1" dirty="0" smtClean="0"/>
              <a:t>: </a:t>
            </a:r>
            <a:r>
              <a:rPr lang="en-IN" sz="2000" dirty="0"/>
              <a:t>To give employees, investors, contractors, vendors, and other stakeholders a platform whereon </a:t>
            </a:r>
            <a:r>
              <a:rPr lang="en-IN" sz="2000" dirty="0" smtClean="0"/>
              <a:t>they can </a:t>
            </a:r>
            <a:r>
              <a:rPr lang="en-IN" sz="2000" dirty="0"/>
              <a:t>raise their concern against any wrongdoing done by the company</a:t>
            </a:r>
            <a:r>
              <a:rPr lang="en-IN" sz="2000" dirty="0" smtClean="0"/>
              <a:t>.</a:t>
            </a:r>
          </a:p>
          <a:p>
            <a:pPr algn="just"/>
            <a:r>
              <a:rPr lang="en-IN" sz="2000" b="1" dirty="0"/>
              <a:t>Scope</a:t>
            </a:r>
            <a:r>
              <a:rPr lang="en-IN" sz="2000" b="1" dirty="0" smtClean="0"/>
              <a:t>: </a:t>
            </a:r>
            <a:r>
              <a:rPr lang="en-IN" sz="2000" dirty="0"/>
              <a:t>This policy is applicable to all employees permanent or contractual of the company</a:t>
            </a:r>
            <a:r>
              <a:rPr lang="en-IN" sz="2000" dirty="0" smtClean="0"/>
              <a:t>.</a:t>
            </a:r>
          </a:p>
          <a:p>
            <a:pPr algn="just"/>
            <a:r>
              <a:rPr lang="en-IN" sz="2000" b="1" dirty="0"/>
              <a:t>Whistle-blower </a:t>
            </a:r>
            <a:r>
              <a:rPr lang="en-IN" sz="2000" b="1" dirty="0" smtClean="0"/>
              <a:t>Definition: </a:t>
            </a:r>
            <a:r>
              <a:rPr lang="en-IN" sz="2000" dirty="0"/>
              <a:t>T</a:t>
            </a:r>
            <a:r>
              <a:rPr lang="en-IN" sz="2000" dirty="0" smtClean="0"/>
              <a:t>he </a:t>
            </a:r>
            <a:r>
              <a:rPr lang="en-IN" sz="2000" dirty="0"/>
              <a:t>person raising the concern against </a:t>
            </a:r>
            <a:r>
              <a:rPr lang="en-IN" sz="2000" dirty="0" smtClean="0"/>
              <a:t>any wrongdoing </a:t>
            </a:r>
            <a:r>
              <a:rPr lang="en-IN" sz="2000" dirty="0"/>
              <a:t>unethical or improper practice seen or observed. </a:t>
            </a:r>
            <a:endParaRPr lang="en-IN" sz="2000" dirty="0" smtClean="0"/>
          </a:p>
          <a:p>
            <a:pPr algn="just"/>
            <a:r>
              <a:rPr lang="en-IN" sz="2000" b="1" dirty="0"/>
              <a:t>Policy </a:t>
            </a:r>
            <a:r>
              <a:rPr lang="en-IN" sz="2000" b="1" dirty="0" smtClean="0"/>
              <a:t>Guidelines</a:t>
            </a:r>
          </a:p>
          <a:p>
            <a:pPr lvl="1" algn="just"/>
            <a:r>
              <a:rPr lang="en-IN" sz="1900" dirty="0" smtClean="0"/>
              <a:t>As </a:t>
            </a:r>
            <a:r>
              <a:rPr lang="en-IN" sz="1900" dirty="0"/>
              <a:t>per the whistle blowing policy and procedure, it is the responsibility of </a:t>
            </a:r>
            <a:r>
              <a:rPr lang="en-IN" sz="1900" dirty="0" smtClean="0"/>
              <a:t>al employees of a </a:t>
            </a:r>
            <a:r>
              <a:rPr lang="en-IN" sz="1900" dirty="0"/>
              <a:t>company to raise their concern against any unethical behaviour or any wrongdoing in </a:t>
            </a:r>
            <a:r>
              <a:rPr lang="en-IN" sz="1900" dirty="0" smtClean="0"/>
              <a:t>the company </a:t>
            </a:r>
            <a:r>
              <a:rPr lang="en-IN" sz="1900" dirty="0"/>
              <a:t>as laid down in the whistle blowing policy and procedure</a:t>
            </a:r>
            <a:r>
              <a:rPr lang="en-IN" sz="1900" dirty="0" smtClean="0"/>
              <a:t>. </a:t>
            </a:r>
          </a:p>
          <a:p>
            <a:pPr lvl="1" algn="just"/>
            <a:r>
              <a:rPr lang="en-IN" sz="1900" dirty="0"/>
              <a:t>Any illegal activity which is not reported despite knowing will be considered as a breach of </a:t>
            </a:r>
            <a:r>
              <a:rPr lang="en-IN" sz="1900" dirty="0" smtClean="0"/>
              <a:t>ethical behaviour. </a:t>
            </a:r>
          </a:p>
          <a:p>
            <a:pPr lvl="1" algn="just"/>
            <a:r>
              <a:rPr lang="en-IN" sz="1900" dirty="0"/>
              <a:t>There should be no retaliation against the person who is whistle-blower.</a:t>
            </a:r>
            <a:r>
              <a:rPr lang="en-IN" sz="1900" dirty="0" smtClean="0"/>
              <a:t>   </a:t>
            </a:r>
            <a:endParaRPr lang="en-IN" sz="1800" dirty="0" smtClean="0"/>
          </a:p>
          <a:p>
            <a:pPr algn="just"/>
            <a:r>
              <a:rPr lang="en-IN" sz="2000" b="1" dirty="0"/>
              <a:t>Whistle-blower </a:t>
            </a:r>
            <a:r>
              <a:rPr lang="en-IN" sz="2000" b="1" dirty="0" smtClean="0"/>
              <a:t>Complaint: </a:t>
            </a:r>
            <a:r>
              <a:rPr lang="en-IN" sz="2000" dirty="0"/>
              <a:t>A Whistle-blower complaint may be defined as complaint wherein Whistle-blower (person raising the complaint) has observed that an employee, associate etc. have breached or may have breached the ethical code of business conduct, accounting, auditing matters etc.</a:t>
            </a:r>
          </a:p>
          <a:p>
            <a:pPr algn="just"/>
            <a:endParaRPr lang="en-IN" sz="2000" b="1" dirty="0"/>
          </a:p>
        </p:txBody>
      </p:sp>
    </p:spTree>
    <p:extLst>
      <p:ext uri="{BB962C8B-B14F-4D97-AF65-F5344CB8AC3E}">
        <p14:creationId xmlns:p14="http://schemas.microsoft.com/office/powerpoint/2010/main" val="2045597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pPr>
              <a:lnSpc>
                <a:spcPct val="150000"/>
              </a:lnSpc>
            </a:pPr>
            <a:r>
              <a:rPr lang="en-IN" sz="2400" b="1" dirty="0"/>
              <a:t>Respect for others</a:t>
            </a:r>
            <a:r>
              <a:rPr lang="en-IN" sz="2400" dirty="0"/>
              <a:t>. Treat people as you want to be treated.</a:t>
            </a:r>
          </a:p>
          <a:p>
            <a:pPr>
              <a:lnSpc>
                <a:spcPct val="150000"/>
              </a:lnSpc>
            </a:pPr>
            <a:r>
              <a:rPr lang="en-IN" sz="2400" b="1" dirty="0"/>
              <a:t>Integrity and honesty</a:t>
            </a:r>
            <a:r>
              <a:rPr lang="en-IN" sz="2400" dirty="0"/>
              <a:t>. Tell the truth and avoid any wrongdoing to the best of your ability.</a:t>
            </a:r>
          </a:p>
          <a:p>
            <a:pPr>
              <a:lnSpc>
                <a:spcPct val="150000"/>
              </a:lnSpc>
            </a:pPr>
            <a:r>
              <a:rPr lang="en-IN" sz="2400" b="1" dirty="0"/>
              <a:t>Justice</a:t>
            </a:r>
            <a:r>
              <a:rPr lang="en-IN" sz="2400" dirty="0"/>
              <a:t>. Make sure you’re objective and fair and don’t disadvantage others.</a:t>
            </a:r>
          </a:p>
          <a:p>
            <a:pPr>
              <a:lnSpc>
                <a:spcPct val="150000"/>
              </a:lnSpc>
            </a:pPr>
            <a:r>
              <a:rPr lang="en-IN" sz="2400" b="1" dirty="0"/>
              <a:t>Lawfulness</a:t>
            </a:r>
            <a:r>
              <a:rPr lang="en-IN" sz="2400" dirty="0"/>
              <a:t>. Know and follow the law – always.</a:t>
            </a:r>
          </a:p>
          <a:p>
            <a:pPr>
              <a:lnSpc>
                <a:spcPct val="150000"/>
              </a:lnSpc>
            </a:pPr>
            <a:r>
              <a:rPr lang="en-IN" sz="2400" b="1" dirty="0"/>
              <a:t>Competence and accountability</a:t>
            </a:r>
            <a:r>
              <a:rPr lang="en-IN" sz="2400" dirty="0"/>
              <a:t>. Work hard and be responsible for your work.</a:t>
            </a:r>
          </a:p>
          <a:p>
            <a:pPr>
              <a:lnSpc>
                <a:spcPct val="150000"/>
              </a:lnSpc>
            </a:pPr>
            <a:r>
              <a:rPr lang="en-IN" sz="2400" b="1" dirty="0"/>
              <a:t>Teamwork</a:t>
            </a:r>
            <a:r>
              <a:rPr lang="en-IN" sz="2400" dirty="0"/>
              <a:t>. Collaborate and ask for help</a:t>
            </a:r>
            <a:r>
              <a:rPr lang="en-IN" sz="2400" dirty="0" smtClean="0"/>
              <a:t>. </a:t>
            </a:r>
            <a:endParaRPr lang="en-IN" sz="2400" dirty="0"/>
          </a:p>
        </p:txBody>
      </p:sp>
    </p:spTree>
    <p:extLst>
      <p:ext uri="{BB962C8B-B14F-4D97-AF65-F5344CB8AC3E}">
        <p14:creationId xmlns:p14="http://schemas.microsoft.com/office/powerpoint/2010/main" val="37110480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7270"/>
            <a:ext cx="10972800" cy="737584"/>
          </a:xfrm>
        </p:spPr>
        <p:txBody>
          <a:bodyPr/>
          <a:lstStyle/>
          <a:p>
            <a:pPr algn="ctr"/>
            <a:r>
              <a:rPr lang="en-IN" sz="3600" b="1" dirty="0"/>
              <a:t>Sample Template No.1</a:t>
            </a:r>
          </a:p>
        </p:txBody>
      </p:sp>
      <p:sp>
        <p:nvSpPr>
          <p:cNvPr id="3" name="Content Placeholder 2"/>
          <p:cNvSpPr>
            <a:spLocks noGrp="1"/>
          </p:cNvSpPr>
          <p:nvPr>
            <p:ph idx="1"/>
          </p:nvPr>
        </p:nvSpPr>
        <p:spPr>
          <a:xfrm>
            <a:off x="103030" y="1184853"/>
            <a:ext cx="11964473" cy="5267462"/>
          </a:xfrm>
        </p:spPr>
        <p:txBody>
          <a:bodyPr/>
          <a:lstStyle/>
          <a:p>
            <a:r>
              <a:rPr lang="en-IN" sz="2000" b="1" dirty="0"/>
              <a:t>The principle of </a:t>
            </a:r>
            <a:r>
              <a:rPr lang="en-IN" sz="2000" b="1" dirty="0" smtClean="0"/>
              <a:t>Reporting: </a:t>
            </a:r>
            <a:r>
              <a:rPr lang="en-IN" sz="2000" dirty="0"/>
              <a:t>If an employee observes that there is the violation of the code of conduct, he /she must </a:t>
            </a:r>
            <a:r>
              <a:rPr lang="en-IN" sz="2000" dirty="0" smtClean="0"/>
              <a:t>immediately inform </a:t>
            </a:r>
            <a:r>
              <a:rPr lang="en-IN" sz="2000" dirty="0"/>
              <a:t>their superior</a:t>
            </a:r>
            <a:r>
              <a:rPr lang="en-IN" sz="2000" dirty="0" smtClean="0"/>
              <a:t>. </a:t>
            </a:r>
          </a:p>
          <a:p>
            <a:r>
              <a:rPr lang="en-IN" sz="2000" b="1" dirty="0"/>
              <a:t>The Protection is given to a Whistle </a:t>
            </a:r>
            <a:r>
              <a:rPr lang="en-IN" sz="2000" b="1" dirty="0" smtClean="0"/>
              <a:t>Blower: </a:t>
            </a:r>
            <a:r>
              <a:rPr lang="en-IN" sz="2000" dirty="0"/>
              <a:t>Employee raising </a:t>
            </a:r>
            <a:r>
              <a:rPr lang="en-IN" sz="2000" dirty="0" smtClean="0"/>
              <a:t>concern should </a:t>
            </a:r>
            <a:r>
              <a:rPr lang="en-IN" sz="2000" dirty="0"/>
              <a:t>not be penalized</a:t>
            </a:r>
            <a:r>
              <a:rPr lang="en-IN" sz="2000" dirty="0" smtClean="0"/>
              <a:t>. </a:t>
            </a:r>
          </a:p>
          <a:p>
            <a:r>
              <a:rPr lang="en-IN" sz="2000" b="1" dirty="0"/>
              <a:t>Areas covered under </a:t>
            </a:r>
            <a:r>
              <a:rPr lang="en-IN" sz="2000" b="1" dirty="0" smtClean="0"/>
              <a:t>Whistle </a:t>
            </a:r>
            <a:r>
              <a:rPr lang="en-IN" sz="2000" b="1" dirty="0"/>
              <a:t>Blowing </a:t>
            </a:r>
            <a:r>
              <a:rPr lang="en-IN" sz="2000" b="1" dirty="0" smtClean="0"/>
              <a:t>Policy:</a:t>
            </a:r>
            <a:endParaRPr lang="en-IN" sz="2000" b="1" dirty="0"/>
          </a:p>
          <a:p>
            <a:pPr lvl="1"/>
            <a:r>
              <a:rPr lang="en-IN" sz="1800" dirty="0"/>
              <a:t>Any kind of Harassment or discrimination</a:t>
            </a:r>
            <a:r>
              <a:rPr lang="en-IN" sz="1800" dirty="0" smtClean="0"/>
              <a:t>.</a:t>
            </a:r>
          </a:p>
          <a:p>
            <a:pPr lvl="1"/>
            <a:r>
              <a:rPr lang="en-IN" sz="1800" dirty="0"/>
              <a:t>Sharing of confidential information</a:t>
            </a:r>
            <a:r>
              <a:rPr lang="en-IN" sz="1800" dirty="0" smtClean="0"/>
              <a:t>.</a:t>
            </a:r>
          </a:p>
          <a:p>
            <a:pPr lvl="1"/>
            <a:r>
              <a:rPr lang="en-IN" sz="1800" dirty="0"/>
              <a:t>Any kind of Fraud or </a:t>
            </a:r>
            <a:r>
              <a:rPr lang="en-IN" sz="1800" dirty="0" smtClean="0"/>
              <a:t>Fraudulent.</a:t>
            </a:r>
          </a:p>
          <a:p>
            <a:pPr lvl="1"/>
            <a:r>
              <a:rPr lang="en-IN" sz="1800" dirty="0"/>
              <a:t>Improper use of company assets</a:t>
            </a:r>
            <a:r>
              <a:rPr lang="en-IN" sz="1800" dirty="0" smtClean="0"/>
              <a:t>. </a:t>
            </a:r>
          </a:p>
          <a:p>
            <a:r>
              <a:rPr lang="en-IN" sz="2000" b="1" dirty="0"/>
              <a:t>Whistle Blowing Process</a:t>
            </a:r>
            <a:r>
              <a:rPr lang="en-IN" sz="2000" b="1" dirty="0" smtClean="0"/>
              <a:t>: </a:t>
            </a:r>
          </a:p>
          <a:p>
            <a:pPr lvl="1"/>
            <a:r>
              <a:rPr lang="en-IN" sz="1800" dirty="0"/>
              <a:t>The Whistle-blower can raise the concern in writing or verbally to the </a:t>
            </a:r>
            <a:r>
              <a:rPr lang="en-IN" sz="1800" dirty="0" smtClean="0"/>
              <a:t>ombudsperson.</a:t>
            </a:r>
          </a:p>
          <a:p>
            <a:pPr lvl="1"/>
            <a:r>
              <a:rPr lang="en-IN" sz="1800" dirty="0" smtClean="0"/>
              <a:t>The </a:t>
            </a:r>
            <a:r>
              <a:rPr lang="en-IN" sz="1800" dirty="0"/>
              <a:t>ombudsperson or </a:t>
            </a:r>
            <a:r>
              <a:rPr lang="en-IN" sz="1800" dirty="0" smtClean="0"/>
              <a:t>audit committee </a:t>
            </a:r>
            <a:r>
              <a:rPr lang="en-IN" sz="1800" dirty="0"/>
              <a:t>will respond to the concern within 2 days of receiving the complaint</a:t>
            </a:r>
            <a:r>
              <a:rPr lang="en-IN" sz="1800" dirty="0" smtClean="0"/>
              <a:t>. </a:t>
            </a:r>
          </a:p>
          <a:p>
            <a:pPr lvl="1"/>
            <a:r>
              <a:rPr lang="en-IN" sz="1800" dirty="0"/>
              <a:t>The person who is a Whistle-blower may or may not disclose his/her identity</a:t>
            </a:r>
            <a:r>
              <a:rPr lang="en-IN" sz="1800" dirty="0" smtClean="0"/>
              <a:t>.</a:t>
            </a:r>
          </a:p>
          <a:p>
            <a:pPr lvl="1"/>
            <a:r>
              <a:rPr lang="en-IN" sz="1800" dirty="0"/>
              <a:t>Even in case of Whistle-blower has not revealed the identity, the complaint will be taken </a:t>
            </a:r>
            <a:r>
              <a:rPr lang="en-IN" sz="1800" dirty="0" smtClean="0"/>
              <a:t>with utmost </a:t>
            </a:r>
            <a:r>
              <a:rPr lang="en-IN" sz="1800" dirty="0"/>
              <a:t>seriousness</a:t>
            </a:r>
            <a:r>
              <a:rPr lang="en-IN" sz="1800" dirty="0" smtClean="0"/>
              <a:t>.</a:t>
            </a:r>
          </a:p>
          <a:p>
            <a:r>
              <a:rPr lang="en-IN" sz="2000" b="1" dirty="0"/>
              <a:t>Retention of Documents: </a:t>
            </a:r>
            <a:r>
              <a:rPr lang="en-IN" sz="2000" dirty="0"/>
              <a:t>As per the whistle blowing policy and procedure, it is the responsibility of the ombudsperson to maintain documents needed for the complaint received from the </a:t>
            </a:r>
            <a:r>
              <a:rPr lang="en-IN" sz="2000" dirty="0" smtClean="0"/>
              <a:t>Whistle-blower for a period of 8 years.</a:t>
            </a:r>
            <a:endParaRPr lang="en-IN" sz="2000" dirty="0"/>
          </a:p>
          <a:p>
            <a:endParaRPr lang="en-IN" sz="2000" dirty="0"/>
          </a:p>
          <a:p>
            <a:pPr marL="0" indent="0">
              <a:lnSpc>
                <a:spcPct val="150000"/>
              </a:lnSpc>
              <a:buNone/>
            </a:pPr>
            <a:endParaRPr lang="en-IN" sz="5400" b="1" dirty="0"/>
          </a:p>
        </p:txBody>
      </p:sp>
    </p:spTree>
    <p:extLst>
      <p:ext uri="{BB962C8B-B14F-4D97-AF65-F5344CB8AC3E}">
        <p14:creationId xmlns:p14="http://schemas.microsoft.com/office/powerpoint/2010/main" val="18218168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Sample Template </a:t>
            </a:r>
            <a:r>
              <a:rPr lang="en-IN" sz="3600" b="1" dirty="0" smtClean="0"/>
              <a:t>No.2</a:t>
            </a:r>
            <a:endParaRPr lang="en-IN" sz="3600" b="1" dirty="0"/>
          </a:p>
        </p:txBody>
      </p:sp>
      <p:sp>
        <p:nvSpPr>
          <p:cNvPr id="3" name="Content Placeholder 2"/>
          <p:cNvSpPr>
            <a:spLocks noGrp="1"/>
          </p:cNvSpPr>
          <p:nvPr>
            <p:ph idx="1"/>
          </p:nvPr>
        </p:nvSpPr>
        <p:spPr>
          <a:xfrm>
            <a:off x="103030" y="1210611"/>
            <a:ext cx="11964473" cy="5267462"/>
          </a:xfrm>
        </p:spPr>
        <p:txBody>
          <a:bodyPr/>
          <a:lstStyle/>
          <a:p>
            <a:pPr marL="0" indent="0" algn="just">
              <a:buNone/>
            </a:pPr>
            <a:r>
              <a:rPr lang="en-IN" sz="2000" b="1" dirty="0"/>
              <a:t>Whistle blower Policy for Employees</a:t>
            </a:r>
            <a:r>
              <a:rPr lang="en-IN" sz="2000" b="1" dirty="0" smtClean="0"/>
              <a:t>:</a:t>
            </a:r>
          </a:p>
          <a:p>
            <a:pPr algn="just"/>
            <a:r>
              <a:rPr lang="en-IN" sz="2000" b="1" dirty="0"/>
              <a:t>Objective</a:t>
            </a:r>
            <a:r>
              <a:rPr lang="en-IN" sz="2000" b="1" dirty="0" smtClean="0"/>
              <a:t>:</a:t>
            </a:r>
            <a:r>
              <a:rPr lang="en-IN" sz="2000" b="1" i="1" dirty="0" smtClean="0"/>
              <a:t> </a:t>
            </a:r>
            <a:r>
              <a:rPr lang="en-IN" sz="2000" dirty="0"/>
              <a:t>This policy provides a platform to employees to voice their concern on any improper act</a:t>
            </a:r>
            <a:r>
              <a:rPr lang="en-IN" sz="2000" dirty="0" smtClean="0"/>
              <a:t>. </a:t>
            </a:r>
          </a:p>
          <a:p>
            <a:pPr algn="just"/>
            <a:r>
              <a:rPr lang="en-IN" sz="2000" b="1" dirty="0"/>
              <a:t>Scope</a:t>
            </a:r>
            <a:r>
              <a:rPr lang="en-IN" sz="2000" b="1" dirty="0" smtClean="0"/>
              <a:t>: </a:t>
            </a:r>
            <a:r>
              <a:rPr lang="en-IN" sz="2000" dirty="0"/>
              <a:t>The scope of whistle blower policy is to define the actions for raising a concern, and the </a:t>
            </a:r>
            <a:r>
              <a:rPr lang="en-IN" sz="2000" dirty="0" smtClean="0"/>
              <a:t>protection provided </a:t>
            </a:r>
            <a:r>
              <a:rPr lang="en-IN" sz="2000" dirty="0"/>
              <a:t>to the </a:t>
            </a:r>
            <a:r>
              <a:rPr lang="en-IN" sz="2000" dirty="0" smtClean="0"/>
              <a:t>person </a:t>
            </a:r>
            <a:r>
              <a:rPr lang="en-IN" sz="2000" dirty="0"/>
              <a:t>raising the concern</a:t>
            </a:r>
            <a:r>
              <a:rPr lang="en-IN" sz="2000" dirty="0" smtClean="0"/>
              <a:t>.</a:t>
            </a:r>
          </a:p>
          <a:p>
            <a:pPr algn="just"/>
            <a:r>
              <a:rPr lang="en-IN" sz="2000" b="1" dirty="0" smtClean="0"/>
              <a:t>Eligibility: </a:t>
            </a:r>
            <a:r>
              <a:rPr lang="en-IN" sz="2000" dirty="0"/>
              <a:t>All employees of an organisation are covered under whistle blower policy template </a:t>
            </a:r>
            <a:r>
              <a:rPr lang="en-IN" sz="2000" dirty="0" smtClean="0"/>
              <a:t>It includes:</a:t>
            </a:r>
          </a:p>
          <a:p>
            <a:pPr lvl="1">
              <a:buFont typeface="Wingdings" panose="05000000000000000000" pitchFamily="2" charset="2"/>
              <a:buChar char="Ø"/>
            </a:pPr>
            <a:r>
              <a:rPr lang="en-IN" sz="1800" dirty="0"/>
              <a:t>Vendors</a:t>
            </a:r>
          </a:p>
          <a:p>
            <a:pPr lvl="1">
              <a:buFont typeface="Wingdings" panose="05000000000000000000" pitchFamily="2" charset="2"/>
              <a:buChar char="Ø"/>
            </a:pPr>
            <a:r>
              <a:rPr lang="en-IN" sz="1800" dirty="0"/>
              <a:t>Suppliers or agency</a:t>
            </a:r>
          </a:p>
          <a:p>
            <a:pPr lvl="1">
              <a:buFont typeface="Wingdings" panose="05000000000000000000" pitchFamily="2" charset="2"/>
              <a:buChar char="Ø"/>
            </a:pPr>
            <a:r>
              <a:rPr lang="en-IN" sz="1800" dirty="0"/>
              <a:t>Contractors </a:t>
            </a:r>
            <a:endParaRPr lang="en-IN" sz="2000" dirty="0" smtClean="0"/>
          </a:p>
          <a:p>
            <a:pPr algn="just"/>
            <a:r>
              <a:rPr lang="en-IN" sz="2000" b="1" dirty="0"/>
              <a:t>Disciplinary </a:t>
            </a:r>
            <a:r>
              <a:rPr lang="en-IN" sz="2000" b="1" dirty="0" smtClean="0"/>
              <a:t>Actions: </a:t>
            </a:r>
            <a:r>
              <a:rPr lang="en-IN" sz="2000" dirty="0"/>
              <a:t>It means any action that is being taken against an employee if any kind </a:t>
            </a:r>
            <a:r>
              <a:rPr lang="en-IN" sz="2000" dirty="0" smtClean="0"/>
              <a:t>of improper </a:t>
            </a:r>
            <a:r>
              <a:rPr lang="en-IN" sz="2000" dirty="0"/>
              <a:t>act like fraud, scam etc. identified during course of investigation</a:t>
            </a:r>
            <a:r>
              <a:rPr lang="en-IN" sz="2000" dirty="0" smtClean="0"/>
              <a:t>. </a:t>
            </a:r>
          </a:p>
          <a:p>
            <a:pPr algn="just"/>
            <a:r>
              <a:rPr lang="en-IN" sz="2000" b="1" dirty="0"/>
              <a:t>Documentation and Retention of </a:t>
            </a:r>
            <a:r>
              <a:rPr lang="en-IN" sz="2000" b="1" dirty="0" smtClean="0"/>
              <a:t>Documents: </a:t>
            </a:r>
            <a:r>
              <a:rPr lang="en-IN" sz="2000" dirty="0"/>
              <a:t>The whistle officer will maintain all documentation. It includes all the documents provided by </a:t>
            </a:r>
            <a:r>
              <a:rPr lang="en-IN" sz="2000" dirty="0" smtClean="0"/>
              <a:t>the complainant </a:t>
            </a:r>
            <a:r>
              <a:rPr lang="en-IN" sz="2000" dirty="0"/>
              <a:t>or any other document as received during investigation</a:t>
            </a:r>
            <a:r>
              <a:rPr lang="en-IN" sz="2000" dirty="0" smtClean="0"/>
              <a:t>. </a:t>
            </a:r>
            <a:r>
              <a:rPr lang="en-IN" sz="2000" dirty="0"/>
              <a:t>D</a:t>
            </a:r>
            <a:r>
              <a:rPr lang="en-IN" sz="2000" dirty="0" smtClean="0"/>
              <a:t>ocumentation </a:t>
            </a:r>
            <a:r>
              <a:rPr lang="en-IN" sz="2000" dirty="0"/>
              <a:t>access is limited to whistle blower, whistle </a:t>
            </a:r>
            <a:r>
              <a:rPr lang="en-IN" sz="2000" dirty="0" smtClean="0"/>
              <a:t>officer, investigation </a:t>
            </a:r>
            <a:r>
              <a:rPr lang="en-IN" sz="2000" dirty="0"/>
              <a:t>team, HR Head and Audit committee.</a:t>
            </a:r>
            <a:r>
              <a:rPr lang="en-IN" sz="2000" dirty="0" smtClean="0"/>
              <a:t> </a:t>
            </a:r>
            <a:r>
              <a:rPr lang="en-IN" sz="2000" dirty="0"/>
              <a:t>The document related to any such case shall </a:t>
            </a:r>
            <a:r>
              <a:rPr lang="en-IN" sz="2000" dirty="0" smtClean="0"/>
              <a:t>be retained </a:t>
            </a:r>
            <a:r>
              <a:rPr lang="en-IN" sz="2000" dirty="0"/>
              <a:t>for minimum </a:t>
            </a:r>
            <a:r>
              <a:rPr lang="en-IN" sz="2000" dirty="0" smtClean="0"/>
              <a:t>9 years</a:t>
            </a:r>
            <a:r>
              <a:rPr lang="en-IN" sz="2000" dirty="0"/>
              <a:t>.</a:t>
            </a:r>
            <a:endParaRPr lang="en-IN" sz="2000" dirty="0" smtClean="0"/>
          </a:p>
          <a:p>
            <a:pPr marL="393700" lvl="1" indent="0">
              <a:buNone/>
            </a:pPr>
            <a:endParaRPr lang="en-IN" sz="4400" b="1" dirty="0" smtClean="0"/>
          </a:p>
        </p:txBody>
      </p:sp>
    </p:spTree>
    <p:extLst>
      <p:ext uri="{BB962C8B-B14F-4D97-AF65-F5344CB8AC3E}">
        <p14:creationId xmlns:p14="http://schemas.microsoft.com/office/powerpoint/2010/main" val="36701492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Frauds </a:t>
            </a:r>
            <a:r>
              <a:rPr lang="en-IN" sz="3600" b="1" dirty="0" smtClean="0"/>
              <a:t>Reporting</a:t>
            </a:r>
            <a:endParaRPr lang="en-IN" sz="3600" b="1" dirty="0"/>
          </a:p>
        </p:txBody>
      </p:sp>
      <p:sp>
        <p:nvSpPr>
          <p:cNvPr id="3" name="Content Placeholder 2"/>
          <p:cNvSpPr>
            <a:spLocks noGrp="1"/>
          </p:cNvSpPr>
          <p:nvPr>
            <p:ph idx="1"/>
          </p:nvPr>
        </p:nvSpPr>
        <p:spPr>
          <a:xfrm>
            <a:off x="103030" y="1210611"/>
            <a:ext cx="11964473" cy="5267462"/>
          </a:xfrm>
        </p:spPr>
        <p:txBody>
          <a:bodyPr/>
          <a:lstStyle/>
          <a:p>
            <a:r>
              <a:rPr lang="en-IN" sz="2000" dirty="0"/>
              <a:t>As per Explanation (</a:t>
            </a:r>
            <a:r>
              <a:rPr lang="en-IN" sz="2000" dirty="0" err="1"/>
              <a:t>i</a:t>
            </a:r>
            <a:r>
              <a:rPr lang="en-IN" sz="2000" dirty="0"/>
              <a:t>) to section 447, “fraud” in relation to affairs of a company or </a:t>
            </a:r>
            <a:r>
              <a:rPr lang="en-IN" sz="2000" dirty="0" smtClean="0"/>
              <a:t>anybody corporate</a:t>
            </a:r>
            <a:r>
              <a:rPr lang="en-IN" sz="2000" dirty="0"/>
              <a:t>, </a:t>
            </a:r>
            <a:r>
              <a:rPr lang="en-IN" sz="2000" b="1" dirty="0" smtClean="0"/>
              <a:t>includes: </a:t>
            </a:r>
            <a:endParaRPr lang="en-IN" sz="4400" b="1" dirty="0"/>
          </a:p>
          <a:p>
            <a:pPr lvl="1">
              <a:buFont typeface="Wingdings" panose="05000000000000000000" pitchFamily="2" charset="2"/>
              <a:buChar char="Ø"/>
            </a:pPr>
            <a:r>
              <a:rPr lang="en-IN" sz="2000" dirty="0"/>
              <a:t>any act, or</a:t>
            </a:r>
          </a:p>
          <a:p>
            <a:pPr lvl="1">
              <a:buFont typeface="Wingdings" panose="05000000000000000000" pitchFamily="2" charset="2"/>
              <a:buChar char="Ø"/>
            </a:pPr>
            <a:r>
              <a:rPr lang="en-IN" sz="2000" dirty="0"/>
              <a:t>omission, or</a:t>
            </a:r>
          </a:p>
          <a:p>
            <a:pPr lvl="1">
              <a:buFont typeface="Wingdings" panose="05000000000000000000" pitchFamily="2" charset="2"/>
              <a:buChar char="Ø"/>
            </a:pPr>
            <a:r>
              <a:rPr lang="en-IN" sz="2000" dirty="0"/>
              <a:t>concealment of any fact; or</a:t>
            </a:r>
          </a:p>
          <a:p>
            <a:pPr lvl="1">
              <a:buFont typeface="Wingdings" panose="05000000000000000000" pitchFamily="2" charset="2"/>
              <a:buChar char="Ø"/>
            </a:pPr>
            <a:r>
              <a:rPr lang="en-IN" sz="2000" dirty="0"/>
              <a:t>abuse of </a:t>
            </a:r>
            <a:r>
              <a:rPr lang="en-IN" sz="2000" dirty="0" smtClean="0"/>
              <a:t>position</a:t>
            </a:r>
          </a:p>
          <a:p>
            <a:pPr marL="366713" lvl="1" indent="0" algn="just">
              <a:buNone/>
            </a:pPr>
            <a:r>
              <a:rPr lang="en-IN" sz="2000" dirty="0"/>
              <a:t>committed by any person or any other person with the connivance in any manner, with intent to deceive, to gain undue advantage from, or to injure the interests of, the company or its shareholders or its creditors or any other person, whether or not there is any wrongful gain or wrongful loss.</a:t>
            </a:r>
          </a:p>
          <a:p>
            <a:pPr algn="just"/>
            <a:r>
              <a:rPr lang="en-IN" sz="2000" b="1" dirty="0"/>
              <a:t>What is the common law meaning of fraud</a:t>
            </a:r>
            <a:r>
              <a:rPr lang="en-IN" sz="2000" b="1" dirty="0" smtClean="0"/>
              <a:t>?</a:t>
            </a:r>
          </a:p>
          <a:p>
            <a:pPr lvl="1" algn="just"/>
            <a:r>
              <a:rPr lang="en-IN" sz="1800" dirty="0"/>
              <a:t>Section 17 of the Indian Contract Act, 1872 as “the </a:t>
            </a:r>
            <a:r>
              <a:rPr lang="en-IN" sz="1800" dirty="0" smtClean="0"/>
              <a:t>acts </a:t>
            </a:r>
            <a:r>
              <a:rPr lang="en-IN" sz="2000" dirty="0" smtClean="0"/>
              <a:t>committed </a:t>
            </a:r>
            <a:r>
              <a:rPr lang="en-IN" sz="2000" dirty="0"/>
              <a:t>by a party to a contract, or with his connivance, or by his agents, with intent to </a:t>
            </a:r>
            <a:r>
              <a:rPr lang="en-IN" sz="2000" dirty="0" smtClean="0"/>
              <a:t>deceive another </a:t>
            </a:r>
            <a:r>
              <a:rPr lang="en-IN" sz="2000" dirty="0"/>
              <a:t>party thereto or his agent, </a:t>
            </a:r>
            <a:r>
              <a:rPr lang="en-IN" sz="2000" dirty="0" smtClean="0"/>
              <a:t>or </a:t>
            </a:r>
            <a:r>
              <a:rPr lang="en-IN" sz="2000" dirty="0"/>
              <a:t>to induce him to enter into the </a:t>
            </a:r>
            <a:r>
              <a:rPr lang="en-IN" sz="2000" dirty="0" smtClean="0"/>
              <a:t>contract-</a:t>
            </a:r>
          </a:p>
          <a:p>
            <a:pPr lvl="2" algn="just">
              <a:buFont typeface="Wingdings" panose="05000000000000000000" pitchFamily="2" charset="2"/>
              <a:buChar char="§"/>
            </a:pPr>
            <a:r>
              <a:rPr lang="en-IN" sz="1800" dirty="0"/>
              <a:t>a promise made without any intention of performing it</a:t>
            </a:r>
            <a:r>
              <a:rPr lang="en-IN" sz="1800" dirty="0" smtClean="0"/>
              <a:t>;</a:t>
            </a:r>
          </a:p>
          <a:p>
            <a:pPr lvl="2" algn="just">
              <a:buFont typeface="Wingdings" panose="05000000000000000000" pitchFamily="2" charset="2"/>
              <a:buChar char="§"/>
            </a:pPr>
            <a:r>
              <a:rPr lang="en-IN" sz="1800" dirty="0"/>
              <a:t>any such act or omission as the law specially declares to be fraudulent.”</a:t>
            </a:r>
            <a:endParaRPr lang="en-US" sz="1800" dirty="0" smtClean="0"/>
          </a:p>
          <a:p>
            <a:pPr algn="just"/>
            <a:endParaRPr lang="en-IN" sz="2000" dirty="0"/>
          </a:p>
        </p:txBody>
      </p:sp>
    </p:spTree>
    <p:extLst>
      <p:ext uri="{BB962C8B-B14F-4D97-AF65-F5344CB8AC3E}">
        <p14:creationId xmlns:p14="http://schemas.microsoft.com/office/powerpoint/2010/main" val="16290984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Frauds </a:t>
            </a:r>
            <a:r>
              <a:rPr lang="en-IN" sz="3600" b="1" dirty="0" smtClean="0"/>
              <a:t>Reporting</a:t>
            </a:r>
            <a:endParaRPr lang="en-IN" sz="3600" b="1" dirty="0"/>
          </a:p>
        </p:txBody>
      </p:sp>
      <p:sp>
        <p:nvSpPr>
          <p:cNvPr id="3" name="Content Placeholder 2"/>
          <p:cNvSpPr>
            <a:spLocks noGrp="1"/>
          </p:cNvSpPr>
          <p:nvPr>
            <p:ph idx="1"/>
          </p:nvPr>
        </p:nvSpPr>
        <p:spPr>
          <a:xfrm>
            <a:off x="103030" y="1210611"/>
            <a:ext cx="11964473" cy="5267462"/>
          </a:xfrm>
        </p:spPr>
        <p:txBody>
          <a:bodyPr/>
          <a:lstStyle/>
          <a:p>
            <a:r>
              <a:rPr lang="en-IN" sz="2200" b="1" dirty="0"/>
              <a:t>What are the elements of frauds</a:t>
            </a:r>
            <a:r>
              <a:rPr lang="en-IN" sz="2200" b="1" dirty="0" smtClean="0"/>
              <a:t>? </a:t>
            </a:r>
          </a:p>
          <a:p>
            <a:pPr marL="0" indent="0">
              <a:buNone/>
            </a:pPr>
            <a:r>
              <a:rPr lang="en-IN" sz="2000" dirty="0"/>
              <a:t> </a:t>
            </a:r>
            <a:r>
              <a:rPr lang="en-IN" sz="2000" dirty="0" smtClean="0"/>
              <a:t>    The </a:t>
            </a:r>
            <a:r>
              <a:rPr lang="en-IN" sz="2000" dirty="0"/>
              <a:t>United States, common law generally identifies nine elements needed to establish fraud</a:t>
            </a:r>
            <a:r>
              <a:rPr lang="en-IN" sz="2000" dirty="0" smtClean="0"/>
              <a:t>:</a:t>
            </a:r>
          </a:p>
          <a:p>
            <a:pPr lvl="1">
              <a:lnSpc>
                <a:spcPct val="150000"/>
              </a:lnSpc>
            </a:pPr>
            <a:r>
              <a:rPr lang="en-IN" sz="1900" dirty="0"/>
              <a:t>a representation of fact;</a:t>
            </a:r>
          </a:p>
          <a:p>
            <a:pPr lvl="1">
              <a:lnSpc>
                <a:spcPct val="150000"/>
              </a:lnSpc>
            </a:pPr>
            <a:r>
              <a:rPr lang="en-IN" sz="1900" dirty="0" smtClean="0"/>
              <a:t> </a:t>
            </a:r>
            <a:r>
              <a:rPr lang="en-IN" sz="1900" dirty="0"/>
              <a:t>its falsity;</a:t>
            </a:r>
          </a:p>
          <a:p>
            <a:pPr lvl="1">
              <a:lnSpc>
                <a:spcPct val="150000"/>
              </a:lnSpc>
            </a:pPr>
            <a:r>
              <a:rPr lang="en-IN" sz="1900" dirty="0" smtClean="0"/>
              <a:t>its </a:t>
            </a:r>
            <a:r>
              <a:rPr lang="en-IN" sz="1900" dirty="0"/>
              <a:t>materiality;</a:t>
            </a:r>
          </a:p>
          <a:p>
            <a:pPr lvl="1">
              <a:lnSpc>
                <a:spcPct val="150000"/>
              </a:lnSpc>
            </a:pPr>
            <a:r>
              <a:rPr lang="en-IN" sz="1900" dirty="0" smtClean="0"/>
              <a:t> </a:t>
            </a:r>
            <a:r>
              <a:rPr lang="en-IN" sz="1900" dirty="0"/>
              <a:t>the </a:t>
            </a:r>
            <a:r>
              <a:rPr lang="en-IN" sz="1900" dirty="0" err="1"/>
              <a:t>representer’s</a:t>
            </a:r>
            <a:r>
              <a:rPr lang="en-IN" sz="1900" dirty="0"/>
              <a:t> knowledge of its falsity or ignorance of its truth;</a:t>
            </a:r>
          </a:p>
          <a:p>
            <a:pPr lvl="1">
              <a:lnSpc>
                <a:spcPct val="150000"/>
              </a:lnSpc>
            </a:pPr>
            <a:r>
              <a:rPr lang="en-IN" sz="1900" dirty="0" smtClean="0"/>
              <a:t>the </a:t>
            </a:r>
            <a:r>
              <a:rPr lang="en-IN" sz="1900" dirty="0" err="1"/>
              <a:t>representer’s</a:t>
            </a:r>
            <a:r>
              <a:rPr lang="en-IN" sz="1900" dirty="0"/>
              <a:t> intent that it should be acted upon by the person in the manner </a:t>
            </a:r>
            <a:r>
              <a:rPr lang="en-IN" sz="1900" dirty="0" smtClean="0"/>
              <a:t>reasonably contemplated</a:t>
            </a:r>
            <a:r>
              <a:rPr lang="en-IN" sz="1900" dirty="0"/>
              <a:t>;</a:t>
            </a:r>
          </a:p>
          <a:p>
            <a:pPr lvl="1">
              <a:lnSpc>
                <a:spcPct val="150000"/>
              </a:lnSpc>
            </a:pPr>
            <a:r>
              <a:rPr lang="en-IN" sz="1900" dirty="0" smtClean="0"/>
              <a:t>the </a:t>
            </a:r>
            <a:r>
              <a:rPr lang="en-IN" sz="1900" dirty="0"/>
              <a:t>injured party’s ignorance of its falsity;</a:t>
            </a:r>
          </a:p>
          <a:p>
            <a:pPr lvl="1">
              <a:lnSpc>
                <a:spcPct val="150000"/>
              </a:lnSpc>
            </a:pPr>
            <a:r>
              <a:rPr lang="en-IN" sz="1900" dirty="0" smtClean="0"/>
              <a:t>the </a:t>
            </a:r>
            <a:r>
              <a:rPr lang="en-IN" sz="1900" dirty="0"/>
              <a:t>injured party’s reliance on its truth</a:t>
            </a:r>
            <a:r>
              <a:rPr lang="en-IN" sz="1900" dirty="0" smtClean="0"/>
              <a:t>;</a:t>
            </a:r>
          </a:p>
          <a:p>
            <a:pPr lvl="1">
              <a:lnSpc>
                <a:spcPct val="150000"/>
              </a:lnSpc>
            </a:pPr>
            <a:r>
              <a:rPr lang="en-IN" sz="1900" dirty="0"/>
              <a:t>the injured party’s right to rely thereon; and</a:t>
            </a:r>
          </a:p>
          <a:p>
            <a:pPr lvl="1">
              <a:lnSpc>
                <a:spcPct val="150000"/>
              </a:lnSpc>
            </a:pPr>
            <a:r>
              <a:rPr lang="en-IN" sz="1900" dirty="0" smtClean="0"/>
              <a:t>the </a:t>
            </a:r>
            <a:r>
              <a:rPr lang="en-IN" sz="1900" dirty="0"/>
              <a:t>injured party’s consequent and proximate injury.</a:t>
            </a:r>
          </a:p>
          <a:p>
            <a:pPr marL="0" indent="0">
              <a:buNone/>
            </a:pPr>
            <a:endParaRPr lang="en-IN" sz="2000" b="1" dirty="0" smtClean="0"/>
          </a:p>
          <a:p>
            <a:endParaRPr lang="en-IN" sz="2000" dirty="0"/>
          </a:p>
        </p:txBody>
      </p:sp>
    </p:spTree>
    <p:extLst>
      <p:ext uri="{BB962C8B-B14F-4D97-AF65-F5344CB8AC3E}">
        <p14:creationId xmlns:p14="http://schemas.microsoft.com/office/powerpoint/2010/main" val="10465931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Frauds </a:t>
            </a:r>
            <a:r>
              <a:rPr lang="en-IN" sz="3600" b="1" dirty="0" smtClean="0"/>
              <a:t>Reporting</a:t>
            </a:r>
            <a:endParaRPr lang="en-IN" sz="3600" b="1" dirty="0"/>
          </a:p>
        </p:txBody>
      </p:sp>
      <p:sp>
        <p:nvSpPr>
          <p:cNvPr id="3" name="Content Placeholder 2"/>
          <p:cNvSpPr>
            <a:spLocks noGrp="1"/>
          </p:cNvSpPr>
          <p:nvPr>
            <p:ph idx="1"/>
          </p:nvPr>
        </p:nvSpPr>
        <p:spPr>
          <a:xfrm>
            <a:off x="103030" y="1210611"/>
            <a:ext cx="11964473" cy="5267462"/>
          </a:xfrm>
        </p:spPr>
        <p:txBody>
          <a:bodyPr/>
          <a:lstStyle/>
          <a:p>
            <a:r>
              <a:rPr lang="en-IN" sz="2200" b="1" dirty="0"/>
              <a:t>What can be the possible instances for occurrence of fraud</a:t>
            </a:r>
            <a:r>
              <a:rPr lang="en-IN" sz="2200" b="1" dirty="0" smtClean="0"/>
              <a:t>?</a:t>
            </a:r>
          </a:p>
          <a:p>
            <a:pPr marL="0" indent="0">
              <a:buNone/>
            </a:pPr>
            <a:r>
              <a:rPr lang="en-IN" sz="2000" dirty="0" smtClean="0"/>
              <a:t>     The </a:t>
            </a:r>
            <a:r>
              <a:rPr lang="en-IN" sz="2000" dirty="0"/>
              <a:t>United States, common law generally identifies nine elements needed to establish fraud</a:t>
            </a:r>
            <a:r>
              <a:rPr lang="en-IN" sz="2000" dirty="0" smtClean="0"/>
              <a:t>:</a:t>
            </a:r>
          </a:p>
          <a:p>
            <a:pPr lvl="1"/>
            <a:r>
              <a:rPr lang="en-IN" sz="2000" dirty="0"/>
              <a:t>Manipulation of accounts.</a:t>
            </a:r>
          </a:p>
          <a:p>
            <a:pPr lvl="1"/>
            <a:r>
              <a:rPr lang="en-IN" sz="2000" dirty="0" smtClean="0"/>
              <a:t>Misrepresentation </a:t>
            </a:r>
            <a:r>
              <a:rPr lang="en-IN" sz="2000" dirty="0"/>
              <a:t>or omission of facts.</a:t>
            </a:r>
          </a:p>
          <a:p>
            <a:pPr lvl="1"/>
            <a:r>
              <a:rPr lang="en-IN" sz="2000" dirty="0" smtClean="0"/>
              <a:t>Corruption</a:t>
            </a:r>
            <a:r>
              <a:rPr lang="en-IN" sz="2000" dirty="0"/>
              <a:t>, bribes or kickbacks.</a:t>
            </a:r>
          </a:p>
          <a:p>
            <a:pPr lvl="1"/>
            <a:r>
              <a:rPr lang="en-IN" sz="2000" dirty="0" smtClean="0"/>
              <a:t>Theft</a:t>
            </a:r>
            <a:r>
              <a:rPr lang="en-IN" sz="2000" dirty="0"/>
              <a:t>/ misuse in assets.</a:t>
            </a:r>
          </a:p>
          <a:p>
            <a:pPr marL="0" indent="0" algn="just">
              <a:buNone/>
            </a:pPr>
            <a:r>
              <a:rPr lang="en-IN" sz="2000" dirty="0" smtClean="0"/>
              <a:t>In </a:t>
            </a:r>
            <a:r>
              <a:rPr lang="en-IN" sz="2000" dirty="0"/>
              <a:t>furtherance to the above, frauds have been classified as under in Chapter III of NBFCs (Reserve </a:t>
            </a:r>
            <a:r>
              <a:rPr lang="en-IN" sz="2000" dirty="0" smtClean="0"/>
              <a:t>Bank) Directions</a:t>
            </a:r>
            <a:r>
              <a:rPr lang="en-IN" sz="2000" dirty="0"/>
              <a:t>, 2016 mainly based on the provisions of the Indian Penal Code</a:t>
            </a:r>
            <a:r>
              <a:rPr lang="en-IN" sz="2000" dirty="0" smtClean="0"/>
              <a:t>: </a:t>
            </a:r>
          </a:p>
          <a:p>
            <a:pPr lvl="1" algn="just"/>
            <a:r>
              <a:rPr lang="en-IN" sz="2000" dirty="0"/>
              <a:t>Misappropriation and criminal breach of trust</a:t>
            </a:r>
            <a:r>
              <a:rPr lang="en-IN" sz="2000" dirty="0" smtClean="0"/>
              <a:t>.</a:t>
            </a:r>
          </a:p>
          <a:p>
            <a:pPr lvl="1" algn="just"/>
            <a:r>
              <a:rPr lang="en-IN" sz="2000" dirty="0"/>
              <a:t>Fraudulent encashment through forged instruments, manipulation of books of </a:t>
            </a:r>
            <a:r>
              <a:rPr lang="en-IN" sz="2000" dirty="0" smtClean="0"/>
              <a:t>account</a:t>
            </a:r>
          </a:p>
          <a:p>
            <a:pPr lvl="1" algn="just"/>
            <a:r>
              <a:rPr lang="en-IN" sz="2000" dirty="0"/>
              <a:t>Unauthorized credit facilities extended for reward or for illegal gratification</a:t>
            </a:r>
            <a:r>
              <a:rPr lang="en-IN" sz="2000" dirty="0" smtClean="0"/>
              <a:t>.</a:t>
            </a:r>
          </a:p>
          <a:p>
            <a:pPr lvl="1" algn="just"/>
            <a:r>
              <a:rPr lang="en-IN" sz="2000" dirty="0"/>
              <a:t>Cheating and forgery</a:t>
            </a:r>
            <a:r>
              <a:rPr lang="en-IN" sz="2000" dirty="0" smtClean="0"/>
              <a:t>.</a:t>
            </a:r>
          </a:p>
          <a:p>
            <a:pPr lvl="1" algn="just"/>
            <a:r>
              <a:rPr lang="en-IN" sz="2000" dirty="0"/>
              <a:t>Irregularities in foreign exchange transactions</a:t>
            </a:r>
          </a:p>
        </p:txBody>
      </p:sp>
    </p:spTree>
    <p:extLst>
      <p:ext uri="{BB962C8B-B14F-4D97-AF65-F5344CB8AC3E}">
        <p14:creationId xmlns:p14="http://schemas.microsoft.com/office/powerpoint/2010/main" val="14273392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Frauds </a:t>
            </a:r>
            <a:r>
              <a:rPr lang="en-IN" sz="3600" b="1" dirty="0" smtClean="0"/>
              <a:t>Reporting</a:t>
            </a:r>
            <a:endParaRPr lang="en-IN" sz="3600" b="1" dirty="0"/>
          </a:p>
        </p:txBody>
      </p:sp>
      <p:sp>
        <p:nvSpPr>
          <p:cNvPr id="3" name="Content Placeholder 2"/>
          <p:cNvSpPr>
            <a:spLocks noGrp="1"/>
          </p:cNvSpPr>
          <p:nvPr>
            <p:ph idx="1"/>
          </p:nvPr>
        </p:nvSpPr>
        <p:spPr>
          <a:xfrm>
            <a:off x="103030" y="1210611"/>
            <a:ext cx="11964473" cy="5267462"/>
          </a:xfrm>
        </p:spPr>
        <p:txBody>
          <a:bodyPr/>
          <a:lstStyle/>
          <a:p>
            <a:r>
              <a:rPr lang="en-IN" sz="2200" b="1" dirty="0"/>
              <a:t>Who can detect </a:t>
            </a:r>
            <a:r>
              <a:rPr lang="en-IN" sz="2200" b="1" dirty="0" smtClean="0"/>
              <a:t>frauds? </a:t>
            </a:r>
          </a:p>
          <a:p>
            <a:pPr marL="0" indent="0">
              <a:buNone/>
            </a:pPr>
            <a:r>
              <a:rPr lang="en-IN" sz="2000" dirty="0"/>
              <a:t> </a:t>
            </a:r>
            <a:r>
              <a:rPr lang="en-IN" sz="2000" dirty="0" smtClean="0"/>
              <a:t>     </a:t>
            </a:r>
            <a:r>
              <a:rPr lang="en-IN" sz="2000" dirty="0"/>
              <a:t>Following are the persons most likely to detect the occurrence of any fraud</a:t>
            </a:r>
            <a:r>
              <a:rPr lang="en-IN" sz="2000" dirty="0" smtClean="0"/>
              <a:t>:</a:t>
            </a:r>
          </a:p>
          <a:p>
            <a:pPr lvl="1"/>
            <a:r>
              <a:rPr lang="en-IN" sz="2000" dirty="0"/>
              <a:t>Audit Committee.</a:t>
            </a:r>
          </a:p>
          <a:p>
            <a:pPr lvl="1"/>
            <a:r>
              <a:rPr lang="en-IN" sz="2000" dirty="0" smtClean="0"/>
              <a:t> </a:t>
            </a:r>
            <a:r>
              <a:rPr lang="en-IN" sz="2000" dirty="0"/>
              <a:t>Risk Management Committee.</a:t>
            </a:r>
          </a:p>
          <a:p>
            <a:pPr lvl="1"/>
            <a:r>
              <a:rPr lang="en-IN" sz="2000" dirty="0" smtClean="0"/>
              <a:t>Management</a:t>
            </a:r>
            <a:r>
              <a:rPr lang="en-IN" sz="2000" dirty="0"/>
              <a:t>.</a:t>
            </a:r>
          </a:p>
          <a:p>
            <a:pPr lvl="1"/>
            <a:r>
              <a:rPr lang="en-IN" sz="2000" dirty="0" smtClean="0"/>
              <a:t>Auditors </a:t>
            </a:r>
            <a:r>
              <a:rPr lang="en-IN" sz="2000" dirty="0"/>
              <a:t>(Internal and External).</a:t>
            </a:r>
          </a:p>
          <a:p>
            <a:pPr lvl="1"/>
            <a:r>
              <a:rPr lang="en-IN" sz="2000" dirty="0" smtClean="0"/>
              <a:t>Employees</a:t>
            </a:r>
            <a:r>
              <a:rPr lang="en-IN" sz="2000" dirty="0"/>
              <a:t>.</a:t>
            </a:r>
          </a:p>
          <a:p>
            <a:pPr lvl="1"/>
            <a:r>
              <a:rPr lang="en-IN" sz="2000" dirty="0" smtClean="0"/>
              <a:t> </a:t>
            </a:r>
            <a:r>
              <a:rPr lang="en-IN" sz="2000" dirty="0"/>
              <a:t>External Authorities</a:t>
            </a:r>
            <a:r>
              <a:rPr lang="en-IN" sz="2000" dirty="0" smtClean="0"/>
              <a:t>.</a:t>
            </a:r>
          </a:p>
          <a:p>
            <a:r>
              <a:rPr lang="en-IN" sz="2000" b="1" dirty="0"/>
              <a:t>What if the fraud is detected by the auditor</a:t>
            </a:r>
            <a:r>
              <a:rPr lang="en-IN" sz="2000" b="1" dirty="0" smtClean="0"/>
              <a:t>?</a:t>
            </a:r>
          </a:p>
          <a:p>
            <a:pPr marL="393700" lvl="1" indent="0" algn="just">
              <a:buNone/>
            </a:pPr>
            <a:r>
              <a:rPr lang="en-IN" sz="2000" dirty="0"/>
              <a:t>Pursuant to the provisions of Section 143 (12) of the Companies Act, 2013, where the auditor has a reason to believe that an offence of fraud involving such amount as prescribed in Rule 13 of the Companies (Audit and Auditors) Rules, 2014 is being or has been committed in the company by its officers or employees, the auditor shall report the matter to the Central Government within the specified timeline and as per the manner prescribed in the above rules.</a:t>
            </a:r>
          </a:p>
        </p:txBody>
      </p:sp>
    </p:spTree>
    <p:extLst>
      <p:ext uri="{BB962C8B-B14F-4D97-AF65-F5344CB8AC3E}">
        <p14:creationId xmlns:p14="http://schemas.microsoft.com/office/powerpoint/2010/main" val="42321155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7270"/>
            <a:ext cx="10972800" cy="737584"/>
          </a:xfrm>
        </p:spPr>
        <p:txBody>
          <a:bodyPr/>
          <a:lstStyle/>
          <a:p>
            <a:pPr algn="ctr"/>
            <a:r>
              <a:rPr lang="en-IN" sz="3600" b="1" dirty="0"/>
              <a:t>Frauds </a:t>
            </a:r>
            <a:r>
              <a:rPr lang="en-IN" sz="3600" b="1" dirty="0" smtClean="0"/>
              <a:t>Reporting</a:t>
            </a:r>
            <a:endParaRPr lang="en-IN" sz="3600" b="1" dirty="0"/>
          </a:p>
        </p:txBody>
      </p:sp>
      <p:sp>
        <p:nvSpPr>
          <p:cNvPr id="3" name="Content Placeholder 2"/>
          <p:cNvSpPr>
            <a:spLocks noGrp="1"/>
          </p:cNvSpPr>
          <p:nvPr>
            <p:ph idx="1"/>
          </p:nvPr>
        </p:nvSpPr>
        <p:spPr>
          <a:xfrm>
            <a:off x="103030" y="1133337"/>
            <a:ext cx="11964473" cy="5267462"/>
          </a:xfrm>
        </p:spPr>
        <p:txBody>
          <a:bodyPr/>
          <a:lstStyle/>
          <a:p>
            <a:pPr marL="0" indent="0">
              <a:buNone/>
            </a:pPr>
            <a:r>
              <a:rPr lang="en-IN" sz="2100" b="1" dirty="0"/>
              <a:t>What are the compliances on occurrence of frauds</a:t>
            </a:r>
            <a:r>
              <a:rPr lang="en-IN" sz="2100" b="1" dirty="0" smtClean="0"/>
              <a:t>?</a:t>
            </a:r>
          </a:p>
          <a:p>
            <a:pPr algn="just"/>
            <a:r>
              <a:rPr lang="en-IN" sz="2000" dirty="0" smtClean="0"/>
              <a:t> As per provisions </a:t>
            </a:r>
            <a:r>
              <a:rPr lang="en-IN" sz="2000" dirty="0"/>
              <a:t>of Companies Act and SEBI Listing Regulations, 2015 following shall be </a:t>
            </a:r>
            <a:r>
              <a:rPr lang="en-IN" sz="2000" dirty="0" smtClean="0"/>
              <a:t>the actionable </a:t>
            </a:r>
            <a:r>
              <a:rPr lang="en-IN" sz="2000" dirty="0"/>
              <a:t>in the event of occurrence and detection of frauds</a:t>
            </a:r>
            <a:r>
              <a:rPr lang="en-IN" sz="2000" dirty="0" smtClean="0"/>
              <a:t>:</a:t>
            </a:r>
          </a:p>
          <a:p>
            <a:pPr lvl="1" algn="just"/>
            <a:r>
              <a:rPr lang="en-IN" sz="1900" b="1" dirty="0"/>
              <a:t>Regulation 30 read with Schedule III: </a:t>
            </a:r>
            <a:r>
              <a:rPr lang="en-IN" sz="1900" dirty="0"/>
              <a:t>Intimate the details of fraud/ default by promoter / KMP / by listed entity or arrest of KMP / </a:t>
            </a:r>
            <a:r>
              <a:rPr lang="en-IN" sz="1900" dirty="0" smtClean="0"/>
              <a:t>promoter. to </a:t>
            </a:r>
            <a:r>
              <a:rPr lang="en-IN" sz="1900" dirty="0"/>
              <a:t>stock exchange(s) within 24 hours from the occurrence of event. </a:t>
            </a:r>
            <a:endParaRPr lang="en-IN" sz="1900" dirty="0" smtClean="0"/>
          </a:p>
          <a:p>
            <a:pPr lvl="1" algn="just"/>
            <a:r>
              <a:rPr lang="en-IN" sz="1900" b="1" dirty="0"/>
              <a:t>Regulation 30(8): </a:t>
            </a:r>
            <a:r>
              <a:rPr lang="en-IN" sz="1900" dirty="0"/>
              <a:t>Disclose on its website all such events or information which has been disclosed to stock </a:t>
            </a:r>
            <a:r>
              <a:rPr lang="en-IN" sz="1900" dirty="0" smtClean="0"/>
              <a:t>exchange(s) under </a:t>
            </a:r>
            <a:r>
              <a:rPr lang="en-IN" sz="1900" dirty="0"/>
              <a:t>Regulation 30</a:t>
            </a:r>
            <a:r>
              <a:rPr lang="en-IN" sz="1900" dirty="0" smtClean="0"/>
              <a:t>.</a:t>
            </a:r>
          </a:p>
          <a:p>
            <a:pPr lvl="1" algn="just"/>
            <a:r>
              <a:rPr lang="en-IN" sz="1900" b="1" dirty="0"/>
              <a:t>Para A of Part C under Schedule </a:t>
            </a:r>
            <a:r>
              <a:rPr lang="en-IN" sz="1900" b="1" dirty="0" smtClean="0"/>
              <a:t>II</a:t>
            </a:r>
            <a:r>
              <a:rPr lang="en-IN" sz="1900" dirty="0" smtClean="0"/>
              <a:t>: In case the fraud was disclosed by the internal auditors, the Audit Committee shall review their findings where there is suspected fraud of material nature and shall report the matter to the board.</a:t>
            </a:r>
          </a:p>
          <a:p>
            <a:pPr lvl="1" algn="just"/>
            <a:r>
              <a:rPr lang="en-IN" sz="1900" b="1" dirty="0"/>
              <a:t>Section 134(3) read with Section 143(12): </a:t>
            </a:r>
            <a:r>
              <a:rPr lang="en-IN" sz="1900" dirty="0"/>
              <a:t>Board Report shall consist of details in respect of frauds reported by auditors under section 143(12) other than those which are reportable to the Central Government i.e., details of fraud amounting to less than Rs. 1 </a:t>
            </a:r>
            <a:r>
              <a:rPr lang="en-IN" sz="1900" dirty="0" err="1"/>
              <a:t>crore</a:t>
            </a:r>
            <a:r>
              <a:rPr lang="en-IN" sz="1900" dirty="0"/>
              <a:t> shall be a part of Board Report</a:t>
            </a:r>
            <a:r>
              <a:rPr lang="en-IN" sz="1900" dirty="0" smtClean="0"/>
              <a:t>.</a:t>
            </a:r>
          </a:p>
          <a:p>
            <a:pPr lvl="1" algn="just"/>
            <a:r>
              <a:rPr lang="en-IN" sz="1900" b="1" dirty="0"/>
              <a:t>Regulation 17 (8) read with Schedule II: </a:t>
            </a:r>
            <a:r>
              <a:rPr lang="en-IN" sz="1900" dirty="0"/>
              <a:t>The compliance certificate provided by the CFO and CEO to the board of directors’ u/r 17, shall </a:t>
            </a:r>
            <a:r>
              <a:rPr lang="en-IN" sz="1900" dirty="0" smtClean="0"/>
              <a:t>state that </a:t>
            </a:r>
            <a:r>
              <a:rPr lang="en-IN" sz="1900" dirty="0"/>
              <a:t>they have indicated the auditors and the Audit committee the instances of significant fraud </a:t>
            </a:r>
            <a:r>
              <a:rPr lang="en-IN" sz="1900" dirty="0" smtClean="0"/>
              <a:t>of on </a:t>
            </a:r>
            <a:r>
              <a:rPr lang="en-IN" sz="1900" dirty="0"/>
              <a:t>becoming aware and the involvement therein,</a:t>
            </a:r>
          </a:p>
        </p:txBody>
      </p:sp>
    </p:spTree>
    <p:extLst>
      <p:ext uri="{BB962C8B-B14F-4D97-AF65-F5344CB8AC3E}">
        <p14:creationId xmlns:p14="http://schemas.microsoft.com/office/powerpoint/2010/main" val="40514008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Frauds </a:t>
            </a:r>
            <a:r>
              <a:rPr lang="en-IN" sz="3600" b="1" dirty="0" smtClean="0"/>
              <a:t>Reporting</a:t>
            </a:r>
            <a:endParaRPr lang="en-IN" sz="3600" b="1" dirty="0"/>
          </a:p>
        </p:txBody>
      </p:sp>
      <p:sp>
        <p:nvSpPr>
          <p:cNvPr id="3" name="Content Placeholder 2"/>
          <p:cNvSpPr>
            <a:spLocks noGrp="1"/>
          </p:cNvSpPr>
          <p:nvPr>
            <p:ph idx="1"/>
          </p:nvPr>
        </p:nvSpPr>
        <p:spPr>
          <a:xfrm>
            <a:off x="103030" y="1210611"/>
            <a:ext cx="11964473" cy="5267462"/>
          </a:xfrm>
        </p:spPr>
        <p:txBody>
          <a:bodyPr/>
          <a:lstStyle/>
          <a:p>
            <a:r>
              <a:rPr lang="en-IN" sz="2200" b="1" dirty="0"/>
              <a:t>Which instances are required to be intimated to the police by the NBFCs?</a:t>
            </a:r>
            <a:r>
              <a:rPr lang="en-IN" sz="2200" dirty="0" smtClean="0"/>
              <a:t>    </a:t>
            </a:r>
          </a:p>
          <a:p>
            <a:r>
              <a:rPr lang="en-IN" sz="2000" dirty="0" smtClean="0"/>
              <a:t>  </a:t>
            </a:r>
            <a:r>
              <a:rPr lang="en-IN" sz="2100" dirty="0"/>
              <a:t>The following cases should invariably be referred to the State Police</a:t>
            </a:r>
            <a:r>
              <a:rPr lang="en-IN" sz="2100" dirty="0" smtClean="0"/>
              <a:t>:</a:t>
            </a:r>
          </a:p>
          <a:p>
            <a:pPr lvl="1" algn="just"/>
            <a:r>
              <a:rPr lang="en-IN" sz="2000" dirty="0"/>
              <a:t>Where fraud committed by outsider: Cases of fraud involving an amount of Rs. 1lakh and above, committed by outsiders on their own and/ or with the connivance of NBFCs staff/ </a:t>
            </a:r>
            <a:r>
              <a:rPr lang="en-IN" sz="2000" dirty="0" smtClean="0"/>
              <a:t>officers; What </a:t>
            </a:r>
            <a:r>
              <a:rPr lang="en-IN" sz="2000" dirty="0"/>
              <a:t>if the fraud is detected by the auditor</a:t>
            </a:r>
            <a:r>
              <a:rPr lang="en-IN" sz="2000" dirty="0" smtClean="0"/>
              <a:t>? </a:t>
            </a:r>
          </a:p>
          <a:p>
            <a:pPr lvl="1" algn="just"/>
            <a:r>
              <a:rPr lang="en-IN" sz="2000" dirty="0"/>
              <a:t>Where fraud committed by insider: Cases of fraud committed by employees of NBFCs, when it involves the NBFCs funds exceeding Rs. </a:t>
            </a:r>
            <a:r>
              <a:rPr lang="en-IN" sz="2000"/>
              <a:t>10,000</a:t>
            </a:r>
            <a:r>
              <a:rPr lang="en-IN" sz="2000" smtClean="0"/>
              <a:t>/- ( Page 98 to 100) </a:t>
            </a:r>
            <a:endParaRPr lang="en-IN" sz="2000" dirty="0"/>
          </a:p>
          <a:p>
            <a:r>
              <a:rPr lang="en-IN" sz="2000" b="1" dirty="0"/>
              <a:t>What is the impact of frauds on the internal financial controls of a company?</a:t>
            </a:r>
          </a:p>
          <a:p>
            <a:pPr marL="393700" lvl="1" indent="0" algn="just">
              <a:buNone/>
            </a:pPr>
            <a:r>
              <a:rPr lang="en-IN" sz="2000" dirty="0" smtClean="0"/>
              <a:t>The </a:t>
            </a:r>
            <a:r>
              <a:rPr lang="en-IN" sz="2000" dirty="0"/>
              <a:t>occurrence of frauds depicts some gap / lack </a:t>
            </a:r>
            <a:r>
              <a:rPr lang="en-IN" sz="2000" dirty="0" smtClean="0"/>
              <a:t>o system </a:t>
            </a:r>
            <a:r>
              <a:rPr lang="en-IN" sz="2000" dirty="0"/>
              <a:t>/ practice in the way they are working. Accordingly, this puts a question on the reporting </a:t>
            </a:r>
            <a:r>
              <a:rPr lang="en-IN" sz="2000" dirty="0" smtClean="0"/>
              <a:t>don previously</a:t>
            </a:r>
            <a:r>
              <a:rPr lang="en-IN" sz="2000" dirty="0"/>
              <a:t>. In general practice, the companies disclose such inadequacy which related to the </a:t>
            </a:r>
            <a:r>
              <a:rPr lang="en-IN" sz="2000" dirty="0" smtClean="0"/>
              <a:t>financial statements </a:t>
            </a:r>
            <a:r>
              <a:rPr lang="en-IN" sz="2000" dirty="0"/>
              <a:t>under the specified head in the directors’ report for the year in which the fraud has </a:t>
            </a:r>
            <a:r>
              <a:rPr lang="en-IN" sz="2000" dirty="0" smtClean="0"/>
              <a:t>bee detected</a:t>
            </a:r>
            <a:r>
              <a:rPr lang="en-IN" sz="2000" dirty="0"/>
              <a:t>. However, in case the investigation/ detection of fraud reveals dome gap which actually </a:t>
            </a:r>
            <a:r>
              <a:rPr lang="en-IN" sz="2000" dirty="0" smtClean="0"/>
              <a:t>existed in </a:t>
            </a:r>
            <a:r>
              <a:rPr lang="en-IN" sz="2000" dirty="0"/>
              <a:t>the past, the same should form a part of the declaration made by the directors in this regard </a:t>
            </a:r>
            <a:r>
              <a:rPr lang="en-IN" sz="2000" dirty="0" smtClean="0"/>
              <a:t>under the </a:t>
            </a:r>
            <a:r>
              <a:rPr lang="en-IN" sz="2000" dirty="0"/>
              <a:t>Directors Responsibility Statement in the Board’s Report.</a:t>
            </a:r>
          </a:p>
        </p:txBody>
      </p:sp>
    </p:spTree>
    <p:extLst>
      <p:ext uri="{BB962C8B-B14F-4D97-AF65-F5344CB8AC3E}">
        <p14:creationId xmlns:p14="http://schemas.microsoft.com/office/powerpoint/2010/main" val="23088100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Frauds </a:t>
            </a:r>
            <a:r>
              <a:rPr lang="en-IN" sz="3600" b="1" dirty="0" smtClean="0"/>
              <a:t>Reporting</a:t>
            </a:r>
            <a:endParaRPr lang="en-IN" sz="3600" b="1" dirty="0"/>
          </a:p>
        </p:txBody>
      </p:sp>
      <p:sp>
        <p:nvSpPr>
          <p:cNvPr id="3" name="Content Placeholder 2"/>
          <p:cNvSpPr>
            <a:spLocks noGrp="1"/>
          </p:cNvSpPr>
          <p:nvPr>
            <p:ph idx="1"/>
          </p:nvPr>
        </p:nvSpPr>
        <p:spPr>
          <a:xfrm>
            <a:off x="103030" y="1429554"/>
            <a:ext cx="11964473" cy="5267462"/>
          </a:xfrm>
        </p:spPr>
        <p:txBody>
          <a:bodyPr/>
          <a:lstStyle/>
          <a:p>
            <a:r>
              <a:rPr lang="en-IN" sz="2400" b="1" dirty="0"/>
              <a:t>What is the penalties w.r.t Frauds?</a:t>
            </a:r>
            <a:r>
              <a:rPr lang="en-IN" sz="2000" dirty="0" smtClean="0"/>
              <a:t>  </a:t>
            </a:r>
          </a:p>
          <a:p>
            <a:pPr lvl="1" algn="just">
              <a:lnSpc>
                <a:spcPct val="150000"/>
              </a:lnSpc>
            </a:pPr>
            <a:r>
              <a:rPr lang="en-IN" sz="2000" dirty="0" smtClean="0"/>
              <a:t>The punishment </a:t>
            </a:r>
            <a:r>
              <a:rPr lang="en-IN" sz="2000" dirty="0"/>
              <a:t>for the persons guilty </a:t>
            </a:r>
            <a:r>
              <a:rPr lang="en-IN" sz="2000" dirty="0" smtClean="0"/>
              <a:t>for the </a:t>
            </a:r>
            <a:r>
              <a:rPr lang="en-IN" sz="2000" dirty="0"/>
              <a:t>same. Section 447 of Companies Act 2013 specifically prescribes that the person who is guilty </a:t>
            </a:r>
            <a:r>
              <a:rPr lang="en-IN" sz="2000" dirty="0" smtClean="0"/>
              <a:t>of fraud </a:t>
            </a:r>
            <a:r>
              <a:rPr lang="en-IN" sz="2000" dirty="0"/>
              <a:t>involving an amount of at least 10 lakh rupees or 1% of the turnover of the company, </a:t>
            </a:r>
            <a:r>
              <a:rPr lang="en-IN" sz="2000" dirty="0" smtClean="0"/>
              <a:t>whichever is </a:t>
            </a:r>
            <a:r>
              <a:rPr lang="en-IN" sz="2000" dirty="0"/>
              <a:t>lower shall be punishable with imprisonment for a term not less than 6 months and up to 10 </a:t>
            </a:r>
            <a:r>
              <a:rPr lang="en-IN" sz="2000" dirty="0" smtClean="0"/>
              <a:t>years and </a:t>
            </a:r>
            <a:r>
              <a:rPr lang="en-IN" sz="2000" dirty="0"/>
              <a:t>fine, which shall not be less than the amount involved in the fraud and may extend to thrice of </a:t>
            </a:r>
            <a:r>
              <a:rPr lang="en-IN" sz="2000" dirty="0" smtClean="0"/>
              <a:t>such amount</a:t>
            </a:r>
            <a:r>
              <a:rPr lang="en-IN" sz="2000" dirty="0"/>
              <a:t>. However, if the fraud involves public interest, the minimum imprisonment to be awarded </a:t>
            </a:r>
            <a:r>
              <a:rPr lang="en-IN" sz="2000" dirty="0" smtClean="0"/>
              <a:t>shall be </a:t>
            </a:r>
            <a:r>
              <a:rPr lang="en-IN" sz="2000" dirty="0"/>
              <a:t>3 </a:t>
            </a:r>
            <a:r>
              <a:rPr lang="en-IN" sz="2000" dirty="0" smtClean="0"/>
              <a:t>years</a:t>
            </a:r>
            <a:r>
              <a:rPr lang="en-IN" sz="2000" dirty="0"/>
              <a:t>.</a:t>
            </a:r>
            <a:endParaRPr lang="en-IN" sz="2000" dirty="0" smtClean="0"/>
          </a:p>
          <a:p>
            <a:pPr lvl="1" algn="just">
              <a:lnSpc>
                <a:spcPct val="150000"/>
              </a:lnSpc>
            </a:pPr>
            <a:r>
              <a:rPr lang="en-IN" sz="2000" dirty="0"/>
              <a:t>In case the fraud involves an amount less than 10 lakh rupees or 1% per cent. of the turnover of </a:t>
            </a:r>
            <a:r>
              <a:rPr lang="en-IN" sz="2000" dirty="0" smtClean="0"/>
              <a:t>the company</a:t>
            </a:r>
            <a:r>
              <a:rPr lang="en-IN" sz="2000" dirty="0"/>
              <a:t>, whichever is lower, and does not involve public interest, any person guilty of such fraud </a:t>
            </a:r>
            <a:r>
              <a:rPr lang="en-IN" sz="2000" dirty="0" smtClean="0"/>
              <a:t>shall be </a:t>
            </a:r>
            <a:r>
              <a:rPr lang="en-IN" sz="2000" dirty="0"/>
              <a:t>punishable with imprisonment for a term which may extend to 5 years or with fine which may </a:t>
            </a:r>
            <a:r>
              <a:rPr lang="en-IN" sz="2000" dirty="0" smtClean="0"/>
              <a:t>extend to </a:t>
            </a:r>
            <a:r>
              <a:rPr lang="en-IN" sz="2000" dirty="0"/>
              <a:t>50 lakh rupees or with both</a:t>
            </a:r>
            <a:endParaRPr lang="en-IN" sz="2000" dirty="0" smtClean="0"/>
          </a:p>
        </p:txBody>
      </p:sp>
    </p:spTree>
    <p:extLst>
      <p:ext uri="{BB962C8B-B14F-4D97-AF65-F5344CB8AC3E}">
        <p14:creationId xmlns:p14="http://schemas.microsoft.com/office/powerpoint/2010/main" val="4285284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b="1" dirty="0"/>
              <a:t/>
            </a:r>
            <a:br>
              <a:rPr lang="en-IN" sz="5400" b="1" dirty="0"/>
            </a:br>
            <a:r>
              <a:rPr lang="en-IN" sz="5400" b="1" dirty="0"/>
              <a:t>Development of</a:t>
            </a:r>
            <a:br>
              <a:rPr lang="en-IN" sz="5400" b="1" dirty="0"/>
            </a:br>
            <a:r>
              <a:rPr lang="en-IN" sz="5400" b="1" dirty="0"/>
              <a:t>Anti-fraud Policy</a:t>
            </a:r>
            <a:endParaRPr lang="en-US" sz="6000" b="1" dirty="0"/>
          </a:p>
        </p:txBody>
      </p:sp>
    </p:spTree>
    <p:extLst>
      <p:ext uri="{BB962C8B-B14F-4D97-AF65-F5344CB8AC3E}">
        <p14:creationId xmlns:p14="http://schemas.microsoft.com/office/powerpoint/2010/main" val="3767916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r>
              <a:rPr lang="en-IN" sz="2400" b="1" dirty="0"/>
              <a:t>Respect for others:</a:t>
            </a:r>
          </a:p>
          <a:p>
            <a:r>
              <a:rPr lang="en-IN" sz="2400" dirty="0"/>
              <a:t>It’s mandatory to respect everyone you interact with. Be kind, polite and understanding. You </a:t>
            </a:r>
            <a:r>
              <a:rPr lang="en-IN" sz="2400" dirty="0" smtClean="0"/>
              <a:t>must respect </a:t>
            </a:r>
            <a:r>
              <a:rPr lang="en-IN" sz="2400" dirty="0"/>
              <a:t>others’ personal space, opinions and privacy. Any kind of violence is strictly prohibited and </a:t>
            </a:r>
            <a:r>
              <a:rPr lang="en-IN" sz="2400" dirty="0" smtClean="0"/>
              <a:t>will result </a:t>
            </a:r>
            <a:r>
              <a:rPr lang="en-IN" sz="2400" dirty="0"/>
              <a:t>in immediate termination. You’re also not allowed to harass or victimize others.</a:t>
            </a:r>
          </a:p>
        </p:txBody>
      </p:sp>
    </p:spTree>
    <p:extLst>
      <p:ext uri="{BB962C8B-B14F-4D97-AF65-F5344CB8AC3E}">
        <p14:creationId xmlns:p14="http://schemas.microsoft.com/office/powerpoint/2010/main" val="157592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4544"/>
            <a:ext cx="10972800" cy="737584"/>
          </a:xfrm>
        </p:spPr>
        <p:txBody>
          <a:bodyPr/>
          <a:lstStyle/>
          <a:p>
            <a:pPr algn="ctr"/>
            <a:r>
              <a:rPr lang="en-IN" sz="3600" b="1" dirty="0"/>
              <a:t>Elements of a Sound Fraud Policy</a:t>
            </a:r>
          </a:p>
        </p:txBody>
      </p:sp>
      <p:sp>
        <p:nvSpPr>
          <p:cNvPr id="3" name="Content Placeholder 2"/>
          <p:cNvSpPr>
            <a:spLocks noGrp="1"/>
          </p:cNvSpPr>
          <p:nvPr>
            <p:ph idx="1"/>
          </p:nvPr>
        </p:nvSpPr>
        <p:spPr>
          <a:xfrm>
            <a:off x="103030" y="1313643"/>
            <a:ext cx="11964473" cy="5267462"/>
          </a:xfrm>
        </p:spPr>
        <p:txBody>
          <a:bodyPr/>
          <a:lstStyle/>
          <a:p>
            <a:pPr algn="just">
              <a:lnSpc>
                <a:spcPct val="150000"/>
              </a:lnSpc>
            </a:pPr>
            <a:r>
              <a:rPr lang="en-IN" sz="2000" dirty="0"/>
              <a:t>A strong fraud policy defines unacceptable behaviour, and it also communicates who in the organization is responsible for detecting fraud. While most believe fraud, detection is limited to the auditors, security personnel, or special investigators, auditors and investigators cannot be everywhere, nor are they even the best trained at understanding the characteristics of abnormal transactions in every area.</a:t>
            </a:r>
          </a:p>
          <a:p>
            <a:pPr algn="just">
              <a:lnSpc>
                <a:spcPct val="150000"/>
              </a:lnSpc>
            </a:pPr>
            <a:r>
              <a:rPr lang="en-IN" sz="2000" dirty="0"/>
              <a:t>I</a:t>
            </a:r>
            <a:r>
              <a:rPr lang="en-IN" sz="2000" dirty="0" smtClean="0"/>
              <a:t>t </a:t>
            </a:r>
            <a:r>
              <a:rPr lang="en-IN" sz="2000" dirty="0"/>
              <a:t>is everyone’s responsibility to detect fraud, it is not everyone’s responsibility to </a:t>
            </a:r>
            <a:r>
              <a:rPr lang="en-IN" sz="2000" dirty="0" smtClean="0"/>
              <a:t>investigate, and </a:t>
            </a:r>
            <a:r>
              <a:rPr lang="en-IN" sz="2000" dirty="0"/>
              <a:t>it should be clear in fraud policy that employees do not perform their own investigations. As </a:t>
            </a:r>
            <a:r>
              <a:rPr lang="en-IN" sz="2000" dirty="0" smtClean="0"/>
              <a:t>soon as </a:t>
            </a:r>
            <a:r>
              <a:rPr lang="en-IN" sz="2000" dirty="0"/>
              <a:t>they suspect wrongdoing, it is time to pass the evidence on to the investigative team. The </a:t>
            </a:r>
            <a:r>
              <a:rPr lang="en-IN" sz="2000" dirty="0" smtClean="0"/>
              <a:t>fraud policy </a:t>
            </a:r>
            <a:r>
              <a:rPr lang="en-IN" sz="2000" dirty="0"/>
              <a:t>should clearly state how to report a potential fraud. There should be multiple </a:t>
            </a:r>
            <a:r>
              <a:rPr lang="en-IN" sz="2000" dirty="0" smtClean="0"/>
              <a:t>communication channels </a:t>
            </a:r>
            <a:r>
              <a:rPr lang="en-IN" sz="2000" dirty="0"/>
              <a:t>that are independent and redundant</a:t>
            </a:r>
            <a:r>
              <a:rPr lang="en-IN" sz="2000" dirty="0" smtClean="0"/>
              <a:t>. </a:t>
            </a:r>
          </a:p>
          <a:p>
            <a:pPr algn="just">
              <a:lnSpc>
                <a:spcPct val="150000"/>
              </a:lnSpc>
            </a:pPr>
            <a:r>
              <a:rPr lang="en-IN" sz="2000" dirty="0"/>
              <a:t>The policy must also forbid cover-up; fraud is bad news, but cover-up can aggravate the loss </a:t>
            </a:r>
            <a:r>
              <a:rPr lang="en-IN" sz="2000" dirty="0" smtClean="0"/>
              <a:t>and cause </a:t>
            </a:r>
            <a:r>
              <a:rPr lang="en-IN" sz="2000" dirty="0"/>
              <a:t>it to slide into a disaster.</a:t>
            </a:r>
            <a:r>
              <a:rPr lang="en-IN" sz="2000" dirty="0" smtClean="0"/>
              <a:t> </a:t>
            </a:r>
          </a:p>
        </p:txBody>
      </p:sp>
    </p:spTree>
    <p:extLst>
      <p:ext uri="{BB962C8B-B14F-4D97-AF65-F5344CB8AC3E}">
        <p14:creationId xmlns:p14="http://schemas.microsoft.com/office/powerpoint/2010/main" val="36046460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Elements of a Sound Fraud Policy</a:t>
            </a:r>
          </a:p>
        </p:txBody>
      </p:sp>
      <p:sp>
        <p:nvSpPr>
          <p:cNvPr id="3" name="Content Placeholder 2"/>
          <p:cNvSpPr>
            <a:spLocks noGrp="1"/>
          </p:cNvSpPr>
          <p:nvPr>
            <p:ph idx="1"/>
          </p:nvPr>
        </p:nvSpPr>
        <p:spPr>
          <a:xfrm>
            <a:off x="103030" y="1249248"/>
            <a:ext cx="11964473" cy="5267462"/>
          </a:xfrm>
        </p:spPr>
        <p:txBody>
          <a:bodyPr/>
          <a:lstStyle/>
          <a:p>
            <a:pPr algn="just"/>
            <a:r>
              <a:rPr lang="en-IN" sz="2000" dirty="0"/>
              <a:t>The following checklist to evaluate the strength of the policy, and may use this to construct own </a:t>
            </a:r>
            <a:r>
              <a:rPr lang="en-IN" sz="2000" dirty="0" smtClean="0"/>
              <a:t>fraud policy: </a:t>
            </a:r>
          </a:p>
          <a:p>
            <a:pPr lvl="1" algn="just"/>
            <a:r>
              <a:rPr lang="en-IN" sz="1800" dirty="0"/>
              <a:t>A clear statement forbidding illegal activity, including fraud for the benefit of the organization</a:t>
            </a:r>
            <a:r>
              <a:rPr lang="en-IN" sz="1800" dirty="0" smtClean="0"/>
              <a:t>.</a:t>
            </a:r>
          </a:p>
          <a:p>
            <a:pPr lvl="1" algn="just"/>
            <a:r>
              <a:rPr lang="en-IN" sz="1800" dirty="0"/>
              <a:t>A listing of the appropriate communication channels for reporting </a:t>
            </a:r>
            <a:r>
              <a:rPr lang="en-IN" sz="1800" dirty="0" smtClean="0"/>
              <a:t>fraud.</a:t>
            </a:r>
          </a:p>
          <a:p>
            <a:pPr lvl="1" algn="just"/>
            <a:r>
              <a:rPr lang="en-IN" sz="1800" dirty="0"/>
              <a:t>A statement that suspected wrongdoing will be fully investigated</a:t>
            </a:r>
            <a:r>
              <a:rPr lang="en-IN" sz="1800" dirty="0" smtClean="0"/>
              <a:t>.</a:t>
            </a:r>
          </a:p>
          <a:p>
            <a:pPr lvl="1" algn="just"/>
            <a:r>
              <a:rPr lang="en-IN" sz="1800" dirty="0"/>
              <a:t>A statement forbidding cover-up and retaliation against witnesses</a:t>
            </a:r>
            <a:r>
              <a:rPr lang="en-IN" sz="1800" dirty="0" smtClean="0"/>
              <a:t>.</a:t>
            </a:r>
          </a:p>
          <a:p>
            <a:pPr lvl="1" algn="just"/>
            <a:r>
              <a:rPr lang="en-IN" sz="1800" dirty="0"/>
              <a:t>A requirement that all investigative activity be reported to the audit committee</a:t>
            </a:r>
            <a:r>
              <a:rPr lang="en-IN" sz="1800" dirty="0" smtClean="0"/>
              <a:t>.</a:t>
            </a:r>
          </a:p>
          <a:p>
            <a:pPr lvl="1" algn="just"/>
            <a:r>
              <a:rPr lang="en-IN" sz="1800" dirty="0"/>
              <a:t>A statement of responsibility for </a:t>
            </a:r>
            <a:r>
              <a:rPr lang="en-IN" sz="1800" dirty="0" smtClean="0"/>
              <a:t>notifying </a:t>
            </a:r>
            <a:r>
              <a:rPr lang="en-IN" sz="1800" dirty="0"/>
              <a:t>the bonding company and filing bonding </a:t>
            </a:r>
            <a:r>
              <a:rPr lang="en-IN" sz="1800" dirty="0" smtClean="0"/>
              <a:t>claims.</a:t>
            </a:r>
          </a:p>
          <a:p>
            <a:pPr algn="just"/>
            <a:r>
              <a:rPr lang="en-IN" sz="2000" b="1" dirty="0"/>
              <a:t>Reinforcing the Policy</a:t>
            </a:r>
            <a:r>
              <a:rPr lang="en-IN" sz="2000" b="1" dirty="0" smtClean="0"/>
              <a:t>: </a:t>
            </a:r>
            <a:r>
              <a:rPr lang="en-IN" sz="2000" dirty="0"/>
              <a:t>One final concept to consider is the reinforcement of the policy after employees have signed it. The company can reinforce the importance of the policy and the company’s zero tolerance of fraud through its emphasis on strong and definitive action against perpetrators</a:t>
            </a:r>
            <a:r>
              <a:rPr lang="en-IN" sz="2000" dirty="0" smtClean="0"/>
              <a:t>. </a:t>
            </a:r>
            <a:r>
              <a:rPr lang="en-IN" sz="2000" dirty="0"/>
              <a:t>There are four common and </a:t>
            </a:r>
            <a:r>
              <a:rPr lang="en-IN" sz="2000" dirty="0" smtClean="0"/>
              <a:t>standard actions </a:t>
            </a:r>
            <a:r>
              <a:rPr lang="en-IN" sz="2000" dirty="0"/>
              <a:t>organizations take against fraud</a:t>
            </a:r>
            <a:r>
              <a:rPr lang="en-IN" sz="2000" dirty="0" smtClean="0"/>
              <a:t>:</a:t>
            </a:r>
          </a:p>
          <a:p>
            <a:pPr lvl="1"/>
            <a:r>
              <a:rPr lang="en-IN" sz="1800" dirty="0"/>
              <a:t>Pursue criminal prosecution</a:t>
            </a:r>
            <a:r>
              <a:rPr lang="en-IN" sz="1800" dirty="0" smtClean="0"/>
              <a:t>.</a:t>
            </a:r>
          </a:p>
          <a:p>
            <a:pPr lvl="1"/>
            <a:r>
              <a:rPr lang="en-IN" sz="1800" dirty="0"/>
              <a:t>Initiate a civil fraud </a:t>
            </a:r>
            <a:r>
              <a:rPr lang="en-IN" sz="1800" dirty="0" smtClean="0"/>
              <a:t>suit</a:t>
            </a:r>
          </a:p>
          <a:p>
            <a:pPr lvl="1"/>
            <a:r>
              <a:rPr lang="en-IN" sz="1800" dirty="0"/>
              <a:t>Offer a clean termination of the perpetrator’s </a:t>
            </a:r>
            <a:r>
              <a:rPr lang="en-IN" sz="1800" dirty="0" smtClean="0"/>
              <a:t>employment</a:t>
            </a:r>
          </a:p>
          <a:p>
            <a:pPr lvl="1"/>
            <a:r>
              <a:rPr lang="en-IN" sz="1800" dirty="0"/>
              <a:t>Do nothing</a:t>
            </a:r>
            <a:r>
              <a:rPr lang="en-IN" sz="1800" dirty="0" smtClean="0"/>
              <a:t>. </a:t>
            </a:r>
            <a:endParaRPr lang="en-IN" sz="1800" dirty="0"/>
          </a:p>
        </p:txBody>
      </p:sp>
    </p:spTree>
    <p:extLst>
      <p:ext uri="{BB962C8B-B14F-4D97-AF65-F5344CB8AC3E}">
        <p14:creationId xmlns:p14="http://schemas.microsoft.com/office/powerpoint/2010/main" val="41370717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200" b="1" dirty="0"/>
              <a:t>SPECIMEN OF ANTI-FRAUD POLICY OF XYZ COMPANY</a:t>
            </a:r>
          </a:p>
        </p:txBody>
      </p:sp>
      <p:sp>
        <p:nvSpPr>
          <p:cNvPr id="3" name="Content Placeholder 2"/>
          <p:cNvSpPr>
            <a:spLocks noGrp="1"/>
          </p:cNvSpPr>
          <p:nvPr>
            <p:ph idx="1"/>
          </p:nvPr>
        </p:nvSpPr>
        <p:spPr>
          <a:xfrm>
            <a:off x="103030" y="1249248"/>
            <a:ext cx="11964473" cy="5267462"/>
          </a:xfrm>
        </p:spPr>
        <p:txBody>
          <a:bodyPr/>
          <a:lstStyle/>
          <a:p>
            <a:pPr algn="just"/>
            <a:r>
              <a:rPr lang="en-IN" sz="2000" b="1" dirty="0" smtClean="0"/>
              <a:t>Scope:</a:t>
            </a:r>
          </a:p>
          <a:p>
            <a:pPr lvl="1" algn="just"/>
            <a:r>
              <a:rPr lang="en-IN" sz="1900" dirty="0"/>
              <a:t>Create and maintain a culture of honesty and high </a:t>
            </a:r>
            <a:r>
              <a:rPr lang="en-IN" sz="1900" dirty="0" smtClean="0"/>
              <a:t>ethics</a:t>
            </a:r>
          </a:p>
          <a:p>
            <a:pPr lvl="1" algn="just"/>
            <a:r>
              <a:rPr lang="en-IN" sz="1900" dirty="0"/>
              <a:t>Identify and assess the risks of fraud and implement the processes, procedures and </a:t>
            </a:r>
            <a:r>
              <a:rPr lang="en-IN" sz="1900" dirty="0" smtClean="0"/>
              <a:t>controls needed </a:t>
            </a:r>
            <a:r>
              <a:rPr lang="en-IN" sz="1900" dirty="0"/>
              <a:t>to mitigate the risks and reduce the opportunities for </a:t>
            </a:r>
            <a:r>
              <a:rPr lang="en-IN" sz="1900" dirty="0" smtClean="0"/>
              <a:t>fraud.</a:t>
            </a:r>
          </a:p>
          <a:p>
            <a:pPr lvl="1" algn="just"/>
            <a:r>
              <a:rPr lang="en-IN" sz="1900" dirty="0"/>
              <a:t>Develop an appropriate oversight process</a:t>
            </a:r>
            <a:r>
              <a:rPr lang="en-IN" sz="1900" dirty="0" smtClean="0"/>
              <a:t>.</a:t>
            </a:r>
          </a:p>
          <a:p>
            <a:r>
              <a:rPr lang="en-IN" sz="1900" b="1" dirty="0"/>
              <a:t>Aims</a:t>
            </a:r>
            <a:r>
              <a:rPr lang="en-IN" sz="1900" b="1" dirty="0" smtClean="0"/>
              <a:t>:	</a:t>
            </a:r>
          </a:p>
          <a:p>
            <a:pPr lvl="1" algn="just"/>
            <a:r>
              <a:rPr lang="en-IN" sz="1900" dirty="0"/>
              <a:t>Ensuring that management is aware of its responsibilities for the detection and </a:t>
            </a:r>
            <a:r>
              <a:rPr lang="en-IN" sz="1900" dirty="0" smtClean="0"/>
              <a:t>prevention of fraud.</a:t>
            </a:r>
          </a:p>
          <a:p>
            <a:pPr lvl="1" algn="just"/>
            <a:r>
              <a:rPr lang="en-IN" sz="1900" dirty="0"/>
              <a:t>Providing a clear guidance on how investigations into fraudulent activities will be </a:t>
            </a:r>
            <a:r>
              <a:rPr lang="en-IN" sz="1900" dirty="0" smtClean="0"/>
              <a:t>conducted.</a:t>
            </a:r>
          </a:p>
          <a:p>
            <a:pPr lvl="1" algn="just"/>
            <a:r>
              <a:rPr lang="en-IN" sz="1900" dirty="0"/>
              <a:t>Ensuring preventive measures and internal control procedure enhancement, subsequent </a:t>
            </a:r>
            <a:r>
              <a:rPr lang="en-IN" sz="1900" dirty="0" smtClean="0"/>
              <a:t>to any </a:t>
            </a:r>
            <a:r>
              <a:rPr lang="en-IN" sz="1900" dirty="0"/>
              <a:t>fraud being identified, are strengthened in a speedy manner</a:t>
            </a:r>
            <a:r>
              <a:rPr lang="en-IN" sz="1900" dirty="0" smtClean="0"/>
              <a:t>.</a:t>
            </a:r>
          </a:p>
          <a:p>
            <a:pPr algn="just"/>
            <a:r>
              <a:rPr lang="en-IN" sz="2000" b="1" dirty="0"/>
              <a:t>What is Fraud</a:t>
            </a:r>
            <a:r>
              <a:rPr lang="en-IN" sz="2000" b="1" dirty="0" smtClean="0"/>
              <a:t>?</a:t>
            </a:r>
          </a:p>
          <a:p>
            <a:pPr algn="just"/>
            <a:r>
              <a:rPr lang="en-IN" sz="2000" dirty="0"/>
              <a:t>Fraud encompasses a range of irregularities and illegal acts characterized by intentional deception </a:t>
            </a:r>
            <a:r>
              <a:rPr lang="en-IN" sz="2000" dirty="0" smtClean="0"/>
              <a:t>or misrepresentation</a:t>
            </a:r>
            <a:r>
              <a:rPr lang="en-IN" sz="2000" dirty="0"/>
              <a:t>, which an individual knows to be false or does not believe to be true. Fraud </a:t>
            </a:r>
            <a:r>
              <a:rPr lang="en-IN" sz="2000" dirty="0" smtClean="0"/>
              <a:t>is perpetrated </a:t>
            </a:r>
            <a:r>
              <a:rPr lang="en-IN" sz="2000" dirty="0"/>
              <a:t>by a person knowing that it could result in some unauthorized benefit to him / her or </a:t>
            </a:r>
            <a:r>
              <a:rPr lang="en-IN" sz="2000" dirty="0" smtClean="0"/>
              <a:t>to another </a:t>
            </a:r>
            <a:r>
              <a:rPr lang="en-IN" sz="2000" dirty="0"/>
              <a:t>person and can be perpetrated by persons outside and inside the organization.</a:t>
            </a:r>
          </a:p>
        </p:txBody>
      </p:sp>
    </p:spTree>
    <p:extLst>
      <p:ext uri="{BB962C8B-B14F-4D97-AF65-F5344CB8AC3E}">
        <p14:creationId xmlns:p14="http://schemas.microsoft.com/office/powerpoint/2010/main" val="4987243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200" b="1" dirty="0"/>
              <a:t>SPECIMEN OF ANTI-FRAUD POLICY OF XYZ COMPANY</a:t>
            </a:r>
          </a:p>
        </p:txBody>
      </p:sp>
      <p:sp>
        <p:nvSpPr>
          <p:cNvPr id="3" name="Content Placeholder 2"/>
          <p:cNvSpPr>
            <a:spLocks noGrp="1"/>
          </p:cNvSpPr>
          <p:nvPr>
            <p:ph idx="1"/>
          </p:nvPr>
        </p:nvSpPr>
        <p:spPr>
          <a:xfrm>
            <a:off x="103030" y="1249248"/>
            <a:ext cx="11964473" cy="5267462"/>
          </a:xfrm>
        </p:spPr>
        <p:txBody>
          <a:bodyPr/>
          <a:lstStyle/>
          <a:p>
            <a:pPr algn="just"/>
            <a:r>
              <a:rPr lang="en-IN" sz="2200" b="1" dirty="0"/>
              <a:t>Common examples of fraud include</a:t>
            </a:r>
            <a:r>
              <a:rPr lang="en-IN" sz="2200" b="1" dirty="0" smtClean="0"/>
              <a:t>: </a:t>
            </a:r>
          </a:p>
          <a:p>
            <a:pPr lvl="1" algn="just"/>
            <a:r>
              <a:rPr lang="en-IN" sz="2100" dirty="0" smtClean="0"/>
              <a:t>Kickbacks</a:t>
            </a:r>
          </a:p>
          <a:p>
            <a:pPr lvl="1" algn="just"/>
            <a:r>
              <a:rPr lang="en-IN" sz="2100" dirty="0"/>
              <a:t>Diversion to an employee or outsider of a potentially profitable transaction;</a:t>
            </a:r>
          </a:p>
          <a:p>
            <a:pPr lvl="1" algn="just"/>
            <a:r>
              <a:rPr lang="en-IN" sz="2100" dirty="0"/>
              <a:t>Forgery or alteration of documents or accounts belonging to the Company;</a:t>
            </a:r>
          </a:p>
          <a:p>
            <a:pPr lvl="1" algn="just"/>
            <a:r>
              <a:rPr lang="en-IN" sz="2100" dirty="0"/>
              <a:t>Concealment or misrepresentation of transactions, assets or liabilities;</a:t>
            </a:r>
          </a:p>
          <a:p>
            <a:pPr lvl="1" algn="just"/>
            <a:r>
              <a:rPr lang="en-IN" sz="2100" dirty="0"/>
              <a:t>Expense report fraud (e.g., claims for services or goods not actually provided</a:t>
            </a:r>
            <a:r>
              <a:rPr lang="en-IN" sz="2100" dirty="0" smtClean="0"/>
              <a:t>);</a:t>
            </a:r>
          </a:p>
          <a:p>
            <a:pPr lvl="1" algn="just"/>
            <a:r>
              <a:rPr lang="en-IN" sz="2100" dirty="0"/>
              <a:t>Loss of intellectual property (e.g., disclosing confidential and proprietary information </a:t>
            </a:r>
            <a:r>
              <a:rPr lang="en-IN" sz="2100" dirty="0" smtClean="0"/>
              <a:t>to outside </a:t>
            </a:r>
            <a:r>
              <a:rPr lang="en-IN" sz="2100" dirty="0"/>
              <a:t>parties);</a:t>
            </a:r>
          </a:p>
          <a:p>
            <a:pPr lvl="1" algn="just"/>
            <a:r>
              <a:rPr lang="en-IN" sz="2100" dirty="0"/>
              <a:t>Conflicts of Interest resulting in actual or exposure to financial loss;</a:t>
            </a:r>
          </a:p>
          <a:p>
            <a:pPr lvl="1" algn="just"/>
            <a:r>
              <a:rPr lang="en-IN" sz="2100" dirty="0"/>
              <a:t>Vendor fraud;</a:t>
            </a:r>
          </a:p>
          <a:p>
            <a:pPr lvl="1" algn="just"/>
            <a:r>
              <a:rPr lang="en-IN" sz="2100" dirty="0"/>
              <a:t>Embezzlement (i.e., misappropriation of money, securities, supplies, property or </a:t>
            </a:r>
            <a:r>
              <a:rPr lang="en-IN" sz="2100" dirty="0" smtClean="0"/>
              <a:t>other assets</a:t>
            </a:r>
            <a:r>
              <a:rPr lang="en-IN" sz="2100" dirty="0"/>
              <a:t>);</a:t>
            </a:r>
          </a:p>
          <a:p>
            <a:pPr lvl="1" algn="just"/>
            <a:r>
              <a:rPr lang="en-IN" sz="2100" dirty="0"/>
              <a:t>Cheque fraud (i.e., forgery or alteration of cheques, bank drafts or any other </a:t>
            </a:r>
            <a:r>
              <a:rPr lang="en-IN" sz="2100" dirty="0" smtClean="0"/>
              <a:t>financial instrument</a:t>
            </a:r>
            <a:r>
              <a:rPr lang="en-IN" sz="2100" dirty="0"/>
              <a:t>);</a:t>
            </a:r>
          </a:p>
        </p:txBody>
      </p:sp>
    </p:spTree>
    <p:extLst>
      <p:ext uri="{BB962C8B-B14F-4D97-AF65-F5344CB8AC3E}">
        <p14:creationId xmlns:p14="http://schemas.microsoft.com/office/powerpoint/2010/main" val="263346778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b="1" dirty="0"/>
              <a:t/>
            </a:r>
            <a:br>
              <a:rPr lang="en-IN" sz="5400" b="1" dirty="0"/>
            </a:br>
            <a:r>
              <a:rPr lang="en-IN" sz="5400" b="1" dirty="0"/>
              <a:t>Financial Intelligence</a:t>
            </a:r>
            <a:br>
              <a:rPr lang="en-IN" sz="5400" b="1" dirty="0"/>
            </a:br>
            <a:r>
              <a:rPr lang="en-IN" sz="5400" b="1" dirty="0"/>
              <a:t>Unit, CERT-In</a:t>
            </a:r>
            <a:endParaRPr lang="en-US" sz="6000" b="1" dirty="0"/>
          </a:p>
        </p:txBody>
      </p:sp>
    </p:spTree>
    <p:extLst>
      <p:ext uri="{BB962C8B-B14F-4D97-AF65-F5344CB8AC3E}">
        <p14:creationId xmlns:p14="http://schemas.microsoft.com/office/powerpoint/2010/main" val="373746933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a:t>Financial Intelligence</a:t>
            </a:r>
          </a:p>
        </p:txBody>
      </p:sp>
      <p:sp>
        <p:nvSpPr>
          <p:cNvPr id="3" name="Content Placeholder 2"/>
          <p:cNvSpPr>
            <a:spLocks noGrp="1"/>
          </p:cNvSpPr>
          <p:nvPr>
            <p:ph idx="1"/>
          </p:nvPr>
        </p:nvSpPr>
        <p:spPr>
          <a:xfrm>
            <a:off x="103030" y="1249248"/>
            <a:ext cx="11964473" cy="5267462"/>
          </a:xfrm>
        </p:spPr>
        <p:txBody>
          <a:bodyPr/>
          <a:lstStyle/>
          <a:p>
            <a:pPr algn="just">
              <a:lnSpc>
                <a:spcPct val="150000"/>
              </a:lnSpc>
            </a:pPr>
            <a:r>
              <a:rPr lang="en-IN" sz="2400" dirty="0" smtClean="0"/>
              <a:t>Financial </a:t>
            </a:r>
            <a:r>
              <a:rPr lang="en-IN" sz="2400" dirty="0"/>
              <a:t>Intelligence Unit India was set up with a view </a:t>
            </a:r>
            <a:r>
              <a:rPr lang="en-IN" sz="2400" dirty="0" smtClean="0"/>
              <a:t>of scrutinise </a:t>
            </a:r>
            <a:r>
              <a:rPr lang="en-IN" sz="2400" dirty="0"/>
              <a:t>suspected financial transactions in India. This </a:t>
            </a:r>
            <a:r>
              <a:rPr lang="en-IN" sz="2400" dirty="0" smtClean="0"/>
              <a:t>unit was </a:t>
            </a:r>
            <a:r>
              <a:rPr lang="en-IN" sz="2400" dirty="0"/>
              <a:t>set up by the Central Government on 18th </a:t>
            </a:r>
            <a:r>
              <a:rPr lang="en-IN" sz="2400" dirty="0" smtClean="0"/>
              <a:t>November 2004 </a:t>
            </a:r>
            <a:r>
              <a:rPr lang="en-IN" sz="2400" dirty="0"/>
              <a:t>with a main motive of processing, receiving and </a:t>
            </a:r>
            <a:r>
              <a:rPr lang="en-IN" sz="2400" dirty="0" smtClean="0"/>
              <a:t>strengthening national </a:t>
            </a:r>
            <a:r>
              <a:rPr lang="en-IN" sz="2400" dirty="0"/>
              <a:t>efforts to tackle suspected financial transactions </a:t>
            </a:r>
            <a:r>
              <a:rPr lang="en-IN" sz="2400" dirty="0" smtClean="0"/>
              <a:t>and offences </a:t>
            </a:r>
            <a:r>
              <a:rPr lang="en-IN" sz="2400" dirty="0"/>
              <a:t>related to money laundering</a:t>
            </a:r>
            <a:r>
              <a:rPr lang="en-IN" sz="2400" dirty="0" smtClean="0"/>
              <a:t>. </a:t>
            </a:r>
          </a:p>
          <a:p>
            <a:pPr algn="just">
              <a:lnSpc>
                <a:spcPct val="150000"/>
              </a:lnSpc>
            </a:pPr>
            <a:r>
              <a:rPr lang="en-IN" sz="2400" dirty="0"/>
              <a:t>The Financial Intelligence Unit India is an </a:t>
            </a:r>
            <a:r>
              <a:rPr lang="en-IN" sz="2400" dirty="0" smtClean="0"/>
              <a:t>independent and </a:t>
            </a:r>
            <a:r>
              <a:rPr lang="en-IN" sz="2400" dirty="0"/>
              <a:t>autonomous body which reports directly to the </a:t>
            </a:r>
            <a:r>
              <a:rPr lang="en-IN" sz="2400" dirty="0" smtClean="0"/>
              <a:t>Economic Intelligence </a:t>
            </a:r>
            <a:r>
              <a:rPr lang="en-IN" sz="2400" dirty="0"/>
              <a:t>Council (EIC). This council is headed by the </a:t>
            </a:r>
            <a:r>
              <a:rPr lang="en-IN" sz="2400" dirty="0" smtClean="0"/>
              <a:t>finance minister </a:t>
            </a:r>
            <a:r>
              <a:rPr lang="en-IN" sz="2400" dirty="0"/>
              <a:t>of India.</a:t>
            </a:r>
            <a:endParaRPr lang="en-IN" sz="2100" dirty="0"/>
          </a:p>
        </p:txBody>
      </p:sp>
    </p:spTree>
    <p:extLst>
      <p:ext uri="{BB962C8B-B14F-4D97-AF65-F5344CB8AC3E}">
        <p14:creationId xmlns:p14="http://schemas.microsoft.com/office/powerpoint/2010/main" val="32397882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024" y="511665"/>
            <a:ext cx="10972800" cy="737584"/>
          </a:xfrm>
        </p:spPr>
        <p:txBody>
          <a:bodyPr/>
          <a:lstStyle/>
          <a:p>
            <a:r>
              <a:rPr lang="en-IN" sz="3000" b="1" dirty="0"/>
              <a:t>Functions of the Financial Intelligence Unit India (</a:t>
            </a:r>
            <a:r>
              <a:rPr lang="en-IN" sz="3000" b="1" dirty="0" smtClean="0"/>
              <a:t>FIUIND Functions</a:t>
            </a:r>
            <a:r>
              <a:rPr lang="en-IN" sz="3000" b="1" dirty="0"/>
              <a:t>)</a:t>
            </a:r>
          </a:p>
        </p:txBody>
      </p:sp>
      <p:sp>
        <p:nvSpPr>
          <p:cNvPr id="3" name="Content Placeholder 2"/>
          <p:cNvSpPr>
            <a:spLocks noGrp="1"/>
          </p:cNvSpPr>
          <p:nvPr>
            <p:ph idx="1"/>
          </p:nvPr>
        </p:nvSpPr>
        <p:spPr>
          <a:xfrm>
            <a:off x="103030" y="1403796"/>
            <a:ext cx="11964473" cy="5267462"/>
          </a:xfrm>
        </p:spPr>
        <p:txBody>
          <a:bodyPr/>
          <a:lstStyle/>
          <a:p>
            <a:pPr algn="just"/>
            <a:r>
              <a:rPr lang="en-IN" sz="1900" b="1" dirty="0"/>
              <a:t>Information </a:t>
            </a:r>
            <a:r>
              <a:rPr lang="en-IN" sz="1900" b="1" dirty="0" smtClean="0"/>
              <a:t>Collecting: </a:t>
            </a:r>
            <a:r>
              <a:rPr lang="en-IN" sz="1900" dirty="0"/>
              <a:t>All different forms of reports are provided to this unit. Such reports would also include cash </a:t>
            </a:r>
            <a:r>
              <a:rPr lang="en-IN" sz="1900" dirty="0" smtClean="0"/>
              <a:t>transaction reports</a:t>
            </a:r>
            <a:r>
              <a:rPr lang="en-IN" sz="1900" dirty="0"/>
              <a:t>, reports of financial transactions carried out by non-profit organisations, any reports </a:t>
            </a:r>
            <a:r>
              <a:rPr lang="en-IN" sz="1900" dirty="0" smtClean="0"/>
              <a:t>related to </a:t>
            </a:r>
            <a:r>
              <a:rPr lang="en-IN" sz="1900" dirty="0"/>
              <a:t>international wire transfers, reports on the purchase of immovable properties in India and </a:t>
            </a:r>
            <a:r>
              <a:rPr lang="en-IN" sz="1900" dirty="0" smtClean="0"/>
              <a:t>different forms </a:t>
            </a:r>
            <a:r>
              <a:rPr lang="en-IN" sz="1900" dirty="0"/>
              <a:t>of suspicious transactions reports (STR</a:t>
            </a:r>
            <a:r>
              <a:rPr lang="en-IN" sz="1900" dirty="0" smtClean="0"/>
              <a:t>). </a:t>
            </a:r>
          </a:p>
          <a:p>
            <a:pPr algn="just"/>
            <a:r>
              <a:rPr lang="en-IN" sz="1900" b="1" dirty="0"/>
              <a:t>Analysing Information</a:t>
            </a:r>
            <a:r>
              <a:rPr lang="en-IN" sz="1900" b="1" dirty="0" smtClean="0"/>
              <a:t>: </a:t>
            </a:r>
            <a:r>
              <a:rPr lang="en-IN" sz="1900" dirty="0"/>
              <a:t>Analyse different forms of transactions which occur in India.</a:t>
            </a:r>
          </a:p>
          <a:p>
            <a:pPr algn="just"/>
            <a:r>
              <a:rPr lang="en-IN" sz="1900" b="1" dirty="0"/>
              <a:t>Information Sharing</a:t>
            </a:r>
            <a:r>
              <a:rPr lang="en-IN" sz="1900" b="1" dirty="0" smtClean="0"/>
              <a:t>:  </a:t>
            </a:r>
            <a:r>
              <a:rPr lang="en-IN" sz="1900" dirty="0"/>
              <a:t>Such information when collected is shared with other regulatory agencies such as the national intelligence/law enforcement agencies, national regulatory authorities and foreign Financial Intelligence Units. Such information when collected is shared with other regulatory agencies such as the national intelligence/law enforcement agencies, national regulatory authorities and foreign Financial Intelligence Units. </a:t>
            </a:r>
          </a:p>
          <a:p>
            <a:pPr algn="just"/>
            <a:r>
              <a:rPr lang="en-IN" sz="1900" b="1" dirty="0"/>
              <a:t>Central Repository</a:t>
            </a:r>
            <a:r>
              <a:rPr lang="en-IN" sz="1900" b="1" dirty="0" smtClean="0"/>
              <a:t>: </a:t>
            </a:r>
            <a:r>
              <a:rPr lang="en-IN" sz="1900" dirty="0"/>
              <a:t>Such unit acts as a central repository for all forms of financial transactions and accounting reports in India.</a:t>
            </a:r>
          </a:p>
          <a:p>
            <a:pPr algn="just"/>
            <a:r>
              <a:rPr lang="en-IN" sz="1900" b="1" dirty="0"/>
              <a:t>Coordinating with Other Agencies</a:t>
            </a:r>
            <a:r>
              <a:rPr lang="en-IN" sz="1900" dirty="0"/>
              <a:t>: It coordinates with other institutes at a Regional, National and International level in order to improve the performance of suspected financial activities in India.</a:t>
            </a:r>
          </a:p>
          <a:p>
            <a:pPr algn="just"/>
            <a:r>
              <a:rPr lang="en-IN" sz="1900" b="1" dirty="0"/>
              <a:t>Research and Development</a:t>
            </a:r>
            <a:r>
              <a:rPr lang="en-IN" sz="1900" b="1" dirty="0" smtClean="0"/>
              <a:t>: </a:t>
            </a:r>
            <a:r>
              <a:rPr lang="en-IN" sz="1900" dirty="0"/>
              <a:t>Apart from this the unit also carries out research related to money laundering, terrorist financing and other areas.</a:t>
            </a:r>
          </a:p>
          <a:p>
            <a:endParaRPr lang="en-IN" sz="1800" dirty="0"/>
          </a:p>
        </p:txBody>
      </p:sp>
    </p:spTree>
    <p:extLst>
      <p:ext uri="{BB962C8B-B14F-4D97-AF65-F5344CB8AC3E}">
        <p14:creationId xmlns:p14="http://schemas.microsoft.com/office/powerpoint/2010/main" val="8352216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a:srcRect l="5863" t="3606" r="25566" b="5711"/>
          <a:stretch/>
        </p:blipFill>
        <p:spPr>
          <a:xfrm>
            <a:off x="6608135" y="2367644"/>
            <a:ext cx="5459368" cy="4535170"/>
          </a:xfrm>
          <a:prstGeom prst="rect">
            <a:avLst/>
          </a:prstGeom>
        </p:spPr>
      </p:pic>
      <p:sp>
        <p:nvSpPr>
          <p:cNvPr id="2" name="Title 1"/>
          <p:cNvSpPr>
            <a:spLocks noGrp="1"/>
          </p:cNvSpPr>
          <p:nvPr>
            <p:ph type="title"/>
          </p:nvPr>
        </p:nvSpPr>
        <p:spPr>
          <a:xfrm>
            <a:off x="965918" y="511665"/>
            <a:ext cx="11191741" cy="737584"/>
          </a:xfrm>
        </p:spPr>
        <p:txBody>
          <a:bodyPr/>
          <a:lstStyle/>
          <a:p>
            <a:r>
              <a:rPr lang="en-IN" sz="2800" b="1" dirty="0"/>
              <a:t>Types of Reporting Entities under Financial Intelligence Unit India (FIU-IND</a:t>
            </a:r>
            <a:r>
              <a:rPr lang="en-IN" sz="2800" b="1" dirty="0" smtClean="0"/>
              <a:t>)</a:t>
            </a:r>
            <a:endParaRPr lang="en-IN" sz="2800" b="1" dirty="0"/>
          </a:p>
        </p:txBody>
      </p:sp>
      <p:sp>
        <p:nvSpPr>
          <p:cNvPr id="3" name="Content Placeholder 2"/>
          <p:cNvSpPr>
            <a:spLocks noGrp="1"/>
          </p:cNvSpPr>
          <p:nvPr>
            <p:ph idx="1"/>
          </p:nvPr>
        </p:nvSpPr>
        <p:spPr>
          <a:xfrm>
            <a:off x="103030" y="1403796"/>
            <a:ext cx="11964473" cy="5267462"/>
          </a:xfrm>
        </p:spPr>
        <p:txBody>
          <a:bodyPr/>
          <a:lstStyle/>
          <a:p>
            <a:pPr algn="just"/>
            <a:r>
              <a:rPr lang="en-IN" sz="2000" b="1" dirty="0"/>
              <a:t>Identity Verification</a:t>
            </a:r>
            <a:r>
              <a:rPr lang="en-IN" sz="2000" b="1" dirty="0" smtClean="0"/>
              <a:t>: </a:t>
            </a:r>
            <a:r>
              <a:rPr lang="en-IN" sz="2000" dirty="0"/>
              <a:t>All reporting entities have to verify the identity of the respective client and carry out measures </a:t>
            </a:r>
            <a:r>
              <a:rPr lang="en-IN" sz="2000" dirty="0" smtClean="0"/>
              <a:t>related to </a:t>
            </a:r>
            <a:r>
              <a:rPr lang="en-IN" sz="2000" dirty="0"/>
              <a:t>Customer Due Diligence (CDD). The verification of identity is present under section 11A of </a:t>
            </a:r>
            <a:r>
              <a:rPr lang="en-IN" sz="2000" dirty="0" smtClean="0"/>
              <a:t>the Prevention of Money Laundering Act, 2002. </a:t>
            </a:r>
          </a:p>
          <a:p>
            <a:pPr marL="0" indent="0" algn="just">
              <a:buNone/>
            </a:pPr>
            <a:endParaRPr lang="en-IN" sz="2000" dirty="0"/>
          </a:p>
        </p:txBody>
      </p:sp>
    </p:spTree>
    <p:extLst>
      <p:ext uri="{BB962C8B-B14F-4D97-AF65-F5344CB8AC3E}">
        <p14:creationId xmlns:p14="http://schemas.microsoft.com/office/powerpoint/2010/main" val="11006199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091" y="511665"/>
            <a:ext cx="11814216" cy="737584"/>
          </a:xfrm>
        </p:spPr>
        <p:txBody>
          <a:bodyPr/>
          <a:lstStyle/>
          <a:p>
            <a:r>
              <a:rPr lang="en-IN" sz="2500" b="1" dirty="0"/>
              <a:t>What is the meaning of Suspicious Transaction under Financial Intelligence Unit India?</a:t>
            </a:r>
          </a:p>
        </p:txBody>
      </p:sp>
      <p:sp>
        <p:nvSpPr>
          <p:cNvPr id="3" name="Content Placeholder 2"/>
          <p:cNvSpPr>
            <a:spLocks noGrp="1"/>
          </p:cNvSpPr>
          <p:nvPr>
            <p:ph idx="1"/>
          </p:nvPr>
        </p:nvSpPr>
        <p:spPr>
          <a:xfrm>
            <a:off x="103030" y="1403796"/>
            <a:ext cx="11964473" cy="5267462"/>
          </a:xfrm>
        </p:spPr>
        <p:txBody>
          <a:bodyPr/>
          <a:lstStyle/>
          <a:p>
            <a:pPr algn="just">
              <a:lnSpc>
                <a:spcPct val="150000"/>
              </a:lnSpc>
            </a:pPr>
            <a:r>
              <a:rPr lang="en-IN" sz="2200" dirty="0"/>
              <a:t>The meaning of suspicious transactions would include any transaction which happens or attempts to happen whether or not made to occur in the form of cash. The following would be included in the meaning of a suspicious transaction under Financial Intelligence Unit of India (FIU-INC</a:t>
            </a:r>
            <a:r>
              <a:rPr lang="en-IN" sz="2200" dirty="0" smtClean="0"/>
              <a:t>):</a:t>
            </a:r>
          </a:p>
          <a:p>
            <a:pPr lvl="1" algn="just"/>
            <a:r>
              <a:rPr lang="en-IN" sz="2100" dirty="0"/>
              <a:t>If there is any form of reasonable ground of suspicion that the transaction is an </a:t>
            </a:r>
            <a:r>
              <a:rPr lang="en-IN" sz="2100" dirty="0" smtClean="0"/>
              <a:t>offence under </a:t>
            </a:r>
            <a:r>
              <a:rPr lang="en-IN" sz="2100" dirty="0"/>
              <a:t>the schedule</a:t>
            </a:r>
            <a:r>
              <a:rPr lang="en-IN" sz="2100" dirty="0" smtClean="0"/>
              <a:t>.</a:t>
            </a:r>
          </a:p>
          <a:p>
            <a:pPr lvl="1" algn="just"/>
            <a:r>
              <a:rPr lang="en-IN" sz="2100" dirty="0"/>
              <a:t>If the transaction is very complex and carrying out such transaction would lead to an </a:t>
            </a:r>
            <a:r>
              <a:rPr lang="en-IN" sz="2100" dirty="0" smtClean="0"/>
              <a:t>unsafe environment.</a:t>
            </a:r>
          </a:p>
          <a:p>
            <a:pPr lvl="1" algn="just"/>
            <a:r>
              <a:rPr lang="en-IN" sz="2100" dirty="0"/>
              <a:t>If there is no form of </a:t>
            </a:r>
            <a:r>
              <a:rPr lang="en-IN" sz="2100" dirty="0" err="1"/>
              <a:t>bonafide</a:t>
            </a:r>
            <a:r>
              <a:rPr lang="en-IN" sz="2100" dirty="0"/>
              <a:t> purpose of carrying out the transaction</a:t>
            </a:r>
            <a:r>
              <a:rPr lang="en-IN" sz="2100" dirty="0" smtClean="0"/>
              <a:t>.</a:t>
            </a:r>
          </a:p>
          <a:p>
            <a:pPr lvl="1" algn="just"/>
            <a:r>
              <a:rPr lang="en-IN" sz="2100" dirty="0"/>
              <a:t>If there are any reasonable grounds that the transaction would lead to financing of </a:t>
            </a:r>
            <a:r>
              <a:rPr lang="en-IN" sz="2100" dirty="0" smtClean="0"/>
              <a:t>terrorism and </a:t>
            </a:r>
            <a:r>
              <a:rPr lang="en-IN" sz="2100" dirty="0"/>
              <a:t>other forms of activities.</a:t>
            </a:r>
          </a:p>
        </p:txBody>
      </p:sp>
    </p:spTree>
    <p:extLst>
      <p:ext uri="{BB962C8B-B14F-4D97-AF65-F5344CB8AC3E}">
        <p14:creationId xmlns:p14="http://schemas.microsoft.com/office/powerpoint/2010/main" val="18902586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091" y="511665"/>
            <a:ext cx="11814216" cy="737584"/>
          </a:xfrm>
        </p:spPr>
        <p:txBody>
          <a:bodyPr/>
          <a:lstStyle/>
          <a:p>
            <a:r>
              <a:rPr lang="en-IN" sz="2800" b="1" dirty="0"/>
              <a:t>Maintenance of Records under Financial Intelligence Unit India (FIU-IND</a:t>
            </a:r>
            <a:r>
              <a:rPr lang="en-IN" sz="2800" b="1" dirty="0" smtClean="0"/>
              <a:t>)</a:t>
            </a:r>
            <a:endParaRPr lang="en-IN" sz="2500" b="1" dirty="0"/>
          </a:p>
        </p:txBody>
      </p:sp>
      <p:sp>
        <p:nvSpPr>
          <p:cNvPr id="3" name="Content Placeholder 2"/>
          <p:cNvSpPr>
            <a:spLocks noGrp="1"/>
          </p:cNvSpPr>
          <p:nvPr>
            <p:ph idx="1"/>
          </p:nvPr>
        </p:nvSpPr>
        <p:spPr>
          <a:xfrm>
            <a:off x="103030" y="1403796"/>
            <a:ext cx="11964473" cy="5267462"/>
          </a:xfrm>
        </p:spPr>
        <p:txBody>
          <a:bodyPr/>
          <a:lstStyle/>
          <a:p>
            <a:pPr algn="just"/>
            <a:r>
              <a:rPr lang="en-IN" sz="1950" dirty="0"/>
              <a:t>As per section 12(1) of the Prevention of Money Laundering Act, 2002 every form of reporting </a:t>
            </a:r>
            <a:r>
              <a:rPr lang="en-IN" sz="1950" dirty="0" smtClean="0"/>
              <a:t>entity is </a:t>
            </a:r>
            <a:r>
              <a:rPr lang="en-IN" sz="1950" dirty="0"/>
              <a:t>required to maintain records and transactions which are carried out by clients. As per section </a:t>
            </a:r>
            <a:r>
              <a:rPr lang="en-IN" sz="1950" dirty="0" smtClean="0"/>
              <a:t>12(3) of </a:t>
            </a:r>
            <a:r>
              <a:rPr lang="en-IN" sz="1950" dirty="0"/>
              <a:t>the Prevention of Money Laundering Act, 2002 such records have to be stored for a period of </a:t>
            </a:r>
            <a:r>
              <a:rPr lang="en-IN" sz="1950" dirty="0" smtClean="0"/>
              <a:t>five years </a:t>
            </a:r>
            <a:r>
              <a:rPr lang="en-IN" sz="1950" dirty="0"/>
              <a:t>from the date of the transaction and the reporting entity</a:t>
            </a:r>
            <a:r>
              <a:rPr lang="en-IN" sz="1950" dirty="0" smtClean="0"/>
              <a:t>. </a:t>
            </a:r>
          </a:p>
          <a:p>
            <a:pPr algn="just"/>
            <a:r>
              <a:rPr lang="en-IN" sz="1950" dirty="0"/>
              <a:t>As per rule 3 of the Prevention of Money Laundering (Maintenance of Records) Rules, 2005 the </a:t>
            </a:r>
            <a:r>
              <a:rPr lang="en-IN" sz="1950" dirty="0" smtClean="0"/>
              <a:t>following transactions </a:t>
            </a:r>
            <a:r>
              <a:rPr lang="en-IN" sz="1950" dirty="0"/>
              <a:t>have to be maintained by the reporting entity</a:t>
            </a:r>
            <a:r>
              <a:rPr lang="en-IN" sz="1950" dirty="0" smtClean="0"/>
              <a:t>:</a:t>
            </a:r>
          </a:p>
          <a:p>
            <a:pPr lvl="1" algn="just">
              <a:lnSpc>
                <a:spcPct val="150000"/>
              </a:lnSpc>
              <a:buFont typeface="Wingdings" panose="05000000000000000000" pitchFamily="2" charset="2"/>
              <a:buChar char="Ø"/>
            </a:pPr>
            <a:r>
              <a:rPr lang="en-IN" sz="1900" dirty="0"/>
              <a:t>Cash Transactions which are more than </a:t>
            </a:r>
            <a:r>
              <a:rPr lang="en-IN" sz="1900" dirty="0" smtClean="0"/>
              <a:t>Rs.10 </a:t>
            </a:r>
            <a:r>
              <a:rPr lang="en-IN" sz="1900" dirty="0"/>
              <a:t>Lakh or an equivalent foreign currency denomination</a:t>
            </a:r>
            <a:r>
              <a:rPr lang="en-IN" sz="1900" dirty="0" smtClean="0"/>
              <a:t>.</a:t>
            </a:r>
          </a:p>
          <a:p>
            <a:pPr lvl="1" algn="just">
              <a:lnSpc>
                <a:spcPct val="150000"/>
              </a:lnSpc>
              <a:buFont typeface="Wingdings" panose="05000000000000000000" pitchFamily="2" charset="2"/>
              <a:buChar char="Ø"/>
            </a:pPr>
            <a:r>
              <a:rPr lang="en-IN" sz="1900" dirty="0"/>
              <a:t>Any cash transactions where forged or counterfeit currency notes or bank notes have been used </a:t>
            </a:r>
            <a:r>
              <a:rPr lang="en-IN" sz="1900" dirty="0" smtClean="0"/>
              <a:t>as genuine </a:t>
            </a:r>
            <a:r>
              <a:rPr lang="en-IN" sz="1900" dirty="0"/>
              <a:t>or where any forgery of a valuable security</a:t>
            </a:r>
            <a:r>
              <a:rPr lang="en-IN" sz="1900" dirty="0" smtClean="0"/>
              <a:t>.</a:t>
            </a:r>
          </a:p>
          <a:p>
            <a:pPr lvl="1" algn="just">
              <a:lnSpc>
                <a:spcPct val="150000"/>
              </a:lnSpc>
              <a:buFont typeface="Wingdings" panose="05000000000000000000" pitchFamily="2" charset="2"/>
              <a:buChar char="Ø"/>
            </a:pPr>
            <a:r>
              <a:rPr lang="en-IN" sz="1900" dirty="0"/>
              <a:t>All cross-border wire transfer of the value of more than </a:t>
            </a:r>
            <a:r>
              <a:rPr lang="en-IN" sz="1900" dirty="0" smtClean="0"/>
              <a:t>Rs.5 </a:t>
            </a:r>
            <a:r>
              <a:rPr lang="en-IN" sz="1900" dirty="0"/>
              <a:t>lakhs or its equivalent in foreign </a:t>
            </a:r>
            <a:r>
              <a:rPr lang="en-IN" sz="1900" dirty="0" smtClean="0"/>
              <a:t>currency where </a:t>
            </a:r>
            <a:r>
              <a:rPr lang="en-IN" sz="1900" dirty="0"/>
              <a:t>either the origin or destination of fund is in India</a:t>
            </a:r>
            <a:r>
              <a:rPr lang="en-IN" sz="1900" dirty="0" smtClean="0"/>
              <a:t>.</a:t>
            </a:r>
          </a:p>
          <a:p>
            <a:pPr lvl="1" algn="just">
              <a:buFont typeface="Wingdings" panose="05000000000000000000" pitchFamily="2" charset="2"/>
              <a:buChar char="Ø"/>
            </a:pPr>
            <a:r>
              <a:rPr lang="en-IN" sz="1900" dirty="0"/>
              <a:t>Any purchase or sale of immovable property valued at </a:t>
            </a:r>
            <a:r>
              <a:rPr lang="en-IN" sz="1900" dirty="0" smtClean="0"/>
              <a:t>Rs.50 </a:t>
            </a:r>
            <a:r>
              <a:rPr lang="en-IN" sz="1900" dirty="0"/>
              <a:t>lakhs or more that is registered by </a:t>
            </a:r>
            <a:r>
              <a:rPr lang="en-IN" sz="1900" dirty="0" smtClean="0"/>
              <a:t>the reporting </a:t>
            </a:r>
            <a:r>
              <a:rPr lang="en-IN" sz="1900" dirty="0"/>
              <a:t>entity.</a:t>
            </a:r>
          </a:p>
        </p:txBody>
      </p:sp>
    </p:spTree>
    <p:extLst>
      <p:ext uri="{BB962C8B-B14F-4D97-AF65-F5344CB8AC3E}">
        <p14:creationId xmlns:p14="http://schemas.microsoft.com/office/powerpoint/2010/main" val="1386269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r>
              <a:rPr lang="en-IN" sz="2400" b="1" dirty="0"/>
              <a:t>Integrity and Honesty:</a:t>
            </a:r>
          </a:p>
          <a:p>
            <a:r>
              <a:rPr lang="en-IN" sz="2400" dirty="0"/>
              <a:t>First, always keep in mind our organization’s mission. We all work together to achieve specific outcomes.</a:t>
            </a:r>
          </a:p>
          <a:p>
            <a:r>
              <a:rPr lang="en-IN" sz="2400" dirty="0"/>
              <a:t>Your </a:t>
            </a:r>
            <a:r>
              <a:rPr lang="en-IN" sz="2400" dirty="0" smtClean="0"/>
              <a:t>behaviour </a:t>
            </a:r>
            <a:r>
              <a:rPr lang="en-IN" sz="2400" dirty="0"/>
              <a:t>should contribute to our goals, whether financial or organizational.</a:t>
            </a:r>
          </a:p>
          <a:p>
            <a:r>
              <a:rPr lang="en-IN" sz="2400" dirty="0"/>
              <a:t>Be honest and transparent when you act in ways that impact other people (e.g., taking strategic </a:t>
            </a:r>
            <a:r>
              <a:rPr lang="en-IN" sz="2400" dirty="0" smtClean="0"/>
              <a:t>decisions or </a:t>
            </a:r>
            <a:r>
              <a:rPr lang="en-IN" sz="2400" dirty="0"/>
              <a:t>deciding on layoffs). We don’t tolerate malicious, deceitful or petty conduct. Lies and cheating </a:t>
            </a:r>
            <a:r>
              <a:rPr lang="en-IN" sz="2400" dirty="0" smtClean="0"/>
              <a:t>are huge </a:t>
            </a:r>
            <a:r>
              <a:rPr lang="en-IN" sz="2400" dirty="0"/>
              <a:t>red flags and, if you’re discovered, you may face progressive discipline or immediate </a:t>
            </a:r>
            <a:r>
              <a:rPr lang="en-IN" sz="2400" dirty="0" smtClean="0"/>
              <a:t>termination depending </a:t>
            </a:r>
            <a:r>
              <a:rPr lang="en-IN" sz="2400" dirty="0"/>
              <a:t>on the damage you did.</a:t>
            </a:r>
          </a:p>
        </p:txBody>
      </p:sp>
    </p:spTree>
    <p:extLst>
      <p:ext uri="{BB962C8B-B14F-4D97-AF65-F5344CB8AC3E}">
        <p14:creationId xmlns:p14="http://schemas.microsoft.com/office/powerpoint/2010/main" val="30639705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460" y="485907"/>
            <a:ext cx="10556388" cy="737584"/>
          </a:xfrm>
        </p:spPr>
        <p:txBody>
          <a:bodyPr/>
          <a:lstStyle/>
          <a:p>
            <a:r>
              <a:rPr lang="en-IN" sz="2800" b="1" dirty="0"/>
              <a:t>Reports to be Submitted under Financial Intelligence Unit </a:t>
            </a:r>
            <a:r>
              <a:rPr lang="en-IN" sz="2800" b="1" dirty="0" smtClean="0"/>
              <a:t>India</a:t>
            </a:r>
            <a:endParaRPr lang="en-IN" sz="2400" b="1" dirty="0"/>
          </a:p>
        </p:txBody>
      </p:sp>
      <p:graphicFrame>
        <p:nvGraphicFramePr>
          <p:cNvPr id="6" name="Table 5"/>
          <p:cNvGraphicFramePr>
            <a:graphicFrameLocks noGrp="1"/>
          </p:cNvGraphicFramePr>
          <p:nvPr>
            <p:extLst>
              <p:ext uri="{D42A27DB-BD31-4B8C-83A1-F6EECF244321}">
                <p14:modId xmlns:p14="http://schemas.microsoft.com/office/powerpoint/2010/main" val="2001465464"/>
              </p:ext>
            </p:extLst>
          </p:nvPr>
        </p:nvGraphicFramePr>
        <p:xfrm>
          <a:off x="0" y="1403790"/>
          <a:ext cx="12191999" cy="5029200"/>
        </p:xfrm>
        <a:graphic>
          <a:graphicData uri="http://schemas.openxmlformats.org/drawingml/2006/table">
            <a:tbl>
              <a:tblPr firstRow="1" bandRow="1">
                <a:tableStyleId>{5C22544A-7EE6-4342-B048-85BDC9FD1C3A}</a:tableStyleId>
              </a:tblPr>
              <a:tblGrid>
                <a:gridCol w="579549">
                  <a:extLst>
                    <a:ext uri="{9D8B030D-6E8A-4147-A177-3AD203B41FA5}">
                      <a16:colId xmlns:a16="http://schemas.microsoft.com/office/drawing/2014/main" val="20000"/>
                    </a:ext>
                  </a:extLst>
                </a:gridCol>
                <a:gridCol w="2421228">
                  <a:extLst>
                    <a:ext uri="{9D8B030D-6E8A-4147-A177-3AD203B41FA5}">
                      <a16:colId xmlns:a16="http://schemas.microsoft.com/office/drawing/2014/main" val="20001"/>
                    </a:ext>
                  </a:extLst>
                </a:gridCol>
                <a:gridCol w="5988677">
                  <a:extLst>
                    <a:ext uri="{9D8B030D-6E8A-4147-A177-3AD203B41FA5}">
                      <a16:colId xmlns:a16="http://schemas.microsoft.com/office/drawing/2014/main" val="20002"/>
                    </a:ext>
                  </a:extLst>
                </a:gridCol>
                <a:gridCol w="3202545">
                  <a:extLst>
                    <a:ext uri="{9D8B030D-6E8A-4147-A177-3AD203B41FA5}">
                      <a16:colId xmlns:a16="http://schemas.microsoft.com/office/drawing/2014/main" val="20003"/>
                    </a:ext>
                  </a:extLst>
                </a:gridCol>
              </a:tblGrid>
              <a:tr h="626148">
                <a:tc>
                  <a:txBody>
                    <a:bodyPr/>
                    <a:lstStyle/>
                    <a:p>
                      <a:pPr algn="ctr"/>
                      <a:r>
                        <a:rPr kumimoji="0" lang="en-IN" sz="1800" b="1" i="0" u="none" strike="noStrike" kern="1200" baseline="0" dirty="0" smtClean="0">
                          <a:solidFill>
                            <a:schemeClr val="lt1"/>
                          </a:solidFill>
                          <a:latin typeface="+mn-lt"/>
                          <a:ea typeface="+mn-ea"/>
                          <a:cs typeface="+mn-cs"/>
                        </a:rPr>
                        <a:t>Sl.</a:t>
                      </a:r>
                    </a:p>
                    <a:p>
                      <a:pPr algn="ctr"/>
                      <a:r>
                        <a:rPr kumimoji="0" lang="en-IN" sz="1800" b="1" i="0" u="none" strike="noStrike" kern="1200" baseline="0" dirty="0" smtClean="0">
                          <a:solidFill>
                            <a:schemeClr val="lt1"/>
                          </a:solidFill>
                          <a:latin typeface="+mn-lt"/>
                          <a:ea typeface="+mn-ea"/>
                          <a:cs typeface="+mn-cs"/>
                        </a:rPr>
                        <a:t>No.</a:t>
                      </a:r>
                      <a:endParaRPr lang="en-IN" dirty="0"/>
                    </a:p>
                  </a:txBody>
                  <a:tcPr/>
                </a:tc>
                <a:tc>
                  <a:txBody>
                    <a:bodyPr/>
                    <a:lstStyle/>
                    <a:p>
                      <a:r>
                        <a:rPr kumimoji="0" lang="en-IN" sz="1800" b="1" i="0" u="none" strike="noStrike" kern="1200" baseline="0" dirty="0" smtClean="0">
                          <a:solidFill>
                            <a:schemeClr val="lt1"/>
                          </a:solidFill>
                          <a:latin typeface="+mn-lt"/>
                          <a:ea typeface="+mn-ea"/>
                          <a:cs typeface="+mn-cs"/>
                        </a:rPr>
                        <a:t>Report</a:t>
                      </a:r>
                      <a:endParaRPr lang="en-IN" dirty="0"/>
                    </a:p>
                  </a:txBody>
                  <a:tcPr/>
                </a:tc>
                <a:tc>
                  <a:txBody>
                    <a:bodyPr/>
                    <a:lstStyle/>
                    <a:p>
                      <a:r>
                        <a:rPr kumimoji="0" lang="en-IN" sz="1800" b="1" i="0" u="none" strike="noStrike" kern="1200" baseline="0" dirty="0" smtClean="0">
                          <a:solidFill>
                            <a:schemeClr val="lt1"/>
                          </a:solidFill>
                          <a:latin typeface="+mn-lt"/>
                          <a:ea typeface="+mn-ea"/>
                          <a:cs typeface="+mn-cs"/>
                        </a:rPr>
                        <a:t>Description</a:t>
                      </a:r>
                      <a:endParaRPr lang="en-IN" dirty="0"/>
                    </a:p>
                  </a:txBody>
                  <a:tcPr/>
                </a:tc>
                <a:tc>
                  <a:txBody>
                    <a:bodyPr/>
                    <a:lstStyle/>
                    <a:p>
                      <a:r>
                        <a:rPr kumimoji="0" lang="en-IN" sz="1800" b="1" i="0" u="none" strike="noStrike" kern="1200" baseline="0" dirty="0" smtClean="0">
                          <a:solidFill>
                            <a:schemeClr val="lt1"/>
                          </a:solidFill>
                          <a:latin typeface="+mn-lt"/>
                          <a:ea typeface="+mn-ea"/>
                          <a:cs typeface="+mn-cs"/>
                        </a:rPr>
                        <a:t>Due Date</a:t>
                      </a:r>
                      <a:endParaRPr lang="en-IN" dirty="0"/>
                    </a:p>
                  </a:txBody>
                  <a:tcPr/>
                </a:tc>
                <a:extLst>
                  <a:ext uri="{0D108BD9-81ED-4DB2-BD59-A6C34878D82A}">
                    <a16:rowId xmlns:a16="http://schemas.microsoft.com/office/drawing/2014/main" val="10000"/>
                  </a:ext>
                </a:extLst>
              </a:tr>
              <a:tr h="626148">
                <a:tc>
                  <a:txBody>
                    <a:bodyPr/>
                    <a:lstStyle/>
                    <a:p>
                      <a:pPr algn="ctr"/>
                      <a:r>
                        <a:rPr lang="en-US" dirty="0" smtClean="0"/>
                        <a:t>1</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CTR (Cash Transaction Report)</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Rs.10 lakh or more</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15th day of succeeding month</a:t>
                      </a:r>
                      <a:endParaRPr lang="en-IN" dirty="0"/>
                    </a:p>
                  </a:txBody>
                  <a:tcPr/>
                </a:tc>
                <a:extLst>
                  <a:ext uri="{0D108BD9-81ED-4DB2-BD59-A6C34878D82A}">
                    <a16:rowId xmlns:a16="http://schemas.microsoft.com/office/drawing/2014/main" val="10001"/>
                  </a:ext>
                </a:extLst>
              </a:tr>
              <a:tr h="626148">
                <a:tc>
                  <a:txBody>
                    <a:bodyPr/>
                    <a:lstStyle/>
                    <a:p>
                      <a:pPr algn="ctr"/>
                      <a:r>
                        <a:rPr lang="en-US" dirty="0" smtClean="0"/>
                        <a:t>2</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CCR (Counterfeit Currency Report)</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Forged or Counterfeit currency</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baseline="0" dirty="0" smtClean="0">
                          <a:solidFill>
                            <a:schemeClr val="dk1"/>
                          </a:solidFill>
                          <a:latin typeface="+mn-lt"/>
                          <a:ea typeface="+mn-ea"/>
                          <a:cs typeface="+mn-cs"/>
                        </a:rPr>
                        <a:t>15th day of succeeding month</a:t>
                      </a:r>
                      <a:endParaRPr lang="en-IN" dirty="0" smtClean="0"/>
                    </a:p>
                  </a:txBody>
                  <a:tcPr/>
                </a:tc>
                <a:extLst>
                  <a:ext uri="{0D108BD9-81ED-4DB2-BD59-A6C34878D82A}">
                    <a16:rowId xmlns:a16="http://schemas.microsoft.com/office/drawing/2014/main" val="10002"/>
                  </a:ext>
                </a:extLst>
              </a:tr>
              <a:tr h="626148">
                <a:tc>
                  <a:txBody>
                    <a:bodyPr/>
                    <a:lstStyle/>
                    <a:p>
                      <a:pPr algn="ctr"/>
                      <a:r>
                        <a:rPr lang="en-US" dirty="0" smtClean="0"/>
                        <a:t>3</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NTR</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All transaction involving receipts by NPO of value more than Rs.10 lakhs or more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baseline="0" dirty="0" smtClean="0">
                          <a:solidFill>
                            <a:schemeClr val="dk1"/>
                          </a:solidFill>
                          <a:latin typeface="+mn-lt"/>
                          <a:ea typeface="+mn-ea"/>
                          <a:cs typeface="+mn-cs"/>
                        </a:rPr>
                        <a:t>15th day of succeeding month</a:t>
                      </a:r>
                      <a:endParaRPr lang="en-IN" dirty="0" smtClean="0"/>
                    </a:p>
                    <a:p>
                      <a:endParaRPr lang="en-IN" dirty="0"/>
                    </a:p>
                  </a:txBody>
                  <a:tcPr/>
                </a:tc>
                <a:extLst>
                  <a:ext uri="{0D108BD9-81ED-4DB2-BD59-A6C34878D82A}">
                    <a16:rowId xmlns:a16="http://schemas.microsoft.com/office/drawing/2014/main" val="10003"/>
                  </a:ext>
                </a:extLst>
              </a:tr>
              <a:tr h="626148">
                <a:tc>
                  <a:txBody>
                    <a:bodyPr/>
                    <a:lstStyle/>
                    <a:p>
                      <a:pPr algn="ctr"/>
                      <a:r>
                        <a:rPr lang="en-US" dirty="0" smtClean="0"/>
                        <a:t>4</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CBWTR (Cross-Border Wire Transfer Report)</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Cross-Border Transfer Rs.5 lakhs or more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baseline="0" dirty="0" smtClean="0">
                          <a:solidFill>
                            <a:schemeClr val="dk1"/>
                          </a:solidFill>
                          <a:latin typeface="+mn-lt"/>
                          <a:ea typeface="+mn-ea"/>
                          <a:cs typeface="+mn-cs"/>
                        </a:rPr>
                        <a:t>15th day of succeeding month</a:t>
                      </a:r>
                      <a:endParaRPr lang="en-IN" dirty="0"/>
                    </a:p>
                  </a:txBody>
                  <a:tcPr/>
                </a:tc>
                <a:extLst>
                  <a:ext uri="{0D108BD9-81ED-4DB2-BD59-A6C34878D82A}">
                    <a16:rowId xmlns:a16="http://schemas.microsoft.com/office/drawing/2014/main" val="10004"/>
                  </a:ext>
                </a:extLst>
              </a:tr>
              <a:tr h="894497">
                <a:tc>
                  <a:txBody>
                    <a:bodyPr/>
                    <a:lstStyle/>
                    <a:p>
                      <a:pPr algn="ctr"/>
                      <a:r>
                        <a:rPr lang="en-US" dirty="0" smtClean="0"/>
                        <a:t>5</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Immovable</a:t>
                      </a:r>
                    </a:p>
                    <a:p>
                      <a:r>
                        <a:rPr kumimoji="0" lang="en-IN" sz="1800" b="0" i="0" u="none" strike="noStrike" kern="1200" baseline="0" dirty="0" smtClean="0">
                          <a:solidFill>
                            <a:schemeClr val="dk1"/>
                          </a:solidFill>
                          <a:latin typeface="+mn-lt"/>
                          <a:ea typeface="+mn-ea"/>
                          <a:cs typeface="+mn-cs"/>
                        </a:rPr>
                        <a:t>property</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Sale purchase of Immovable property value exceeding Rs.50 lakh or more</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IN" sz="1800" b="0" i="0" u="none" strike="noStrike" kern="1200" baseline="0" dirty="0" smtClean="0">
                          <a:solidFill>
                            <a:schemeClr val="dk1"/>
                          </a:solidFill>
                          <a:latin typeface="+mn-lt"/>
                          <a:ea typeface="+mn-ea"/>
                          <a:cs typeface="+mn-cs"/>
                        </a:rPr>
                        <a:t>15th day of succeeding month</a:t>
                      </a:r>
                      <a:endParaRPr lang="en-IN" dirty="0" smtClean="0"/>
                    </a:p>
                    <a:p>
                      <a:r>
                        <a:rPr kumimoji="0" lang="en-IN" sz="1800" b="0" i="0" u="none" strike="noStrike" kern="1200" baseline="0" dirty="0" smtClean="0">
                          <a:solidFill>
                            <a:schemeClr val="dk1"/>
                          </a:solidFill>
                          <a:latin typeface="+mn-lt"/>
                          <a:ea typeface="+mn-ea"/>
                          <a:cs typeface="+mn-cs"/>
                        </a:rPr>
                        <a:t>15th day of the month</a:t>
                      </a:r>
                    </a:p>
                    <a:p>
                      <a:r>
                        <a:rPr kumimoji="0" lang="en-IN" sz="1800" b="0" i="0" u="none" strike="noStrike" kern="1200" baseline="0" dirty="0" smtClean="0">
                          <a:solidFill>
                            <a:schemeClr val="dk1"/>
                          </a:solidFill>
                          <a:latin typeface="+mn-lt"/>
                          <a:ea typeface="+mn-ea"/>
                          <a:cs typeface="+mn-cs"/>
                        </a:rPr>
                        <a:t>succeeding the quarter</a:t>
                      </a:r>
                      <a:endParaRPr lang="en-IN" dirty="0" smtClean="0"/>
                    </a:p>
                  </a:txBody>
                  <a:tcPr/>
                </a:tc>
                <a:extLst>
                  <a:ext uri="{0D108BD9-81ED-4DB2-BD59-A6C34878D82A}">
                    <a16:rowId xmlns:a16="http://schemas.microsoft.com/office/drawing/2014/main" val="10005"/>
                  </a:ext>
                </a:extLst>
              </a:tr>
              <a:tr h="894497">
                <a:tc>
                  <a:txBody>
                    <a:bodyPr/>
                    <a:lstStyle/>
                    <a:p>
                      <a:pPr algn="ctr"/>
                      <a:r>
                        <a:rPr lang="en-US" dirty="0" smtClean="0"/>
                        <a:t>6</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STR</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All suspicious transaction whether or not made in cash</a:t>
                      </a:r>
                      <a:endParaRPr lang="en-IN" dirty="0"/>
                    </a:p>
                  </a:txBody>
                  <a:tcPr/>
                </a:tc>
                <a:tc>
                  <a:txBody>
                    <a:bodyPr/>
                    <a:lstStyle/>
                    <a:p>
                      <a:r>
                        <a:rPr kumimoji="0" lang="en-IN" sz="1800" b="0" i="0" u="none" strike="noStrike" kern="1200" baseline="0" dirty="0" smtClean="0">
                          <a:solidFill>
                            <a:schemeClr val="dk1"/>
                          </a:solidFill>
                          <a:latin typeface="+mn-lt"/>
                          <a:ea typeface="+mn-ea"/>
                          <a:cs typeface="+mn-cs"/>
                        </a:rPr>
                        <a:t>Not later than 7 working days</a:t>
                      </a:r>
                    </a:p>
                    <a:p>
                      <a:r>
                        <a:rPr kumimoji="0" lang="en-IN" sz="1800" b="0" i="0" u="none" strike="noStrike" kern="1200" baseline="0" dirty="0" smtClean="0">
                          <a:solidFill>
                            <a:schemeClr val="dk1"/>
                          </a:solidFill>
                          <a:latin typeface="+mn-lt"/>
                          <a:ea typeface="+mn-ea"/>
                          <a:cs typeface="+mn-cs"/>
                        </a:rPr>
                        <a:t>on being satisfied that the</a:t>
                      </a:r>
                    </a:p>
                    <a:p>
                      <a:r>
                        <a:rPr kumimoji="0" lang="en-IN" sz="1800" b="0" i="0" u="none" strike="noStrike" kern="1200" baseline="0" dirty="0" smtClean="0">
                          <a:solidFill>
                            <a:schemeClr val="dk1"/>
                          </a:solidFill>
                          <a:latin typeface="+mn-lt"/>
                          <a:ea typeface="+mn-ea"/>
                          <a:cs typeface="+mn-cs"/>
                        </a:rPr>
                        <a:t>transaction is suspicious</a:t>
                      </a:r>
                      <a:endParaRPr lang="en-IN"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9670445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11665"/>
            <a:ext cx="12192000" cy="737584"/>
          </a:xfrm>
        </p:spPr>
        <p:txBody>
          <a:bodyPr/>
          <a:lstStyle/>
          <a:p>
            <a:pPr algn="ctr"/>
            <a:r>
              <a:rPr lang="en-IN" sz="2500" b="1" dirty="0" smtClean="0"/>
              <a:t>                     Registration Process of Reporting Entity &amp; Principal Officer under (FIUIND)</a:t>
            </a:r>
            <a:endParaRPr lang="en-IN" sz="2500" b="1" dirty="0"/>
          </a:p>
        </p:txBody>
      </p:sp>
      <p:sp>
        <p:nvSpPr>
          <p:cNvPr id="3" name="Content Placeholder 2"/>
          <p:cNvSpPr>
            <a:spLocks noGrp="1"/>
          </p:cNvSpPr>
          <p:nvPr>
            <p:ph idx="1"/>
          </p:nvPr>
        </p:nvSpPr>
        <p:spPr>
          <a:xfrm>
            <a:off x="103030" y="1403796"/>
            <a:ext cx="11964473" cy="5267462"/>
          </a:xfrm>
        </p:spPr>
        <p:txBody>
          <a:bodyPr/>
          <a:lstStyle/>
          <a:p>
            <a:pPr marL="0" indent="0" algn="just">
              <a:buNone/>
            </a:pPr>
            <a:r>
              <a:rPr lang="en-IN" sz="2000" b="1" dirty="0"/>
              <a:t>Procedure for Registering Reporting Entity under Financial Intelligence Unit India (FIUIND)</a:t>
            </a:r>
            <a:endParaRPr lang="en-IN" sz="2000" dirty="0" smtClean="0"/>
          </a:p>
          <a:p>
            <a:pPr lvl="1" algn="just"/>
            <a:r>
              <a:rPr lang="en-IN" sz="1900" dirty="0" smtClean="0"/>
              <a:t>The </a:t>
            </a:r>
            <a:r>
              <a:rPr lang="en-IN" sz="1900" dirty="0"/>
              <a:t>applicant has to first visit the following website https://finnet.gov.in</a:t>
            </a:r>
            <a:r>
              <a:rPr lang="en-IN" sz="1900" dirty="0" smtClean="0"/>
              <a:t>/</a:t>
            </a:r>
          </a:p>
          <a:p>
            <a:pPr lvl="1" algn="just"/>
            <a:r>
              <a:rPr lang="en-IN" sz="1900" dirty="0"/>
              <a:t>In the next step the applicant has to go to new registration in the login page and click </a:t>
            </a:r>
            <a:r>
              <a:rPr lang="en-IN" sz="1900" dirty="0" smtClean="0"/>
              <a:t>on Search </a:t>
            </a:r>
            <a:r>
              <a:rPr lang="en-IN" sz="1900" dirty="0"/>
              <a:t>Reporting Entity</a:t>
            </a:r>
            <a:r>
              <a:rPr lang="en-IN" sz="1900" dirty="0" smtClean="0"/>
              <a:t>.</a:t>
            </a:r>
          </a:p>
          <a:p>
            <a:pPr lvl="1" algn="just"/>
            <a:r>
              <a:rPr lang="en-IN" sz="1900" dirty="0"/>
              <a:t>In the next step information on the reporting entity must be submitted</a:t>
            </a:r>
            <a:r>
              <a:rPr lang="en-IN" sz="1900" dirty="0" smtClean="0"/>
              <a:t>.</a:t>
            </a:r>
          </a:p>
          <a:p>
            <a:pPr lvl="1" algn="just"/>
            <a:r>
              <a:rPr lang="en-IN" sz="1900" dirty="0"/>
              <a:t>After this the applicant has to request for the registration number and print a hard copy </a:t>
            </a:r>
            <a:r>
              <a:rPr lang="en-IN" sz="1900" dirty="0" smtClean="0"/>
              <a:t>of the </a:t>
            </a:r>
            <a:r>
              <a:rPr lang="en-IN" sz="1900" dirty="0"/>
              <a:t>same. This hard copy is required to be sent to the FIU-IND.</a:t>
            </a:r>
          </a:p>
          <a:p>
            <a:pPr lvl="1" algn="just"/>
            <a:r>
              <a:rPr lang="en-IN" sz="1900" dirty="0"/>
              <a:t>The scanned copy can be emailed to ctrcell@fiuindia.gov.in </a:t>
            </a:r>
            <a:r>
              <a:rPr lang="en-IN" sz="1900" dirty="0" smtClean="0"/>
              <a:t>.</a:t>
            </a:r>
          </a:p>
          <a:p>
            <a:pPr algn="just"/>
            <a:r>
              <a:rPr lang="en-IN" sz="2000" b="1" dirty="0"/>
              <a:t>Procedure for Registering Reporting Entity under Financial Intelligence Unit India (FIUIND)</a:t>
            </a:r>
            <a:endParaRPr lang="en-IN" sz="2000" dirty="0"/>
          </a:p>
          <a:p>
            <a:pPr lvl="1" algn="just"/>
            <a:r>
              <a:rPr lang="en-IN" sz="1900" dirty="0"/>
              <a:t>The applicant has to first visit the following website https://finnet.gov.in/ .</a:t>
            </a:r>
          </a:p>
          <a:p>
            <a:pPr lvl="1" algn="just"/>
            <a:r>
              <a:rPr lang="en-IN" sz="1900" dirty="0"/>
              <a:t>The applicant has to click on Search Reporting Entity.</a:t>
            </a:r>
          </a:p>
          <a:p>
            <a:pPr lvl="1" algn="just"/>
            <a:r>
              <a:rPr lang="en-IN" sz="1900" dirty="0"/>
              <a:t>Enter the FIUREID FIU Reporting Entity Identification Number</a:t>
            </a:r>
            <a:r>
              <a:rPr lang="en-IN" sz="1900" dirty="0" smtClean="0"/>
              <a:t>.</a:t>
            </a:r>
          </a:p>
          <a:p>
            <a:pPr lvl="1" algn="just"/>
            <a:r>
              <a:rPr lang="en-IN" sz="1900" dirty="0"/>
              <a:t>Provide details of the principal officer. After this a FINnet Registration request would </a:t>
            </a:r>
            <a:r>
              <a:rPr lang="en-IN" sz="1900" dirty="0" smtClean="0"/>
              <a:t>be generated </a:t>
            </a:r>
            <a:r>
              <a:rPr lang="en-IN" sz="1900" dirty="0"/>
              <a:t>as per the requirements</a:t>
            </a:r>
            <a:r>
              <a:rPr lang="en-IN" sz="1900" dirty="0" smtClean="0"/>
              <a:t>.</a:t>
            </a:r>
          </a:p>
          <a:p>
            <a:pPr lvl="1" algn="just"/>
            <a:r>
              <a:rPr lang="en-IN" sz="1900" dirty="0"/>
              <a:t>The scanned copy can be emailed to ctrcell@fiuindia.gov.in</a:t>
            </a:r>
            <a:r>
              <a:rPr lang="en-IN" sz="1900" dirty="0" smtClean="0"/>
              <a:t>. </a:t>
            </a:r>
            <a:endParaRPr lang="en-IN" sz="1900" dirty="0"/>
          </a:p>
        </p:txBody>
      </p:sp>
    </p:spTree>
    <p:extLst>
      <p:ext uri="{BB962C8B-B14F-4D97-AF65-F5344CB8AC3E}">
        <p14:creationId xmlns:p14="http://schemas.microsoft.com/office/powerpoint/2010/main" val="27703413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34391"/>
            <a:ext cx="12192000" cy="737584"/>
          </a:xfrm>
        </p:spPr>
        <p:txBody>
          <a:bodyPr/>
          <a:lstStyle/>
          <a:p>
            <a:pPr algn="ctr"/>
            <a:r>
              <a:rPr lang="en-IN" sz="2500" b="1" dirty="0" smtClean="0"/>
              <a:t>         </a:t>
            </a:r>
            <a:r>
              <a:rPr lang="en-IN" sz="2300" b="1" dirty="0" smtClean="0"/>
              <a:t>Documents </a:t>
            </a:r>
            <a:r>
              <a:rPr lang="en-IN" sz="2300" b="1" dirty="0"/>
              <a:t>Required for Registering as an Entity under Financial Intelligence Unit India</a:t>
            </a:r>
          </a:p>
        </p:txBody>
      </p:sp>
      <p:sp>
        <p:nvSpPr>
          <p:cNvPr id="3" name="Content Placeholder 2"/>
          <p:cNvSpPr>
            <a:spLocks noGrp="1"/>
          </p:cNvSpPr>
          <p:nvPr>
            <p:ph idx="1"/>
          </p:nvPr>
        </p:nvSpPr>
        <p:spPr>
          <a:xfrm>
            <a:off x="103030" y="1300764"/>
            <a:ext cx="11964473" cy="5267462"/>
          </a:xfrm>
        </p:spPr>
        <p:txBody>
          <a:bodyPr/>
          <a:lstStyle/>
          <a:p>
            <a:pPr marL="0" indent="0" algn="just">
              <a:buNone/>
            </a:pPr>
            <a:r>
              <a:rPr lang="en-IN" sz="2000" b="1" dirty="0"/>
              <a:t>The following documents are required for registering under the Financial Intelligence Unit India</a:t>
            </a:r>
            <a:r>
              <a:rPr lang="en-IN" sz="2000" b="1" dirty="0" smtClean="0"/>
              <a:t>:</a:t>
            </a:r>
          </a:p>
          <a:p>
            <a:pPr marL="0" indent="0" algn="just">
              <a:buNone/>
            </a:pPr>
            <a:r>
              <a:rPr lang="en-IN" sz="1800" b="1" dirty="0" smtClean="0"/>
              <a:t>Individual</a:t>
            </a:r>
          </a:p>
          <a:p>
            <a:pPr lvl="1">
              <a:buFont typeface="Wingdings" panose="05000000000000000000" pitchFamily="2" charset="2"/>
              <a:buChar char="Ø"/>
            </a:pPr>
            <a:r>
              <a:rPr lang="en-IN" sz="1800" dirty="0"/>
              <a:t>One certified copy of an officially valid document containing details of identity and address:</a:t>
            </a:r>
          </a:p>
          <a:p>
            <a:pPr lvl="1">
              <a:buFont typeface="Wingdings" panose="05000000000000000000" pitchFamily="2" charset="2"/>
              <a:buChar char="Ø"/>
            </a:pPr>
            <a:r>
              <a:rPr lang="en-US" sz="1800" dirty="0" smtClean="0"/>
              <a:t>One recent photograph.</a:t>
            </a:r>
          </a:p>
          <a:p>
            <a:pPr marL="0" indent="0" algn="just">
              <a:buNone/>
            </a:pPr>
            <a:r>
              <a:rPr lang="en-IN" sz="1800" b="1" dirty="0" smtClean="0"/>
              <a:t>Company</a:t>
            </a:r>
          </a:p>
          <a:p>
            <a:pPr lvl="1">
              <a:buFont typeface="Wingdings" panose="05000000000000000000" pitchFamily="2" charset="2"/>
              <a:buChar char="Ø"/>
            </a:pPr>
            <a:r>
              <a:rPr lang="en-IN" sz="1600" dirty="0"/>
              <a:t>Certificate of Incorporation (COI)/MOA &amp; AOA of Company</a:t>
            </a:r>
            <a:r>
              <a:rPr lang="en-IN" sz="1600" dirty="0" smtClean="0"/>
              <a:t>.</a:t>
            </a:r>
          </a:p>
          <a:p>
            <a:pPr lvl="1">
              <a:buFont typeface="Wingdings" panose="05000000000000000000" pitchFamily="2" charset="2"/>
              <a:buChar char="Ø"/>
            </a:pPr>
            <a:r>
              <a:rPr lang="en-IN" sz="1600" dirty="0" smtClean="0"/>
              <a:t>Resolution </a:t>
            </a:r>
            <a:r>
              <a:rPr lang="en-IN" sz="1600" dirty="0"/>
              <a:t>from BOD and POA granted to its managers, officers or employees to </a:t>
            </a:r>
            <a:r>
              <a:rPr lang="en-IN" sz="1600" dirty="0" smtClean="0"/>
              <a:t>transact on </a:t>
            </a:r>
            <a:r>
              <a:rPr lang="en-IN" sz="1600" dirty="0"/>
              <a:t>its behalf</a:t>
            </a:r>
            <a:r>
              <a:rPr lang="en-IN" sz="1600" dirty="0" smtClean="0"/>
              <a:t>.</a:t>
            </a:r>
          </a:p>
          <a:p>
            <a:pPr marL="0" indent="0" algn="just">
              <a:buNone/>
            </a:pPr>
            <a:r>
              <a:rPr lang="en-IN" sz="1800" b="1" dirty="0"/>
              <a:t>Partnership </a:t>
            </a:r>
            <a:r>
              <a:rPr lang="en-IN" sz="1800" b="1" dirty="0" smtClean="0"/>
              <a:t>Firm</a:t>
            </a:r>
            <a:endParaRPr lang="en-US" sz="1800" b="1" dirty="0"/>
          </a:p>
          <a:p>
            <a:pPr lvl="1">
              <a:buFont typeface="Wingdings" panose="05000000000000000000" pitchFamily="2" charset="2"/>
              <a:buChar char="Ø"/>
            </a:pPr>
            <a:r>
              <a:rPr lang="en-US" sz="1800" dirty="0"/>
              <a:t>Registration Certificate.</a:t>
            </a:r>
          </a:p>
          <a:p>
            <a:pPr lvl="1">
              <a:buFont typeface="Wingdings" panose="05000000000000000000" pitchFamily="2" charset="2"/>
              <a:buChar char="Ø"/>
            </a:pPr>
            <a:r>
              <a:rPr lang="en-US" sz="1800" dirty="0"/>
              <a:t>Partnership Deed</a:t>
            </a:r>
            <a:r>
              <a:rPr lang="en-US" sz="1800" dirty="0" smtClean="0"/>
              <a:t>.</a:t>
            </a:r>
          </a:p>
          <a:p>
            <a:pPr marL="0" indent="0" algn="just">
              <a:buNone/>
            </a:pPr>
            <a:r>
              <a:rPr lang="en-IN" sz="1800" b="1" dirty="0" smtClean="0"/>
              <a:t>Trust</a:t>
            </a:r>
          </a:p>
          <a:p>
            <a:pPr lvl="1">
              <a:buFont typeface="Wingdings" panose="05000000000000000000" pitchFamily="2" charset="2"/>
              <a:buChar char="Ø"/>
            </a:pPr>
            <a:r>
              <a:rPr lang="en-IN" sz="1800" dirty="0"/>
              <a:t>Registration Certificate.</a:t>
            </a:r>
          </a:p>
          <a:p>
            <a:pPr lvl="1">
              <a:buFont typeface="Wingdings" panose="05000000000000000000" pitchFamily="2" charset="2"/>
              <a:buChar char="Ø"/>
            </a:pPr>
            <a:r>
              <a:rPr lang="en-IN" sz="1800" dirty="0"/>
              <a:t>Trust Deed</a:t>
            </a:r>
            <a:r>
              <a:rPr lang="en-IN" sz="1800" dirty="0" smtClean="0"/>
              <a:t>.</a:t>
            </a:r>
          </a:p>
          <a:p>
            <a:pPr marL="0" indent="0" algn="just">
              <a:buNone/>
            </a:pPr>
            <a:r>
              <a:rPr lang="en-IN" sz="1800" b="1" dirty="0"/>
              <a:t>Body of Individual (BOI</a:t>
            </a:r>
            <a:r>
              <a:rPr lang="en-IN" sz="1800" b="1" dirty="0" smtClean="0"/>
              <a:t>)</a:t>
            </a:r>
          </a:p>
          <a:p>
            <a:pPr lvl="1">
              <a:buFont typeface="Wingdings" panose="05000000000000000000" pitchFamily="2" charset="2"/>
              <a:buChar char="Ø"/>
            </a:pPr>
            <a:r>
              <a:rPr lang="en-IN" sz="1600" dirty="0"/>
              <a:t>Resolution of Managing body of such association or body of individuals</a:t>
            </a:r>
          </a:p>
          <a:p>
            <a:pPr lvl="1">
              <a:buFont typeface="Wingdings" panose="05000000000000000000" pitchFamily="2" charset="2"/>
              <a:buChar char="Ø"/>
            </a:pPr>
            <a:r>
              <a:rPr lang="en-IN" sz="1600" dirty="0"/>
              <a:t>POA granted to him to transact on its behalf</a:t>
            </a:r>
            <a:endParaRPr lang="en-US" sz="1600" b="1" dirty="0"/>
          </a:p>
        </p:txBody>
      </p:sp>
    </p:spTree>
    <p:extLst>
      <p:ext uri="{BB962C8B-B14F-4D97-AF65-F5344CB8AC3E}">
        <p14:creationId xmlns:p14="http://schemas.microsoft.com/office/powerpoint/2010/main" val="4909083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600" b="1" dirty="0" smtClean="0"/>
              <a:t>Cert-In</a:t>
            </a:r>
            <a:endParaRPr lang="en-IN" sz="3600" b="1" dirty="0"/>
          </a:p>
        </p:txBody>
      </p:sp>
      <p:sp>
        <p:nvSpPr>
          <p:cNvPr id="3" name="Content Placeholder 2"/>
          <p:cNvSpPr>
            <a:spLocks noGrp="1"/>
          </p:cNvSpPr>
          <p:nvPr>
            <p:ph idx="1"/>
          </p:nvPr>
        </p:nvSpPr>
        <p:spPr>
          <a:xfrm>
            <a:off x="103030" y="1249248"/>
            <a:ext cx="11964473" cy="5267462"/>
          </a:xfrm>
        </p:spPr>
        <p:txBody>
          <a:bodyPr/>
          <a:lstStyle/>
          <a:p>
            <a:pPr algn="just">
              <a:lnSpc>
                <a:spcPct val="150000"/>
              </a:lnSpc>
            </a:pPr>
            <a:r>
              <a:rPr lang="en-IN" sz="2400" dirty="0"/>
              <a:t>CERT-In (the Indian Computer Emergency Response Team) is a government-mandated </a:t>
            </a:r>
            <a:r>
              <a:rPr lang="en-IN" sz="2400" dirty="0" smtClean="0"/>
              <a:t>information technology </a:t>
            </a:r>
            <a:r>
              <a:rPr lang="en-IN" sz="2400" dirty="0"/>
              <a:t>(IT) security organization. The purpose of CERT-In is to respond to computer </a:t>
            </a:r>
            <a:r>
              <a:rPr lang="en-IN" sz="2400" dirty="0" smtClean="0"/>
              <a:t>security incidents</a:t>
            </a:r>
            <a:r>
              <a:rPr lang="en-IN" sz="2400" dirty="0"/>
              <a:t>, report on vulnerabilities and promote effective IT security practices throughout the </a:t>
            </a:r>
            <a:r>
              <a:rPr lang="en-IN" sz="2400" dirty="0" smtClean="0"/>
              <a:t>country. CERT-In </a:t>
            </a:r>
            <a:r>
              <a:rPr lang="en-IN" sz="2400" dirty="0"/>
              <a:t>was created by the Indian Department of Information Technology in 2004 and </a:t>
            </a:r>
            <a:r>
              <a:rPr lang="en-IN" sz="2400" dirty="0" smtClean="0"/>
              <a:t>operates under </a:t>
            </a:r>
            <a:r>
              <a:rPr lang="en-IN" sz="2400" dirty="0"/>
              <a:t>the auspices of that department. According to the provisions of the Information </a:t>
            </a:r>
            <a:r>
              <a:rPr lang="en-IN" sz="2400" dirty="0" smtClean="0"/>
              <a:t>Technology Amendment </a:t>
            </a:r>
            <a:r>
              <a:rPr lang="en-IN" sz="2400" dirty="0"/>
              <a:t>Act, 2008, CERT-In is responsible for overseeing administration of the Act.</a:t>
            </a:r>
            <a:endParaRPr lang="en-IN" sz="2100" dirty="0"/>
          </a:p>
        </p:txBody>
      </p:sp>
    </p:spTree>
    <p:extLst>
      <p:ext uri="{BB962C8B-B14F-4D97-AF65-F5344CB8AC3E}">
        <p14:creationId xmlns:p14="http://schemas.microsoft.com/office/powerpoint/2010/main" val="370124795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000" b="1" dirty="0"/>
              <a:t>Information Security Assurance (Rule 9, CERT-In Rules,2013)</a:t>
            </a:r>
          </a:p>
        </p:txBody>
      </p:sp>
      <p:sp>
        <p:nvSpPr>
          <p:cNvPr id="3" name="Content Placeholder 2"/>
          <p:cNvSpPr>
            <a:spLocks noGrp="1"/>
          </p:cNvSpPr>
          <p:nvPr>
            <p:ph idx="1"/>
          </p:nvPr>
        </p:nvSpPr>
        <p:spPr>
          <a:xfrm>
            <a:off x="103030" y="1468191"/>
            <a:ext cx="11964473" cy="5055587"/>
          </a:xfrm>
        </p:spPr>
        <p:txBody>
          <a:bodyPr/>
          <a:lstStyle/>
          <a:p>
            <a:pPr algn="just"/>
            <a:r>
              <a:rPr lang="en-IN" sz="2400" dirty="0"/>
              <a:t>Information security assurance (ISA) is the practice of assuring information </a:t>
            </a:r>
            <a:r>
              <a:rPr lang="en-IN" sz="2400" dirty="0" smtClean="0"/>
              <a:t>an managing </a:t>
            </a:r>
            <a:r>
              <a:rPr lang="en-IN" sz="2400" dirty="0"/>
              <a:t>risks related </a:t>
            </a:r>
            <a:r>
              <a:rPr lang="en-IN" sz="2400" dirty="0" smtClean="0"/>
              <a:t>to the </a:t>
            </a:r>
            <a:r>
              <a:rPr lang="en-IN" sz="2400" dirty="0"/>
              <a:t>use, processing, storage, and transmission of information and the systems used for these processes</a:t>
            </a:r>
            <a:r>
              <a:rPr lang="en-IN" sz="2400" dirty="0" smtClean="0"/>
              <a:t>.  </a:t>
            </a:r>
          </a:p>
          <a:p>
            <a:pPr algn="just"/>
            <a:r>
              <a:rPr lang="en-IN" sz="2400" dirty="0"/>
              <a:t>There are various international standards that can be used to gauge best practices in ISA such as </a:t>
            </a:r>
            <a:r>
              <a:rPr lang="en-IN" sz="2400" dirty="0" smtClean="0"/>
              <a:t>ISO 27001</a:t>
            </a:r>
            <a:r>
              <a:rPr lang="en-IN" sz="2400" dirty="0"/>
              <a:t>, BS 7799-3:2006, CISSP etc. ISA and its relevant standards play the role of the first line of </a:t>
            </a:r>
            <a:r>
              <a:rPr lang="en-IN" sz="2400" dirty="0" smtClean="0"/>
              <a:t>defence in </a:t>
            </a:r>
            <a:r>
              <a:rPr lang="en-IN" sz="2400" dirty="0"/>
              <a:t>cyber attacks and a well-designed, audited and resilient ISA policy process can significantly reduce </a:t>
            </a:r>
            <a:r>
              <a:rPr lang="en-IN" sz="2400" dirty="0" smtClean="0"/>
              <a:t>or even </a:t>
            </a:r>
            <a:r>
              <a:rPr lang="en-IN" sz="2400" dirty="0"/>
              <a:t>nullify the harms arising out of a cyber-attack</a:t>
            </a:r>
            <a:r>
              <a:rPr lang="en-IN" sz="2400" dirty="0" smtClean="0"/>
              <a:t>.</a:t>
            </a:r>
          </a:p>
          <a:p>
            <a:pPr algn="just"/>
            <a:r>
              <a:rPr lang="en-IN" sz="2400" dirty="0"/>
              <a:t>The CERT-In’s internal role on information security can be found on the Information Security </a:t>
            </a:r>
            <a:r>
              <a:rPr lang="en-IN" sz="2400" dirty="0" smtClean="0"/>
              <a:t>Policy page </a:t>
            </a:r>
            <a:r>
              <a:rPr lang="en-IN" sz="2400" dirty="0"/>
              <a:t>on its website which carries various documentation about the actions and </a:t>
            </a:r>
            <a:r>
              <a:rPr lang="en-IN" sz="2400" dirty="0" smtClean="0"/>
              <a:t>recommendations carried </a:t>
            </a:r>
            <a:r>
              <a:rPr lang="en-IN" sz="2400" dirty="0"/>
              <a:t>out by CERT-In in furthering ISA in </a:t>
            </a:r>
            <a:r>
              <a:rPr lang="en-IN" sz="2400" dirty="0" err="1" smtClean="0"/>
              <a:t>ke</a:t>
            </a:r>
            <a:r>
              <a:rPr lang="en-IN" sz="2400" dirty="0" smtClean="0"/>
              <a:t> government </a:t>
            </a:r>
            <a:r>
              <a:rPr lang="en-IN" sz="2400" dirty="0"/>
              <a:t>and critical infrastructure organisations.</a:t>
            </a:r>
          </a:p>
        </p:txBody>
      </p:sp>
    </p:spTree>
    <p:extLst>
      <p:ext uri="{BB962C8B-B14F-4D97-AF65-F5344CB8AC3E}">
        <p14:creationId xmlns:p14="http://schemas.microsoft.com/office/powerpoint/2010/main" val="111661406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200" b="1" dirty="0"/>
              <a:t>Internal Security Alliance (ISA) </a:t>
            </a:r>
            <a:r>
              <a:rPr lang="en-IN" sz="3200" b="1" dirty="0" smtClean="0"/>
              <a:t>Policy </a:t>
            </a:r>
            <a:endParaRPr lang="en-IN" sz="3000" b="1" dirty="0"/>
          </a:p>
        </p:txBody>
      </p:sp>
      <p:sp>
        <p:nvSpPr>
          <p:cNvPr id="3" name="Content Placeholder 2"/>
          <p:cNvSpPr>
            <a:spLocks noGrp="1"/>
          </p:cNvSpPr>
          <p:nvPr>
            <p:ph idx="1"/>
          </p:nvPr>
        </p:nvSpPr>
        <p:spPr>
          <a:xfrm>
            <a:off x="103030" y="1468191"/>
            <a:ext cx="11964473" cy="5055587"/>
          </a:xfrm>
        </p:spPr>
        <p:txBody>
          <a:bodyPr/>
          <a:lstStyle/>
          <a:p>
            <a:pPr algn="just">
              <a:lnSpc>
                <a:spcPct val="150000"/>
              </a:lnSpc>
            </a:pPr>
            <a:r>
              <a:rPr lang="en-IN" sz="2150" dirty="0"/>
              <a:t>The ISA Policy page at CERT-In’s website contains the recommended IT Security Policy for </a:t>
            </a:r>
            <a:r>
              <a:rPr lang="en-IN" sz="2150" dirty="0" smtClean="0"/>
              <a:t>Government </a:t>
            </a:r>
            <a:r>
              <a:rPr lang="en-IN" sz="2150" dirty="0"/>
              <a:t>&amp; Critical Infrastructure programmes as well as ISA Implementation guides that can be used by </a:t>
            </a:r>
            <a:r>
              <a:rPr lang="en-IN" sz="2150" dirty="0" smtClean="0"/>
              <a:t>private and </a:t>
            </a:r>
            <a:r>
              <a:rPr lang="en-IN" sz="2150" dirty="0"/>
              <a:t>public entities alike to improve their cyber security profiles from both an infrastructure </a:t>
            </a:r>
            <a:r>
              <a:rPr lang="en-IN" sz="2150" dirty="0" smtClean="0"/>
              <a:t>and processes </a:t>
            </a:r>
            <a:r>
              <a:rPr lang="en-IN" sz="2150" dirty="0"/>
              <a:t>perspective</a:t>
            </a:r>
            <a:r>
              <a:rPr lang="en-IN" sz="2150" dirty="0" smtClean="0"/>
              <a:t>. </a:t>
            </a:r>
          </a:p>
          <a:p>
            <a:pPr algn="just">
              <a:lnSpc>
                <a:spcPct val="150000"/>
              </a:lnSpc>
            </a:pPr>
            <a:r>
              <a:rPr lang="en-IN" sz="2150" dirty="0"/>
              <a:t>The page contains limited documentation and guidance that is applicable to non-critical </a:t>
            </a:r>
            <a:r>
              <a:rPr lang="en-IN" sz="2150" dirty="0" smtClean="0"/>
              <a:t>sector private </a:t>
            </a:r>
            <a:r>
              <a:rPr lang="en-IN" sz="2150" dirty="0"/>
              <a:t>organisations, who form the majority of the stakeholders in the national cyber </a:t>
            </a:r>
            <a:r>
              <a:rPr lang="en-IN" sz="2150" dirty="0" smtClean="0"/>
              <a:t>security ecosystem</a:t>
            </a:r>
            <a:r>
              <a:rPr lang="en-IN" sz="2150" dirty="0"/>
              <a:t>. The available documentation not only concentrates on government and </a:t>
            </a:r>
            <a:r>
              <a:rPr lang="en-IN" sz="2150" dirty="0" smtClean="0"/>
              <a:t>critical infrastructure </a:t>
            </a:r>
            <a:r>
              <a:rPr lang="en-IN" sz="2150" dirty="0"/>
              <a:t>sector entities but actively ignores any applicable standards or advice that it </a:t>
            </a:r>
            <a:r>
              <a:rPr lang="en-IN" sz="2150" dirty="0" smtClean="0"/>
              <a:t>could provide </a:t>
            </a:r>
            <a:r>
              <a:rPr lang="en-IN" sz="2150" dirty="0"/>
              <a:t>to industry associations and ethical hackers, making it fulfil (rather poorly) only a </a:t>
            </a:r>
            <a:r>
              <a:rPr lang="en-IN" sz="2150" dirty="0" smtClean="0"/>
              <a:t>miniscule fragment </a:t>
            </a:r>
            <a:r>
              <a:rPr lang="en-IN" sz="2150" dirty="0"/>
              <a:t>of its mandate.</a:t>
            </a:r>
            <a:r>
              <a:rPr lang="en-IN" sz="2150" dirty="0" smtClean="0"/>
              <a:t> </a:t>
            </a:r>
            <a:endParaRPr lang="en-IN" sz="2150" dirty="0"/>
          </a:p>
        </p:txBody>
      </p:sp>
    </p:spTree>
    <p:extLst>
      <p:ext uri="{BB962C8B-B14F-4D97-AF65-F5344CB8AC3E}">
        <p14:creationId xmlns:p14="http://schemas.microsoft.com/office/powerpoint/2010/main" val="38367881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3200" b="1" dirty="0"/>
              <a:t>Normative Suggestions for Improvement of ISA </a:t>
            </a:r>
            <a:r>
              <a:rPr lang="en-IN" sz="3200" b="1" dirty="0" smtClean="0"/>
              <a:t>Policy </a:t>
            </a:r>
            <a:endParaRPr lang="en-IN" sz="3000" b="1" dirty="0"/>
          </a:p>
        </p:txBody>
      </p:sp>
      <p:sp>
        <p:nvSpPr>
          <p:cNvPr id="3" name="Content Placeholder 2"/>
          <p:cNvSpPr>
            <a:spLocks noGrp="1"/>
          </p:cNvSpPr>
          <p:nvPr>
            <p:ph idx="1"/>
          </p:nvPr>
        </p:nvSpPr>
        <p:spPr>
          <a:xfrm>
            <a:off x="103030" y="1313643"/>
            <a:ext cx="11964473" cy="5055587"/>
          </a:xfrm>
        </p:spPr>
        <p:txBody>
          <a:bodyPr/>
          <a:lstStyle/>
          <a:p>
            <a:pPr algn="just">
              <a:lnSpc>
                <a:spcPct val="150000"/>
              </a:lnSpc>
            </a:pPr>
            <a:r>
              <a:rPr lang="en-IN" sz="2000" dirty="0"/>
              <a:t>The suggestions on the page need to be significantly updated to reflect the current paradigm </a:t>
            </a:r>
            <a:r>
              <a:rPr lang="en-IN" sz="2000" dirty="0" smtClean="0"/>
              <a:t>of threats </a:t>
            </a:r>
            <a:r>
              <a:rPr lang="en-IN" sz="2000" dirty="0"/>
              <a:t>that are affecting the Indian Cyber Security ecosystem, including modern standards, </a:t>
            </a:r>
            <a:r>
              <a:rPr lang="en-IN" sz="2000" dirty="0" smtClean="0"/>
              <a:t>best practices </a:t>
            </a:r>
            <a:r>
              <a:rPr lang="en-IN" sz="2000" dirty="0"/>
              <a:t>&amp; incident reporting procedures to deal with such threats</a:t>
            </a:r>
            <a:r>
              <a:rPr lang="en-IN" sz="2000" dirty="0" smtClean="0"/>
              <a:t>. </a:t>
            </a:r>
            <a:r>
              <a:rPr lang="en-IN" sz="2000" dirty="0"/>
              <a:t>An </a:t>
            </a:r>
            <a:r>
              <a:rPr lang="en-IN" sz="2000" dirty="0" smtClean="0"/>
              <a:t>ideal role </a:t>
            </a:r>
            <a:r>
              <a:rPr lang="en-IN" sz="2000" dirty="0"/>
              <a:t>model for such a practice is the system followed by the US-CERT, which categorises all </a:t>
            </a:r>
            <a:r>
              <a:rPr lang="en-IN" sz="2000" dirty="0" smtClean="0"/>
              <a:t>ISA information </a:t>
            </a:r>
            <a:r>
              <a:rPr lang="en-IN" sz="2000" dirty="0"/>
              <a:t>into four main categories, namely, Industrial System Users, Government Users, </a:t>
            </a:r>
            <a:r>
              <a:rPr lang="en-IN" sz="2000" dirty="0" smtClean="0"/>
              <a:t>Homes and </a:t>
            </a:r>
            <a:r>
              <a:rPr lang="en-IN" sz="2000" dirty="0"/>
              <a:t>Businesses. Each of these sections have detailed ISA policy recommendations, advisories, </a:t>
            </a:r>
            <a:r>
              <a:rPr lang="en-IN" sz="2000" dirty="0" smtClean="0"/>
              <a:t>best practices </a:t>
            </a:r>
            <a:r>
              <a:rPr lang="en-IN" sz="2000" dirty="0"/>
              <a:t>and even user guides that are frequently updated to reflect new developments</a:t>
            </a:r>
            <a:r>
              <a:rPr lang="en-IN" sz="2000" dirty="0" smtClean="0"/>
              <a:t>.</a:t>
            </a:r>
          </a:p>
          <a:p>
            <a:pPr algn="just">
              <a:lnSpc>
                <a:spcPct val="150000"/>
              </a:lnSpc>
            </a:pPr>
            <a:r>
              <a:rPr lang="en-IN" sz="2000" dirty="0"/>
              <a:t>The information that is presented needs to contain far more technical detail, including defensive processes, investigative techniques and possible solutions than the current set of documents. This is so that the industry and even home users can actually use these documents in the field with as few edits or modifications as possible.</a:t>
            </a:r>
          </a:p>
        </p:txBody>
      </p:sp>
    </p:spTree>
    <p:extLst>
      <p:ext uri="{BB962C8B-B14F-4D97-AF65-F5344CB8AC3E}">
        <p14:creationId xmlns:p14="http://schemas.microsoft.com/office/powerpoint/2010/main" val="36404027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r>
              <a:rPr lang="en-IN" sz="2200" b="1" dirty="0"/>
              <a:t>Conflict of Interest:</a:t>
            </a:r>
          </a:p>
          <a:p>
            <a:r>
              <a:rPr lang="en-IN" sz="2200" dirty="0"/>
              <a:t>Conflict of interest may occur whenever your interest in a particular subject leads you to </a:t>
            </a:r>
            <a:r>
              <a:rPr lang="en-IN" sz="2200" dirty="0" smtClean="0"/>
              <a:t>actions, activities </a:t>
            </a:r>
            <a:r>
              <a:rPr lang="en-IN" sz="2200" dirty="0"/>
              <a:t>or relationships that undermine our company. This includes situations like using </a:t>
            </a:r>
            <a:r>
              <a:rPr lang="en-IN" sz="2200" dirty="0" smtClean="0"/>
              <a:t>your position’s </a:t>
            </a:r>
            <a:r>
              <a:rPr lang="en-IN" sz="2200" dirty="0"/>
              <a:t>authority for your own personal gain or exploiting company resources to support a </a:t>
            </a:r>
            <a:r>
              <a:rPr lang="en-IN" sz="2200" dirty="0" smtClean="0"/>
              <a:t>personal money-making </a:t>
            </a:r>
            <a:r>
              <a:rPr lang="en-IN" sz="2200" dirty="0"/>
              <a:t>business. </a:t>
            </a:r>
            <a:endParaRPr lang="en-IN" sz="2200" dirty="0" smtClean="0"/>
          </a:p>
          <a:p>
            <a:r>
              <a:rPr lang="en-IN" sz="2200" dirty="0" smtClean="0"/>
              <a:t>Even </a:t>
            </a:r>
            <a:r>
              <a:rPr lang="en-IN" sz="2200" dirty="0"/>
              <a:t>when you seemingly act to the company’s advantage, you may </a:t>
            </a:r>
            <a:r>
              <a:rPr lang="en-IN" sz="2200" dirty="0" smtClean="0"/>
              <a:t>actually disadvantage </a:t>
            </a:r>
            <a:r>
              <a:rPr lang="en-IN" sz="2200" dirty="0"/>
              <a:t>it. For example, if an employee uses dubious methods to get competitor </a:t>
            </a:r>
            <a:r>
              <a:rPr lang="en-IN" sz="2200" dirty="0" err="1"/>
              <a:t>intel</a:t>
            </a:r>
            <a:r>
              <a:rPr lang="en-IN" sz="2200" dirty="0"/>
              <a:t> and </a:t>
            </a:r>
            <a:r>
              <a:rPr lang="en-IN" sz="2200" dirty="0" smtClean="0"/>
              <a:t>raise their </a:t>
            </a:r>
            <a:r>
              <a:rPr lang="en-IN" sz="2200" dirty="0"/>
              <a:t>sales record, their action will have a positive impact on the company’s revenue, but it will put </a:t>
            </a:r>
            <a:r>
              <a:rPr lang="en-IN" sz="2200" dirty="0" smtClean="0"/>
              <a:t>us at </a:t>
            </a:r>
            <a:r>
              <a:rPr lang="en-IN" sz="2200" dirty="0"/>
              <a:t>a legal risk and promote unhealthy business practices.</a:t>
            </a:r>
          </a:p>
        </p:txBody>
      </p:sp>
    </p:spTree>
    <p:extLst>
      <p:ext uri="{BB962C8B-B14F-4D97-AF65-F5344CB8AC3E}">
        <p14:creationId xmlns:p14="http://schemas.microsoft.com/office/powerpoint/2010/main" val="2750857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r>
              <a:rPr lang="en-IN" sz="2200" b="1" dirty="0"/>
              <a:t>Justice:</a:t>
            </a:r>
          </a:p>
          <a:p>
            <a:r>
              <a:rPr lang="en-IN" sz="2200" dirty="0"/>
              <a:t>Don’t act in a way that exploits others, their hard work or their mistakes. Give everyone </a:t>
            </a:r>
            <a:r>
              <a:rPr lang="en-IN" sz="2200" dirty="0" smtClean="0"/>
              <a:t>equal opportunity </a:t>
            </a:r>
            <a:r>
              <a:rPr lang="en-IN" sz="2200" dirty="0"/>
              <a:t>and speak up when someone else doesn’t.</a:t>
            </a:r>
          </a:p>
          <a:p>
            <a:r>
              <a:rPr lang="en-IN" sz="2200" dirty="0"/>
              <a:t>Be objective when making decisions that can impact other people, including when you’re </a:t>
            </a:r>
            <a:r>
              <a:rPr lang="en-IN" sz="2200" dirty="0" smtClean="0"/>
              <a:t>deciding to </a:t>
            </a:r>
            <a:r>
              <a:rPr lang="en-IN" sz="2200" dirty="0"/>
              <a:t>hire, promote or fire someone. Be sure that you can justify any decision with written </a:t>
            </a:r>
            <a:r>
              <a:rPr lang="en-IN" sz="2200" dirty="0" smtClean="0"/>
              <a:t>records or </a:t>
            </a:r>
            <a:r>
              <a:rPr lang="en-IN" sz="2200" dirty="0"/>
              <a:t>examples. Seek and use the most objective methods in any case; for example, when </a:t>
            </a:r>
            <a:r>
              <a:rPr lang="en-IN" sz="2200" dirty="0" smtClean="0"/>
              <a:t>interviewing candidates</a:t>
            </a:r>
            <a:r>
              <a:rPr lang="en-IN" sz="2200" dirty="0"/>
              <a:t>, ask the same interview questions to all of them and avoid judging non-job-related </a:t>
            </a:r>
            <a:r>
              <a:rPr lang="en-IN" sz="2200" dirty="0" smtClean="0"/>
              <a:t>criteria, like </a:t>
            </a:r>
            <a:r>
              <a:rPr lang="en-IN" sz="2200" dirty="0"/>
              <a:t>dress, appearance, etc.</a:t>
            </a:r>
          </a:p>
        </p:txBody>
      </p:sp>
    </p:spTree>
    <p:extLst>
      <p:ext uri="{BB962C8B-B14F-4D97-AF65-F5344CB8AC3E}">
        <p14:creationId xmlns:p14="http://schemas.microsoft.com/office/powerpoint/2010/main" val="3175578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r>
              <a:rPr lang="en-IN" sz="2400" b="1" dirty="0"/>
              <a:t>Lawfulness:</a:t>
            </a:r>
          </a:p>
          <a:p>
            <a:r>
              <a:rPr lang="en-IN" sz="2400" dirty="0"/>
              <a:t>You are obliged to follow all laws which apply to our organization. Depending on your role </a:t>
            </a:r>
            <a:r>
              <a:rPr lang="en-IN" sz="2400" dirty="0" smtClean="0"/>
              <a:t>and profession</a:t>
            </a:r>
            <a:r>
              <a:rPr lang="en-IN" sz="2400" dirty="0"/>
              <a:t>, there might be various laws you need to observe. For example, accountants and </a:t>
            </a:r>
            <a:r>
              <a:rPr lang="en-IN" sz="2400" dirty="0" smtClean="0"/>
              <a:t>medical professionals </a:t>
            </a:r>
            <a:r>
              <a:rPr lang="en-IN" sz="2400" dirty="0"/>
              <a:t>have their own legal restrictions and they must be fully aware of them.</a:t>
            </a:r>
          </a:p>
          <a:p>
            <a:r>
              <a:rPr lang="en-IN" sz="2400" dirty="0"/>
              <a:t>When you’re preparing contracts, clauses, disclaimers or online copy that may be governed by </a:t>
            </a:r>
            <a:r>
              <a:rPr lang="en-IN" sz="2400" dirty="0" smtClean="0"/>
              <a:t>law (such </a:t>
            </a:r>
            <a:r>
              <a:rPr lang="en-IN" sz="2400" dirty="0"/>
              <a:t>as consent forms), please ask verification from [our legal counsel] before finalizing anything.</a:t>
            </a:r>
            <a:endParaRPr lang="en-IN" sz="2200" dirty="0"/>
          </a:p>
        </p:txBody>
      </p:sp>
    </p:spTree>
    <p:extLst>
      <p:ext uri="{BB962C8B-B14F-4D97-AF65-F5344CB8AC3E}">
        <p14:creationId xmlns:p14="http://schemas.microsoft.com/office/powerpoint/2010/main" val="31052585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3028"/>
            <a:ext cx="10972800" cy="737584"/>
          </a:xfrm>
        </p:spPr>
        <p:txBody>
          <a:bodyPr/>
          <a:lstStyle/>
          <a:p>
            <a:pPr algn="ctr"/>
            <a:r>
              <a:rPr lang="en-IN" sz="4000" b="1" dirty="0"/>
              <a:t>Specimen Corporate Code of Ethics Policy</a:t>
            </a:r>
          </a:p>
        </p:txBody>
      </p:sp>
      <p:sp>
        <p:nvSpPr>
          <p:cNvPr id="3" name="Content Placeholder 2"/>
          <p:cNvSpPr>
            <a:spLocks noGrp="1"/>
          </p:cNvSpPr>
          <p:nvPr>
            <p:ph idx="1"/>
          </p:nvPr>
        </p:nvSpPr>
        <p:spPr>
          <a:xfrm>
            <a:off x="103030" y="1146215"/>
            <a:ext cx="11964473" cy="5383373"/>
          </a:xfrm>
        </p:spPr>
        <p:txBody>
          <a:bodyPr/>
          <a:lstStyle/>
          <a:p>
            <a:pPr marL="0" indent="0" algn="just">
              <a:lnSpc>
                <a:spcPct val="150000"/>
              </a:lnSpc>
              <a:buNone/>
            </a:pPr>
            <a:r>
              <a:rPr lang="en-IN" sz="2400" b="1" dirty="0"/>
              <a:t>The components of </a:t>
            </a:r>
            <a:r>
              <a:rPr lang="en-IN" sz="2400" b="1" dirty="0" smtClean="0"/>
              <a:t>code </a:t>
            </a:r>
            <a:r>
              <a:rPr lang="en-IN" sz="2400" b="1" dirty="0"/>
              <a:t>of professional ethics</a:t>
            </a:r>
            <a:r>
              <a:rPr lang="en-IN" sz="2400" b="1" dirty="0" smtClean="0"/>
              <a:t>:</a:t>
            </a:r>
          </a:p>
          <a:p>
            <a:r>
              <a:rPr lang="en-IN" sz="2400" b="1" dirty="0"/>
              <a:t>Competence and Accountability:</a:t>
            </a:r>
          </a:p>
          <a:p>
            <a:r>
              <a:rPr lang="en-IN" sz="2400" dirty="0"/>
              <a:t>We all need to put a healthy amount of effort in our work. Not just because we’re all responsible </a:t>
            </a:r>
            <a:r>
              <a:rPr lang="en-IN" sz="2400" dirty="0" smtClean="0"/>
              <a:t>for the </a:t>
            </a:r>
            <a:r>
              <a:rPr lang="en-IN" sz="2400" dirty="0"/>
              <a:t>organization’s success, but also because slacking off affects our colleagues. Incomplete or </a:t>
            </a:r>
            <a:r>
              <a:rPr lang="en-IN" sz="2400" dirty="0" smtClean="0"/>
              <a:t>slow working </a:t>
            </a:r>
            <a:r>
              <a:rPr lang="en-IN" sz="2400" dirty="0"/>
              <a:t>might hinder other people’s work or cause </a:t>
            </a:r>
            <a:r>
              <a:rPr lang="en-IN" sz="2400" dirty="0" smtClean="0"/>
              <a:t>the to </a:t>
            </a:r>
            <a:r>
              <a:rPr lang="en-IN" sz="2400" dirty="0"/>
              <a:t>shoulder the burden themselves. </a:t>
            </a:r>
            <a:r>
              <a:rPr lang="en-IN" sz="2400" dirty="0" smtClean="0"/>
              <a:t>This comes </a:t>
            </a:r>
            <a:r>
              <a:rPr lang="en-IN" sz="2400" dirty="0"/>
              <a:t>in direct conflict with our respect and integrity principles.</a:t>
            </a:r>
            <a:endParaRPr lang="en-IN" sz="2200" dirty="0"/>
          </a:p>
        </p:txBody>
      </p:sp>
    </p:spTree>
    <p:extLst>
      <p:ext uri="{BB962C8B-B14F-4D97-AF65-F5344CB8AC3E}">
        <p14:creationId xmlns:p14="http://schemas.microsoft.com/office/powerpoint/2010/main" val="5667766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5950</TotalTime>
  <Words>7683</Words>
  <Application>Microsoft Office PowerPoint</Application>
  <PresentationFormat>Widescreen</PresentationFormat>
  <Paragraphs>420</Paragraphs>
  <Slides>56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Calibri</vt:lpstr>
      <vt:lpstr>Constantia</vt:lpstr>
      <vt:lpstr>Wingdings</vt:lpstr>
      <vt:lpstr>Wingdings 2</vt:lpstr>
      <vt:lpstr>Flow</vt:lpstr>
      <vt:lpstr>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        Vigilance Mechanism, Business Control Environment COSO &amp; COBIT</vt:lpstr>
      <vt:lpstr>Vigil mechanism / Whistle Blower</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Specimen Corporate Code of Ethics Policy</vt:lpstr>
      <vt:lpstr>COBIT vs. COSO</vt:lpstr>
      <vt:lpstr>COBIT vs. COSO</vt:lpstr>
      <vt:lpstr>The SEBI (LODR)</vt:lpstr>
      <vt:lpstr>        Whistle-Blower Policy Organizational Fraud Reporting System</vt:lpstr>
      <vt:lpstr>Whistle-Blower</vt:lpstr>
      <vt:lpstr>What is Whistle Blower policy meaning and Whistleblowing procedure in business</vt:lpstr>
      <vt:lpstr>Types of Whistleblowing</vt:lpstr>
      <vt:lpstr>Sample Template No.1</vt:lpstr>
      <vt:lpstr>Sample Template No.1</vt:lpstr>
      <vt:lpstr>Sample Template No.2</vt:lpstr>
      <vt:lpstr>Frauds Reporting</vt:lpstr>
      <vt:lpstr>Frauds Reporting</vt:lpstr>
      <vt:lpstr>Frauds Reporting</vt:lpstr>
      <vt:lpstr>Frauds Reporting</vt:lpstr>
      <vt:lpstr>Frauds Reporting</vt:lpstr>
      <vt:lpstr>Frauds Reporting</vt:lpstr>
      <vt:lpstr>Frauds Reporting</vt:lpstr>
      <vt:lpstr>        Development of Anti-fraud Policy</vt:lpstr>
      <vt:lpstr>Elements of a Sound Fraud Policy</vt:lpstr>
      <vt:lpstr>Elements of a Sound Fraud Policy</vt:lpstr>
      <vt:lpstr>SPECIMEN OF ANTI-FRAUD POLICY OF XYZ COMPANY</vt:lpstr>
      <vt:lpstr>SPECIMEN OF ANTI-FRAUD POLICY OF XYZ COMPANY</vt:lpstr>
      <vt:lpstr>        Financial Intelligence Unit, CERT-In</vt:lpstr>
      <vt:lpstr>Financial Intelligence</vt:lpstr>
      <vt:lpstr>Functions of the Financial Intelligence Unit India (FIUIND Functions)</vt:lpstr>
      <vt:lpstr>Types of Reporting Entities under Financial Intelligence Unit India (FIU-IND)</vt:lpstr>
      <vt:lpstr>What is the meaning of Suspicious Transaction under Financial Intelligence Unit India?</vt:lpstr>
      <vt:lpstr>Maintenance of Records under Financial Intelligence Unit India (FIU-IND)</vt:lpstr>
      <vt:lpstr>Reports to be Submitted under Financial Intelligence Unit India</vt:lpstr>
      <vt:lpstr>                     Registration Process of Reporting Entity &amp; Principal Officer under (FIUIND)</vt:lpstr>
      <vt:lpstr>         Documents Required for Registering as an Entity under Financial Intelligence Unit India</vt:lpstr>
      <vt:lpstr>Cert-In</vt:lpstr>
      <vt:lpstr>Information Security Assurance (Rule 9, CERT-In Rules,2013)</vt:lpstr>
      <vt:lpstr>Internal Security Alliance (ISA) Policy </vt:lpstr>
      <vt:lpstr>Normative Suggestions for Improvement of ISA Policy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1574</cp:revision>
  <dcterms:created xsi:type="dcterms:W3CDTF">2021-11-19T13:24:27Z</dcterms:created>
  <dcterms:modified xsi:type="dcterms:W3CDTF">2024-04-16T11:42:00Z</dcterms:modified>
</cp:coreProperties>
</file>