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2"/>
  </p:notesMasterIdLst>
  <p:sldIdLst>
    <p:sldId id="257" r:id="rId2"/>
    <p:sldId id="524" r:id="rId3"/>
    <p:sldId id="608" r:id="rId4"/>
    <p:sldId id="306" r:id="rId5"/>
    <p:sldId id="609" r:id="rId6"/>
    <p:sldId id="611" r:id="rId7"/>
    <p:sldId id="612" r:id="rId8"/>
    <p:sldId id="614" r:id="rId9"/>
    <p:sldId id="615" r:id="rId10"/>
    <p:sldId id="616" r:id="rId11"/>
    <p:sldId id="617" r:id="rId12"/>
    <p:sldId id="618" r:id="rId13"/>
    <p:sldId id="619" r:id="rId14"/>
    <p:sldId id="624" r:id="rId15"/>
    <p:sldId id="625" r:id="rId16"/>
    <p:sldId id="626" r:id="rId17"/>
    <p:sldId id="627" r:id="rId18"/>
    <p:sldId id="628" r:id="rId19"/>
    <p:sldId id="629" r:id="rId20"/>
    <p:sldId id="630" r:id="rId21"/>
    <p:sldId id="632" r:id="rId22"/>
    <p:sldId id="633" r:id="rId23"/>
    <p:sldId id="634" r:id="rId24"/>
    <p:sldId id="635" r:id="rId25"/>
    <p:sldId id="636" r:id="rId26"/>
    <p:sldId id="661" r:id="rId27"/>
    <p:sldId id="637" r:id="rId28"/>
    <p:sldId id="638" r:id="rId29"/>
    <p:sldId id="639" r:id="rId30"/>
    <p:sldId id="640" r:id="rId31"/>
    <p:sldId id="641" r:id="rId32"/>
    <p:sldId id="642" r:id="rId33"/>
    <p:sldId id="643" r:id="rId34"/>
    <p:sldId id="644" r:id="rId35"/>
    <p:sldId id="645" r:id="rId36"/>
    <p:sldId id="646" r:id="rId37"/>
    <p:sldId id="647" r:id="rId38"/>
    <p:sldId id="648" r:id="rId39"/>
    <p:sldId id="649" r:id="rId40"/>
    <p:sldId id="650" r:id="rId41"/>
    <p:sldId id="651" r:id="rId42"/>
    <p:sldId id="652" r:id="rId43"/>
    <p:sldId id="653" r:id="rId44"/>
    <p:sldId id="654" r:id="rId45"/>
    <p:sldId id="655" r:id="rId46"/>
    <p:sldId id="656" r:id="rId47"/>
    <p:sldId id="657" r:id="rId48"/>
    <p:sldId id="658" r:id="rId49"/>
    <p:sldId id="659" r:id="rId50"/>
    <p:sldId id="660"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06"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5FF4A-271E-4C8C-BDB1-B6B6F8B9700B}" type="datetimeFigureOut">
              <a:rPr lang="en-IN" smtClean="0"/>
              <a:pPr/>
              <a:t>16-04-2024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83CBEA-FA34-47D3-BCEF-25C17CBEF5A2}" type="slidenum">
              <a:rPr lang="en-IN" smtClean="0"/>
              <a:pPr/>
              <a:t>‹#›</a:t>
            </a:fld>
            <a:endParaRPr lang="en-IN"/>
          </a:p>
        </p:txBody>
      </p:sp>
    </p:spTree>
    <p:extLst>
      <p:ext uri="{BB962C8B-B14F-4D97-AF65-F5344CB8AC3E}">
        <p14:creationId xmlns:p14="http://schemas.microsoft.com/office/powerpoint/2010/main" val="4141601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4129073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503963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6447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927918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1563795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3545238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53B4F924-98A2-445E-AE60-D1A998F0CC08}"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834CB7C-2F21-47E2-8085-54EE517500A7}" type="slidenum">
              <a:rPr lang="en-US"/>
              <a:pPr/>
              <a:t>‹#›</a:t>
            </a:fld>
            <a:endParaRPr lang="en-US"/>
          </a:p>
        </p:txBody>
      </p:sp>
    </p:spTree>
    <p:extLst>
      <p:ext uri="{BB962C8B-B14F-4D97-AF65-F5344CB8AC3E}">
        <p14:creationId xmlns:p14="http://schemas.microsoft.com/office/powerpoint/2010/main" val="16353912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531099F-C2AD-4CBB-9EBD-A9D0149D1894}"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F42F7A36-C936-4414-9537-1A80F173B290}" type="slidenum">
              <a:rPr lang="en-US"/>
              <a:pPr/>
              <a:t>‹#›</a:t>
            </a:fld>
            <a:endParaRPr lang="en-US"/>
          </a:p>
        </p:txBody>
      </p:sp>
    </p:spTree>
    <p:extLst>
      <p:ext uri="{BB962C8B-B14F-4D97-AF65-F5344CB8AC3E}">
        <p14:creationId xmlns:p14="http://schemas.microsoft.com/office/powerpoint/2010/main" val="1030998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91BAA7F-560C-4A09-B1DF-D4A6BC0CCE82}"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9C1150C4-CE57-4847-9E12-BF809A4F49E0}" type="slidenum">
              <a:rPr lang="en-US"/>
              <a:pPr/>
              <a:t>‹#›</a:t>
            </a:fld>
            <a:endParaRPr lang="en-US"/>
          </a:p>
        </p:txBody>
      </p:sp>
    </p:spTree>
    <p:extLst>
      <p:ext uri="{BB962C8B-B14F-4D97-AF65-F5344CB8AC3E}">
        <p14:creationId xmlns:p14="http://schemas.microsoft.com/office/powerpoint/2010/main" val="1130791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138521D-7E3B-4EE0-AB8E-90E090CA29B8}" type="datetime5">
              <a:rPr lang="en-US" smtClean="0">
                <a:solidFill>
                  <a:srgbClr val="04617B">
                    <a:shade val="90000"/>
                  </a:srgbClr>
                </a:solidFill>
              </a:rPr>
              <a:t>16-Apr-24</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fld id="{6C0D615A-25DD-4A60-B10D-DDA9E911FA2F}" type="slidenum">
              <a:rPr lang="en-US"/>
              <a:pPr/>
              <a:t>‹#›</a:t>
            </a:fld>
            <a:endParaRPr lang="en-US"/>
          </a:p>
        </p:txBody>
      </p:sp>
    </p:spTree>
    <p:extLst>
      <p:ext uri="{BB962C8B-B14F-4D97-AF65-F5344CB8AC3E}">
        <p14:creationId xmlns:p14="http://schemas.microsoft.com/office/powerpoint/2010/main" val="2911804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A8338FB-2A19-4CAC-88D7-EB452EC4BD6F}" type="datetime5">
              <a:rPr lang="en-US" smtClean="0">
                <a:solidFill>
                  <a:srgbClr val="DBF5F9">
                    <a:shade val="90000"/>
                  </a:srgbClr>
                </a:solidFill>
              </a:rPr>
              <a:t>16-Apr-24</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r>
              <a:rPr lang="en-US" smtClean="0">
                <a:solidFill>
                  <a:srgbClr val="DBF5F9">
                    <a:shade val="90000"/>
                  </a:srgbClr>
                </a:solidFill>
              </a:rPr>
              <a:t>CA Sanjay Kumar Gupta</a:t>
            </a: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A27924E9-A829-4C58-A641-49A0935AA77F}" type="slidenum">
              <a:rPr lang="en-US"/>
              <a:pPr/>
              <a:t>‹#›</a:t>
            </a:fld>
            <a:endParaRPr lang="en-US"/>
          </a:p>
        </p:txBody>
      </p:sp>
    </p:spTree>
    <p:extLst>
      <p:ext uri="{BB962C8B-B14F-4D97-AF65-F5344CB8AC3E}">
        <p14:creationId xmlns:p14="http://schemas.microsoft.com/office/powerpoint/2010/main" val="25400736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7865F06-5178-4E60-A827-4D52A82E38CE}"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B0D4416F-1483-4029-AA8B-9152C36C08D0}" type="slidenum">
              <a:rPr lang="en-US"/>
              <a:pPr/>
              <a:t>‹#›</a:t>
            </a:fld>
            <a:endParaRPr lang="en-US"/>
          </a:p>
        </p:txBody>
      </p:sp>
    </p:spTree>
    <p:extLst>
      <p:ext uri="{BB962C8B-B14F-4D97-AF65-F5344CB8AC3E}">
        <p14:creationId xmlns:p14="http://schemas.microsoft.com/office/powerpoint/2010/main" val="215224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9A260A4E-442B-45E3-8D6F-D831ED10EDDB}" type="datetime5">
              <a:rPr lang="en-US" smtClean="0">
                <a:solidFill>
                  <a:srgbClr val="04617B">
                    <a:shade val="90000"/>
                  </a:srgbClr>
                </a:solidFill>
              </a:rPr>
              <a:t>16-Apr-24</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fld id="{83967E7F-EBBA-4B9A-AB46-E8B18E1B384F}" type="slidenum">
              <a:rPr lang="en-US"/>
              <a:pPr/>
              <a:t>‹#›</a:t>
            </a:fld>
            <a:endParaRPr lang="en-US"/>
          </a:p>
        </p:txBody>
      </p:sp>
    </p:spTree>
    <p:extLst>
      <p:ext uri="{BB962C8B-B14F-4D97-AF65-F5344CB8AC3E}">
        <p14:creationId xmlns:p14="http://schemas.microsoft.com/office/powerpoint/2010/main" val="3566257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D6BD420-C4FA-493A-9795-6747C0FD4BB9}" type="datetime5">
              <a:rPr lang="en-US" smtClean="0">
                <a:solidFill>
                  <a:srgbClr val="04617B">
                    <a:shade val="90000"/>
                  </a:srgbClr>
                </a:solidFill>
              </a:rPr>
              <a:t>16-Apr-24</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fld id="{49082DD4-C9F8-48E8-808D-EAAAF3CDCD65}" type="slidenum">
              <a:rPr lang="en-US"/>
              <a:pPr/>
              <a:t>‹#›</a:t>
            </a:fld>
            <a:endParaRPr lang="en-US"/>
          </a:p>
        </p:txBody>
      </p:sp>
    </p:spTree>
    <p:extLst>
      <p:ext uri="{BB962C8B-B14F-4D97-AF65-F5344CB8AC3E}">
        <p14:creationId xmlns:p14="http://schemas.microsoft.com/office/powerpoint/2010/main" val="788060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CE3B3F9-E09C-4C6A-AC73-AA31399AB60D}" type="datetime5">
              <a:rPr lang="en-US" smtClean="0">
                <a:solidFill>
                  <a:srgbClr val="04617B">
                    <a:shade val="90000"/>
                  </a:srgbClr>
                </a:solidFill>
              </a:rPr>
              <a:t>16-Apr-24</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fld id="{F26AEFC4-9025-4389-92A8-EC526FE3954F}" type="slidenum">
              <a:rPr lang="en-US"/>
              <a:pPr/>
              <a:t>‹#›</a:t>
            </a:fld>
            <a:endParaRPr lang="en-US"/>
          </a:p>
        </p:txBody>
      </p:sp>
    </p:spTree>
    <p:extLst>
      <p:ext uri="{BB962C8B-B14F-4D97-AF65-F5344CB8AC3E}">
        <p14:creationId xmlns:p14="http://schemas.microsoft.com/office/powerpoint/2010/main" val="2288272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55C9600E-9C07-4F4F-982D-ECCF68A4B5A9}" type="datetime5">
              <a:rPr lang="en-US" smtClean="0">
                <a:solidFill>
                  <a:srgbClr val="04617B">
                    <a:shade val="90000"/>
                  </a:srgbClr>
                </a:solidFill>
              </a:rPr>
              <a:t>16-Apr-24</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fld id="{379FE5C8-560F-4C7C-A9C2-F388037F0F32}" type="slidenum">
              <a:rPr lang="en-US"/>
              <a:pPr/>
              <a:t>‹#›</a:t>
            </a:fld>
            <a:endParaRPr lang="en-US"/>
          </a:p>
        </p:txBody>
      </p:sp>
    </p:spTree>
    <p:extLst>
      <p:ext uri="{BB962C8B-B14F-4D97-AF65-F5344CB8AC3E}">
        <p14:creationId xmlns:p14="http://schemas.microsoft.com/office/powerpoint/2010/main" val="4903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sz="1800">
              <a:solidFill>
                <a:prstClr val="white"/>
              </a:solidFill>
            </a:endParaRPr>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2FDB4E1B-4287-4C6D-921B-0940F444380C}" type="datetime5">
              <a:rPr lang="en-US" smtClean="0">
                <a:solidFill>
                  <a:srgbClr val="04617B">
                    <a:shade val="90000"/>
                  </a:srgbClr>
                </a:solidFill>
              </a:rPr>
              <a:t>16-Apr-24</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fld id="{5FEC453B-7405-473C-AB2E-BBB87F326FD9}" type="slidenum">
              <a:rPr lang="en-US"/>
              <a:pPr/>
              <a:t>‹#›</a:t>
            </a:fld>
            <a:endParaRPr lang="en-US"/>
          </a:p>
        </p:txBody>
      </p:sp>
    </p:spTree>
    <p:extLst>
      <p:ext uri="{BB962C8B-B14F-4D97-AF65-F5344CB8AC3E}">
        <p14:creationId xmlns:p14="http://schemas.microsoft.com/office/powerpoint/2010/main" val="383893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sz="1800">
              <a:solidFill>
                <a:prstClr val="black"/>
              </a:solidFill>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fld id="{93A964BA-97A2-4F28-B03B-1F10A4615A62}" type="datetime5">
              <a:rPr lang="en-US" smtClean="0">
                <a:solidFill>
                  <a:srgbClr val="04617B">
                    <a:shade val="90000"/>
                  </a:srgbClr>
                </a:solidFill>
              </a:rPr>
              <a:t>16-Apr-24</a:t>
            </a:fld>
            <a:endParaRPr lang="en-US">
              <a:solidFill>
                <a:srgbClr val="04617B">
                  <a:shade val="90000"/>
                </a:srgbClr>
              </a:solidFill>
            </a:endParaRPr>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r>
              <a:rPr lang="en-US" smtClean="0">
                <a:solidFill>
                  <a:srgbClr val="04617B">
                    <a:shade val="90000"/>
                  </a:srgbClr>
                </a:solidFill>
              </a:rPr>
              <a:t>CA Sanjay Kumar Gupta</a:t>
            </a:r>
            <a:endParaRPr lang="en-US">
              <a:solidFill>
                <a:srgbClr val="04617B">
                  <a:shade val="90000"/>
                </a:srgb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latin typeface="Constantia" panose="02030602050306030303" pitchFamily="18" charset="0"/>
              </a:defRPr>
            </a:lvl1pPr>
          </a:lstStyle>
          <a:p>
            <a:pPr fontAlgn="base">
              <a:spcBef>
                <a:spcPct val="0"/>
              </a:spcBef>
              <a:spcAft>
                <a:spcPct val="0"/>
              </a:spcAft>
            </a:pPr>
            <a:fld id="{2D93FB8F-8F90-424A-A5ED-7D3A7062FFEF}" type="slidenum">
              <a:rPr lang="en-US"/>
              <a:pPr fontAlgn="base">
                <a:spcBef>
                  <a:spcPct val="0"/>
                </a:spcBef>
                <a:spcAft>
                  <a:spcPct val="0"/>
                </a:spcAft>
              </a:pPr>
              <a:t>‹#›</a:t>
            </a:fld>
            <a:endParaRPr 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sz="1800">
                <a:solidFill>
                  <a:prstClr val="black"/>
                </a:solidFill>
              </a:endParaRPr>
            </a:p>
          </p:txBody>
        </p:sp>
      </p:grpSp>
    </p:spTree>
    <p:extLst>
      <p:ext uri="{BB962C8B-B14F-4D97-AF65-F5344CB8AC3E}">
        <p14:creationId xmlns:p14="http://schemas.microsoft.com/office/powerpoint/2010/main" val="396842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277" y="704849"/>
            <a:ext cx="11410681" cy="5619752"/>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IN" sz="4900" dirty="0"/>
              <a:t>ETHICAL CONSIDERATIONS,</a:t>
            </a:r>
            <a:br>
              <a:rPr lang="en-IN" sz="4900" dirty="0"/>
            </a:br>
            <a:r>
              <a:rPr lang="en-IN" sz="4900" dirty="0"/>
              <a:t>CODE OF CONDUCT IN</a:t>
            </a:r>
            <a:br>
              <a:rPr lang="en-IN" sz="4900" dirty="0"/>
            </a:br>
            <a:r>
              <a:rPr lang="en-IN" sz="4900" dirty="0"/>
              <a:t>FRAUD EXAMINATION</a:t>
            </a:r>
            <a:br>
              <a:rPr lang="en-IN" sz="4900" dirty="0"/>
            </a:br>
            <a:r>
              <a:rPr lang="en-IN" sz="4900" dirty="0"/>
              <a:t>&amp;</a:t>
            </a:r>
            <a:br>
              <a:rPr lang="en-IN" sz="4900" dirty="0"/>
            </a:br>
            <a:r>
              <a:rPr lang="en-IN" sz="4900" dirty="0"/>
              <a:t>FORENSIC AUDIT,</a:t>
            </a:r>
            <a:br>
              <a:rPr lang="en-IN" sz="4900" dirty="0"/>
            </a:br>
            <a:r>
              <a:rPr lang="en-IN" sz="4900" dirty="0"/>
              <a:t>PROFESSIONAL</a:t>
            </a:r>
            <a:br>
              <a:rPr lang="en-IN" sz="4900" dirty="0"/>
            </a:br>
            <a:r>
              <a:rPr lang="en-IN" sz="4900" dirty="0"/>
              <a:t>OPPORTUNITIES</a:t>
            </a:r>
            <a:r>
              <a:rPr lang="en-IN" dirty="0" smtClean="0"/>
              <a:t/>
            </a:r>
            <a:br>
              <a:rPr lang="en-IN" dirty="0" smtClean="0"/>
            </a:br>
            <a:endParaRPr lang="en-US" b="1" dirty="0"/>
          </a:p>
        </p:txBody>
      </p:sp>
    </p:spTree>
    <p:extLst>
      <p:ext uri="{BB962C8B-B14F-4D97-AF65-F5344CB8AC3E}">
        <p14:creationId xmlns:p14="http://schemas.microsoft.com/office/powerpoint/2010/main" val="3104263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Cyber laws in </a:t>
            </a:r>
            <a:r>
              <a:rPr lang="en-IN" sz="4400" b="1" dirty="0" smtClean="0"/>
              <a:t>India</a:t>
            </a:r>
            <a:endParaRPr lang="en-IN" sz="4400" dirty="0"/>
          </a:p>
        </p:txBody>
      </p:sp>
      <p:sp>
        <p:nvSpPr>
          <p:cNvPr id="3" name="Content Placeholder 2"/>
          <p:cNvSpPr>
            <a:spLocks noGrp="1"/>
          </p:cNvSpPr>
          <p:nvPr>
            <p:ph idx="1"/>
          </p:nvPr>
        </p:nvSpPr>
        <p:spPr>
          <a:xfrm>
            <a:off x="609600" y="1661376"/>
            <a:ext cx="10972800" cy="4663226"/>
          </a:xfrm>
        </p:spPr>
        <p:txBody>
          <a:bodyPr/>
          <a:lstStyle/>
          <a:p>
            <a:pPr algn="just"/>
            <a:r>
              <a:rPr lang="en-IN" sz="2000" b="1" dirty="0"/>
              <a:t>Email Bombing</a:t>
            </a:r>
            <a:r>
              <a:rPr lang="en-IN" sz="2000" dirty="0"/>
              <a:t>: Email bombing means sending a huge number of mails to the victims as a result </a:t>
            </a:r>
            <a:r>
              <a:rPr lang="en-IN" sz="2000" dirty="0" smtClean="0"/>
              <a:t>of which </a:t>
            </a:r>
            <a:r>
              <a:rPr lang="en-IN" sz="2000" dirty="0"/>
              <a:t>their account or mail server crashes</a:t>
            </a:r>
            <a:r>
              <a:rPr lang="en-IN" sz="2000" dirty="0" smtClean="0"/>
              <a:t>. </a:t>
            </a:r>
            <a:r>
              <a:rPr lang="en-IN" sz="2000" dirty="0"/>
              <a:t>This is one kind of mischief, where the account </a:t>
            </a:r>
            <a:r>
              <a:rPr lang="en-IN" sz="2000" dirty="0" smtClean="0"/>
              <a:t>or server </a:t>
            </a:r>
            <a:r>
              <a:rPr lang="en-IN" sz="2000" dirty="0"/>
              <a:t>is subject to destruction</a:t>
            </a:r>
            <a:r>
              <a:rPr lang="en-IN" sz="2000" dirty="0" smtClean="0"/>
              <a:t>. </a:t>
            </a:r>
          </a:p>
          <a:p>
            <a:pPr algn="just"/>
            <a:r>
              <a:rPr lang="en-IN" sz="2000" b="1" dirty="0"/>
              <a:t>Virus Attack</a:t>
            </a:r>
            <a:r>
              <a:rPr lang="en-IN" sz="2000" dirty="0"/>
              <a:t>: Virus is a program that attaches itself to a computer or a file and then circulates </a:t>
            </a:r>
            <a:r>
              <a:rPr lang="en-IN" sz="2000" dirty="0" smtClean="0"/>
              <a:t>to other </a:t>
            </a:r>
            <a:r>
              <a:rPr lang="en-IN" sz="2000" dirty="0"/>
              <a:t>files and to other computers on a network. They usually affect the data on a computer, either </a:t>
            </a:r>
            <a:r>
              <a:rPr lang="en-IN" sz="2000" dirty="0" smtClean="0"/>
              <a:t>by altering </a:t>
            </a:r>
            <a:r>
              <a:rPr lang="en-IN" sz="2000" dirty="0"/>
              <a:t>or by deleting it</a:t>
            </a:r>
            <a:r>
              <a:rPr lang="en-IN" sz="2000" dirty="0" smtClean="0"/>
              <a:t>.</a:t>
            </a:r>
          </a:p>
          <a:p>
            <a:pPr marL="0" indent="0" algn="just">
              <a:buNone/>
            </a:pPr>
            <a:r>
              <a:rPr lang="en-IN" sz="2000" b="1" dirty="0" smtClean="0"/>
              <a:t>Other </a:t>
            </a:r>
            <a:r>
              <a:rPr lang="en-IN" sz="2000" b="1" dirty="0"/>
              <a:t>Cyber Laws in </a:t>
            </a:r>
            <a:r>
              <a:rPr lang="en-IN" sz="2000" b="1" dirty="0" smtClean="0"/>
              <a:t>India</a:t>
            </a:r>
          </a:p>
          <a:p>
            <a:pPr>
              <a:lnSpc>
                <a:spcPct val="150000"/>
              </a:lnSpc>
              <a:buFont typeface="Wingdings" panose="05000000000000000000" pitchFamily="2" charset="2"/>
              <a:buChar char="Ø"/>
            </a:pPr>
            <a:r>
              <a:rPr lang="en-IN" sz="2000" dirty="0"/>
              <a:t>The Bankers` Book Evidence Act, 1891.</a:t>
            </a:r>
          </a:p>
          <a:p>
            <a:pPr>
              <a:lnSpc>
                <a:spcPct val="150000"/>
              </a:lnSpc>
              <a:buFont typeface="Wingdings" panose="05000000000000000000" pitchFamily="2" charset="2"/>
              <a:buChar char="Ø"/>
            </a:pPr>
            <a:r>
              <a:rPr lang="en-IN" sz="2000" dirty="0"/>
              <a:t>The Reserve Bank of India Act, 1934.</a:t>
            </a:r>
          </a:p>
          <a:p>
            <a:pPr>
              <a:lnSpc>
                <a:spcPct val="150000"/>
              </a:lnSpc>
              <a:buFont typeface="Wingdings" panose="05000000000000000000" pitchFamily="2" charset="2"/>
              <a:buChar char="Ø"/>
            </a:pPr>
            <a:r>
              <a:rPr lang="en-IN" sz="2000" dirty="0"/>
              <a:t>Various laws relating to IPRs</a:t>
            </a:r>
            <a:r>
              <a:rPr lang="en-IN" sz="2000" dirty="0" smtClean="0"/>
              <a:t>.</a:t>
            </a:r>
          </a:p>
          <a:p>
            <a:pPr>
              <a:lnSpc>
                <a:spcPct val="150000"/>
              </a:lnSpc>
              <a:buFont typeface="Wingdings" panose="05000000000000000000" pitchFamily="2" charset="2"/>
              <a:buChar char="Ø"/>
            </a:pPr>
            <a:r>
              <a:rPr lang="en-IN" sz="2000" dirty="0"/>
              <a:t>The Information Technology (Securities Procedure) Rules, 2004.</a:t>
            </a:r>
          </a:p>
        </p:txBody>
      </p:sp>
    </p:spTree>
    <p:extLst>
      <p:ext uri="{BB962C8B-B14F-4D97-AF65-F5344CB8AC3E}">
        <p14:creationId xmlns:p14="http://schemas.microsoft.com/office/powerpoint/2010/main" val="1055340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000" b="1" dirty="0"/>
              <a:t>Measures to Curb Cybercrimes under Cyber Laws and Cyber </a:t>
            </a:r>
            <a:r>
              <a:rPr lang="en-IN" sz="3000" b="1" dirty="0" smtClean="0"/>
              <a:t>Ethics</a:t>
            </a:r>
            <a:endParaRPr lang="en-IN" sz="3000" dirty="0"/>
          </a:p>
        </p:txBody>
      </p:sp>
      <p:sp>
        <p:nvSpPr>
          <p:cNvPr id="3" name="Content Placeholder 2"/>
          <p:cNvSpPr>
            <a:spLocks noGrp="1"/>
          </p:cNvSpPr>
          <p:nvPr>
            <p:ph idx="1"/>
          </p:nvPr>
        </p:nvSpPr>
        <p:spPr>
          <a:xfrm>
            <a:off x="609600" y="1661376"/>
            <a:ext cx="10972800" cy="4663226"/>
          </a:xfrm>
        </p:spPr>
        <p:txBody>
          <a:bodyPr/>
          <a:lstStyle/>
          <a:p>
            <a:pPr marL="0" indent="0">
              <a:buNone/>
            </a:pPr>
            <a:r>
              <a:rPr lang="en-IN" sz="2000" b="1" dirty="0" smtClean="0"/>
              <a:t>The main objective of the technology is to provide a sense of security to the users. Some measures to curb cybercrimes via cyber law and ethics are as follows:</a:t>
            </a:r>
          </a:p>
          <a:p>
            <a:pPr>
              <a:lnSpc>
                <a:spcPct val="150000"/>
              </a:lnSpc>
            </a:pPr>
            <a:r>
              <a:rPr lang="en-IN" sz="2000" b="1" dirty="0"/>
              <a:t>Synchronised Passwords</a:t>
            </a:r>
            <a:r>
              <a:rPr lang="en-IN" sz="2000" b="1" dirty="0" smtClean="0"/>
              <a:t>: </a:t>
            </a:r>
            <a:r>
              <a:rPr lang="en-IN" sz="2000" dirty="0"/>
              <a:t>Passwords are meant for one`s security. The password synchronised on the card changes after </a:t>
            </a:r>
            <a:r>
              <a:rPr lang="en-IN" sz="2000" dirty="0" smtClean="0"/>
              <a:t>every 30-60 </a:t>
            </a:r>
            <a:r>
              <a:rPr lang="en-IN" sz="2000" dirty="0"/>
              <a:t>seconds which makes it valid for one-time log-on sessions only. Other methods providing </a:t>
            </a:r>
            <a:r>
              <a:rPr lang="en-IN" sz="2000" dirty="0" smtClean="0"/>
              <a:t>security are </a:t>
            </a:r>
            <a:r>
              <a:rPr lang="en-IN" sz="2000" dirty="0"/>
              <a:t>fingerprint identification, signature, voice, retinal identification and biometric recognition </a:t>
            </a:r>
            <a:r>
              <a:rPr lang="en-IN" sz="2000" dirty="0" smtClean="0"/>
              <a:t>etc. to impute </a:t>
            </a:r>
            <a:r>
              <a:rPr lang="en-IN" sz="2000" dirty="0"/>
              <a:t>password and pass phrases</a:t>
            </a:r>
            <a:r>
              <a:rPr lang="en-IN" sz="2000" dirty="0" smtClean="0"/>
              <a:t>.</a:t>
            </a:r>
          </a:p>
          <a:p>
            <a:pPr algn="just">
              <a:lnSpc>
                <a:spcPct val="150000"/>
              </a:lnSpc>
            </a:pPr>
            <a:r>
              <a:rPr lang="en-IN" sz="2000" b="1" dirty="0"/>
              <a:t>Encryption</a:t>
            </a:r>
            <a:r>
              <a:rPr lang="en-IN" sz="2000" b="1" dirty="0" smtClean="0"/>
              <a:t>:  </a:t>
            </a:r>
            <a:r>
              <a:rPr lang="en-IN" sz="2000" dirty="0"/>
              <a:t>This is an important tool to protect data in transit. Plain content (readable) can hence be changed </a:t>
            </a:r>
            <a:r>
              <a:rPr lang="en-IN" sz="2000" dirty="0" smtClean="0"/>
              <a:t>over to </a:t>
            </a:r>
            <a:r>
              <a:rPr lang="en-IN" sz="2000" dirty="0"/>
              <a:t>cipher text (coded language) by this technique and the beneficiary of the information can decode </a:t>
            </a:r>
            <a:r>
              <a:rPr lang="en-IN" sz="2000" dirty="0" smtClean="0"/>
              <a:t>it by </a:t>
            </a:r>
            <a:r>
              <a:rPr lang="en-IN" sz="2000" dirty="0"/>
              <a:t>changing over it into plain content again by utilizing private key. With the exception of the </a:t>
            </a:r>
            <a:r>
              <a:rPr lang="en-IN" sz="2000" dirty="0" smtClean="0"/>
              <a:t>beneficiary whose </a:t>
            </a:r>
            <a:r>
              <a:rPr lang="en-IN" sz="2000" dirty="0"/>
              <a:t>holder of the private key unscramble the information, nobody can access sensitive data.</a:t>
            </a:r>
            <a:endParaRPr lang="en-IN" sz="2000" b="1" dirty="0"/>
          </a:p>
        </p:txBody>
      </p:sp>
    </p:spTree>
    <p:extLst>
      <p:ext uri="{BB962C8B-B14F-4D97-AF65-F5344CB8AC3E}">
        <p14:creationId xmlns:p14="http://schemas.microsoft.com/office/powerpoint/2010/main" val="2035476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3000" b="1" dirty="0"/>
              <a:t>Measures to Curb Cybercrimes under Cyber Laws and Cyber </a:t>
            </a:r>
            <a:r>
              <a:rPr lang="en-IN" sz="3000" b="1" dirty="0" smtClean="0"/>
              <a:t>Ethics</a:t>
            </a:r>
            <a:endParaRPr lang="en-IN" sz="3000"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pPr>
            <a:r>
              <a:rPr lang="en-IN" sz="2000" b="1" dirty="0" smtClean="0"/>
              <a:t>Firewalls:  </a:t>
            </a:r>
            <a:r>
              <a:rPr lang="en-IN" sz="2000" dirty="0"/>
              <a:t>It divides between the framework and potential interlopers or intruders to shield the arranged </a:t>
            </a:r>
            <a:r>
              <a:rPr lang="en-IN" sz="2000" dirty="0" smtClean="0"/>
              <a:t>archives from </a:t>
            </a:r>
            <a:r>
              <a:rPr lang="en-IN" sz="2000" dirty="0"/>
              <a:t>spilled or got to. It would just give the information to stream access PCs which in this way </a:t>
            </a:r>
            <a:r>
              <a:rPr lang="en-IN" sz="2000" dirty="0" smtClean="0"/>
              <a:t>are perceived </a:t>
            </a:r>
            <a:r>
              <a:rPr lang="en-IN" sz="2000" dirty="0"/>
              <a:t>and confirmed by one’s framework. Therefore, it just allows access to the framework to </a:t>
            </a:r>
            <a:r>
              <a:rPr lang="en-IN" sz="2000" dirty="0" smtClean="0"/>
              <a:t>ones previously </a:t>
            </a:r>
            <a:r>
              <a:rPr lang="en-IN" sz="2000" dirty="0"/>
              <a:t>registered with the PC</a:t>
            </a:r>
            <a:r>
              <a:rPr lang="en-IN" sz="2000" dirty="0" smtClean="0"/>
              <a:t>. </a:t>
            </a:r>
          </a:p>
          <a:p>
            <a:pPr algn="just">
              <a:lnSpc>
                <a:spcPct val="150000"/>
              </a:lnSpc>
            </a:pPr>
            <a:r>
              <a:rPr lang="en-IN" sz="2000" b="1" dirty="0"/>
              <a:t>Digital Signatures</a:t>
            </a:r>
            <a:r>
              <a:rPr lang="en-IN" sz="2000" b="1" dirty="0" smtClean="0"/>
              <a:t>: </a:t>
            </a:r>
            <a:r>
              <a:rPr lang="en-IN" sz="2000" dirty="0"/>
              <a:t>Advanced or Digital Signature made by utilizing methods for cryptography by applying algorithms. </a:t>
            </a:r>
            <a:r>
              <a:rPr lang="en-IN" sz="2000" dirty="0" smtClean="0"/>
              <a:t>This has </a:t>
            </a:r>
            <a:r>
              <a:rPr lang="en-IN" sz="2000" dirty="0"/>
              <a:t>its unmistakable use in the matter of banking where client’s mark is accordingly distinguished </a:t>
            </a:r>
            <a:r>
              <a:rPr lang="en-IN" sz="2000" dirty="0" smtClean="0"/>
              <a:t>by utilizing </a:t>
            </a:r>
            <a:r>
              <a:rPr lang="en-IN" sz="2000" dirty="0"/>
              <a:t>this technique</a:t>
            </a:r>
            <a:r>
              <a:rPr lang="en-IN" sz="2000" dirty="0" smtClean="0"/>
              <a:t>. </a:t>
            </a:r>
            <a:endParaRPr lang="en-IN" sz="2000" b="1" dirty="0"/>
          </a:p>
        </p:txBody>
      </p:sp>
    </p:spTree>
    <p:extLst>
      <p:ext uri="{BB962C8B-B14F-4D97-AF65-F5344CB8AC3E}">
        <p14:creationId xmlns:p14="http://schemas.microsoft.com/office/powerpoint/2010/main" val="4143525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000" b="1" dirty="0" smtClean="0"/>
              <a:t>Ethics</a:t>
            </a:r>
            <a:endParaRPr lang="en-IN" sz="3600" dirty="0"/>
          </a:p>
        </p:txBody>
      </p:sp>
      <p:sp>
        <p:nvSpPr>
          <p:cNvPr id="3" name="Content Placeholder 2"/>
          <p:cNvSpPr>
            <a:spLocks noGrp="1"/>
          </p:cNvSpPr>
          <p:nvPr>
            <p:ph idx="1"/>
          </p:nvPr>
        </p:nvSpPr>
        <p:spPr>
          <a:xfrm>
            <a:off x="609600" y="1693125"/>
            <a:ext cx="10972800" cy="4663226"/>
          </a:xfrm>
        </p:spPr>
        <p:txBody>
          <a:bodyPr/>
          <a:lstStyle/>
          <a:p>
            <a:pPr algn="just">
              <a:lnSpc>
                <a:spcPct val="150000"/>
              </a:lnSpc>
              <a:buFont typeface="Wingdings" panose="05000000000000000000" pitchFamily="2" charset="2"/>
              <a:buChar char="§"/>
            </a:pPr>
            <a:r>
              <a:rPr lang="en-IN" sz="2200" dirty="0" smtClean="0"/>
              <a:t>Ethics </a:t>
            </a:r>
            <a:r>
              <a:rPr lang="en-IN" sz="2200" dirty="0"/>
              <a:t>is a code by which </a:t>
            </a:r>
            <a:r>
              <a:rPr lang="en-IN" sz="2200" dirty="0" smtClean="0"/>
              <a:t>society lives</a:t>
            </a:r>
            <a:r>
              <a:rPr lang="en-IN" sz="2200" dirty="0"/>
              <a:t>, and leads, successful lives. Ethics are considered to be the recognized guidelines of behaviour for reputable groups or institutions, but usually does not stop there. Any individual acting in a professional manner should also live by, and conduct the business by, a code of ethics. Every researcher conducting business either in a scientific or a criminological capacity would also adopt a code of ethics, no matter where the research is conducted</a:t>
            </a:r>
            <a:r>
              <a:rPr lang="en-IN" sz="2200" dirty="0" smtClean="0"/>
              <a:t>. </a:t>
            </a:r>
          </a:p>
          <a:p>
            <a:pPr algn="just">
              <a:lnSpc>
                <a:spcPct val="150000"/>
              </a:lnSpc>
            </a:pPr>
            <a:r>
              <a:rPr lang="en-IN" sz="2200" dirty="0"/>
              <a:t>According to the Encarta Electronic dictionary, ethics can be defined as the study of moral </a:t>
            </a:r>
            <a:r>
              <a:rPr lang="en-IN" sz="2200" dirty="0" smtClean="0"/>
              <a:t>standards and </a:t>
            </a:r>
            <a:r>
              <a:rPr lang="en-IN" sz="2200" dirty="0"/>
              <a:t>how they affect conduct or a system of moral principles governing the appropriate conduct for </a:t>
            </a:r>
            <a:r>
              <a:rPr lang="en-IN" sz="2200" dirty="0" smtClean="0"/>
              <a:t>a person </a:t>
            </a:r>
            <a:r>
              <a:rPr lang="en-IN" sz="2200" dirty="0"/>
              <a:t>or group</a:t>
            </a:r>
            <a:r>
              <a:rPr lang="en-IN" sz="2200" dirty="0" smtClean="0"/>
              <a:t>. </a:t>
            </a:r>
          </a:p>
          <a:p>
            <a:pPr marL="0" indent="0" algn="just">
              <a:buNone/>
            </a:pPr>
            <a:endParaRPr lang="en-IN" sz="1800" b="1" dirty="0"/>
          </a:p>
        </p:txBody>
      </p:sp>
    </p:spTree>
    <p:extLst>
      <p:ext uri="{BB962C8B-B14F-4D97-AF65-F5344CB8AC3E}">
        <p14:creationId xmlns:p14="http://schemas.microsoft.com/office/powerpoint/2010/main" val="1903356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000" b="1" dirty="0"/>
              <a:t>Introduction to Ethics in </a:t>
            </a:r>
            <a:r>
              <a:rPr lang="en-IN" sz="4000" b="1" dirty="0" smtClean="0"/>
              <a:t>Research</a:t>
            </a:r>
            <a:endParaRPr lang="en-IN" sz="3600" dirty="0"/>
          </a:p>
        </p:txBody>
      </p:sp>
      <p:sp>
        <p:nvSpPr>
          <p:cNvPr id="3" name="Content Placeholder 2"/>
          <p:cNvSpPr>
            <a:spLocks noGrp="1"/>
          </p:cNvSpPr>
          <p:nvPr>
            <p:ph idx="1"/>
          </p:nvPr>
        </p:nvSpPr>
        <p:spPr>
          <a:xfrm>
            <a:off x="609600" y="1693125"/>
            <a:ext cx="10972800" cy="4663226"/>
          </a:xfrm>
        </p:spPr>
        <p:txBody>
          <a:bodyPr/>
          <a:lstStyle/>
          <a:p>
            <a:pPr algn="just"/>
            <a:r>
              <a:rPr lang="en-IN" sz="2100" dirty="0"/>
              <a:t>Ethics is something that must be taken very seriously when it comes to research, and protecting </a:t>
            </a:r>
            <a:r>
              <a:rPr lang="en-IN" sz="2100" dirty="0" smtClean="0"/>
              <a:t>the subject </a:t>
            </a:r>
            <a:r>
              <a:rPr lang="en-IN" sz="2100" dirty="0"/>
              <a:t>or subject matter of the research. A researcher must be above reproach when conducting </a:t>
            </a:r>
            <a:r>
              <a:rPr lang="en-IN" sz="2100" dirty="0" smtClean="0"/>
              <a:t>the research</a:t>
            </a:r>
            <a:r>
              <a:rPr lang="en-IN" sz="2100" dirty="0"/>
              <a:t>. It requires the researcher to be able to view the subject matter with an objective point </a:t>
            </a:r>
            <a:r>
              <a:rPr lang="en-IN" sz="2100" dirty="0" smtClean="0"/>
              <a:t>of view</a:t>
            </a:r>
            <a:r>
              <a:rPr lang="en-IN" sz="2100" dirty="0"/>
              <a:t>, not putting a particular opinion in the research itself, just gathering data and reporting the </a:t>
            </a:r>
            <a:r>
              <a:rPr lang="en-IN" sz="2100" dirty="0" smtClean="0"/>
              <a:t>facts. The </a:t>
            </a:r>
            <a:r>
              <a:rPr lang="en-IN" sz="2100" dirty="0"/>
              <a:t>role of the researcher is one that must determine whether the presence of one more person </a:t>
            </a:r>
            <a:r>
              <a:rPr lang="en-IN" sz="2100" dirty="0" smtClean="0"/>
              <a:t>will affect </a:t>
            </a:r>
            <a:r>
              <a:rPr lang="en-IN" sz="2100" dirty="0"/>
              <a:t>the desired results of the study. Should the researcher sit on the side-lines and observe, or </a:t>
            </a:r>
            <a:r>
              <a:rPr lang="en-IN" sz="2100" dirty="0" smtClean="0"/>
              <a:t>would it </a:t>
            </a:r>
            <a:r>
              <a:rPr lang="en-IN" sz="2100" dirty="0"/>
              <a:t>be okay to interact with the subject that is being studied. If the researcher has to disregard the rules </a:t>
            </a:r>
            <a:r>
              <a:rPr lang="en-IN" sz="2100" dirty="0" smtClean="0"/>
              <a:t>in order </a:t>
            </a:r>
            <a:r>
              <a:rPr lang="en-IN" sz="2100" dirty="0"/>
              <a:t>to get the desired result of the study, then that researcher needs to find a different way in </a:t>
            </a:r>
            <a:r>
              <a:rPr lang="en-IN" sz="2100" dirty="0" smtClean="0"/>
              <a:t>which to </a:t>
            </a:r>
            <a:r>
              <a:rPr lang="en-IN" sz="2100" dirty="0"/>
              <a:t>gather the data, or change the reason of the study</a:t>
            </a:r>
            <a:r>
              <a:rPr lang="en-IN" sz="2100" dirty="0" smtClean="0"/>
              <a:t>.</a:t>
            </a:r>
          </a:p>
          <a:p>
            <a:pPr algn="just"/>
            <a:r>
              <a:rPr lang="en-IN" sz="2100" dirty="0"/>
              <a:t>Ethics also fall under leadership capabilities and the ability to work on one’s own merit. When a </a:t>
            </a:r>
            <a:r>
              <a:rPr lang="en-IN" sz="2100" dirty="0" smtClean="0"/>
              <a:t>newly appointed </a:t>
            </a:r>
            <a:r>
              <a:rPr lang="en-IN" sz="2100" dirty="0"/>
              <a:t>criminal justice researcher starts work, the work must be monitored closely for a </a:t>
            </a:r>
            <a:r>
              <a:rPr lang="en-IN" sz="2100" dirty="0" smtClean="0"/>
              <a:t>period of </a:t>
            </a:r>
            <a:r>
              <a:rPr lang="en-IN" sz="2100" dirty="0"/>
              <a:t>time to accuracy and validity.</a:t>
            </a:r>
          </a:p>
        </p:txBody>
      </p:sp>
    </p:spTree>
    <p:extLst>
      <p:ext uri="{BB962C8B-B14F-4D97-AF65-F5344CB8AC3E}">
        <p14:creationId xmlns:p14="http://schemas.microsoft.com/office/powerpoint/2010/main" val="4228214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000" b="1" dirty="0"/>
              <a:t>Why Ethics are Important</a:t>
            </a:r>
            <a:endParaRPr lang="en-IN" sz="3600" dirty="0"/>
          </a:p>
        </p:txBody>
      </p:sp>
      <p:sp>
        <p:nvSpPr>
          <p:cNvPr id="3" name="Content Placeholder 2"/>
          <p:cNvSpPr>
            <a:spLocks noGrp="1"/>
          </p:cNvSpPr>
          <p:nvPr>
            <p:ph idx="1"/>
          </p:nvPr>
        </p:nvSpPr>
        <p:spPr>
          <a:xfrm>
            <a:off x="609600" y="1693125"/>
            <a:ext cx="10972800" cy="4663226"/>
          </a:xfrm>
        </p:spPr>
        <p:txBody>
          <a:bodyPr/>
          <a:lstStyle/>
          <a:p>
            <a:pPr algn="just">
              <a:lnSpc>
                <a:spcPct val="150000"/>
              </a:lnSpc>
            </a:pPr>
            <a:r>
              <a:rPr lang="en-IN" sz="1900" dirty="0"/>
              <a:t>The code of ethics in an important way to keep researchers honest, because usually those that </a:t>
            </a:r>
            <a:r>
              <a:rPr lang="en-IN" sz="1900" dirty="0" smtClean="0"/>
              <a:t>have signed </a:t>
            </a:r>
            <a:r>
              <a:rPr lang="en-IN" sz="1900" dirty="0"/>
              <a:t>the written consent acknowledging the code will think twice before straying from the code</a:t>
            </a:r>
            <a:r>
              <a:rPr lang="en-IN" sz="1900" dirty="0" smtClean="0"/>
              <a:t>.</a:t>
            </a:r>
          </a:p>
          <a:p>
            <a:pPr algn="just">
              <a:lnSpc>
                <a:spcPct val="150000"/>
              </a:lnSpc>
            </a:pPr>
            <a:r>
              <a:rPr lang="en-IN" sz="1900" dirty="0"/>
              <a:t>It is extremely important that the ethical decision is </a:t>
            </a:r>
            <a:r>
              <a:rPr lang="en-IN" sz="1900" dirty="0" smtClean="0"/>
              <a:t>always made</a:t>
            </a:r>
            <a:r>
              <a:rPr lang="en-IN" sz="1900" dirty="0"/>
              <a:t>, and not tossed aside with disregard so that a researcher or scientists can obtain the </a:t>
            </a:r>
            <a:r>
              <a:rPr lang="en-IN" sz="1900" dirty="0" smtClean="0"/>
              <a:t>desired results </a:t>
            </a:r>
            <a:r>
              <a:rPr lang="en-IN" sz="1900" dirty="0"/>
              <a:t>of a study. Ethics must be taken very seriously in order for the moral attitude of this country </a:t>
            </a:r>
            <a:r>
              <a:rPr lang="en-IN" sz="1900" dirty="0" smtClean="0"/>
              <a:t>to stay </a:t>
            </a:r>
            <a:r>
              <a:rPr lang="en-IN" sz="1900" dirty="0"/>
              <a:t>on track. Ethics is what keep people honest in all aspects of work, not just science and </a:t>
            </a:r>
            <a:r>
              <a:rPr lang="en-IN" sz="1900" dirty="0" smtClean="0"/>
              <a:t>medicine. It </a:t>
            </a:r>
            <a:r>
              <a:rPr lang="en-IN" sz="1900" dirty="0"/>
              <a:t>is how a civilized society lives</a:t>
            </a:r>
            <a:r>
              <a:rPr lang="en-IN" sz="1900" dirty="0" smtClean="0"/>
              <a:t>.</a:t>
            </a:r>
          </a:p>
          <a:p>
            <a:pPr algn="just">
              <a:lnSpc>
                <a:spcPct val="150000"/>
              </a:lnSpc>
            </a:pPr>
            <a:r>
              <a:rPr lang="en-IN" sz="1900" dirty="0"/>
              <a:t>Ethics are not just important in criminal justice research, but in all aspects of criminal justice</a:t>
            </a:r>
            <a:r>
              <a:rPr lang="en-IN" sz="1900" dirty="0" smtClean="0"/>
              <a:t>.</a:t>
            </a:r>
          </a:p>
          <a:p>
            <a:pPr algn="just">
              <a:lnSpc>
                <a:spcPct val="150000"/>
              </a:lnSpc>
            </a:pPr>
            <a:r>
              <a:rPr lang="en-IN" sz="1900" dirty="0" smtClean="0"/>
              <a:t>Those conducting </a:t>
            </a:r>
            <a:r>
              <a:rPr lang="en-IN" sz="1900" dirty="0"/>
              <a:t>research into criminal misconduct which incarcerates innocent men for lack of </a:t>
            </a:r>
            <a:r>
              <a:rPr lang="en-IN" sz="1900" dirty="0" smtClean="0"/>
              <a:t>conducting proper </a:t>
            </a:r>
            <a:r>
              <a:rPr lang="en-IN" sz="1900" dirty="0"/>
              <a:t>investigations will show unethical behaviour, and in turn must report the findings, regardless </a:t>
            </a:r>
            <a:r>
              <a:rPr lang="en-IN" sz="1900" dirty="0" smtClean="0"/>
              <a:t>of the </a:t>
            </a:r>
            <a:r>
              <a:rPr lang="en-IN" sz="1900" dirty="0"/>
              <a:t>repercussions.</a:t>
            </a:r>
          </a:p>
        </p:txBody>
      </p:sp>
    </p:spTree>
    <p:extLst>
      <p:ext uri="{BB962C8B-B14F-4D97-AF65-F5344CB8AC3E}">
        <p14:creationId xmlns:p14="http://schemas.microsoft.com/office/powerpoint/2010/main" val="2345624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000" b="1" dirty="0"/>
              <a:t>The Use of Ethics in Criminal Justice </a:t>
            </a:r>
            <a:r>
              <a:rPr lang="en-IN" sz="4000" b="1" dirty="0" smtClean="0"/>
              <a:t>Research</a:t>
            </a:r>
            <a:endParaRPr lang="en-IN" sz="3600" dirty="0"/>
          </a:p>
        </p:txBody>
      </p:sp>
      <p:sp>
        <p:nvSpPr>
          <p:cNvPr id="3" name="Content Placeholder 2"/>
          <p:cNvSpPr>
            <a:spLocks noGrp="1"/>
          </p:cNvSpPr>
          <p:nvPr>
            <p:ph idx="1"/>
          </p:nvPr>
        </p:nvSpPr>
        <p:spPr>
          <a:xfrm>
            <a:off x="609600" y="1693125"/>
            <a:ext cx="10972800" cy="4663226"/>
          </a:xfrm>
        </p:spPr>
        <p:txBody>
          <a:bodyPr/>
          <a:lstStyle/>
          <a:p>
            <a:pPr algn="just"/>
            <a:r>
              <a:rPr lang="en-IN" sz="2000" dirty="0"/>
              <a:t>When studying certain subject matter or certain personnel, it must be made quite plain to them </a:t>
            </a:r>
            <a:r>
              <a:rPr lang="en-IN" sz="2000" dirty="0" smtClean="0"/>
              <a:t>that the </a:t>
            </a:r>
            <a:r>
              <a:rPr lang="en-IN" sz="2000" dirty="0"/>
              <a:t>privacy ethics will remain tightly in place. Never, at any time, should a participant in a study feel </a:t>
            </a:r>
            <a:r>
              <a:rPr lang="en-IN" sz="2000" dirty="0" smtClean="0"/>
              <a:t>as if </a:t>
            </a:r>
            <a:r>
              <a:rPr lang="en-IN" sz="2000" dirty="0"/>
              <a:t>personal data has been compromised. And, in the event that the information has leaked out, such </a:t>
            </a:r>
            <a:r>
              <a:rPr lang="en-IN" sz="2000" dirty="0" smtClean="0"/>
              <a:t>as someone </a:t>
            </a:r>
            <a:r>
              <a:rPr lang="en-IN" sz="2000" dirty="0"/>
              <a:t>hacking into the system and personal data availed, those individuals participating must be </a:t>
            </a:r>
            <a:r>
              <a:rPr lang="en-IN" sz="2000" dirty="0" smtClean="0"/>
              <a:t>told immediately</a:t>
            </a:r>
            <a:r>
              <a:rPr lang="en-IN" sz="2000" dirty="0"/>
              <a:t>. If a participant is told their identity will remain anonymous, then it must remain so, even </a:t>
            </a:r>
            <a:r>
              <a:rPr lang="en-IN" sz="2000" dirty="0" smtClean="0"/>
              <a:t>if damaging </a:t>
            </a:r>
            <a:r>
              <a:rPr lang="en-IN" sz="2000" dirty="0"/>
              <a:t>information comes out about that individual</a:t>
            </a:r>
            <a:r>
              <a:rPr lang="en-IN" sz="2000" dirty="0" smtClean="0"/>
              <a:t>.</a:t>
            </a:r>
          </a:p>
          <a:p>
            <a:pPr algn="just"/>
            <a:r>
              <a:rPr lang="en-IN" sz="2000" dirty="0"/>
              <a:t>Other areas in which research professionals need to be aware of is the need to quickly publish </a:t>
            </a:r>
            <a:r>
              <a:rPr lang="en-IN" sz="2000" dirty="0" smtClean="0"/>
              <a:t>a paper </a:t>
            </a:r>
            <a:r>
              <a:rPr lang="en-IN" sz="2000" dirty="0"/>
              <a:t>to stay in competition for certain positions within the community. One should never be </a:t>
            </a:r>
            <a:r>
              <a:rPr lang="en-IN" sz="2000" dirty="0" smtClean="0"/>
              <a:t>made to </a:t>
            </a:r>
            <a:r>
              <a:rPr lang="en-IN" sz="2000" dirty="0"/>
              <a:t>feel pressure to publish anything, as this will certainly lead to unethical behaviour on the part </a:t>
            </a:r>
            <a:r>
              <a:rPr lang="en-IN" sz="2000" dirty="0" smtClean="0"/>
              <a:t>of the </a:t>
            </a:r>
            <a:r>
              <a:rPr lang="en-IN" sz="2000" dirty="0"/>
              <a:t>researcher. Those conducting research must also stay away from any study that could be </a:t>
            </a:r>
            <a:r>
              <a:rPr lang="en-IN" sz="2000" dirty="0" smtClean="0"/>
              <a:t>deemed harmful </a:t>
            </a:r>
            <a:r>
              <a:rPr lang="en-IN" sz="2000" dirty="0"/>
              <a:t>to human participants, no matter how enticing the end results may look like. No one’s </a:t>
            </a:r>
            <a:r>
              <a:rPr lang="en-IN" sz="2000" dirty="0" smtClean="0"/>
              <a:t>safety or </a:t>
            </a:r>
            <a:r>
              <a:rPr lang="en-IN" sz="2000" dirty="0"/>
              <a:t>well-being is worth harming someone in the name of science.</a:t>
            </a:r>
            <a:endParaRPr lang="en-IN" sz="1900" dirty="0"/>
          </a:p>
        </p:txBody>
      </p:sp>
    </p:spTree>
    <p:extLst>
      <p:ext uri="{BB962C8B-B14F-4D97-AF65-F5344CB8AC3E}">
        <p14:creationId xmlns:p14="http://schemas.microsoft.com/office/powerpoint/2010/main" val="2588446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37204"/>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6000" b="1" dirty="0"/>
              <a:t>Ethical Hacking</a:t>
            </a:r>
            <a:endParaRPr lang="en-US" sz="6000" b="1" dirty="0"/>
          </a:p>
        </p:txBody>
      </p:sp>
    </p:spTree>
    <p:extLst>
      <p:ext uri="{BB962C8B-B14F-4D97-AF65-F5344CB8AC3E}">
        <p14:creationId xmlns:p14="http://schemas.microsoft.com/office/powerpoint/2010/main" val="3479302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What is ethical hacking</a:t>
            </a:r>
            <a:r>
              <a:rPr lang="en-IN" sz="4400" b="1" dirty="0" smtClean="0"/>
              <a:t>? </a:t>
            </a:r>
            <a:endParaRPr lang="en-IN" sz="4400" b="1"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pPr>
            <a:r>
              <a:rPr lang="en-IN" sz="2200" dirty="0"/>
              <a:t>Ethical Hacking sometimes called as Penetration Testing is an act of intruding/penetrating into </a:t>
            </a:r>
            <a:r>
              <a:rPr lang="en-IN" sz="2200" dirty="0" smtClean="0"/>
              <a:t>system or </a:t>
            </a:r>
            <a:r>
              <a:rPr lang="en-IN" sz="2200" dirty="0"/>
              <a:t>networks to find out threats, vulnerabilities in those systems which a malicious attacker may find </a:t>
            </a:r>
            <a:r>
              <a:rPr lang="en-IN" sz="2200" dirty="0" smtClean="0"/>
              <a:t>and exploit </a:t>
            </a:r>
            <a:r>
              <a:rPr lang="en-IN" sz="2200" dirty="0"/>
              <a:t>causing loss of data, financial loss or other major damages. The purpose of ethical hacking is </a:t>
            </a:r>
            <a:r>
              <a:rPr lang="en-IN" sz="2200" dirty="0" smtClean="0"/>
              <a:t>to improve </a:t>
            </a:r>
            <a:r>
              <a:rPr lang="en-IN" sz="2200" dirty="0"/>
              <a:t>the security of the network or systems by fixing the vulnerabilities found during testing. </a:t>
            </a:r>
            <a:r>
              <a:rPr lang="en-IN" sz="2200" dirty="0" smtClean="0"/>
              <a:t>Ethical hackers </a:t>
            </a:r>
            <a:r>
              <a:rPr lang="en-IN" sz="2200" dirty="0"/>
              <a:t>may use the same methods and tools used by the malicious hackers but with the </a:t>
            </a:r>
            <a:r>
              <a:rPr lang="en-IN" sz="2200" dirty="0" smtClean="0"/>
              <a:t>permission of </a:t>
            </a:r>
            <a:r>
              <a:rPr lang="en-IN" sz="2200" dirty="0"/>
              <a:t>the authorized person for the purpose of improving the security and defending </a:t>
            </a:r>
            <a:r>
              <a:rPr lang="en-IN" sz="2200" dirty="0" smtClean="0"/>
              <a:t>the systems from attacks </a:t>
            </a:r>
            <a:r>
              <a:rPr lang="en-IN" sz="2200" dirty="0"/>
              <a:t>by malicious users.</a:t>
            </a:r>
          </a:p>
        </p:txBody>
      </p:sp>
    </p:spTree>
    <p:extLst>
      <p:ext uri="{BB962C8B-B14F-4D97-AF65-F5344CB8AC3E}">
        <p14:creationId xmlns:p14="http://schemas.microsoft.com/office/powerpoint/2010/main" val="33391480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Origins of Ethical Hacking</a:t>
            </a:r>
          </a:p>
        </p:txBody>
      </p:sp>
      <p:sp>
        <p:nvSpPr>
          <p:cNvPr id="3" name="Content Placeholder 2"/>
          <p:cNvSpPr>
            <a:spLocks noGrp="1"/>
          </p:cNvSpPr>
          <p:nvPr>
            <p:ph idx="1"/>
          </p:nvPr>
        </p:nvSpPr>
        <p:spPr>
          <a:xfrm>
            <a:off x="309093" y="1661376"/>
            <a:ext cx="11616744" cy="4663226"/>
          </a:xfrm>
        </p:spPr>
        <p:txBody>
          <a:bodyPr/>
          <a:lstStyle/>
          <a:p>
            <a:pPr algn="just"/>
            <a:r>
              <a:rPr lang="en-IN" sz="2000" dirty="0"/>
              <a:t>The term hacking first started to appear in the 1960s in </a:t>
            </a:r>
            <a:r>
              <a:rPr lang="en-IN" sz="2000" dirty="0" smtClean="0"/>
              <a:t>connection with </a:t>
            </a:r>
            <a:r>
              <a:rPr lang="en-IN" sz="2000" dirty="0"/>
              <a:t>activities at the Massachusetts Institute of Technology </a:t>
            </a:r>
            <a:r>
              <a:rPr lang="en-IN" sz="2000" dirty="0" smtClean="0"/>
              <a:t>and referred </a:t>
            </a:r>
            <a:r>
              <a:rPr lang="en-IN" sz="2000" dirty="0"/>
              <a:t>to applying creative engineering techniques to “</a:t>
            </a:r>
            <a:r>
              <a:rPr lang="en-IN" sz="2000" dirty="0" smtClean="0"/>
              <a:t>hack” machinery </a:t>
            </a:r>
            <a:r>
              <a:rPr lang="en-IN" sz="2000" dirty="0"/>
              <a:t>and make it operate more efficiently</a:t>
            </a:r>
            <a:r>
              <a:rPr lang="en-IN" sz="2000" dirty="0" smtClean="0"/>
              <a:t>. </a:t>
            </a:r>
          </a:p>
          <a:p>
            <a:pPr algn="just"/>
            <a:r>
              <a:rPr lang="en-US" sz="2000" dirty="0" smtClean="0"/>
              <a:t>Later on </a:t>
            </a:r>
            <a:r>
              <a:rPr lang="en-IN" sz="2000" dirty="0"/>
              <a:t>Hackers realized computer </a:t>
            </a:r>
            <a:r>
              <a:rPr lang="en-IN" sz="2000" dirty="0" smtClean="0"/>
              <a:t>programming languages </a:t>
            </a:r>
            <a:r>
              <a:rPr lang="en-IN" sz="2000" dirty="0"/>
              <a:t>could be used to manipulate </a:t>
            </a:r>
            <a:r>
              <a:rPr lang="en-IN" sz="2000" dirty="0" smtClean="0"/>
              <a:t>telecommunications systems </a:t>
            </a:r>
            <a:r>
              <a:rPr lang="en-IN" sz="2000" dirty="0"/>
              <a:t>and complete long-distance calls for free, a </a:t>
            </a:r>
            <a:r>
              <a:rPr lang="en-IN" sz="2000" dirty="0" smtClean="0"/>
              <a:t>practice dubbed phreaking.  </a:t>
            </a:r>
          </a:p>
          <a:p>
            <a:pPr algn="just"/>
            <a:r>
              <a:rPr lang="en-IN" sz="2000" dirty="0"/>
              <a:t>The 1983 film War Games, in which a student </a:t>
            </a:r>
            <a:r>
              <a:rPr lang="en-IN" sz="2000" dirty="0" smtClean="0"/>
              <a:t>inadvertently cracks </a:t>
            </a:r>
            <a:r>
              <a:rPr lang="en-IN" sz="2000" dirty="0"/>
              <a:t>into a </a:t>
            </a:r>
            <a:r>
              <a:rPr lang="en-IN" sz="2000" dirty="0" smtClean="0"/>
              <a:t>war-gam supercomputer </a:t>
            </a:r>
            <a:r>
              <a:rPr lang="en-IN" sz="2000" dirty="0"/>
              <a:t>run by the U.S. </a:t>
            </a:r>
            <a:r>
              <a:rPr lang="en-IN" sz="2000" dirty="0" smtClean="0"/>
              <a:t>military, helped </a:t>
            </a:r>
            <a:r>
              <a:rPr lang="en-IN" sz="2000" dirty="0"/>
              <a:t>to highlight the vulnerabilities of large computing systems.</a:t>
            </a:r>
            <a:r>
              <a:rPr lang="en-IN" sz="2000" dirty="0" smtClean="0"/>
              <a:t> </a:t>
            </a:r>
          </a:p>
          <a:p>
            <a:pPr algn="just"/>
            <a:r>
              <a:rPr lang="en-IN" sz="2000" dirty="0"/>
              <a:t>In the 2000s, compliance regulations, such as the Health Insurance Portability and Accountability </a:t>
            </a:r>
            <a:r>
              <a:rPr lang="en-IN" sz="2000" dirty="0" smtClean="0"/>
              <a:t>Act, that </a:t>
            </a:r>
            <a:r>
              <a:rPr lang="en-IN" sz="2000" dirty="0"/>
              <a:t>govern the storage and security of digitized medical and business data have elevated the role </a:t>
            </a:r>
            <a:r>
              <a:rPr lang="en-IN" sz="2000" dirty="0" smtClean="0"/>
              <a:t>of ethical </a:t>
            </a:r>
            <a:r>
              <a:rPr lang="en-IN" sz="2000" dirty="0"/>
              <a:t>hackers within the realm of cybersecurity</a:t>
            </a:r>
            <a:r>
              <a:rPr lang="en-IN" sz="2000" dirty="0" smtClean="0"/>
              <a:t>.</a:t>
            </a:r>
          </a:p>
          <a:p>
            <a:pPr algn="just"/>
            <a:r>
              <a:rPr lang="en-IN" sz="2000" dirty="0"/>
              <a:t>The coronavirus pandemic created new avenues of pursuit </a:t>
            </a:r>
            <a:r>
              <a:rPr lang="en-IN" sz="2000" dirty="0" smtClean="0"/>
              <a:t>for</a:t>
            </a:r>
          </a:p>
          <a:p>
            <a:pPr marL="0" indent="0" algn="just">
              <a:buNone/>
            </a:pPr>
            <a:r>
              <a:rPr lang="en-IN" sz="2000" dirty="0" smtClean="0"/>
              <a:t>      cybercriminals.</a:t>
            </a:r>
            <a:endParaRPr lang="en-IN" sz="2000" dirty="0"/>
          </a:p>
        </p:txBody>
      </p:sp>
      <p:pic>
        <p:nvPicPr>
          <p:cNvPr id="6" name="Picture 5"/>
          <p:cNvPicPr>
            <a:picLocks noChangeAspect="1"/>
          </p:cNvPicPr>
          <p:nvPr/>
        </p:nvPicPr>
        <p:blipFill rotWithShape="1">
          <a:blip r:embed="rId2"/>
          <a:srcRect l="1682" t="7880" r="1682" b="8374"/>
          <a:stretch/>
        </p:blipFill>
        <p:spPr>
          <a:xfrm>
            <a:off x="7575635" y="4752304"/>
            <a:ext cx="4424606" cy="2079938"/>
          </a:xfrm>
          <a:prstGeom prst="rect">
            <a:avLst/>
          </a:prstGeom>
        </p:spPr>
      </p:pic>
    </p:spTree>
    <p:extLst>
      <p:ext uri="{BB962C8B-B14F-4D97-AF65-F5344CB8AC3E}">
        <p14:creationId xmlns:p14="http://schemas.microsoft.com/office/powerpoint/2010/main" val="40045269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6000" b="1" dirty="0"/>
              <a:t>Criminology</a:t>
            </a:r>
            <a:br>
              <a:rPr lang="en-IN" sz="6000" b="1" dirty="0"/>
            </a:br>
            <a:r>
              <a:rPr lang="en-IN" sz="6000" b="1" dirty="0"/>
              <a:t>and Ethics</a:t>
            </a:r>
            <a:endParaRPr lang="en-US" sz="6000" b="1" dirty="0"/>
          </a:p>
        </p:txBody>
      </p:sp>
    </p:spTree>
    <p:extLst>
      <p:ext uri="{BB962C8B-B14F-4D97-AF65-F5344CB8AC3E}">
        <p14:creationId xmlns:p14="http://schemas.microsoft.com/office/powerpoint/2010/main" val="27002068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What do ethical hackers do?</a:t>
            </a:r>
          </a:p>
        </p:txBody>
      </p:sp>
      <p:sp>
        <p:nvSpPr>
          <p:cNvPr id="3" name="Content Placeholder 2"/>
          <p:cNvSpPr>
            <a:spLocks noGrp="1"/>
          </p:cNvSpPr>
          <p:nvPr>
            <p:ph idx="1"/>
          </p:nvPr>
        </p:nvSpPr>
        <p:spPr>
          <a:xfrm>
            <a:off x="609600" y="1661376"/>
            <a:ext cx="10972800" cy="4663226"/>
          </a:xfrm>
        </p:spPr>
        <p:txBody>
          <a:bodyPr/>
          <a:lstStyle/>
          <a:p>
            <a:pPr marL="0" indent="0" algn="just">
              <a:buNone/>
            </a:pPr>
            <a:r>
              <a:rPr lang="en-IN" sz="2000" b="1" dirty="0"/>
              <a:t>Ethical hackers can help organizations in a number of ways, including the following:</a:t>
            </a:r>
            <a:endParaRPr lang="en-IN" sz="2000" b="1" dirty="0" smtClean="0"/>
          </a:p>
          <a:p>
            <a:pPr algn="just"/>
            <a:r>
              <a:rPr lang="en-IN" sz="2000" b="1" dirty="0" smtClean="0"/>
              <a:t>Finding </a:t>
            </a:r>
            <a:r>
              <a:rPr lang="en-IN" sz="2000" b="1" dirty="0"/>
              <a:t>vulnerabilities</a:t>
            </a:r>
            <a:r>
              <a:rPr lang="en-IN" sz="2000" b="1" dirty="0" smtClean="0"/>
              <a:t>: </a:t>
            </a:r>
            <a:r>
              <a:rPr lang="en-IN" sz="2000" dirty="0"/>
              <a:t>Ethical hackers help companies determine which of their IT security </a:t>
            </a:r>
            <a:r>
              <a:rPr lang="en-IN" sz="2000" dirty="0" smtClean="0"/>
              <a:t>measures are </a:t>
            </a:r>
            <a:r>
              <a:rPr lang="en-IN" sz="2000" dirty="0"/>
              <a:t>effective, which need updating and which contain vulnerabilities that can be exploited</a:t>
            </a:r>
            <a:r>
              <a:rPr lang="en-IN" sz="2000" dirty="0" smtClean="0"/>
              <a:t>.</a:t>
            </a:r>
          </a:p>
          <a:p>
            <a:pPr algn="just"/>
            <a:r>
              <a:rPr lang="en-IN" sz="2000" b="1" dirty="0"/>
              <a:t>Demonstrating methods used by cybercriminals</a:t>
            </a:r>
            <a:r>
              <a:rPr lang="en-IN" sz="2000" dirty="0" smtClean="0"/>
              <a:t>: </a:t>
            </a:r>
            <a:r>
              <a:rPr lang="en-IN" sz="2000" dirty="0"/>
              <a:t>These demonstrations show executives </a:t>
            </a:r>
            <a:r>
              <a:rPr lang="en-IN" sz="2000" dirty="0" smtClean="0"/>
              <a:t>the hacking </a:t>
            </a:r>
            <a:r>
              <a:rPr lang="en-IN" sz="2000" dirty="0"/>
              <a:t>techniques that malicious actors could use to attack their systems and wreak havoc on </a:t>
            </a:r>
            <a:r>
              <a:rPr lang="en-IN" sz="2000" dirty="0" smtClean="0"/>
              <a:t>their businesses.</a:t>
            </a:r>
          </a:p>
          <a:p>
            <a:pPr algn="just"/>
            <a:r>
              <a:rPr lang="en-IN" sz="2000" b="1" dirty="0"/>
              <a:t>Helping to prepare for a cyber-attack</a:t>
            </a:r>
            <a:r>
              <a:rPr lang="en-IN" sz="2000" dirty="0" smtClean="0"/>
              <a:t>: </a:t>
            </a:r>
            <a:r>
              <a:rPr lang="en-IN" sz="2000" dirty="0"/>
              <a:t>Ethical hackers </a:t>
            </a:r>
            <a:r>
              <a:rPr lang="en-IN" sz="2000" dirty="0" smtClean="0"/>
              <a:t>understand how </a:t>
            </a:r>
            <a:r>
              <a:rPr lang="en-IN" sz="2000" dirty="0"/>
              <a:t>threat actors operate, and they know how these bad actors will use new information and </a:t>
            </a:r>
            <a:r>
              <a:rPr lang="en-IN" sz="2000" dirty="0" smtClean="0"/>
              <a:t>techniques to </a:t>
            </a:r>
            <a:r>
              <a:rPr lang="en-IN" sz="2000" dirty="0"/>
              <a:t>attack systems</a:t>
            </a:r>
            <a:r>
              <a:rPr lang="en-IN" sz="2000" dirty="0" smtClean="0"/>
              <a:t>.</a:t>
            </a:r>
          </a:p>
          <a:p>
            <a:pPr algn="just"/>
            <a:r>
              <a:rPr lang="en-IN" sz="2000" b="1" dirty="0"/>
              <a:t>Ethical hacking vs. penetration testing</a:t>
            </a:r>
            <a:r>
              <a:rPr lang="en-IN" sz="2000" b="1" dirty="0" smtClean="0"/>
              <a:t>: </a:t>
            </a:r>
            <a:r>
              <a:rPr lang="en-IN" sz="2000" dirty="0"/>
              <a:t>Ethical hackers routinely test IT systems looking for flaws and to stay abreast of ransomware or </a:t>
            </a:r>
            <a:r>
              <a:rPr lang="en-IN" sz="2000" dirty="0" smtClean="0"/>
              <a:t>emerging computer </a:t>
            </a:r>
            <a:r>
              <a:rPr lang="en-IN" sz="2000" dirty="0"/>
              <a:t>viruses. Their work often entails pen tests as part of an overall IT security </a:t>
            </a:r>
            <a:r>
              <a:rPr lang="en-IN" sz="2000" dirty="0" smtClean="0"/>
              <a:t>assessment. Pen </a:t>
            </a:r>
            <a:r>
              <a:rPr lang="en-IN" sz="2000" dirty="0"/>
              <a:t>testers seeks to accomplish many of the same goals, but their work is often conducted on a </a:t>
            </a:r>
            <a:r>
              <a:rPr lang="en-IN" sz="2000" dirty="0" smtClean="0"/>
              <a:t>defined schedule</a:t>
            </a:r>
            <a:r>
              <a:rPr lang="en-IN" sz="2000" dirty="0"/>
              <a:t>. Pen testing is also more narrowly focused on specific aspects of a network, rather than </a:t>
            </a:r>
            <a:r>
              <a:rPr lang="en-IN" sz="2000" dirty="0" smtClean="0"/>
              <a:t>on ongoing </a:t>
            </a:r>
            <a:r>
              <a:rPr lang="en-IN" sz="2000" dirty="0"/>
              <a:t>overall security.</a:t>
            </a:r>
          </a:p>
        </p:txBody>
      </p:sp>
    </p:spTree>
    <p:extLst>
      <p:ext uri="{BB962C8B-B14F-4D97-AF65-F5344CB8AC3E}">
        <p14:creationId xmlns:p14="http://schemas.microsoft.com/office/powerpoint/2010/main" val="126239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How to become an ethical </a:t>
            </a:r>
            <a:r>
              <a:rPr lang="en-IN" sz="4400" b="1" dirty="0" smtClean="0"/>
              <a:t>hacker?</a:t>
            </a:r>
            <a:endParaRPr lang="en-IN" sz="4400" b="1" dirty="0"/>
          </a:p>
        </p:txBody>
      </p:sp>
      <p:sp>
        <p:nvSpPr>
          <p:cNvPr id="3" name="Content Placeholder 2"/>
          <p:cNvSpPr>
            <a:spLocks noGrp="1"/>
          </p:cNvSpPr>
          <p:nvPr>
            <p:ph idx="1"/>
          </p:nvPr>
        </p:nvSpPr>
        <p:spPr>
          <a:xfrm>
            <a:off x="283335" y="1661376"/>
            <a:ext cx="11578107" cy="4663226"/>
          </a:xfrm>
        </p:spPr>
        <p:txBody>
          <a:bodyPr/>
          <a:lstStyle/>
          <a:p>
            <a:pPr algn="just">
              <a:lnSpc>
                <a:spcPct val="150000"/>
              </a:lnSpc>
            </a:pPr>
            <a:r>
              <a:rPr lang="en-IN" sz="2400" dirty="0"/>
              <a:t>There are no standard education criteria for an ethical </a:t>
            </a:r>
            <a:r>
              <a:rPr lang="en-IN" sz="2400" dirty="0" smtClean="0"/>
              <a:t>hacker, so </a:t>
            </a:r>
            <a:r>
              <a:rPr lang="en-IN" sz="2400" dirty="0"/>
              <a:t>an organization can set its own requirements for that position</a:t>
            </a:r>
            <a:r>
              <a:rPr lang="en-IN" sz="2400" dirty="0" smtClean="0"/>
              <a:t>. Those interested </a:t>
            </a:r>
            <a:r>
              <a:rPr lang="en-IN" sz="2400" dirty="0"/>
              <a:t>in pursuing a </a:t>
            </a:r>
            <a:r>
              <a:rPr lang="en-IN" sz="2400" dirty="0" smtClean="0"/>
              <a:t>career as </a:t>
            </a:r>
            <a:r>
              <a:rPr lang="en-IN" sz="2400" dirty="0"/>
              <a:t>an ethical hacker should consider a bachelor’s or master’s degree in infosec, computer science </a:t>
            </a:r>
            <a:r>
              <a:rPr lang="en-IN" sz="2400" dirty="0" smtClean="0"/>
              <a:t>or even </a:t>
            </a:r>
            <a:r>
              <a:rPr lang="en-IN" sz="2400" dirty="0"/>
              <a:t>mathematics as a strong foundation</a:t>
            </a:r>
            <a:r>
              <a:rPr lang="en-IN" sz="2400" dirty="0" smtClean="0"/>
              <a:t>. </a:t>
            </a:r>
            <a:r>
              <a:rPr lang="en-IN" sz="2400" dirty="0"/>
              <a:t>Other technical subjects-including programming, scripting, networking and hardware </a:t>
            </a:r>
            <a:r>
              <a:rPr lang="en-IN" sz="2400" dirty="0" smtClean="0"/>
              <a:t>engineering-can help </a:t>
            </a:r>
            <a:r>
              <a:rPr lang="en-IN" sz="2400" dirty="0"/>
              <a:t>those pursuing a career as ethical hackers by offering a fundamental understanding of the </a:t>
            </a:r>
            <a:r>
              <a:rPr lang="en-IN" sz="2400" dirty="0" smtClean="0"/>
              <a:t>underlying technologies </a:t>
            </a:r>
            <a:r>
              <a:rPr lang="en-IN" sz="2400" dirty="0"/>
              <a:t>that form the systems they will be working on</a:t>
            </a:r>
            <a:r>
              <a:rPr lang="en-IN" sz="2400" dirty="0" smtClean="0"/>
              <a:t>.</a:t>
            </a:r>
          </a:p>
          <a:p>
            <a:pPr marL="0" indent="0" algn="just">
              <a:lnSpc>
                <a:spcPct val="150000"/>
              </a:lnSpc>
              <a:buNone/>
            </a:pPr>
            <a:endParaRPr lang="en-IN" sz="1900" dirty="0"/>
          </a:p>
        </p:txBody>
      </p:sp>
    </p:spTree>
    <p:extLst>
      <p:ext uri="{BB962C8B-B14F-4D97-AF65-F5344CB8AC3E}">
        <p14:creationId xmlns:p14="http://schemas.microsoft.com/office/powerpoint/2010/main" val="3217323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Ethical hacking techniques</a:t>
            </a:r>
          </a:p>
        </p:txBody>
      </p:sp>
      <p:sp>
        <p:nvSpPr>
          <p:cNvPr id="3" name="Content Placeholder 2"/>
          <p:cNvSpPr>
            <a:spLocks noGrp="1"/>
          </p:cNvSpPr>
          <p:nvPr>
            <p:ph idx="1"/>
          </p:nvPr>
        </p:nvSpPr>
        <p:spPr>
          <a:xfrm>
            <a:off x="283335" y="1661376"/>
            <a:ext cx="11578107" cy="4663226"/>
          </a:xfrm>
        </p:spPr>
        <p:txBody>
          <a:bodyPr/>
          <a:lstStyle/>
          <a:p>
            <a:pPr marL="0" indent="0" algn="just">
              <a:buNone/>
            </a:pPr>
            <a:r>
              <a:rPr lang="en-IN" sz="2000" b="1" dirty="0"/>
              <a:t>Ethical hackers generally use the same hacking skills that </a:t>
            </a:r>
            <a:r>
              <a:rPr lang="en-IN" sz="2000" b="1" dirty="0" smtClean="0"/>
              <a:t>malicious actors </a:t>
            </a:r>
            <a:r>
              <a:rPr lang="en-IN" sz="2000" b="1" dirty="0"/>
              <a:t>use to attack enterprises</a:t>
            </a:r>
            <a:r>
              <a:rPr lang="en-IN" sz="2000" b="1" dirty="0" smtClean="0"/>
              <a:t>. Some </a:t>
            </a:r>
            <a:r>
              <a:rPr lang="en-IN" sz="2000" b="1" dirty="0"/>
              <a:t>of these hacking techniques include the </a:t>
            </a:r>
            <a:r>
              <a:rPr lang="en-IN" sz="2000" b="1" dirty="0" smtClean="0"/>
              <a:t>following:</a:t>
            </a:r>
          </a:p>
          <a:p>
            <a:pPr algn="just">
              <a:lnSpc>
                <a:spcPct val="150000"/>
              </a:lnSpc>
            </a:pPr>
            <a:r>
              <a:rPr lang="en-IN" sz="1900" dirty="0"/>
              <a:t>Scanning ports to find vulnerabilities with port scanning tools, such as </a:t>
            </a:r>
            <a:r>
              <a:rPr lang="en-IN" sz="1900" dirty="0" err="1"/>
              <a:t>Nmap</a:t>
            </a:r>
            <a:r>
              <a:rPr lang="en-IN" sz="1900" dirty="0"/>
              <a:t>, </a:t>
            </a:r>
            <a:r>
              <a:rPr lang="en-IN" sz="1900" dirty="0" smtClean="0"/>
              <a:t>Nessus, </a:t>
            </a:r>
            <a:r>
              <a:rPr lang="en-IN" sz="1900" dirty="0" err="1" smtClean="0"/>
              <a:t>Wireshark</a:t>
            </a:r>
            <a:r>
              <a:rPr lang="en-IN" sz="1900" dirty="0" smtClean="0"/>
              <a:t> etc.</a:t>
            </a:r>
          </a:p>
          <a:p>
            <a:pPr algn="just">
              <a:lnSpc>
                <a:spcPct val="150000"/>
              </a:lnSpc>
            </a:pPr>
            <a:r>
              <a:rPr lang="en-IN" sz="1900" dirty="0"/>
              <a:t>Scrutinizing patch installation </a:t>
            </a:r>
            <a:r>
              <a:rPr lang="en-IN" sz="1900" dirty="0" smtClean="0"/>
              <a:t>processes.</a:t>
            </a:r>
          </a:p>
          <a:p>
            <a:pPr algn="just">
              <a:lnSpc>
                <a:spcPct val="150000"/>
              </a:lnSpc>
            </a:pPr>
            <a:r>
              <a:rPr lang="en-IN" sz="1900" dirty="0"/>
              <a:t>Performing network traffic analysis and sniffing by using appropriate </a:t>
            </a:r>
            <a:r>
              <a:rPr lang="en-IN" sz="1900" dirty="0" smtClean="0"/>
              <a:t>tools.</a:t>
            </a:r>
          </a:p>
          <a:p>
            <a:pPr algn="just">
              <a:lnSpc>
                <a:spcPct val="150000"/>
              </a:lnSpc>
            </a:pPr>
            <a:r>
              <a:rPr lang="en-IN" sz="1900" dirty="0"/>
              <a:t>Attempting to evade intrusion detection systems, intrusion prevention systems, honeypots (</a:t>
            </a:r>
            <a:r>
              <a:rPr lang="en-IN" sz="1600" dirty="0" smtClean="0"/>
              <a:t>An </a:t>
            </a:r>
            <a:r>
              <a:rPr lang="en-IN" sz="1600" dirty="0"/>
              <a:t>intentionally compromised computer system allows attackers to exploit vulnerabilities so you can study them to improve your security </a:t>
            </a:r>
            <a:r>
              <a:rPr lang="en-IN" sz="1600" dirty="0" smtClean="0"/>
              <a:t>policies)</a:t>
            </a:r>
            <a:r>
              <a:rPr lang="en-IN" sz="2000" dirty="0" smtClean="0"/>
              <a:t> </a:t>
            </a:r>
            <a:r>
              <a:rPr lang="en-IN" sz="1900" dirty="0" smtClean="0"/>
              <a:t>and</a:t>
            </a:r>
            <a:r>
              <a:rPr lang="en-IN" sz="1900" dirty="0"/>
              <a:t> </a:t>
            </a:r>
            <a:r>
              <a:rPr lang="en-IN" sz="1900" dirty="0" smtClean="0"/>
              <a:t>Firewalls..</a:t>
            </a:r>
          </a:p>
          <a:p>
            <a:pPr algn="just">
              <a:lnSpc>
                <a:spcPct val="150000"/>
              </a:lnSpc>
            </a:pPr>
            <a:r>
              <a:rPr lang="en-IN" sz="1900" dirty="0"/>
              <a:t>Testing methods to detect Structured Query Language injection to ensure malicious hackers </a:t>
            </a:r>
            <a:r>
              <a:rPr lang="en-IN" sz="1900" dirty="0" smtClean="0"/>
              <a:t>can’t introduce </a:t>
            </a:r>
            <a:r>
              <a:rPr lang="en-IN" sz="1900" dirty="0"/>
              <a:t>security exploits that expose sensitive information contained in SQL-based </a:t>
            </a:r>
            <a:r>
              <a:rPr lang="en-IN" sz="1900" dirty="0" smtClean="0"/>
              <a:t>relational databases</a:t>
            </a:r>
            <a:r>
              <a:rPr lang="en-IN" sz="1900" dirty="0"/>
              <a:t>.</a:t>
            </a:r>
          </a:p>
        </p:txBody>
      </p:sp>
    </p:spTree>
    <p:extLst>
      <p:ext uri="{BB962C8B-B14F-4D97-AF65-F5344CB8AC3E}">
        <p14:creationId xmlns:p14="http://schemas.microsoft.com/office/powerpoint/2010/main" val="3222469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Certified Ethical Hackers</a:t>
            </a:r>
          </a:p>
        </p:txBody>
      </p:sp>
      <p:sp>
        <p:nvSpPr>
          <p:cNvPr id="3" name="Content Placeholder 2"/>
          <p:cNvSpPr>
            <a:spLocks noGrp="1"/>
          </p:cNvSpPr>
          <p:nvPr>
            <p:ph idx="1"/>
          </p:nvPr>
        </p:nvSpPr>
        <p:spPr>
          <a:xfrm>
            <a:off x="283335" y="1661376"/>
            <a:ext cx="11578107" cy="4663226"/>
          </a:xfrm>
        </p:spPr>
        <p:txBody>
          <a:bodyPr/>
          <a:lstStyle/>
          <a:p>
            <a:pPr marL="0" indent="0">
              <a:buNone/>
            </a:pPr>
            <a:r>
              <a:rPr lang="en-IN" sz="2000" b="1" dirty="0"/>
              <a:t>There are a number of ethical hacking certifications and related </a:t>
            </a:r>
            <a:r>
              <a:rPr lang="en-IN" sz="2000" b="1" dirty="0" smtClean="0"/>
              <a:t>IT security </a:t>
            </a:r>
            <a:r>
              <a:rPr lang="en-IN" sz="2000" b="1" dirty="0"/>
              <a:t>certifications that help ethical hackers demonstrate their subject matter expertise</a:t>
            </a:r>
            <a:r>
              <a:rPr lang="en-IN" sz="2000" b="1" dirty="0" smtClean="0"/>
              <a:t>.</a:t>
            </a:r>
          </a:p>
          <a:p>
            <a:pPr algn="just">
              <a:lnSpc>
                <a:spcPct val="150000"/>
              </a:lnSpc>
            </a:pPr>
            <a:r>
              <a:rPr lang="en-IN" sz="2000" b="1" dirty="0"/>
              <a:t>Three programs by </a:t>
            </a:r>
            <a:r>
              <a:rPr lang="en-IN" sz="2000" b="1" dirty="0" smtClean="0"/>
              <a:t>CompTIA: </a:t>
            </a:r>
            <a:r>
              <a:rPr lang="en-IN" sz="2000" dirty="0" err="1"/>
              <a:t>Cybersecurity</a:t>
            </a:r>
            <a:r>
              <a:rPr lang="en-IN" sz="2000" dirty="0"/>
              <a:t> Analyst (</a:t>
            </a:r>
            <a:r>
              <a:rPr lang="en-IN" sz="2000" dirty="0" err="1"/>
              <a:t>CySA</a:t>
            </a:r>
            <a:r>
              <a:rPr lang="en-IN" sz="2000" dirty="0"/>
              <a:t>+), Advanced Security </a:t>
            </a:r>
            <a:r>
              <a:rPr lang="en-IN" sz="2000" dirty="0" smtClean="0"/>
              <a:t>Practitioner (CASP</a:t>
            </a:r>
            <a:r>
              <a:rPr lang="en-IN" sz="2000" dirty="0"/>
              <a:t>+) and </a:t>
            </a:r>
            <a:r>
              <a:rPr lang="en-IN" sz="2000" dirty="0" err="1"/>
              <a:t>PenTest</a:t>
            </a:r>
            <a:r>
              <a:rPr lang="en-IN" sz="2000" dirty="0"/>
              <a:t>+. </a:t>
            </a:r>
            <a:r>
              <a:rPr lang="en-IN" sz="2000" dirty="0" err="1"/>
              <a:t>CySA</a:t>
            </a:r>
            <a:r>
              <a:rPr lang="en-IN" sz="2000" dirty="0"/>
              <a:t>+ teaches students to apply </a:t>
            </a:r>
            <a:r>
              <a:rPr lang="en-IN" sz="2000" dirty="0" err="1"/>
              <a:t>behavioral</a:t>
            </a:r>
            <a:r>
              <a:rPr lang="en-IN" sz="2000" dirty="0"/>
              <a:t> analytics to improve </a:t>
            </a:r>
            <a:r>
              <a:rPr lang="en-IN" sz="2000" dirty="0" smtClean="0"/>
              <a:t>network security</a:t>
            </a:r>
            <a:r>
              <a:rPr lang="en-IN" sz="2000" dirty="0"/>
              <a:t>. The CASP+ certification </a:t>
            </a:r>
            <a:r>
              <a:rPr lang="en-IN" sz="2000" dirty="0" smtClean="0"/>
              <a:t>“issues </a:t>
            </a:r>
            <a:r>
              <a:rPr lang="en-IN" sz="2000" dirty="0"/>
              <a:t>related to enterprise security operations and architecture. The </a:t>
            </a:r>
            <a:r>
              <a:rPr lang="en-IN" sz="2000" dirty="0" err="1"/>
              <a:t>PenTest</a:t>
            </a:r>
            <a:r>
              <a:rPr lang="en-IN" sz="2000" dirty="0"/>
              <a:t>+ certification </a:t>
            </a:r>
            <a:r>
              <a:rPr lang="en-IN" sz="2000" dirty="0" smtClean="0"/>
              <a:t>is geared </a:t>
            </a:r>
            <a:r>
              <a:rPr lang="en-IN" sz="2000" dirty="0"/>
              <a:t>to IT professionals engaged in pen testing and </a:t>
            </a:r>
            <a:r>
              <a:rPr lang="en-IN" sz="2000" dirty="0" smtClean="0"/>
              <a:t>assessing vulnerabilities.</a:t>
            </a:r>
          </a:p>
          <a:p>
            <a:pPr algn="just">
              <a:lnSpc>
                <a:spcPct val="150000"/>
              </a:lnSpc>
            </a:pPr>
            <a:r>
              <a:rPr lang="en-IN" sz="2000" b="1" dirty="0"/>
              <a:t>Certified Ethical Hacker (CEH). </a:t>
            </a:r>
            <a:r>
              <a:rPr lang="en-IN" sz="2000" dirty="0"/>
              <a:t>This is a vendor-neutral certification from the </a:t>
            </a:r>
            <a:r>
              <a:rPr lang="en-IN" sz="2000" dirty="0" smtClean="0"/>
              <a:t>International Council </a:t>
            </a:r>
            <a:r>
              <a:rPr lang="en-IN" sz="2000" dirty="0"/>
              <a:t>of Electronic Commerce Consultants (EC-Council), one of the leading </a:t>
            </a:r>
            <a:r>
              <a:rPr lang="en-IN" sz="2000" dirty="0" smtClean="0"/>
              <a:t>certification bodies</a:t>
            </a:r>
            <a:r>
              <a:rPr lang="en-IN" sz="2000" dirty="0"/>
              <a:t>. This security certification, which validates how much an individual knows about </a:t>
            </a:r>
            <a:r>
              <a:rPr lang="en-IN" sz="2000" dirty="0" smtClean="0"/>
              <a:t>network security</a:t>
            </a:r>
            <a:r>
              <a:rPr lang="en-IN" sz="2000" dirty="0"/>
              <a:t>, is best suited for a pen tester role</a:t>
            </a:r>
            <a:r>
              <a:rPr lang="en-IN" sz="2000" dirty="0" smtClean="0"/>
              <a:t>.</a:t>
            </a:r>
          </a:p>
          <a:p>
            <a:pPr algn="just"/>
            <a:endParaRPr lang="en-IN" sz="2000" dirty="0"/>
          </a:p>
        </p:txBody>
      </p:sp>
    </p:spTree>
    <p:extLst>
      <p:ext uri="{BB962C8B-B14F-4D97-AF65-F5344CB8AC3E}">
        <p14:creationId xmlns:p14="http://schemas.microsoft.com/office/powerpoint/2010/main" val="37999924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Certified Ethical Hackers</a:t>
            </a:r>
          </a:p>
        </p:txBody>
      </p:sp>
      <p:sp>
        <p:nvSpPr>
          <p:cNvPr id="3" name="Content Placeholder 2"/>
          <p:cNvSpPr>
            <a:spLocks noGrp="1"/>
          </p:cNvSpPr>
          <p:nvPr>
            <p:ph idx="1"/>
          </p:nvPr>
        </p:nvSpPr>
        <p:spPr>
          <a:xfrm>
            <a:off x="283335" y="1661376"/>
            <a:ext cx="11578107" cy="4663226"/>
          </a:xfrm>
        </p:spPr>
        <p:txBody>
          <a:bodyPr/>
          <a:lstStyle/>
          <a:p>
            <a:pPr algn="just">
              <a:lnSpc>
                <a:spcPct val="150000"/>
              </a:lnSpc>
            </a:pPr>
            <a:r>
              <a:rPr lang="en-IN" sz="2000" b="1" dirty="0"/>
              <a:t>Certified Information Systems Auditor (CISA). </a:t>
            </a:r>
            <a:r>
              <a:rPr lang="en-IN" sz="2000" dirty="0"/>
              <a:t>This certification is offered by ISACA, a </a:t>
            </a:r>
            <a:r>
              <a:rPr lang="en-IN" sz="2000" dirty="0" err="1"/>
              <a:t>nonprofit</a:t>
            </a:r>
            <a:r>
              <a:rPr lang="en-IN" sz="2000" dirty="0"/>
              <a:t>, independent association that advocates for professionals involved in infosec, assurance, risk management and governance. </a:t>
            </a:r>
            <a:endParaRPr lang="en-IN" sz="2000" b="1" dirty="0" smtClean="0"/>
          </a:p>
          <a:p>
            <a:pPr algn="just">
              <a:lnSpc>
                <a:spcPct val="150000"/>
              </a:lnSpc>
            </a:pPr>
            <a:r>
              <a:rPr lang="en-IN" sz="2000" b="1" dirty="0" smtClean="0"/>
              <a:t>Certified </a:t>
            </a:r>
            <a:r>
              <a:rPr lang="en-IN" sz="2000" b="1" dirty="0"/>
              <a:t>Information Security Manager (CISM). </a:t>
            </a:r>
            <a:r>
              <a:rPr lang="en-IN" sz="2000" dirty="0"/>
              <a:t>CISM is an advanced certification offered </a:t>
            </a:r>
            <a:r>
              <a:rPr lang="en-IN" sz="2000" dirty="0" smtClean="0"/>
              <a:t>by ISACA </a:t>
            </a:r>
            <a:r>
              <a:rPr lang="en-IN" sz="2000" dirty="0"/>
              <a:t>that provides validation for individuals who have demonstrated the in-depth </a:t>
            </a:r>
            <a:r>
              <a:rPr lang="en-IN" sz="2000" dirty="0" smtClean="0"/>
              <a:t>knowledge and </a:t>
            </a:r>
            <a:r>
              <a:rPr lang="en-IN" sz="2000" dirty="0"/>
              <a:t>experience required to develop and manage an enterprise infosec program</a:t>
            </a:r>
            <a:r>
              <a:rPr lang="en-IN" sz="2000" dirty="0" smtClean="0"/>
              <a:t>.</a:t>
            </a:r>
          </a:p>
          <a:p>
            <a:pPr algn="just">
              <a:lnSpc>
                <a:spcPct val="150000"/>
              </a:lnSpc>
            </a:pPr>
            <a:r>
              <a:rPr lang="en-IN" sz="2000" b="1" dirty="0"/>
              <a:t>GIAC Security Essentials (GSEC). </a:t>
            </a:r>
            <a:r>
              <a:rPr lang="en-IN" sz="2000" dirty="0"/>
              <a:t>This certification created and administered by the </a:t>
            </a:r>
            <a:r>
              <a:rPr lang="en-IN" sz="2000" dirty="0" smtClean="0"/>
              <a:t>Global Information </a:t>
            </a:r>
            <a:r>
              <a:rPr lang="en-IN" sz="2000" dirty="0"/>
              <a:t>Assurance Certification organization is geared toward security professionals </a:t>
            </a:r>
            <a:r>
              <a:rPr lang="en-IN" sz="2000" dirty="0" smtClean="0"/>
              <a:t>who want </a:t>
            </a:r>
            <a:r>
              <a:rPr lang="en-IN" sz="2000" dirty="0"/>
              <a:t>to demonstrate they are qualified for IT systems hands-on roles with respect to </a:t>
            </a:r>
            <a:r>
              <a:rPr lang="en-IN" sz="2000" dirty="0" smtClean="0"/>
              <a:t>security tasks. </a:t>
            </a:r>
            <a:endParaRPr lang="en-IN" sz="2000" dirty="0"/>
          </a:p>
        </p:txBody>
      </p:sp>
    </p:spTree>
    <p:extLst>
      <p:ext uri="{BB962C8B-B14F-4D97-AF65-F5344CB8AC3E}">
        <p14:creationId xmlns:p14="http://schemas.microsoft.com/office/powerpoint/2010/main" val="2583234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smtClean="0"/>
              <a:t>Types </a:t>
            </a:r>
            <a:r>
              <a:rPr lang="en-IN" sz="4400" b="1" dirty="0"/>
              <a:t>of </a:t>
            </a:r>
            <a:r>
              <a:rPr lang="en-IN" sz="4400" b="1" dirty="0" smtClean="0"/>
              <a:t>Hackers</a:t>
            </a:r>
            <a:endParaRPr lang="en-IN" sz="4400" b="1" dirty="0"/>
          </a:p>
        </p:txBody>
      </p:sp>
      <p:sp>
        <p:nvSpPr>
          <p:cNvPr id="3" name="Content Placeholder 2"/>
          <p:cNvSpPr>
            <a:spLocks noGrp="1"/>
          </p:cNvSpPr>
          <p:nvPr>
            <p:ph idx="1"/>
          </p:nvPr>
        </p:nvSpPr>
        <p:spPr>
          <a:xfrm>
            <a:off x="399245" y="1661376"/>
            <a:ext cx="11320530" cy="4663226"/>
          </a:xfrm>
        </p:spPr>
        <p:txBody>
          <a:bodyPr/>
          <a:lstStyle/>
          <a:p>
            <a:pPr algn="just">
              <a:lnSpc>
                <a:spcPct val="150000"/>
              </a:lnSpc>
            </a:pPr>
            <a:r>
              <a:rPr lang="en-IN" sz="1800" b="1" dirty="0"/>
              <a:t>Green hat</a:t>
            </a:r>
            <a:r>
              <a:rPr lang="en-IN" sz="1800" dirty="0"/>
              <a:t> </a:t>
            </a:r>
            <a:r>
              <a:rPr lang="en-IN" sz="1800" b="1" dirty="0"/>
              <a:t>hackers</a:t>
            </a:r>
            <a:r>
              <a:rPr lang="en-IN" sz="1800" dirty="0"/>
              <a:t> are generally aspiring hackers who lack the technical acumen but display </a:t>
            </a:r>
            <a:r>
              <a:rPr lang="en-IN" sz="1800" dirty="0" smtClean="0"/>
              <a:t>aptitude and </a:t>
            </a:r>
            <a:r>
              <a:rPr lang="en-IN" sz="1800" dirty="0"/>
              <a:t>interest in learning how to successfully hack computer machinery. Green hat hackers may </a:t>
            </a:r>
            <a:r>
              <a:rPr lang="en-IN" sz="1800" dirty="0" smtClean="0"/>
              <a:t>include </a:t>
            </a:r>
            <a:r>
              <a:rPr lang="en-IN" sz="1800" dirty="0"/>
              <a:t>people involved in </a:t>
            </a:r>
            <a:r>
              <a:rPr lang="en-IN" sz="1800" dirty="0" err="1" smtClean="0"/>
              <a:t>hacktivism</a:t>
            </a:r>
            <a:r>
              <a:rPr lang="en-IN" sz="1800" dirty="0" smtClean="0"/>
              <a:t> (</a:t>
            </a:r>
            <a:r>
              <a:rPr lang="en-IN" sz="1800" dirty="0"/>
              <a:t>the act of </a:t>
            </a:r>
            <a:r>
              <a:rPr lang="en-IN" sz="1800" dirty="0" smtClean="0"/>
              <a:t>hacking </a:t>
            </a:r>
            <a:r>
              <a:rPr lang="en-IN" sz="1800" dirty="0"/>
              <a:t>into a computer system, for politically or socially motivated purposes </a:t>
            </a:r>
            <a:r>
              <a:rPr lang="en-IN" sz="1800" dirty="0" smtClean="0"/>
              <a:t> </a:t>
            </a:r>
          </a:p>
          <a:p>
            <a:pPr algn="just">
              <a:lnSpc>
                <a:spcPct val="150000"/>
              </a:lnSpc>
            </a:pPr>
            <a:r>
              <a:rPr lang="en-IN" sz="1800" b="1" dirty="0"/>
              <a:t>Blue hat hackers</a:t>
            </a:r>
            <a:r>
              <a:rPr lang="en-IN" sz="1800" dirty="0"/>
              <a:t> comprise two different types of hackers. The first type is a person skilled </a:t>
            </a:r>
            <a:r>
              <a:rPr lang="en-IN" sz="1800" dirty="0" smtClean="0"/>
              <a:t>enough with </a:t>
            </a:r>
            <a:r>
              <a:rPr lang="en-IN" sz="1800" dirty="0"/>
              <a:t>malware to compromise computer </a:t>
            </a:r>
            <a:r>
              <a:rPr lang="en-IN" sz="1800" dirty="0" smtClean="0"/>
              <a:t>systems</a:t>
            </a:r>
            <a:r>
              <a:rPr lang="en-IN" sz="1800" dirty="0"/>
              <a:t>.</a:t>
            </a:r>
            <a:r>
              <a:rPr lang="en-IN" sz="1800" dirty="0" smtClean="0"/>
              <a:t> </a:t>
            </a:r>
            <a:r>
              <a:rPr lang="en-IN" sz="1800" dirty="0"/>
              <a:t>The second type refers to </a:t>
            </a:r>
            <a:r>
              <a:rPr lang="en-IN" sz="1800" dirty="0" smtClean="0"/>
              <a:t>someone asked </a:t>
            </a:r>
            <a:r>
              <a:rPr lang="en-IN" sz="1800" dirty="0"/>
              <a:t>to participate in Microsoft’s invitation-only Blue Hat security conference. </a:t>
            </a:r>
            <a:endParaRPr lang="en-IN" sz="1800" dirty="0" smtClean="0"/>
          </a:p>
        </p:txBody>
      </p:sp>
    </p:spTree>
    <p:extLst>
      <p:ext uri="{BB962C8B-B14F-4D97-AF65-F5344CB8AC3E}">
        <p14:creationId xmlns:p14="http://schemas.microsoft.com/office/powerpoint/2010/main" val="2174157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smtClean="0"/>
              <a:t>Types </a:t>
            </a:r>
            <a:r>
              <a:rPr lang="en-IN" sz="4400" b="1" dirty="0"/>
              <a:t>of </a:t>
            </a:r>
            <a:r>
              <a:rPr lang="en-IN" sz="4400" b="1" dirty="0" smtClean="0"/>
              <a:t>Hackers</a:t>
            </a:r>
            <a:endParaRPr lang="en-IN" sz="4400" b="1" dirty="0"/>
          </a:p>
        </p:txBody>
      </p:sp>
      <p:sp>
        <p:nvSpPr>
          <p:cNvPr id="3" name="Content Placeholder 2"/>
          <p:cNvSpPr>
            <a:spLocks noGrp="1"/>
          </p:cNvSpPr>
          <p:nvPr>
            <p:ph idx="1"/>
          </p:nvPr>
        </p:nvSpPr>
        <p:spPr>
          <a:xfrm>
            <a:off x="399245" y="1661376"/>
            <a:ext cx="11320530" cy="4663226"/>
          </a:xfrm>
        </p:spPr>
        <p:txBody>
          <a:bodyPr/>
          <a:lstStyle/>
          <a:p>
            <a:pPr algn="just">
              <a:lnSpc>
                <a:spcPct val="150000"/>
              </a:lnSpc>
            </a:pPr>
            <a:r>
              <a:rPr lang="en-IN" sz="1800" b="1" dirty="0" smtClean="0"/>
              <a:t>Red hat hackers</a:t>
            </a:r>
            <a:r>
              <a:rPr lang="en-IN" sz="1800" dirty="0" smtClean="0"/>
              <a:t> are ethical hackers who specialize in cracking Linux-based systems. </a:t>
            </a:r>
          </a:p>
          <a:p>
            <a:pPr algn="just">
              <a:lnSpc>
                <a:spcPct val="150000"/>
              </a:lnSpc>
            </a:pPr>
            <a:r>
              <a:rPr lang="en-IN" sz="1800" b="1" dirty="0" smtClean="0"/>
              <a:t>White </a:t>
            </a:r>
            <a:r>
              <a:rPr lang="en-IN" sz="1800" b="1" dirty="0"/>
              <a:t>Hat Hackers</a:t>
            </a:r>
            <a:r>
              <a:rPr lang="en-IN" sz="1800" dirty="0" smtClean="0"/>
              <a:t>:  </a:t>
            </a:r>
            <a:r>
              <a:rPr lang="en-IN" sz="1800" dirty="0"/>
              <a:t>White hat hackers choose to use their powers for good rather than evil</a:t>
            </a:r>
            <a:r>
              <a:rPr lang="en-IN" sz="1800" dirty="0" smtClean="0"/>
              <a:t>.</a:t>
            </a:r>
          </a:p>
          <a:p>
            <a:pPr algn="just">
              <a:lnSpc>
                <a:spcPct val="150000"/>
              </a:lnSpc>
            </a:pPr>
            <a:r>
              <a:rPr lang="en-IN" sz="1800" b="1" dirty="0"/>
              <a:t>Black Hat </a:t>
            </a:r>
            <a:r>
              <a:rPr lang="en-IN" sz="1800" b="1" dirty="0" smtClean="0"/>
              <a:t>Hackers: </a:t>
            </a:r>
            <a:r>
              <a:rPr lang="en-IN" sz="1800" dirty="0"/>
              <a:t>They are also responsible </a:t>
            </a:r>
            <a:r>
              <a:rPr lang="en-IN" sz="1800" dirty="0" smtClean="0"/>
              <a:t>for writing </a:t>
            </a:r>
            <a:r>
              <a:rPr lang="en-IN" sz="1800" dirty="0"/>
              <a:t>malware, which is a method used to gain access to these systems</a:t>
            </a:r>
            <a:r>
              <a:rPr lang="en-IN" sz="1800" dirty="0" smtClean="0"/>
              <a:t>.</a:t>
            </a:r>
          </a:p>
          <a:p>
            <a:pPr algn="just">
              <a:lnSpc>
                <a:spcPct val="150000"/>
              </a:lnSpc>
            </a:pPr>
            <a:r>
              <a:rPr lang="en-IN" sz="1800" b="1" dirty="0"/>
              <a:t>Grey Hat </a:t>
            </a:r>
            <a:r>
              <a:rPr lang="en-IN" sz="1800" b="1" dirty="0" smtClean="0"/>
              <a:t>Hackers: </a:t>
            </a:r>
            <a:r>
              <a:rPr lang="en-IN" sz="1800" dirty="0"/>
              <a:t>Grey hat hackers </a:t>
            </a:r>
            <a:r>
              <a:rPr lang="en-IN" sz="1800" dirty="0" smtClean="0"/>
              <a:t>are a </a:t>
            </a:r>
            <a:r>
              <a:rPr lang="en-IN" sz="1800" dirty="0"/>
              <a:t>blend of both black hat and white hat activities.</a:t>
            </a:r>
          </a:p>
        </p:txBody>
      </p:sp>
    </p:spTree>
    <p:extLst>
      <p:ext uri="{BB962C8B-B14F-4D97-AF65-F5344CB8AC3E}">
        <p14:creationId xmlns:p14="http://schemas.microsoft.com/office/powerpoint/2010/main" val="34066485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Types of Ethical Hacking</a:t>
            </a:r>
          </a:p>
        </p:txBody>
      </p:sp>
      <p:sp>
        <p:nvSpPr>
          <p:cNvPr id="3" name="Content Placeholder 2"/>
          <p:cNvSpPr>
            <a:spLocks noGrp="1"/>
          </p:cNvSpPr>
          <p:nvPr>
            <p:ph idx="1"/>
          </p:nvPr>
        </p:nvSpPr>
        <p:spPr>
          <a:xfrm>
            <a:off x="399245" y="1661376"/>
            <a:ext cx="11320530" cy="4663226"/>
          </a:xfrm>
        </p:spPr>
        <p:txBody>
          <a:bodyPr/>
          <a:lstStyle/>
          <a:p>
            <a:pPr marL="457200" indent="-457200" algn="just">
              <a:buClrTx/>
              <a:buAutoNum type="alphaUcPeriod"/>
            </a:pPr>
            <a:r>
              <a:rPr lang="en-IN" sz="2150" b="1" dirty="0" smtClean="0"/>
              <a:t>Hacktivists: </a:t>
            </a:r>
            <a:r>
              <a:rPr lang="en-IN" sz="2150" dirty="0"/>
              <a:t>This is the technique through which a hacker is hacking into any computer </a:t>
            </a:r>
            <a:r>
              <a:rPr lang="en-IN" sz="2150" dirty="0" smtClean="0"/>
              <a:t>system illegally </a:t>
            </a:r>
            <a:r>
              <a:rPr lang="en-IN" sz="2150" dirty="0"/>
              <a:t>for any reason may be social or political</a:t>
            </a:r>
            <a:r>
              <a:rPr lang="en-IN" sz="2150" dirty="0" smtClean="0"/>
              <a:t>.</a:t>
            </a:r>
          </a:p>
          <a:p>
            <a:pPr marL="457200" indent="-457200" algn="just">
              <a:buClrTx/>
              <a:buAutoNum type="alphaUcPeriod"/>
            </a:pPr>
            <a:r>
              <a:rPr lang="en-IN" sz="2150" b="1" dirty="0" smtClean="0"/>
              <a:t>Cyber </a:t>
            </a:r>
            <a:r>
              <a:rPr lang="en-IN" sz="2150" b="1" dirty="0"/>
              <a:t>Warrior: </a:t>
            </a:r>
            <a:r>
              <a:rPr lang="en-IN" sz="2150" dirty="0"/>
              <a:t>Cyber warrior is a kind of hacker who is being hired by an organization or by </a:t>
            </a:r>
            <a:r>
              <a:rPr lang="en-IN" sz="2150" dirty="0" smtClean="0"/>
              <a:t>an individual </a:t>
            </a:r>
            <a:r>
              <a:rPr lang="en-IN" sz="2150" dirty="0"/>
              <a:t>to creep into the system or computer network. Cyber warrior will act as a wicked </a:t>
            </a:r>
            <a:r>
              <a:rPr lang="en-IN" sz="2150" dirty="0" smtClean="0"/>
              <a:t>hacker will </a:t>
            </a:r>
            <a:r>
              <a:rPr lang="en-IN" sz="2150" dirty="0"/>
              <a:t>try to find out the vulnerabilities or weaknesses in the present </a:t>
            </a:r>
            <a:r>
              <a:rPr lang="en-IN" sz="2150" dirty="0" smtClean="0"/>
              <a:t>system.</a:t>
            </a:r>
          </a:p>
          <a:p>
            <a:pPr marL="457200" indent="-457200" algn="just">
              <a:buClrTx/>
              <a:buAutoNum type="alphaUcPeriod"/>
            </a:pPr>
            <a:r>
              <a:rPr lang="en-IN" sz="2150" b="1" dirty="0" smtClean="0"/>
              <a:t>White </a:t>
            </a:r>
            <a:r>
              <a:rPr lang="en-IN" sz="2150" b="1" dirty="0"/>
              <a:t>Box Penetration Testers: </a:t>
            </a:r>
            <a:r>
              <a:rPr lang="en-IN" sz="2150" dirty="0"/>
              <a:t>White box penetration testers are also called as white </a:t>
            </a:r>
            <a:r>
              <a:rPr lang="en-IN" sz="2150" dirty="0" smtClean="0"/>
              <a:t>box hackers. </a:t>
            </a:r>
            <a:r>
              <a:rPr lang="en-IN" sz="2150" dirty="0"/>
              <a:t>White box testers are working in the same way as cyber warriors are working the only difference is </a:t>
            </a:r>
            <a:r>
              <a:rPr lang="en-IN" sz="2150" dirty="0" smtClean="0"/>
              <a:t>that cyber </a:t>
            </a:r>
            <a:r>
              <a:rPr lang="en-IN" sz="2150" dirty="0"/>
              <a:t>warriors do not have knowledge of the system or computer network of the organization or </a:t>
            </a:r>
            <a:r>
              <a:rPr lang="en-IN" sz="2150" dirty="0" smtClean="0"/>
              <a:t>of individual </a:t>
            </a:r>
            <a:r>
              <a:rPr lang="en-IN" sz="2150" dirty="0"/>
              <a:t>whereas white box hackers are having full knowledge of the system or computer network </a:t>
            </a:r>
            <a:r>
              <a:rPr lang="en-IN" sz="2150" dirty="0" smtClean="0"/>
              <a:t>of the </a:t>
            </a:r>
            <a:r>
              <a:rPr lang="en-IN" sz="2150" dirty="0"/>
              <a:t>target. </a:t>
            </a:r>
            <a:endParaRPr lang="en-IN" sz="2150" dirty="0" smtClean="0"/>
          </a:p>
          <a:p>
            <a:pPr marL="457200" indent="-457200" algn="just">
              <a:buClrTx/>
              <a:buAutoNum type="alphaUcPeriod"/>
            </a:pPr>
            <a:r>
              <a:rPr lang="en-IN" sz="2150" b="1" dirty="0" smtClean="0"/>
              <a:t>Certified </a:t>
            </a:r>
            <a:r>
              <a:rPr lang="en-IN" sz="2150" b="1" dirty="0"/>
              <a:t>Ethical Hacker / Licensed Penetration Tester: </a:t>
            </a:r>
            <a:r>
              <a:rPr lang="en-IN" sz="2150" dirty="0"/>
              <a:t>As the name says </a:t>
            </a:r>
            <a:r>
              <a:rPr lang="en-IN" sz="2150" dirty="0" smtClean="0"/>
              <a:t>itself </a:t>
            </a:r>
            <a:r>
              <a:rPr lang="en-IN" sz="2150" dirty="0"/>
              <a:t>that </a:t>
            </a:r>
            <a:r>
              <a:rPr lang="en-IN" sz="2150" dirty="0" smtClean="0"/>
              <a:t>certified ethical hacker, who are responsible </a:t>
            </a:r>
            <a:r>
              <a:rPr lang="en-IN" sz="2150" dirty="0"/>
              <a:t>to look into the system and networks to find out the vulnerabilities and weaknesses.</a:t>
            </a:r>
            <a:endParaRPr lang="en-IN" sz="2150" dirty="0" smtClean="0"/>
          </a:p>
          <a:p>
            <a:pPr marL="457200" indent="-457200">
              <a:buAutoNum type="alphaUcPeriod"/>
            </a:pPr>
            <a:endParaRPr lang="en-IN" sz="2000" dirty="0"/>
          </a:p>
        </p:txBody>
      </p:sp>
    </p:spTree>
    <p:extLst>
      <p:ext uri="{BB962C8B-B14F-4D97-AF65-F5344CB8AC3E}">
        <p14:creationId xmlns:p14="http://schemas.microsoft.com/office/powerpoint/2010/main" val="24782439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Types of </a:t>
            </a:r>
            <a:r>
              <a:rPr lang="en-IN" sz="4400" b="1" dirty="0" smtClean="0"/>
              <a:t>Attacks </a:t>
            </a:r>
            <a:endParaRPr lang="en-IN" sz="4400" b="1" dirty="0"/>
          </a:p>
        </p:txBody>
      </p:sp>
      <p:sp>
        <p:nvSpPr>
          <p:cNvPr id="3" name="Content Placeholder 2"/>
          <p:cNvSpPr>
            <a:spLocks noGrp="1"/>
          </p:cNvSpPr>
          <p:nvPr>
            <p:ph idx="1"/>
          </p:nvPr>
        </p:nvSpPr>
        <p:spPr>
          <a:xfrm>
            <a:off x="399245" y="1661376"/>
            <a:ext cx="11320530" cy="4663226"/>
          </a:xfrm>
        </p:spPr>
        <p:txBody>
          <a:bodyPr/>
          <a:lstStyle/>
          <a:p>
            <a:pPr algn="just">
              <a:lnSpc>
                <a:spcPct val="150000"/>
              </a:lnSpc>
            </a:pPr>
            <a:r>
              <a:rPr lang="en-IN" sz="2200" b="1" dirty="0"/>
              <a:t>Nontechnical assaults: </a:t>
            </a:r>
            <a:r>
              <a:rPr lang="en-IN" sz="2200" dirty="0"/>
              <a:t>Exploits that include controlling individuals, end clients and even the </a:t>
            </a:r>
            <a:r>
              <a:rPr lang="en-IN" sz="2200" dirty="0" smtClean="0"/>
              <a:t>best vulnerability inside any computer or network foundation.</a:t>
            </a:r>
          </a:p>
          <a:p>
            <a:pPr algn="just">
              <a:lnSpc>
                <a:spcPct val="150000"/>
              </a:lnSpc>
            </a:pPr>
            <a:r>
              <a:rPr lang="en-IN" sz="2200" b="1" dirty="0"/>
              <a:t>Network-foundation assaults: </a:t>
            </a:r>
            <a:r>
              <a:rPr lang="en-IN" sz="2200" dirty="0"/>
              <a:t>Here are a few cases of network- foundation assaults:</a:t>
            </a:r>
          </a:p>
          <a:p>
            <a:pPr lvl="1" algn="just">
              <a:lnSpc>
                <a:spcPct val="150000"/>
              </a:lnSpc>
            </a:pPr>
            <a:r>
              <a:rPr lang="en-IN" sz="2000" dirty="0"/>
              <a:t>Connecting into a network through a maverick Modem connected to a computer behind a firewall</a:t>
            </a:r>
            <a:r>
              <a:rPr lang="en-IN" sz="2000" dirty="0" smtClean="0"/>
              <a:t>.</a:t>
            </a:r>
          </a:p>
          <a:p>
            <a:pPr lvl="1" algn="just">
              <a:lnSpc>
                <a:spcPct val="150000"/>
              </a:lnSpc>
            </a:pPr>
            <a:r>
              <a:rPr lang="en-IN" sz="2000" dirty="0"/>
              <a:t>Exploiting shortcomings in network transport components, for example, TCP/IP and NetBIOS</a:t>
            </a:r>
            <a:r>
              <a:rPr lang="en-IN" sz="2000" dirty="0" smtClean="0"/>
              <a:t>.</a:t>
            </a:r>
          </a:p>
          <a:p>
            <a:pPr lvl="1" algn="just">
              <a:lnSpc>
                <a:spcPct val="150000"/>
              </a:lnSpc>
            </a:pPr>
            <a:r>
              <a:rPr lang="en-IN" sz="2000" dirty="0"/>
              <a:t>Flooding a network with excessively numerous solicitations, making a denial of service (</a:t>
            </a:r>
            <a:r>
              <a:rPr lang="en-IN" sz="2000" dirty="0" err="1"/>
              <a:t>DoS</a:t>
            </a:r>
            <a:r>
              <a:rPr lang="en-IN" sz="2000" dirty="0"/>
              <a:t>) </a:t>
            </a:r>
            <a:r>
              <a:rPr lang="en-IN" sz="2000" dirty="0" smtClean="0"/>
              <a:t>for honest </a:t>
            </a:r>
            <a:r>
              <a:rPr lang="en-IN" sz="2000" dirty="0"/>
              <a:t>to goodness demands.</a:t>
            </a:r>
          </a:p>
        </p:txBody>
      </p:sp>
    </p:spTree>
    <p:extLst>
      <p:ext uri="{BB962C8B-B14F-4D97-AF65-F5344CB8AC3E}">
        <p14:creationId xmlns:p14="http://schemas.microsoft.com/office/powerpoint/2010/main" val="6512468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Hacking Protection </a:t>
            </a:r>
            <a:r>
              <a:rPr lang="en-IN" sz="4400" b="1" dirty="0" smtClean="0"/>
              <a:t>Techniques </a:t>
            </a:r>
            <a:endParaRPr lang="en-IN" sz="4400" b="1" dirty="0"/>
          </a:p>
        </p:txBody>
      </p:sp>
      <p:sp>
        <p:nvSpPr>
          <p:cNvPr id="3" name="Content Placeholder 2"/>
          <p:cNvSpPr>
            <a:spLocks noGrp="1"/>
          </p:cNvSpPr>
          <p:nvPr>
            <p:ph idx="1"/>
          </p:nvPr>
        </p:nvSpPr>
        <p:spPr>
          <a:xfrm>
            <a:off x="103030" y="1661376"/>
            <a:ext cx="11964473" cy="4663226"/>
          </a:xfrm>
        </p:spPr>
        <p:txBody>
          <a:bodyPr/>
          <a:lstStyle/>
          <a:p>
            <a:pPr algn="just"/>
            <a:r>
              <a:rPr lang="en-IN" sz="1900" b="1" dirty="0"/>
              <a:t>Security </a:t>
            </a:r>
            <a:r>
              <a:rPr lang="en-IN" sz="1900" b="1" dirty="0" smtClean="0"/>
              <a:t>Infrastructure: </a:t>
            </a:r>
            <a:r>
              <a:rPr lang="en-IN" sz="1900" dirty="0"/>
              <a:t>One among the principal basic frameworks for forcing information </a:t>
            </a:r>
            <a:r>
              <a:rPr lang="en-IN" sz="1900" dirty="0" smtClean="0"/>
              <a:t>security is </a:t>
            </a:r>
            <a:r>
              <a:rPr lang="en-IN" sz="1900" dirty="0"/>
              <a:t>that the firewall, that goes for forbidding the access of approaching and leaving movement </a:t>
            </a:r>
            <a:r>
              <a:rPr lang="en-IN" sz="1900" dirty="0" smtClean="0"/>
              <a:t>through setup </a:t>
            </a:r>
            <a:r>
              <a:rPr lang="en-IN" sz="1900" dirty="0"/>
              <a:t>of control sets</a:t>
            </a:r>
            <a:r>
              <a:rPr lang="en-IN" sz="1900" dirty="0" smtClean="0"/>
              <a:t>. </a:t>
            </a:r>
          </a:p>
          <a:p>
            <a:pPr algn="just"/>
            <a:r>
              <a:rPr lang="en-IN" sz="1900" b="1" dirty="0"/>
              <a:t>Intrusion Detection System: </a:t>
            </a:r>
            <a:r>
              <a:rPr lang="en-IN" sz="1900" dirty="0"/>
              <a:t>It shields a network by gathering information form a spread </a:t>
            </a:r>
            <a:r>
              <a:rPr lang="en-IN" sz="1900" dirty="0" smtClean="0"/>
              <a:t>of framework </a:t>
            </a:r>
            <a:r>
              <a:rPr lang="en-IN" sz="1900" dirty="0"/>
              <a:t>and network supply, so examining the information for potential security issues</a:t>
            </a:r>
            <a:r>
              <a:rPr lang="en-IN" sz="1900" dirty="0" smtClean="0"/>
              <a:t>. There are </a:t>
            </a:r>
            <a:r>
              <a:rPr lang="en-IN" sz="1900" dirty="0"/>
              <a:t>a unit 2 styles of IDS, particularly Network Intrusion Detection System (NIDS) screens </a:t>
            </a:r>
            <a:r>
              <a:rPr lang="en-IN" sz="1900" dirty="0" smtClean="0"/>
              <a:t>various devices </a:t>
            </a:r>
            <a:r>
              <a:rPr lang="en-IN" sz="1900" dirty="0"/>
              <a:t>by looking at network activity at the network limits and Host Intrusion Detection System (</a:t>
            </a:r>
            <a:r>
              <a:rPr lang="en-IN" sz="1900" dirty="0" smtClean="0"/>
              <a:t>HIDS) will </a:t>
            </a:r>
            <a:r>
              <a:rPr lang="en-IN" sz="1900" dirty="0"/>
              <a:t>screen one host by breaking down application logs, recording framework adjustment like </a:t>
            </a:r>
            <a:r>
              <a:rPr lang="en-IN" sz="1900" dirty="0" smtClean="0"/>
              <a:t>word document </a:t>
            </a:r>
            <a:r>
              <a:rPr lang="en-IN" sz="1900" dirty="0"/>
              <a:t>and access administration records</a:t>
            </a:r>
            <a:r>
              <a:rPr lang="en-IN" sz="1900" dirty="0" smtClean="0"/>
              <a:t>. </a:t>
            </a:r>
          </a:p>
          <a:p>
            <a:pPr algn="just"/>
            <a:r>
              <a:rPr lang="en-IN" sz="1900" b="1" dirty="0" smtClean="0">
                <a:solidFill>
                  <a:srgbClr val="FF0000"/>
                </a:solidFill>
              </a:rPr>
              <a:t>Code Review</a:t>
            </a:r>
            <a:r>
              <a:rPr lang="en-IN" sz="1900" b="1" dirty="0" smtClean="0"/>
              <a:t>: </a:t>
            </a:r>
            <a:r>
              <a:rPr lang="en-IN" sz="1900" dirty="0"/>
              <a:t>For any self-created applications like internet applications, AN independent code </a:t>
            </a:r>
            <a:r>
              <a:rPr lang="en-IN" sz="1900" dirty="0" smtClean="0"/>
              <a:t>audit on </a:t>
            </a:r>
            <a:r>
              <a:rPr lang="en-IN" sz="1900" dirty="0"/>
              <a:t>the projects should be led severally from the apparatus advancement in order to ensure no </a:t>
            </a:r>
            <a:r>
              <a:rPr lang="en-IN" sz="1900" dirty="0" smtClean="0"/>
              <a:t>security blemish </a:t>
            </a:r>
            <a:r>
              <a:rPr lang="en-IN" sz="1900" dirty="0"/>
              <a:t>is uncovered from the codes that territory unit unmistakable to the overall population, </a:t>
            </a:r>
            <a:r>
              <a:rPr lang="en-IN" sz="1900" dirty="0" smtClean="0"/>
              <a:t>and legitimate </a:t>
            </a:r>
            <a:r>
              <a:rPr lang="en-IN" sz="1900" dirty="0"/>
              <a:t>mistake handling and information approval are executed inside </a:t>
            </a:r>
            <a:r>
              <a:rPr lang="en-IN" sz="1900" dirty="0" smtClean="0"/>
              <a:t>the code</a:t>
            </a:r>
            <a:r>
              <a:rPr lang="en-IN" sz="1900" dirty="0"/>
              <a:t>.</a:t>
            </a:r>
            <a:r>
              <a:rPr lang="en-IN" sz="1900" b="1" dirty="0" smtClean="0"/>
              <a:t> 		</a:t>
            </a:r>
          </a:p>
          <a:p>
            <a:pPr algn="just"/>
            <a:r>
              <a:rPr lang="en-IN" sz="1900" b="1" dirty="0">
                <a:solidFill>
                  <a:srgbClr val="FF0000"/>
                </a:solidFill>
              </a:rPr>
              <a:t>Security </a:t>
            </a:r>
            <a:r>
              <a:rPr lang="en-IN" sz="1900" b="1" dirty="0" smtClean="0">
                <a:solidFill>
                  <a:srgbClr val="FF0000"/>
                </a:solidFill>
              </a:rPr>
              <a:t>Patches</a:t>
            </a:r>
            <a:r>
              <a:rPr lang="en-IN" sz="1900" b="1" dirty="0" smtClean="0"/>
              <a:t>: </a:t>
            </a:r>
            <a:r>
              <a:rPr lang="en-IN" sz="1900" dirty="0"/>
              <a:t>A few service providers, together with bundle merchants and bundle </a:t>
            </a:r>
            <a:r>
              <a:rPr lang="en-IN" sz="1900" dirty="0" smtClean="0"/>
              <a:t>providers bargain </a:t>
            </a:r>
            <a:r>
              <a:rPr lang="en-IN" sz="1900" dirty="0"/>
              <a:t>with security fixes once their shortcoming of the bundle or bundle was found. The </a:t>
            </a:r>
            <a:r>
              <a:rPr lang="en-IN" sz="1900" dirty="0" smtClean="0"/>
              <a:t>establishment of </a:t>
            </a:r>
            <a:r>
              <a:rPr lang="en-IN" sz="1900" dirty="0"/>
              <a:t>progressive defensive patches is staggeringly crucial since these shortcomings’ region unit some </a:t>
            </a:r>
            <a:r>
              <a:rPr lang="en-IN" sz="1900" dirty="0" smtClean="0"/>
              <a:t>of the </a:t>
            </a:r>
            <a:r>
              <a:rPr lang="en-IN" sz="1900" dirty="0"/>
              <a:t>time noted to the overall population.</a:t>
            </a:r>
            <a:r>
              <a:rPr lang="en-IN" sz="1900" b="1" dirty="0" smtClean="0"/>
              <a:t>  </a:t>
            </a:r>
            <a:endParaRPr lang="en-IN" sz="1900" b="1" dirty="0"/>
          </a:p>
        </p:txBody>
      </p:sp>
    </p:spTree>
    <p:extLst>
      <p:ext uri="{BB962C8B-B14F-4D97-AF65-F5344CB8AC3E}">
        <p14:creationId xmlns:p14="http://schemas.microsoft.com/office/powerpoint/2010/main" val="19712671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smtClean="0"/>
              <a:t>Meaning of Cyber Laws</a:t>
            </a:r>
            <a:endParaRPr lang="en-IN" sz="4400" b="1" dirty="0"/>
          </a:p>
        </p:txBody>
      </p:sp>
      <p:sp>
        <p:nvSpPr>
          <p:cNvPr id="3" name="Content Placeholder 2"/>
          <p:cNvSpPr>
            <a:spLocks noGrp="1"/>
          </p:cNvSpPr>
          <p:nvPr>
            <p:ph idx="1"/>
          </p:nvPr>
        </p:nvSpPr>
        <p:spPr>
          <a:xfrm>
            <a:off x="609600" y="1661376"/>
            <a:ext cx="10972800" cy="4663226"/>
          </a:xfrm>
        </p:spPr>
        <p:txBody>
          <a:bodyPr/>
          <a:lstStyle/>
          <a:p>
            <a:pPr algn="just">
              <a:lnSpc>
                <a:spcPct val="150000"/>
              </a:lnSpc>
            </a:pPr>
            <a:r>
              <a:rPr lang="en-IN" sz="2050" dirty="0"/>
              <a:t>Cyber law is otherwise called Digital Law or Internet Law. Cyber law India is the zone of law </a:t>
            </a:r>
            <a:r>
              <a:rPr lang="en-IN" sz="2050" dirty="0" smtClean="0"/>
              <a:t>that manages </a:t>
            </a:r>
            <a:r>
              <a:rPr lang="en-IN" sz="2050" dirty="0"/>
              <a:t>the Internet’s relationship to technology, innovative and electronic components, </a:t>
            </a:r>
            <a:r>
              <a:rPr lang="en-IN" sz="2050" dirty="0" smtClean="0"/>
              <a:t>including computers</a:t>
            </a:r>
            <a:r>
              <a:rPr lang="en-IN" sz="2050" dirty="0"/>
              <a:t>, programming, equipment, data frameworks and Information System (IS</a:t>
            </a:r>
            <a:r>
              <a:rPr lang="en-IN" sz="2050" dirty="0" smtClean="0"/>
              <a:t>).</a:t>
            </a:r>
          </a:p>
          <a:p>
            <a:pPr algn="just">
              <a:lnSpc>
                <a:spcPct val="150000"/>
              </a:lnSpc>
            </a:pPr>
            <a:r>
              <a:rPr lang="en-IN" sz="2050" dirty="0"/>
              <a:t>Web law or Cyber law India is a term that exemplifies the legitimate issues identified with utilization </a:t>
            </a:r>
            <a:r>
              <a:rPr lang="en-IN" sz="2050" dirty="0" smtClean="0"/>
              <a:t>of the </a:t>
            </a:r>
            <a:r>
              <a:rPr lang="en-IN" sz="2050" dirty="0"/>
              <a:t>Internet. It is less an unmistakable field of law than licensed innovation or agreement law, as it is </a:t>
            </a:r>
            <a:r>
              <a:rPr lang="en-IN" sz="2050" dirty="0" smtClean="0"/>
              <a:t>a space </a:t>
            </a:r>
            <a:r>
              <a:rPr lang="en-IN" sz="2050" dirty="0"/>
              <a:t>covering numerous zones of law and guidelines.</a:t>
            </a:r>
            <a:endParaRPr lang="en-IN" sz="2050" dirty="0" smtClean="0"/>
          </a:p>
          <a:p>
            <a:pPr algn="just">
              <a:lnSpc>
                <a:spcPct val="150000"/>
              </a:lnSpc>
            </a:pPr>
            <a:r>
              <a:rPr lang="en-IN" sz="2050" dirty="0"/>
              <a:t>In this manner Cyber law India can consider as a piece of the general lawful framework </a:t>
            </a:r>
            <a:r>
              <a:rPr lang="en-IN" sz="2050" u="sng" dirty="0"/>
              <a:t>that </a:t>
            </a:r>
            <a:r>
              <a:rPr lang="en-IN" sz="2050" u="sng" dirty="0" smtClean="0"/>
              <a:t>manages the </a:t>
            </a:r>
            <a:r>
              <a:rPr lang="en-IN" sz="2050" u="sng" dirty="0"/>
              <a:t>Internet, E-trade, advanced agreements, electronic proof, the internet</a:t>
            </a:r>
            <a:r>
              <a:rPr lang="en-IN" sz="2050" dirty="0"/>
              <a:t>, and their particular </a:t>
            </a:r>
            <a:r>
              <a:rPr lang="en-IN" sz="2050" dirty="0" smtClean="0"/>
              <a:t>lawful issues</a:t>
            </a:r>
            <a:r>
              <a:rPr lang="en-IN" sz="2050" dirty="0"/>
              <a:t>.</a:t>
            </a:r>
          </a:p>
        </p:txBody>
      </p:sp>
    </p:spTree>
    <p:extLst>
      <p:ext uri="{BB962C8B-B14F-4D97-AF65-F5344CB8AC3E}">
        <p14:creationId xmlns:p14="http://schemas.microsoft.com/office/powerpoint/2010/main" val="170058800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6000" b="1" dirty="0"/>
              <a:t>Threats to Ethical</a:t>
            </a:r>
            <a:br>
              <a:rPr lang="en-IN" sz="6000" b="1" dirty="0"/>
            </a:br>
            <a:r>
              <a:rPr lang="en-IN" sz="6000" b="1" dirty="0"/>
              <a:t>Conduct</a:t>
            </a:r>
            <a:endParaRPr lang="en-US" sz="6000" b="1" dirty="0"/>
          </a:p>
        </p:txBody>
      </p:sp>
    </p:spTree>
    <p:extLst>
      <p:ext uri="{BB962C8B-B14F-4D97-AF65-F5344CB8AC3E}">
        <p14:creationId xmlns:p14="http://schemas.microsoft.com/office/powerpoint/2010/main" val="33953702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What Are Ethical Issues in Business?</a:t>
            </a:r>
          </a:p>
        </p:txBody>
      </p:sp>
      <p:sp>
        <p:nvSpPr>
          <p:cNvPr id="3" name="Content Placeholder 2"/>
          <p:cNvSpPr>
            <a:spLocks noGrp="1"/>
          </p:cNvSpPr>
          <p:nvPr>
            <p:ph idx="1"/>
          </p:nvPr>
        </p:nvSpPr>
        <p:spPr>
          <a:xfrm>
            <a:off x="103030" y="1661376"/>
            <a:ext cx="11964473" cy="4663226"/>
          </a:xfrm>
        </p:spPr>
        <p:txBody>
          <a:bodyPr/>
          <a:lstStyle/>
          <a:p>
            <a:pPr algn="just">
              <a:lnSpc>
                <a:spcPct val="150000"/>
              </a:lnSpc>
            </a:pPr>
            <a:r>
              <a:rPr lang="en-IN" sz="2000" dirty="0"/>
              <a:t>Ethical issues in business encompass a wide array of areas </a:t>
            </a:r>
            <a:r>
              <a:rPr lang="en-IN" sz="2000" dirty="0" smtClean="0"/>
              <a:t>within an </a:t>
            </a:r>
            <a:r>
              <a:rPr lang="en-IN" sz="2000" dirty="0"/>
              <a:t>organization’s ethical standards. Fundamental ethical </a:t>
            </a:r>
            <a:r>
              <a:rPr lang="en-IN" sz="2000" dirty="0" smtClean="0"/>
              <a:t>issues in </a:t>
            </a:r>
            <a:r>
              <a:rPr lang="en-IN" sz="2000" dirty="0"/>
              <a:t>business include promoting conduct based on integrity </a:t>
            </a:r>
            <a:r>
              <a:rPr lang="en-IN" sz="2000" dirty="0" smtClean="0"/>
              <a:t>and trust</a:t>
            </a:r>
            <a:r>
              <a:rPr lang="en-IN" sz="2000" dirty="0"/>
              <a:t>, but more complex issues include accommodating </a:t>
            </a:r>
            <a:r>
              <a:rPr lang="en-IN" sz="2000" dirty="0" smtClean="0"/>
              <a:t>diversity, empathetic </a:t>
            </a:r>
            <a:r>
              <a:rPr lang="en-IN" sz="2000" dirty="0"/>
              <a:t>decision-making, and compliance and governance </a:t>
            </a:r>
            <a:r>
              <a:rPr lang="en-IN" sz="2000" dirty="0" smtClean="0"/>
              <a:t>that is </a:t>
            </a:r>
            <a:r>
              <a:rPr lang="en-IN" sz="2000" dirty="0"/>
              <a:t>consistent with the organization’s core values</a:t>
            </a:r>
            <a:r>
              <a:rPr lang="en-IN" sz="2000" dirty="0" smtClean="0"/>
              <a:t>. </a:t>
            </a:r>
          </a:p>
          <a:p>
            <a:pPr algn="just">
              <a:lnSpc>
                <a:spcPct val="150000"/>
              </a:lnSpc>
            </a:pPr>
            <a:r>
              <a:rPr lang="en-IN" sz="2000" dirty="0"/>
              <a:t>T</a:t>
            </a:r>
            <a:r>
              <a:rPr lang="en-IN" sz="2000" dirty="0" smtClean="0"/>
              <a:t>o </a:t>
            </a:r>
            <a:r>
              <a:rPr lang="en-IN" sz="2000" dirty="0"/>
              <a:t>manage the ethical issues in </a:t>
            </a:r>
            <a:r>
              <a:rPr lang="en-IN" sz="2000" dirty="0" smtClean="0"/>
              <a:t>business, </a:t>
            </a:r>
            <a:r>
              <a:rPr lang="en-IN" sz="2000" dirty="0"/>
              <a:t>first need to develop a thorough understanding </a:t>
            </a:r>
            <a:r>
              <a:rPr lang="en-IN" sz="2000" dirty="0" smtClean="0"/>
              <a:t>of what </a:t>
            </a:r>
            <a:r>
              <a:rPr lang="en-IN" sz="2000" dirty="0"/>
              <a:t>those issues can look like. Understanding how to </a:t>
            </a:r>
            <a:r>
              <a:rPr lang="en-IN" sz="2000" dirty="0" smtClean="0"/>
              <a:t>detect and</a:t>
            </a:r>
            <a:r>
              <a:rPr lang="en-IN" sz="2000" dirty="0"/>
              <a:t>, most importantly, deter these issues before they </a:t>
            </a:r>
            <a:r>
              <a:rPr lang="en-IN" sz="2000" dirty="0" smtClean="0"/>
              <a:t>become a </a:t>
            </a:r>
            <a:r>
              <a:rPr lang="en-IN" sz="2000" dirty="0"/>
              <a:t>problem can ensure to focus stays on business growth </a:t>
            </a:r>
            <a:r>
              <a:rPr lang="en-IN" sz="2000" dirty="0" smtClean="0"/>
              <a:t>and success </a:t>
            </a:r>
            <a:r>
              <a:rPr lang="en-IN" sz="2000" dirty="0"/>
              <a:t>instead of remediation.</a:t>
            </a:r>
            <a:r>
              <a:rPr lang="en-IN" sz="2000" dirty="0" smtClean="0"/>
              <a:t> </a:t>
            </a:r>
          </a:p>
          <a:p>
            <a:pPr algn="just">
              <a:lnSpc>
                <a:spcPct val="150000"/>
              </a:lnSpc>
            </a:pPr>
            <a:r>
              <a:rPr lang="en-IN" sz="2000" dirty="0"/>
              <a:t>Avoiding ethical issues in business always starts with top </a:t>
            </a:r>
            <a:r>
              <a:rPr lang="en-IN" sz="2000" dirty="0" smtClean="0"/>
              <a:t>management. Providing </a:t>
            </a:r>
            <a:r>
              <a:rPr lang="en-IN" sz="2000" dirty="0"/>
              <a:t>clearly </a:t>
            </a:r>
            <a:r>
              <a:rPr lang="en-IN" sz="2000" dirty="0" smtClean="0"/>
              <a:t>written policies </a:t>
            </a:r>
            <a:r>
              <a:rPr lang="en-IN" sz="2000" dirty="0"/>
              <a:t>and processes that ensure those policies are both acknowledged and adhered to, can </a:t>
            </a:r>
            <a:r>
              <a:rPr lang="en-IN" sz="2000" dirty="0" smtClean="0"/>
              <a:t>ensure transparency </a:t>
            </a:r>
            <a:r>
              <a:rPr lang="en-IN" sz="2000" dirty="0"/>
              <a:t>and ethical business practices are applied.</a:t>
            </a:r>
            <a:endParaRPr lang="en-IN" sz="2000" b="1" dirty="0"/>
          </a:p>
        </p:txBody>
      </p:sp>
    </p:spTree>
    <p:extLst>
      <p:ext uri="{BB962C8B-B14F-4D97-AF65-F5344CB8AC3E}">
        <p14:creationId xmlns:p14="http://schemas.microsoft.com/office/powerpoint/2010/main" val="23773689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000" b="1" dirty="0"/>
              <a:t>Harassment and Discrimination in the Workplace</a:t>
            </a:r>
          </a:p>
        </p:txBody>
      </p:sp>
      <p:sp>
        <p:nvSpPr>
          <p:cNvPr id="3" name="Content Placeholder 2"/>
          <p:cNvSpPr>
            <a:spLocks noGrp="1"/>
          </p:cNvSpPr>
          <p:nvPr>
            <p:ph idx="1"/>
          </p:nvPr>
        </p:nvSpPr>
        <p:spPr>
          <a:xfrm>
            <a:off x="103030" y="1506828"/>
            <a:ext cx="11964473" cy="4663226"/>
          </a:xfrm>
        </p:spPr>
        <p:txBody>
          <a:bodyPr/>
          <a:lstStyle/>
          <a:p>
            <a:pPr algn="just">
              <a:lnSpc>
                <a:spcPct val="150000"/>
              </a:lnSpc>
            </a:pPr>
            <a:r>
              <a:rPr lang="en-IN" sz="2100" dirty="0"/>
              <a:t>Harassment and discrimination are arguably the largest </a:t>
            </a:r>
            <a:r>
              <a:rPr lang="en-IN" sz="2100" dirty="0" smtClean="0"/>
              <a:t>ethical issues </a:t>
            </a:r>
            <a:r>
              <a:rPr lang="en-IN" sz="2100" dirty="0"/>
              <a:t>that impact business owners </a:t>
            </a:r>
            <a:r>
              <a:rPr lang="en-IN" sz="2100" dirty="0" smtClean="0"/>
              <a:t>today which results </a:t>
            </a:r>
            <a:r>
              <a:rPr lang="en-IN" sz="2100" dirty="0"/>
              <a:t>catastrophic for organization both financially and reputationally</a:t>
            </a:r>
            <a:r>
              <a:rPr lang="en-IN" sz="2100" dirty="0" smtClean="0"/>
              <a:t>. </a:t>
            </a:r>
            <a:r>
              <a:rPr lang="en-IN" sz="2100" dirty="0"/>
              <a:t>Every business needs to be aware of the anti-discrimination </a:t>
            </a:r>
            <a:r>
              <a:rPr lang="en-IN" sz="2100" dirty="0" smtClean="0"/>
              <a:t>laws and </a:t>
            </a:r>
            <a:r>
              <a:rPr lang="en-IN" sz="2100" dirty="0"/>
              <a:t>regulations that exist to protect employees from </a:t>
            </a:r>
            <a:r>
              <a:rPr lang="en-IN" sz="2100" dirty="0" smtClean="0"/>
              <a:t>unjust treatment. </a:t>
            </a:r>
          </a:p>
          <a:p>
            <a:pPr algn="just">
              <a:lnSpc>
                <a:spcPct val="150000"/>
              </a:lnSpc>
            </a:pPr>
            <a:r>
              <a:rPr lang="en-IN" sz="2100" dirty="0"/>
              <a:t>As </a:t>
            </a:r>
            <a:r>
              <a:rPr lang="en-IN" sz="2100" dirty="0" smtClean="0"/>
              <a:t>per regulations </a:t>
            </a:r>
            <a:r>
              <a:rPr lang="en-IN" sz="2100" dirty="0"/>
              <a:t>stipulated by the Occupational Safety and Health Administration (OSHA</a:t>
            </a:r>
            <a:r>
              <a:rPr lang="en-IN" sz="2100" dirty="0" smtClean="0"/>
              <a:t>), employees </a:t>
            </a:r>
            <a:r>
              <a:rPr lang="en-IN" sz="2100" dirty="0"/>
              <a:t>have a right to safe working conditions</a:t>
            </a:r>
            <a:r>
              <a:rPr lang="en-IN" sz="2100" dirty="0" smtClean="0"/>
              <a:t>. </a:t>
            </a:r>
          </a:p>
          <a:p>
            <a:pPr algn="just">
              <a:lnSpc>
                <a:spcPct val="150000"/>
              </a:lnSpc>
            </a:pPr>
            <a:r>
              <a:rPr lang="en-IN" sz="2100" dirty="0"/>
              <a:t>However, health and safety concerns should not be limited to physical harm</a:t>
            </a:r>
            <a:r>
              <a:rPr lang="en-IN" sz="2100" dirty="0" smtClean="0"/>
              <a:t>. </a:t>
            </a:r>
            <a:r>
              <a:rPr lang="en-IN" sz="2100" dirty="0"/>
              <a:t>Factors such as job insecurity, high </a:t>
            </a:r>
            <a:r>
              <a:rPr lang="en-IN" sz="2100" dirty="0" smtClean="0"/>
              <a:t>demands, effort-reward </a:t>
            </a:r>
            <a:r>
              <a:rPr lang="en-IN" sz="2100" dirty="0"/>
              <a:t>imbalance, and low autonomy, were all found to contribute to health-related </a:t>
            </a:r>
            <a:r>
              <a:rPr lang="en-IN" sz="2100" dirty="0" smtClean="0"/>
              <a:t>behavioural risks</a:t>
            </a:r>
            <a:r>
              <a:rPr lang="en-IN" sz="2100" dirty="0"/>
              <a:t>, including sedentary lifestyles, heavy alcohol consumption, increased cigarette smoking, and </a:t>
            </a:r>
            <a:r>
              <a:rPr lang="en-IN" sz="2100" dirty="0" smtClean="0"/>
              <a:t>eating disorders</a:t>
            </a:r>
            <a:r>
              <a:rPr lang="en-IN" sz="2100" dirty="0"/>
              <a:t>.</a:t>
            </a:r>
            <a:endParaRPr lang="en-IN" sz="2100" b="1" dirty="0"/>
          </a:p>
        </p:txBody>
      </p:sp>
    </p:spTree>
    <p:extLst>
      <p:ext uri="{BB962C8B-B14F-4D97-AF65-F5344CB8AC3E}">
        <p14:creationId xmlns:p14="http://schemas.microsoft.com/office/powerpoint/2010/main" val="27682639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000" b="1" dirty="0"/>
              <a:t>Whistleblowing or Social Media </a:t>
            </a:r>
            <a:r>
              <a:rPr lang="en-IN" sz="4000" b="1" dirty="0" smtClean="0"/>
              <a:t>Rants</a:t>
            </a:r>
            <a:endParaRPr lang="en-IN" sz="4000" b="1" dirty="0"/>
          </a:p>
        </p:txBody>
      </p:sp>
      <p:sp>
        <p:nvSpPr>
          <p:cNvPr id="3" name="Content Placeholder 2"/>
          <p:cNvSpPr>
            <a:spLocks noGrp="1"/>
          </p:cNvSpPr>
          <p:nvPr>
            <p:ph idx="1"/>
          </p:nvPr>
        </p:nvSpPr>
        <p:spPr>
          <a:xfrm>
            <a:off x="103030" y="1506828"/>
            <a:ext cx="11964473" cy="4663226"/>
          </a:xfrm>
        </p:spPr>
        <p:txBody>
          <a:bodyPr/>
          <a:lstStyle/>
          <a:p>
            <a:pPr algn="just">
              <a:lnSpc>
                <a:spcPct val="150000"/>
              </a:lnSpc>
            </a:pPr>
            <a:r>
              <a:rPr lang="en-IN" sz="2400" dirty="0"/>
              <a:t>The widespread nature of social media has made employees conduct online a factor in their </a:t>
            </a:r>
            <a:r>
              <a:rPr lang="en-IN" sz="2400" dirty="0" smtClean="0"/>
              <a:t>employment status. </a:t>
            </a:r>
            <a:r>
              <a:rPr lang="en-IN" sz="2400" dirty="0"/>
              <a:t>The question of the ethics of firing or punishing employees for their online posts is complicated</a:t>
            </a:r>
            <a:r>
              <a:rPr lang="en-IN" sz="2400" dirty="0" smtClean="0"/>
              <a:t>.</a:t>
            </a:r>
          </a:p>
          <a:p>
            <a:pPr algn="just">
              <a:lnSpc>
                <a:spcPct val="150000"/>
              </a:lnSpc>
            </a:pPr>
            <a:r>
              <a:rPr lang="en-IN" sz="2400" dirty="0"/>
              <a:t>B</a:t>
            </a:r>
            <a:r>
              <a:rPr lang="en-IN" sz="2400" dirty="0" smtClean="0"/>
              <a:t>usiness owners </a:t>
            </a:r>
            <a:r>
              <a:rPr lang="en-IN" sz="2400" dirty="0"/>
              <a:t>must be able to respect and not penalize employees who are </a:t>
            </a:r>
            <a:r>
              <a:rPr lang="en-IN" sz="2400" dirty="0" smtClean="0"/>
              <a:t>deemed whistle-blowers </a:t>
            </a:r>
            <a:r>
              <a:rPr lang="en-IN" sz="2400" dirty="0"/>
              <a:t>to either regulatory authorities or on social media. This means that employees </a:t>
            </a:r>
            <a:r>
              <a:rPr lang="en-IN" sz="2400" dirty="0" smtClean="0"/>
              <a:t>should be </a:t>
            </a:r>
            <a:r>
              <a:rPr lang="en-IN" sz="2400" dirty="0"/>
              <a:t>encouraged, and cannot be penalized, for raising awareness of workplace violations online</a:t>
            </a:r>
            <a:r>
              <a:rPr lang="en-IN" sz="2400" dirty="0" smtClean="0"/>
              <a:t>. </a:t>
            </a:r>
            <a:endParaRPr lang="en-IN" sz="2400" b="1" dirty="0"/>
          </a:p>
        </p:txBody>
      </p:sp>
    </p:spTree>
    <p:extLst>
      <p:ext uri="{BB962C8B-B14F-4D97-AF65-F5344CB8AC3E}">
        <p14:creationId xmlns:p14="http://schemas.microsoft.com/office/powerpoint/2010/main" val="18140949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000" b="1" dirty="0"/>
              <a:t>Ethics in Accounting </a:t>
            </a:r>
            <a:r>
              <a:rPr lang="en-IN" sz="4000" b="1" dirty="0" smtClean="0"/>
              <a:t>Practices</a:t>
            </a:r>
            <a:endParaRPr lang="en-IN" sz="4000" b="1" dirty="0"/>
          </a:p>
        </p:txBody>
      </p:sp>
      <p:sp>
        <p:nvSpPr>
          <p:cNvPr id="3" name="Content Placeholder 2"/>
          <p:cNvSpPr>
            <a:spLocks noGrp="1"/>
          </p:cNvSpPr>
          <p:nvPr>
            <p:ph idx="1"/>
          </p:nvPr>
        </p:nvSpPr>
        <p:spPr>
          <a:xfrm>
            <a:off x="103030" y="1429554"/>
            <a:ext cx="11964473" cy="4663226"/>
          </a:xfrm>
        </p:spPr>
        <p:txBody>
          <a:bodyPr/>
          <a:lstStyle/>
          <a:p>
            <a:pPr algn="just">
              <a:lnSpc>
                <a:spcPct val="150000"/>
              </a:lnSpc>
            </a:pPr>
            <a:r>
              <a:rPr lang="en-IN" sz="2200" dirty="0"/>
              <a:t>Any organization must maintain accurate bookkeeping practices. “Cooking the books”, and </a:t>
            </a:r>
            <a:r>
              <a:rPr lang="en-IN" sz="2200" dirty="0" smtClean="0"/>
              <a:t>otherwise conducting </a:t>
            </a:r>
            <a:r>
              <a:rPr lang="en-IN" sz="2200" dirty="0"/>
              <a:t>unethical accounting practices, is a serious concern for organizations, especially in </a:t>
            </a:r>
            <a:r>
              <a:rPr lang="en-IN" sz="2200" dirty="0" smtClean="0"/>
              <a:t>publicly traded </a:t>
            </a:r>
            <a:r>
              <a:rPr lang="en-IN" sz="2200" dirty="0"/>
              <a:t>companies.</a:t>
            </a:r>
          </a:p>
          <a:p>
            <a:pPr algn="just">
              <a:lnSpc>
                <a:spcPct val="150000"/>
              </a:lnSpc>
            </a:pPr>
            <a:r>
              <a:rPr lang="en-IN" sz="2200" dirty="0"/>
              <a:t>An infamous example of this was the 2001 scandal with American oil giant Enron, which was </a:t>
            </a:r>
            <a:r>
              <a:rPr lang="en-IN" sz="2200" dirty="0" smtClean="0"/>
              <a:t>exposed for </a:t>
            </a:r>
            <a:r>
              <a:rPr lang="en-IN" sz="2200" dirty="0"/>
              <a:t>inaccurately reporting its financial statements for years, with its accounting firm Arthur </a:t>
            </a:r>
            <a:r>
              <a:rPr lang="en-IN" sz="2200" dirty="0" smtClean="0"/>
              <a:t>Andersen signing </a:t>
            </a:r>
            <a:r>
              <a:rPr lang="en-IN" sz="2200" dirty="0"/>
              <a:t>off on statements despite them being incorrect. The deception affected stockholder prices, </a:t>
            </a:r>
            <a:r>
              <a:rPr lang="en-IN" sz="2200" dirty="0" smtClean="0"/>
              <a:t>and public </a:t>
            </a:r>
            <a:r>
              <a:rPr lang="en-IN" sz="2200" dirty="0"/>
              <a:t>shareholders lost over $25 billion because of this ethics violation. Both companies </a:t>
            </a:r>
            <a:r>
              <a:rPr lang="en-IN" sz="2200" dirty="0" smtClean="0"/>
              <a:t>eventually went </a:t>
            </a:r>
            <a:r>
              <a:rPr lang="en-IN" sz="2200" dirty="0"/>
              <a:t>out of business, and although the accounting firm only had a small portion of its </a:t>
            </a:r>
            <a:r>
              <a:rPr lang="en-IN" sz="2200" dirty="0" smtClean="0"/>
              <a:t>employees working </a:t>
            </a:r>
            <a:r>
              <a:rPr lang="en-IN" sz="2200" dirty="0"/>
              <a:t>with Enron, the firm’s closure resulted in 85,000 jobs lost.</a:t>
            </a:r>
            <a:endParaRPr lang="en-IN" sz="2200" b="1" dirty="0"/>
          </a:p>
        </p:txBody>
      </p:sp>
    </p:spTree>
    <p:extLst>
      <p:ext uri="{BB962C8B-B14F-4D97-AF65-F5344CB8AC3E}">
        <p14:creationId xmlns:p14="http://schemas.microsoft.com/office/powerpoint/2010/main" val="523307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000" b="1" dirty="0"/>
              <a:t>Nondisclosure and Corporate Espionage</a:t>
            </a:r>
          </a:p>
        </p:txBody>
      </p:sp>
      <p:sp>
        <p:nvSpPr>
          <p:cNvPr id="3" name="Content Placeholder 2"/>
          <p:cNvSpPr>
            <a:spLocks noGrp="1"/>
          </p:cNvSpPr>
          <p:nvPr>
            <p:ph idx="1"/>
          </p:nvPr>
        </p:nvSpPr>
        <p:spPr>
          <a:xfrm>
            <a:off x="103030" y="1532586"/>
            <a:ext cx="11964473" cy="4663226"/>
          </a:xfrm>
        </p:spPr>
        <p:txBody>
          <a:bodyPr/>
          <a:lstStyle/>
          <a:p>
            <a:pPr algn="just">
              <a:lnSpc>
                <a:spcPct val="150000"/>
              </a:lnSpc>
            </a:pPr>
            <a:r>
              <a:rPr lang="en-IN" sz="2400" dirty="0"/>
              <a:t>Many employers are at risk of current and former employees stealing information, including client </a:t>
            </a:r>
            <a:r>
              <a:rPr lang="en-IN" sz="2400" dirty="0" smtClean="0"/>
              <a:t>data used </a:t>
            </a:r>
            <a:r>
              <a:rPr lang="en-IN" sz="2400" dirty="0"/>
              <a:t>by organizations in direct competition with the company. When intellectual property is </a:t>
            </a:r>
            <a:r>
              <a:rPr lang="en-IN" sz="2400" dirty="0" smtClean="0"/>
              <a:t>stolen, or </a:t>
            </a:r>
            <a:r>
              <a:rPr lang="en-IN" sz="2400" dirty="0"/>
              <a:t>private client information is illegally distributed, this constitutes corporate espionage. </a:t>
            </a:r>
            <a:r>
              <a:rPr lang="en-IN" sz="2400" dirty="0" smtClean="0"/>
              <a:t>Companies may </a:t>
            </a:r>
            <a:r>
              <a:rPr lang="en-IN" sz="2400" dirty="0"/>
              <a:t>put in place mandatory nondisclosure agreements, stipulating strict financial penalties in case </a:t>
            </a:r>
            <a:r>
              <a:rPr lang="en-IN" sz="2400" dirty="0" smtClean="0"/>
              <a:t>of violation</a:t>
            </a:r>
            <a:r>
              <a:rPr lang="en-IN" sz="2400" dirty="0"/>
              <a:t>, in order to discourage these types of ethics violations.</a:t>
            </a:r>
            <a:endParaRPr lang="en-IN" sz="2200" b="1" dirty="0"/>
          </a:p>
        </p:txBody>
      </p:sp>
    </p:spTree>
    <p:extLst>
      <p:ext uri="{BB962C8B-B14F-4D97-AF65-F5344CB8AC3E}">
        <p14:creationId xmlns:p14="http://schemas.microsoft.com/office/powerpoint/2010/main" val="240484526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000" b="1" dirty="0"/>
              <a:t>Technology and Privacy Practices</a:t>
            </a:r>
          </a:p>
        </p:txBody>
      </p:sp>
      <p:sp>
        <p:nvSpPr>
          <p:cNvPr id="3" name="Content Placeholder 2"/>
          <p:cNvSpPr>
            <a:spLocks noGrp="1"/>
          </p:cNvSpPr>
          <p:nvPr>
            <p:ph idx="1"/>
          </p:nvPr>
        </p:nvSpPr>
        <p:spPr>
          <a:xfrm>
            <a:off x="103030" y="1596981"/>
            <a:ext cx="11964473" cy="4663226"/>
          </a:xfrm>
        </p:spPr>
        <p:txBody>
          <a:bodyPr/>
          <a:lstStyle/>
          <a:p>
            <a:pPr algn="just">
              <a:lnSpc>
                <a:spcPct val="150000"/>
              </a:lnSpc>
            </a:pPr>
            <a:r>
              <a:rPr lang="en-IN" sz="2400" dirty="0"/>
              <a:t>Under the same umbrella as nondisclosure agreements, the developments in technological </a:t>
            </a:r>
            <a:r>
              <a:rPr lang="en-IN" sz="2400" dirty="0" smtClean="0"/>
              <a:t>security capability </a:t>
            </a:r>
            <a:r>
              <a:rPr lang="en-IN" sz="2400" dirty="0"/>
              <a:t>pose privacy concerns for clients and employees alike. Employers now have the </a:t>
            </a:r>
            <a:r>
              <a:rPr lang="en-IN" sz="2400" dirty="0" smtClean="0"/>
              <a:t>ability to </a:t>
            </a:r>
            <a:r>
              <a:rPr lang="en-IN" sz="2400" dirty="0"/>
              <a:t>monitor employee activity on their computers and other company-provided devices, and </a:t>
            </a:r>
            <a:r>
              <a:rPr lang="en-IN" sz="2400" dirty="0" smtClean="0"/>
              <a:t>while electronic </a:t>
            </a:r>
            <a:r>
              <a:rPr lang="en-IN" sz="2400" dirty="0"/>
              <a:t>surveillance is meant to ensure efficiency and productivity, it often comes dangerously </a:t>
            </a:r>
            <a:r>
              <a:rPr lang="en-IN" sz="2400" dirty="0" smtClean="0"/>
              <a:t>close to </a:t>
            </a:r>
            <a:r>
              <a:rPr lang="en-IN" sz="2400" dirty="0"/>
              <a:t>privacy violation.</a:t>
            </a:r>
            <a:endParaRPr lang="en-IN" sz="2200" b="1" dirty="0"/>
          </a:p>
        </p:txBody>
      </p:sp>
    </p:spTree>
    <p:extLst>
      <p:ext uri="{BB962C8B-B14F-4D97-AF65-F5344CB8AC3E}">
        <p14:creationId xmlns:p14="http://schemas.microsoft.com/office/powerpoint/2010/main" val="35528010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000" b="1" dirty="0" smtClean="0"/>
              <a:t>Key steps for reducing ethics risk</a:t>
            </a:r>
            <a:endParaRPr lang="en-IN" sz="4000" b="1" dirty="0"/>
          </a:p>
        </p:txBody>
      </p:sp>
      <p:sp>
        <p:nvSpPr>
          <p:cNvPr id="3" name="Content Placeholder 2"/>
          <p:cNvSpPr>
            <a:spLocks noGrp="1"/>
          </p:cNvSpPr>
          <p:nvPr>
            <p:ph idx="1"/>
          </p:nvPr>
        </p:nvSpPr>
        <p:spPr>
          <a:xfrm>
            <a:off x="103030" y="1596981"/>
            <a:ext cx="11964473" cy="4759370"/>
          </a:xfrm>
        </p:spPr>
        <p:txBody>
          <a:bodyPr/>
          <a:lstStyle/>
          <a:p>
            <a:pPr algn="just"/>
            <a:r>
              <a:rPr lang="en-IN" sz="1800" b="1" dirty="0"/>
              <a:t>Honestly assess needs and resources</a:t>
            </a:r>
            <a:r>
              <a:rPr lang="en-IN" sz="1800" b="1" dirty="0" smtClean="0"/>
              <a:t>: </a:t>
            </a:r>
            <a:r>
              <a:rPr lang="en-IN" sz="1900" dirty="0"/>
              <a:t>Successful businesses start with a good plan. So do successful ethics and compliance programs</a:t>
            </a:r>
            <a:r>
              <a:rPr lang="en-IN" sz="1900" dirty="0" smtClean="0"/>
              <a:t>. To </a:t>
            </a:r>
            <a:r>
              <a:rPr lang="en-IN" sz="1900" dirty="0"/>
              <a:t>create a relevant and meaningful plan</a:t>
            </a:r>
            <a:r>
              <a:rPr lang="en-IN" sz="1900" dirty="0" smtClean="0"/>
              <a:t>, </a:t>
            </a:r>
            <a:r>
              <a:rPr lang="en-IN" sz="1900" dirty="0"/>
              <a:t>It’s important to know </a:t>
            </a:r>
            <a:r>
              <a:rPr lang="en-IN" sz="1900" dirty="0" smtClean="0"/>
              <a:t>: </a:t>
            </a:r>
          </a:p>
          <a:p>
            <a:pPr lvl="1" algn="just"/>
            <a:r>
              <a:rPr lang="en-IN" sz="1800" dirty="0"/>
              <a:t>What ethics challenges are common in the work </a:t>
            </a:r>
            <a:r>
              <a:rPr lang="en-IN" sz="1800" dirty="0" smtClean="0"/>
              <a:t>we </a:t>
            </a:r>
            <a:r>
              <a:rPr lang="en-IN" sz="1800" dirty="0"/>
              <a:t>do? In our workplace</a:t>
            </a:r>
            <a:r>
              <a:rPr lang="en-IN" sz="1800" dirty="0" smtClean="0"/>
              <a:t>?</a:t>
            </a:r>
          </a:p>
          <a:p>
            <a:pPr lvl="1" algn="just"/>
            <a:r>
              <a:rPr lang="en-IN" sz="1800" dirty="0"/>
              <a:t>Where are our greatest areas of risk</a:t>
            </a:r>
            <a:r>
              <a:rPr lang="en-IN" sz="1800" dirty="0" smtClean="0"/>
              <a:t>?</a:t>
            </a:r>
          </a:p>
          <a:p>
            <a:pPr lvl="1" algn="just"/>
            <a:r>
              <a:rPr lang="en-IN" sz="1800" dirty="0"/>
              <a:t>What values are important to our company and its employees</a:t>
            </a:r>
            <a:r>
              <a:rPr lang="en-IN" sz="1800" dirty="0" smtClean="0"/>
              <a:t>? </a:t>
            </a:r>
          </a:p>
          <a:p>
            <a:pPr algn="just"/>
            <a:r>
              <a:rPr lang="en-IN" sz="1800" b="1" dirty="0"/>
              <a:t>Strong Foundation: </a:t>
            </a:r>
            <a:r>
              <a:rPr lang="en-IN" sz="1900" dirty="0"/>
              <a:t>Written Standards of Ethical workplace conduct</a:t>
            </a:r>
            <a:r>
              <a:rPr lang="en-IN" sz="1900" dirty="0" smtClean="0"/>
              <a:t>: </a:t>
            </a:r>
            <a:endParaRPr lang="en-IN" sz="1900" dirty="0"/>
          </a:p>
          <a:p>
            <a:pPr lvl="1" algn="just"/>
            <a:r>
              <a:rPr lang="en-IN" sz="1800" dirty="0"/>
              <a:t>Training on the standards</a:t>
            </a:r>
            <a:r>
              <a:rPr lang="en-IN" sz="1800" dirty="0" smtClean="0"/>
              <a:t>.</a:t>
            </a:r>
          </a:p>
          <a:p>
            <a:pPr lvl="1" algn="just"/>
            <a:r>
              <a:rPr lang="en-IN" sz="1800" dirty="0"/>
              <a:t>Performance evaluations of ethical conduct</a:t>
            </a:r>
            <a:r>
              <a:rPr lang="en-IN" sz="1800" dirty="0" smtClean="0"/>
              <a:t>.</a:t>
            </a:r>
          </a:p>
          <a:p>
            <a:pPr lvl="1" algn="just"/>
            <a:r>
              <a:rPr lang="en-IN" sz="1800" dirty="0"/>
              <a:t>Systems to discipline violators</a:t>
            </a:r>
            <a:r>
              <a:rPr lang="en-IN" sz="1800" dirty="0" smtClean="0"/>
              <a:t>.</a:t>
            </a:r>
          </a:p>
          <a:p>
            <a:pPr algn="just"/>
            <a:r>
              <a:rPr lang="en-IN" sz="1800" b="1" dirty="0"/>
              <a:t>Develop a Culture of Integrity: </a:t>
            </a:r>
            <a:r>
              <a:rPr lang="en-IN" sz="1900" dirty="0"/>
              <a:t>There are several things’ leaders should do to help promote a strong ethics culture:</a:t>
            </a:r>
          </a:p>
          <a:p>
            <a:pPr lvl="1"/>
            <a:r>
              <a:rPr lang="en-IN" sz="1800" dirty="0"/>
              <a:t>Talk about the importance of ethics</a:t>
            </a:r>
            <a:r>
              <a:rPr lang="en-IN" sz="1800" dirty="0" smtClean="0"/>
              <a:t>.</a:t>
            </a:r>
          </a:p>
          <a:p>
            <a:pPr lvl="1"/>
            <a:r>
              <a:rPr lang="en-IN" sz="1800" dirty="0"/>
              <a:t>Keep employees adequately informed about issues that impact them</a:t>
            </a:r>
            <a:r>
              <a:rPr lang="en-IN" sz="1800" dirty="0" smtClean="0"/>
              <a:t>.</a:t>
            </a:r>
          </a:p>
          <a:p>
            <a:pPr lvl="1"/>
            <a:r>
              <a:rPr lang="en-IN" sz="1800" dirty="0"/>
              <a:t>Acknowledge and reward ethical </a:t>
            </a:r>
            <a:r>
              <a:rPr lang="en-IN" sz="1800" dirty="0" smtClean="0"/>
              <a:t>conduct &amp;  </a:t>
            </a:r>
            <a:r>
              <a:rPr lang="en-IN" sz="1800" dirty="0"/>
              <a:t>h</a:t>
            </a:r>
            <a:r>
              <a:rPr lang="en-IN" sz="1800" dirty="0" smtClean="0"/>
              <a:t>old </a:t>
            </a:r>
            <a:r>
              <a:rPr lang="en-IN" sz="1800" dirty="0"/>
              <a:t>accountable those who violate standards</a:t>
            </a:r>
            <a:endParaRPr lang="en-IN" sz="1800" b="1" dirty="0"/>
          </a:p>
        </p:txBody>
      </p:sp>
    </p:spTree>
    <p:extLst>
      <p:ext uri="{BB962C8B-B14F-4D97-AF65-F5344CB8AC3E}">
        <p14:creationId xmlns:p14="http://schemas.microsoft.com/office/powerpoint/2010/main" val="23501207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000" b="1" dirty="0" smtClean="0"/>
              <a:t>Key steps for reducing ethics risk continue….</a:t>
            </a:r>
            <a:endParaRPr lang="en-IN" sz="4000" b="1" dirty="0"/>
          </a:p>
        </p:txBody>
      </p:sp>
      <p:sp>
        <p:nvSpPr>
          <p:cNvPr id="3" name="Content Placeholder 2"/>
          <p:cNvSpPr>
            <a:spLocks noGrp="1"/>
          </p:cNvSpPr>
          <p:nvPr>
            <p:ph idx="1"/>
          </p:nvPr>
        </p:nvSpPr>
        <p:spPr>
          <a:xfrm>
            <a:off x="103030" y="1596981"/>
            <a:ext cx="11964473" cy="4759370"/>
          </a:xfrm>
        </p:spPr>
        <p:txBody>
          <a:bodyPr/>
          <a:lstStyle/>
          <a:p>
            <a:pPr algn="just">
              <a:lnSpc>
                <a:spcPct val="150000"/>
              </a:lnSpc>
            </a:pPr>
            <a:r>
              <a:rPr lang="en-IN" sz="1900" b="1" dirty="0"/>
              <a:t>Keep a “Values Focus</a:t>
            </a:r>
            <a:r>
              <a:rPr lang="en-IN" sz="1900" b="1" dirty="0" smtClean="0"/>
              <a:t>”: </a:t>
            </a:r>
            <a:r>
              <a:rPr lang="en-IN" sz="1900" dirty="0"/>
              <a:t>Ethics is about choices-big and small. Organizations with integrity keep their values at the </a:t>
            </a:r>
            <a:r>
              <a:rPr lang="en-IN" sz="1900" dirty="0" smtClean="0"/>
              <a:t>forefront in </a:t>
            </a:r>
            <a:r>
              <a:rPr lang="en-IN" sz="1900" dirty="0"/>
              <a:t>both mundane and the extraordinary moments. Corporate values should come into play and </a:t>
            </a:r>
            <a:r>
              <a:rPr lang="en-IN" sz="1900" dirty="0" smtClean="0"/>
              <a:t>be reflected </a:t>
            </a:r>
            <a:r>
              <a:rPr lang="en-IN" sz="1900" dirty="0"/>
              <a:t>in multiple processes that drive the everyday life of the company, including</a:t>
            </a:r>
            <a:r>
              <a:rPr lang="en-IN" sz="1900" dirty="0" smtClean="0"/>
              <a:t>:</a:t>
            </a:r>
          </a:p>
          <a:p>
            <a:pPr lvl="1" algn="just">
              <a:lnSpc>
                <a:spcPct val="150000"/>
              </a:lnSpc>
            </a:pPr>
            <a:r>
              <a:rPr lang="en-IN" sz="1800" dirty="0"/>
              <a:t>HR policies and their implementation</a:t>
            </a:r>
            <a:r>
              <a:rPr lang="en-IN" sz="1800" dirty="0" smtClean="0"/>
              <a:t>.</a:t>
            </a:r>
          </a:p>
          <a:p>
            <a:pPr lvl="1" algn="just">
              <a:lnSpc>
                <a:spcPct val="150000"/>
              </a:lnSpc>
            </a:pPr>
            <a:r>
              <a:rPr lang="en-IN" sz="1800" dirty="0"/>
              <a:t>Reward </a:t>
            </a:r>
            <a:r>
              <a:rPr lang="en-IN" sz="1800" dirty="0" smtClean="0"/>
              <a:t>systems.</a:t>
            </a:r>
          </a:p>
          <a:p>
            <a:pPr lvl="1" algn="just">
              <a:lnSpc>
                <a:spcPct val="150000"/>
              </a:lnSpc>
            </a:pPr>
            <a:r>
              <a:rPr lang="en-IN" sz="1800" dirty="0"/>
              <a:t>Performance management and evaluation</a:t>
            </a:r>
            <a:r>
              <a:rPr lang="en-IN" sz="1800" dirty="0" smtClean="0"/>
              <a:t>.</a:t>
            </a:r>
          </a:p>
          <a:p>
            <a:pPr algn="just">
              <a:lnSpc>
                <a:spcPct val="150000"/>
              </a:lnSpc>
            </a:pPr>
            <a:r>
              <a:rPr lang="en-IN" sz="1900" b="1" dirty="0"/>
              <a:t>Re-evaluate and Revise</a:t>
            </a:r>
            <a:r>
              <a:rPr lang="en-IN" sz="1900" b="1" dirty="0" smtClean="0"/>
              <a:t>: </a:t>
            </a:r>
            <a:r>
              <a:rPr lang="en-IN" sz="1900" dirty="0"/>
              <a:t>Situations and needs will change</a:t>
            </a:r>
            <a:r>
              <a:rPr lang="en-IN" sz="1900" dirty="0" smtClean="0"/>
              <a:t>. </a:t>
            </a:r>
            <a:r>
              <a:rPr lang="en-IN" sz="1900" dirty="0"/>
              <a:t>Employee need to know what is working, what isn’t, what </a:t>
            </a:r>
            <a:r>
              <a:rPr lang="en-IN" sz="1900" dirty="0" smtClean="0"/>
              <a:t>new vulnerabilities </a:t>
            </a:r>
            <a:r>
              <a:rPr lang="en-IN" sz="1900" dirty="0"/>
              <a:t>have emerged, what progress made and where there’s work yet to be done. Be </a:t>
            </a:r>
            <a:r>
              <a:rPr lang="en-IN" sz="1900" dirty="0" smtClean="0"/>
              <a:t>disciplined about </a:t>
            </a:r>
            <a:r>
              <a:rPr lang="en-IN" sz="1900" dirty="0"/>
              <a:t>regularly revisiting the state of ethics and compliance in the organization. Risk assessments, </a:t>
            </a:r>
            <a:r>
              <a:rPr lang="en-IN" sz="1900" dirty="0" smtClean="0"/>
              <a:t>follow-up surveys </a:t>
            </a:r>
            <a:r>
              <a:rPr lang="en-IN" sz="1900" dirty="0"/>
              <a:t>and periodic or ongoing focus groups will allow to keep program relevant and minimize risk.</a:t>
            </a:r>
            <a:endParaRPr lang="en-IN" sz="1900" b="1" dirty="0"/>
          </a:p>
        </p:txBody>
      </p:sp>
    </p:spTree>
    <p:extLst>
      <p:ext uri="{BB962C8B-B14F-4D97-AF65-F5344CB8AC3E}">
        <p14:creationId xmlns:p14="http://schemas.microsoft.com/office/powerpoint/2010/main" val="20965732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4000" b="1" dirty="0"/>
              <a:t>Major Threats in Auditing Profession</a:t>
            </a:r>
          </a:p>
        </p:txBody>
      </p:sp>
      <p:sp>
        <p:nvSpPr>
          <p:cNvPr id="3" name="Content Placeholder 2"/>
          <p:cNvSpPr>
            <a:spLocks noGrp="1"/>
          </p:cNvSpPr>
          <p:nvPr>
            <p:ph idx="1"/>
          </p:nvPr>
        </p:nvSpPr>
        <p:spPr>
          <a:xfrm>
            <a:off x="103030" y="1596981"/>
            <a:ext cx="11964473" cy="4759370"/>
          </a:xfrm>
        </p:spPr>
        <p:txBody>
          <a:bodyPr/>
          <a:lstStyle/>
          <a:p>
            <a:pPr algn="just">
              <a:lnSpc>
                <a:spcPct val="150000"/>
              </a:lnSpc>
            </a:pPr>
            <a:r>
              <a:rPr lang="en-IN" sz="2000" b="1" dirty="0"/>
              <a:t>Self-Interest </a:t>
            </a:r>
            <a:r>
              <a:rPr lang="en-IN" sz="2000" b="1" dirty="0" smtClean="0"/>
              <a:t>Threat:  </a:t>
            </a:r>
            <a:r>
              <a:rPr lang="en-IN" sz="2000" dirty="0"/>
              <a:t>A self-interest threat exists if the auditor holds a direct or indirect </a:t>
            </a:r>
            <a:r>
              <a:rPr lang="en-IN" sz="2000" dirty="0" smtClean="0"/>
              <a:t>financial interest </a:t>
            </a:r>
            <a:r>
              <a:rPr lang="en-IN" sz="2000" dirty="0"/>
              <a:t>in the company or depends on the client for a major fee that is outstanding</a:t>
            </a:r>
            <a:r>
              <a:rPr lang="en-IN" sz="2000" dirty="0" smtClean="0"/>
              <a:t>.</a:t>
            </a:r>
          </a:p>
          <a:p>
            <a:pPr algn="just">
              <a:lnSpc>
                <a:spcPct val="150000"/>
              </a:lnSpc>
            </a:pPr>
            <a:r>
              <a:rPr lang="en-IN" sz="2000" b="1" dirty="0"/>
              <a:t>Self-Review Threat</a:t>
            </a:r>
            <a:r>
              <a:rPr lang="en-IN" sz="2000" dirty="0" smtClean="0"/>
              <a:t>: </a:t>
            </a:r>
            <a:r>
              <a:rPr lang="en-IN" sz="2000" dirty="0"/>
              <a:t>A self-review threat exists if the auditor is auditing his own work or work </a:t>
            </a:r>
            <a:r>
              <a:rPr lang="en-IN" sz="2000" dirty="0" smtClean="0"/>
              <a:t>that is </a:t>
            </a:r>
            <a:r>
              <a:rPr lang="en-IN" sz="2000" dirty="0"/>
              <a:t>done by others in the same firm</a:t>
            </a:r>
            <a:r>
              <a:rPr lang="en-IN" sz="2000" dirty="0" smtClean="0"/>
              <a:t>.</a:t>
            </a:r>
          </a:p>
          <a:p>
            <a:pPr algn="just">
              <a:lnSpc>
                <a:spcPct val="150000"/>
              </a:lnSpc>
            </a:pPr>
            <a:r>
              <a:rPr lang="en-IN" sz="2000" b="1" dirty="0"/>
              <a:t>Advocacy Threat</a:t>
            </a:r>
            <a:r>
              <a:rPr lang="en-IN" sz="2000" dirty="0" smtClean="0"/>
              <a:t>: </a:t>
            </a:r>
            <a:r>
              <a:rPr lang="en-IN" sz="2000" dirty="0"/>
              <a:t>An advocacy threat exists if the auditor is involved in promoting the client, to </a:t>
            </a:r>
            <a:r>
              <a:rPr lang="en-IN" sz="2000" dirty="0" smtClean="0"/>
              <a:t>the point </a:t>
            </a:r>
            <a:r>
              <a:rPr lang="en-IN" sz="2000" dirty="0"/>
              <a:t>where their objectivity is potentially compromised</a:t>
            </a:r>
            <a:r>
              <a:rPr lang="en-IN" sz="2000" dirty="0" smtClean="0"/>
              <a:t>.</a:t>
            </a:r>
          </a:p>
          <a:p>
            <a:pPr algn="just">
              <a:lnSpc>
                <a:spcPct val="150000"/>
              </a:lnSpc>
            </a:pPr>
            <a:r>
              <a:rPr lang="en-IN" sz="2000" b="1" dirty="0"/>
              <a:t>Familiarity Threat</a:t>
            </a:r>
            <a:r>
              <a:rPr lang="en-IN" sz="2000" dirty="0"/>
              <a:t>: A familiarity threat exists if the auditor is too personally close to or familiar </a:t>
            </a:r>
            <a:r>
              <a:rPr lang="en-IN" sz="2000" dirty="0" smtClean="0"/>
              <a:t>with employees</a:t>
            </a:r>
            <a:r>
              <a:rPr lang="en-IN" sz="2000" dirty="0"/>
              <a:t>, officers, or directors of the client company</a:t>
            </a:r>
            <a:r>
              <a:rPr lang="en-IN" sz="2000" dirty="0" smtClean="0"/>
              <a:t>.</a:t>
            </a:r>
          </a:p>
          <a:p>
            <a:pPr>
              <a:lnSpc>
                <a:spcPct val="150000"/>
              </a:lnSpc>
            </a:pPr>
            <a:r>
              <a:rPr lang="en-IN" sz="2000" b="1" dirty="0"/>
              <a:t>Intimidation Threat</a:t>
            </a:r>
            <a:r>
              <a:rPr lang="en-IN" sz="2000" dirty="0"/>
              <a:t>: An intimidation threat exists if the auditor is intimidated by management or </a:t>
            </a:r>
            <a:r>
              <a:rPr lang="en-IN" sz="2000" dirty="0" smtClean="0"/>
              <a:t>its directors </a:t>
            </a:r>
            <a:r>
              <a:rPr lang="en-IN" sz="2000" dirty="0"/>
              <a:t>to the point that they are deterred from acting objectively.</a:t>
            </a:r>
            <a:endParaRPr lang="en-IN" sz="1900" b="1" dirty="0"/>
          </a:p>
        </p:txBody>
      </p:sp>
    </p:spTree>
    <p:extLst>
      <p:ext uri="{BB962C8B-B14F-4D97-AF65-F5344CB8AC3E}">
        <p14:creationId xmlns:p14="http://schemas.microsoft.com/office/powerpoint/2010/main" val="143561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smtClean="0"/>
              <a:t>Cyber Ethics</a:t>
            </a:r>
            <a:endParaRPr lang="en-IN" sz="4400" b="1" dirty="0"/>
          </a:p>
        </p:txBody>
      </p:sp>
      <p:sp>
        <p:nvSpPr>
          <p:cNvPr id="3" name="Content Placeholder 2"/>
          <p:cNvSpPr>
            <a:spLocks noGrp="1"/>
          </p:cNvSpPr>
          <p:nvPr>
            <p:ph idx="1"/>
          </p:nvPr>
        </p:nvSpPr>
        <p:spPr>
          <a:xfrm>
            <a:off x="609600" y="1661376"/>
            <a:ext cx="10972800" cy="4663226"/>
          </a:xfrm>
        </p:spPr>
        <p:txBody>
          <a:bodyPr/>
          <a:lstStyle/>
          <a:p>
            <a:pPr algn="just"/>
            <a:r>
              <a:rPr lang="en-IN" sz="1900" dirty="0"/>
              <a:t>Cyber ethics is the philosophic study of ethics pertaining to computers, encompassing user </a:t>
            </a:r>
            <a:r>
              <a:rPr lang="en-IN" sz="1900" dirty="0" err="1"/>
              <a:t>behavior</a:t>
            </a:r>
            <a:r>
              <a:rPr lang="en-IN" sz="1900" dirty="0"/>
              <a:t> and what computers are programmed to do, and how this affects individuals and society. For years, various governments have enacted regulations while organizations have defined policies about cyber ethics.</a:t>
            </a:r>
          </a:p>
          <a:p>
            <a:r>
              <a:rPr lang="en-IN" sz="1900" dirty="0"/>
              <a:t>Commandments of Computer Ethics</a:t>
            </a:r>
          </a:p>
          <a:p>
            <a:r>
              <a:rPr lang="en-IN" sz="1900" dirty="0"/>
              <a:t>Thou shalt not use a computer to harm other people.</a:t>
            </a:r>
          </a:p>
          <a:p>
            <a:r>
              <a:rPr lang="en-IN" sz="1900" dirty="0"/>
              <a:t>Thou shalt not interfere with other people's computer work.</a:t>
            </a:r>
          </a:p>
          <a:p>
            <a:r>
              <a:rPr lang="en-IN" sz="1900" dirty="0"/>
              <a:t>Thou shalt not snoop around in other people's computer files.</a:t>
            </a:r>
          </a:p>
          <a:p>
            <a:r>
              <a:rPr lang="en-IN" sz="1900" dirty="0"/>
              <a:t>Thou shalt not use a computer to steal.</a:t>
            </a:r>
          </a:p>
          <a:p>
            <a:r>
              <a:rPr lang="en-IN" sz="1900" dirty="0"/>
              <a:t>Thou shalt not use a computer to bear false witness.</a:t>
            </a:r>
          </a:p>
          <a:p>
            <a:pPr algn="just"/>
            <a:r>
              <a:rPr lang="en-IN" sz="1900" dirty="0" smtClean="0"/>
              <a:t>Normal </a:t>
            </a:r>
            <a:r>
              <a:rPr lang="en-IN" sz="1900" dirty="0"/>
              <a:t>stories highlighted in the media on PC wrongdoing or computer crimes incorporate </a:t>
            </a:r>
            <a:r>
              <a:rPr lang="en-IN" sz="1900" dirty="0" smtClean="0"/>
              <a:t>points covering </a:t>
            </a:r>
            <a:r>
              <a:rPr lang="en-IN" sz="1900" dirty="0"/>
              <a:t>hacking to infections, webcam-</a:t>
            </a:r>
            <a:r>
              <a:rPr lang="en-IN" sz="1900" dirty="0" err="1"/>
              <a:t>jackers</a:t>
            </a:r>
            <a:r>
              <a:rPr lang="en-IN" sz="1900" dirty="0"/>
              <a:t>, to web paedophiles, here and there precisely </a:t>
            </a:r>
            <a:r>
              <a:rPr lang="en-IN" sz="1900" dirty="0" smtClean="0"/>
              <a:t>depicting occasions</a:t>
            </a:r>
            <a:r>
              <a:rPr lang="en-IN" sz="1900" dirty="0"/>
              <a:t>, here and there misinterpreting the job of innovation in such exercises. Increment in </a:t>
            </a:r>
            <a:r>
              <a:rPr lang="en-IN" sz="1900" dirty="0" smtClean="0"/>
              <a:t>digital crime </a:t>
            </a:r>
            <a:r>
              <a:rPr lang="en-IN" sz="1900" dirty="0"/>
              <a:t>percentage has archived in the news media. </a:t>
            </a:r>
          </a:p>
        </p:txBody>
      </p:sp>
    </p:spTree>
    <p:extLst>
      <p:ext uri="{BB962C8B-B14F-4D97-AF65-F5344CB8AC3E}">
        <p14:creationId xmlns:p14="http://schemas.microsoft.com/office/powerpoint/2010/main" val="24385440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0455"/>
            <a:ext cx="10972800" cy="737584"/>
          </a:xfrm>
        </p:spPr>
        <p:txBody>
          <a:bodyPr/>
          <a:lstStyle/>
          <a:p>
            <a:pPr algn="ctr"/>
            <a:r>
              <a:rPr lang="en-IN" sz="3200" b="1" dirty="0" smtClean="0"/>
              <a:t>Primary </a:t>
            </a:r>
            <a:r>
              <a:rPr lang="en-IN" sz="3200" b="1" dirty="0"/>
              <a:t>challenges for implementing an effective ethics policy</a:t>
            </a:r>
          </a:p>
        </p:txBody>
      </p:sp>
      <p:sp>
        <p:nvSpPr>
          <p:cNvPr id="3" name="Content Placeholder 2"/>
          <p:cNvSpPr>
            <a:spLocks noGrp="1"/>
          </p:cNvSpPr>
          <p:nvPr>
            <p:ph idx="1"/>
          </p:nvPr>
        </p:nvSpPr>
        <p:spPr>
          <a:xfrm>
            <a:off x="103030" y="1596981"/>
            <a:ext cx="11964473" cy="4759370"/>
          </a:xfrm>
        </p:spPr>
        <p:txBody>
          <a:bodyPr/>
          <a:lstStyle/>
          <a:p>
            <a:pPr marL="0" indent="0" algn="just">
              <a:buNone/>
            </a:pPr>
            <a:r>
              <a:rPr lang="en-IN" sz="2000" b="1" dirty="0"/>
              <a:t>There are three primary challenges companies face when an implementing an effective ethics policy</a:t>
            </a:r>
            <a:r>
              <a:rPr lang="en-IN" sz="2000" b="1" dirty="0" smtClean="0"/>
              <a:t>: </a:t>
            </a:r>
          </a:p>
          <a:p>
            <a:pPr algn="just">
              <a:lnSpc>
                <a:spcPct val="150000"/>
              </a:lnSpc>
            </a:pPr>
            <a:r>
              <a:rPr lang="en-IN" sz="1800" b="1" dirty="0"/>
              <a:t>Resistance from employees: </a:t>
            </a:r>
            <a:r>
              <a:rPr lang="en-IN" sz="1800" dirty="0"/>
              <a:t>The first challenge is resistance from employees. Not </a:t>
            </a:r>
            <a:r>
              <a:rPr lang="en-IN" sz="1800" dirty="0" smtClean="0"/>
              <a:t>because employees </a:t>
            </a:r>
            <a:r>
              <a:rPr lang="en-IN" sz="1800" dirty="0"/>
              <a:t>are inherently unethical or immoral, but when they are facing a new ethics policy, they </a:t>
            </a:r>
            <a:r>
              <a:rPr lang="en-IN" sz="1800" dirty="0" smtClean="0"/>
              <a:t>may be </a:t>
            </a:r>
            <a:r>
              <a:rPr lang="en-IN" sz="1800" dirty="0"/>
              <a:t>made to feel that way. Companies should offer as much communication as possible to let </a:t>
            </a:r>
            <a:r>
              <a:rPr lang="en-IN" sz="1800" dirty="0" smtClean="0"/>
              <a:t>employees know </a:t>
            </a:r>
            <a:r>
              <a:rPr lang="en-IN" sz="1800" dirty="0"/>
              <a:t>why the policy is being implemented and how it affects them</a:t>
            </a:r>
            <a:r>
              <a:rPr lang="en-IN" sz="1800" dirty="0" smtClean="0"/>
              <a:t>. </a:t>
            </a:r>
            <a:r>
              <a:rPr lang="en-IN" sz="1800" dirty="0"/>
              <a:t>One way to ease the resistance is to make sure implementing a values-driven policy</a:t>
            </a:r>
            <a:r>
              <a:rPr lang="en-IN" sz="1800" dirty="0" smtClean="0"/>
              <a:t>. </a:t>
            </a:r>
          </a:p>
          <a:p>
            <a:pPr algn="just">
              <a:lnSpc>
                <a:spcPct val="150000"/>
              </a:lnSpc>
            </a:pPr>
            <a:r>
              <a:rPr lang="en-IN" sz="1800" b="1" dirty="0"/>
              <a:t>Costs of training and other implementation fees can be high: </a:t>
            </a:r>
            <a:r>
              <a:rPr lang="en-IN" sz="1800" dirty="0"/>
              <a:t>The cost of creating an </a:t>
            </a:r>
            <a:r>
              <a:rPr lang="en-IN" sz="1800" dirty="0" smtClean="0"/>
              <a:t>ethics policy </a:t>
            </a:r>
            <a:r>
              <a:rPr lang="en-IN" sz="1800" dirty="0"/>
              <a:t>is minimal. However, the cost of implementing and maintaining an effective ethics policy is </a:t>
            </a:r>
            <a:r>
              <a:rPr lang="en-IN" sz="1800" dirty="0" smtClean="0"/>
              <a:t>much higher.</a:t>
            </a:r>
          </a:p>
          <a:p>
            <a:pPr>
              <a:lnSpc>
                <a:spcPct val="150000"/>
              </a:lnSpc>
            </a:pPr>
            <a:r>
              <a:rPr lang="en-IN" sz="1800" b="1" dirty="0"/>
              <a:t>Inability to determine ROI of the ethics policy</a:t>
            </a:r>
            <a:r>
              <a:rPr lang="en-IN" sz="1800" b="1" dirty="0" smtClean="0"/>
              <a:t>: </a:t>
            </a:r>
            <a:r>
              <a:rPr lang="en-IN" sz="1800" dirty="0"/>
              <a:t>It is notoriously difficult for executives </a:t>
            </a:r>
            <a:r>
              <a:rPr lang="en-IN" sz="1800" dirty="0" smtClean="0"/>
              <a:t>to demonstrate </a:t>
            </a:r>
            <a:r>
              <a:rPr lang="en-IN" sz="1800" dirty="0"/>
              <a:t>ROI </a:t>
            </a:r>
            <a:r>
              <a:rPr lang="en-IN" sz="1800" dirty="0" smtClean="0"/>
              <a:t>in ethics programs. </a:t>
            </a:r>
            <a:r>
              <a:rPr lang="en-IN" sz="1800" dirty="0"/>
              <a:t>“ROI is hard to measure for a couple of reasons: it’s not easy to measure a lack of wrongdoing, </a:t>
            </a:r>
            <a:r>
              <a:rPr lang="en-IN" sz="1800" dirty="0" smtClean="0"/>
              <a:t>and it’s </a:t>
            </a:r>
            <a:r>
              <a:rPr lang="en-IN" sz="1800" dirty="0"/>
              <a:t>not obvious what success looks like for some of the outcomes.</a:t>
            </a:r>
            <a:endParaRPr lang="en-IN" sz="1800" dirty="0" smtClean="0"/>
          </a:p>
          <a:p>
            <a:pPr algn="just"/>
            <a:endParaRPr lang="en-IN" sz="1900" b="1" dirty="0"/>
          </a:p>
        </p:txBody>
      </p:sp>
    </p:spTree>
    <p:extLst>
      <p:ext uri="{BB962C8B-B14F-4D97-AF65-F5344CB8AC3E}">
        <p14:creationId xmlns:p14="http://schemas.microsoft.com/office/powerpoint/2010/main" val="8068059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6000" b="1" dirty="0"/>
              <a:t>Objectivity, </a:t>
            </a:r>
            <a:r>
              <a:rPr lang="en-IN" sz="6000" b="1" dirty="0" smtClean="0"/>
              <a:t>Independence</a:t>
            </a:r>
            <a:r>
              <a:rPr lang="en-IN" sz="6000" b="1" dirty="0"/>
              <a:t/>
            </a:r>
            <a:br>
              <a:rPr lang="en-IN" sz="6000" b="1" dirty="0"/>
            </a:br>
            <a:r>
              <a:rPr lang="en-IN" sz="6000" b="1" dirty="0"/>
              <a:t>and </a:t>
            </a:r>
            <a:r>
              <a:rPr lang="en-IN" sz="6000" b="1" dirty="0" smtClean="0"/>
              <a:t>Integrity </a:t>
            </a:r>
            <a:endParaRPr lang="en-US" sz="6000" b="1" dirty="0"/>
          </a:p>
        </p:txBody>
      </p:sp>
    </p:spTree>
    <p:extLst>
      <p:ext uri="{BB962C8B-B14F-4D97-AF65-F5344CB8AC3E}">
        <p14:creationId xmlns:p14="http://schemas.microsoft.com/office/powerpoint/2010/main" val="30711385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Code of Professional </a:t>
            </a:r>
            <a:r>
              <a:rPr lang="en-IN" sz="4400" b="1" dirty="0" smtClean="0"/>
              <a:t>Conduct</a:t>
            </a:r>
            <a:endParaRPr lang="en-IN" sz="4400" b="1" dirty="0"/>
          </a:p>
        </p:txBody>
      </p:sp>
      <p:sp>
        <p:nvSpPr>
          <p:cNvPr id="3" name="Content Placeholder 2"/>
          <p:cNvSpPr>
            <a:spLocks noGrp="1"/>
          </p:cNvSpPr>
          <p:nvPr>
            <p:ph idx="1"/>
          </p:nvPr>
        </p:nvSpPr>
        <p:spPr>
          <a:xfrm>
            <a:off x="103030" y="1661376"/>
            <a:ext cx="11964473" cy="4663226"/>
          </a:xfrm>
        </p:spPr>
        <p:txBody>
          <a:bodyPr/>
          <a:lstStyle/>
          <a:p>
            <a:pPr algn="just"/>
            <a:r>
              <a:rPr lang="en-IN" sz="2000" dirty="0"/>
              <a:t>Institute of Certified Forensic Accountants Code of Professional Conduct is structured on three principles:</a:t>
            </a:r>
          </a:p>
          <a:p>
            <a:pPr lvl="1">
              <a:lnSpc>
                <a:spcPct val="150000"/>
              </a:lnSpc>
              <a:buFont typeface="Wingdings" panose="05000000000000000000" pitchFamily="2" charset="2"/>
              <a:buChar char="Ø"/>
            </a:pPr>
            <a:r>
              <a:rPr lang="en-IN" sz="1900" dirty="0"/>
              <a:t>Meeting the client’ s requirements;</a:t>
            </a:r>
          </a:p>
          <a:p>
            <a:pPr lvl="1">
              <a:lnSpc>
                <a:spcPct val="150000"/>
              </a:lnSpc>
              <a:buFont typeface="Wingdings" panose="05000000000000000000" pitchFamily="2" charset="2"/>
              <a:buChar char="Ø"/>
            </a:pPr>
            <a:r>
              <a:rPr lang="en-IN" sz="1900" dirty="0"/>
              <a:t>Integrity, independence, objectivity;</a:t>
            </a:r>
          </a:p>
          <a:p>
            <a:pPr lvl="1">
              <a:lnSpc>
                <a:spcPct val="150000"/>
              </a:lnSpc>
              <a:buFont typeface="Wingdings" panose="05000000000000000000" pitchFamily="2" charset="2"/>
              <a:buChar char="Ø"/>
            </a:pPr>
            <a:r>
              <a:rPr lang="en-IN" sz="1900" dirty="0"/>
              <a:t>Responsibility to the profession and to the </a:t>
            </a:r>
            <a:r>
              <a:rPr lang="en-IN" sz="1900" dirty="0" smtClean="0"/>
              <a:t>Institute of </a:t>
            </a:r>
            <a:r>
              <a:rPr lang="en-IN" sz="1900" dirty="0"/>
              <a:t>Certified Forensic Accountants</a:t>
            </a:r>
            <a:r>
              <a:rPr lang="en-IN" sz="1900" dirty="0" smtClean="0"/>
              <a:t>.</a:t>
            </a:r>
            <a:endParaRPr lang="en-US" sz="1900" b="1" dirty="0" smtClean="0"/>
          </a:p>
          <a:p>
            <a:pPr marL="366713" lvl="1" indent="0" algn="just">
              <a:buNone/>
            </a:pPr>
            <a:r>
              <a:rPr lang="en-IN" sz="2000" dirty="0" smtClean="0"/>
              <a:t>When applying these fundamental principles, Auditors must be aware that in order to retain public confidence they should conduct their activities in such a way that they can demonstrate that these principles are being applied.</a:t>
            </a:r>
          </a:p>
          <a:p>
            <a:r>
              <a:rPr lang="en-IN" sz="2000" b="1" dirty="0"/>
              <a:t>Integrity</a:t>
            </a:r>
            <a:r>
              <a:rPr lang="en-IN" sz="2000" b="1" dirty="0" smtClean="0"/>
              <a:t>: </a:t>
            </a:r>
            <a:r>
              <a:rPr lang="en-IN" sz="2000" dirty="0"/>
              <a:t>It is essential for Auditors to retain a reputation for integrity. </a:t>
            </a:r>
            <a:r>
              <a:rPr lang="en-IN" sz="2000" dirty="0" smtClean="0"/>
              <a:t>This implies </a:t>
            </a:r>
            <a:r>
              <a:rPr lang="en-IN" sz="2000" dirty="0"/>
              <a:t>not merely honesty but trustworthiness, fair dealing </a:t>
            </a:r>
            <a:r>
              <a:rPr lang="en-IN" sz="2000" dirty="0" smtClean="0"/>
              <a:t>and truthfulness.</a:t>
            </a:r>
          </a:p>
          <a:p>
            <a:pPr algn="just"/>
            <a:r>
              <a:rPr lang="en-IN" sz="2000" b="1" dirty="0"/>
              <a:t>Objectivity</a:t>
            </a:r>
            <a:r>
              <a:rPr lang="en-IN" sz="2000" b="1" dirty="0" smtClean="0"/>
              <a:t>: </a:t>
            </a:r>
            <a:r>
              <a:rPr lang="en-IN" sz="2000" dirty="0"/>
              <a:t>Objectivity is exercised when Auditors make judgements, based upon all the available evidence, </a:t>
            </a:r>
            <a:r>
              <a:rPr lang="en-IN" sz="2000" dirty="0" smtClean="0"/>
              <a:t>not depending </a:t>
            </a:r>
            <a:r>
              <a:rPr lang="en-IN" sz="2000" dirty="0"/>
              <a:t>on, or influenced by, personal opinions or prejudices, or by inappropriate pressure </a:t>
            </a:r>
            <a:r>
              <a:rPr lang="en-IN" sz="2000" dirty="0" smtClean="0"/>
              <a:t>or influence</a:t>
            </a:r>
            <a:r>
              <a:rPr lang="en-IN" sz="2000" dirty="0"/>
              <a:t>.</a:t>
            </a:r>
          </a:p>
        </p:txBody>
      </p:sp>
    </p:spTree>
    <p:extLst>
      <p:ext uri="{BB962C8B-B14F-4D97-AF65-F5344CB8AC3E}">
        <p14:creationId xmlns:p14="http://schemas.microsoft.com/office/powerpoint/2010/main" val="2654494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Code of Professional </a:t>
            </a:r>
            <a:r>
              <a:rPr lang="en-IN" sz="4400" b="1" dirty="0" smtClean="0"/>
              <a:t>Conduct</a:t>
            </a:r>
            <a:endParaRPr lang="en-IN" sz="4400" b="1" dirty="0"/>
          </a:p>
        </p:txBody>
      </p:sp>
      <p:sp>
        <p:nvSpPr>
          <p:cNvPr id="3" name="Content Placeholder 2"/>
          <p:cNvSpPr>
            <a:spLocks noGrp="1"/>
          </p:cNvSpPr>
          <p:nvPr>
            <p:ph idx="1"/>
          </p:nvPr>
        </p:nvSpPr>
        <p:spPr>
          <a:xfrm>
            <a:off x="103030" y="1558344"/>
            <a:ext cx="11964473" cy="4663226"/>
          </a:xfrm>
        </p:spPr>
        <p:txBody>
          <a:bodyPr/>
          <a:lstStyle/>
          <a:p>
            <a:pPr algn="just">
              <a:lnSpc>
                <a:spcPct val="150000"/>
              </a:lnSpc>
            </a:pPr>
            <a:r>
              <a:rPr lang="en-IN" sz="2000" b="1" dirty="0"/>
              <a:t>Competence and Due Care</a:t>
            </a:r>
            <a:r>
              <a:rPr lang="en-IN" sz="2000" b="1" dirty="0" smtClean="0"/>
              <a:t>: </a:t>
            </a:r>
            <a:r>
              <a:rPr lang="en-IN" sz="1800" dirty="0"/>
              <a:t>Auditors should refrain from agreeing to perform professional services which they are not </a:t>
            </a:r>
            <a:r>
              <a:rPr lang="en-IN" sz="1800" dirty="0" smtClean="0"/>
              <a:t>competent to </a:t>
            </a:r>
            <a:r>
              <a:rPr lang="en-IN" sz="1800" dirty="0"/>
              <a:t>carry out, whether in terms of skill or resources, unless competent advice and assistance is </a:t>
            </a:r>
            <a:r>
              <a:rPr lang="en-IN" sz="1800" dirty="0" smtClean="0"/>
              <a:t>obtained so </a:t>
            </a:r>
            <a:r>
              <a:rPr lang="en-IN" sz="1800" dirty="0"/>
              <a:t>as to enable them satisfactorily to perform such services</a:t>
            </a:r>
            <a:r>
              <a:rPr lang="en-IN" sz="1800" dirty="0" smtClean="0"/>
              <a:t>.</a:t>
            </a:r>
          </a:p>
          <a:p>
            <a:pPr>
              <a:lnSpc>
                <a:spcPct val="150000"/>
              </a:lnSpc>
            </a:pPr>
            <a:r>
              <a:rPr lang="en-IN" sz="1900" b="1" dirty="0"/>
              <a:t>Professional competence may be divided into two separate but related </a:t>
            </a:r>
            <a:r>
              <a:rPr lang="en-IN" sz="1900" b="1" dirty="0" smtClean="0"/>
              <a:t>parts: </a:t>
            </a:r>
          </a:p>
          <a:p>
            <a:pPr lvl="1"/>
            <a:r>
              <a:rPr lang="en-IN" sz="1800" b="1" dirty="0"/>
              <a:t>Attainment of professional competence: </a:t>
            </a:r>
            <a:r>
              <a:rPr lang="en-IN" sz="1800" dirty="0"/>
              <a:t>The attainment of professional competence requires a high standard of general education followed by specific education, training and examination in professionally relevant subjects, and a period </a:t>
            </a:r>
            <a:r>
              <a:rPr lang="en-IN" sz="1800" dirty="0" smtClean="0"/>
              <a:t>of work </a:t>
            </a:r>
            <a:r>
              <a:rPr lang="en-IN" sz="1800" dirty="0"/>
              <a:t>experience</a:t>
            </a:r>
            <a:r>
              <a:rPr lang="en-IN" sz="1800" dirty="0" smtClean="0"/>
              <a:t>.</a:t>
            </a:r>
          </a:p>
          <a:p>
            <a:pPr lvl="1" algn="just"/>
            <a:r>
              <a:rPr lang="en-IN" sz="1800" b="1" dirty="0"/>
              <a:t>Maintenance of professional competence</a:t>
            </a:r>
            <a:r>
              <a:rPr lang="en-IN" sz="1800" b="1" dirty="0" smtClean="0"/>
              <a:t>: </a:t>
            </a:r>
            <a:r>
              <a:rPr lang="en-IN" sz="1800" dirty="0"/>
              <a:t>The maintenance of professional competence requires a continuing awareness of </a:t>
            </a:r>
            <a:r>
              <a:rPr lang="en-IN" sz="1800" dirty="0" smtClean="0"/>
              <a:t>developments in </a:t>
            </a:r>
            <a:r>
              <a:rPr lang="en-IN" sz="1800" dirty="0"/>
              <a:t>the accountancy profession including relevant national and international pronouncements </a:t>
            </a:r>
            <a:r>
              <a:rPr lang="en-IN" sz="1800" dirty="0" smtClean="0"/>
              <a:t>on accounting</a:t>
            </a:r>
            <a:r>
              <a:rPr lang="en-IN" sz="1800" dirty="0"/>
              <a:t>, auditing and other relevant regulations and statutory requirements. </a:t>
            </a:r>
          </a:p>
          <a:p>
            <a:pPr algn="just">
              <a:lnSpc>
                <a:spcPct val="150000"/>
              </a:lnSpc>
            </a:pPr>
            <a:r>
              <a:rPr lang="en-IN" sz="2000" b="1" dirty="0"/>
              <a:t>Confidentiality</a:t>
            </a:r>
            <a:r>
              <a:rPr lang="en-IN" sz="2000" b="1" dirty="0" smtClean="0"/>
              <a:t>: </a:t>
            </a:r>
            <a:r>
              <a:rPr lang="en-IN" sz="1800" dirty="0"/>
              <a:t>Auditors have an obligation to respect the confidentiality of information about an employer’s or client’s affairs in the course of professional services. The duty of confidentiality continues even after the end of the relationship with the employer or </a:t>
            </a:r>
            <a:r>
              <a:rPr lang="en-IN" sz="1800" dirty="0" smtClean="0"/>
              <a:t>client</a:t>
            </a:r>
            <a:r>
              <a:rPr lang="en-IN" sz="1800" dirty="0"/>
              <a:t>.</a:t>
            </a:r>
            <a:endParaRPr lang="en-IN" sz="1800" dirty="0" smtClean="0"/>
          </a:p>
        </p:txBody>
      </p:sp>
    </p:spTree>
    <p:extLst>
      <p:ext uri="{BB962C8B-B14F-4D97-AF65-F5344CB8AC3E}">
        <p14:creationId xmlns:p14="http://schemas.microsoft.com/office/powerpoint/2010/main" val="84245590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Code of Professional </a:t>
            </a:r>
            <a:r>
              <a:rPr lang="en-IN" sz="4400" b="1" dirty="0" smtClean="0"/>
              <a:t>Conduct</a:t>
            </a:r>
            <a:endParaRPr lang="en-IN" sz="4400" b="1" dirty="0"/>
          </a:p>
        </p:txBody>
      </p:sp>
      <p:sp>
        <p:nvSpPr>
          <p:cNvPr id="3" name="Content Placeholder 2"/>
          <p:cNvSpPr>
            <a:spLocks noGrp="1"/>
          </p:cNvSpPr>
          <p:nvPr>
            <p:ph idx="1"/>
          </p:nvPr>
        </p:nvSpPr>
        <p:spPr>
          <a:xfrm>
            <a:off x="103030" y="1558344"/>
            <a:ext cx="11964473" cy="4663226"/>
          </a:xfrm>
        </p:spPr>
        <p:txBody>
          <a:bodyPr/>
          <a:lstStyle/>
          <a:p>
            <a:pPr algn="just">
              <a:lnSpc>
                <a:spcPct val="150000"/>
              </a:lnSpc>
            </a:pPr>
            <a:r>
              <a:rPr lang="en-IN" sz="2400" b="1" dirty="0"/>
              <a:t>Proper </a:t>
            </a:r>
            <a:r>
              <a:rPr lang="en-IN" sz="2400" b="1" dirty="0" smtClean="0"/>
              <a:t>Conduct: </a:t>
            </a:r>
            <a:r>
              <a:rPr lang="en-IN" sz="2400" dirty="0"/>
              <a:t>Auditors must not engage in conduct, whether in pursuit of their profession or otherwise, which </a:t>
            </a:r>
            <a:r>
              <a:rPr lang="en-IN" sz="2400" dirty="0" smtClean="0"/>
              <a:t>would discredit</a:t>
            </a:r>
            <a:r>
              <a:rPr lang="en-IN" sz="2400" dirty="0"/>
              <a:t>, be prejudicial to or likely to diminish public confidence in them in their professional </a:t>
            </a:r>
            <a:r>
              <a:rPr lang="en-IN" sz="2400" dirty="0" smtClean="0"/>
              <a:t>capacity, or </a:t>
            </a:r>
            <a:r>
              <a:rPr lang="en-IN" sz="2400" dirty="0"/>
              <a:t>the accountancy profession. They should also promote the fundamental ethical principles </a:t>
            </a:r>
            <a:r>
              <a:rPr lang="en-IN" sz="2400" dirty="0" smtClean="0"/>
              <a:t>through </a:t>
            </a:r>
            <a:r>
              <a:rPr lang="en-IN" sz="2400" dirty="0"/>
              <a:t>leadership and example</a:t>
            </a:r>
            <a:r>
              <a:rPr lang="en-IN" sz="2400" dirty="0" smtClean="0"/>
              <a:t>.</a:t>
            </a:r>
          </a:p>
          <a:p>
            <a:pPr algn="just">
              <a:lnSpc>
                <a:spcPct val="150000"/>
              </a:lnSpc>
            </a:pPr>
            <a:r>
              <a:rPr lang="en-IN" sz="2400" dirty="0"/>
              <a:t>If Auditors break the law, this diminishes public confidence. The severity and nature of the </a:t>
            </a:r>
            <a:r>
              <a:rPr lang="en-IN" sz="2400" dirty="0" smtClean="0"/>
              <a:t>offence would </a:t>
            </a:r>
            <a:r>
              <a:rPr lang="en-IN" sz="2400" dirty="0"/>
              <a:t>have to be taken into account by determining its impact on the accountancy profession</a:t>
            </a:r>
            <a:r>
              <a:rPr lang="en-IN" sz="2400" dirty="0" smtClean="0"/>
              <a:t>. </a:t>
            </a:r>
          </a:p>
        </p:txBody>
      </p:sp>
    </p:spTree>
    <p:extLst>
      <p:ext uri="{BB962C8B-B14F-4D97-AF65-F5344CB8AC3E}">
        <p14:creationId xmlns:p14="http://schemas.microsoft.com/office/powerpoint/2010/main" val="263280420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103120"/>
            <a:ext cx="10972800" cy="173736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t>
            </a:r>
            <a:r>
              <a:rPr lang="en-US" sz="2000" dirty="0" smtClean="0"/>
              <a:t> </a:t>
            </a:r>
            <a:r>
              <a:rPr lang="en-IN" sz="2000" dirty="0" smtClean="0"/>
              <a:t/>
            </a:r>
            <a:br>
              <a:rPr lang="en-IN" sz="2000" dirty="0" smtClean="0"/>
            </a:br>
            <a:r>
              <a:rPr lang="en-US" sz="6000" dirty="0" smtClean="0"/>
              <a:t> </a:t>
            </a:r>
            <a:r>
              <a:rPr lang="en-IN" sz="5400" dirty="0" smtClean="0"/>
              <a:t/>
            </a:r>
            <a:br>
              <a:rPr lang="en-IN" sz="5400" dirty="0" smtClean="0"/>
            </a:br>
            <a:r>
              <a:rPr lang="en-IN" sz="6000" b="1" dirty="0"/>
              <a:t>Code of Conduct for Fraud</a:t>
            </a:r>
            <a:br>
              <a:rPr lang="en-IN" sz="6000" b="1" dirty="0"/>
            </a:br>
            <a:r>
              <a:rPr lang="en-IN" sz="6000" b="1" dirty="0"/>
              <a:t>Examiner</a:t>
            </a:r>
            <a:endParaRPr lang="en-US" sz="6000" b="1" dirty="0"/>
          </a:p>
        </p:txBody>
      </p:sp>
    </p:spTree>
    <p:extLst>
      <p:ext uri="{BB962C8B-B14F-4D97-AF65-F5344CB8AC3E}">
        <p14:creationId xmlns:p14="http://schemas.microsoft.com/office/powerpoint/2010/main" val="15729842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Code of Professional </a:t>
            </a:r>
            <a:r>
              <a:rPr lang="en-IN" sz="4400" b="1" dirty="0" smtClean="0"/>
              <a:t>Conduct</a:t>
            </a:r>
            <a:endParaRPr lang="en-IN" sz="4400" b="1" dirty="0"/>
          </a:p>
        </p:txBody>
      </p:sp>
      <p:sp>
        <p:nvSpPr>
          <p:cNvPr id="3" name="Content Placeholder 2"/>
          <p:cNvSpPr>
            <a:spLocks noGrp="1"/>
          </p:cNvSpPr>
          <p:nvPr>
            <p:ph idx="1"/>
          </p:nvPr>
        </p:nvSpPr>
        <p:spPr>
          <a:xfrm>
            <a:off x="103030" y="1661376"/>
            <a:ext cx="11964473" cy="4663226"/>
          </a:xfrm>
        </p:spPr>
        <p:txBody>
          <a:bodyPr/>
          <a:lstStyle/>
          <a:p>
            <a:pPr marL="457200" indent="-457200" algn="just">
              <a:buClrTx/>
              <a:buSzPct val="100000"/>
              <a:buFont typeface="+mj-lt"/>
              <a:buAutoNum type="alphaUcPeriod"/>
            </a:pPr>
            <a:r>
              <a:rPr lang="en-IN" sz="2000" b="1" dirty="0"/>
              <a:t>Integrity and Objectivity</a:t>
            </a:r>
            <a:r>
              <a:rPr lang="en-IN" sz="2000" b="1" dirty="0" smtClean="0"/>
              <a:t>:</a:t>
            </a:r>
          </a:p>
          <a:p>
            <a:pPr algn="just"/>
            <a:r>
              <a:rPr lang="en-IN" sz="2000" dirty="0"/>
              <a:t>Certified Fraud Examiners shall conduct </a:t>
            </a:r>
            <a:r>
              <a:rPr lang="en-IN" sz="2000" dirty="0" smtClean="0"/>
              <a:t>themselves with </a:t>
            </a:r>
            <a:r>
              <a:rPr lang="en-IN" sz="2000" dirty="0"/>
              <a:t>integrity, knowing that public trust is </a:t>
            </a:r>
            <a:r>
              <a:rPr lang="en-IN" sz="2000" dirty="0" smtClean="0"/>
              <a:t>founded on integrity.</a:t>
            </a:r>
          </a:p>
          <a:p>
            <a:pPr algn="just"/>
            <a:r>
              <a:rPr lang="en-IN" sz="2000" dirty="0"/>
              <a:t>Prior to accepting the fraud examination, </a:t>
            </a:r>
            <a:r>
              <a:rPr lang="en-IN" sz="2000" dirty="0" smtClean="0"/>
              <a:t>Certified </a:t>
            </a:r>
            <a:r>
              <a:rPr lang="en-IN" sz="2000" dirty="0"/>
              <a:t>Fraud Examiners shall investigate for actual or potential conflicts of interest</a:t>
            </a:r>
            <a:r>
              <a:rPr lang="en-IN" sz="2000" dirty="0" smtClean="0"/>
              <a:t>. </a:t>
            </a:r>
          </a:p>
          <a:p>
            <a:pPr algn="just"/>
            <a:r>
              <a:rPr lang="en-IN" sz="2000" dirty="0"/>
              <a:t>Certified Fraud Examiners shall maintain objectivity in discharging their </a:t>
            </a:r>
            <a:r>
              <a:rPr lang="en-IN" sz="2000" dirty="0" smtClean="0"/>
              <a:t>professional responsibilities within </a:t>
            </a:r>
            <a:r>
              <a:rPr lang="en-IN" sz="2000" dirty="0"/>
              <a:t>the scope of the engagement</a:t>
            </a:r>
            <a:r>
              <a:rPr lang="en-IN" sz="2000" dirty="0" smtClean="0"/>
              <a:t>. </a:t>
            </a:r>
          </a:p>
          <a:p>
            <a:pPr marL="0" indent="0" algn="just">
              <a:buNone/>
            </a:pPr>
            <a:endParaRPr lang="en-IN" sz="2000" dirty="0" smtClean="0"/>
          </a:p>
          <a:p>
            <a:pPr marL="457200" indent="-457200" algn="just">
              <a:buClrTx/>
              <a:buSzPct val="100000"/>
              <a:buFont typeface="+mj-lt"/>
              <a:buAutoNum type="alphaUcPeriod" startAt="2"/>
            </a:pPr>
            <a:r>
              <a:rPr lang="en-IN" sz="2000" b="1" dirty="0"/>
              <a:t>Professional Competence : </a:t>
            </a:r>
            <a:endParaRPr lang="en-US" sz="2000" dirty="0" smtClean="0"/>
          </a:p>
          <a:p>
            <a:pPr algn="just"/>
            <a:r>
              <a:rPr lang="en-IN" sz="2000" dirty="0" smtClean="0"/>
              <a:t>Certified </a:t>
            </a:r>
            <a:r>
              <a:rPr lang="en-IN" sz="2000" dirty="0"/>
              <a:t>Fraud Examiners shall be competent and shall not accept assignments </a:t>
            </a:r>
            <a:r>
              <a:rPr lang="en-IN" sz="2000" dirty="0" smtClean="0"/>
              <a:t>where competence </a:t>
            </a:r>
            <a:r>
              <a:rPr lang="en-IN" sz="2000" dirty="0"/>
              <a:t>is lacking</a:t>
            </a:r>
            <a:r>
              <a:rPr lang="en-IN" sz="2000" dirty="0" smtClean="0"/>
              <a:t>.</a:t>
            </a:r>
          </a:p>
          <a:p>
            <a:pPr algn="just"/>
            <a:r>
              <a:rPr lang="en-IN" sz="2000" dirty="0"/>
              <a:t>Certified Fraud Examiners shall maintain the minimum program of continuing </a:t>
            </a:r>
            <a:r>
              <a:rPr lang="en-IN" sz="2000" dirty="0" smtClean="0"/>
              <a:t>professional education </a:t>
            </a:r>
            <a:r>
              <a:rPr lang="en-IN" sz="2000" dirty="0"/>
              <a:t>required by the Association of Certified Fraud Examiners.</a:t>
            </a:r>
            <a:endParaRPr lang="en-IN" sz="2000" dirty="0" smtClean="0"/>
          </a:p>
        </p:txBody>
      </p:sp>
    </p:spTree>
    <p:extLst>
      <p:ext uri="{BB962C8B-B14F-4D97-AF65-F5344CB8AC3E}">
        <p14:creationId xmlns:p14="http://schemas.microsoft.com/office/powerpoint/2010/main" val="20273144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b="1" dirty="0"/>
              <a:t>Code of Professional </a:t>
            </a:r>
            <a:r>
              <a:rPr lang="en-IN" sz="4400" b="1" dirty="0" smtClean="0"/>
              <a:t>Conduct</a:t>
            </a:r>
            <a:endParaRPr lang="en-IN" sz="4400" b="1" dirty="0"/>
          </a:p>
        </p:txBody>
      </p:sp>
      <p:sp>
        <p:nvSpPr>
          <p:cNvPr id="3" name="Content Placeholder 2"/>
          <p:cNvSpPr>
            <a:spLocks noGrp="1"/>
          </p:cNvSpPr>
          <p:nvPr>
            <p:ph idx="1"/>
          </p:nvPr>
        </p:nvSpPr>
        <p:spPr>
          <a:xfrm>
            <a:off x="103030" y="1468191"/>
            <a:ext cx="11964473" cy="4663226"/>
          </a:xfrm>
        </p:spPr>
        <p:txBody>
          <a:bodyPr/>
          <a:lstStyle/>
          <a:p>
            <a:pPr marL="457200" indent="-457200" algn="just">
              <a:buClrTx/>
              <a:buSzPct val="100000"/>
              <a:buFont typeface="+mj-lt"/>
              <a:buAutoNum type="alphaUcPeriod" startAt="3"/>
            </a:pPr>
            <a:r>
              <a:rPr lang="en-IN" sz="2000" b="1" dirty="0"/>
              <a:t>Due Professional Care</a:t>
            </a:r>
            <a:r>
              <a:rPr lang="en-IN" sz="2000" b="1" dirty="0" smtClean="0"/>
              <a:t>:</a:t>
            </a:r>
          </a:p>
          <a:p>
            <a:pPr algn="just"/>
            <a:r>
              <a:rPr lang="en-IN" sz="2000" dirty="0"/>
              <a:t>Certified Fraud Examiners shall exercise due professional care in the performance </a:t>
            </a:r>
            <a:r>
              <a:rPr lang="en-IN" sz="2000" dirty="0" smtClean="0"/>
              <a:t>of their </a:t>
            </a:r>
            <a:r>
              <a:rPr lang="en-IN" sz="2000" dirty="0"/>
              <a:t>services. Due professional care requires diligence, critical analysis and </a:t>
            </a:r>
            <a:r>
              <a:rPr lang="en-IN" sz="2000" dirty="0" smtClean="0"/>
              <a:t>professional skepticism </a:t>
            </a:r>
            <a:r>
              <a:rPr lang="en-IN" sz="2000" dirty="0"/>
              <a:t>in </a:t>
            </a:r>
            <a:r>
              <a:rPr lang="en-IN" sz="2000" dirty="0" smtClean="0"/>
              <a:t>discharging professional </a:t>
            </a:r>
            <a:r>
              <a:rPr lang="en-IN" sz="2000" dirty="0"/>
              <a:t>responsibilities</a:t>
            </a:r>
            <a:r>
              <a:rPr lang="en-IN" sz="2000" dirty="0" smtClean="0"/>
              <a:t>.</a:t>
            </a:r>
          </a:p>
          <a:p>
            <a:pPr algn="just"/>
            <a:r>
              <a:rPr lang="en-IN" sz="2000" dirty="0"/>
              <a:t>Conclusions shall be supported with evidence that is relevant, competent and sufficient.</a:t>
            </a:r>
            <a:endParaRPr lang="en-IN" sz="2000" dirty="0" smtClean="0"/>
          </a:p>
          <a:p>
            <a:pPr marL="457200" indent="-457200" algn="just">
              <a:buClrTx/>
              <a:buSzPct val="100000"/>
              <a:buFont typeface="+mj-lt"/>
              <a:buAutoNum type="alphaUcPeriod" startAt="4"/>
            </a:pPr>
            <a:r>
              <a:rPr lang="en-IN" sz="2000" b="1" dirty="0"/>
              <a:t>Understanding with Client or Employer</a:t>
            </a:r>
            <a:r>
              <a:rPr lang="en-IN" sz="2000" b="1" dirty="0" smtClean="0"/>
              <a:t>: </a:t>
            </a:r>
            <a:r>
              <a:rPr lang="en-US" sz="2000" dirty="0"/>
              <a:t> </a:t>
            </a:r>
            <a:r>
              <a:rPr lang="en-IN" sz="2000" dirty="0" smtClean="0"/>
              <a:t>At </a:t>
            </a:r>
            <a:r>
              <a:rPr lang="en-IN" sz="2000" dirty="0"/>
              <a:t>the beginning of a fraud examination, Certified Fraud Examiners shall reach </a:t>
            </a:r>
            <a:r>
              <a:rPr lang="en-IN" sz="2000" dirty="0" smtClean="0"/>
              <a:t>an understanding </a:t>
            </a:r>
            <a:r>
              <a:rPr lang="en-IN" sz="2000" dirty="0"/>
              <a:t>with those retaining them (client or employer) about the scope </a:t>
            </a:r>
            <a:r>
              <a:rPr lang="en-IN" sz="2000" dirty="0" smtClean="0"/>
              <a:t>and </a:t>
            </a:r>
            <a:r>
              <a:rPr lang="en-IN" sz="2000" dirty="0"/>
              <a:t>limitations of the fraud examination and the responsibilities of all parties involved</a:t>
            </a:r>
            <a:r>
              <a:rPr lang="en-IN" sz="2000" dirty="0" smtClean="0"/>
              <a:t>. </a:t>
            </a:r>
          </a:p>
          <a:p>
            <a:pPr marL="457200" indent="-457200" algn="just">
              <a:buClrTx/>
              <a:buSzPct val="100000"/>
              <a:buFont typeface="+mj-lt"/>
              <a:buAutoNum type="alphaUcPeriod" startAt="5"/>
            </a:pPr>
            <a:r>
              <a:rPr lang="en-IN" sz="2000" b="1" dirty="0" smtClean="0"/>
              <a:t>Understanding </a:t>
            </a:r>
            <a:r>
              <a:rPr lang="en-IN" sz="2000" b="1" dirty="0"/>
              <a:t>with Client or Employer: </a:t>
            </a:r>
            <a:r>
              <a:rPr lang="en-IN" sz="2000" dirty="0"/>
              <a:t>Certified Fraud Examiners shall communicate to those who retained them (client or </a:t>
            </a:r>
            <a:r>
              <a:rPr lang="en-IN" sz="2000" dirty="0" smtClean="0"/>
              <a:t>employer) significant </a:t>
            </a:r>
            <a:r>
              <a:rPr lang="en-IN" sz="2000" dirty="0"/>
              <a:t>findings made during the normal course of the fraud examination</a:t>
            </a:r>
            <a:r>
              <a:rPr lang="en-IN" sz="2000" dirty="0" smtClean="0"/>
              <a:t>. </a:t>
            </a:r>
            <a:endParaRPr lang="en-US" sz="2000" dirty="0"/>
          </a:p>
          <a:p>
            <a:pPr marL="457200" indent="-457200">
              <a:buClrTx/>
              <a:buSzPct val="100000"/>
              <a:buFont typeface="+mj-lt"/>
              <a:buAutoNum type="alphaUcPeriod" startAt="6"/>
            </a:pPr>
            <a:r>
              <a:rPr lang="en-IN" sz="2000" b="1" dirty="0" smtClean="0"/>
              <a:t>Confidentiality: </a:t>
            </a:r>
            <a:r>
              <a:rPr lang="en-IN" sz="2000" dirty="0"/>
              <a:t>Certified Fraud Examiners shall not disclose confidential or privileged information obtained </a:t>
            </a:r>
            <a:r>
              <a:rPr lang="en-IN" sz="2000" dirty="0" smtClean="0"/>
              <a:t>during the </a:t>
            </a:r>
            <a:r>
              <a:rPr lang="en-IN" sz="2000" dirty="0"/>
              <a:t>course of the fraud examination without the express permission of a proper authority or </a:t>
            </a:r>
            <a:r>
              <a:rPr lang="en-IN" sz="2000" dirty="0" smtClean="0"/>
              <a:t>the lawful </a:t>
            </a:r>
            <a:r>
              <a:rPr lang="en-IN" sz="2000" dirty="0"/>
              <a:t>order of a court.</a:t>
            </a:r>
            <a:endParaRPr lang="en-US" sz="2000" dirty="0" smtClean="0"/>
          </a:p>
          <a:p>
            <a:pPr marL="0" indent="0" algn="just">
              <a:buNone/>
            </a:pPr>
            <a:endParaRPr lang="en-IN" sz="2000" dirty="0" smtClean="0"/>
          </a:p>
        </p:txBody>
      </p:sp>
    </p:spTree>
    <p:extLst>
      <p:ext uri="{BB962C8B-B14F-4D97-AF65-F5344CB8AC3E}">
        <p14:creationId xmlns:p14="http://schemas.microsoft.com/office/powerpoint/2010/main" val="24514701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b="1" dirty="0"/>
              <a:t>Standards of </a:t>
            </a:r>
            <a:r>
              <a:rPr lang="en-IN" sz="4400" b="1" dirty="0" smtClean="0"/>
              <a:t>Examination </a:t>
            </a:r>
            <a:endParaRPr lang="en-IN" sz="4400" b="1" dirty="0"/>
          </a:p>
        </p:txBody>
      </p:sp>
      <p:sp>
        <p:nvSpPr>
          <p:cNvPr id="3" name="Content Placeholder 2"/>
          <p:cNvSpPr>
            <a:spLocks noGrp="1"/>
          </p:cNvSpPr>
          <p:nvPr>
            <p:ph idx="1"/>
          </p:nvPr>
        </p:nvSpPr>
        <p:spPr>
          <a:xfrm>
            <a:off x="103030" y="1468191"/>
            <a:ext cx="11964473" cy="4663226"/>
          </a:xfrm>
        </p:spPr>
        <p:txBody>
          <a:bodyPr/>
          <a:lstStyle/>
          <a:p>
            <a:pPr marL="457200" indent="-457200" algn="just">
              <a:buClrTx/>
              <a:buSzPct val="100000"/>
              <a:buFont typeface="+mj-lt"/>
              <a:buAutoNum type="alphaUcPeriod"/>
            </a:pPr>
            <a:r>
              <a:rPr lang="en-IN" sz="2200" b="1" dirty="0" smtClean="0"/>
              <a:t>Fraud Examinations:</a:t>
            </a:r>
          </a:p>
          <a:p>
            <a:pPr algn="just"/>
            <a:r>
              <a:rPr lang="en-IN" sz="2200" dirty="0" smtClean="0"/>
              <a:t>Fraud </a:t>
            </a:r>
            <a:r>
              <a:rPr lang="en-IN" sz="2200" dirty="0"/>
              <a:t>examinations shall be conducted in a legal, professional and thorough manner</a:t>
            </a:r>
            <a:r>
              <a:rPr lang="en-IN" sz="2200" dirty="0" smtClean="0"/>
              <a:t>.</a:t>
            </a:r>
          </a:p>
          <a:p>
            <a:pPr algn="just"/>
            <a:r>
              <a:rPr lang="en-IN" sz="2200" dirty="0"/>
              <a:t>Certified Fraud Examiners shall establish predication and scope priorities at the outset </a:t>
            </a:r>
            <a:r>
              <a:rPr lang="en-IN" sz="2200" dirty="0" smtClean="0"/>
              <a:t>of a </a:t>
            </a:r>
            <a:r>
              <a:rPr lang="en-IN" sz="2200" dirty="0"/>
              <a:t>fraud examination and continuously re-evaluate them as the examination proceeds</a:t>
            </a:r>
            <a:r>
              <a:rPr lang="en-IN" sz="2200" dirty="0" smtClean="0"/>
              <a:t>. </a:t>
            </a:r>
          </a:p>
          <a:p>
            <a:pPr algn="just"/>
            <a:r>
              <a:rPr lang="en-IN" sz="2200" dirty="0"/>
              <a:t>Certified Fraud Examiners shall be alert to the possibility of conjecture, </a:t>
            </a:r>
            <a:r>
              <a:rPr lang="en-IN" sz="2200" dirty="0" smtClean="0"/>
              <a:t>unsubstantiated opinion </a:t>
            </a:r>
            <a:r>
              <a:rPr lang="en-IN" sz="2200" dirty="0"/>
              <a:t>and bias of witnesses and others</a:t>
            </a:r>
            <a:r>
              <a:rPr lang="en-IN" sz="2200" dirty="0" smtClean="0"/>
              <a:t>. </a:t>
            </a:r>
          </a:p>
          <a:p>
            <a:pPr marL="457200" indent="-457200" algn="just">
              <a:buClrTx/>
              <a:buSzPct val="100000"/>
              <a:buFont typeface="+mj-lt"/>
              <a:buAutoNum type="alphaUcPeriod" startAt="2"/>
            </a:pPr>
            <a:r>
              <a:rPr lang="en-IN" sz="2200" b="1" dirty="0" smtClean="0"/>
              <a:t>Evidence: </a:t>
            </a:r>
            <a:endParaRPr lang="en-US" sz="2200" dirty="0" smtClean="0"/>
          </a:p>
          <a:p>
            <a:pPr algn="just"/>
            <a:r>
              <a:rPr lang="en-IN" sz="2200" dirty="0"/>
              <a:t>Certified Fraud Examiners shall endeavour to establish effective control and </a:t>
            </a:r>
            <a:r>
              <a:rPr lang="en-IN" sz="2200" dirty="0" smtClean="0"/>
              <a:t>management procedures </a:t>
            </a:r>
            <a:r>
              <a:rPr lang="en-IN" sz="2200" dirty="0"/>
              <a:t>for documents, data and other evidence obtained during the course of </a:t>
            </a:r>
            <a:r>
              <a:rPr lang="en-IN" sz="2200" dirty="0" smtClean="0"/>
              <a:t>an examination.</a:t>
            </a:r>
          </a:p>
          <a:p>
            <a:pPr algn="just"/>
            <a:r>
              <a:rPr lang="en-IN" sz="2200" dirty="0"/>
              <a:t>Certified Fraud Examiners’ work product may vary with the circumstances of each </a:t>
            </a:r>
            <a:r>
              <a:rPr lang="en-IN" sz="2200" dirty="0" smtClean="0"/>
              <a:t>fraud examination</a:t>
            </a:r>
            <a:r>
              <a:rPr lang="en-IN" sz="2200" dirty="0"/>
              <a:t>.</a:t>
            </a:r>
            <a:endParaRPr lang="en-IN" sz="2200" dirty="0" smtClean="0"/>
          </a:p>
        </p:txBody>
      </p:sp>
    </p:spTree>
    <p:extLst>
      <p:ext uri="{BB962C8B-B14F-4D97-AF65-F5344CB8AC3E}">
        <p14:creationId xmlns:p14="http://schemas.microsoft.com/office/powerpoint/2010/main" val="29327796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400" b="1" dirty="0"/>
              <a:t>Standards of Reporting</a:t>
            </a:r>
          </a:p>
        </p:txBody>
      </p:sp>
      <p:sp>
        <p:nvSpPr>
          <p:cNvPr id="3" name="Content Placeholder 2"/>
          <p:cNvSpPr>
            <a:spLocks noGrp="1"/>
          </p:cNvSpPr>
          <p:nvPr>
            <p:ph idx="1"/>
          </p:nvPr>
        </p:nvSpPr>
        <p:spPr>
          <a:xfrm>
            <a:off x="103030" y="1468191"/>
            <a:ext cx="11964473" cy="4663226"/>
          </a:xfrm>
        </p:spPr>
        <p:txBody>
          <a:bodyPr/>
          <a:lstStyle/>
          <a:p>
            <a:pPr marL="457200" indent="-457200" algn="just">
              <a:buClrTx/>
              <a:buSzPct val="100000"/>
              <a:buFont typeface="+mj-lt"/>
              <a:buAutoNum type="alphaUcPeriod"/>
            </a:pPr>
            <a:r>
              <a:rPr lang="en-IN" sz="2200" b="1" dirty="0" smtClean="0"/>
              <a:t>General: </a:t>
            </a:r>
            <a:r>
              <a:rPr lang="en-IN" sz="2400" dirty="0" smtClean="0"/>
              <a:t>Certified </a:t>
            </a:r>
            <a:r>
              <a:rPr lang="en-IN" sz="2400" dirty="0"/>
              <a:t>Fraud Examiners’ reports may be oral or written, including fact witness and/or </a:t>
            </a:r>
            <a:r>
              <a:rPr lang="en-IN" sz="2400" dirty="0" smtClean="0"/>
              <a:t>expert witness </a:t>
            </a:r>
            <a:r>
              <a:rPr lang="en-IN" sz="2400" dirty="0"/>
              <a:t>testimony, and may take many different forms</a:t>
            </a:r>
            <a:r>
              <a:rPr lang="en-IN" sz="2400" dirty="0" smtClean="0"/>
              <a:t>. </a:t>
            </a:r>
            <a:r>
              <a:rPr lang="en-IN" sz="2400" dirty="0"/>
              <a:t>There is no single structure or format </a:t>
            </a:r>
            <a:r>
              <a:rPr lang="en-IN" sz="2400" dirty="0" smtClean="0"/>
              <a:t>that </a:t>
            </a:r>
            <a:r>
              <a:rPr lang="en-IN" sz="2400" dirty="0"/>
              <a:t>is prescribed for a CFE’s report; however, the report should not be misleading</a:t>
            </a:r>
            <a:r>
              <a:rPr lang="en-IN" sz="2400" dirty="0" smtClean="0"/>
              <a:t>.  </a:t>
            </a:r>
            <a:endParaRPr lang="en-IN" sz="2200" dirty="0" smtClean="0"/>
          </a:p>
          <a:p>
            <a:pPr marL="457200" indent="-457200" algn="just">
              <a:buClrTx/>
              <a:buSzPct val="100000"/>
              <a:buFont typeface="+mj-lt"/>
              <a:buAutoNum type="alphaUcPeriod" startAt="2"/>
            </a:pPr>
            <a:r>
              <a:rPr lang="en-IN" sz="2200" b="1" dirty="0"/>
              <a:t>Report Content</a:t>
            </a:r>
            <a:r>
              <a:rPr lang="en-IN" sz="2200" b="1" dirty="0" smtClean="0"/>
              <a:t>:  </a:t>
            </a:r>
            <a:endParaRPr lang="en-US" sz="2200" dirty="0" smtClean="0"/>
          </a:p>
          <a:p>
            <a:pPr algn="just"/>
            <a:r>
              <a:rPr lang="en-IN" sz="2400" dirty="0"/>
              <a:t>Certified Fraud Examiners’ reports shall be based on evidence that is sufficient and </a:t>
            </a:r>
            <a:r>
              <a:rPr lang="en-IN" sz="2400" dirty="0" smtClean="0"/>
              <a:t>relevant to </a:t>
            </a:r>
            <a:r>
              <a:rPr lang="en-IN" sz="2400" dirty="0"/>
              <a:t>support the facts, conclusions, opinions and/or recommendations related to the </a:t>
            </a:r>
            <a:r>
              <a:rPr lang="en-IN" sz="2400" dirty="0" smtClean="0"/>
              <a:t>fraud examination.</a:t>
            </a:r>
          </a:p>
          <a:p>
            <a:pPr algn="just"/>
            <a:r>
              <a:rPr lang="en-IN" sz="2400" dirty="0"/>
              <a:t>No opinion shall be expressed regarding the legal guilt or innocence of any person or party.</a:t>
            </a:r>
            <a:endParaRPr lang="en-IN" sz="2200" dirty="0" smtClean="0"/>
          </a:p>
        </p:txBody>
      </p:sp>
    </p:spTree>
    <p:extLst>
      <p:ext uri="{BB962C8B-B14F-4D97-AF65-F5344CB8AC3E}">
        <p14:creationId xmlns:p14="http://schemas.microsoft.com/office/powerpoint/2010/main" val="3313780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Cyber laws in </a:t>
            </a:r>
            <a:r>
              <a:rPr lang="en-IN" sz="4400" b="1" dirty="0" smtClean="0"/>
              <a:t>India</a:t>
            </a:r>
            <a:endParaRPr lang="en-IN" sz="4400" dirty="0"/>
          </a:p>
        </p:txBody>
      </p:sp>
      <p:sp>
        <p:nvSpPr>
          <p:cNvPr id="3" name="Content Placeholder 2"/>
          <p:cNvSpPr>
            <a:spLocks noGrp="1"/>
          </p:cNvSpPr>
          <p:nvPr>
            <p:ph idx="1"/>
          </p:nvPr>
        </p:nvSpPr>
        <p:spPr>
          <a:xfrm>
            <a:off x="609600" y="1661376"/>
            <a:ext cx="10972800" cy="4663226"/>
          </a:xfrm>
        </p:spPr>
        <p:txBody>
          <a:bodyPr/>
          <a:lstStyle/>
          <a:p>
            <a:pPr algn="just"/>
            <a:r>
              <a:rPr lang="en-IN" sz="2000" b="1" dirty="0" smtClean="0"/>
              <a:t>Information </a:t>
            </a:r>
            <a:r>
              <a:rPr lang="en-IN" sz="2000" b="1" dirty="0"/>
              <a:t>Technology (IT) Act, </a:t>
            </a:r>
            <a:r>
              <a:rPr lang="en-IN" sz="2000" b="1" dirty="0" smtClean="0"/>
              <a:t>2000:  </a:t>
            </a:r>
            <a:r>
              <a:rPr lang="en-IN" sz="2000" b="1" dirty="0"/>
              <a:t>Laws against cybercrimes in India have </a:t>
            </a:r>
            <a:r>
              <a:rPr lang="en-IN" sz="2000" b="1" dirty="0" smtClean="0"/>
              <a:t>been laid </a:t>
            </a:r>
            <a:r>
              <a:rPr lang="en-IN" sz="2000" b="1" dirty="0"/>
              <a:t>down in the Information Technology (IT) Act 2000. They are as follows</a:t>
            </a:r>
            <a:r>
              <a:rPr lang="en-IN" sz="2000" b="1" dirty="0" smtClean="0"/>
              <a:t>: </a:t>
            </a:r>
          </a:p>
          <a:p>
            <a:pPr lvl="1" algn="just"/>
            <a:r>
              <a:rPr lang="en-IN" sz="1800" b="1" dirty="0"/>
              <a:t>Hacking and Data Theft</a:t>
            </a:r>
            <a:r>
              <a:rPr lang="en-IN" sz="1800" dirty="0"/>
              <a:t>: Sections 439 (h) and 66 of the IT Act punish various exercises going </a:t>
            </a:r>
            <a:r>
              <a:rPr lang="en-IN" sz="1800" dirty="0" smtClean="0"/>
              <a:t>from hacking </a:t>
            </a:r>
            <a:r>
              <a:rPr lang="en-IN" sz="1800" dirty="0"/>
              <a:t>into a computer organize, information burglary, presenting and spreading infections </a:t>
            </a:r>
            <a:r>
              <a:rPr lang="en-IN" sz="1800" dirty="0" smtClean="0"/>
              <a:t>through computer </a:t>
            </a:r>
            <a:r>
              <a:rPr lang="en-IN" sz="1800" dirty="0"/>
              <a:t>systems, harming computers or computer systems or computer programs, disturbing </a:t>
            </a:r>
            <a:r>
              <a:rPr lang="en-IN" sz="1800" dirty="0" smtClean="0"/>
              <a:t>any PC </a:t>
            </a:r>
            <a:r>
              <a:rPr lang="en-IN" sz="1800" dirty="0"/>
              <a:t>or </a:t>
            </a:r>
            <a:r>
              <a:rPr lang="en-IN" sz="1800"/>
              <a:t>PC </a:t>
            </a:r>
            <a:r>
              <a:rPr lang="en-IN" sz="1800" smtClean="0"/>
              <a:t>framework, </a:t>
            </a:r>
            <a:r>
              <a:rPr lang="en-IN" sz="1800" dirty="0"/>
              <a:t>denying an approved individual access to a PC or PC </a:t>
            </a:r>
            <a:r>
              <a:rPr lang="en-IN" sz="1800" dirty="0" smtClean="0"/>
              <a:t>organize, harming </a:t>
            </a:r>
            <a:r>
              <a:rPr lang="en-IN" sz="1800" dirty="0"/>
              <a:t>or pulverizing data dwelling in a computer and so on. The greatest discipline for the </a:t>
            </a:r>
            <a:r>
              <a:rPr lang="en-IN" sz="1800" dirty="0" smtClean="0"/>
              <a:t>above offenses </a:t>
            </a:r>
            <a:r>
              <a:rPr lang="en-IN" sz="1800" dirty="0"/>
              <a:t>is detainment of up to 3 years or a fine or </a:t>
            </a:r>
            <a:r>
              <a:rPr lang="en-IN" sz="1800" dirty="0" smtClean="0"/>
              <a:t>Rs. </a:t>
            </a:r>
            <a:r>
              <a:rPr lang="en-IN" sz="1800" dirty="0"/>
              <a:t>5,00,000 or both</a:t>
            </a:r>
            <a:r>
              <a:rPr lang="en-IN" sz="1800" dirty="0" smtClean="0"/>
              <a:t>. </a:t>
            </a:r>
          </a:p>
          <a:p>
            <a:pPr lvl="1" algn="just"/>
            <a:r>
              <a:rPr lang="en-IN" sz="1800" b="1" dirty="0"/>
              <a:t>Tampering with Computer Source Document</a:t>
            </a:r>
            <a:r>
              <a:rPr lang="en-IN" sz="1800" dirty="0"/>
              <a:t>: Section 65 of the IT Act provides punishment for tampering with computer source documents and says that any person who knowingly or intentionally conceals, destroys or changes or intentionally or knowingly causes another to conceal, destroy, or change any computer source code (i.e. a listing of programmes, computer commands, design and layout and programme analysis of computer resource in any form) used for a computer, computer programme, computer system or computer network, when the source code is required to be kept or maintained by law for the nonce effective, shall be punishable with imprisonment for up to 3 years or with a fine which can reach Rs. 3,00,000 or with both.</a:t>
            </a:r>
          </a:p>
          <a:p>
            <a:pPr lvl="1" algn="just"/>
            <a:endParaRPr lang="en-IN" sz="1800" dirty="0" smtClean="0"/>
          </a:p>
          <a:p>
            <a:pPr marL="393700" lvl="1" indent="0" algn="just">
              <a:lnSpc>
                <a:spcPct val="150000"/>
              </a:lnSpc>
              <a:buNone/>
            </a:pPr>
            <a:endParaRPr lang="en-IN" sz="2000" dirty="0"/>
          </a:p>
        </p:txBody>
      </p:sp>
    </p:spTree>
    <p:extLst>
      <p:ext uri="{BB962C8B-B14F-4D97-AF65-F5344CB8AC3E}">
        <p14:creationId xmlns:p14="http://schemas.microsoft.com/office/powerpoint/2010/main" val="171911178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76060"/>
            <a:ext cx="10972800" cy="737584"/>
          </a:xfrm>
        </p:spPr>
        <p:txBody>
          <a:bodyPr/>
          <a:lstStyle/>
          <a:p>
            <a:pPr algn="ctr"/>
            <a:r>
              <a:rPr lang="en-IN" sz="4000" b="1" dirty="0"/>
              <a:t>Code of Ethics for Certified Fraud Examiners</a:t>
            </a:r>
          </a:p>
        </p:txBody>
      </p:sp>
      <p:sp>
        <p:nvSpPr>
          <p:cNvPr id="3" name="Content Placeholder 2"/>
          <p:cNvSpPr>
            <a:spLocks noGrp="1"/>
          </p:cNvSpPr>
          <p:nvPr>
            <p:ph idx="1"/>
          </p:nvPr>
        </p:nvSpPr>
        <p:spPr>
          <a:xfrm>
            <a:off x="103030" y="1468191"/>
            <a:ext cx="11964473" cy="4663226"/>
          </a:xfrm>
        </p:spPr>
        <p:txBody>
          <a:bodyPr/>
          <a:lstStyle/>
          <a:p>
            <a:pPr algn="just">
              <a:lnSpc>
                <a:spcPct val="150000"/>
              </a:lnSpc>
            </a:pPr>
            <a:r>
              <a:rPr lang="en-IN" sz="2000" dirty="0"/>
              <a:t>A Certified Fraud Examiner shall, at all times, demonstrate a commitment to professionalism </a:t>
            </a:r>
            <a:r>
              <a:rPr lang="en-IN" sz="2000" dirty="0" smtClean="0"/>
              <a:t>and diligence </a:t>
            </a:r>
            <a:r>
              <a:rPr lang="en-IN" sz="2000" dirty="0"/>
              <a:t>in the performance of his or her duties</a:t>
            </a:r>
            <a:r>
              <a:rPr lang="en-IN" sz="2000" dirty="0" smtClean="0"/>
              <a:t>.</a:t>
            </a:r>
          </a:p>
          <a:p>
            <a:pPr algn="just">
              <a:lnSpc>
                <a:spcPct val="150000"/>
              </a:lnSpc>
            </a:pPr>
            <a:r>
              <a:rPr lang="en-IN" sz="2000" dirty="0"/>
              <a:t>A Certified Fraud Examiner shall not engage in any illegal or unethical conduct, or any </a:t>
            </a:r>
            <a:r>
              <a:rPr lang="en-IN" sz="2000" dirty="0" smtClean="0"/>
              <a:t>activity which </a:t>
            </a:r>
            <a:r>
              <a:rPr lang="en-IN" sz="2000" dirty="0"/>
              <a:t>would constitute a conflict of interest</a:t>
            </a:r>
            <a:r>
              <a:rPr lang="en-IN" sz="2000" dirty="0" smtClean="0"/>
              <a:t>.</a:t>
            </a:r>
          </a:p>
          <a:p>
            <a:pPr algn="just">
              <a:lnSpc>
                <a:spcPct val="150000"/>
              </a:lnSpc>
            </a:pPr>
            <a:r>
              <a:rPr lang="en-IN" sz="2000" dirty="0"/>
              <a:t>A Certified Fraud Examiner shall, at all times, exhibit the highest level of integrity in </a:t>
            </a:r>
            <a:r>
              <a:rPr lang="en-IN" sz="2000" dirty="0" smtClean="0"/>
              <a:t>the performance </a:t>
            </a:r>
            <a:r>
              <a:rPr lang="en-IN" sz="2000" dirty="0"/>
              <a:t>of all professional </a:t>
            </a:r>
            <a:r>
              <a:rPr lang="en-IN" sz="2000" dirty="0" smtClean="0"/>
              <a:t>assignments.</a:t>
            </a:r>
          </a:p>
          <a:p>
            <a:pPr algn="just">
              <a:lnSpc>
                <a:spcPct val="150000"/>
              </a:lnSpc>
            </a:pPr>
            <a:r>
              <a:rPr lang="en-IN" sz="2000" dirty="0"/>
              <a:t>A Certified Fraud Examiner will comply with lawful orders of the courts, and will testify </a:t>
            </a:r>
            <a:r>
              <a:rPr lang="en-IN" sz="2000" dirty="0" smtClean="0"/>
              <a:t>to matters </a:t>
            </a:r>
            <a:r>
              <a:rPr lang="en-IN" sz="2000" dirty="0"/>
              <a:t>truthfully and without bias or prejudice</a:t>
            </a:r>
            <a:r>
              <a:rPr lang="en-IN" sz="2000" dirty="0" smtClean="0"/>
              <a:t>.</a:t>
            </a:r>
          </a:p>
          <a:p>
            <a:pPr algn="just">
              <a:lnSpc>
                <a:spcPct val="150000"/>
              </a:lnSpc>
            </a:pPr>
            <a:r>
              <a:rPr lang="en-IN" sz="2000" dirty="0"/>
              <a:t>A Certified Fraud Examiner shall continually strive to increase the competence </a:t>
            </a:r>
            <a:r>
              <a:rPr lang="en-IN" sz="2000" dirty="0" smtClean="0"/>
              <a:t>and effectiveness of </a:t>
            </a:r>
            <a:r>
              <a:rPr lang="en-IN" sz="2000" dirty="0"/>
              <a:t>professional services performed under his or her direction.</a:t>
            </a:r>
            <a:endParaRPr lang="en-IN" sz="2000" dirty="0" smtClean="0"/>
          </a:p>
        </p:txBody>
      </p:sp>
    </p:spTree>
    <p:extLst>
      <p:ext uri="{BB962C8B-B14F-4D97-AF65-F5344CB8AC3E}">
        <p14:creationId xmlns:p14="http://schemas.microsoft.com/office/powerpoint/2010/main" val="30920710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Cyber laws in </a:t>
            </a:r>
            <a:r>
              <a:rPr lang="en-IN" sz="4400" b="1" dirty="0" smtClean="0"/>
              <a:t>India</a:t>
            </a:r>
            <a:endParaRPr lang="en-IN" sz="4400" dirty="0"/>
          </a:p>
        </p:txBody>
      </p:sp>
      <p:sp>
        <p:nvSpPr>
          <p:cNvPr id="3" name="Content Placeholder 2"/>
          <p:cNvSpPr>
            <a:spLocks noGrp="1"/>
          </p:cNvSpPr>
          <p:nvPr>
            <p:ph idx="1"/>
          </p:nvPr>
        </p:nvSpPr>
        <p:spPr>
          <a:xfrm>
            <a:off x="609600" y="1661376"/>
            <a:ext cx="10972800" cy="4663226"/>
          </a:xfrm>
        </p:spPr>
        <p:txBody>
          <a:bodyPr/>
          <a:lstStyle/>
          <a:p>
            <a:pPr lvl="1" algn="just"/>
            <a:r>
              <a:rPr lang="en-IN" sz="2000" b="1" dirty="0" smtClean="0"/>
              <a:t>Receipt of Stolen Property: </a:t>
            </a:r>
            <a:r>
              <a:rPr lang="en-IN" sz="2000" dirty="0"/>
              <a:t>Section 66 B of the IT Act provides punishment for untrustworthy accepting any stolen PC asset or communication device. The discipline for this offense under Section 66B of the IT Act </a:t>
            </a:r>
            <a:r>
              <a:rPr lang="en-IN" sz="2000" dirty="0" smtClean="0"/>
              <a:t>is detainment </a:t>
            </a:r>
            <a:r>
              <a:rPr lang="en-IN" sz="2000" dirty="0"/>
              <a:t>of up to 3 years or a fine of up to </a:t>
            </a:r>
            <a:r>
              <a:rPr lang="en-IN" sz="2000" dirty="0" smtClean="0"/>
              <a:t>Rs.1,00,000 </a:t>
            </a:r>
            <a:r>
              <a:rPr lang="en-IN" sz="2000" dirty="0"/>
              <a:t>or both</a:t>
            </a:r>
            <a:r>
              <a:rPr lang="en-IN" sz="2000" dirty="0" smtClean="0"/>
              <a:t>. </a:t>
            </a:r>
          </a:p>
          <a:p>
            <a:pPr lvl="1" algn="just"/>
            <a:r>
              <a:rPr lang="en-IN" sz="2000" b="1" dirty="0"/>
              <a:t>Identity Theft and Cheating by Personation: </a:t>
            </a:r>
            <a:r>
              <a:rPr lang="en-IN" sz="2000" dirty="0"/>
              <a:t>Section 66C of the IT Act provides punishment for identity theft and provides that anyone fraudulently or deceivingly making use of the electronic signature, password or any other special identifying feature of some other person shall be imprisoned for a term which may extend to 3 years and shall also be liable to fine which may extend to Rs.1,00,000</a:t>
            </a:r>
            <a:r>
              <a:rPr lang="en-IN" sz="2000" dirty="0" smtClean="0"/>
              <a:t>.</a:t>
            </a:r>
          </a:p>
          <a:p>
            <a:pPr lvl="1" algn="just"/>
            <a:r>
              <a:rPr lang="en-IN" sz="2000" dirty="0"/>
              <a:t>Section 66D of the IT Act provides punishment for ‘cheating by personation by using computer </a:t>
            </a:r>
            <a:r>
              <a:rPr lang="en-IN" sz="2000" dirty="0" smtClean="0"/>
              <a:t>resource’ and </a:t>
            </a:r>
            <a:r>
              <a:rPr lang="en-IN" sz="2000" dirty="0"/>
              <a:t>provides that any person who by means of any communication device or computer resource </a:t>
            </a:r>
            <a:r>
              <a:rPr lang="en-IN" sz="2000" dirty="0" smtClean="0"/>
              <a:t>cheats by </a:t>
            </a:r>
            <a:r>
              <a:rPr lang="en-IN" sz="2000" dirty="0"/>
              <a:t>personation, shall be punished with imprisonment for a term which may extend to 3 years and </a:t>
            </a:r>
            <a:r>
              <a:rPr lang="en-IN" sz="2000" dirty="0" smtClean="0"/>
              <a:t>fine which </a:t>
            </a:r>
            <a:r>
              <a:rPr lang="en-IN" sz="2000" dirty="0"/>
              <a:t>may extend to </a:t>
            </a:r>
            <a:r>
              <a:rPr lang="en-IN" sz="2000" dirty="0" smtClean="0"/>
              <a:t>Rs.1,00,000</a:t>
            </a:r>
            <a:r>
              <a:rPr lang="en-IN" sz="2000" dirty="0"/>
              <a:t>.</a:t>
            </a:r>
          </a:p>
        </p:txBody>
      </p:sp>
    </p:spTree>
    <p:extLst>
      <p:ext uri="{BB962C8B-B14F-4D97-AF65-F5344CB8AC3E}">
        <p14:creationId xmlns:p14="http://schemas.microsoft.com/office/powerpoint/2010/main" val="2297093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Cyber laws in </a:t>
            </a:r>
            <a:r>
              <a:rPr lang="en-IN" sz="4400" b="1" dirty="0" smtClean="0"/>
              <a:t>India</a:t>
            </a:r>
            <a:endParaRPr lang="en-IN" sz="4400" dirty="0"/>
          </a:p>
        </p:txBody>
      </p:sp>
      <p:sp>
        <p:nvSpPr>
          <p:cNvPr id="3" name="Content Placeholder 2"/>
          <p:cNvSpPr>
            <a:spLocks noGrp="1"/>
          </p:cNvSpPr>
          <p:nvPr>
            <p:ph idx="1"/>
          </p:nvPr>
        </p:nvSpPr>
        <p:spPr>
          <a:xfrm>
            <a:off x="609600" y="1661376"/>
            <a:ext cx="10972800" cy="4663226"/>
          </a:xfrm>
        </p:spPr>
        <p:txBody>
          <a:bodyPr/>
          <a:lstStyle/>
          <a:p>
            <a:pPr lvl="1" algn="just"/>
            <a:r>
              <a:rPr lang="en-IN" sz="2000" b="1" dirty="0"/>
              <a:t>Violation of Privacy</a:t>
            </a:r>
            <a:r>
              <a:rPr lang="en-IN" sz="2000" dirty="0"/>
              <a:t>: Section 66E of the IT Act provides punishment for violation of privacy and </a:t>
            </a:r>
            <a:r>
              <a:rPr lang="en-IN" sz="2000" dirty="0" smtClean="0"/>
              <a:t>provides that </a:t>
            </a:r>
            <a:r>
              <a:rPr lang="en-IN" sz="2000" dirty="0"/>
              <a:t>any person who intentionally or knowingly captures, publishes or transmits private images of </a:t>
            </a:r>
            <a:r>
              <a:rPr lang="en-IN" sz="2000" dirty="0" smtClean="0"/>
              <a:t>a person </a:t>
            </a:r>
            <a:r>
              <a:rPr lang="en-IN" sz="2000" dirty="0"/>
              <a:t>without his or her consent thereby violating the privacy of that person, shall be punished </a:t>
            </a:r>
            <a:r>
              <a:rPr lang="en-IN" sz="2000" dirty="0" smtClean="0"/>
              <a:t>with imprisonment </a:t>
            </a:r>
            <a:r>
              <a:rPr lang="en-IN" sz="2000" dirty="0"/>
              <a:t>of </a:t>
            </a:r>
            <a:r>
              <a:rPr lang="en-IN" sz="2000" dirty="0" err="1"/>
              <a:t>upto</a:t>
            </a:r>
            <a:r>
              <a:rPr lang="en-IN" sz="2000" dirty="0"/>
              <a:t> 3 years or with fine not </a:t>
            </a:r>
            <a:r>
              <a:rPr lang="en-IN" sz="2000" dirty="0" smtClean="0"/>
              <a:t>exceeding </a:t>
            </a:r>
            <a:r>
              <a:rPr lang="en-IN" sz="2000" dirty="0"/>
              <a:t>Rs.2,00,000 or with both</a:t>
            </a:r>
            <a:r>
              <a:rPr lang="en-IN" sz="2000" dirty="0" smtClean="0"/>
              <a:t>.</a:t>
            </a:r>
          </a:p>
          <a:p>
            <a:pPr lvl="1" algn="just"/>
            <a:r>
              <a:rPr lang="en-IN" sz="2000" b="1" dirty="0" smtClean="0"/>
              <a:t> Obscenity</a:t>
            </a:r>
            <a:r>
              <a:rPr lang="en-IN" sz="2000" dirty="0"/>
              <a:t>: Sections 67, 67A and 67B of the IT Act provides punishment for publishing or </a:t>
            </a:r>
            <a:r>
              <a:rPr lang="en-IN" sz="2000" dirty="0" smtClean="0"/>
              <a:t>transmitting, in </a:t>
            </a:r>
            <a:r>
              <a:rPr lang="en-IN" sz="2000" dirty="0"/>
              <a:t>electronic form</a:t>
            </a:r>
            <a:r>
              <a:rPr lang="en-IN" sz="2000" dirty="0" smtClean="0"/>
              <a:t>: </a:t>
            </a:r>
            <a:r>
              <a:rPr lang="en-IN" sz="2000" dirty="0"/>
              <a:t>obscene </a:t>
            </a:r>
            <a:r>
              <a:rPr lang="en-IN" sz="2000" dirty="0" smtClean="0"/>
              <a:t>things or </a:t>
            </a:r>
            <a:r>
              <a:rPr lang="en-IN" sz="2000" dirty="0"/>
              <a:t>material containing sexually explicit content, </a:t>
            </a:r>
            <a:r>
              <a:rPr lang="en-IN" sz="2000" dirty="0" err="1"/>
              <a:t>etc</a:t>
            </a:r>
            <a:endParaRPr lang="en-IN" sz="2000" dirty="0"/>
          </a:p>
          <a:p>
            <a:pPr lvl="1" algn="just"/>
            <a:r>
              <a:rPr lang="en-IN" sz="2000" b="1" dirty="0" smtClean="0"/>
              <a:t>Cyber Terrorism</a:t>
            </a:r>
            <a:r>
              <a:rPr lang="en-IN" sz="2000" dirty="0" smtClean="0"/>
              <a:t>: Section 66F of the IT Act provides punishment for cyber terrorism. </a:t>
            </a:r>
          </a:p>
          <a:p>
            <a:pPr lvl="1" algn="just"/>
            <a:r>
              <a:rPr lang="en-IN" sz="2000" b="1" dirty="0" smtClean="0"/>
              <a:t>Email </a:t>
            </a:r>
            <a:r>
              <a:rPr lang="en-IN" sz="2000" b="1" dirty="0"/>
              <a:t>Spoofing</a:t>
            </a:r>
            <a:r>
              <a:rPr lang="en-IN" sz="2000" dirty="0"/>
              <a:t>: Email spoofing refers to email that seems to originate from one source but is sent from another source. Email spoofing can also lead to monetary damage.</a:t>
            </a:r>
            <a:endParaRPr lang="en-IN" sz="4800" dirty="0"/>
          </a:p>
          <a:p>
            <a:pPr lvl="1" algn="just"/>
            <a:endParaRPr lang="en-IN" sz="2000" dirty="0"/>
          </a:p>
          <a:p>
            <a:pPr lvl="1" algn="just">
              <a:lnSpc>
                <a:spcPct val="150000"/>
              </a:lnSpc>
            </a:pPr>
            <a:endParaRPr lang="en-IN" sz="2000" dirty="0" smtClean="0"/>
          </a:p>
        </p:txBody>
      </p:sp>
    </p:spTree>
    <p:extLst>
      <p:ext uri="{BB962C8B-B14F-4D97-AF65-F5344CB8AC3E}">
        <p14:creationId xmlns:p14="http://schemas.microsoft.com/office/powerpoint/2010/main" val="35141339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Cyber laws in </a:t>
            </a:r>
            <a:r>
              <a:rPr lang="en-IN" sz="4400" b="1" dirty="0" smtClean="0"/>
              <a:t>India</a:t>
            </a:r>
            <a:endParaRPr lang="en-IN" sz="4400" dirty="0"/>
          </a:p>
        </p:txBody>
      </p:sp>
      <p:sp>
        <p:nvSpPr>
          <p:cNvPr id="3" name="Content Placeholder 2"/>
          <p:cNvSpPr>
            <a:spLocks noGrp="1"/>
          </p:cNvSpPr>
          <p:nvPr>
            <p:ph idx="1"/>
          </p:nvPr>
        </p:nvSpPr>
        <p:spPr>
          <a:xfrm>
            <a:off x="609600" y="1661376"/>
            <a:ext cx="10972800" cy="4663226"/>
          </a:xfrm>
        </p:spPr>
        <p:txBody>
          <a:bodyPr/>
          <a:lstStyle/>
          <a:p>
            <a:pPr marL="0" indent="0" algn="just">
              <a:buNone/>
            </a:pPr>
            <a:r>
              <a:rPr lang="fr-FR" sz="2400" b="1" dirty="0" smtClean="0"/>
              <a:t>Indian </a:t>
            </a:r>
            <a:r>
              <a:rPr lang="fr-FR" sz="2400" b="1" dirty="0"/>
              <a:t>Penal Code (IPC) On Cybercrimes</a:t>
            </a:r>
          </a:p>
          <a:p>
            <a:pPr>
              <a:lnSpc>
                <a:spcPct val="150000"/>
              </a:lnSpc>
              <a:buFont typeface="Wingdings" panose="05000000000000000000" pitchFamily="2" charset="2"/>
              <a:buChar char="Ø"/>
            </a:pPr>
            <a:r>
              <a:rPr lang="en-IN" sz="1800" dirty="0" smtClean="0"/>
              <a:t>Sec </a:t>
            </a:r>
            <a:r>
              <a:rPr lang="en-IN" sz="1800" dirty="0"/>
              <a:t>503 – Sending of threatening messages by emails.</a:t>
            </a:r>
          </a:p>
          <a:p>
            <a:pPr>
              <a:lnSpc>
                <a:spcPct val="150000"/>
              </a:lnSpc>
              <a:buFont typeface="Wingdings" panose="05000000000000000000" pitchFamily="2" charset="2"/>
              <a:buChar char="Ø"/>
            </a:pPr>
            <a:r>
              <a:rPr lang="en-IN" sz="1800" dirty="0" smtClean="0"/>
              <a:t>Sec </a:t>
            </a:r>
            <a:r>
              <a:rPr lang="en-IN" sz="1800" dirty="0"/>
              <a:t>499 – Sending defamatory messages by emails</a:t>
            </a:r>
          </a:p>
          <a:p>
            <a:pPr>
              <a:lnSpc>
                <a:spcPct val="150000"/>
              </a:lnSpc>
              <a:buFont typeface="Wingdings" panose="05000000000000000000" pitchFamily="2" charset="2"/>
              <a:buChar char="Ø"/>
            </a:pPr>
            <a:r>
              <a:rPr lang="en-IN" sz="1800" dirty="0" smtClean="0"/>
              <a:t>Sec </a:t>
            </a:r>
            <a:r>
              <a:rPr lang="en-IN" sz="1800" dirty="0"/>
              <a:t>463 – Forgery of electronic records</a:t>
            </a:r>
          </a:p>
          <a:p>
            <a:pPr>
              <a:lnSpc>
                <a:spcPct val="150000"/>
              </a:lnSpc>
              <a:buFont typeface="Wingdings" panose="05000000000000000000" pitchFamily="2" charset="2"/>
              <a:buChar char="Ø"/>
            </a:pPr>
            <a:r>
              <a:rPr lang="en-IN" sz="1800" dirty="0" smtClean="0"/>
              <a:t>Sec </a:t>
            </a:r>
            <a:r>
              <a:rPr lang="en-IN" sz="1800" dirty="0"/>
              <a:t>420 – Bogus websites, cyber frauds</a:t>
            </a:r>
          </a:p>
          <a:p>
            <a:pPr>
              <a:lnSpc>
                <a:spcPct val="150000"/>
              </a:lnSpc>
              <a:buFont typeface="Wingdings" panose="05000000000000000000" pitchFamily="2" charset="2"/>
              <a:buChar char="Ø"/>
            </a:pPr>
            <a:r>
              <a:rPr lang="en-IN" sz="1800" dirty="0" smtClean="0"/>
              <a:t>Sec </a:t>
            </a:r>
            <a:r>
              <a:rPr lang="en-IN" sz="1800" dirty="0"/>
              <a:t>463 – Email spoofing</a:t>
            </a:r>
          </a:p>
          <a:p>
            <a:pPr>
              <a:lnSpc>
                <a:spcPct val="150000"/>
              </a:lnSpc>
              <a:buFont typeface="Wingdings" panose="05000000000000000000" pitchFamily="2" charset="2"/>
              <a:buChar char="Ø"/>
            </a:pPr>
            <a:r>
              <a:rPr lang="en-IN" sz="1800" dirty="0" smtClean="0"/>
              <a:t>Sec 383 – Web- jacking</a:t>
            </a:r>
          </a:p>
          <a:p>
            <a:pPr>
              <a:lnSpc>
                <a:spcPct val="150000"/>
              </a:lnSpc>
              <a:buFont typeface="Wingdings" panose="05000000000000000000" pitchFamily="2" charset="2"/>
              <a:buChar char="Ø"/>
            </a:pPr>
            <a:r>
              <a:rPr lang="en-IN" sz="1800" dirty="0" smtClean="0"/>
              <a:t>Sec </a:t>
            </a:r>
            <a:r>
              <a:rPr lang="en-IN" sz="1800" dirty="0"/>
              <a:t>500 – Email abuse</a:t>
            </a:r>
          </a:p>
          <a:p>
            <a:pPr>
              <a:lnSpc>
                <a:spcPct val="150000"/>
              </a:lnSpc>
              <a:buFont typeface="Wingdings" panose="05000000000000000000" pitchFamily="2" charset="2"/>
              <a:buChar char="Ø"/>
            </a:pPr>
            <a:r>
              <a:rPr lang="en-IN" sz="1800" dirty="0" smtClean="0"/>
              <a:t>Sec </a:t>
            </a:r>
            <a:r>
              <a:rPr lang="en-IN" sz="1800" dirty="0"/>
              <a:t>292 – Pornography</a:t>
            </a:r>
          </a:p>
          <a:p>
            <a:pPr>
              <a:lnSpc>
                <a:spcPct val="150000"/>
              </a:lnSpc>
              <a:buFont typeface="Wingdings" panose="05000000000000000000" pitchFamily="2" charset="2"/>
              <a:buChar char="Ø"/>
            </a:pPr>
            <a:r>
              <a:rPr lang="en-IN" sz="1800" dirty="0" smtClean="0"/>
              <a:t>Sec </a:t>
            </a:r>
            <a:r>
              <a:rPr lang="en-IN" sz="1800" dirty="0"/>
              <a:t>354D – Cyber Stalking</a:t>
            </a:r>
            <a:endParaRPr lang="en-IN" sz="1800" dirty="0" smtClean="0"/>
          </a:p>
        </p:txBody>
      </p:sp>
    </p:spTree>
    <p:extLst>
      <p:ext uri="{BB962C8B-B14F-4D97-AF65-F5344CB8AC3E}">
        <p14:creationId xmlns:p14="http://schemas.microsoft.com/office/powerpoint/2010/main" val="2042838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850"/>
            <a:ext cx="10972800" cy="737584"/>
          </a:xfrm>
        </p:spPr>
        <p:txBody>
          <a:bodyPr/>
          <a:lstStyle/>
          <a:p>
            <a:pPr algn="ctr"/>
            <a:r>
              <a:rPr lang="en-IN" sz="4400" b="1" dirty="0"/>
              <a:t>Cyber laws in </a:t>
            </a:r>
            <a:r>
              <a:rPr lang="en-IN" sz="4400" b="1" dirty="0" smtClean="0"/>
              <a:t>India</a:t>
            </a:r>
            <a:endParaRPr lang="en-IN" sz="4400" dirty="0"/>
          </a:p>
        </p:txBody>
      </p:sp>
      <p:sp>
        <p:nvSpPr>
          <p:cNvPr id="3" name="Content Placeholder 2"/>
          <p:cNvSpPr>
            <a:spLocks noGrp="1"/>
          </p:cNvSpPr>
          <p:nvPr>
            <p:ph idx="1"/>
          </p:nvPr>
        </p:nvSpPr>
        <p:spPr>
          <a:xfrm>
            <a:off x="609600" y="1661376"/>
            <a:ext cx="10972800" cy="4663226"/>
          </a:xfrm>
        </p:spPr>
        <p:txBody>
          <a:bodyPr/>
          <a:lstStyle/>
          <a:p>
            <a:r>
              <a:rPr lang="en-IN" sz="1700" b="1" dirty="0"/>
              <a:t>Internet Time Thief</a:t>
            </a:r>
            <a:r>
              <a:rPr lang="en-IN" sz="1700" b="1" dirty="0" smtClean="0"/>
              <a:t>: </a:t>
            </a:r>
            <a:r>
              <a:rPr lang="en-IN" sz="1700" dirty="0"/>
              <a:t>It is nothing but a way of cheating, where the web is a tool for committing this crime. This </a:t>
            </a:r>
            <a:endParaRPr lang="en-IN" sz="1700" dirty="0" smtClean="0"/>
          </a:p>
          <a:p>
            <a:pPr marL="0" indent="0">
              <a:buNone/>
            </a:pPr>
            <a:r>
              <a:rPr lang="en-IN" sz="1700" dirty="0" smtClean="0"/>
              <a:t>      type </a:t>
            </a:r>
            <a:r>
              <a:rPr lang="en-IN" sz="1700" dirty="0"/>
              <a:t>of cyber-crime was unheard until the victim reported it. This will note the usage by an unauthorized person </a:t>
            </a:r>
            <a:endParaRPr lang="en-IN" sz="1700" dirty="0" smtClean="0"/>
          </a:p>
          <a:p>
            <a:pPr marL="0" indent="0">
              <a:buNone/>
            </a:pPr>
            <a:r>
              <a:rPr lang="en-IN" sz="1700" dirty="0" smtClean="0"/>
              <a:t>     of the </a:t>
            </a:r>
            <a:r>
              <a:rPr lang="en-IN" sz="1700" dirty="0"/>
              <a:t>web hours purchased for by another </a:t>
            </a:r>
            <a:r>
              <a:rPr lang="en-IN" sz="1700" dirty="0" smtClean="0"/>
              <a:t>person.</a:t>
            </a:r>
          </a:p>
          <a:p>
            <a:pPr marL="0" indent="0">
              <a:buNone/>
            </a:pPr>
            <a:endParaRPr lang="en-IN" sz="1700" dirty="0"/>
          </a:p>
          <a:p>
            <a:pPr algn="just">
              <a:lnSpc>
                <a:spcPct val="150000"/>
              </a:lnSpc>
            </a:pPr>
            <a:r>
              <a:rPr lang="en-IN" sz="1700" b="1" dirty="0" smtClean="0"/>
              <a:t>Web </a:t>
            </a:r>
            <a:r>
              <a:rPr lang="en-IN" sz="1700" b="1" dirty="0"/>
              <a:t>Jacking: </a:t>
            </a:r>
            <a:r>
              <a:rPr lang="en-IN" sz="1700" dirty="0"/>
              <a:t>The term is coined from “web hijacking”. Once a website is web jacked the owner </a:t>
            </a:r>
            <a:r>
              <a:rPr lang="en-IN" sz="1700" dirty="0" smtClean="0"/>
              <a:t>of the </a:t>
            </a:r>
            <a:r>
              <a:rPr lang="en-IN" sz="1700" dirty="0"/>
              <a:t>site tend to lose all control over it. The person getting such kind of an access is called </a:t>
            </a:r>
            <a:r>
              <a:rPr lang="en-IN" sz="1700" dirty="0" smtClean="0"/>
              <a:t>a hacker who may </a:t>
            </a:r>
            <a:r>
              <a:rPr lang="en-IN" sz="1700" dirty="0"/>
              <a:t>even alter or </a:t>
            </a:r>
            <a:r>
              <a:rPr lang="en-IN" sz="1700" dirty="0" smtClean="0"/>
              <a:t>destroy </a:t>
            </a:r>
            <a:r>
              <a:rPr lang="en-IN" sz="1700" dirty="0"/>
              <a:t>any information on that site</a:t>
            </a:r>
            <a:r>
              <a:rPr lang="en-IN" sz="1700" dirty="0" smtClean="0"/>
              <a:t>.</a:t>
            </a:r>
          </a:p>
          <a:p>
            <a:pPr algn="just">
              <a:lnSpc>
                <a:spcPct val="150000"/>
              </a:lnSpc>
            </a:pPr>
            <a:r>
              <a:rPr lang="en-IN" sz="1700" b="1" dirty="0"/>
              <a:t>Salami Attack: </a:t>
            </a:r>
            <a:r>
              <a:rPr lang="en-IN" sz="1700" dirty="0"/>
              <a:t>This is basically associated with finance and thus the most victims of this crime </a:t>
            </a:r>
            <a:r>
              <a:rPr lang="en-IN" sz="1700" dirty="0" smtClean="0"/>
              <a:t>are </a:t>
            </a:r>
            <a:r>
              <a:rPr lang="en-IN" sz="1700" dirty="0"/>
              <a:t>the financial institutions. This attack features a unique quality that the alteration is so insignificant </a:t>
            </a:r>
            <a:r>
              <a:rPr lang="en-IN" sz="1700" dirty="0" smtClean="0"/>
              <a:t>that during </a:t>
            </a:r>
            <a:r>
              <a:rPr lang="en-IN" sz="1700" dirty="0"/>
              <a:t>a single case it might go completely unnoticed. E.g., a bank employee inserts a program </a:t>
            </a:r>
            <a:r>
              <a:rPr lang="en-IN" sz="1700" dirty="0" smtClean="0"/>
              <a:t>whereby a </a:t>
            </a:r>
            <a:r>
              <a:rPr lang="en-IN" sz="1700" dirty="0"/>
              <a:t>meagre sum of </a:t>
            </a:r>
            <a:r>
              <a:rPr lang="en-IN" sz="1700" dirty="0" smtClean="0"/>
              <a:t>Rs.3 </a:t>
            </a:r>
            <a:r>
              <a:rPr lang="en-IN" sz="1700" dirty="0"/>
              <a:t>is deducted from customers’ account. Such a small amount will not be </a:t>
            </a:r>
            <a:r>
              <a:rPr lang="en-IN" sz="1700" dirty="0" smtClean="0"/>
              <a:t>noticeable at </a:t>
            </a:r>
            <a:r>
              <a:rPr lang="en-IN" sz="1700" dirty="0"/>
              <a:t>all. However, </a:t>
            </a:r>
            <a:r>
              <a:rPr lang="en-IN" sz="1700" dirty="0" smtClean="0"/>
              <a:t> </a:t>
            </a:r>
            <a:r>
              <a:rPr lang="en-IN" sz="1700" dirty="0"/>
              <a:t>such </a:t>
            </a:r>
            <a:r>
              <a:rPr lang="en-IN" sz="1700" dirty="0" smtClean="0"/>
              <a:t>deduction </a:t>
            </a:r>
            <a:r>
              <a:rPr lang="en-IN" sz="1700" dirty="0"/>
              <a:t>from all the account holders collect huge amounts. This is </a:t>
            </a:r>
            <a:r>
              <a:rPr lang="en-IN" sz="1700" dirty="0" smtClean="0"/>
              <a:t>purely a </a:t>
            </a:r>
            <a:r>
              <a:rPr lang="en-IN" sz="1700" dirty="0"/>
              <a:t>criminal breach of contract.</a:t>
            </a:r>
          </a:p>
        </p:txBody>
      </p:sp>
    </p:spTree>
    <p:extLst>
      <p:ext uri="{BB962C8B-B14F-4D97-AF65-F5344CB8AC3E}">
        <p14:creationId xmlns:p14="http://schemas.microsoft.com/office/powerpoint/2010/main" val="11192697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5308</TotalTime>
  <Words>6259</Words>
  <Application>Microsoft Office PowerPoint</Application>
  <PresentationFormat>Widescreen</PresentationFormat>
  <Paragraphs>235</Paragraphs>
  <Slides>50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Calibri</vt:lpstr>
      <vt:lpstr>Constantia</vt:lpstr>
      <vt:lpstr>Wingdings</vt:lpstr>
      <vt:lpstr>Wingdings 2</vt:lpstr>
      <vt:lpstr>Flow</vt:lpstr>
      <vt:lpstr>   ETHICAL CONSIDERATIONS, CODE OF CONDUCT IN FRAUD EXAMINATION &amp; FORENSIC AUDIT, PROFESSIONAL OPPORTUNITIES </vt:lpstr>
      <vt:lpstr>        Criminology and Ethics</vt:lpstr>
      <vt:lpstr>Meaning of Cyber Laws</vt:lpstr>
      <vt:lpstr>Cyber Ethics</vt:lpstr>
      <vt:lpstr>Cyber laws in India</vt:lpstr>
      <vt:lpstr>Cyber laws in India</vt:lpstr>
      <vt:lpstr>Cyber laws in India</vt:lpstr>
      <vt:lpstr>Cyber laws in India</vt:lpstr>
      <vt:lpstr>Cyber laws in India</vt:lpstr>
      <vt:lpstr>Cyber laws in India</vt:lpstr>
      <vt:lpstr>Measures to Curb Cybercrimes under Cyber Laws and Cyber Ethics</vt:lpstr>
      <vt:lpstr>Measures to Curb Cybercrimes under Cyber Laws and Cyber Ethics</vt:lpstr>
      <vt:lpstr>Ethics</vt:lpstr>
      <vt:lpstr>Introduction to Ethics in Research</vt:lpstr>
      <vt:lpstr>Why Ethics are Important</vt:lpstr>
      <vt:lpstr>The Use of Ethics in Criminal Justice Research</vt:lpstr>
      <vt:lpstr>        Ethical Hacking</vt:lpstr>
      <vt:lpstr>What is ethical hacking? </vt:lpstr>
      <vt:lpstr>Origins of Ethical Hacking</vt:lpstr>
      <vt:lpstr>What do ethical hackers do?</vt:lpstr>
      <vt:lpstr>How to become an ethical hacker?</vt:lpstr>
      <vt:lpstr>Ethical hacking techniques</vt:lpstr>
      <vt:lpstr>Certified Ethical Hackers</vt:lpstr>
      <vt:lpstr>Certified Ethical Hackers</vt:lpstr>
      <vt:lpstr>Types of Hackers</vt:lpstr>
      <vt:lpstr>Types of Hackers</vt:lpstr>
      <vt:lpstr>Types of Ethical Hacking</vt:lpstr>
      <vt:lpstr>Types of Attacks </vt:lpstr>
      <vt:lpstr>Hacking Protection Techniques </vt:lpstr>
      <vt:lpstr>        Threats to Ethical Conduct</vt:lpstr>
      <vt:lpstr>What Are Ethical Issues in Business?</vt:lpstr>
      <vt:lpstr>Harassment and Discrimination in the Workplace</vt:lpstr>
      <vt:lpstr>Whistleblowing or Social Media Rants</vt:lpstr>
      <vt:lpstr>Ethics in Accounting Practices</vt:lpstr>
      <vt:lpstr>Nondisclosure and Corporate Espionage</vt:lpstr>
      <vt:lpstr>Technology and Privacy Practices</vt:lpstr>
      <vt:lpstr>Key steps for reducing ethics risk</vt:lpstr>
      <vt:lpstr>Key steps for reducing ethics risk continue….</vt:lpstr>
      <vt:lpstr>Major Threats in Auditing Profession</vt:lpstr>
      <vt:lpstr>Primary challenges for implementing an effective ethics policy</vt:lpstr>
      <vt:lpstr>        Objectivity, Independence and Integrity </vt:lpstr>
      <vt:lpstr>Code of Professional Conduct</vt:lpstr>
      <vt:lpstr>Code of Professional Conduct</vt:lpstr>
      <vt:lpstr>Code of Professional Conduct</vt:lpstr>
      <vt:lpstr>        Code of Conduct for Fraud Examiner</vt:lpstr>
      <vt:lpstr>Code of Professional Conduct</vt:lpstr>
      <vt:lpstr>Code of Professional Conduct</vt:lpstr>
      <vt:lpstr>Standards of Examination </vt:lpstr>
      <vt:lpstr>Standards of Reporting</vt:lpstr>
      <vt:lpstr>Code of Ethics for Certified Fraud Examiners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SANJAY GUPTA</dc:creator>
  <cp:lastModifiedBy>Sanjib Dutta</cp:lastModifiedBy>
  <cp:revision>1412</cp:revision>
  <dcterms:created xsi:type="dcterms:W3CDTF">2021-11-19T13:24:27Z</dcterms:created>
  <dcterms:modified xsi:type="dcterms:W3CDTF">2024-04-16T11:38:50Z</dcterms:modified>
</cp:coreProperties>
</file>