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5" r:id="rId119"/>
    <p:sldId id="469" r:id="rId120"/>
    <p:sldId id="470" r:id="rId121"/>
    <p:sldId id="471" r:id="rId122"/>
    <p:sldId id="472" r:id="rId123"/>
    <p:sldId id="376" r:id="rId124"/>
    <p:sldId id="377" r:id="rId125"/>
    <p:sldId id="378" r:id="rId126"/>
    <p:sldId id="379" r:id="rId127"/>
    <p:sldId id="380" r:id="rId128"/>
    <p:sldId id="381" r:id="rId129"/>
    <p:sldId id="382" r:id="rId130"/>
    <p:sldId id="383" r:id="rId131"/>
    <p:sldId id="384" r:id="rId132"/>
    <p:sldId id="385" r:id="rId133"/>
    <p:sldId id="386" r:id="rId134"/>
    <p:sldId id="387" r:id="rId135"/>
    <p:sldId id="388" r:id="rId136"/>
    <p:sldId id="389" r:id="rId137"/>
    <p:sldId id="390" r:id="rId138"/>
    <p:sldId id="391" r:id="rId139"/>
    <p:sldId id="392" r:id="rId140"/>
    <p:sldId id="393" r:id="rId141"/>
    <p:sldId id="394" r:id="rId142"/>
    <p:sldId id="395" r:id="rId143"/>
    <p:sldId id="396" r:id="rId144"/>
    <p:sldId id="397" r:id="rId145"/>
    <p:sldId id="398" r:id="rId146"/>
    <p:sldId id="399" r:id="rId147"/>
    <p:sldId id="400" r:id="rId148"/>
    <p:sldId id="401" r:id="rId149"/>
    <p:sldId id="402" r:id="rId150"/>
    <p:sldId id="403" r:id="rId151"/>
    <p:sldId id="404" r:id="rId152"/>
    <p:sldId id="405" r:id="rId153"/>
    <p:sldId id="406" r:id="rId154"/>
    <p:sldId id="407" r:id="rId155"/>
    <p:sldId id="408" r:id="rId156"/>
    <p:sldId id="409" r:id="rId157"/>
    <p:sldId id="410" r:id="rId158"/>
    <p:sldId id="411" r:id="rId159"/>
    <p:sldId id="412" r:id="rId160"/>
    <p:sldId id="413" r:id="rId161"/>
    <p:sldId id="414" r:id="rId162"/>
    <p:sldId id="415" r:id="rId163"/>
    <p:sldId id="416" r:id="rId164"/>
    <p:sldId id="417" r:id="rId165"/>
    <p:sldId id="418" r:id="rId166"/>
    <p:sldId id="419" r:id="rId167"/>
    <p:sldId id="420" r:id="rId168"/>
    <p:sldId id="421" r:id="rId169"/>
    <p:sldId id="422" r:id="rId170"/>
    <p:sldId id="423" r:id="rId171"/>
    <p:sldId id="424" r:id="rId172"/>
    <p:sldId id="425" r:id="rId173"/>
    <p:sldId id="427" r:id="rId174"/>
    <p:sldId id="426" r:id="rId175"/>
    <p:sldId id="428" r:id="rId176"/>
    <p:sldId id="429" r:id="rId177"/>
    <p:sldId id="430" r:id="rId178"/>
    <p:sldId id="431" r:id="rId179"/>
    <p:sldId id="432" r:id="rId180"/>
    <p:sldId id="433" r:id="rId181"/>
    <p:sldId id="434" r:id="rId182"/>
    <p:sldId id="435" r:id="rId183"/>
    <p:sldId id="436" r:id="rId184"/>
    <p:sldId id="437" r:id="rId185"/>
    <p:sldId id="438" r:id="rId186"/>
    <p:sldId id="439" r:id="rId187"/>
    <p:sldId id="440" r:id="rId188"/>
    <p:sldId id="441" r:id="rId189"/>
    <p:sldId id="442" r:id="rId190"/>
    <p:sldId id="443" r:id="rId191"/>
    <p:sldId id="444" r:id="rId192"/>
    <p:sldId id="445" r:id="rId193"/>
    <p:sldId id="446" r:id="rId194"/>
    <p:sldId id="447" r:id="rId195"/>
    <p:sldId id="448" r:id="rId196"/>
    <p:sldId id="449" r:id="rId197"/>
    <p:sldId id="450" r:id="rId198"/>
    <p:sldId id="451" r:id="rId199"/>
    <p:sldId id="452" r:id="rId200"/>
    <p:sldId id="453" r:id="rId201"/>
    <p:sldId id="454" r:id="rId202"/>
    <p:sldId id="455" r:id="rId203"/>
    <p:sldId id="456" r:id="rId204"/>
    <p:sldId id="457" r:id="rId205"/>
    <p:sldId id="458" r:id="rId206"/>
    <p:sldId id="459" r:id="rId207"/>
    <p:sldId id="460" r:id="rId208"/>
    <p:sldId id="461" r:id="rId209"/>
    <p:sldId id="462" r:id="rId210"/>
    <p:sldId id="463" r:id="rId211"/>
    <p:sldId id="464" r:id="rId212"/>
    <p:sldId id="465" r:id="rId213"/>
    <p:sldId id="466" r:id="rId214"/>
    <p:sldId id="467" r:id="rId215"/>
    <p:sldId id="468" r:id="rId2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notesMaster" Target="notesMasters/notesMaster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presProps" Target="pres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viewProps" Target="viewProp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B1687EC0-4294-4442-896B-BCDA6E7C4EAC}"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DD0B1BA-DED0-4441-A122-59BFA54535EA}"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429D788-0502-456D-900F-5D7AD8F3BE30}"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C3A0CFD-79A5-4CA2-A25B-1BF8ACC7DD3B}"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15243EC-A96A-4961-BC68-838564618F38}"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CC73E1F-7EED-4306-AEF0-D275A9316817}"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BEC2E61-E36A-4D67-8A64-5224190A05CB}"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4C7A500-EAC3-4321-A057-EB16CFB3C6A2}"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D7B001B-F9A2-40EC-9B7F-93D7E226AB2D}"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92613B8-1A90-4E57-AFB2-DB8B3F41A0CC}"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D63174B1-EE5A-4DBD-8623-C8A04B2E5471}"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926E9FD3-A67C-4B5A-A2F4-A9758400022F}"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3771"/>
            <a:ext cx="10972800" cy="2821549"/>
          </a:xfrm>
        </p:spPr>
        <p:txBody>
          <a:bodyPr>
            <a:normAutofit fontScale="90000"/>
          </a:bodyPr>
          <a:lstStyle/>
          <a:p>
            <a:pPr lvl="0" algn="ctr"/>
            <a:r>
              <a:rPr lang="en-US" sz="4000" dirty="0" smtClean="0"/>
              <a:t/>
            </a:r>
            <a:br>
              <a:rPr lang="en-US" sz="4000" dirty="0" smtClean="0"/>
            </a:br>
            <a:r>
              <a:rPr lang="en-US" sz="5300" dirty="0" smtClean="0"/>
              <a:t>Fraud Prevention and Deterrence programs </a:t>
            </a: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Key Issues related to Fraud Deterrence</a:t>
            </a:r>
            <a:endParaRPr lang="en-US" sz="4000" dirty="0"/>
          </a:p>
        </p:txBody>
      </p:sp>
      <p:sp>
        <p:nvSpPr>
          <p:cNvPr id="3" name="Content Placeholder 2"/>
          <p:cNvSpPr>
            <a:spLocks noGrp="1"/>
          </p:cNvSpPr>
          <p:nvPr>
            <p:ph idx="1"/>
          </p:nvPr>
        </p:nvSpPr>
        <p:spPr>
          <a:xfrm>
            <a:off x="609600" y="1661376"/>
            <a:ext cx="10972800" cy="4663226"/>
          </a:xfrm>
        </p:spPr>
        <p:txBody>
          <a:bodyPr/>
          <a:lstStyle/>
          <a:p>
            <a:pPr lvl="0"/>
            <a:r>
              <a:rPr lang="en-US" sz="2400" dirty="0" smtClean="0"/>
              <a:t>Fraud deterrence involves conditions and procedures analysis to keep fraud from taking place.</a:t>
            </a:r>
          </a:p>
          <a:p>
            <a:pPr lvl="0"/>
            <a:r>
              <a:rPr lang="en-US" sz="2400" dirty="0" smtClean="0"/>
              <a:t>The cost of fraud deterrence is a fraction of the cost of the fraud being prevented.</a:t>
            </a:r>
          </a:p>
          <a:p>
            <a:pPr lvl="0"/>
            <a:r>
              <a:rPr lang="en-US" sz="2400" dirty="0" smtClean="0"/>
              <a:t>It avoids the loss of business reputation by a business.</a:t>
            </a:r>
          </a:p>
          <a:p>
            <a:r>
              <a:rPr lang="en-US" sz="2400" dirty="0" smtClean="0"/>
              <a:t>A robust, bottom-up budget is a good fraud deterrence control.</a:t>
            </a:r>
          </a:p>
          <a:p>
            <a:pPr lvl="0"/>
            <a:r>
              <a:rPr lang="en-US" sz="2400" dirty="0" smtClean="0"/>
              <a:t>It is rare to see an excessive level of control in a business.</a:t>
            </a:r>
          </a:p>
          <a:p>
            <a:pPr lvl="0"/>
            <a:r>
              <a:rPr lang="en-US" sz="2400" dirty="0" smtClean="0"/>
              <a:t>Focus on all aspects of the business when engaged in fraud deterrence.</a:t>
            </a:r>
          </a:p>
          <a:p>
            <a:pPr lvl="0"/>
            <a:r>
              <a:rPr lang="en-US" sz="2400" dirty="0" smtClean="0"/>
              <a:t>Conduct an operational review to identify control issues</a:t>
            </a:r>
          </a:p>
          <a:p>
            <a:r>
              <a:rPr lang="en-US" sz="2400" dirty="0" smtClean="0"/>
              <a:t>Difficult to do an in-house fraud deterrence review, due to the fear of recrimination.</a:t>
            </a:r>
          </a:p>
          <a:p>
            <a:pPr lvl="0"/>
            <a:endParaRPr lang="en-US" dirty="0" smtClean="0"/>
          </a:p>
          <a:p>
            <a:pPr>
              <a:buNone/>
            </a:pPr>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b="1" dirty="0" smtClean="0"/>
              <a:t> </a:t>
            </a:r>
            <a:r>
              <a:rPr lang="en-US" sz="4400" dirty="0" smtClean="0"/>
              <a:t/>
            </a:r>
            <a:br>
              <a:rPr lang="en-US" sz="4400" dirty="0" smtClean="0"/>
            </a:br>
            <a:r>
              <a:rPr lang="en-US" sz="4800" dirty="0" smtClean="0"/>
              <a:t> Evidence</a:t>
            </a:r>
            <a:endParaRPr lang="en-US" sz="4800" dirty="0"/>
          </a:p>
        </p:txBody>
      </p:sp>
      <p:sp>
        <p:nvSpPr>
          <p:cNvPr id="3" name="Content Placeholder 2"/>
          <p:cNvSpPr>
            <a:spLocks noGrp="1"/>
          </p:cNvSpPr>
          <p:nvPr>
            <p:ph idx="1"/>
          </p:nvPr>
        </p:nvSpPr>
        <p:spPr>
          <a:xfrm>
            <a:off x="609600" y="1397726"/>
            <a:ext cx="10972800" cy="5003074"/>
          </a:xfrm>
        </p:spPr>
        <p:txBody>
          <a:bodyPr/>
          <a:lstStyle/>
          <a:p>
            <a:r>
              <a:rPr lang="en-US" dirty="0" smtClean="0"/>
              <a:t>Evidence is used at trials to prove or disprove certain facts that would tend to show whether something was true or not. Examples of evidence include </a:t>
            </a:r>
          </a:p>
          <a:p>
            <a:pPr lvl="1"/>
            <a:r>
              <a:rPr lang="en-US" sz="2500" dirty="0" smtClean="0"/>
              <a:t>Network files</a:t>
            </a:r>
          </a:p>
          <a:p>
            <a:pPr lvl="1"/>
            <a:r>
              <a:rPr lang="en-US" sz="2500" dirty="0" smtClean="0"/>
              <a:t>Documents stored on a subject or employee’s hard drive</a:t>
            </a:r>
          </a:p>
          <a:p>
            <a:pPr lvl="1"/>
            <a:r>
              <a:rPr lang="en-US" sz="2500" dirty="0" smtClean="0"/>
              <a:t>Email</a:t>
            </a:r>
          </a:p>
          <a:p>
            <a:pPr lvl="1"/>
            <a:r>
              <a:rPr lang="en-US" sz="2500" dirty="0" smtClean="0"/>
              <a:t>Email archives</a:t>
            </a:r>
          </a:p>
          <a:p>
            <a:pPr lvl="1"/>
            <a:r>
              <a:rPr lang="en-US" sz="2500" dirty="0" smtClean="0"/>
              <a:t>Text messages or other communications</a:t>
            </a:r>
          </a:p>
          <a:p>
            <a:pPr lvl="1"/>
            <a:endParaRPr lang="en-US" dirty="0" smtClean="0"/>
          </a:p>
          <a:p>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57102"/>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b="1" dirty="0" smtClean="0"/>
              <a:t> </a:t>
            </a:r>
            <a:r>
              <a:rPr lang="en-US" sz="4400" dirty="0" smtClean="0"/>
              <a:t/>
            </a:r>
            <a:br>
              <a:rPr lang="en-US" sz="4400" dirty="0" smtClean="0"/>
            </a:br>
            <a:r>
              <a:rPr lang="en-US" sz="4800" b="1" dirty="0" smtClean="0"/>
              <a:t> </a:t>
            </a:r>
            <a:r>
              <a:rPr lang="en-US" sz="4800" dirty="0" smtClean="0"/>
              <a:t/>
            </a:r>
            <a:br>
              <a:rPr lang="en-US" sz="4800" dirty="0" smtClean="0"/>
            </a:br>
            <a:r>
              <a:rPr lang="en-US" sz="4800" dirty="0" smtClean="0"/>
              <a:t> </a:t>
            </a:r>
            <a:r>
              <a:rPr lang="en-US" sz="2900" dirty="0" smtClean="0"/>
              <a:t>The Basics principals of Evidence for Fraud and Corruption Investigators</a:t>
            </a:r>
            <a:endParaRPr lang="en-US" sz="2900" dirty="0"/>
          </a:p>
        </p:txBody>
      </p:sp>
      <p:sp>
        <p:nvSpPr>
          <p:cNvPr id="3" name="Content Placeholder 2"/>
          <p:cNvSpPr>
            <a:spLocks noGrp="1"/>
          </p:cNvSpPr>
          <p:nvPr>
            <p:ph idx="1"/>
          </p:nvPr>
        </p:nvSpPr>
        <p:spPr>
          <a:xfrm>
            <a:off x="609600" y="1502230"/>
            <a:ext cx="10972800" cy="4807130"/>
          </a:xfrm>
        </p:spPr>
        <p:txBody>
          <a:bodyPr/>
          <a:lstStyle/>
          <a:p>
            <a:r>
              <a:rPr lang="en-US" sz="2400" dirty="0" smtClean="0"/>
              <a:t>The two most important principles of evidence for investigators are relevance and weight.</a:t>
            </a:r>
          </a:p>
          <a:p>
            <a:pPr lvl="2"/>
            <a:r>
              <a:rPr lang="en-US" sz="2300" b="1" dirty="0" smtClean="0"/>
              <a:t>Relevance </a:t>
            </a:r>
            <a:r>
              <a:rPr lang="en-US" sz="2300" dirty="0" smtClean="0"/>
              <a:t>: The most fundamental rule of evidence states that, with few exceptions, “relevant evidence is admissible, irrelevant evidence is not.” Hence, fraud and corruption investigators must know:</a:t>
            </a:r>
          </a:p>
          <a:p>
            <a:pPr lvl="3"/>
            <a:r>
              <a:rPr lang="en-US" sz="2200" dirty="0" smtClean="0"/>
              <a:t>The elements of proof of the suspected offenses</a:t>
            </a:r>
          </a:p>
          <a:p>
            <a:pPr lvl="3"/>
            <a:r>
              <a:rPr lang="en-US" sz="2200" dirty="0" smtClean="0"/>
              <a:t>The type of evidence – direct or circumstantial</a:t>
            </a:r>
          </a:p>
          <a:p>
            <a:pPr lvl="3"/>
            <a:r>
              <a:rPr lang="en-US" sz="2200" dirty="0" smtClean="0"/>
              <a:t>In case planning, to ensure that all potentially relevant evidence is identified and provision is made for its collection;</a:t>
            </a:r>
          </a:p>
          <a:p>
            <a:pPr lvl="3"/>
            <a:r>
              <a:rPr lang="en-US" sz="2200" dirty="0" smtClean="0"/>
              <a:t>During investigations, to ensure that all the appropriate questions are asked &amp; all the pertinent documents and data are collected.</a:t>
            </a:r>
          </a:p>
          <a:p>
            <a:pPr lvl="3"/>
            <a:r>
              <a:rPr lang="en-US" sz="2200" dirty="0" smtClean="0"/>
              <a:t>In report writing, to ensure that all of the relevant evidence is included</a:t>
            </a:r>
          </a:p>
          <a:p>
            <a:pPr lvl="3"/>
            <a:endParaRPr lang="en-US" sz="2400" dirty="0" smtClean="0"/>
          </a:p>
          <a:p>
            <a:pPr lvl="2"/>
            <a:endParaRPr lang="en-US" sz="2600" dirty="0" smtClean="0"/>
          </a:p>
          <a:p>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9451"/>
            <a:ext cx="10972800" cy="1463040"/>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b="1" dirty="0" smtClean="0"/>
              <a:t> </a:t>
            </a:r>
            <a:r>
              <a:rPr lang="en-US" sz="4400" dirty="0" smtClean="0"/>
              <a:t/>
            </a:r>
            <a:br>
              <a:rPr lang="en-US" sz="4400" dirty="0" smtClean="0"/>
            </a:br>
            <a:r>
              <a:rPr lang="en-US" sz="4800" b="1" dirty="0" smtClean="0"/>
              <a:t> </a:t>
            </a:r>
            <a:r>
              <a:rPr lang="en-US" sz="4800" dirty="0" smtClean="0"/>
              <a:t/>
            </a:r>
            <a:br>
              <a:rPr lang="en-US" sz="4800" dirty="0" smtClean="0"/>
            </a:br>
            <a:r>
              <a:rPr lang="en-US" sz="4800" dirty="0" smtClean="0"/>
              <a:t> </a:t>
            </a:r>
            <a:r>
              <a:rPr lang="en-US" sz="3600" dirty="0" smtClean="0"/>
              <a:t>The Basics principals of Evidence for Fraud and Corruption Investigators_contd….</a:t>
            </a:r>
            <a:endParaRPr lang="en-US" sz="3600" dirty="0"/>
          </a:p>
        </p:txBody>
      </p:sp>
      <p:sp>
        <p:nvSpPr>
          <p:cNvPr id="3" name="Content Placeholder 2"/>
          <p:cNvSpPr>
            <a:spLocks noGrp="1"/>
          </p:cNvSpPr>
          <p:nvPr>
            <p:ph idx="1"/>
          </p:nvPr>
        </p:nvSpPr>
        <p:spPr>
          <a:xfrm>
            <a:off x="609600" y="2129246"/>
            <a:ext cx="10972800" cy="4310743"/>
          </a:xfrm>
        </p:spPr>
        <p:txBody>
          <a:bodyPr/>
          <a:lstStyle/>
          <a:p>
            <a:pPr lvl="1"/>
            <a:r>
              <a:rPr lang="en-US" sz="2600" b="1" dirty="0" smtClean="0"/>
              <a:t>Weight: </a:t>
            </a:r>
            <a:r>
              <a:rPr lang="en-US" sz="2600" dirty="0" smtClean="0"/>
              <a:t>Several factors affect the weight of evidence – its reliability and persuasive power – including most importantly:</a:t>
            </a:r>
          </a:p>
          <a:p>
            <a:pPr lvl="2"/>
            <a:r>
              <a:rPr lang="en-US" sz="2500" dirty="0" smtClean="0"/>
              <a:t>The source of the evidence</a:t>
            </a:r>
          </a:p>
          <a:p>
            <a:pPr lvl="2"/>
            <a:r>
              <a:rPr lang="en-US" sz="2500" dirty="0" smtClean="0"/>
              <a:t>Whether the evidence is direct or circumstantial</a:t>
            </a:r>
          </a:p>
          <a:p>
            <a:pPr lvl="2"/>
            <a:r>
              <a:rPr lang="en-US" sz="2500" dirty="0" smtClean="0"/>
              <a:t>The credibility of the witness</a:t>
            </a:r>
            <a:r>
              <a:rPr lang="en-US" sz="2500" dirty="0"/>
              <a:t> </a:t>
            </a:r>
            <a:r>
              <a:rPr lang="en-US" sz="2500" dirty="0" smtClean="0"/>
              <a:t>– </a:t>
            </a:r>
            <a:r>
              <a:rPr lang="en-US" sz="1800" dirty="0" smtClean="0"/>
              <a:t>reliability off statement / consistency / neutrality/ concern for safety  </a:t>
            </a:r>
          </a:p>
          <a:p>
            <a:pPr lvl="2"/>
            <a:r>
              <a:rPr lang="en-US" sz="2500" dirty="0" smtClean="0"/>
              <a:t>Corroboration- with statements of witness</a:t>
            </a:r>
          </a:p>
          <a:p>
            <a:pPr lvl="2"/>
            <a:r>
              <a:rPr lang="en-US" sz="2500" dirty="0" smtClean="0"/>
              <a:t>Rebuttal of potential defenses	</a:t>
            </a:r>
          </a:p>
          <a:p>
            <a:pPr marL="668337" lvl="2" indent="0">
              <a:buNone/>
            </a:pPr>
            <a:endParaRPr lang="en-US" sz="2600" dirty="0" smtClean="0"/>
          </a:p>
          <a:p>
            <a:pPr lvl="3"/>
            <a:endParaRPr lang="en-US" sz="2400" dirty="0" smtClean="0"/>
          </a:p>
          <a:p>
            <a:pPr lvl="2"/>
            <a:endParaRPr lang="en-US" sz="2600" dirty="0" smtClean="0"/>
          </a:p>
          <a:p>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800" dirty="0" smtClean="0"/>
              <a:t/>
            </a:r>
            <a:br>
              <a:rPr lang="en-US" sz="4800" dirty="0" smtClean="0"/>
            </a:br>
            <a:r>
              <a:rPr lang="en-US" sz="4800" dirty="0" smtClean="0"/>
              <a:t> Types of Evidence</a:t>
            </a:r>
            <a:endParaRPr lang="en-US" sz="4800" dirty="0"/>
          </a:p>
        </p:txBody>
      </p:sp>
      <p:sp>
        <p:nvSpPr>
          <p:cNvPr id="3" name="Content Placeholder 2"/>
          <p:cNvSpPr>
            <a:spLocks noGrp="1"/>
          </p:cNvSpPr>
          <p:nvPr>
            <p:ph idx="1"/>
          </p:nvPr>
        </p:nvSpPr>
        <p:spPr>
          <a:xfrm>
            <a:off x="609600" y="1397726"/>
            <a:ext cx="10972800" cy="5003074"/>
          </a:xfrm>
        </p:spPr>
        <p:txBody>
          <a:bodyPr/>
          <a:lstStyle/>
          <a:p>
            <a:pPr>
              <a:buNone/>
            </a:pPr>
            <a:r>
              <a:rPr lang="en-US" dirty="0" smtClean="0"/>
              <a:t>The primary types of evidence in corruption and fraud cases, which are:</a:t>
            </a:r>
          </a:p>
          <a:p>
            <a:pPr lvl="0"/>
            <a:r>
              <a:rPr lang="en-US" dirty="0" smtClean="0"/>
              <a:t>Witness statements</a:t>
            </a:r>
          </a:p>
          <a:p>
            <a:pPr lvl="1"/>
            <a:r>
              <a:rPr lang="en-US" sz="2500" dirty="0" smtClean="0"/>
              <a:t>Admissions</a:t>
            </a:r>
          </a:p>
          <a:p>
            <a:pPr lvl="1"/>
            <a:r>
              <a:rPr lang="en-US" sz="2500" dirty="0" smtClean="0"/>
              <a:t>Questioning about telephone conversations</a:t>
            </a:r>
          </a:p>
          <a:p>
            <a:pPr lvl="1"/>
            <a:r>
              <a:rPr lang="en-US" sz="2500" dirty="0" smtClean="0"/>
              <a:t>Hearsay</a:t>
            </a:r>
          </a:p>
          <a:p>
            <a:pPr lvl="0"/>
            <a:r>
              <a:rPr lang="en-US" dirty="0" smtClean="0"/>
              <a:t>Documents and data</a:t>
            </a:r>
          </a:p>
          <a:p>
            <a:pPr lvl="1"/>
            <a:r>
              <a:rPr lang="en-US" sz="2500" dirty="0" smtClean="0"/>
              <a:t>Electronic evidence and data</a:t>
            </a:r>
          </a:p>
          <a:p>
            <a:pPr lvl="1"/>
            <a:r>
              <a:rPr lang="en-US" sz="2500" dirty="0" smtClean="0"/>
              <a:t>Demonstrative evidence (photos, charts, graphs, etc.)</a:t>
            </a:r>
          </a:p>
          <a:p>
            <a:pPr lvl="0"/>
            <a:r>
              <a:rPr lang="en-US" dirty="0" smtClean="0"/>
              <a:t>“Real” evidence, such as sample construction materials from a road site</a:t>
            </a:r>
          </a:p>
          <a:p>
            <a:r>
              <a:rPr lang="en-US" dirty="0" smtClean="0"/>
              <a:t>Demonstrative evidence such as photos, charts and graphs</a:t>
            </a:r>
          </a:p>
          <a:p>
            <a:pPr lvl="1"/>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1250"/>
            <a:ext cx="10972800" cy="5238207"/>
          </a:xfrm>
        </p:spPr>
        <p:txBody>
          <a:bodyPr>
            <a:normAutofit/>
          </a:bodyPr>
          <a:lstStyle/>
          <a:p>
            <a:pPr lvl="0" algn="ctr"/>
            <a:r>
              <a:rPr lang="en-US" sz="4800" dirty="0" smtClean="0"/>
              <a:t/>
            </a:r>
            <a:br>
              <a:rPr lang="en-US" sz="4800" dirty="0" smtClean="0"/>
            </a:br>
            <a:r>
              <a:rPr lang="en-US" sz="4400" dirty="0" smtClean="0"/>
              <a:t> Fraud Examination Evidence – Physical, Documentary , Observational ,  </a:t>
            </a:r>
            <a:br>
              <a:rPr lang="en-US" sz="4400" dirty="0" smtClean="0"/>
            </a:br>
            <a:r>
              <a:rPr lang="en-US" sz="4400" dirty="0" smtClean="0"/>
              <a:t>Interview &amp; Interrogation </a:t>
            </a: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800" dirty="0" smtClean="0"/>
              <a:t/>
            </a:r>
            <a:br>
              <a:rPr lang="en-US" sz="4800" dirty="0" smtClean="0"/>
            </a:br>
            <a:r>
              <a:rPr lang="en-US" sz="4800" dirty="0" smtClean="0"/>
              <a:t> Fraud Examination</a:t>
            </a:r>
            <a:endParaRPr lang="en-US" sz="4800" dirty="0"/>
          </a:p>
        </p:txBody>
      </p:sp>
      <p:sp>
        <p:nvSpPr>
          <p:cNvPr id="3" name="Content Placeholder 2"/>
          <p:cNvSpPr>
            <a:spLocks noGrp="1"/>
          </p:cNvSpPr>
          <p:nvPr>
            <p:ph idx="1"/>
          </p:nvPr>
        </p:nvSpPr>
        <p:spPr>
          <a:xfrm>
            <a:off x="609600" y="1397726"/>
            <a:ext cx="10972800" cy="5003074"/>
          </a:xfrm>
        </p:spPr>
        <p:txBody>
          <a:bodyPr/>
          <a:lstStyle/>
          <a:p>
            <a:r>
              <a:rPr lang="en-US" dirty="0" smtClean="0"/>
              <a:t>Fraud examination is a methodology for resolving fraud allegations from inception to disposition. More specifically, fraud examination involves obtaining evidence and taking statements, writing reports, testifying to findings, and assisting in the detection and prevention of fraud.</a:t>
            </a:r>
          </a:p>
          <a:p>
            <a:pPr lvl="1"/>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0165"/>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800" dirty="0" smtClean="0"/>
              <a:t/>
            </a:r>
            <a:br>
              <a:rPr lang="en-US" sz="4800" dirty="0" smtClean="0"/>
            </a:br>
            <a:r>
              <a:rPr lang="en-US" sz="4800" dirty="0" smtClean="0"/>
              <a:t> </a:t>
            </a:r>
            <a:r>
              <a:rPr lang="en-US" sz="4400" dirty="0" smtClean="0"/>
              <a:t>Purpose&amp; Features of the Fraud Examination</a:t>
            </a:r>
            <a:endParaRPr lang="en-US" sz="4800" dirty="0"/>
          </a:p>
        </p:txBody>
      </p:sp>
      <p:sp>
        <p:nvSpPr>
          <p:cNvPr id="3" name="Content Placeholder 2"/>
          <p:cNvSpPr>
            <a:spLocks noGrp="1"/>
          </p:cNvSpPr>
          <p:nvPr>
            <p:ph idx="1"/>
          </p:nvPr>
        </p:nvSpPr>
        <p:spPr>
          <a:xfrm>
            <a:off x="609600" y="1489167"/>
            <a:ext cx="10972800" cy="4963884"/>
          </a:xfrm>
        </p:spPr>
        <p:txBody>
          <a:bodyPr/>
          <a:lstStyle/>
          <a:p>
            <a:r>
              <a:rPr lang="en-US" dirty="0" smtClean="0"/>
              <a:t>The purpose of the fraud examination is to prove or disprove the legal elements of the offence. Each and every element must be proven (1) beyond a reasonable doubt in criminal cases, and (2) by a preponderance of the evidence in civil cases. </a:t>
            </a:r>
          </a:p>
          <a:p>
            <a:r>
              <a:rPr lang="en-US" dirty="0" smtClean="0"/>
              <a:t>The fraud examination’s goal is to determine whether fraud has/is occurring, and to determine who is responsible.</a:t>
            </a:r>
          </a:p>
          <a:p>
            <a:endParaRPr lang="en-US" dirty="0" smtClean="0"/>
          </a:p>
          <a:p>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800" dirty="0" smtClean="0"/>
              <a:t/>
            </a:r>
            <a:br>
              <a:rPr lang="en-US" sz="4800" dirty="0" smtClean="0"/>
            </a:br>
            <a:r>
              <a:rPr lang="en-US" sz="4800" b="1" dirty="0" smtClean="0"/>
              <a:t> </a:t>
            </a:r>
            <a:r>
              <a:rPr lang="en-US" sz="4800" dirty="0" smtClean="0"/>
              <a:t>Tasks in a Fraud Examination</a:t>
            </a:r>
            <a:endParaRPr lang="en-US" sz="4800" dirty="0"/>
          </a:p>
        </p:txBody>
      </p:sp>
      <p:sp>
        <p:nvSpPr>
          <p:cNvPr id="3" name="Content Placeholder 2"/>
          <p:cNvSpPr>
            <a:spLocks noGrp="1"/>
          </p:cNvSpPr>
          <p:nvPr>
            <p:ph idx="1"/>
          </p:nvPr>
        </p:nvSpPr>
        <p:spPr>
          <a:xfrm>
            <a:off x="609600" y="1397726"/>
            <a:ext cx="10972800" cy="5003074"/>
          </a:xfrm>
        </p:spPr>
        <p:txBody>
          <a:bodyPr/>
          <a:lstStyle/>
          <a:p>
            <a:pPr lvl="0"/>
            <a:r>
              <a:rPr lang="en-US" dirty="0" smtClean="0"/>
              <a:t>Making observations</a:t>
            </a:r>
          </a:p>
          <a:p>
            <a:r>
              <a:rPr lang="en-US" dirty="0" smtClean="0"/>
              <a:t>Gathering physical evidence</a:t>
            </a:r>
          </a:p>
          <a:p>
            <a:pPr lvl="1"/>
            <a:r>
              <a:rPr lang="en-US" dirty="0" smtClean="0"/>
              <a:t>Examining documents</a:t>
            </a:r>
          </a:p>
          <a:p>
            <a:pPr lvl="1"/>
            <a:r>
              <a:rPr lang="en-US" dirty="0" smtClean="0"/>
              <a:t>Computer forensic examinations</a:t>
            </a:r>
            <a:endParaRPr lang="en-US" sz="1400" dirty="0" smtClean="0"/>
          </a:p>
          <a:p>
            <a:pPr lvl="1"/>
            <a:r>
              <a:rPr lang="en-US" dirty="0" smtClean="0"/>
              <a:t>Conducting interviews</a:t>
            </a:r>
          </a:p>
          <a:p>
            <a:pPr lvl="1"/>
            <a:r>
              <a:rPr lang="en-US" dirty="0" smtClean="0"/>
              <a:t>Analyzing evidence</a:t>
            </a:r>
          </a:p>
          <a:p>
            <a:pPr lvl="1"/>
            <a:r>
              <a:rPr lang="en-US" dirty="0" smtClean="0"/>
              <a:t>Documenting the findings and quantifying losses</a:t>
            </a:r>
          </a:p>
          <a:p>
            <a:pPr>
              <a:buNone/>
            </a:pPr>
            <a:r>
              <a:rPr lang="en-US" dirty="0" smtClean="0"/>
              <a:t> </a:t>
            </a:r>
          </a:p>
          <a:p>
            <a:pPr lvl="0"/>
            <a:endParaRPr lang="en-US" dirty="0" smtClean="0"/>
          </a:p>
          <a:p>
            <a:pPr lvl="1">
              <a:buNone/>
            </a:pPr>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800" dirty="0" smtClean="0"/>
              <a:t/>
            </a:r>
            <a:br>
              <a:rPr lang="en-US" sz="4800" dirty="0" smtClean="0"/>
            </a:br>
            <a:r>
              <a:rPr lang="en-US" sz="4000" dirty="0" smtClean="0"/>
              <a:t>Obtaining Evidence and Taking Statements</a:t>
            </a:r>
            <a:endParaRPr lang="en-US" sz="4800" dirty="0"/>
          </a:p>
        </p:txBody>
      </p:sp>
      <p:sp>
        <p:nvSpPr>
          <p:cNvPr id="3" name="Content Placeholder 2"/>
          <p:cNvSpPr>
            <a:spLocks noGrp="1"/>
          </p:cNvSpPr>
          <p:nvPr>
            <p:ph idx="1"/>
          </p:nvPr>
        </p:nvSpPr>
        <p:spPr>
          <a:xfrm>
            <a:off x="609600" y="1397726"/>
            <a:ext cx="10972800" cy="5003074"/>
          </a:xfrm>
        </p:spPr>
        <p:txBody>
          <a:bodyPr/>
          <a:lstStyle/>
          <a:p>
            <a:pPr lvl="0"/>
            <a:r>
              <a:rPr lang="en-US" dirty="0" smtClean="0"/>
              <a:t>Evidence of fraud usually takes the form of documents or statements by witnesses</a:t>
            </a:r>
          </a:p>
          <a:p>
            <a:pPr lvl="1"/>
            <a:r>
              <a:rPr lang="en-US" dirty="0" smtClean="0"/>
              <a:t>Writing Reports- </a:t>
            </a:r>
            <a:r>
              <a:rPr lang="en-US" sz="1600" dirty="0"/>
              <a:t>fraud examiner is responsible for writing clear, accurate, and unbiased reports </a:t>
            </a:r>
          </a:p>
          <a:p>
            <a:pPr lvl="1"/>
            <a:r>
              <a:rPr lang="en-US" dirty="0" smtClean="0"/>
              <a:t>Testifying to Findings - </a:t>
            </a:r>
            <a:r>
              <a:rPr lang="en-US" sz="1600" dirty="0"/>
              <a:t>fraud examiner often is called upon to testify before judicial authorities regarding the findings</a:t>
            </a:r>
            <a:endParaRPr lang="en-US" sz="1600" dirty="0" smtClean="0"/>
          </a:p>
          <a:p>
            <a:pPr lvl="1"/>
            <a:r>
              <a:rPr lang="en-US" dirty="0" smtClean="0"/>
              <a:t>Assisting in the Detection and Prevention of </a:t>
            </a:r>
            <a:r>
              <a:rPr lang="en-US" sz="1600" dirty="0"/>
              <a:t>Fraud-the fraud examiner is expected to actively pursue and recommend appropriate policies and procedures to prevent fraud</a:t>
            </a:r>
          </a:p>
          <a:p>
            <a:pPr lvl="1">
              <a:buNone/>
            </a:pPr>
            <a:r>
              <a:rPr lang="en-US" sz="1600" dirty="0"/>
              <a:t>  </a:t>
            </a:r>
          </a:p>
          <a:p>
            <a:pPr lvl="0"/>
            <a:endParaRPr lang="en-US" dirty="0" smtClean="0"/>
          </a:p>
          <a:p>
            <a:pPr lvl="1">
              <a:buNone/>
            </a:pPr>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000" dirty="0" smtClean="0"/>
              <a:t> Evidence of </a:t>
            </a:r>
            <a:r>
              <a:rPr lang="en-US" sz="4400" dirty="0" smtClean="0"/>
              <a:t>Fraud Examination</a:t>
            </a:r>
            <a:endParaRPr lang="en-US" sz="5400" dirty="0"/>
          </a:p>
        </p:txBody>
      </p:sp>
      <p:sp>
        <p:nvSpPr>
          <p:cNvPr id="3" name="Content Placeholder 2"/>
          <p:cNvSpPr>
            <a:spLocks noGrp="1"/>
          </p:cNvSpPr>
          <p:nvPr>
            <p:ph idx="1"/>
          </p:nvPr>
        </p:nvSpPr>
        <p:spPr>
          <a:xfrm>
            <a:off x="609600" y="1397726"/>
            <a:ext cx="10972800" cy="5003074"/>
          </a:xfrm>
        </p:spPr>
        <p:txBody>
          <a:bodyPr/>
          <a:lstStyle/>
          <a:p>
            <a:r>
              <a:rPr lang="en-US" dirty="0"/>
              <a:t>Physical Evidence</a:t>
            </a:r>
            <a:r>
              <a:rPr lang="en-US" sz="1800" dirty="0" smtClean="0"/>
              <a:t>-</a:t>
            </a:r>
            <a:r>
              <a:rPr lang="en-US" sz="1800" dirty="0"/>
              <a:t>physical evidence can include forged signatures on </a:t>
            </a:r>
            <a:r>
              <a:rPr lang="en-US" sz="1800" dirty="0" smtClean="0"/>
              <a:t>documents-</a:t>
            </a:r>
            <a:r>
              <a:rPr lang="en-US" sz="1800" dirty="0"/>
              <a:t>includes fingerprints and trace evidence</a:t>
            </a:r>
            <a:endParaRPr lang="en-US" sz="1800" dirty="0" smtClean="0"/>
          </a:p>
          <a:p>
            <a:pPr lvl="0"/>
            <a:r>
              <a:rPr lang="en-US" dirty="0" smtClean="0"/>
              <a:t>Documentary Evidence -</a:t>
            </a:r>
            <a:r>
              <a:rPr lang="en-US" sz="1800" dirty="0"/>
              <a:t>Be relevant/Contain admissible direct or circumstantial evidence/Be “authenticated.”</a:t>
            </a:r>
          </a:p>
          <a:p>
            <a:r>
              <a:rPr lang="en-US" dirty="0" smtClean="0"/>
              <a:t>Observation Evidence</a:t>
            </a:r>
          </a:p>
          <a:p>
            <a:pPr marL="0" lvl="0" indent="0">
              <a:buNone/>
            </a:pPr>
            <a:r>
              <a:rPr lang="en-US" sz="1800" dirty="0"/>
              <a:t>Three types of observational evidence: </a:t>
            </a:r>
          </a:p>
          <a:p>
            <a:pPr lvl="1"/>
            <a:r>
              <a:rPr lang="en-US" sz="1800" dirty="0"/>
              <a:t>surveillance, </a:t>
            </a:r>
          </a:p>
          <a:p>
            <a:pPr lvl="1"/>
            <a:r>
              <a:rPr lang="en-US" sz="1800" dirty="0"/>
              <a:t>invigilation, and </a:t>
            </a:r>
          </a:p>
          <a:p>
            <a:pPr lvl="1"/>
            <a:r>
              <a:rPr lang="en-US" sz="1800" dirty="0"/>
              <a:t>Co-worker testimony. </a:t>
            </a:r>
          </a:p>
          <a:p>
            <a:r>
              <a:rPr lang="en-US" sz="1800" dirty="0"/>
              <a:t> </a:t>
            </a:r>
          </a:p>
          <a:p>
            <a:endParaRPr lang="en-US" dirty="0" smtClean="0"/>
          </a:p>
          <a:p>
            <a:pPr lvl="1">
              <a:buNone/>
            </a:pPr>
            <a:r>
              <a:rPr lang="en-US" dirty="0" smtClean="0"/>
              <a:t>  </a:t>
            </a:r>
          </a:p>
          <a:p>
            <a:pPr lvl="0"/>
            <a:endParaRPr lang="en-US" dirty="0" smtClean="0"/>
          </a:p>
          <a:p>
            <a:pPr lvl="1">
              <a:buNone/>
            </a:pPr>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b="1" dirty="0" smtClean="0"/>
              <a:t> </a:t>
            </a:r>
            <a:r>
              <a:rPr lang="en-US" sz="4800" dirty="0" smtClean="0"/>
              <a:t>The COSO Model </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The COSO “Internal Control – Integrated Framework,” (COSO Model) describes five interrelated components of internal control that provide the foundation for fraud deterrence.</a:t>
            </a:r>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Interview &amp; Interrogation</a:t>
            </a:r>
            <a:endParaRPr lang="en-US" sz="4400" dirty="0"/>
          </a:p>
        </p:txBody>
      </p:sp>
      <p:sp>
        <p:nvSpPr>
          <p:cNvPr id="3" name="Content Placeholder 2"/>
          <p:cNvSpPr>
            <a:spLocks noGrp="1"/>
          </p:cNvSpPr>
          <p:nvPr>
            <p:ph idx="1"/>
          </p:nvPr>
        </p:nvSpPr>
        <p:spPr>
          <a:xfrm>
            <a:off x="609600" y="1397726"/>
            <a:ext cx="10972800" cy="5003074"/>
          </a:xfrm>
        </p:spPr>
        <p:txBody>
          <a:bodyPr/>
          <a:lstStyle/>
          <a:p>
            <a:r>
              <a:rPr lang="en-US" u="sng" dirty="0" smtClean="0"/>
              <a:t>Interview can and do produce confessions</a:t>
            </a:r>
            <a:r>
              <a:rPr lang="en-US" dirty="0" smtClean="0"/>
              <a:t>, but even in the absence of confession, credible information obtained , coupled with documentary evidence can cause a judge or jury to convict a suspect based on circumstantial evidence alone. Interviewing a possible suspect is the first stage and the lowest level of interaction.</a:t>
            </a:r>
          </a:p>
          <a:p>
            <a:r>
              <a:rPr lang="en-US" u="sng" dirty="0" smtClean="0"/>
              <a:t>Interrogation is the most serious level of questioning </a:t>
            </a:r>
            <a:r>
              <a:rPr lang="en-US" dirty="0" smtClean="0"/>
              <a:t>a suspect, and interrogation is the process that occurs once reasonable grounds for belief have been established, and after the suspect has been placed under arrest for the offence being investigated. Interrogation is an information-seeking questioning technique</a:t>
            </a:r>
          </a:p>
          <a:p>
            <a:pPr lvl="1">
              <a:buNone/>
            </a:pPr>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Goal of the Interview</a:t>
            </a:r>
            <a:endParaRPr lang="en-US" sz="4400" dirty="0"/>
          </a:p>
        </p:txBody>
      </p:sp>
      <p:sp>
        <p:nvSpPr>
          <p:cNvPr id="3" name="Content Placeholder 2"/>
          <p:cNvSpPr>
            <a:spLocks noGrp="1"/>
          </p:cNvSpPr>
          <p:nvPr>
            <p:ph idx="1"/>
          </p:nvPr>
        </p:nvSpPr>
        <p:spPr>
          <a:xfrm>
            <a:off x="609600" y="1397726"/>
            <a:ext cx="10972800" cy="5003074"/>
          </a:xfrm>
        </p:spPr>
        <p:txBody>
          <a:bodyPr/>
          <a:lstStyle/>
          <a:p>
            <a:r>
              <a:rPr lang="en-US" dirty="0" smtClean="0"/>
              <a:t>The goal of an interview is to gather information and/or make an assessment of the subject's credibility. </a:t>
            </a:r>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Why Interview and Interrogation?</a:t>
            </a:r>
            <a:endParaRPr lang="en-US" sz="4400" dirty="0"/>
          </a:p>
        </p:txBody>
      </p:sp>
      <p:sp>
        <p:nvSpPr>
          <p:cNvPr id="3" name="Content Placeholder 2"/>
          <p:cNvSpPr>
            <a:spLocks noGrp="1"/>
          </p:cNvSpPr>
          <p:nvPr>
            <p:ph idx="1"/>
          </p:nvPr>
        </p:nvSpPr>
        <p:spPr>
          <a:xfrm>
            <a:off x="609600" y="1397726"/>
            <a:ext cx="10972800" cy="5003074"/>
          </a:xfrm>
        </p:spPr>
        <p:txBody>
          <a:bodyPr/>
          <a:lstStyle/>
          <a:p>
            <a:r>
              <a:rPr lang="en-US" dirty="0" smtClean="0"/>
              <a:t>Many times the evidence we discover is indicative of the commission of a fraud, but is not enough in of itself to allow us or our employer to “take action” against a suspect. Evidence alone is not always conclusive. In this situation </a:t>
            </a:r>
            <a:r>
              <a:rPr lang="en-US" sz="2400" dirty="0" smtClean="0"/>
              <a:t>Interview and Interrogation (I &amp; I) is basic to any investigation is being conducted.  </a:t>
            </a: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Purpose for an interrogation</a:t>
            </a:r>
            <a:endParaRPr lang="en-US" sz="4400" dirty="0"/>
          </a:p>
        </p:txBody>
      </p:sp>
      <p:sp>
        <p:nvSpPr>
          <p:cNvPr id="3" name="Content Placeholder 2"/>
          <p:cNvSpPr>
            <a:spLocks noGrp="1"/>
          </p:cNvSpPr>
          <p:nvPr>
            <p:ph idx="1"/>
          </p:nvPr>
        </p:nvSpPr>
        <p:spPr>
          <a:xfrm>
            <a:off x="609600" y="1397726"/>
            <a:ext cx="10972800" cy="5003074"/>
          </a:xfrm>
        </p:spPr>
        <p:txBody>
          <a:bodyPr/>
          <a:lstStyle/>
          <a:p>
            <a:r>
              <a:rPr lang="en-US" dirty="0" smtClean="0"/>
              <a:t>The purpose for an interrogation is to elicit the truth from a person whom the examiner believes to be either guilty of fraud and/or has lied during an interview. It represents, therefore, an effort to persuade the subject to tell the truth. In addition, logic and rationale arguments based on direct evidence available through records, documents and information from the organization’s internal sources may be used to persuade the subject to tell the truth. </a:t>
            </a:r>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Do’s and Don’ts during Interrogation</a:t>
            </a:r>
            <a:endParaRPr lang="en-US" sz="4400" dirty="0"/>
          </a:p>
        </p:txBody>
      </p:sp>
      <p:sp>
        <p:nvSpPr>
          <p:cNvPr id="3" name="Content Placeholder 2"/>
          <p:cNvSpPr>
            <a:spLocks noGrp="1"/>
          </p:cNvSpPr>
          <p:nvPr>
            <p:ph idx="1"/>
          </p:nvPr>
        </p:nvSpPr>
        <p:spPr>
          <a:xfrm>
            <a:off x="609600" y="1397726"/>
            <a:ext cx="10972800" cy="5003074"/>
          </a:xfrm>
        </p:spPr>
        <p:txBody>
          <a:bodyPr/>
          <a:lstStyle/>
          <a:p>
            <a:r>
              <a:rPr lang="en-US" dirty="0" smtClean="0"/>
              <a:t>During an interrogation, the fraud examiner's demeanor should understand toward the subject's fraudulent behavior. It is psychologically much easier for a subject to tell the truth to someone who appears to understand why he committed the fraud. </a:t>
            </a:r>
            <a:r>
              <a:rPr lang="en-US" u="sng" dirty="0" smtClean="0"/>
              <a:t>At no time should the fraud examiner remind the subject of the seriousness of his offense or possible punishment for it</a:t>
            </a:r>
            <a:r>
              <a:rPr lang="en-US" dirty="0" smtClean="0"/>
              <a:t>. Such reminders merely reinforce the subject’s effort to avoid consequences through continued denials.</a:t>
            </a:r>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Basic principles for Fraud Interview </a:t>
            </a:r>
            <a:endParaRPr lang="en-US" sz="4400" dirty="0"/>
          </a:p>
        </p:txBody>
      </p:sp>
      <p:sp>
        <p:nvSpPr>
          <p:cNvPr id="3" name="Content Placeholder 2"/>
          <p:cNvSpPr>
            <a:spLocks noGrp="1"/>
          </p:cNvSpPr>
          <p:nvPr>
            <p:ph idx="1"/>
          </p:nvPr>
        </p:nvSpPr>
        <p:spPr>
          <a:xfrm>
            <a:off x="609600" y="1397726"/>
            <a:ext cx="10972800" cy="5003074"/>
          </a:xfrm>
        </p:spPr>
        <p:txBody>
          <a:bodyPr/>
          <a:lstStyle/>
          <a:p>
            <a:r>
              <a:rPr lang="en-US" dirty="0" smtClean="0"/>
              <a:t>The following are some specific questions to help make any fraud interview you conduct more successful.</a:t>
            </a:r>
          </a:p>
          <a:p>
            <a:pPr lvl="1"/>
            <a:r>
              <a:rPr lang="en-US" sz="2500" dirty="0" smtClean="0"/>
              <a:t>Start with Background Questions</a:t>
            </a:r>
          </a:p>
          <a:p>
            <a:pPr lvl="1"/>
            <a:r>
              <a:rPr lang="en-US" sz="2500" dirty="0" smtClean="0"/>
              <a:t>Don’t Be Afraid to Double Check</a:t>
            </a:r>
          </a:p>
          <a:p>
            <a:pPr lvl="1"/>
            <a:r>
              <a:rPr lang="en-US" sz="2500" dirty="0" smtClean="0"/>
              <a:t>Talk About What Keeps Them Up at Night</a:t>
            </a:r>
          </a:p>
          <a:p>
            <a:pPr lvl="1"/>
            <a:r>
              <a:rPr lang="en-US" sz="2500" dirty="0" smtClean="0"/>
              <a:t>Talk About Fraud</a:t>
            </a:r>
          </a:p>
          <a:p>
            <a:pPr lvl="1"/>
            <a:r>
              <a:rPr lang="en-US" sz="2500" dirty="0" smtClean="0"/>
              <a:t>Be Persistent as the Interview Continues</a:t>
            </a:r>
          </a:p>
          <a:p>
            <a:pPr lvl="1"/>
            <a:endParaRPr lang="en-US" sz="25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a:t>
            </a:r>
            <a:r>
              <a:rPr lang="en-US" sz="2800" dirty="0" smtClean="0"/>
              <a:t>Techniques Of Conducting Interrogation During Investigation Of Crimes</a:t>
            </a:r>
            <a:endParaRPr lang="en-US" sz="2800" dirty="0"/>
          </a:p>
        </p:txBody>
      </p:sp>
      <p:sp>
        <p:nvSpPr>
          <p:cNvPr id="3" name="Content Placeholder 2"/>
          <p:cNvSpPr>
            <a:spLocks noGrp="1"/>
          </p:cNvSpPr>
          <p:nvPr>
            <p:ph idx="1"/>
          </p:nvPr>
        </p:nvSpPr>
        <p:spPr>
          <a:xfrm>
            <a:off x="609600" y="1397726"/>
            <a:ext cx="10972800" cy="5003074"/>
          </a:xfrm>
        </p:spPr>
        <p:txBody>
          <a:bodyPr/>
          <a:lstStyle/>
          <a:p>
            <a:r>
              <a:rPr lang="en-US" sz="2300" dirty="0" smtClean="0"/>
              <a:t>Modern interrogation is a study in human nature with great level of psychological manipulation which is used by police officer. The main characteristic of a police interrogation is that the suspect is under strong psychological pressure from the interrogator in order to speak the truth and to give the confession. . Interrogation may involve a diverse array of techniques, ranging from developing a rapport with the subject to outright torture</a:t>
            </a:r>
          </a:p>
          <a:p>
            <a:pPr>
              <a:buNone/>
            </a:pPr>
            <a:endParaRPr lang="en-US" sz="2000" dirty="0" smtClean="0"/>
          </a:p>
          <a:p>
            <a:endParaRPr lang="en-US" sz="2000" dirty="0" smtClean="0"/>
          </a:p>
          <a:p>
            <a:pPr>
              <a:buNone/>
            </a:pPr>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1250"/>
            <a:ext cx="10972800" cy="5238207"/>
          </a:xfrm>
        </p:spPr>
        <p:txBody>
          <a:bodyPr>
            <a:normAutofit/>
          </a:bodyPr>
          <a:lstStyle/>
          <a:p>
            <a:pPr algn="ctr"/>
            <a:r>
              <a:rPr lang="en-US" sz="4800" dirty="0" smtClean="0"/>
              <a:t/>
            </a:r>
            <a:br>
              <a:rPr lang="en-US" sz="4800" dirty="0" smtClean="0"/>
            </a:br>
            <a:r>
              <a:rPr lang="en-US" sz="4400" dirty="0" smtClean="0"/>
              <a:t>Fraud Report, Litigation &amp; Recovery Process</a:t>
            </a:r>
            <a:br>
              <a:rPr lang="en-US" sz="44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Overview of Fraud Report</a:t>
            </a:r>
            <a:endParaRPr lang="en-US" sz="4400" dirty="0"/>
          </a:p>
        </p:txBody>
      </p:sp>
      <p:sp>
        <p:nvSpPr>
          <p:cNvPr id="3" name="Content Placeholder 2"/>
          <p:cNvSpPr>
            <a:spLocks noGrp="1"/>
          </p:cNvSpPr>
          <p:nvPr>
            <p:ph idx="1"/>
          </p:nvPr>
        </p:nvSpPr>
        <p:spPr>
          <a:xfrm>
            <a:off x="609600" y="1319347"/>
            <a:ext cx="10972800" cy="5212081"/>
          </a:xfrm>
        </p:spPr>
        <p:txBody>
          <a:bodyPr/>
          <a:lstStyle/>
          <a:p>
            <a:r>
              <a:rPr lang="en-US" sz="2500" b="1" dirty="0" smtClean="0"/>
              <a:t>Fraud Reporting as per Companies Act 2013 : </a:t>
            </a:r>
            <a:r>
              <a:rPr lang="en-US" sz="2500" dirty="0" smtClean="0"/>
              <a:t>The new Act has given a lot of responsibility on the auditor to report frauds to the board of directors and the government. The provision has mandated an auditor/cost auditor/secretarial auditor, appointed by the company under section 139/143/148/204, to report frauds directly to the government, besides their existing responsibilities of reporting requirement to the shareholders or the company’s board of directors. Section 143(12) to 143(15) of the Act contains provisions relating to reporting of fraud.</a:t>
            </a:r>
          </a:p>
          <a:p>
            <a:r>
              <a:rPr lang="en-US" sz="2500" b="1" dirty="0" smtClean="0"/>
              <a:t>Financial Fraud Reporting : </a:t>
            </a:r>
            <a:r>
              <a:rPr lang="en-US" sz="2500" dirty="0" smtClean="0"/>
              <a:t>Fraudulent financial reporting is the intentional misrepresentation of a firm’s financial statements with the aim to give investors a mistaken impression about the firm’s operating performance and profitability.</a:t>
            </a:r>
          </a:p>
          <a:p>
            <a:pPr lvl="1"/>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Overview of Fraud Report</a:t>
            </a:r>
            <a:endParaRPr lang="en-US" sz="4400" dirty="0"/>
          </a:p>
        </p:txBody>
      </p:sp>
      <p:sp>
        <p:nvSpPr>
          <p:cNvPr id="3" name="Content Placeholder 2"/>
          <p:cNvSpPr>
            <a:spLocks noGrp="1"/>
          </p:cNvSpPr>
          <p:nvPr>
            <p:ph idx="1"/>
          </p:nvPr>
        </p:nvSpPr>
        <p:spPr>
          <a:xfrm>
            <a:off x="609600" y="1319347"/>
            <a:ext cx="10972800" cy="5212081"/>
          </a:xfrm>
        </p:spPr>
        <p:txBody>
          <a:bodyPr/>
          <a:lstStyle/>
          <a:p>
            <a:r>
              <a:rPr lang="en-US" sz="2400" b="1" dirty="0"/>
              <a:t>Section 143(12</a:t>
            </a:r>
            <a:r>
              <a:rPr lang="en-US" sz="2400" b="1" dirty="0" smtClean="0"/>
              <a:t>):</a:t>
            </a:r>
            <a:endParaRPr lang="en-US" sz="2400" dirty="0"/>
          </a:p>
          <a:p>
            <a:r>
              <a:rPr lang="en-US" sz="2400" dirty="0"/>
              <a:t>‘Notwithstanding anything contained in this section, if an auditor of a company, in the course of the performance of his duties as auditor, has reason to believe that an offence involving fraud is being or has been committed against the company by officers or employees of the company, he shall immediately report the matter to the central government within such time and in such manner as may be prescribed</a:t>
            </a:r>
            <a:r>
              <a:rPr lang="en-US" sz="2400" dirty="0" smtClean="0"/>
              <a:t>.’</a:t>
            </a:r>
            <a:endParaRPr lang="en-US" sz="2400" dirty="0"/>
          </a:p>
          <a:p>
            <a:r>
              <a:rPr lang="en-US" sz="2400" b="1" dirty="0"/>
              <a:t>Section 143(13</a:t>
            </a:r>
            <a:r>
              <a:rPr lang="en-US" sz="2400" b="1" dirty="0" smtClean="0"/>
              <a:t>):</a:t>
            </a:r>
            <a:endParaRPr lang="en-US" sz="2400" dirty="0"/>
          </a:p>
          <a:p>
            <a:r>
              <a:rPr lang="en-US" sz="2400" dirty="0"/>
              <a:t>‘No duty to which an auditor of a company may be subject to shall be regarded as having been contravened by reason of his reporting the matter referred to in sub-section (12) if it is done in good faith.</a:t>
            </a:r>
          </a:p>
          <a:p>
            <a:pPr lvl="1"/>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2709103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Components of COSO</a:t>
            </a:r>
            <a:endParaRPr lang="en-US" sz="4800" dirty="0"/>
          </a:p>
        </p:txBody>
      </p:sp>
      <p:sp>
        <p:nvSpPr>
          <p:cNvPr id="3" name="Content Placeholder 2"/>
          <p:cNvSpPr>
            <a:spLocks noGrp="1"/>
          </p:cNvSpPr>
          <p:nvPr>
            <p:ph idx="1"/>
          </p:nvPr>
        </p:nvSpPr>
        <p:spPr>
          <a:xfrm>
            <a:off x="609600" y="1661376"/>
            <a:ext cx="10972800" cy="4663226"/>
          </a:xfrm>
        </p:spPr>
        <p:txBody>
          <a:bodyPr/>
          <a:lstStyle/>
          <a:p>
            <a:pPr>
              <a:buNone/>
            </a:pPr>
            <a:r>
              <a:rPr lang="en-US" dirty="0" smtClean="0"/>
              <a:t>The five COSO components are: </a:t>
            </a:r>
          </a:p>
          <a:p>
            <a:r>
              <a:rPr lang="en-US" dirty="0" smtClean="0"/>
              <a:t>Control Environment</a:t>
            </a:r>
          </a:p>
          <a:p>
            <a:r>
              <a:rPr lang="en-US" dirty="0" smtClean="0"/>
              <a:t>Risk Assessment</a:t>
            </a:r>
          </a:p>
          <a:p>
            <a:r>
              <a:rPr lang="en-US" dirty="0" smtClean="0"/>
              <a:t>Control Activities</a:t>
            </a:r>
          </a:p>
          <a:p>
            <a:r>
              <a:rPr lang="en-US" dirty="0" smtClean="0"/>
              <a:t>Information &amp; Communication</a:t>
            </a:r>
          </a:p>
          <a:p>
            <a:r>
              <a:rPr lang="en-US" dirty="0" smtClean="0"/>
              <a:t>Monitoring</a:t>
            </a: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Overview of Fraud Report</a:t>
            </a:r>
            <a:endParaRPr lang="en-US" sz="4400" dirty="0"/>
          </a:p>
        </p:txBody>
      </p:sp>
      <p:sp>
        <p:nvSpPr>
          <p:cNvPr id="3" name="Content Placeholder 2"/>
          <p:cNvSpPr>
            <a:spLocks noGrp="1"/>
          </p:cNvSpPr>
          <p:nvPr>
            <p:ph idx="1"/>
          </p:nvPr>
        </p:nvSpPr>
        <p:spPr>
          <a:xfrm>
            <a:off x="609600" y="1319347"/>
            <a:ext cx="10972800" cy="5212081"/>
          </a:xfrm>
        </p:spPr>
        <p:txBody>
          <a:bodyPr/>
          <a:lstStyle/>
          <a:p>
            <a:r>
              <a:rPr lang="en-US" sz="2400" b="1" dirty="0"/>
              <a:t>Section 143(14</a:t>
            </a:r>
            <a:r>
              <a:rPr lang="en-US" sz="2400" b="1" dirty="0" smtClean="0"/>
              <a:t>):</a:t>
            </a:r>
            <a:endParaRPr lang="en-US" sz="2400" dirty="0"/>
          </a:p>
          <a:p>
            <a:r>
              <a:rPr lang="en-US" sz="2400" dirty="0"/>
              <a:t>‘Provisions of this section shall mutatis mutandis apply to (a) the cost accountant in practice conducting cost audit under section 148; or (b) the company secretary in practice conducting secretarial audit under section 204.’</a:t>
            </a:r>
          </a:p>
          <a:p>
            <a:r>
              <a:rPr lang="en-US" sz="2400" dirty="0"/>
              <a:t> </a:t>
            </a:r>
          </a:p>
          <a:p>
            <a:r>
              <a:rPr lang="en-US" sz="2400" b="1" dirty="0"/>
              <a:t>Section 143(15</a:t>
            </a:r>
            <a:r>
              <a:rPr lang="en-US" sz="2400" b="1" dirty="0" smtClean="0"/>
              <a:t>):</a:t>
            </a:r>
            <a:endParaRPr lang="en-US" sz="2400" dirty="0"/>
          </a:p>
          <a:p>
            <a:r>
              <a:rPr lang="en-US" sz="2400" dirty="0"/>
              <a:t>‘If any auditor, cost accountant or company secretary in practice do not comply with the provisions of sub-section (12), he shall be punishable with fine which shall not be less than 1 lakh but which may extend to 25 lakh.’</a:t>
            </a:r>
          </a:p>
          <a:p>
            <a:pPr lvl="1"/>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75491673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Overview of Fraud Report</a:t>
            </a:r>
            <a:endParaRPr lang="en-US" sz="4400" dirty="0"/>
          </a:p>
        </p:txBody>
      </p:sp>
      <p:sp>
        <p:nvSpPr>
          <p:cNvPr id="3" name="Content Placeholder 2"/>
          <p:cNvSpPr>
            <a:spLocks noGrp="1"/>
          </p:cNvSpPr>
          <p:nvPr>
            <p:ph idx="1"/>
          </p:nvPr>
        </p:nvSpPr>
        <p:spPr>
          <a:xfrm>
            <a:off x="609600" y="1319347"/>
            <a:ext cx="10972800" cy="5212081"/>
          </a:xfrm>
        </p:spPr>
        <p:txBody>
          <a:bodyPr/>
          <a:lstStyle/>
          <a:p>
            <a:r>
              <a:rPr lang="en-US" sz="2400" dirty="0"/>
              <a:t>Rule 13(1) says: “For the purpose of sub-section 12 of Section 143, in case the auditor has sufficient reason to believe that an offence involving fraud, is being or has been committed against the company by officers or employees of the company, he shall report the matter to the central government immediately but not later than 60 days of his knowledge and after following the procedure indicated herein below:</a:t>
            </a:r>
          </a:p>
          <a:p>
            <a:r>
              <a:rPr lang="en-US" sz="2400" dirty="0"/>
              <a:t> </a:t>
            </a:r>
          </a:p>
          <a:p>
            <a:r>
              <a:rPr lang="en-US" sz="2400" dirty="0"/>
              <a:t>Auditor shall forward his report to the board or the audit committee, as the case may be, immediately after he comes to knowledge of the fraud, seeking their reply or observations within 45 days;</a:t>
            </a:r>
          </a:p>
          <a:p>
            <a:pPr lvl="1"/>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206868724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Overview of Fraud Report</a:t>
            </a:r>
            <a:endParaRPr lang="en-US" sz="4400" dirty="0"/>
          </a:p>
        </p:txBody>
      </p:sp>
      <p:sp>
        <p:nvSpPr>
          <p:cNvPr id="3" name="Content Placeholder 2"/>
          <p:cNvSpPr>
            <a:spLocks noGrp="1"/>
          </p:cNvSpPr>
          <p:nvPr>
            <p:ph idx="1"/>
          </p:nvPr>
        </p:nvSpPr>
        <p:spPr>
          <a:xfrm>
            <a:off x="609600" y="1319347"/>
            <a:ext cx="10972800" cy="5212081"/>
          </a:xfrm>
        </p:spPr>
        <p:txBody>
          <a:bodyPr/>
          <a:lstStyle/>
          <a:p>
            <a:pPr marL="0" indent="0">
              <a:buNone/>
            </a:pPr>
            <a:endParaRPr lang="en-US" sz="2400" dirty="0"/>
          </a:p>
          <a:p>
            <a:r>
              <a:rPr lang="en-US" sz="2400" dirty="0"/>
              <a:t>(ii) On receipt of such reply or observations the auditor shall forward his report and the reply or observations of the board or the audit committee along with his comments (on such reply or observations of the board or the audit committee) to the central government within 15 days of receipt of such reply or observations;</a:t>
            </a:r>
          </a:p>
          <a:p>
            <a:pPr marL="0" indent="0">
              <a:buNone/>
            </a:pPr>
            <a:endParaRPr lang="en-US" sz="2400" dirty="0"/>
          </a:p>
          <a:p>
            <a:r>
              <a:rPr lang="en-US" sz="2400" dirty="0"/>
              <a:t>(iii) In case the auditor fails to get any reply or observations from the board or the audit committee within the stipulated period of 45 days, he shall forward his report to the central government along with a note containing the details of his report that was earlier forwarded to the board or the audit committee for which he failed to receive any reply or observations within the stipulated time.</a:t>
            </a:r>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369386308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000" dirty="0" smtClean="0"/>
              <a:t>Instructions for compiling the Fraud Report</a:t>
            </a:r>
            <a:endParaRPr lang="en-US" sz="4000" dirty="0"/>
          </a:p>
        </p:txBody>
      </p:sp>
      <p:sp>
        <p:nvSpPr>
          <p:cNvPr id="3" name="Content Placeholder 2"/>
          <p:cNvSpPr>
            <a:spLocks noGrp="1"/>
          </p:cNvSpPr>
          <p:nvPr>
            <p:ph idx="1"/>
          </p:nvPr>
        </p:nvSpPr>
        <p:spPr>
          <a:xfrm>
            <a:off x="609600" y="1541418"/>
            <a:ext cx="10972800" cy="5212081"/>
          </a:xfrm>
        </p:spPr>
        <p:txBody>
          <a:bodyPr/>
          <a:lstStyle/>
          <a:p>
            <a:r>
              <a:rPr lang="en-US" sz="2500" dirty="0" smtClean="0"/>
              <a:t>Following instruction should be followed while compiling the Fraud Report</a:t>
            </a:r>
          </a:p>
          <a:p>
            <a:pPr lvl="1"/>
            <a:r>
              <a:rPr lang="en-US" sz="2000" b="1" dirty="0" smtClean="0"/>
              <a:t> </a:t>
            </a:r>
            <a:r>
              <a:rPr lang="en-US" dirty="0" smtClean="0"/>
              <a:t>Fraud number: </a:t>
            </a:r>
          </a:p>
          <a:p>
            <a:pPr lvl="1"/>
            <a:r>
              <a:rPr lang="en-US" dirty="0" smtClean="0"/>
              <a:t>Name of the branch: </a:t>
            </a:r>
          </a:p>
          <a:p>
            <a:pPr lvl="1"/>
            <a:r>
              <a:rPr lang="en-US" dirty="0" smtClean="0"/>
              <a:t>Name of party:</a:t>
            </a:r>
          </a:p>
          <a:p>
            <a:pPr lvl="1"/>
            <a:r>
              <a:rPr lang="en-US" dirty="0" smtClean="0"/>
              <a:t>Area of operation where the fraud has occurred: </a:t>
            </a:r>
          </a:p>
          <a:p>
            <a:pPr lvl="1"/>
            <a:r>
              <a:rPr lang="en-US" dirty="0" smtClean="0"/>
              <a:t>Nature of fraud: </a:t>
            </a:r>
            <a:r>
              <a:rPr lang="en-US" sz="2000" dirty="0" smtClean="0"/>
              <a:t>Assets misappropriation/ cash theft / cheating </a:t>
            </a:r>
          </a:p>
          <a:p>
            <a:pPr lvl="1"/>
            <a:r>
              <a:rPr lang="en-US" dirty="0" smtClean="0"/>
              <a:t>Total amount involved: </a:t>
            </a:r>
          </a:p>
          <a:p>
            <a:pPr lvl="1"/>
            <a:r>
              <a:rPr lang="en-US" dirty="0" smtClean="0"/>
              <a:t>Date of occurrence: </a:t>
            </a:r>
          </a:p>
          <a:p>
            <a:pPr lvl="1"/>
            <a:r>
              <a:rPr lang="en-US" dirty="0" smtClean="0"/>
              <a:t>Date of detection: </a:t>
            </a:r>
          </a:p>
          <a:p>
            <a:pPr lvl="1"/>
            <a:r>
              <a:rPr lang="en-US" dirty="0" smtClean="0"/>
              <a:t>Date of reporting to RBI: </a:t>
            </a:r>
          </a:p>
          <a:p>
            <a:pPr lvl="1"/>
            <a:endParaRPr lang="en-US" sz="2300" dirty="0" smtClean="0"/>
          </a:p>
          <a:p>
            <a:pPr lvl="1"/>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000" b="1" dirty="0" smtClean="0"/>
              <a:t> </a:t>
            </a:r>
            <a:r>
              <a:rPr lang="en-US" sz="4400" dirty="0" smtClean="0"/>
              <a:t>Fraud Litigation</a:t>
            </a:r>
            <a:endParaRPr lang="en-US" sz="4400" dirty="0"/>
          </a:p>
        </p:txBody>
      </p:sp>
      <p:sp>
        <p:nvSpPr>
          <p:cNvPr id="3" name="Content Placeholder 2"/>
          <p:cNvSpPr>
            <a:spLocks noGrp="1"/>
          </p:cNvSpPr>
          <p:nvPr>
            <p:ph idx="1"/>
          </p:nvPr>
        </p:nvSpPr>
        <p:spPr>
          <a:xfrm>
            <a:off x="609600" y="1541418"/>
            <a:ext cx="10972800" cy="5212081"/>
          </a:xfrm>
        </p:spPr>
        <p:txBody>
          <a:bodyPr/>
          <a:lstStyle/>
          <a:p>
            <a:r>
              <a:rPr lang="en-US" sz="2400" dirty="0" smtClean="0"/>
              <a:t>Fraud is a billion dollar problem with thousands of victims being targeted daily. Fraud schemes include employee fraud, investment fraud, real estate and mortgage fraud, telemarketing fraud, advance-fee loan frauds, credit card fraud, cheque fraud, immigration fraud, romance fraud and cyber fraud.</a:t>
            </a:r>
          </a:p>
          <a:p>
            <a:r>
              <a:rPr lang="en-US" sz="2400" dirty="0" smtClean="0"/>
              <a:t>While most fraud victims go to the police to press criminal charges, the criminal process is slow, is not geared at recovering money, and does not have many of the remedies available through the civil litigation process.</a:t>
            </a:r>
            <a:endParaRPr lang="en-US" sz="2500"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000" b="1" dirty="0" smtClean="0"/>
              <a:t> </a:t>
            </a:r>
            <a:r>
              <a:rPr lang="en-US" sz="4400" dirty="0" smtClean="0"/>
              <a:t>Characteristics of Fraud Litigation</a:t>
            </a:r>
            <a:endParaRPr lang="en-US" sz="4400" dirty="0"/>
          </a:p>
        </p:txBody>
      </p:sp>
      <p:sp>
        <p:nvSpPr>
          <p:cNvPr id="3" name="Content Placeholder 2"/>
          <p:cNvSpPr>
            <a:spLocks noGrp="1"/>
          </p:cNvSpPr>
          <p:nvPr>
            <p:ph idx="1"/>
          </p:nvPr>
        </p:nvSpPr>
        <p:spPr>
          <a:xfrm>
            <a:off x="609600" y="1541418"/>
            <a:ext cx="10972800" cy="5212081"/>
          </a:xfrm>
        </p:spPr>
        <p:txBody>
          <a:bodyPr/>
          <a:lstStyle/>
          <a:p>
            <a:r>
              <a:rPr lang="en-US" sz="2400" dirty="0" smtClean="0"/>
              <a:t>Fraud litigation has certain characteristics that make it less straightforward:</a:t>
            </a:r>
          </a:p>
          <a:p>
            <a:pPr lvl="1"/>
            <a:r>
              <a:rPr lang="en-US" sz="2200" dirty="0" smtClean="0"/>
              <a:t>In the vast majority of cases, the victim will not know the full facts: the nature of fraud means that fraudsters hide facts from their victims and/or deceive them. Therefore, when first preparing their case, claimants often have to rely on some facts, but ask the court to infer certain other facts from available evidence.</a:t>
            </a:r>
          </a:p>
          <a:p>
            <a:pPr lvl="1"/>
            <a:r>
              <a:rPr lang="en-US" sz="2200" dirty="0" smtClean="0"/>
              <a:t>On the other hand, some claimants try to plead fraud claims on insufficient evidence, so as to put pressure on defendants to settle. </a:t>
            </a:r>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Civil litigation process</a:t>
            </a:r>
            <a:endParaRPr lang="en-US" sz="4800" dirty="0"/>
          </a:p>
        </p:txBody>
      </p:sp>
      <p:sp>
        <p:nvSpPr>
          <p:cNvPr id="3" name="Content Placeholder 2"/>
          <p:cNvSpPr>
            <a:spLocks noGrp="1"/>
          </p:cNvSpPr>
          <p:nvPr>
            <p:ph idx="1"/>
          </p:nvPr>
        </p:nvSpPr>
        <p:spPr>
          <a:xfrm>
            <a:off x="609600" y="1541418"/>
            <a:ext cx="10972800" cy="5212081"/>
          </a:xfrm>
        </p:spPr>
        <p:txBody>
          <a:bodyPr/>
          <a:lstStyle/>
          <a:p>
            <a:pPr lvl="0"/>
            <a:r>
              <a:rPr lang="en-US" dirty="0" smtClean="0"/>
              <a:t>The intake meeting</a:t>
            </a:r>
          </a:p>
          <a:p>
            <a:r>
              <a:rPr lang="en-US" dirty="0" smtClean="0"/>
              <a:t>Retainer agreements</a:t>
            </a:r>
          </a:p>
          <a:p>
            <a:r>
              <a:rPr lang="en-US" dirty="0" smtClean="0"/>
              <a:t>Summary of victim’s anticipated evidence</a:t>
            </a:r>
          </a:p>
          <a:p>
            <a:r>
              <a:rPr lang="en-US" dirty="0" smtClean="0"/>
              <a:t>Collecting and preserving documents</a:t>
            </a:r>
          </a:p>
          <a:p>
            <a:r>
              <a:rPr lang="en-US" dirty="0" smtClean="0"/>
              <a:t>The lawyer’s recommendations</a:t>
            </a:r>
          </a:p>
          <a:p>
            <a:r>
              <a:rPr lang="en-US" dirty="0" smtClean="0"/>
              <a:t>Statements of Claim and Defence</a:t>
            </a:r>
          </a:p>
          <a:p>
            <a:r>
              <a:rPr lang="en-US" dirty="0" smtClean="0"/>
              <a:t>Statement of Defence</a:t>
            </a:r>
          </a:p>
          <a:p>
            <a:r>
              <a:rPr lang="en-US" dirty="0" smtClean="0"/>
              <a:t>Making a criminal complaint</a:t>
            </a:r>
          </a:p>
          <a:p>
            <a:pPr lvl="0"/>
            <a:endParaRPr lang="en-US" sz="2400"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1250"/>
            <a:ext cx="10972800" cy="5238207"/>
          </a:xfrm>
        </p:spPr>
        <p:txBody>
          <a:bodyPr>
            <a:normAutofit/>
          </a:bodyPr>
          <a:lstStyle/>
          <a:p>
            <a:pPr lvl="0" algn="ctr"/>
            <a:r>
              <a:rPr lang="en-US" sz="4800" dirty="0" smtClean="0"/>
              <a:t/>
            </a:r>
            <a:br>
              <a:rPr lang="en-US" sz="4800" dirty="0" smtClean="0"/>
            </a:br>
            <a:r>
              <a:rPr lang="en-US" sz="4400" dirty="0" smtClean="0"/>
              <a:t> </a:t>
            </a:r>
            <a:r>
              <a:rPr lang="en-US" sz="4800" dirty="0" smtClean="0"/>
              <a:t>Profiling of key suspects and informants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Definition of Profiling</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dirty="0" smtClean="0"/>
              <a:t>Profiling is a technique used to gather information about a person to identify specific characteristics including emotional, cognitive, behavioral, and demographic. It is widely used in criminal investigations and psychological profiling. </a:t>
            </a:r>
            <a:r>
              <a:rPr lang="en-US" sz="2400" dirty="0" smtClean="0"/>
              <a:t>It is a collection of leads, and has been described as an educated attempt to provide specific information about a certain type of suspect and as a biographic sketch of behavioral patterns, trend, and tendencies.</a:t>
            </a:r>
          </a:p>
          <a:p>
            <a:r>
              <a:rPr lang="en-US" sz="2400" dirty="0" smtClean="0"/>
              <a:t>Profiling is generally based on the premise that an accurate analysis and interpretation of the crime scene and other locations related to the crime can indicate the type of person who committed the crime". </a:t>
            </a:r>
          </a:p>
          <a:p>
            <a:pPr lvl="0">
              <a:buNone/>
            </a:pPr>
            <a:endParaRPr lang="en-US" sz="2400"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The basics of Profiling / forensics</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dirty="0" smtClean="0"/>
              <a:t>Criminal profiling assessment is carried out by evaluating the basic information of the offender such as race, age, sex, employment status and marital status. </a:t>
            </a:r>
          </a:p>
          <a:p>
            <a:r>
              <a:rPr lang="en-US" sz="2400" dirty="0" smtClean="0"/>
              <a:t>To conduct the profile, the investigator creates a profile in the absence of physical evidence and descriptors from the eyewitnesses or as supplementary evidence, then all that is known about an unknown suspect is collected including actions taken at the crime scene in addition to the descriptors to generate more information.</a:t>
            </a:r>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18893"/>
            <a:ext cx="10972800" cy="4193177"/>
          </a:xfrm>
        </p:spPr>
        <p:txBody>
          <a:bodyPr>
            <a:normAutofit/>
          </a:bodyPr>
          <a:lstStyle/>
          <a:p>
            <a:pPr algn="ctr"/>
            <a:r>
              <a:rPr lang="en-US" sz="4800" dirty="0" smtClean="0"/>
              <a:t>Risk, Detection, Evidence &amp; Response, Investigation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The Purpose/Goals of Profiling</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u="sng" dirty="0" smtClean="0"/>
              <a:t>Offender profiling is mainly used when the offender did not leave any physical trace at the crime scene. It is used to narrow down the suspects list.</a:t>
            </a:r>
            <a:r>
              <a:rPr lang="en-US" dirty="0" smtClean="0"/>
              <a:t> "criminal profiling is used mostly by behavioral scientists and the police to narrow down an investigation to those who posse certain behavioral and personality features that are revealed by the way a crime was committed</a:t>
            </a:r>
          </a:p>
          <a:p>
            <a:r>
              <a:rPr lang="en-US" dirty="0" smtClean="0"/>
              <a:t>Another key use of a profile is when necessary, to go proactive, which means letting the public becomes a partner in crime solving.</a:t>
            </a:r>
          </a:p>
          <a:p>
            <a:pPr marL="273050" lvl="1" indent="-273050">
              <a:buClr>
                <a:srgbClr val="0BD0D9"/>
              </a:buClr>
              <a:buSzPct val="95000"/>
            </a:pPr>
            <a:r>
              <a:rPr lang="en-US" sz="2600" u="sng" dirty="0" smtClean="0"/>
              <a:t>The purpose of profiling is to develop a behavioral composite, combining sociological and psychological assessments of the offender</a:t>
            </a:r>
            <a:r>
              <a:rPr lang="en-US" sz="2600" dirty="0" smtClean="0"/>
              <a:t>. </a:t>
            </a:r>
          </a:p>
          <a:p>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Major goals of profiling</a:t>
            </a:r>
            <a:endParaRPr lang="en-US" sz="4800" dirty="0"/>
          </a:p>
        </p:txBody>
      </p:sp>
      <p:sp>
        <p:nvSpPr>
          <p:cNvPr id="3" name="Content Placeholder 2"/>
          <p:cNvSpPr>
            <a:spLocks noGrp="1"/>
          </p:cNvSpPr>
          <p:nvPr>
            <p:ph idx="1"/>
          </p:nvPr>
        </p:nvSpPr>
        <p:spPr>
          <a:xfrm>
            <a:off x="609600" y="1541418"/>
            <a:ext cx="10972800" cy="5212081"/>
          </a:xfrm>
        </p:spPr>
        <p:txBody>
          <a:bodyPr/>
          <a:lstStyle/>
          <a:p>
            <a:pPr lvl="0">
              <a:buNone/>
            </a:pPr>
            <a:r>
              <a:rPr lang="en-US" dirty="0" smtClean="0"/>
              <a:t>The three major goals of profiling as follows</a:t>
            </a:r>
          </a:p>
          <a:p>
            <a:pPr lvl="0"/>
            <a:r>
              <a:rPr lang="en-US" dirty="0" smtClean="0"/>
              <a:t>Social and psychological assessments of offenders- </a:t>
            </a:r>
            <a:r>
              <a:rPr lang="en-US" sz="1800" dirty="0"/>
              <a:t>the offender's race, age, employment status and type, religion, marital status, and level </a:t>
            </a:r>
            <a:r>
              <a:rPr lang="en-US" sz="1800" dirty="0" smtClean="0"/>
              <a:t>of education</a:t>
            </a:r>
          </a:p>
          <a:p>
            <a:r>
              <a:rPr lang="en-US" dirty="0" smtClean="0"/>
              <a:t>Psychological evaluations of belongings found in the possession of suspected offenders - </a:t>
            </a:r>
            <a:r>
              <a:rPr lang="en-US" sz="1800" dirty="0"/>
              <a:t>evaluation of any items found at the suspect's home, such as souvenirs taken from the crime scenes, pictures, videos, books, magazines or other items that might point to the background and motives for the crimes</a:t>
            </a:r>
          </a:p>
          <a:p>
            <a:r>
              <a:rPr lang="en-US" dirty="0" smtClean="0"/>
              <a:t>Suggestions and strategies for interviewing suspected offenders when they are </a:t>
            </a:r>
            <a:r>
              <a:rPr lang="en-US" sz="1800" dirty="0"/>
              <a:t>apprehended-to suggest the most effective interviewing strategy to be used once the offender has been arrested</a:t>
            </a:r>
          </a:p>
          <a:p>
            <a:pPr lvl="0"/>
            <a:endParaRPr lang="en-US" sz="1800" dirty="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Types of Profiling</a:t>
            </a:r>
            <a:endParaRPr lang="en-US" sz="4800" dirty="0"/>
          </a:p>
        </p:txBody>
      </p:sp>
      <p:sp>
        <p:nvSpPr>
          <p:cNvPr id="3" name="Content Placeholder 2"/>
          <p:cNvSpPr>
            <a:spLocks noGrp="1"/>
          </p:cNvSpPr>
          <p:nvPr>
            <p:ph idx="1"/>
          </p:nvPr>
        </p:nvSpPr>
        <p:spPr>
          <a:xfrm>
            <a:off x="609600" y="1541418"/>
            <a:ext cx="10972800" cy="5212081"/>
          </a:xfrm>
        </p:spPr>
        <p:txBody>
          <a:bodyPr/>
          <a:lstStyle/>
          <a:p>
            <a:pPr lvl="0"/>
            <a:r>
              <a:rPr lang="en-US" dirty="0" smtClean="0"/>
              <a:t>Psychological profiling - </a:t>
            </a:r>
            <a:r>
              <a:rPr lang="en-US" dirty="0"/>
              <a:t>involves looking at clues in a crime scene to discover if the circumstances suggest a psychological </a:t>
            </a:r>
            <a:r>
              <a:rPr lang="en-US" sz="1600" dirty="0" smtClean="0"/>
              <a:t>disorder-</a:t>
            </a:r>
            <a:r>
              <a:rPr lang="en-US" sz="1600" dirty="0"/>
              <a:t>if the circumstances suggest a psychological disorder</a:t>
            </a:r>
            <a:r>
              <a:rPr lang="en-US" sz="1600" dirty="0" smtClean="0"/>
              <a:t>.</a:t>
            </a:r>
            <a:endParaRPr lang="en-US" dirty="0" smtClean="0"/>
          </a:p>
          <a:p>
            <a:r>
              <a:rPr lang="en-US" dirty="0" err="1" smtClean="0"/>
              <a:t>Victimology</a:t>
            </a:r>
            <a:r>
              <a:rPr lang="en-US" dirty="0" smtClean="0"/>
              <a:t> - </a:t>
            </a:r>
            <a:r>
              <a:rPr lang="en-US" dirty="0"/>
              <a:t>focuses on the victim rather than the </a:t>
            </a:r>
            <a:r>
              <a:rPr lang="en-US" dirty="0" smtClean="0"/>
              <a:t>perpetrator</a:t>
            </a:r>
          </a:p>
          <a:p>
            <a:pPr marL="0" indent="0">
              <a:buNone/>
            </a:pPr>
            <a:endParaRPr lang="en-US" dirty="0" smtClean="0"/>
          </a:p>
          <a:p>
            <a:r>
              <a:rPr lang="en-US" dirty="0" smtClean="0"/>
              <a:t>Criminal profiling - </a:t>
            </a:r>
            <a:r>
              <a:rPr lang="en-US" dirty="0"/>
              <a:t>uses crime scene clues to figure out something about the </a:t>
            </a:r>
            <a:r>
              <a:rPr lang="en-US" dirty="0" smtClean="0"/>
              <a:t>criminal-</a:t>
            </a:r>
            <a:r>
              <a:rPr lang="en-US" sz="1800" dirty="0"/>
              <a:t>drug dealers</a:t>
            </a:r>
            <a:endParaRPr lang="en-US" sz="1800" dirty="0" smtClean="0"/>
          </a:p>
          <a:p>
            <a:pPr marL="0" indent="0">
              <a:buNone/>
            </a:pPr>
            <a:endParaRPr lang="en-US" dirty="0" smtClean="0"/>
          </a:p>
          <a:p>
            <a:r>
              <a:rPr lang="en-US" dirty="0" smtClean="0"/>
              <a:t>Racial Profiling - </a:t>
            </a:r>
            <a:r>
              <a:rPr lang="en-US" dirty="0"/>
              <a:t>targeting individuals for suspicion of crime based on the individual's race, ethnicity, religion or national origin</a:t>
            </a:r>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Steps of profiling process</a:t>
            </a:r>
            <a:endParaRPr lang="en-US" sz="4800" dirty="0"/>
          </a:p>
        </p:txBody>
      </p:sp>
      <p:sp>
        <p:nvSpPr>
          <p:cNvPr id="3" name="Content Placeholder 2"/>
          <p:cNvSpPr>
            <a:spLocks noGrp="1"/>
          </p:cNvSpPr>
          <p:nvPr>
            <p:ph idx="1"/>
          </p:nvPr>
        </p:nvSpPr>
        <p:spPr>
          <a:xfrm>
            <a:off x="609600" y="1541418"/>
            <a:ext cx="10972800" cy="5212081"/>
          </a:xfrm>
        </p:spPr>
        <p:txBody>
          <a:bodyPr/>
          <a:lstStyle/>
          <a:p>
            <a:pPr>
              <a:buNone/>
            </a:pPr>
            <a:r>
              <a:rPr lang="en-US" dirty="0" smtClean="0"/>
              <a:t>There are six logical steps which make up the profiling process: </a:t>
            </a:r>
          </a:p>
          <a:p>
            <a:r>
              <a:rPr lang="en-US" dirty="0" smtClean="0"/>
              <a:t>Profiling Inputs</a:t>
            </a:r>
            <a:r>
              <a:rPr lang="en-US" dirty="0"/>
              <a:t> </a:t>
            </a:r>
            <a:r>
              <a:rPr lang="en-US" dirty="0" smtClean="0"/>
              <a:t>-</a:t>
            </a:r>
            <a:r>
              <a:rPr lang="en-US" sz="1600" dirty="0"/>
              <a:t>collecting and assessing the evidence involving the case being profiled (i.e. photographs, results of </a:t>
            </a:r>
            <a:r>
              <a:rPr lang="en-US" sz="1600" dirty="0" smtClean="0"/>
              <a:t>autopsy)</a:t>
            </a:r>
          </a:p>
          <a:p>
            <a:r>
              <a:rPr lang="en-US" dirty="0" smtClean="0"/>
              <a:t>Decision Process Model-</a:t>
            </a:r>
            <a:r>
              <a:rPr lang="en-US" sz="1600" dirty="0"/>
              <a:t>arranging and classifying all the information from stage one into a logical pattern</a:t>
            </a:r>
          </a:p>
          <a:p>
            <a:r>
              <a:rPr lang="en-US" dirty="0" smtClean="0"/>
              <a:t>Crime Assessment-</a:t>
            </a:r>
            <a:r>
              <a:rPr lang="en-US" sz="1600" dirty="0"/>
              <a:t>profiler reconstructs the series of events which took place at the crime scene</a:t>
            </a:r>
          </a:p>
          <a:p>
            <a:r>
              <a:rPr lang="en-US" dirty="0" smtClean="0"/>
              <a:t>Criminal Profile-</a:t>
            </a:r>
            <a:r>
              <a:rPr lang="en-US" sz="2000" dirty="0"/>
              <a:t>determine characteristics of the criminal such as </a:t>
            </a:r>
            <a:r>
              <a:rPr lang="en-US" sz="2000" dirty="0" smtClean="0"/>
              <a:t>background</a:t>
            </a:r>
            <a:endParaRPr lang="en-US" dirty="0" smtClean="0"/>
          </a:p>
          <a:p>
            <a:r>
              <a:rPr lang="en-US" dirty="0" smtClean="0"/>
              <a:t> Investigative Stage-</a:t>
            </a:r>
            <a:r>
              <a:rPr lang="en-US" sz="2000" dirty="0"/>
              <a:t>using the actual profile </a:t>
            </a:r>
            <a:r>
              <a:rPr lang="en-US" sz="2000" dirty="0" smtClean="0"/>
              <a:t>in the </a:t>
            </a:r>
            <a:r>
              <a:rPr lang="en-US" sz="2000" dirty="0"/>
              <a:t>investigation process</a:t>
            </a:r>
          </a:p>
          <a:p>
            <a:r>
              <a:rPr lang="en-US" dirty="0" smtClean="0"/>
              <a:t>Apprehension Stage:</a:t>
            </a:r>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Overview of  Informants</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dirty="0" smtClean="0"/>
              <a:t>“Informants” are individuals who confidentially supply information about suspected criminal activity to the police. Informants are used often in organized crime cases. There are four types of informant: a member of the public, a victim of a crime, a member of an organized criminal group or police officers themselves. Informants are also referred to as "justice collaborators" or they may be known as "cooperating witnesses".</a:t>
            </a:r>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Types of Informants</a:t>
            </a:r>
            <a:endParaRPr lang="en-US" sz="4800" dirty="0"/>
          </a:p>
        </p:txBody>
      </p:sp>
      <p:sp>
        <p:nvSpPr>
          <p:cNvPr id="3" name="Content Placeholder 2"/>
          <p:cNvSpPr>
            <a:spLocks noGrp="1"/>
          </p:cNvSpPr>
          <p:nvPr>
            <p:ph idx="1"/>
          </p:nvPr>
        </p:nvSpPr>
        <p:spPr>
          <a:xfrm>
            <a:off x="609600" y="1541418"/>
            <a:ext cx="10972800" cy="5212081"/>
          </a:xfrm>
        </p:spPr>
        <p:txBody>
          <a:bodyPr/>
          <a:lstStyle/>
          <a:p>
            <a:pPr>
              <a:buNone/>
            </a:pPr>
            <a:r>
              <a:rPr lang="en-US" dirty="0" smtClean="0"/>
              <a:t>There are two distinct types of informers: citizen-informants, and police confidential informers.</a:t>
            </a:r>
          </a:p>
          <a:p>
            <a:pPr marL="273050" lvl="1" indent="-273050">
              <a:buClr>
                <a:srgbClr val="0BD0D9"/>
              </a:buClr>
              <a:buSzPct val="95000"/>
            </a:pPr>
            <a:r>
              <a:rPr lang="en-US" b="1" dirty="0" smtClean="0"/>
              <a:t>Citizen-informants: </a:t>
            </a:r>
            <a:r>
              <a:rPr lang="en-US" dirty="0" smtClean="0"/>
              <a:t>Citizen-informants are people who just happen to witness or otherwise have knowledge about a crime, and who approach the police with that info without expecting anything in return.</a:t>
            </a:r>
          </a:p>
          <a:p>
            <a:pPr marL="273050" lvl="1" indent="-273050">
              <a:buClr>
                <a:srgbClr val="0BD0D9"/>
              </a:buClr>
              <a:buSzPct val="95000"/>
              <a:buNone/>
            </a:pPr>
            <a:endParaRPr lang="en-US" dirty="0" smtClean="0"/>
          </a:p>
          <a:p>
            <a:pPr marL="273050" lvl="1" indent="-273050">
              <a:buClr>
                <a:srgbClr val="0BD0D9"/>
              </a:buClr>
              <a:buSzPct val="95000"/>
            </a:pPr>
            <a:r>
              <a:rPr lang="en-US" b="1" dirty="0" smtClean="0"/>
              <a:t>Police confidential informants: </a:t>
            </a:r>
            <a:r>
              <a:rPr lang="en-US" dirty="0" smtClean="0"/>
              <a:t>Police confidential informants are people who provide information to a law enforcement agency in return for some kind of compensation.</a:t>
            </a:r>
          </a:p>
          <a:p>
            <a:pPr marL="273050" lvl="1" indent="-273050">
              <a:buClr>
                <a:srgbClr val="0BD0D9"/>
              </a:buClr>
              <a:buSzPct val="95000"/>
            </a:pPr>
            <a:endParaRPr lang="en-US" sz="1800" dirty="0" smtClean="0"/>
          </a:p>
          <a:p>
            <a:endParaRPr lang="en-US" dirty="0" smtClean="0"/>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27456"/>
            <a:ext cx="10972800" cy="4558937"/>
          </a:xfrm>
        </p:spPr>
        <p:txBody>
          <a:bodyPr>
            <a:normAutofit/>
          </a:bodyPr>
          <a:lstStyle/>
          <a:p>
            <a:pPr lvl="0" algn="ctr"/>
            <a:r>
              <a:rPr lang="en-US" sz="4800" dirty="0" smtClean="0"/>
              <a:t/>
            </a:r>
            <a:br>
              <a:rPr lang="en-US" sz="4800" dirty="0" smtClean="0"/>
            </a:br>
            <a:r>
              <a:rPr lang="en-US" sz="4400" dirty="0" smtClean="0"/>
              <a:t> Using inputs from Whistle-blowers</a:t>
            </a:r>
            <a:br>
              <a:rPr lang="en-US" sz="44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Whistle blowing</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sz="2800" dirty="0" smtClean="0"/>
              <a:t>Whistle blowing is the act of drawing public attention, or the attention of an authority figure, to perceived wrongdoing, misconduct, unethical activity within public, private or third-sector organisations. Corruption, fraud, bullying, health and safety violation, cover-ups and discrimination are common activities highlighted by whistleblowers.</a:t>
            </a:r>
            <a:endParaRPr lang="en-US" sz="2000" dirty="0" smtClean="0"/>
          </a:p>
          <a:p>
            <a:pPr marL="273050" lvl="1" indent="-273050">
              <a:buClr>
                <a:srgbClr val="0BD0D9"/>
              </a:buClr>
              <a:buSzPct val="95000"/>
            </a:pPr>
            <a:endParaRPr lang="en-US" sz="1800" dirty="0" smtClean="0"/>
          </a:p>
          <a:p>
            <a:endParaRPr lang="en-US" dirty="0" smtClean="0"/>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Features of Whistle blowing</a:t>
            </a:r>
            <a:endParaRPr lang="en-US" sz="4800" dirty="0"/>
          </a:p>
        </p:txBody>
      </p:sp>
      <p:sp>
        <p:nvSpPr>
          <p:cNvPr id="3" name="Content Placeholder 2"/>
          <p:cNvSpPr>
            <a:spLocks noGrp="1"/>
          </p:cNvSpPr>
          <p:nvPr>
            <p:ph idx="1"/>
          </p:nvPr>
        </p:nvSpPr>
        <p:spPr>
          <a:xfrm>
            <a:off x="609600" y="1541418"/>
            <a:ext cx="10972800" cy="5212081"/>
          </a:xfrm>
        </p:spPr>
        <p:txBody>
          <a:bodyPr/>
          <a:lstStyle/>
          <a:p>
            <a:pPr lvl="0"/>
            <a:r>
              <a:rPr lang="en-US" dirty="0" smtClean="0"/>
              <a:t>It relates to an action that takes place within  an organization.</a:t>
            </a:r>
          </a:p>
          <a:p>
            <a:pPr lvl="0"/>
            <a:r>
              <a:rPr lang="en-US" dirty="0" smtClean="0"/>
              <a:t>Whistle blowing can be done by a member of an organization.</a:t>
            </a:r>
          </a:p>
          <a:p>
            <a:pPr marL="273050" lvl="1" indent="-273050">
              <a:buClr>
                <a:srgbClr val="0BD0D9"/>
              </a:buClr>
              <a:buSzPct val="95000"/>
            </a:pPr>
            <a:r>
              <a:rPr lang="en-US" sz="2600" dirty="0" smtClean="0"/>
              <a:t>The information is generally evidence of some significant kind of misconduct on the part of an organization or some of its members.</a:t>
            </a:r>
          </a:p>
          <a:p>
            <a:pPr marL="273050" lvl="1" indent="-273050">
              <a:buClr>
                <a:srgbClr val="0BD0D9"/>
              </a:buClr>
              <a:buSzPct val="95000"/>
            </a:pPr>
            <a:r>
              <a:rPr lang="en-US" sz="2600" dirty="0" smtClean="0"/>
              <a:t>Whistle blowing must be undertaken as a moral protest.</a:t>
            </a:r>
          </a:p>
          <a:p>
            <a:pPr marL="273050" lvl="1" indent="-273050">
              <a:buClr>
                <a:srgbClr val="0BD0D9"/>
              </a:buClr>
              <a:buSzPct val="95000"/>
            </a:pPr>
            <a:endParaRPr lang="en-US" sz="1800" dirty="0" smtClean="0"/>
          </a:p>
          <a:p>
            <a:endParaRPr lang="en-US" dirty="0" smtClean="0"/>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Definition of Whistle blower</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u="sng" dirty="0" smtClean="0"/>
              <a:t>A whistleblower is a person who voluntarily provides information to the general public, or someone in a position of authority, about dishonest or illegal business activities occurring at an organization</a:t>
            </a:r>
            <a:r>
              <a:rPr lang="en-US" dirty="0" smtClean="0"/>
              <a:t>. This organization could include a government department, a public company or a private organization.</a:t>
            </a:r>
          </a:p>
          <a:p>
            <a:pPr marL="273050" lvl="1" indent="-273050">
              <a:buClr>
                <a:srgbClr val="0BD0D9"/>
              </a:buClr>
              <a:buSzPct val="95000"/>
            </a:pPr>
            <a:endParaRPr lang="en-US" sz="1800" dirty="0" smtClean="0"/>
          </a:p>
          <a:p>
            <a:endParaRPr lang="en-US" dirty="0" smtClean="0"/>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5400" dirty="0" smtClean="0"/>
              <a:t>Risk</a:t>
            </a:r>
            <a:endParaRPr lang="en-US" sz="5400" dirty="0"/>
          </a:p>
        </p:txBody>
      </p:sp>
      <p:sp>
        <p:nvSpPr>
          <p:cNvPr id="3" name="Content Placeholder 2"/>
          <p:cNvSpPr>
            <a:spLocks noGrp="1"/>
          </p:cNvSpPr>
          <p:nvPr>
            <p:ph idx="1"/>
          </p:nvPr>
        </p:nvSpPr>
        <p:spPr>
          <a:xfrm>
            <a:off x="609600" y="1661376"/>
            <a:ext cx="10972800" cy="4663226"/>
          </a:xfrm>
        </p:spPr>
        <p:txBody>
          <a:bodyPr/>
          <a:lstStyle/>
          <a:p>
            <a:r>
              <a:rPr lang="en-US" dirty="0" smtClean="0"/>
              <a:t>Risk is defined in financial terms as the chance that an outcome or investment's actual gains will differ from an expected outcome or return. Risk involves uncertainty about the effects/implications of an activity with respect to something that humans value (such as health, well-being, wealth, property or the environment), often focusing on negative, undesirable consequences.</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Types of Whistle blower</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b="1" dirty="0" smtClean="0"/>
              <a:t>Internal whistle-blowers</a:t>
            </a:r>
            <a:r>
              <a:rPr lang="en-US" sz="2500" b="1" dirty="0" smtClean="0"/>
              <a:t>: </a:t>
            </a:r>
            <a:r>
              <a:rPr lang="en-US" sz="2500" dirty="0" smtClean="0"/>
              <a:t>Internal whistleblowers are those who report the misconduct, fraud, or indiscipline to senior officers of the organization such as Head Human Resource or CEO.</a:t>
            </a:r>
          </a:p>
          <a:p>
            <a:r>
              <a:rPr lang="en-US" b="1" dirty="0" smtClean="0"/>
              <a:t>External whistle-blowers: </a:t>
            </a:r>
            <a:r>
              <a:rPr lang="en-US" sz="2500" dirty="0" smtClean="0"/>
              <a:t>External whistle-blowers, however, report misconduct to outside persons or entities. In these cases, depending on the information’s severity and nature, whistleblowers may report the misconduct to lawyers, the media, law enforcement or watchdog agencies, or other local, state, or federal agencies.</a:t>
            </a:r>
          </a:p>
          <a:p>
            <a:r>
              <a:rPr lang="en-US" b="1" dirty="0" smtClean="0"/>
              <a:t>Third party: </a:t>
            </a:r>
            <a:r>
              <a:rPr lang="en-US" sz="2500" dirty="0" smtClean="0"/>
              <a:t>Sometimes it is beneficial for an organization to use an external agency to create a secure and anonymous reporting channel for its employees, often referred to as a whistle blowing hotline. </a:t>
            </a:r>
          </a:p>
          <a:p>
            <a:pPr lvl="1"/>
            <a:endParaRPr lang="en-US" dirty="0" smtClean="0"/>
          </a:p>
          <a:p>
            <a:pPr lvl="1"/>
            <a:endParaRPr lang="en-US" dirty="0" smtClean="0"/>
          </a:p>
          <a:p>
            <a:pPr marL="273050" lvl="1" indent="-273050">
              <a:buClr>
                <a:srgbClr val="0BD0D9"/>
              </a:buClr>
              <a:buSzPct val="95000"/>
            </a:pPr>
            <a:endParaRPr lang="en-US" sz="1800" dirty="0" smtClean="0"/>
          </a:p>
          <a:p>
            <a:endParaRPr lang="en-US" dirty="0" smtClean="0"/>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b="1" dirty="0" smtClean="0"/>
              <a:t> </a:t>
            </a:r>
            <a:r>
              <a:rPr lang="en-US" sz="4400" dirty="0" smtClean="0"/>
              <a:t>Benefits of Whistle blowing </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dirty="0" smtClean="0"/>
              <a:t>Whistle blowing is an ethical thing to do. It addresses wrongdoing and allows justice to reach the depths of companies that otherwise may remain unexposed</a:t>
            </a:r>
            <a:r>
              <a:rPr lang="en-US" u="sng" dirty="0" smtClean="0"/>
              <a:t>. Whistle blowing is vitally important in protecting a company's customers and in directly protecting your organization through combating fraud and misconduct.</a:t>
            </a:r>
            <a:r>
              <a:rPr lang="en-US" dirty="0" smtClean="0"/>
              <a:t> By promoting a whistle blowing culture we can crack down on fraud and prevent this unnecessary loss of capital.</a:t>
            </a:r>
          </a:p>
          <a:p>
            <a:endParaRPr lang="en-US" dirty="0" smtClean="0"/>
          </a:p>
          <a:p>
            <a:pPr lvl="1">
              <a:buNone/>
            </a:pPr>
            <a:endParaRPr lang="en-US" dirty="0" smtClean="0"/>
          </a:p>
          <a:p>
            <a:pPr marL="273050" lvl="1" indent="-273050">
              <a:buClr>
                <a:srgbClr val="0BD0D9"/>
              </a:buClr>
              <a:buSzPct val="95000"/>
            </a:pPr>
            <a:endParaRPr lang="en-US" sz="1800" dirty="0" smtClean="0"/>
          </a:p>
          <a:p>
            <a:endParaRPr lang="en-US" dirty="0" smtClean="0"/>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Importance of Whistle Blowing Support</a:t>
            </a:r>
            <a:endParaRPr lang="en-US" sz="4800" dirty="0"/>
          </a:p>
        </p:txBody>
      </p:sp>
      <p:sp>
        <p:nvSpPr>
          <p:cNvPr id="3" name="Content Placeholder 2"/>
          <p:cNvSpPr>
            <a:spLocks noGrp="1"/>
          </p:cNvSpPr>
          <p:nvPr>
            <p:ph idx="1"/>
          </p:nvPr>
        </p:nvSpPr>
        <p:spPr>
          <a:xfrm>
            <a:off x="609600" y="1541418"/>
            <a:ext cx="10972800" cy="5212081"/>
          </a:xfrm>
        </p:spPr>
        <p:txBody>
          <a:bodyPr/>
          <a:lstStyle/>
          <a:p>
            <a:r>
              <a:rPr lang="en-US" u="sng" dirty="0" smtClean="0"/>
              <a:t>Whistle blowing support allows employees to speak confidentially about such negative problems that they have experienced or witnessed</a:t>
            </a:r>
            <a:r>
              <a:rPr lang="en-US" dirty="0" smtClean="0"/>
              <a:t>.  It can </a:t>
            </a:r>
            <a:r>
              <a:rPr lang="en-US" u="sng" dirty="0" smtClean="0"/>
              <a:t>boost confidence </a:t>
            </a:r>
            <a:r>
              <a:rPr lang="en-US" dirty="0" smtClean="0"/>
              <a:t>when whistle blowing at work, as staff may not have to talk directly to a person that they know which can reduce the fear of scrutiny. Whistle blowing services include multi-lingual support, impartial advice and monthly reports.   Whistle blowing support is one of the most effective ways to help bring underlying issues to the surface in a workplace and ensure that employees have a way to voice any concerns they may have. </a:t>
            </a:r>
          </a:p>
          <a:p>
            <a:endParaRPr lang="en-US" dirty="0" smtClean="0"/>
          </a:p>
          <a:p>
            <a:pPr lvl="1">
              <a:buNone/>
            </a:pPr>
            <a:endParaRPr lang="en-US" dirty="0" smtClean="0"/>
          </a:p>
          <a:p>
            <a:pPr marL="273050" lvl="1" indent="-273050">
              <a:buClr>
                <a:srgbClr val="0BD0D9"/>
              </a:buClr>
              <a:buSzPct val="95000"/>
            </a:pPr>
            <a:endParaRPr lang="en-US" sz="1800" dirty="0" smtClean="0"/>
          </a:p>
          <a:p>
            <a:endParaRPr lang="en-US" dirty="0" smtClean="0"/>
          </a:p>
          <a:p>
            <a:pPr>
              <a:buNone/>
            </a:pPr>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buNone/>
            </a:pPr>
            <a:endParaRPr lang="en-US" sz="1800" dirty="0" smtClean="0"/>
          </a:p>
          <a:p>
            <a:pPr lvl="1"/>
            <a:endParaRPr lang="en-US" sz="18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b="1" dirty="0" smtClean="0"/>
              <a:t> </a:t>
            </a:r>
            <a:r>
              <a:rPr lang="en-US" sz="4400" dirty="0" smtClean="0"/>
              <a:t>Cases of Whistle Blowing in India</a:t>
            </a:r>
            <a:endParaRPr lang="en-US" sz="4800" dirty="0"/>
          </a:p>
        </p:txBody>
      </p:sp>
      <p:sp>
        <p:nvSpPr>
          <p:cNvPr id="3" name="Content Placeholder 2"/>
          <p:cNvSpPr>
            <a:spLocks noGrp="1"/>
          </p:cNvSpPr>
          <p:nvPr>
            <p:ph idx="1"/>
          </p:nvPr>
        </p:nvSpPr>
        <p:spPr>
          <a:xfrm>
            <a:off x="609600" y="1567545"/>
            <a:ext cx="10972800" cy="5068390"/>
          </a:xfrm>
        </p:spPr>
        <p:txBody>
          <a:bodyPr/>
          <a:lstStyle/>
          <a:p>
            <a:r>
              <a:rPr lang="en-US" sz="2100" b="1" dirty="0" smtClean="0"/>
              <a:t>Case 1:</a:t>
            </a:r>
            <a:r>
              <a:rPr lang="en-US" sz="2100" dirty="0" smtClean="0"/>
              <a:t> Satyendra </a:t>
            </a:r>
            <a:r>
              <a:rPr lang="en-US" sz="2100" dirty="0" err="1" smtClean="0"/>
              <a:t>Dubey</a:t>
            </a:r>
            <a:r>
              <a:rPr lang="en-US" sz="2100" dirty="0" smtClean="0"/>
              <a:t>, an IIT Kanpur graduate in his mid thirties was supervising construction of the golden quadrilateral project in the </a:t>
            </a:r>
            <a:r>
              <a:rPr lang="en-US" sz="2100" dirty="0" err="1" smtClean="0"/>
              <a:t>Koderma</a:t>
            </a:r>
            <a:r>
              <a:rPr lang="en-US" sz="2100" dirty="0" smtClean="0"/>
              <a:t> division of Jharkhand. He had a reputation for being an honest and upright officer. He was promoted as project director and was likely to be posted there. </a:t>
            </a:r>
            <a:r>
              <a:rPr lang="en-US" sz="2100" dirty="0" err="1" smtClean="0"/>
              <a:t>Dubey</a:t>
            </a:r>
            <a:r>
              <a:rPr lang="en-US" sz="2100" dirty="0" smtClean="0"/>
              <a:t> exposed </a:t>
            </a:r>
            <a:r>
              <a:rPr lang="en-US" sz="2100" dirty="0" err="1" smtClean="0"/>
              <a:t>mis</a:t>
            </a:r>
            <a:r>
              <a:rPr lang="en-US" sz="2100" dirty="0" smtClean="0"/>
              <a:t>-handling of funds by three of his engineers which led to the suspension of the contractor. He had written to the National highway authority of India (NHAI) and to the prime minister’s office (PMO) describing the financial irregularities in the project. </a:t>
            </a:r>
            <a:r>
              <a:rPr lang="en-US" sz="2100" dirty="0" err="1" smtClean="0"/>
              <a:t>Dubey</a:t>
            </a:r>
            <a:r>
              <a:rPr lang="en-US" sz="2100" dirty="0" smtClean="0"/>
              <a:t> was shot dead on November 26, 2003. He had arrived at Gaya railway station from Varanasi. He did not find his driver at the Gaya station. When he called up his home he was told that the vehicle has some mechanical problem. He asked his driver to stay at home and took a rickshaw. When he did not reach home, the driver went at looking for him, and found dead near AP colony in Gaya.</a:t>
            </a:r>
          </a:p>
          <a:p>
            <a:r>
              <a:rPr lang="en-US" sz="2100" b="1" dirty="0" smtClean="0"/>
              <a:t>Case 2: </a:t>
            </a:r>
            <a:r>
              <a:rPr lang="en-US" sz="2100" dirty="0" smtClean="0"/>
              <a:t>The incidence of murder of </a:t>
            </a:r>
            <a:r>
              <a:rPr lang="en-US" sz="2100" dirty="0" err="1" smtClean="0"/>
              <a:t>Manjunath</a:t>
            </a:r>
            <a:r>
              <a:rPr lang="en-US" sz="2100" dirty="0" smtClean="0"/>
              <a:t> </a:t>
            </a:r>
            <a:r>
              <a:rPr lang="en-US" sz="2100" dirty="0" err="1" smtClean="0"/>
              <a:t>Shanmugham</a:t>
            </a:r>
            <a:r>
              <a:rPr lang="en-US" sz="2100" dirty="0" smtClean="0"/>
              <a:t>, an IIM graduate and a sales manager of the Indian Oil Corporation on November 19, 2005 once again shocked India. He got killed for exposing the racket of adulteration of petrol and the mafia behind it.</a:t>
            </a:r>
          </a:p>
          <a:p>
            <a:pPr>
              <a:buNone/>
            </a:pPr>
            <a:endParaRPr lang="en-US" sz="2100" dirty="0" smtClean="0"/>
          </a:p>
          <a:p>
            <a:pPr lvl="1">
              <a:buNone/>
            </a:pPr>
            <a:endParaRPr lang="en-US" sz="2100" dirty="0" smtClean="0"/>
          </a:p>
          <a:p>
            <a:pPr marL="273050" lvl="1" indent="-273050">
              <a:buClr>
                <a:srgbClr val="0BD0D9"/>
              </a:buClr>
              <a:buSzPct val="95000"/>
            </a:pPr>
            <a:endParaRPr lang="en-US" sz="21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27456"/>
            <a:ext cx="10972800" cy="4558937"/>
          </a:xfrm>
        </p:spPr>
        <p:txBody>
          <a:bodyPr>
            <a:normAutofit fontScale="90000"/>
          </a:bodyPr>
          <a:lstStyle/>
          <a:p>
            <a:pPr lvl="0" algn="ctr"/>
            <a:r>
              <a:rPr lang="en-US" sz="4800" dirty="0" smtClean="0"/>
              <a:t/>
            </a:r>
            <a:br>
              <a:rPr lang="en-US" sz="4800" dirty="0" smtClean="0"/>
            </a:br>
            <a:r>
              <a:rPr lang="en-US" sz="4400" dirty="0" smtClean="0"/>
              <a:t> </a:t>
            </a:r>
            <a:r>
              <a:rPr lang="en-US" sz="4900" dirty="0" smtClean="0"/>
              <a:t>Interviewing: questions, taking statements, evaluating deception &amp; report </a:t>
            </a:r>
            <a:br>
              <a:rPr lang="en-US" sz="4900" dirty="0" smtClean="0"/>
            </a:br>
            <a:r>
              <a:rPr lang="en-US" sz="4900" dirty="0" smtClean="0"/>
              <a:t>writing </a:t>
            </a:r>
            <a:r>
              <a:rPr lang="en-US" sz="4400" dirty="0" smtClean="0"/>
              <a:t/>
            </a:r>
            <a:br>
              <a:rPr lang="en-US" sz="44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800" dirty="0" smtClean="0"/>
              <a:t>Interviewing</a:t>
            </a:r>
            <a:endParaRPr lang="en-US" sz="54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An interview is the most prevalent kind of planned communication. Interview is a </a:t>
            </a:r>
            <a:r>
              <a:rPr lang="en-US" sz="2400" u="sng" dirty="0" smtClean="0"/>
              <a:t>special technique of communication that is used to examine the behavior of an individual or individuals</a:t>
            </a:r>
            <a:r>
              <a:rPr lang="en-US" sz="2400" dirty="0" smtClean="0"/>
              <a:t>, to match their statements and to study the clear conclusions of social interaction. Interviewers can collect valuable insight from discussions with witnesses. Interviews </a:t>
            </a:r>
            <a:r>
              <a:rPr lang="en-US" sz="2400" u="sng" dirty="0" smtClean="0"/>
              <a:t>can provide background information of the events leading to fraud, the context investigators require to interpret data</a:t>
            </a:r>
            <a:r>
              <a:rPr lang="en-US" sz="2400" dirty="0" smtClean="0"/>
              <a:t>, </a:t>
            </a:r>
            <a:r>
              <a:rPr lang="en-US" sz="2400" u="sng" dirty="0" smtClean="0"/>
              <a:t>information and documents </a:t>
            </a:r>
            <a:r>
              <a:rPr lang="en-US" sz="2400" dirty="0" smtClean="0"/>
              <a:t>obtained throughout the investigation and new leads to further the investigation.</a:t>
            </a:r>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Five Keys to a Successful Fraud Interview</a:t>
            </a:r>
            <a:endParaRPr lang="en-US" sz="5400" dirty="0"/>
          </a:p>
        </p:txBody>
      </p:sp>
      <p:sp>
        <p:nvSpPr>
          <p:cNvPr id="3" name="Content Placeholder 2"/>
          <p:cNvSpPr>
            <a:spLocks noGrp="1"/>
          </p:cNvSpPr>
          <p:nvPr>
            <p:ph idx="1"/>
          </p:nvPr>
        </p:nvSpPr>
        <p:spPr>
          <a:xfrm>
            <a:off x="609600" y="1567545"/>
            <a:ext cx="10972800" cy="5068390"/>
          </a:xfrm>
        </p:spPr>
        <p:txBody>
          <a:bodyPr/>
          <a:lstStyle/>
          <a:p>
            <a:r>
              <a:rPr lang="en-US" sz="2200" dirty="0" smtClean="0"/>
              <a:t>The following are five key steps for detecting suspected fraudulent activity, to gather information regarding the suspicion of, or possibility of fraud and making one-on-one interviews significantly more successful.</a:t>
            </a:r>
          </a:p>
          <a:p>
            <a:pPr lvl="1"/>
            <a:r>
              <a:rPr lang="en-US" sz="2000" b="1" dirty="0" smtClean="0"/>
              <a:t>Timing Of The Interviews: </a:t>
            </a:r>
            <a:r>
              <a:rPr lang="en-US" sz="2000" dirty="0" smtClean="0"/>
              <a:t>Interviews are often the most useful tool in uncovering fraud. When conducted correctly, interviewers can obtain a significant amount of useful information about the company and its processes in a short period of time. </a:t>
            </a:r>
          </a:p>
          <a:p>
            <a:pPr lvl="1"/>
            <a:r>
              <a:rPr lang="en-US" sz="2000" b="1" dirty="0" smtClean="0"/>
              <a:t>Select the Right Individuals : </a:t>
            </a:r>
            <a:r>
              <a:rPr lang="en-US" sz="2000" dirty="0" smtClean="0"/>
              <a:t>Fraud interviews shouldn’t just be concentrated on individuals in charge. Many times, individuals in charge have the easiest avenue in which to perpetrate fraud, so a nice mix of all employee levels creates a well-balanced round of fraud interviews.</a:t>
            </a:r>
          </a:p>
          <a:p>
            <a:pPr lvl="1"/>
            <a:r>
              <a:rPr lang="en-US" sz="2000" b="1" dirty="0" smtClean="0"/>
              <a:t>Set a Relaxed Tone: </a:t>
            </a:r>
            <a:r>
              <a:rPr lang="en-US" sz="2000" dirty="0" smtClean="0"/>
              <a:t>Sit across from the interviewee if possible, and assume a relaxed physical position. Use a smile and direct eye contact to begin the interview with a light and relaxed mood. Use some summarized notes to keep you organized for the interview, but employs them as little as possible to keep from appearing disinterested or unengaged.</a:t>
            </a:r>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000" dirty="0" smtClean="0"/>
              <a:t>Five Keys to a Successful Fraud Interview_contd…</a:t>
            </a:r>
            <a:endParaRPr lang="en-US" sz="5400" dirty="0"/>
          </a:p>
        </p:txBody>
      </p:sp>
      <p:sp>
        <p:nvSpPr>
          <p:cNvPr id="3" name="Content Placeholder 2"/>
          <p:cNvSpPr>
            <a:spLocks noGrp="1"/>
          </p:cNvSpPr>
          <p:nvPr>
            <p:ph idx="1"/>
          </p:nvPr>
        </p:nvSpPr>
        <p:spPr>
          <a:xfrm>
            <a:off x="609600" y="1463041"/>
            <a:ext cx="10972800" cy="5068390"/>
          </a:xfrm>
        </p:spPr>
        <p:txBody>
          <a:bodyPr/>
          <a:lstStyle/>
          <a:p>
            <a:pPr lvl="1"/>
            <a:r>
              <a:rPr lang="en-US" sz="2000" b="1" dirty="0" smtClean="0"/>
              <a:t>Ask The Right Questions: </a:t>
            </a:r>
            <a:r>
              <a:rPr lang="en-US" sz="2000" dirty="0" smtClean="0"/>
              <a:t>Using specific questions about unusual behavior in each of the interviewee’s job responsibility areas may be much more effective than a general question of abnormal activity within the organization.</a:t>
            </a:r>
          </a:p>
          <a:p>
            <a:pPr lvl="1">
              <a:buNone/>
            </a:pPr>
            <a:r>
              <a:rPr lang="en-US" sz="2000" dirty="0" smtClean="0"/>
              <a:t>Use the following tips and lines of questioning to strengthen your interviews:</a:t>
            </a:r>
          </a:p>
          <a:p>
            <a:pPr lvl="2"/>
            <a:r>
              <a:rPr lang="en-US" sz="2000" dirty="0" smtClean="0"/>
              <a:t>Converse about an interviewee’s daily responsibilities using open-ended questions regarding a typical situations that might occur</a:t>
            </a:r>
          </a:p>
          <a:p>
            <a:pPr lvl="2"/>
            <a:r>
              <a:rPr lang="en-US" sz="2000" dirty="0" smtClean="0"/>
              <a:t>Identify specific interviewee responsibilities that are prone to fraud and ask about instances in which they struggled to complete their tasks </a:t>
            </a:r>
          </a:p>
          <a:p>
            <a:pPr lvl="2"/>
            <a:r>
              <a:rPr lang="en-US" sz="2000" dirty="0" smtClean="0"/>
              <a:t>Ask about areas that the interviewee used to be responsible for in the past that have since been taken away from them</a:t>
            </a:r>
          </a:p>
          <a:p>
            <a:pPr lvl="2"/>
            <a:r>
              <a:rPr lang="en-US" sz="2000" dirty="0" smtClean="0"/>
              <a:t>Ask what changes the interviewee would make to the process if they were in charge, and why.</a:t>
            </a:r>
          </a:p>
          <a:p>
            <a:pPr lvl="2"/>
            <a:r>
              <a:rPr lang="en-US" sz="2000" dirty="0" smtClean="0"/>
              <a:t>Ask the interviewee the main thing about their job that “keeps them up at night.” </a:t>
            </a:r>
          </a:p>
          <a:p>
            <a:pPr lvl="2"/>
            <a:r>
              <a:rPr lang="en-US" sz="2000" dirty="0" smtClean="0"/>
              <a:t>Finally, begin asking whether they have seen fraud or unusual behavior within any of the areas they work in, or in other departments.</a:t>
            </a:r>
          </a:p>
          <a:p>
            <a:pPr lvl="2">
              <a:buNone/>
            </a:pPr>
            <a:endParaRPr lang="en-US" sz="17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000" dirty="0" smtClean="0"/>
              <a:t>Five Keys to a Successful Fraud Interview_contd…</a:t>
            </a:r>
            <a:endParaRPr lang="en-US" sz="5400" dirty="0"/>
          </a:p>
        </p:txBody>
      </p:sp>
      <p:sp>
        <p:nvSpPr>
          <p:cNvPr id="3" name="Content Placeholder 2"/>
          <p:cNvSpPr>
            <a:spLocks noGrp="1"/>
          </p:cNvSpPr>
          <p:nvPr>
            <p:ph idx="1"/>
          </p:nvPr>
        </p:nvSpPr>
        <p:spPr>
          <a:xfrm>
            <a:off x="609600" y="1463041"/>
            <a:ext cx="10972800" cy="5068390"/>
          </a:xfrm>
        </p:spPr>
        <p:txBody>
          <a:bodyPr/>
          <a:lstStyle/>
          <a:p>
            <a:pPr lvl="1"/>
            <a:r>
              <a:rPr lang="en-US" sz="2000" b="1" dirty="0" smtClean="0"/>
              <a:t>Don’t Give In / Be Persistent: </a:t>
            </a:r>
            <a:r>
              <a:rPr lang="en-US" sz="2000" dirty="0" smtClean="0"/>
              <a:t>Humans by nature like to avoid conflict or uncomfortable situations. Because of this, inexperienced interviewers tend to “miss the mark” when it comes to encouraging an interviewee to open up and divulge something they may know. </a:t>
            </a:r>
          </a:p>
          <a:p>
            <a:pPr lvl="2"/>
            <a:r>
              <a:rPr lang="en-US" sz="1900" dirty="0" smtClean="0"/>
              <a:t>The following suggestions can help keep the interview heading in the right direction:</a:t>
            </a:r>
          </a:p>
          <a:p>
            <a:pPr lvl="3"/>
            <a:r>
              <a:rPr lang="en-US" sz="1850" dirty="0" smtClean="0"/>
              <a:t>Continually go back through the details of a certain procedure or process that the interviewee has already explained</a:t>
            </a:r>
          </a:p>
          <a:p>
            <a:pPr lvl="3"/>
            <a:r>
              <a:rPr lang="en-US" sz="1850" dirty="0" smtClean="0"/>
              <a:t>Cross-reference their responsibilities with the information  provided by the interviewee at the beginning of the interview</a:t>
            </a:r>
          </a:p>
          <a:p>
            <a:pPr lvl="3"/>
            <a:r>
              <a:rPr lang="en-US" sz="1850" dirty="0" smtClean="0"/>
              <a:t>Ask direct questions, and call  them out on their hesitance.</a:t>
            </a:r>
          </a:p>
          <a:p>
            <a:pPr lvl="3">
              <a:buNone/>
            </a:pPr>
            <a:endParaRPr lang="en-US" sz="1600" dirty="0" smtClean="0"/>
          </a:p>
          <a:p>
            <a:pPr lvl="1"/>
            <a:endParaRPr lang="en-US" sz="2000" dirty="0" smtClean="0"/>
          </a:p>
          <a:p>
            <a:pPr lvl="2">
              <a:buNone/>
            </a:pPr>
            <a:endParaRPr lang="en-US" sz="17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000" dirty="0" smtClean="0"/>
              <a:t>Interviewing &amp; Statement Taking </a:t>
            </a:r>
            <a:endParaRPr lang="en-US" sz="4800" dirty="0"/>
          </a:p>
        </p:txBody>
      </p:sp>
      <p:sp>
        <p:nvSpPr>
          <p:cNvPr id="3" name="Content Placeholder 2"/>
          <p:cNvSpPr>
            <a:spLocks noGrp="1"/>
          </p:cNvSpPr>
          <p:nvPr>
            <p:ph idx="1"/>
          </p:nvPr>
        </p:nvSpPr>
        <p:spPr>
          <a:xfrm>
            <a:off x="609600" y="1567545"/>
            <a:ext cx="10972800" cy="5068390"/>
          </a:xfrm>
        </p:spPr>
        <p:txBody>
          <a:bodyPr/>
          <a:lstStyle/>
          <a:p>
            <a:r>
              <a:rPr lang="en-US" sz="2200" dirty="0" smtClean="0"/>
              <a:t>The </a:t>
            </a:r>
            <a:r>
              <a:rPr lang="en-US" sz="2400" dirty="0" smtClean="0"/>
              <a:t>An interview is a conversation consisting of questions and answers to document an event and gather information in order to determine the Who, What, When, Where and Why of the event. </a:t>
            </a:r>
          </a:p>
          <a:p>
            <a:r>
              <a:rPr lang="en-US" sz="2400" dirty="0" smtClean="0"/>
              <a:t>A statement can be obtained in written or recorded form. The purpose of a statement is to lock in the information provided by those involved and preclude them from changing their story as to what was witnessed. It is a method of preserving the most accurate details of the incident and will also be beneficial to prevent perjury and fraud.</a:t>
            </a:r>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Types of </a:t>
            </a:r>
            <a:r>
              <a:rPr lang="en-US" sz="5400" dirty="0" smtClean="0"/>
              <a:t>Risk</a:t>
            </a:r>
            <a:endParaRPr lang="en-US" sz="5400" dirty="0"/>
          </a:p>
        </p:txBody>
      </p:sp>
      <p:sp>
        <p:nvSpPr>
          <p:cNvPr id="3" name="Content Placeholder 2"/>
          <p:cNvSpPr>
            <a:spLocks noGrp="1"/>
          </p:cNvSpPr>
          <p:nvPr>
            <p:ph idx="1"/>
          </p:nvPr>
        </p:nvSpPr>
        <p:spPr>
          <a:xfrm>
            <a:off x="609600" y="1661376"/>
            <a:ext cx="10972800" cy="4663226"/>
          </a:xfrm>
        </p:spPr>
        <p:txBody>
          <a:bodyPr/>
          <a:lstStyle/>
          <a:p>
            <a:r>
              <a:rPr lang="en-US" dirty="0" smtClean="0"/>
              <a:t>There are two main categories of risk: systematic and unsystematic. </a:t>
            </a:r>
            <a:r>
              <a:rPr lang="en-US" b="1" dirty="0" smtClean="0"/>
              <a:t>Systematic risk </a:t>
            </a:r>
            <a:r>
              <a:rPr lang="en-US" dirty="0" smtClean="0"/>
              <a:t>is the market uncertainty of an investment, that impact all (or many) companies in an industry or group, represents external factors. </a:t>
            </a:r>
            <a:r>
              <a:rPr lang="en-US" b="1" dirty="0" smtClean="0"/>
              <a:t>Unsystematic risk </a:t>
            </a:r>
            <a:r>
              <a:rPr lang="en-US" dirty="0" smtClean="0"/>
              <a:t>represents the asset-specific uncertainties that can affect the performance of an investment.</a:t>
            </a:r>
          </a:p>
          <a:p>
            <a:r>
              <a:rPr lang="en-US" dirty="0" smtClean="0"/>
              <a:t>Some other important risks for a financial analyst to consider when evaluating investment opportunities:</a:t>
            </a:r>
          </a:p>
          <a:p>
            <a:pPr lvl="1"/>
            <a:r>
              <a:rPr lang="en-US" dirty="0" smtClean="0"/>
              <a:t>Political/Regulatory Risk </a:t>
            </a:r>
          </a:p>
          <a:p>
            <a:pPr lvl="1"/>
            <a:r>
              <a:rPr lang="en-US" dirty="0" smtClean="0"/>
              <a:t>Interest Rate Risk </a:t>
            </a:r>
          </a:p>
          <a:p>
            <a:pPr lvl="1"/>
            <a:r>
              <a:rPr lang="en-US" dirty="0" smtClean="0"/>
              <a:t>Country Risk </a:t>
            </a:r>
          </a:p>
          <a:p>
            <a:pPr lvl="1"/>
            <a:r>
              <a:rPr lang="en-US" dirty="0" smtClean="0"/>
              <a:t>Social Risk – impact due changes in social norms, movements </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1" algn="ctr"/>
            <a:r>
              <a:rPr lang="en-US" sz="3600" dirty="0" smtClean="0"/>
              <a:t>The importance of recorded statements / interviews</a:t>
            </a:r>
            <a:endParaRPr lang="en-US" sz="2800" dirty="0"/>
          </a:p>
        </p:txBody>
      </p:sp>
      <p:sp>
        <p:nvSpPr>
          <p:cNvPr id="3" name="Content Placeholder 2"/>
          <p:cNvSpPr>
            <a:spLocks noGrp="1"/>
          </p:cNvSpPr>
          <p:nvPr>
            <p:ph idx="1"/>
          </p:nvPr>
        </p:nvSpPr>
        <p:spPr>
          <a:xfrm>
            <a:off x="609600" y="1567545"/>
            <a:ext cx="10972800" cy="5068390"/>
          </a:xfrm>
        </p:spPr>
        <p:txBody>
          <a:bodyPr/>
          <a:lstStyle/>
          <a:p>
            <a:pPr lvl="0"/>
            <a:r>
              <a:rPr lang="en-US" sz="2400" dirty="0" smtClean="0"/>
              <a:t>Information discovered to date can be traced and it becomes easier to determine where to take the investigation next.</a:t>
            </a:r>
          </a:p>
          <a:p>
            <a:pPr lvl="0"/>
            <a:r>
              <a:rPr lang="en-US" sz="2400" dirty="0" smtClean="0"/>
              <a:t>Statements are useful for briefing witnesses.</a:t>
            </a:r>
          </a:p>
          <a:p>
            <a:pPr lvl="0"/>
            <a:r>
              <a:rPr lang="en-US" sz="2400" dirty="0" smtClean="0"/>
              <a:t>A statement may still be admissible as evidence even when the witness has forgotten some of what was said.</a:t>
            </a:r>
          </a:p>
          <a:p>
            <a:r>
              <a:rPr lang="en-US" sz="2400" dirty="0" smtClean="0"/>
              <a:t>Accuracy: There is an accuracy maintained while recording interviews or in recorded statement of fraud suspects.</a:t>
            </a:r>
          </a:p>
          <a:p>
            <a:pPr lvl="0"/>
            <a:r>
              <a:rPr lang="en-US" sz="2400" dirty="0" smtClean="0"/>
              <a:t>Accountability: Recording interviews boosts the accountability of everyone involved.</a:t>
            </a:r>
          </a:p>
          <a:p>
            <a:pPr lvl="0"/>
            <a:r>
              <a:rPr lang="en-US" sz="2400" dirty="0" smtClean="0"/>
              <a:t>Efficiency: A recorded interview is faster and easier to transcribe.</a:t>
            </a:r>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Public Records</a:t>
            </a:r>
            <a:endParaRPr lang="en-US" sz="3200" dirty="0"/>
          </a:p>
        </p:txBody>
      </p:sp>
      <p:sp>
        <p:nvSpPr>
          <p:cNvPr id="3" name="Content Placeholder 2"/>
          <p:cNvSpPr>
            <a:spLocks noGrp="1"/>
          </p:cNvSpPr>
          <p:nvPr>
            <p:ph idx="1"/>
          </p:nvPr>
        </p:nvSpPr>
        <p:spPr>
          <a:xfrm>
            <a:off x="609600" y="1567545"/>
            <a:ext cx="10972800" cy="5068390"/>
          </a:xfrm>
        </p:spPr>
        <p:txBody>
          <a:bodyPr/>
          <a:lstStyle/>
          <a:p>
            <a:pPr lvl="0"/>
            <a:r>
              <a:rPr lang="en-US" sz="2400" dirty="0" smtClean="0"/>
              <a:t>Public records are documents or pieces of information that are not considered confidential and generally pertain to the conduct of government. A public record is basically just information that is recorded and stored by a government which a member of the public has a right to access and review. Records can be in tangible forms, such as paper, photographs, and maps, or stored on electronic media, such as CDs, DVDs, and computer databases.  </a:t>
            </a:r>
          </a:p>
          <a:p>
            <a:r>
              <a:rPr lang="en-US" sz="2400" dirty="0" smtClean="0"/>
              <a:t>Public records are used to solve a variety of societal problems and are being leveraged by financial services firms to make improved lending decisions, collections agencies to support and refuel the economy, business and government institutions to detect and combat fraud, waste and abuse, reduce identity fraud, protect our borders, identify and locate sex offenders, and find and save missing children.</a:t>
            </a:r>
          </a:p>
          <a:p>
            <a:pPr lvl="0">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Illicit transactions</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Illicit transactions (variously labeled as illegal, corrupt, criminal, illegitimate or fraudulent) are exchanges that are not allowed or permitted by formal or informal rules and norms that govern social interactions, which are enforced through various societal mechanisms or institution.</a:t>
            </a:r>
          </a:p>
          <a:p>
            <a:pPr lvl="0">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Sources for Identifying Illicit Transactions</a:t>
            </a:r>
            <a:endParaRPr lang="en-US" sz="4000" dirty="0"/>
          </a:p>
        </p:txBody>
      </p:sp>
      <p:sp>
        <p:nvSpPr>
          <p:cNvPr id="3" name="Content Placeholder 2"/>
          <p:cNvSpPr>
            <a:spLocks noGrp="1"/>
          </p:cNvSpPr>
          <p:nvPr>
            <p:ph idx="1"/>
          </p:nvPr>
        </p:nvSpPr>
        <p:spPr>
          <a:xfrm>
            <a:off x="609600" y="1567545"/>
            <a:ext cx="10972800" cy="5068390"/>
          </a:xfrm>
        </p:spPr>
        <p:txBody>
          <a:bodyPr/>
          <a:lstStyle/>
          <a:p>
            <a:pPr lvl="1"/>
            <a:r>
              <a:rPr lang="en-US" dirty="0" smtClean="0"/>
              <a:t>Public Records</a:t>
            </a:r>
          </a:p>
          <a:p>
            <a:pPr lvl="1"/>
            <a:r>
              <a:rPr lang="en-US" dirty="0" smtClean="0"/>
              <a:t>Altered Documents: </a:t>
            </a:r>
          </a:p>
          <a:p>
            <a:pPr lvl="1"/>
            <a:r>
              <a:rPr lang="en-US" dirty="0" smtClean="0"/>
              <a:t>Electronic Records:</a:t>
            </a:r>
          </a:p>
          <a:p>
            <a:pPr lvl="0">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Report Writings</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A report can be defined as a testimonial or account of some happening. It is purely based on observation and analysis. A report gives an explanation of any circumstance. Reports are required for judging the performances of various departments in an organization.</a:t>
            </a:r>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 Effective Report Writings</a:t>
            </a:r>
            <a:endParaRPr lang="en-US" sz="4000" dirty="0"/>
          </a:p>
        </p:txBody>
      </p:sp>
      <p:sp>
        <p:nvSpPr>
          <p:cNvPr id="3" name="Content Placeholder 2"/>
          <p:cNvSpPr>
            <a:spLocks noGrp="1"/>
          </p:cNvSpPr>
          <p:nvPr>
            <p:ph idx="1"/>
          </p:nvPr>
        </p:nvSpPr>
        <p:spPr>
          <a:xfrm>
            <a:off x="609600" y="1567545"/>
            <a:ext cx="10972800" cy="5068390"/>
          </a:xfrm>
        </p:spPr>
        <p:txBody>
          <a:bodyPr/>
          <a:lstStyle/>
          <a:p>
            <a:pPr lvl="0"/>
            <a:r>
              <a:rPr lang="en-US" sz="2400" dirty="0" smtClean="0"/>
              <a:t>An effective report can be written going through the following: </a:t>
            </a:r>
          </a:p>
          <a:p>
            <a:pPr lvl="1"/>
            <a:r>
              <a:rPr lang="en-US" dirty="0" smtClean="0"/>
              <a:t>Determine the objective of the report, i.e., identify the problem.</a:t>
            </a:r>
          </a:p>
          <a:p>
            <a:pPr lvl="1"/>
            <a:r>
              <a:rPr lang="en-US" sz="2200" dirty="0" smtClean="0"/>
              <a:t>Collect the required material (facts) for the report.</a:t>
            </a:r>
          </a:p>
          <a:p>
            <a:pPr lvl="1"/>
            <a:r>
              <a:rPr lang="en-US" sz="2200" dirty="0" smtClean="0"/>
              <a:t>Study and examine the facts gathered.</a:t>
            </a:r>
          </a:p>
          <a:p>
            <a:pPr lvl="1"/>
            <a:r>
              <a:rPr lang="en-US" sz="2200" dirty="0" smtClean="0"/>
              <a:t>Plan the facts for the report.</a:t>
            </a:r>
          </a:p>
          <a:p>
            <a:pPr lvl="1"/>
            <a:r>
              <a:rPr lang="en-US" sz="2200" dirty="0" smtClean="0"/>
              <a:t>Prepare an outline for the report, i.e., draft the report.</a:t>
            </a:r>
          </a:p>
          <a:p>
            <a:pPr lvl="1"/>
            <a:r>
              <a:rPr lang="en-US" sz="2200" dirty="0" smtClean="0"/>
              <a:t>Edit the drafted report.</a:t>
            </a:r>
          </a:p>
          <a:p>
            <a:pPr lvl="1"/>
            <a:r>
              <a:rPr lang="en-US" sz="2200" dirty="0" smtClean="0"/>
              <a:t>Distribute the draft report to the advisory team and ask for feedback and recommendations.</a:t>
            </a:r>
          </a:p>
          <a:p>
            <a:pPr lvl="1"/>
            <a:endParaRPr lang="en-US" sz="2200" dirty="0" smtClean="0"/>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 </a:t>
            </a:r>
            <a:r>
              <a:rPr lang="en-US" sz="3600" dirty="0" smtClean="0"/>
              <a:t>Tips for writing an Effective Fraud Investigation Report</a:t>
            </a:r>
            <a:endParaRPr lang="en-US" sz="4000" dirty="0"/>
          </a:p>
        </p:txBody>
      </p:sp>
      <p:sp>
        <p:nvSpPr>
          <p:cNvPr id="3" name="Content Placeholder 2"/>
          <p:cNvSpPr>
            <a:spLocks noGrp="1"/>
          </p:cNvSpPr>
          <p:nvPr>
            <p:ph idx="1"/>
          </p:nvPr>
        </p:nvSpPr>
        <p:spPr>
          <a:xfrm>
            <a:off x="609600" y="1567545"/>
            <a:ext cx="10972800" cy="5068390"/>
          </a:xfrm>
        </p:spPr>
        <p:txBody>
          <a:bodyPr/>
          <a:lstStyle/>
          <a:p>
            <a:pPr lvl="0"/>
            <a:r>
              <a:rPr lang="en-US" sz="2300" dirty="0" smtClean="0"/>
              <a:t>An effective report can be written going through the following: </a:t>
            </a:r>
          </a:p>
          <a:p>
            <a:pPr lvl="1"/>
            <a:r>
              <a:rPr lang="en-US" sz="1800" dirty="0" smtClean="0"/>
              <a:t>writing the introduction or overview</a:t>
            </a:r>
          </a:p>
          <a:p>
            <a:pPr lvl="1"/>
            <a:r>
              <a:rPr lang="en-US" sz="1800" dirty="0" smtClean="0"/>
              <a:t>high-level summary or scope</a:t>
            </a:r>
          </a:p>
          <a:p>
            <a:pPr lvl="1"/>
            <a:r>
              <a:rPr lang="en-US" sz="1800" dirty="0" smtClean="0"/>
              <a:t>documentation of evidence, including interviews</a:t>
            </a:r>
          </a:p>
          <a:p>
            <a:pPr lvl="1"/>
            <a:r>
              <a:rPr lang="en-US" sz="1800" dirty="0" smtClean="0"/>
              <a:t>relevant policies and pivotal documents related to the complaint and whether to include attachments or incorporate the text into the report</a:t>
            </a:r>
          </a:p>
          <a:p>
            <a:pPr lvl="1"/>
            <a:r>
              <a:rPr lang="en-US" sz="1800" dirty="0" smtClean="0"/>
              <a:t>summary, allegations and the factual findings</a:t>
            </a:r>
          </a:p>
          <a:p>
            <a:pPr lvl="1"/>
            <a:r>
              <a:rPr lang="en-US" sz="1800" dirty="0" smtClean="0"/>
              <a:t>benefits of having an executive summary on top of all the interviews</a:t>
            </a:r>
          </a:p>
          <a:p>
            <a:pPr lvl="1"/>
            <a:r>
              <a:rPr lang="en-US" sz="1800" dirty="0" smtClean="0"/>
              <a:t>conclusions</a:t>
            </a:r>
          </a:p>
          <a:p>
            <a:pPr lvl="1"/>
            <a:r>
              <a:rPr lang="en-US" sz="1800" dirty="0" smtClean="0"/>
              <a:t>documenting credibility decisions</a:t>
            </a:r>
          </a:p>
          <a:p>
            <a:pPr lvl="1"/>
            <a:r>
              <a:rPr lang="en-US" sz="1800" dirty="0" smtClean="0"/>
              <a:t>recommendations for corrective action</a:t>
            </a:r>
          </a:p>
          <a:p>
            <a:pPr lvl="1"/>
            <a:r>
              <a:rPr lang="en-US" sz="1800" dirty="0" smtClean="0"/>
              <a:t>drafting pitfalls</a:t>
            </a:r>
          </a:p>
          <a:p>
            <a:pPr lvl="1"/>
            <a:r>
              <a:rPr lang="en-US" sz="1800" dirty="0" smtClean="0"/>
              <a:t>drawing conclusions</a:t>
            </a:r>
          </a:p>
          <a:p>
            <a:pPr lvl="1"/>
            <a:r>
              <a:rPr lang="en-US" sz="1800" dirty="0" smtClean="0"/>
              <a:t>communicating the report to management and third parties</a:t>
            </a:r>
          </a:p>
          <a:p>
            <a:pPr lvl="1"/>
            <a:endParaRPr lang="en-US" sz="1600" dirty="0" smtClean="0"/>
          </a:p>
          <a:p>
            <a:pPr>
              <a:buNone/>
            </a:pPr>
            <a:endParaRPr lang="en-US" sz="1600" dirty="0" smtClean="0"/>
          </a:p>
          <a:p>
            <a:pPr>
              <a:buNone/>
            </a:pPr>
            <a:endParaRPr lang="en-US" sz="1600" dirty="0" smtClean="0"/>
          </a:p>
          <a:p>
            <a:pPr lvl="1"/>
            <a:endParaRPr lang="en-US" sz="16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9881"/>
            <a:ext cx="10972800" cy="4415261"/>
          </a:xfrm>
        </p:spPr>
        <p:txBody>
          <a:bodyPr>
            <a:normAutofit/>
          </a:bodyPr>
          <a:lstStyle/>
          <a:p>
            <a:pPr lvl="0" algn="ctr"/>
            <a:r>
              <a:rPr lang="en-US" sz="4800" dirty="0" smtClean="0"/>
              <a:t/>
            </a:r>
            <a:br>
              <a:rPr lang="en-US" sz="4800" dirty="0" smtClean="0"/>
            </a:br>
            <a:r>
              <a:rPr lang="en-US" sz="4800" dirty="0" smtClean="0"/>
              <a:t> Litigation Support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Litigation Support</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Litigation support is the process of providing consultation and support services to attorneys in regard to current and pending cases. Litigation support helps to allow the attorney to focus on the primary aspects of a given case. The process often begins with the consultant or group of consultants becoming familiar with the specifics of the case that is filed or is about to be filed. </a:t>
            </a:r>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600" dirty="0" smtClean="0"/>
              <a:t>What kind of cases can be resolved using litigation?</a:t>
            </a:r>
            <a:endParaRPr lang="en-US" sz="36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Commercial disputes </a:t>
            </a:r>
          </a:p>
          <a:p>
            <a:r>
              <a:rPr lang="en-US" sz="2400" dirty="0" smtClean="0"/>
              <a:t>Matrimonial matters </a:t>
            </a:r>
          </a:p>
          <a:p>
            <a:r>
              <a:rPr lang="en-US" sz="2400" dirty="0" smtClean="0"/>
              <a:t>Claims against the State </a:t>
            </a:r>
          </a:p>
          <a:p>
            <a:r>
              <a:rPr lang="en-US" sz="2400" dirty="0" smtClean="0"/>
              <a:t>Personal injury claims</a:t>
            </a:r>
          </a:p>
          <a:p>
            <a:r>
              <a:rPr lang="en-US" sz="2400" dirty="0" smtClean="0"/>
              <a:t>Employment disputes </a:t>
            </a:r>
          </a:p>
          <a:p>
            <a:pPr lvl="0"/>
            <a:r>
              <a:rPr lang="en-US" sz="2400" dirty="0" smtClean="0"/>
              <a:t>Frauds in organization</a:t>
            </a:r>
          </a:p>
          <a:p>
            <a:pPr>
              <a:buNone/>
            </a:pPr>
            <a:endParaRPr lang="en-US" sz="2400" dirty="0" smtClean="0"/>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Types of </a:t>
            </a:r>
            <a:r>
              <a:rPr lang="en-US" sz="5400" dirty="0" smtClean="0"/>
              <a:t>Risk_contd…..</a:t>
            </a:r>
            <a:endParaRPr lang="en-US" sz="5400" dirty="0"/>
          </a:p>
        </p:txBody>
      </p:sp>
      <p:sp>
        <p:nvSpPr>
          <p:cNvPr id="3" name="Content Placeholder 2"/>
          <p:cNvSpPr>
            <a:spLocks noGrp="1"/>
          </p:cNvSpPr>
          <p:nvPr>
            <p:ph idx="1"/>
          </p:nvPr>
        </p:nvSpPr>
        <p:spPr>
          <a:xfrm>
            <a:off x="609600" y="1569934"/>
            <a:ext cx="10972800" cy="4843927"/>
          </a:xfrm>
        </p:spPr>
        <p:txBody>
          <a:bodyPr/>
          <a:lstStyle/>
          <a:p>
            <a:pPr lvl="1"/>
            <a:r>
              <a:rPr lang="en-US" dirty="0" smtClean="0"/>
              <a:t>Environmental Risk </a:t>
            </a:r>
          </a:p>
          <a:p>
            <a:pPr lvl="1"/>
            <a:r>
              <a:rPr lang="en-US" dirty="0" smtClean="0"/>
              <a:t>Operational Risk </a:t>
            </a:r>
          </a:p>
          <a:p>
            <a:pPr lvl="1"/>
            <a:r>
              <a:rPr lang="en-US" dirty="0" smtClean="0"/>
              <a:t>Management Risk </a:t>
            </a:r>
          </a:p>
          <a:p>
            <a:pPr lvl="1"/>
            <a:r>
              <a:rPr lang="en-US" dirty="0" smtClean="0"/>
              <a:t>Legal Risk </a:t>
            </a:r>
          </a:p>
          <a:p>
            <a:pPr lvl="1"/>
            <a:r>
              <a:rPr lang="en-US" dirty="0" smtClean="0"/>
              <a:t>Competition</a:t>
            </a:r>
          </a:p>
          <a:p>
            <a:pPr lvl="1"/>
            <a:r>
              <a:rPr lang="en-US" dirty="0" smtClean="0"/>
              <a:t>Business Risk </a:t>
            </a:r>
          </a:p>
          <a:p>
            <a:pPr lvl="1"/>
            <a:r>
              <a:rPr lang="en-US" dirty="0" smtClean="0"/>
              <a:t>Non- Business Risk- political risk </a:t>
            </a:r>
          </a:p>
          <a:p>
            <a:pPr lvl="1"/>
            <a:r>
              <a:rPr lang="en-US" dirty="0" smtClean="0"/>
              <a:t>Financial Risk </a:t>
            </a:r>
          </a:p>
          <a:p>
            <a:pPr lvl="1"/>
            <a:r>
              <a:rPr lang="en-US" dirty="0" smtClean="0"/>
              <a:t>Market Risk</a:t>
            </a:r>
          </a:p>
          <a:p>
            <a:pPr lvl="1"/>
            <a:r>
              <a:rPr lang="en-US" dirty="0" smtClean="0"/>
              <a:t>Credit Risk</a:t>
            </a:r>
          </a:p>
          <a:p>
            <a:pPr lvl="1"/>
            <a:r>
              <a:rPr lang="en-US" dirty="0" smtClean="0"/>
              <a:t>Liquidity Risk</a:t>
            </a: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Litigation Support Services</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Litigation support services consist of comprehensive, customizable consultation projects taken on by businesses specializing coding and the development of personalized electronic databases. Typically, these projects are performed for a law firm or legal professional, but planning for litigations is necessary for all corporations.</a:t>
            </a:r>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600" dirty="0" smtClean="0"/>
              <a:t>Areas covered under Litigation Support Services</a:t>
            </a:r>
            <a:endParaRPr lang="en-US" sz="36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These services include:</a:t>
            </a:r>
          </a:p>
          <a:p>
            <a:pPr lvl="1"/>
            <a:r>
              <a:rPr lang="en-US" dirty="0" smtClean="0"/>
              <a:t>Background Investigations: </a:t>
            </a:r>
            <a:r>
              <a:rPr lang="en-US" sz="1600" dirty="0"/>
              <a:t>on an adversary’s reputation, background</a:t>
            </a:r>
            <a:endParaRPr lang="en-US" sz="1600" dirty="0" smtClean="0"/>
          </a:p>
          <a:p>
            <a:pPr lvl="1"/>
            <a:r>
              <a:rPr lang="en-US" dirty="0" smtClean="0"/>
              <a:t>Asset Search and </a:t>
            </a:r>
            <a:r>
              <a:rPr lang="en-US" dirty="0"/>
              <a:t>Recovery: </a:t>
            </a:r>
            <a:r>
              <a:rPr lang="en-US" sz="1600" dirty="0" smtClean="0"/>
              <a:t>expertise </a:t>
            </a:r>
            <a:r>
              <a:rPr lang="en-US" sz="1600" dirty="0"/>
              <a:t>to locate hidden property—both financial and hard assets</a:t>
            </a:r>
          </a:p>
          <a:p>
            <a:pPr lvl="1"/>
            <a:r>
              <a:rPr lang="en-US" dirty="0" smtClean="0"/>
              <a:t>Forensic and Investigative </a:t>
            </a:r>
            <a:r>
              <a:rPr lang="en-US" dirty="0"/>
              <a:t>Accounting</a:t>
            </a:r>
            <a:r>
              <a:rPr lang="en-US" sz="1600" dirty="0" smtClean="0"/>
              <a:t>: analyze </a:t>
            </a:r>
            <a:r>
              <a:rPr lang="en-US" sz="1600" dirty="0"/>
              <a:t>an organization’s accounts and business records </a:t>
            </a:r>
          </a:p>
          <a:p>
            <a:pPr lvl="1"/>
            <a:r>
              <a:rPr lang="en-US" dirty="0" smtClean="0"/>
              <a:t>Data Analytics: </a:t>
            </a:r>
            <a:r>
              <a:rPr lang="en-US" sz="1600" dirty="0" smtClean="0"/>
              <a:t>to </a:t>
            </a:r>
            <a:r>
              <a:rPr lang="en-US" sz="1600" dirty="0"/>
              <a:t>dissect previously unmanageable data sets, to quickly discover links and connections</a:t>
            </a:r>
          </a:p>
          <a:p>
            <a:pPr lvl="1"/>
            <a:r>
              <a:rPr lang="en-US" dirty="0" smtClean="0"/>
              <a:t>Fact-finding: </a:t>
            </a:r>
            <a:r>
              <a:rPr lang="en-US" sz="1600" dirty="0"/>
              <a:t>including surveillance and undercover operations</a:t>
            </a:r>
          </a:p>
          <a:p>
            <a:pPr lvl="1"/>
            <a:r>
              <a:rPr lang="en-US" dirty="0" smtClean="0"/>
              <a:t>Witness Due Diligence: </a:t>
            </a:r>
            <a:r>
              <a:rPr lang="en-US" sz="1600" dirty="0" smtClean="0"/>
              <a:t>develop </a:t>
            </a:r>
            <a:r>
              <a:rPr lang="en-US" sz="1600" dirty="0"/>
              <a:t>dossiers on the character, background, and judgment of witnesses, whether hostile or friendly</a:t>
            </a:r>
          </a:p>
          <a:p>
            <a:pPr lvl="1"/>
            <a:r>
              <a:rPr lang="en-US" dirty="0" smtClean="0"/>
              <a:t>Forensic Technology: </a:t>
            </a:r>
            <a:r>
              <a:rPr lang="en-US" sz="1600" dirty="0"/>
              <a:t>Teams also secure and analyze digital evidence in a forensically sound manner</a:t>
            </a:r>
          </a:p>
          <a:p>
            <a:pPr lvl="1"/>
            <a:r>
              <a:rPr lang="en-US" dirty="0" smtClean="0"/>
              <a:t>Forensic Engineering: </a:t>
            </a:r>
            <a:r>
              <a:rPr lang="en-US" sz="1600" dirty="0"/>
              <a:t>The forensic engineers leverage their extraordinary knowledge of today’s complex construction methods and evolving regulatory and safety </a:t>
            </a:r>
            <a:r>
              <a:rPr lang="en-US" sz="1600" dirty="0" smtClean="0"/>
              <a:t>standards</a:t>
            </a:r>
            <a:endParaRPr lang="en-US" sz="1600" dirty="0"/>
          </a:p>
          <a:p>
            <a:pPr lvl="1"/>
            <a:endParaRPr lang="en-US" sz="2200" dirty="0" smtClean="0"/>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600" dirty="0" smtClean="0"/>
              <a:t>Role of Forensic Investigator</a:t>
            </a:r>
            <a:endParaRPr lang="en-US" sz="3600" dirty="0"/>
          </a:p>
        </p:txBody>
      </p:sp>
      <p:sp>
        <p:nvSpPr>
          <p:cNvPr id="3" name="Content Placeholder 2"/>
          <p:cNvSpPr>
            <a:spLocks noGrp="1"/>
          </p:cNvSpPr>
          <p:nvPr>
            <p:ph idx="1"/>
          </p:nvPr>
        </p:nvSpPr>
        <p:spPr>
          <a:xfrm>
            <a:off x="609600" y="1567544"/>
            <a:ext cx="10972800" cy="5290456"/>
          </a:xfrm>
        </p:spPr>
        <p:txBody>
          <a:bodyPr/>
          <a:lstStyle/>
          <a:p>
            <a:r>
              <a:rPr lang="en-US" sz="2100" dirty="0" smtClean="0"/>
              <a:t>A Forensic Investigator discover fraudulent transactions using litigation support process are as follows: </a:t>
            </a:r>
          </a:p>
          <a:p>
            <a:pPr lvl="1"/>
            <a:r>
              <a:rPr lang="en-US" sz="2000" dirty="0" smtClean="0"/>
              <a:t>Litigation and forensic practice provides multidisciplinary, independent dispute advisory, investigative, data acquisition/analysis and forensic accounting services to the global business and legal community. </a:t>
            </a:r>
          </a:p>
          <a:p>
            <a:pPr lvl="1"/>
            <a:r>
              <a:rPr lang="en-US" sz="2000" dirty="0" smtClean="0"/>
              <a:t>Forensic Investigator also covers comprehensive financial forensic investigations to uncover the facts behind fraudulent transactions, financial irregularities and internal control lapses, as well as presentations of findings and recommendations to various stakeholders, including the Board of Directors, governmental departments, court appointed receivers and stock exchanges. It includes: </a:t>
            </a:r>
          </a:p>
          <a:p>
            <a:pPr lvl="2"/>
            <a:r>
              <a:rPr lang="en-US" sz="1800" dirty="0" smtClean="0"/>
              <a:t>Preparing for Dispute Resolution</a:t>
            </a:r>
          </a:p>
          <a:p>
            <a:pPr lvl="2"/>
            <a:r>
              <a:rPr lang="en-US" sz="1800" dirty="0" smtClean="0"/>
              <a:t>Uncovering and pinpointing where fraud has taken place</a:t>
            </a:r>
          </a:p>
          <a:p>
            <a:pPr lvl="2"/>
            <a:r>
              <a:rPr lang="en-US" sz="1800" dirty="0" smtClean="0"/>
              <a:t>Evaluating loss through fraud</a:t>
            </a:r>
          </a:p>
          <a:p>
            <a:pPr lvl="2"/>
            <a:r>
              <a:rPr lang="en-US" sz="1800" dirty="0" smtClean="0"/>
              <a:t>Due Diligence Reviews</a:t>
            </a:r>
          </a:p>
          <a:p>
            <a:pPr lvl="2"/>
            <a:r>
              <a:rPr lang="en-US" sz="1800" dirty="0" smtClean="0"/>
              <a:t>Preparation of Expert Reports</a:t>
            </a:r>
            <a:endParaRPr lang="en-US" sz="1700" dirty="0" smtClean="0"/>
          </a:p>
          <a:p>
            <a:pPr>
              <a:buNone/>
            </a:pPr>
            <a:endParaRPr lang="en-US" sz="2400" dirty="0" smtClean="0"/>
          </a:p>
          <a:p>
            <a:pPr>
              <a:buNone/>
            </a:pPr>
            <a:endParaRPr lang="en-US" sz="2400" dirty="0" smtClean="0"/>
          </a:p>
          <a:p>
            <a:pPr lvl="1"/>
            <a:endParaRPr lang="en-US" sz="2000" dirty="0" smtClean="0"/>
          </a:p>
          <a:p>
            <a:pPr lvl="1"/>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600" dirty="0" smtClean="0"/>
              <a:t>Types of assignments undertaken in Litigation support</a:t>
            </a:r>
            <a:endParaRPr lang="en-US" sz="36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These services include:</a:t>
            </a:r>
          </a:p>
          <a:p>
            <a:pPr lvl="1"/>
            <a:r>
              <a:rPr lang="en-US" dirty="0" smtClean="0"/>
              <a:t>Dispute resolution between shareholders </a:t>
            </a:r>
          </a:p>
          <a:p>
            <a:pPr lvl="1"/>
            <a:r>
              <a:rPr lang="en-US" dirty="0" smtClean="0"/>
              <a:t>Fraud Investigation </a:t>
            </a:r>
          </a:p>
          <a:p>
            <a:pPr lvl="1"/>
            <a:r>
              <a:rPr lang="en-US" dirty="0" smtClean="0"/>
              <a:t>Employment Claim </a:t>
            </a:r>
          </a:p>
          <a:p>
            <a:pPr>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9881"/>
            <a:ext cx="10972800" cy="4415261"/>
          </a:xfrm>
        </p:spPr>
        <p:txBody>
          <a:bodyPr>
            <a:normAutofit fontScale="90000"/>
          </a:bodyPr>
          <a:lstStyle/>
          <a:p>
            <a:pPr algn="ctr"/>
            <a:r>
              <a:rPr lang="en-US" sz="4800" dirty="0" smtClean="0"/>
              <a:t/>
            </a:r>
            <a:br>
              <a:rPr lang="en-US" sz="4800" dirty="0" smtClean="0"/>
            </a:br>
            <a:r>
              <a:rPr lang="en-US" sz="4800" dirty="0" smtClean="0"/>
              <a:t> Role of Internal Auditor in detecting frauds &amp; relevant standards- SIA 11</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Internal Auditor</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An internal auditor (IA) is a trained professional employed by companies to provide independent and objective evaluations of financial and operational business activities, including corporate governance. The main job of an internal auditor (IA) is to identify problems and correct them before they are discovered during an external audit by an outside firm or regulatory agencies, such as the Securities &amp; Exchange Board of India (SEBI). </a:t>
            </a:r>
          </a:p>
          <a:p>
            <a:r>
              <a:rPr lang="en-US" sz="2400" dirty="0" smtClean="0"/>
              <a:t>An internal audit generally performs the three tasks outlined below.</a:t>
            </a:r>
          </a:p>
          <a:p>
            <a:pPr lvl="1"/>
            <a:r>
              <a:rPr lang="en-US" sz="2300" dirty="0" smtClean="0"/>
              <a:t>Assess any risks and the internal controls within a company</a:t>
            </a:r>
          </a:p>
          <a:p>
            <a:pPr lvl="1"/>
            <a:r>
              <a:rPr lang="en-US" sz="2300" dirty="0" smtClean="0"/>
              <a:t>Ensure that a company and its employees are in compliance with federal and state laws and regulations</a:t>
            </a:r>
          </a:p>
          <a:p>
            <a:pPr lvl="1"/>
            <a:r>
              <a:rPr lang="en-US" sz="2300" dirty="0" smtClean="0"/>
              <a:t>Make suggestions as to what needs to be done to rectify a failed audit or issues that were identified as problematic during the audit</a:t>
            </a:r>
          </a:p>
          <a:p>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Internal Auditing Process</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Internal auditors will typically </a:t>
            </a:r>
            <a:r>
              <a:rPr lang="en-US" sz="2400" u="sng" dirty="0" smtClean="0"/>
              <a:t>perform a multitude of tasks, including examining financial statements, expense reports, inventory, financial data, budgeting and accounting practices, as well as creating risk assessments for each department</a:t>
            </a:r>
            <a:r>
              <a:rPr lang="en-US" sz="2400" dirty="0" smtClean="0"/>
              <a:t>. Detailed notes are taken, interviews with employees are conducted, work schedules are supervised, physical assets are verified, and financial statements are scrutinized to eliminate potentially damaging errors or falsehoods and find ways to boost productivity.</a:t>
            </a:r>
          </a:p>
          <a:p>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2800" dirty="0" smtClean="0"/>
              <a:t>Role of  internal auditor  in preventing, detecting, and investigating fraud</a:t>
            </a:r>
            <a:endParaRPr lang="en-US" sz="2800" dirty="0"/>
          </a:p>
        </p:txBody>
      </p:sp>
      <p:sp>
        <p:nvSpPr>
          <p:cNvPr id="3" name="Content Placeholder 2"/>
          <p:cNvSpPr>
            <a:spLocks noGrp="1"/>
          </p:cNvSpPr>
          <p:nvPr>
            <p:ph idx="1"/>
          </p:nvPr>
        </p:nvSpPr>
        <p:spPr>
          <a:xfrm>
            <a:off x="609600" y="1449978"/>
            <a:ext cx="10972800" cy="5068390"/>
          </a:xfrm>
        </p:spPr>
        <p:txBody>
          <a:bodyPr/>
          <a:lstStyle/>
          <a:p>
            <a:r>
              <a:rPr lang="en-US" sz="2000" dirty="0" smtClean="0"/>
              <a:t>Internal auditors support management's efforts to establish a culture that embraces ethics, honesty, and integrity. They assist management with the evaluation of internal controls used to detect or mitigate fraud, evaluate the organization's assessment of fraud risk, and are involved in any fraud investigations. </a:t>
            </a:r>
          </a:p>
          <a:p>
            <a:r>
              <a:rPr lang="en-US" sz="2000" dirty="0" smtClean="0"/>
              <a:t>Internal auditors </a:t>
            </a:r>
            <a:r>
              <a:rPr lang="en-US" sz="2000" u="sng" dirty="0" smtClean="0"/>
              <a:t>watch for potential fraud risks, assess the adequacy of related controls, and make recommendations</a:t>
            </a:r>
            <a:r>
              <a:rPr lang="en-US" sz="2000" dirty="0" smtClean="0"/>
              <a:t> for improvement. During the audit, the auditors detect different errors that may be manipulated before or may appear due to the carelessness of the company’s bookkeepers.</a:t>
            </a:r>
          </a:p>
          <a:p>
            <a:r>
              <a:rPr lang="en-US" sz="2000" dirty="0" smtClean="0"/>
              <a:t>The internal auditor’s roles in relation to fraud risk management </a:t>
            </a:r>
            <a:r>
              <a:rPr lang="en-US" sz="2000" u="sng" dirty="0" smtClean="0"/>
              <a:t>could include initial or full investigation of suspected fraud, root cause analysis and control improvement </a:t>
            </a:r>
            <a:r>
              <a:rPr lang="en-US" sz="2000" dirty="0" smtClean="0"/>
              <a:t>recommendations, monitoring of a reporting/whistleblower hotline, and providing ethics training sessions. </a:t>
            </a:r>
          </a:p>
          <a:p>
            <a:r>
              <a:rPr lang="en-US" sz="2000" dirty="0" smtClean="0"/>
              <a:t>“Internal audit should consider where fraud risk is present within the business and respond appropriately by auditing the controls of that area, evaluating the potential for the occurrence of fraud and how the organization manages fraud risk through risk assessment, and audit planning. </a:t>
            </a:r>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200" dirty="0" smtClean="0"/>
              <a:t>Internal auditing as resource in fraud prevention and detection</a:t>
            </a:r>
            <a:endParaRPr lang="en-US" sz="32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The Institute of Internal Auditors International Standards for the Professional Practice of Internal Auditing (Standards) pertaining to fraud and the internal auditor’s role in detecting, preventing, and monitoring fraud risks and addressing those risks in audits and investigations include:</a:t>
            </a:r>
          </a:p>
          <a:p>
            <a:pPr lvl="1"/>
            <a:r>
              <a:rPr lang="en-US" sz="2300" b="1" dirty="0" smtClean="0"/>
              <a:t>IIA Standard 1200: </a:t>
            </a:r>
            <a:r>
              <a:rPr lang="en-US" sz="2300" dirty="0" smtClean="0"/>
              <a:t>Internal auditors must have sufficient knowledge to evaluate the risk of fraud and the manner in which it is managed by the organization</a:t>
            </a:r>
            <a:endParaRPr lang="en-US" sz="2300" b="1" dirty="0" smtClean="0"/>
          </a:p>
          <a:p>
            <a:pPr lvl="1"/>
            <a:r>
              <a:rPr lang="en-US" sz="2300" b="1" dirty="0" smtClean="0"/>
              <a:t>IIA Standard 2120: </a:t>
            </a:r>
            <a:r>
              <a:rPr lang="en-US" sz="2300" dirty="0" smtClean="0"/>
              <a:t>The internal audit activity must evaluate the potential for the occurrence of fraud and how the organization manages fraud risk.</a:t>
            </a:r>
            <a:r>
              <a:rPr lang="en-US" sz="2300" b="1" dirty="0" smtClean="0"/>
              <a:t> </a:t>
            </a:r>
            <a:endParaRPr lang="en-US" sz="2300" dirty="0" smtClean="0"/>
          </a:p>
          <a:p>
            <a:pPr lvl="1"/>
            <a:r>
              <a:rPr lang="en-US" sz="2300" b="1" dirty="0" smtClean="0"/>
              <a:t>IIA Standard 2210:  </a:t>
            </a:r>
            <a:r>
              <a:rPr lang="en-US" sz="2300" dirty="0" smtClean="0"/>
              <a:t>Internal auditors must consider the probability of significant errors, fraud, noncompliance, and other exposures when developing the engagement objectives.</a:t>
            </a:r>
          </a:p>
          <a:p>
            <a:pPr lvl="1"/>
            <a:endParaRPr lang="en-US" sz="1800" b="1"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algn="ctr"/>
            <a:r>
              <a:rPr lang="en-US" sz="4000" dirty="0" smtClean="0"/>
              <a:t> </a:t>
            </a:r>
            <a:br>
              <a:rPr lang="en-US" sz="4000" dirty="0" smtClean="0"/>
            </a:br>
            <a:r>
              <a:rPr lang="en-US" sz="4000" dirty="0" smtClean="0"/>
              <a:t>Internal audit and  fraud assurance</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Internal audit plays a crucial part in not only helping to reduce the financial and reputational impact of fraud but also in preventing detriment to business objectives. Following are the ways internal audit can respond to the challenge of fraud risks: </a:t>
            </a:r>
          </a:p>
          <a:p>
            <a:pPr lvl="1"/>
            <a:r>
              <a:rPr lang="en-US" dirty="0" smtClean="0"/>
              <a:t>Review detection controls</a:t>
            </a:r>
          </a:p>
          <a:p>
            <a:pPr lvl="1"/>
            <a:r>
              <a:rPr lang="en-US" dirty="0" smtClean="0"/>
              <a:t>Provide fraud risk training</a:t>
            </a:r>
          </a:p>
          <a:p>
            <a:pPr lvl="1"/>
            <a:r>
              <a:rPr lang="en-US" dirty="0" smtClean="0"/>
              <a:t>Invest in audit management software</a:t>
            </a:r>
          </a:p>
          <a:p>
            <a:pPr lvl="1"/>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 Inherent Risk</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Inherent risk is the risk posed by an error or omission in a financial statement due to a factor other than a failure of internal control. This type of risk represents a worst-case scenario because all internal controls in place have nonetheless failed. Inherent risk is one of the risks auditors and analysts must look for when reviewing financial statements, along with control risk and detection risk. </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Standard of Internal Audit (SIA)</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The SIAs are a set of minimum requirements that apply to all members of the ICAI while performing internal audit of any entity or body corporate. The Standards on Internal Audit was, originally, issued in November, 2004, revised in July, 2007, and was recommendatory in nature.</a:t>
            </a:r>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Introduction of Standard of Internal Audit (SIA)</a:t>
            </a:r>
            <a:endParaRPr lang="en-US" sz="4000" dirty="0"/>
          </a:p>
        </p:txBody>
      </p:sp>
      <p:sp>
        <p:nvSpPr>
          <p:cNvPr id="3" name="Content Placeholder 2"/>
          <p:cNvSpPr>
            <a:spLocks noGrp="1"/>
          </p:cNvSpPr>
          <p:nvPr>
            <p:ph idx="1"/>
          </p:nvPr>
        </p:nvSpPr>
        <p:spPr>
          <a:xfrm>
            <a:off x="609600" y="1567545"/>
            <a:ext cx="10972800" cy="5068390"/>
          </a:xfrm>
        </p:spPr>
        <p:txBody>
          <a:bodyPr/>
          <a:lstStyle/>
          <a:p>
            <a:pPr lvl="0"/>
            <a:r>
              <a:rPr lang="en-US" sz="2400" dirty="0" smtClean="0"/>
              <a:t>The Standards on Internal Audit (SIAs) establish uniform evaluation criteria, methods, processes, and practices.</a:t>
            </a:r>
          </a:p>
          <a:p>
            <a:pPr lvl="0"/>
            <a:r>
              <a:rPr lang="en-US" sz="2400" dirty="0" smtClean="0"/>
              <a:t>The Standards are pronouncements which form the basis for conducting all internal audit activity.</a:t>
            </a:r>
          </a:p>
          <a:p>
            <a:pPr lvl="0"/>
            <a:r>
              <a:rPr lang="en-US" sz="2400" dirty="0" smtClean="0"/>
              <a:t>These pronouncements are designed to help the internal auditor to discharge his responsibilities.</a:t>
            </a:r>
          </a:p>
          <a:p>
            <a:r>
              <a:rPr lang="en-US" sz="2400" dirty="0" smtClean="0"/>
              <a:t>The Standards on Internal Audits are applicable for all internal audits beginning on or after a date to be notified by the Council of the Institute.</a:t>
            </a:r>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Why are SIAs introduced?</a:t>
            </a:r>
            <a:endParaRPr lang="en-US" sz="4000" dirty="0"/>
          </a:p>
        </p:txBody>
      </p:sp>
      <p:sp>
        <p:nvSpPr>
          <p:cNvPr id="3" name="Content Placeholder 2"/>
          <p:cNvSpPr>
            <a:spLocks noGrp="1"/>
          </p:cNvSpPr>
          <p:nvPr>
            <p:ph idx="1"/>
          </p:nvPr>
        </p:nvSpPr>
        <p:spPr>
          <a:xfrm>
            <a:off x="609600" y="1567545"/>
            <a:ext cx="10972800" cy="5068390"/>
          </a:xfrm>
        </p:spPr>
        <p:txBody>
          <a:bodyPr/>
          <a:lstStyle/>
          <a:p>
            <a:pPr lvl="0"/>
            <a:r>
              <a:rPr lang="en-US" sz="2400" dirty="0" smtClean="0"/>
              <a:t>To provide a benchmark for quality of services during an internal audit. </a:t>
            </a:r>
          </a:p>
          <a:p>
            <a:pPr lvl="0"/>
            <a:r>
              <a:rPr lang="en-US" sz="2400" dirty="0" smtClean="0"/>
              <a:t>With the introduction of SIAs the ICAI aims to codify the best practices in internal audit services. </a:t>
            </a:r>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Need for Standards on Internal Audit (SIA)</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The Standards on Internal Audit (SIAs) establish uniform evaluation criteria, methods, processes and practices. The Standards are pronouncements which form the basis for conducting all internal audit activity. These pronouncements are designed to help the internal auditor to discharge his responsibilities.</a:t>
            </a:r>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9881"/>
            <a:ext cx="10972800" cy="4415261"/>
          </a:xfrm>
        </p:spPr>
        <p:txBody>
          <a:bodyPr>
            <a:normAutofit fontScale="90000"/>
          </a:bodyPr>
          <a:lstStyle/>
          <a:p>
            <a:pPr lvl="0" algn="ctr"/>
            <a:r>
              <a:rPr lang="en-US" sz="4800" dirty="0" smtClean="0"/>
              <a:t/>
            </a:r>
            <a:br>
              <a:rPr lang="en-US" sz="4800" dirty="0" smtClean="0"/>
            </a:br>
            <a:r>
              <a:rPr lang="en-US" sz="4800" dirty="0" smtClean="0"/>
              <a:t> </a:t>
            </a:r>
            <a:r>
              <a:rPr lang="en-US" sz="4400" dirty="0"/>
              <a:t>Engagement</a:t>
            </a:r>
            <a:r>
              <a:rPr lang="en-US" sz="4400" dirty="0" smtClean="0">
                <a:solidFill>
                  <a:srgbClr val="002060"/>
                </a:solidFill>
              </a:rPr>
              <a:t> </a:t>
            </a:r>
            <a:r>
              <a:rPr lang="en-US" sz="4400" dirty="0" smtClean="0"/>
              <a:t>Terms, Quality Control and response in overseas  international environment </a:t>
            </a:r>
            <a:br>
              <a:rPr lang="en-US" sz="44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Engagement Terms</a:t>
            </a:r>
            <a:endParaRPr lang="en-US" sz="44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Engagement Terms are the conditions that someone must agree to before they can be employed by an organization.</a:t>
            </a:r>
          </a:p>
          <a:p>
            <a:r>
              <a:rPr lang="en-US" sz="2400" dirty="0" smtClean="0"/>
              <a:t>As per International Standard on Auditing (ISA) 210, “Terms of Audit Engagements” will be applied in the context of the “Preface to the International Standards on Quality Control, Auditing, Review, Other Assurance and Related Services,” which sets out the application and authority of ISAs.</a:t>
            </a:r>
          </a:p>
          <a:p>
            <a:pPr>
              <a:buNone/>
            </a:pPr>
            <a:endParaRPr lang="en-US" sz="2400" dirty="0" smtClean="0"/>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800" dirty="0" smtClean="0"/>
              <a:t>Purpose of International Standard on Auditing (ISA)</a:t>
            </a:r>
            <a:endParaRPr lang="en-US" sz="38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Establishing standards and providing guidance on: </a:t>
            </a:r>
          </a:p>
          <a:p>
            <a:pPr lvl="1"/>
            <a:r>
              <a:rPr lang="en-US" u="sng" dirty="0" smtClean="0"/>
              <a:t>Agreeing the terms of the engagement with the client</a:t>
            </a:r>
          </a:p>
          <a:p>
            <a:pPr lvl="1"/>
            <a:r>
              <a:rPr lang="en-US" u="sng" dirty="0" smtClean="0"/>
              <a:t>The auditor’s response to a request by a client to change the terms of an engagement to one that provides a lower level of assurance. </a:t>
            </a:r>
          </a:p>
          <a:p>
            <a:r>
              <a:rPr lang="en-US" sz="2400" dirty="0" smtClean="0"/>
              <a:t>The auditor and the client should agree on the terms of the engagement.</a:t>
            </a:r>
          </a:p>
          <a:p>
            <a:r>
              <a:rPr lang="en-US" sz="2400" dirty="0" smtClean="0"/>
              <a:t>This ISA is intended to assist the auditor in the preparation of engagement letters relating to audits of financial statements. The guidance is also applicable to related services. </a:t>
            </a:r>
          </a:p>
          <a:p>
            <a:pPr marL="273050" lvl="1" indent="-273050">
              <a:buClr>
                <a:srgbClr val="0BD0D9"/>
              </a:buClr>
              <a:buSzPct val="95000"/>
            </a:pPr>
            <a:r>
              <a:rPr lang="en-US" dirty="0" smtClean="0"/>
              <a:t> </a:t>
            </a:r>
            <a:r>
              <a:rPr lang="en-US" u="sng" dirty="0" smtClean="0"/>
              <a:t>In some countries, the objective and scope of an audit and the auditor’s obligations are established by law</a:t>
            </a:r>
            <a:r>
              <a:rPr lang="en-US" dirty="0" smtClean="0"/>
              <a:t>. Even in those situations the auditor may still find audit engagement letters informative for their clients.</a:t>
            </a:r>
            <a:endParaRPr lang="en-US" sz="1800" dirty="0" smtClean="0"/>
          </a:p>
          <a:p>
            <a:pPr>
              <a:buNone/>
            </a:pPr>
            <a:endParaRPr lang="en-US" sz="2400" dirty="0" smtClean="0"/>
          </a:p>
          <a:p>
            <a:endParaRPr lang="en-US" sz="2200" dirty="0" smtClean="0"/>
          </a:p>
          <a:p>
            <a:pPr lvl="1">
              <a:buNone/>
            </a:pPr>
            <a:endParaRPr lang="en-US" sz="2200" dirty="0" smtClean="0"/>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Audit Engagement Letters</a:t>
            </a:r>
            <a:endParaRPr lang="en-US" sz="44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It is in the interest of both client and auditor that the auditor sends an engagement letter, </a:t>
            </a:r>
            <a:r>
              <a:rPr lang="en-US" sz="2400" u="sng" dirty="0" smtClean="0"/>
              <a:t>preferably before the commencement of the engagement</a:t>
            </a:r>
            <a:r>
              <a:rPr lang="en-US" sz="2400" dirty="0" smtClean="0"/>
              <a:t>, to help in avoiding misunderstandings with respect to the engagement.</a:t>
            </a:r>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t>
            </a:r>
            <a:r>
              <a:rPr lang="en-US" sz="4000" dirty="0" smtClean="0"/>
              <a:t>Principal contents of Audit Engagement Letters</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The objective of the audit of financial statements or forensic audit.</a:t>
            </a:r>
          </a:p>
          <a:p>
            <a:r>
              <a:rPr lang="en-US" sz="2400" dirty="0" smtClean="0"/>
              <a:t>Management’s responsibility for the financial statements or other information provided.</a:t>
            </a:r>
          </a:p>
          <a:p>
            <a:r>
              <a:rPr lang="en-US" sz="2400" dirty="0" smtClean="0"/>
              <a:t>The scope of the audit</a:t>
            </a:r>
          </a:p>
          <a:p>
            <a:r>
              <a:rPr lang="en-US" sz="2400" dirty="0" smtClean="0"/>
              <a:t>Regulations, or pronouncements of professional bodies to which the auditor adheres.</a:t>
            </a:r>
          </a:p>
          <a:p>
            <a:r>
              <a:rPr lang="en-US" sz="2400" dirty="0" smtClean="0"/>
              <a:t>The form of any reports or other communication of results of the engagement.</a:t>
            </a:r>
          </a:p>
          <a:p>
            <a:pPr marL="273050" lvl="2" indent="-273050">
              <a:buClr>
                <a:srgbClr val="0BD0D9"/>
              </a:buClr>
              <a:buSzPct val="95000"/>
            </a:pPr>
            <a:r>
              <a:rPr lang="en-US" sz="2400" dirty="0" smtClean="0"/>
              <a:t>Unrestricted access to whatever records, documentation and other information requested in connection with the audit; and Management’s responsibility for establishing and maintaining effective internal control.</a:t>
            </a:r>
            <a:endParaRPr lang="en-US" sz="1800" dirty="0" smtClean="0"/>
          </a:p>
          <a:p>
            <a:pPr>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Recurring Audits</a:t>
            </a:r>
            <a:endParaRPr lang="en-US" sz="44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On recurring audits, the auditor should consider whether circumstances require the terms of the engagement to be revised and whether there is a need to remind the client of the existing terms of the engagement.</a:t>
            </a:r>
          </a:p>
          <a:p>
            <a:pPr marL="273050" lvl="1" indent="-273050">
              <a:buClr>
                <a:srgbClr val="0BD0D9"/>
              </a:buClr>
              <a:buSzPct val="95000"/>
            </a:pPr>
            <a:r>
              <a:rPr lang="en-US" sz="2400" dirty="0" smtClean="0"/>
              <a:t>The auditor may decide not to send a new engagement letter each period. </a:t>
            </a:r>
            <a:r>
              <a:rPr lang="en-US" dirty="0" smtClean="0"/>
              <a:t>However, the following factors may make it appropriate to send a new letter:</a:t>
            </a:r>
          </a:p>
          <a:p>
            <a:pPr lvl="1"/>
            <a:r>
              <a:rPr lang="en-US" sz="2300" dirty="0" smtClean="0"/>
              <a:t>Any indication that the client misunderstands the objective and scope of the audit.</a:t>
            </a:r>
          </a:p>
          <a:p>
            <a:pPr lvl="1"/>
            <a:r>
              <a:rPr lang="en-US" sz="2300" dirty="0" smtClean="0"/>
              <a:t>Any revised or special terms of the engagement.</a:t>
            </a:r>
          </a:p>
          <a:p>
            <a:pPr lvl="1"/>
            <a:r>
              <a:rPr lang="en-US" sz="2300" dirty="0" smtClean="0"/>
              <a:t>A recent change of senior management or those charged with governance. </a:t>
            </a:r>
          </a:p>
          <a:p>
            <a:pPr lvl="1"/>
            <a:r>
              <a:rPr lang="en-US" sz="2300" dirty="0" smtClean="0"/>
              <a:t>A significant change in ownership. </a:t>
            </a:r>
          </a:p>
          <a:p>
            <a:pPr lvl="1"/>
            <a:r>
              <a:rPr lang="en-US" sz="2300" dirty="0" smtClean="0"/>
              <a:t>A significant change in nature or size of the client’s business.</a:t>
            </a:r>
          </a:p>
          <a:p>
            <a:pPr lvl="1"/>
            <a:r>
              <a:rPr lang="en-US" sz="2300" dirty="0" smtClean="0"/>
              <a:t>Legal or regulatory requirements.</a:t>
            </a:r>
          </a:p>
          <a:p>
            <a:pPr lvl="1"/>
            <a:endParaRPr lang="en-US" sz="2200" dirty="0" smtClean="0"/>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Examples of Inherent Risk</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Inherent risk is often present when a company releases forward-looking financial statements, either to internal investors or the public as a whole. Forward-looking financials by nature rely on management's estimates and value judgments, which pose an inherent risk.</a:t>
            </a: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Acceptance of a Change in Engagement</a:t>
            </a:r>
            <a:endParaRPr lang="en-US" sz="4000" dirty="0"/>
          </a:p>
        </p:txBody>
      </p:sp>
      <p:sp>
        <p:nvSpPr>
          <p:cNvPr id="3" name="Content Placeholder 2"/>
          <p:cNvSpPr>
            <a:spLocks noGrp="1"/>
          </p:cNvSpPr>
          <p:nvPr>
            <p:ph idx="1"/>
          </p:nvPr>
        </p:nvSpPr>
        <p:spPr>
          <a:xfrm>
            <a:off x="609600" y="1567545"/>
            <a:ext cx="10972800" cy="5068390"/>
          </a:xfrm>
        </p:spPr>
        <p:txBody>
          <a:bodyPr/>
          <a:lstStyle/>
          <a:p>
            <a:pPr lvl="0"/>
            <a:r>
              <a:rPr lang="en-US" sz="1950" dirty="0" smtClean="0"/>
              <a:t>An auditor who, before the completion of the engagement, is requested to change the engagement to one which provides a lower level of assurance, should consider the appropriateness of doing so. </a:t>
            </a:r>
          </a:p>
          <a:p>
            <a:pPr lvl="0"/>
            <a:r>
              <a:rPr lang="en-US" sz="1950" dirty="0" smtClean="0"/>
              <a:t>A request from the client for the auditor to change the engagement may result from a change in circumstances affecting the need for the service, a misunderstanding as to the nature of an audit or related service originally requested or a restriction on the scope of the engagement</a:t>
            </a:r>
          </a:p>
          <a:p>
            <a:pPr lvl="0"/>
            <a:r>
              <a:rPr lang="en-US" sz="1950" dirty="0" smtClean="0"/>
              <a:t>A change in circumstances that affects the entity’s requirements </a:t>
            </a:r>
          </a:p>
          <a:p>
            <a:pPr lvl="0"/>
            <a:r>
              <a:rPr lang="en-US" sz="1950" dirty="0" smtClean="0"/>
              <a:t>If the auditor concludes that there is reasonable justification to change the engagement and if the audit work performed complies with the ISAs applicable to the changed engagement</a:t>
            </a:r>
          </a:p>
          <a:p>
            <a:r>
              <a:rPr lang="en-US" sz="1950" dirty="0" smtClean="0"/>
              <a:t>Where the terms of the engagement are changed, the auditor and the client should agree on the new terms.</a:t>
            </a:r>
          </a:p>
          <a:p>
            <a:pPr lvl="0"/>
            <a:r>
              <a:rPr lang="en-US" sz="1950" dirty="0" smtClean="0"/>
              <a:t>The auditor should not agree to a change of engagement where there is no reasonable justification for doing so. </a:t>
            </a:r>
          </a:p>
          <a:p>
            <a:pPr lvl="0"/>
            <a:r>
              <a:rPr lang="en-US" sz="1950" dirty="0" smtClean="0"/>
              <a:t>If the auditor is unable to agree to a change of the engagement and is not permitted to continue the original engagement, the auditor should withdraw and consider whether there is any obligation, either contractual or otherwise, to report to other parties</a:t>
            </a:r>
          </a:p>
          <a:p>
            <a:pPr lvl="0">
              <a:buNone/>
            </a:pPr>
            <a:endParaRPr lang="en-US" sz="2400" dirty="0" smtClean="0"/>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Quality Control </a:t>
            </a:r>
            <a:endParaRPr lang="en-US" sz="44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Quality control (QC) is a process through which a forensic auditor </a:t>
            </a:r>
            <a:r>
              <a:rPr lang="en-US" sz="2400" u="sng" dirty="0" smtClean="0"/>
              <a:t>ensures compliance with audit procedures. </a:t>
            </a:r>
          </a:p>
          <a:p>
            <a:r>
              <a:rPr lang="en-US" sz="2400" dirty="0" smtClean="0"/>
              <a:t>Quality control is a means by which a firm obtains a reasonable assurance that the expression of expert opinion always reflects the observance of approved quality standards, relevant Act/Decree and code of professional ethics.</a:t>
            </a:r>
          </a:p>
          <a:p>
            <a:pPr lvl="1">
              <a:buNone/>
            </a:pPr>
            <a:endParaRPr lang="en-US" sz="22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1" algn="ctr"/>
            <a:r>
              <a:rPr lang="en-US" sz="3600" dirty="0" smtClean="0"/>
              <a:t>Scope of International Standard on Quality Control (ISQC)</a:t>
            </a:r>
            <a:endParaRPr lang="en-US" sz="3600" dirty="0"/>
          </a:p>
        </p:txBody>
      </p:sp>
      <p:sp>
        <p:nvSpPr>
          <p:cNvPr id="3" name="Content Placeholder 2"/>
          <p:cNvSpPr>
            <a:spLocks noGrp="1"/>
          </p:cNvSpPr>
          <p:nvPr>
            <p:ph idx="1"/>
          </p:nvPr>
        </p:nvSpPr>
        <p:spPr>
          <a:xfrm>
            <a:off x="609600" y="1567545"/>
            <a:ext cx="10972800" cy="5068390"/>
          </a:xfrm>
        </p:spPr>
        <p:txBody>
          <a:bodyPr/>
          <a:lstStyle/>
          <a:p>
            <a:pPr lvl="0"/>
            <a:r>
              <a:rPr lang="en-US" sz="2400" dirty="0" smtClean="0"/>
              <a:t>This International Standard on Quality Control (ISQC) </a:t>
            </a:r>
            <a:r>
              <a:rPr lang="en-US" sz="2400" u="sng" dirty="0" smtClean="0"/>
              <a:t>deals with a firm’s responsibilities for its system of quality control for audits and reviews of financial statements</a:t>
            </a:r>
            <a:r>
              <a:rPr lang="en-US" sz="2400" dirty="0" smtClean="0"/>
              <a:t>, and other assurance and related services engagements. This ISQC is to be read in conjunction with relevant ethical requirements.</a:t>
            </a:r>
          </a:p>
          <a:p>
            <a:pPr lvl="0"/>
            <a:r>
              <a:rPr lang="en-US" sz="2400" dirty="0" smtClean="0"/>
              <a:t>Other pronouncements of the International Auditing and Assurance Standards Board (IAASB) set out additional standards and guidance on the responsibilities of firm personnel regarding quality control procedures for specific types of engagements. </a:t>
            </a:r>
          </a:p>
          <a:p>
            <a:r>
              <a:rPr lang="en-US" sz="2400" dirty="0" smtClean="0"/>
              <a:t>A system of quality control </a:t>
            </a:r>
            <a:r>
              <a:rPr lang="en-US" sz="2400" u="sng" dirty="0" smtClean="0"/>
              <a:t>consists of policies designed to achieve the objective and the procedures necessary </a:t>
            </a:r>
            <a:r>
              <a:rPr lang="en-US" sz="2400" dirty="0" smtClean="0"/>
              <a:t>to implement and monitor compliance with those policies.</a:t>
            </a:r>
          </a:p>
          <a:p>
            <a:pPr lvl="0"/>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2600" b="1" dirty="0" smtClean="0"/>
              <a:t>Auditor’s / Engagement Partner’s Responsibilities for Quality Control on Audits</a:t>
            </a:r>
            <a:endParaRPr lang="en-US" sz="2600" dirty="0"/>
          </a:p>
        </p:txBody>
      </p:sp>
      <p:sp>
        <p:nvSpPr>
          <p:cNvPr id="3" name="Content Placeholder 2"/>
          <p:cNvSpPr>
            <a:spLocks noGrp="1"/>
          </p:cNvSpPr>
          <p:nvPr>
            <p:ph idx="1"/>
          </p:nvPr>
        </p:nvSpPr>
        <p:spPr>
          <a:xfrm>
            <a:off x="609600" y="1567545"/>
            <a:ext cx="10972800" cy="5068390"/>
          </a:xfrm>
        </p:spPr>
        <p:txBody>
          <a:bodyPr/>
          <a:lstStyle/>
          <a:p>
            <a:pPr lvl="0"/>
            <a:r>
              <a:rPr lang="en-US" sz="2400" dirty="0" smtClean="0"/>
              <a:t>The engagement partner shall take </a:t>
            </a:r>
            <a:r>
              <a:rPr lang="en-US" sz="2400" u="sng" dirty="0" smtClean="0"/>
              <a:t>responsibility for the overall quality</a:t>
            </a:r>
            <a:r>
              <a:rPr lang="en-US" sz="2400" dirty="0" smtClean="0"/>
              <a:t> on each audit engagement to which that partner is assigned.</a:t>
            </a:r>
          </a:p>
          <a:p>
            <a:r>
              <a:rPr lang="en-US" sz="2400" dirty="0" smtClean="0"/>
              <a:t>Throughout the audit engagement, the </a:t>
            </a:r>
            <a:r>
              <a:rPr lang="en-US" sz="2400" u="sng" dirty="0" smtClean="0"/>
              <a:t>engagement partner shall remain alert, through observation and making inquiries </a:t>
            </a:r>
            <a:r>
              <a:rPr lang="en-US" sz="2400" dirty="0" smtClean="0"/>
              <a:t>as necessary, for evidence of non-compliance with relevant ethical requirements by members of the engagement team.</a:t>
            </a:r>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Audit Documentation </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The auditor shall include in the audit documentation for quality control such as:</a:t>
            </a:r>
          </a:p>
          <a:p>
            <a:pPr lvl="1"/>
            <a:r>
              <a:rPr lang="en-US" sz="2300" dirty="0" smtClean="0"/>
              <a:t>Issues identified with respect to compliance with relevant ethical requirements and how they were resolved.</a:t>
            </a:r>
          </a:p>
          <a:p>
            <a:pPr lvl="1"/>
            <a:r>
              <a:rPr lang="en-US" sz="2300" dirty="0" smtClean="0"/>
              <a:t>Conclusions on compliance with independence requirements that apply to the audit engagement, and any relevant discussions with the firm that support these conclusions. </a:t>
            </a:r>
          </a:p>
          <a:p>
            <a:pPr lvl="1"/>
            <a:r>
              <a:rPr lang="en-US" sz="2300" dirty="0" smtClean="0"/>
              <a:t>Conclusions reached regarding the acceptance and continuance of client relationships and audit engagements. </a:t>
            </a:r>
          </a:p>
          <a:p>
            <a:pPr lvl="1"/>
            <a:r>
              <a:rPr lang="en-US" sz="2300" dirty="0" smtClean="0"/>
              <a:t>The nature and scope of, and conclusions resulting from, consultations undertaken during the course of the audit engagement.</a:t>
            </a:r>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9881"/>
            <a:ext cx="10972800" cy="4415261"/>
          </a:xfrm>
        </p:spPr>
        <p:txBody>
          <a:bodyPr>
            <a:normAutofit fontScale="90000"/>
          </a:bodyPr>
          <a:lstStyle/>
          <a:p>
            <a:pPr algn="ctr"/>
            <a:r>
              <a:rPr lang="en-US" sz="4800" dirty="0" smtClean="0"/>
              <a:t/>
            </a:r>
            <a:br>
              <a:rPr lang="en-US" sz="4800" dirty="0" smtClean="0"/>
            </a:br>
            <a:r>
              <a:rPr lang="en-US" sz="4800" dirty="0" smtClean="0"/>
              <a:t> </a:t>
            </a:r>
            <a:r>
              <a:rPr lang="en-US" sz="4900" dirty="0" smtClean="0"/>
              <a:t>Documentation of Observations</a:t>
            </a:r>
            <a:br>
              <a:rPr lang="en-US" sz="4900" dirty="0" smtClean="0"/>
            </a:br>
            <a:r>
              <a:rPr lang="en-US" sz="4400" dirty="0" smtClean="0"/>
              <a:t/>
            </a:r>
            <a:br>
              <a:rPr lang="en-US" sz="44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Concept of Documentation</a:t>
            </a:r>
            <a:endParaRPr lang="en-US" sz="4000" dirty="0"/>
          </a:p>
        </p:txBody>
      </p:sp>
      <p:sp>
        <p:nvSpPr>
          <p:cNvPr id="3" name="Content Placeholder 2"/>
          <p:cNvSpPr>
            <a:spLocks noGrp="1"/>
          </p:cNvSpPr>
          <p:nvPr>
            <p:ph idx="1"/>
          </p:nvPr>
        </p:nvSpPr>
        <p:spPr>
          <a:xfrm>
            <a:off x="609600" y="1567545"/>
            <a:ext cx="10972800" cy="5068390"/>
          </a:xfrm>
        </p:spPr>
        <p:txBody>
          <a:bodyPr/>
          <a:lstStyle/>
          <a:p>
            <a:r>
              <a:rPr lang="en-US" sz="2400" dirty="0" smtClean="0"/>
              <a:t>Documentation is “as material that provides official information or evidence or that serves as a record; the process of classifying and annotating texts, photographs, etc”</a:t>
            </a:r>
          </a:p>
          <a:p>
            <a:r>
              <a:rPr lang="en-US" sz="2400" dirty="0" smtClean="0"/>
              <a:t>  Audit documentation as “</a:t>
            </a:r>
            <a:r>
              <a:rPr lang="en-US" sz="2400" u="sng" dirty="0" smtClean="0"/>
              <a:t>The record of audit procedures performed, relevant audit evidence obtained, and conclusions the auditor reached </a:t>
            </a:r>
            <a:r>
              <a:rPr lang="en-US" sz="2400" dirty="0" smtClean="0"/>
              <a:t>(terms such as “working papers” or “work papers” are also sometimes used”.</a:t>
            </a:r>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Importance of Documentation</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Documentation is considered the backbone of an audit. The work that the auditor performs, the explanations given to the auditor, the conclusions arrived at, are all evidenced by documentation.”.</a:t>
            </a:r>
          </a:p>
          <a:p>
            <a:pPr marL="273050" lvl="1" indent="-273050">
              <a:buClr>
                <a:srgbClr val="0BD0D9"/>
              </a:buClr>
              <a:buSzPct val="95000"/>
            </a:pPr>
            <a:r>
              <a:rPr lang="en-US" b="1" dirty="0" smtClean="0"/>
              <a:t>Documentation is essential because</a:t>
            </a:r>
          </a:p>
          <a:p>
            <a:pPr lvl="1"/>
            <a:r>
              <a:rPr lang="en-US" sz="2200" dirty="0" smtClean="0"/>
              <a:t>It helps in planning an audit</a:t>
            </a:r>
          </a:p>
          <a:p>
            <a:pPr lvl="1"/>
            <a:r>
              <a:rPr lang="en-US" sz="2200" dirty="0" smtClean="0"/>
              <a:t>It assists supervision and review </a:t>
            </a:r>
          </a:p>
          <a:p>
            <a:pPr lvl="1"/>
            <a:r>
              <a:rPr lang="en-US" sz="2200" dirty="0" smtClean="0"/>
              <a:t>It results in better conceptual clarity</a:t>
            </a:r>
          </a:p>
          <a:p>
            <a:pPr lvl="1"/>
            <a:r>
              <a:rPr lang="en-US" sz="2200" dirty="0" smtClean="0"/>
              <a:t>It supports and evidences work performed and compliance with standards</a:t>
            </a:r>
          </a:p>
          <a:p>
            <a:pPr marL="273050" lvl="1" indent="-273050">
              <a:buClr>
                <a:srgbClr val="0BD0D9"/>
              </a:buClr>
              <a:buSzPct val="95000"/>
            </a:pPr>
            <a:r>
              <a:rPr lang="en-US" b="1" dirty="0" smtClean="0"/>
              <a:t>Form and Content of Documentation</a:t>
            </a:r>
            <a:r>
              <a:rPr lang="en-US" dirty="0" smtClean="0"/>
              <a:t>: The form and content of audit documentation should be designed to meet the circumstances of the particular audit. </a:t>
            </a:r>
          </a:p>
          <a:p>
            <a:pPr marL="273050" lvl="1" indent="-273050">
              <a:buClr>
                <a:srgbClr val="0BD0D9"/>
              </a:buClr>
              <a:buSzPct val="95000"/>
            </a:pPr>
            <a:r>
              <a:rPr lang="en-US" b="1" dirty="0" smtClean="0"/>
              <a:t>Audit documentation</a:t>
            </a:r>
            <a:r>
              <a:rPr lang="en-US" dirty="0" smtClean="0"/>
              <a:t>: It may be used to do audit and document checking notes.</a:t>
            </a:r>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Purpose of Audit Documentation</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Audit documentation serves a number of purposes as follows: </a:t>
            </a:r>
          </a:p>
          <a:p>
            <a:pPr lvl="1"/>
            <a:r>
              <a:rPr lang="en-US" sz="2300" dirty="0" smtClean="0"/>
              <a:t>Evidence of the auditor’s basis for a conclusion about the achievement of the overall objectives of the auditor;</a:t>
            </a:r>
          </a:p>
          <a:p>
            <a:pPr lvl="1"/>
            <a:r>
              <a:rPr lang="en-US" sz="2300" dirty="0" smtClean="0"/>
              <a:t>To obtain reasonable assurance about whether the financial statements as a whole are free from material misstatement due to fraud &amp; error.</a:t>
            </a:r>
          </a:p>
          <a:p>
            <a:pPr lvl="1"/>
            <a:r>
              <a:rPr lang="en-US" sz="2300" dirty="0" smtClean="0"/>
              <a:t>To report on the financial statements</a:t>
            </a:r>
          </a:p>
          <a:p>
            <a:pPr lvl="1"/>
            <a:r>
              <a:rPr lang="en-US" sz="2300" dirty="0" smtClean="0"/>
              <a:t>Assisting the engagement team to plan and perform the audit.</a:t>
            </a:r>
          </a:p>
          <a:p>
            <a:pPr lvl="1"/>
            <a:r>
              <a:rPr lang="en-US" sz="2300" dirty="0" smtClean="0"/>
              <a:t>Enabling the conduct of quality control reviews and inspections.</a:t>
            </a:r>
          </a:p>
          <a:p>
            <a:pPr lvl="1"/>
            <a:r>
              <a:rPr lang="en-US" sz="2300" dirty="0" smtClean="0"/>
              <a:t>Enabling the conduct of external inspections in accordance with applicable legal, regulatory or other requirements.</a:t>
            </a:r>
          </a:p>
          <a:p>
            <a:endParaRPr lang="en-US" sz="20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Audit documentation – examples</a:t>
            </a:r>
            <a:endParaRPr lang="en-US" sz="4000" dirty="0"/>
          </a:p>
        </p:txBody>
      </p:sp>
      <p:sp>
        <p:nvSpPr>
          <p:cNvPr id="3" name="Content Placeholder 2"/>
          <p:cNvSpPr>
            <a:spLocks noGrp="1"/>
          </p:cNvSpPr>
          <p:nvPr>
            <p:ph idx="1"/>
          </p:nvPr>
        </p:nvSpPr>
        <p:spPr>
          <a:xfrm>
            <a:off x="609600" y="1358536"/>
            <a:ext cx="10972800" cy="5199017"/>
          </a:xfrm>
        </p:spPr>
        <p:txBody>
          <a:bodyPr/>
          <a:lstStyle/>
          <a:p>
            <a:pPr lvl="0"/>
            <a:r>
              <a:rPr lang="en-US" sz="2400" dirty="0" smtClean="0"/>
              <a:t>Engagement letter</a:t>
            </a:r>
          </a:p>
          <a:p>
            <a:pPr lvl="0"/>
            <a:r>
              <a:rPr lang="en-US" sz="2400" dirty="0" smtClean="0"/>
              <a:t>Audit programmes defined, with details of work carried out and results filled, including planning memorandum</a:t>
            </a:r>
          </a:p>
          <a:p>
            <a:pPr lvl="0"/>
            <a:r>
              <a:rPr lang="en-US" sz="2400" dirty="0" smtClean="0"/>
              <a:t>Analyses of various account balances through comparatives and corroborative.</a:t>
            </a:r>
          </a:p>
          <a:p>
            <a:pPr lvl="0"/>
            <a:r>
              <a:rPr lang="en-US" sz="2400" dirty="0" smtClean="0"/>
              <a:t>Issues memoranda.</a:t>
            </a:r>
          </a:p>
          <a:p>
            <a:pPr lvl="0"/>
            <a:r>
              <a:rPr lang="en-US" sz="2400" dirty="0" smtClean="0"/>
              <a:t>Summaries of significant matters.</a:t>
            </a:r>
          </a:p>
          <a:p>
            <a:pPr lvl="0"/>
            <a:r>
              <a:rPr lang="en-US" sz="2400" dirty="0" smtClean="0"/>
              <a:t>Letters of confirmation and representation.</a:t>
            </a:r>
          </a:p>
          <a:p>
            <a:pPr lvl="0"/>
            <a:r>
              <a:rPr lang="en-US" sz="2400" dirty="0" smtClean="0"/>
              <a:t>Checklists.</a:t>
            </a:r>
          </a:p>
          <a:p>
            <a:pPr lvl="0"/>
            <a:r>
              <a:rPr lang="en-US" sz="2400" dirty="0" smtClean="0"/>
              <a:t>Correspondence (including e-mail) concerning significant matters.</a:t>
            </a:r>
          </a:p>
          <a:p>
            <a:pPr lvl="0"/>
            <a:r>
              <a:rPr lang="en-US" sz="2400" dirty="0" smtClean="0"/>
              <a:t>Abstracts or copies of the entity’s records</a:t>
            </a:r>
          </a:p>
          <a:p>
            <a:endParaRPr lang="en-US" sz="20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 Control Risk</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Control risk is the probability of a misstatement in a financial statement as a result of a failing control mechanism.</a:t>
            </a:r>
          </a:p>
          <a:p>
            <a:pPr>
              <a:buNone/>
            </a:pP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Case Studies</a:t>
            </a:r>
            <a:endParaRPr lang="en-US" sz="4000" dirty="0"/>
          </a:p>
        </p:txBody>
      </p:sp>
      <p:sp>
        <p:nvSpPr>
          <p:cNvPr id="3" name="Content Placeholder 2"/>
          <p:cNvSpPr>
            <a:spLocks noGrp="1"/>
          </p:cNvSpPr>
          <p:nvPr>
            <p:ph idx="1"/>
          </p:nvPr>
        </p:nvSpPr>
        <p:spPr>
          <a:xfrm>
            <a:off x="609600" y="1358536"/>
            <a:ext cx="10972800" cy="5199017"/>
          </a:xfrm>
        </p:spPr>
        <p:txBody>
          <a:bodyPr/>
          <a:lstStyle/>
          <a:p>
            <a:pPr>
              <a:buNone/>
            </a:pPr>
            <a:r>
              <a:rPr lang="en-US" b="1" dirty="0" smtClean="0"/>
              <a:t>Determination of provision (Form and content of documentation)</a:t>
            </a:r>
            <a:endParaRPr lang="en-US" sz="2000" b="1" dirty="0" smtClean="0"/>
          </a:p>
          <a:p>
            <a:pPr>
              <a:buNone/>
            </a:pPr>
            <a:r>
              <a:rPr lang="en-US" sz="2200" dirty="0" smtClean="0"/>
              <a:t>	</a:t>
            </a:r>
            <a:r>
              <a:rPr lang="en-US" sz="2250" dirty="0" smtClean="0"/>
              <a:t>The client is a software company. During the audit of the accounts for the year ended 31st March 2012, a difference of opinion pertaining to provision for doubtful debts arose. The client had provided Rs. 10 </a:t>
            </a:r>
            <a:r>
              <a:rPr lang="en-US" sz="2250" dirty="0" err="1" smtClean="0"/>
              <a:t>lakhs</a:t>
            </a:r>
            <a:r>
              <a:rPr lang="en-US" sz="2250" dirty="0" smtClean="0"/>
              <a:t> as provision for doubtful receivables. He is of the opinion that this is sufficient as most of the receivables are from group companies. The auditor challenged this because as per his estimate, it should have been at least Rs. 60 </a:t>
            </a:r>
            <a:r>
              <a:rPr lang="en-US" sz="2250" dirty="0" err="1" smtClean="0"/>
              <a:t>lakhs</a:t>
            </a:r>
            <a:r>
              <a:rPr lang="en-US" sz="2250" dirty="0" smtClean="0"/>
              <a:t>. After many meetings and arguments, both parties agreed that a provision of Rs. 40 </a:t>
            </a:r>
            <a:r>
              <a:rPr lang="en-US" sz="2250" dirty="0" err="1" smtClean="0"/>
              <a:t>lakhs</a:t>
            </a:r>
            <a:r>
              <a:rPr lang="en-US" sz="2250" dirty="0" smtClean="0"/>
              <a:t> was appropriate. The audit working papers do not have any record of how the provision was determined. The auditor says that once he was satisfied about the adequacy of provision, he is not required to keep any record on his file.</a:t>
            </a:r>
          </a:p>
          <a:p>
            <a:pPr>
              <a:buNone/>
            </a:pPr>
            <a:r>
              <a:rPr lang="en-US" sz="2250" dirty="0" smtClean="0"/>
              <a:t>	Is the opinion right?</a:t>
            </a:r>
          </a:p>
          <a:p>
            <a:pPr>
              <a:buNone/>
            </a:pPr>
            <a:r>
              <a:rPr lang="en-US" sz="2250" dirty="0" smtClean="0"/>
              <a:t>	Analysis and conclusion</a:t>
            </a:r>
          </a:p>
          <a:p>
            <a:pPr>
              <a:buNone/>
            </a:pPr>
            <a:endParaRPr lang="en-US" sz="2400" dirty="0" smtClean="0"/>
          </a:p>
          <a:p>
            <a:pPr>
              <a:buNone/>
            </a:pPr>
            <a:endParaRPr lang="en-US" sz="22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Case Studies_Continued………</a:t>
            </a:r>
            <a:endParaRPr lang="en-US" sz="4000" dirty="0"/>
          </a:p>
        </p:txBody>
      </p:sp>
      <p:sp>
        <p:nvSpPr>
          <p:cNvPr id="3" name="Content Placeholder 2"/>
          <p:cNvSpPr>
            <a:spLocks noGrp="1"/>
          </p:cNvSpPr>
          <p:nvPr>
            <p:ph idx="1"/>
          </p:nvPr>
        </p:nvSpPr>
        <p:spPr>
          <a:xfrm>
            <a:off x="609600" y="1358536"/>
            <a:ext cx="10972800" cy="5199017"/>
          </a:xfrm>
        </p:spPr>
        <p:txBody>
          <a:bodyPr/>
          <a:lstStyle/>
          <a:p>
            <a:pPr>
              <a:buNone/>
            </a:pPr>
            <a:r>
              <a:rPr lang="en-US" dirty="0" smtClean="0"/>
              <a:t>	</a:t>
            </a:r>
            <a:r>
              <a:rPr lang="en-US" sz="2200" dirty="0" smtClean="0"/>
              <a:t>The auditor should prepare audit documentation regarding “Significant matters arising during the audit, the conclusions reached thereon, and significant professional judgments made in reaching those conclusions.”</a:t>
            </a:r>
          </a:p>
          <a:p>
            <a:pPr>
              <a:buNone/>
            </a:pPr>
            <a:r>
              <a:rPr lang="en-US" sz="2200" dirty="0" smtClean="0"/>
              <a:t> 	All significant matters arising during the course of the audit need to be documented. Specifically, those pertaining to provisions and estimates where professional judgment is necessary to arrive at a conclusion, should be documented. Some examples of such situations are provision for doubtful debts, useful life of unique technical assets, provision for warranty, etc.</a:t>
            </a:r>
          </a:p>
          <a:p>
            <a:pPr>
              <a:buNone/>
            </a:pPr>
            <a:r>
              <a:rPr lang="en-US" sz="2200" dirty="0" smtClean="0"/>
              <a:t>	Hence, in the above situation, the auditor and the client have discussed and argued, considering various scenarios, before arriving at a conclusion on the provision for doubtful debts. Issues debated and discussed at the meetings should be documented. The auditor should also have sufficient evidence to support his conclusion which may include breakup of the doubtful debts, subsequent realization, past history of repayments, etc.</a:t>
            </a:r>
          </a:p>
          <a:p>
            <a:pPr>
              <a:buNone/>
            </a:pPr>
            <a:endParaRPr lang="en-US" dirty="0" smtClean="0"/>
          </a:p>
          <a:p>
            <a:pPr>
              <a:buNone/>
            </a:pPr>
            <a:endParaRPr lang="en-US" sz="2400" dirty="0" smtClean="0"/>
          </a:p>
          <a:p>
            <a:pPr>
              <a:buNone/>
            </a:pPr>
            <a:endParaRPr lang="en-US" sz="22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9881"/>
            <a:ext cx="10972800" cy="4415261"/>
          </a:xfrm>
        </p:spPr>
        <p:txBody>
          <a:bodyPr>
            <a:normAutofit fontScale="90000"/>
          </a:bodyPr>
          <a:lstStyle/>
          <a:p>
            <a:pPr algn="ctr"/>
            <a:r>
              <a:rPr lang="en-US" sz="4800" dirty="0" smtClean="0"/>
              <a:t/>
            </a:r>
            <a:br>
              <a:rPr lang="en-US" sz="4800" dirty="0" smtClean="0"/>
            </a:br>
            <a:r>
              <a:rPr lang="en-US" sz="4800" dirty="0" smtClean="0"/>
              <a:t> </a:t>
            </a:r>
            <a:r>
              <a:rPr lang="en-US" sz="4400" dirty="0" smtClean="0"/>
              <a:t>Forensic Audit Report  - structure, flow and drafting of observations </a:t>
            </a:r>
            <a:br>
              <a:rPr lang="en-US" sz="44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Forensic Audit Report</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The Forensic Audit Report is nothing but </a:t>
            </a:r>
            <a:r>
              <a:rPr lang="en-US" sz="2400" u="sng" dirty="0" smtClean="0"/>
              <a:t>statements of observations gathered &amp; considered while proving conclusive evidence</a:t>
            </a:r>
            <a:r>
              <a:rPr lang="en-US" sz="2400" dirty="0" smtClean="0"/>
              <a:t>. It is a medium through which an auditor expresses an opinion under audit. It is an important part of the audit as it provides the results of the audit conducted by the auditor.   </a:t>
            </a:r>
          </a:p>
          <a:p>
            <a:r>
              <a:rPr lang="en-US" sz="2400" dirty="0" smtClean="0"/>
              <a:t>Forensic reports </a:t>
            </a:r>
            <a:r>
              <a:rPr lang="en-US" sz="2400" u="sng" dirty="0" smtClean="0"/>
              <a:t>provide findings and recommendations</a:t>
            </a:r>
            <a:r>
              <a:rPr lang="en-US" sz="2400" dirty="0" smtClean="0"/>
              <a:t> as a result of the forensic related investigation. </a:t>
            </a:r>
          </a:p>
          <a:p>
            <a:r>
              <a:rPr lang="en-US" sz="2400" dirty="0" smtClean="0"/>
              <a:t>The forensic audit report </a:t>
            </a:r>
            <a:r>
              <a:rPr lang="en-US" sz="2400" u="sng" dirty="0" smtClean="0"/>
              <a:t>documents the findings from the audit investigation</a:t>
            </a:r>
            <a:r>
              <a:rPr lang="en-US" sz="2400" dirty="0" smtClean="0"/>
              <a:t>, with references to the evidence discovered as well. The forensic audit report is presented to the client to help him/her take legal action or file a lawsuit.</a:t>
            </a:r>
          </a:p>
          <a:p>
            <a:endParaRPr lang="en-US" sz="2400" dirty="0" smtClean="0"/>
          </a:p>
          <a:p>
            <a:endParaRPr lang="en-US" sz="20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Relevance of Forensic Reports</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Forensic reports </a:t>
            </a:r>
            <a:r>
              <a:rPr lang="en-US" sz="2400" u="sng" dirty="0" smtClean="0"/>
              <a:t>play a major role in keeping the organization clean and transparent</a:t>
            </a:r>
            <a:r>
              <a:rPr lang="en-US" sz="2400" dirty="0" smtClean="0"/>
              <a:t>. These reports go a long way in </a:t>
            </a:r>
            <a:r>
              <a:rPr lang="en-US" sz="2400" u="sng" dirty="0" smtClean="0"/>
              <a:t>impacting the operation of the organization and preparation of its financial reports </a:t>
            </a:r>
            <a:r>
              <a:rPr lang="en-US" sz="2400" dirty="0" smtClean="0"/>
              <a:t>in accordance with the rules and regulations as prescribed by the concerned authority.</a:t>
            </a:r>
          </a:p>
          <a:p>
            <a:r>
              <a:rPr lang="en-US" sz="2400" dirty="0" smtClean="0"/>
              <a:t> These reports find relevance for several purposes including detection of criminal activity, illegal acts, and potential fraudulent activity or civil liabilities, admissible as evidence, as proof of what was found or not found, etc. </a:t>
            </a:r>
            <a:r>
              <a:rPr lang="en-US" sz="2400" u="sng" dirty="0" smtClean="0"/>
              <a:t>Forensic reports provides stronger and relevant forensic evidence to address </a:t>
            </a:r>
            <a:r>
              <a:rPr lang="en-US" sz="2400" dirty="0" smtClean="0"/>
              <a:t>the specific case issues that have been raised. It presents further forensic information in a definite format that is relevant and specific to the case concerned. </a:t>
            </a:r>
          </a:p>
          <a:p>
            <a:endParaRPr lang="en-US" sz="2400" dirty="0" smtClean="0"/>
          </a:p>
          <a:p>
            <a:endParaRPr lang="en-US" sz="20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Drafting of Forensic Audit Report</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Report writing is essential to the forensic audit field. The basic principles of good report writing are that it should be </a:t>
            </a:r>
            <a:r>
              <a:rPr lang="en-US" sz="2400" u="sng" dirty="0" smtClean="0"/>
              <a:t>both technically accurate and easy to read</a:t>
            </a:r>
            <a:r>
              <a:rPr lang="en-US" sz="2400" dirty="0" smtClean="0"/>
              <a:t>. Reports that are </a:t>
            </a:r>
            <a:r>
              <a:rPr lang="en-US" sz="2400" u="sng" dirty="0" smtClean="0"/>
              <a:t>both concise and precise are the best</a:t>
            </a:r>
            <a:r>
              <a:rPr lang="en-US" sz="2400" dirty="0" smtClean="0"/>
              <a:t>. While drafting the report the information collected or the findings are generally broken into few </a:t>
            </a:r>
            <a:r>
              <a:rPr lang="en-US" sz="2400" u="sng" dirty="0" smtClean="0"/>
              <a:t>different categories, such as an overview; executive summary including the facts in brief, methodology in brief, findings in brief; background and allegations; detailed methodology, main report, procedure performed, findings in detail, limitations, disclaimers, e</a:t>
            </a:r>
            <a:r>
              <a:rPr lang="en-US" sz="2400" dirty="0" smtClean="0"/>
              <a:t>tc. </a:t>
            </a:r>
          </a:p>
          <a:p>
            <a:r>
              <a:rPr lang="en-US" sz="2400" dirty="0" smtClean="0"/>
              <a:t>Few of the basic principles of drafting a good forensic report are:</a:t>
            </a:r>
          </a:p>
          <a:p>
            <a:pPr lvl="1"/>
            <a:r>
              <a:rPr lang="en-US" sz="2300" dirty="0" smtClean="0"/>
              <a:t>The report should be unambiguous</a:t>
            </a:r>
          </a:p>
          <a:p>
            <a:pPr lvl="1"/>
            <a:r>
              <a:rPr lang="en-US" sz="2300" dirty="0" smtClean="0"/>
              <a:t>References should be easily given to the relevant facts of the incident.</a:t>
            </a:r>
          </a:p>
          <a:p>
            <a:pPr lvl="1"/>
            <a:r>
              <a:rPr lang="en-US" sz="2300" dirty="0" smtClean="0"/>
              <a:t>It is recommended to always keep on updating the report in the process of examination and investigation. </a:t>
            </a:r>
          </a:p>
          <a:p>
            <a:endParaRPr lang="en-US" sz="20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Drafting of Forensic Audit Report continued….</a:t>
            </a:r>
            <a:endParaRPr lang="en-US" sz="4000" dirty="0"/>
          </a:p>
        </p:txBody>
      </p:sp>
      <p:sp>
        <p:nvSpPr>
          <p:cNvPr id="3" name="Content Placeholder 2"/>
          <p:cNvSpPr>
            <a:spLocks noGrp="1"/>
          </p:cNvSpPr>
          <p:nvPr>
            <p:ph idx="1"/>
          </p:nvPr>
        </p:nvSpPr>
        <p:spPr>
          <a:xfrm>
            <a:off x="609600" y="1358536"/>
            <a:ext cx="10972800" cy="5199017"/>
          </a:xfrm>
        </p:spPr>
        <p:txBody>
          <a:bodyPr/>
          <a:lstStyle/>
          <a:p>
            <a:pPr lvl="1"/>
            <a:r>
              <a:rPr lang="en-US" sz="2300" dirty="0" smtClean="0"/>
              <a:t>Use confidentiality language whenever appropriate.</a:t>
            </a:r>
          </a:p>
          <a:p>
            <a:pPr lvl="1"/>
            <a:r>
              <a:rPr lang="en-US" sz="2300" dirty="0" smtClean="0"/>
              <a:t>Reports tend to get lengthy and are often very specific and detailed. Therefore it is always advisable to break up the structure for ease of understanding. </a:t>
            </a:r>
          </a:p>
          <a:p>
            <a:pPr lvl="1"/>
            <a:r>
              <a:rPr lang="en-US" sz="2300" dirty="0" smtClean="0"/>
              <a:t>State the complete facts of the case including the names of the persons involved, amount involved, complete details of the issue.</a:t>
            </a:r>
          </a:p>
          <a:p>
            <a:pPr lvl="1"/>
            <a:r>
              <a:rPr lang="en-US" sz="2300" dirty="0" smtClean="0"/>
              <a:t>The choice of words and the usage of language should be simple. </a:t>
            </a:r>
          </a:p>
          <a:p>
            <a:pPr lvl="1"/>
            <a:r>
              <a:rPr lang="en-US" sz="2300" dirty="0" smtClean="0"/>
              <a:t>The observations should be supported with </a:t>
            </a:r>
            <a:r>
              <a:rPr lang="en-US" sz="2300" dirty="0" err="1" smtClean="0"/>
              <a:t>Annexures</a:t>
            </a:r>
            <a:r>
              <a:rPr lang="en-US" sz="2300" dirty="0" smtClean="0"/>
              <a:t> and other Evidences as exhibits.</a:t>
            </a:r>
          </a:p>
          <a:p>
            <a:pPr lvl="1">
              <a:buNone/>
            </a:pPr>
            <a:endParaRPr lang="en-US" sz="18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Structure of Forensic Audit Report</a:t>
            </a:r>
            <a:endParaRPr lang="en-US" sz="4000" dirty="0"/>
          </a:p>
        </p:txBody>
      </p:sp>
      <p:sp>
        <p:nvSpPr>
          <p:cNvPr id="3" name="Content Placeholder 2"/>
          <p:cNvSpPr>
            <a:spLocks noGrp="1"/>
          </p:cNvSpPr>
          <p:nvPr>
            <p:ph idx="1"/>
          </p:nvPr>
        </p:nvSpPr>
        <p:spPr>
          <a:xfrm>
            <a:off x="609600" y="1358536"/>
            <a:ext cx="10972800" cy="5199017"/>
          </a:xfrm>
        </p:spPr>
        <p:txBody>
          <a:bodyPr/>
          <a:lstStyle/>
          <a:p>
            <a:pPr lvl="0"/>
            <a:r>
              <a:rPr lang="en-US" sz="2300" dirty="0" smtClean="0"/>
              <a:t>Index</a:t>
            </a:r>
          </a:p>
          <a:p>
            <a:pPr lvl="0"/>
            <a:r>
              <a:rPr lang="en-US" sz="2300" dirty="0" smtClean="0"/>
              <a:t>Overview</a:t>
            </a:r>
          </a:p>
          <a:p>
            <a:pPr lvl="0"/>
            <a:r>
              <a:rPr lang="en-US" sz="2300" dirty="0" smtClean="0"/>
              <a:t>Executive summary</a:t>
            </a:r>
          </a:p>
          <a:p>
            <a:pPr lvl="0"/>
            <a:r>
              <a:rPr lang="en-US" sz="2300" dirty="0" smtClean="0"/>
              <a:t>Background and Allegations</a:t>
            </a:r>
          </a:p>
          <a:p>
            <a:pPr lvl="0"/>
            <a:r>
              <a:rPr lang="en-US" sz="2300" dirty="0" smtClean="0"/>
              <a:t>Main Report</a:t>
            </a:r>
          </a:p>
          <a:p>
            <a:pPr lvl="0"/>
            <a:r>
              <a:rPr lang="en-US" sz="2300" dirty="0" smtClean="0"/>
              <a:t>Scope reconciliation</a:t>
            </a:r>
          </a:p>
          <a:p>
            <a:r>
              <a:rPr lang="en-US" sz="2300" dirty="0" smtClean="0"/>
              <a:t>Procedure Performed</a:t>
            </a:r>
          </a:p>
          <a:p>
            <a:pPr lvl="0"/>
            <a:r>
              <a:rPr lang="en-US" sz="2300" dirty="0" smtClean="0"/>
              <a:t>Findings in detail-point wise finding and analysis</a:t>
            </a:r>
          </a:p>
          <a:p>
            <a:pPr lvl="0"/>
            <a:r>
              <a:rPr lang="en-US" sz="2300" dirty="0" smtClean="0"/>
              <a:t>Limitations</a:t>
            </a:r>
          </a:p>
          <a:p>
            <a:pPr lvl="0"/>
            <a:r>
              <a:rPr lang="en-US" sz="2300" dirty="0" smtClean="0"/>
              <a:t>Disclaimers</a:t>
            </a:r>
          </a:p>
          <a:p>
            <a:pPr lvl="0"/>
            <a:r>
              <a:rPr lang="en-US" sz="2300" dirty="0" smtClean="0"/>
              <a:t>Glossary and Abbreviations</a:t>
            </a:r>
          </a:p>
          <a:p>
            <a:pPr lvl="0"/>
            <a:r>
              <a:rPr lang="en-US" sz="2300" dirty="0" smtClean="0"/>
              <a:t>Appendices and Exhibits</a:t>
            </a:r>
          </a:p>
          <a:p>
            <a:endParaRPr lang="en-US" sz="2000" dirty="0" smtClean="0"/>
          </a:p>
          <a:p>
            <a:pPr marL="273050" lvl="1" indent="-273050">
              <a:buClr>
                <a:srgbClr val="0BD0D9"/>
              </a:buClr>
              <a:buSzPct val="95000"/>
            </a:pPr>
            <a:endParaRPr lang="en-US"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500" dirty="0" smtClean="0"/>
              <a:t>Points to remember while preparing Forensic Audit Report</a:t>
            </a:r>
            <a:endParaRPr lang="en-US" sz="3500" dirty="0"/>
          </a:p>
        </p:txBody>
      </p:sp>
      <p:sp>
        <p:nvSpPr>
          <p:cNvPr id="3" name="Content Placeholder 2"/>
          <p:cNvSpPr>
            <a:spLocks noGrp="1"/>
          </p:cNvSpPr>
          <p:nvPr>
            <p:ph idx="1"/>
          </p:nvPr>
        </p:nvSpPr>
        <p:spPr>
          <a:xfrm>
            <a:off x="609600" y="1358536"/>
            <a:ext cx="10972800" cy="5199017"/>
          </a:xfrm>
        </p:spPr>
        <p:txBody>
          <a:bodyPr/>
          <a:lstStyle/>
          <a:p>
            <a:pPr lvl="0"/>
            <a:r>
              <a:rPr lang="en-US" sz="2400" dirty="0" smtClean="0"/>
              <a:t>Clear Thinking</a:t>
            </a:r>
          </a:p>
          <a:p>
            <a:pPr lvl="0"/>
            <a:r>
              <a:rPr lang="en-US" sz="2400" dirty="0" smtClean="0"/>
              <a:t>Keep the reader uppermost in mind </a:t>
            </a:r>
          </a:p>
          <a:p>
            <a:pPr lvl="0"/>
            <a:r>
              <a:rPr lang="en-US" sz="2400" dirty="0" smtClean="0"/>
              <a:t>Unbiased approach</a:t>
            </a:r>
          </a:p>
          <a:p>
            <a:pPr lvl="0"/>
            <a:r>
              <a:rPr lang="en-US" sz="2400" dirty="0" smtClean="0"/>
              <a:t>Impact of the report</a:t>
            </a:r>
          </a:p>
          <a:p>
            <a:pPr lvl="0"/>
            <a:r>
              <a:rPr lang="en-US" sz="2400" dirty="0" smtClean="0"/>
              <a:t>Facts and figures to be in proper sequences </a:t>
            </a:r>
          </a:p>
          <a:p>
            <a:endParaRPr lang="en-US" sz="2000" dirty="0" smtClean="0"/>
          </a:p>
          <a:p>
            <a:pPr marL="273050" lvl="1" indent="-273050">
              <a:buClr>
                <a:srgbClr val="0BD0D9"/>
              </a:buClr>
              <a:buSzPct val="95000"/>
            </a:pPr>
            <a:endParaRPr lang="en-US"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9881"/>
            <a:ext cx="10972800" cy="4415261"/>
          </a:xfrm>
        </p:spPr>
        <p:txBody>
          <a:bodyPr>
            <a:normAutofit/>
          </a:bodyPr>
          <a:lstStyle/>
          <a:p>
            <a:pPr lvl="0" algn="ctr"/>
            <a:r>
              <a:rPr lang="en-US" sz="4800" dirty="0" smtClean="0"/>
              <a:t/>
            </a:r>
            <a:br>
              <a:rPr lang="en-US" sz="4800" dirty="0" smtClean="0"/>
            </a:br>
            <a:r>
              <a:rPr lang="en-US" sz="3100" dirty="0" smtClean="0"/>
              <a:t>  </a:t>
            </a:r>
            <a:r>
              <a:rPr lang="en-US" sz="4000" dirty="0" smtClean="0"/>
              <a:t>Willful defaults and Corporate Insolvency &amp;</a:t>
            </a:r>
            <a:br>
              <a:rPr lang="en-US" sz="4000" dirty="0" smtClean="0"/>
            </a:br>
            <a:r>
              <a:rPr lang="en-US" sz="4000" dirty="0" smtClean="0"/>
              <a:t> Bankruptcy – emerging  forensic audit aspects</a:t>
            </a:r>
            <a:br>
              <a:rPr lang="en-US" sz="40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Fraud Prevention</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Fraud prevention is the implementation of a strategy to detect fraudulent transactions or banking actions and prevent these actions from causing financial and reputational damage to the customer and financial institution (FI).</a:t>
            </a:r>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 Detection Risk</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Detection risk is the chance that an auditor will fail to find material misstatements that exist in an entity's financial statements. These misstatements may be due to either fraud or error. Auditors make use of audit procedures to detect these misstatements.</a:t>
            </a:r>
          </a:p>
          <a:p>
            <a:pPr>
              <a:buNone/>
            </a:pP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Willful Defaults</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Willful default, sometimes referred to as willful misconduct, </a:t>
            </a:r>
            <a:r>
              <a:rPr lang="en-US" sz="2400" u="sng" dirty="0" smtClean="0"/>
              <a:t>occurs when a party in a contract, agreement, or any obligation fails to do what they were supposed to or ordered to do.</a:t>
            </a:r>
            <a:r>
              <a:rPr lang="en-US" sz="2400" dirty="0" smtClean="0"/>
              <a:t> The person who was under obligation to do something – the obligor – </a:t>
            </a:r>
            <a:r>
              <a:rPr lang="en-US" sz="2400" u="sng" dirty="0" smtClean="0"/>
              <a:t>intentionally failed </a:t>
            </a:r>
            <a:r>
              <a:rPr lang="en-US" sz="2400" dirty="0" smtClean="0"/>
              <a:t>when there is willful default.</a:t>
            </a:r>
          </a:p>
          <a:p>
            <a:pPr marL="273050" lvl="1" indent="-273050">
              <a:buClr>
                <a:srgbClr val="0BD0D9"/>
              </a:buClr>
              <a:buSzPct val="95000"/>
            </a:pPr>
            <a:r>
              <a:rPr lang="en-US" dirty="0" smtClean="0"/>
              <a:t>Willful default broadly covered the following:</a:t>
            </a:r>
          </a:p>
          <a:p>
            <a:pPr lvl="1"/>
            <a:r>
              <a:rPr lang="en-US" sz="2300" dirty="0" smtClean="0"/>
              <a:t>Deliberate non-payment of the dues despite adequate cash flow and good net worth;</a:t>
            </a:r>
          </a:p>
          <a:p>
            <a:pPr lvl="1"/>
            <a:r>
              <a:rPr lang="en-US" sz="2300" dirty="0" smtClean="0"/>
              <a:t>Siphoning off of funds to the detriment of the defaulting unit;</a:t>
            </a:r>
          </a:p>
          <a:p>
            <a:pPr lvl="1"/>
            <a:r>
              <a:rPr lang="en-US" sz="2300" dirty="0" smtClean="0"/>
              <a:t>Assets financed either not been purchased or been sold and proceeds have mis-utilised;</a:t>
            </a:r>
          </a:p>
          <a:p>
            <a:pPr lvl="1"/>
            <a:r>
              <a:rPr lang="en-US" sz="2300" dirty="0" smtClean="0"/>
              <a:t>Misrepresentation / falsification of records;</a:t>
            </a:r>
          </a:p>
          <a:p>
            <a:pPr lvl="1"/>
            <a:r>
              <a:rPr lang="en-US" sz="2300" dirty="0" smtClean="0"/>
              <a:t>Disposal / removal of securities without bank's knowledge;</a:t>
            </a:r>
          </a:p>
          <a:p>
            <a:pPr lvl="1"/>
            <a:r>
              <a:rPr lang="en-US" sz="2300" dirty="0" smtClean="0"/>
              <a:t>Fraudulent transactions by the borrower.  </a:t>
            </a:r>
          </a:p>
          <a:p>
            <a:pPr marL="547687" lvl="2" indent="-273050">
              <a:buClr>
                <a:srgbClr val="0BD0D9"/>
              </a:buClr>
              <a:buSzPct val="95000"/>
            </a:pPr>
            <a:endParaRPr lang="en-US"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Insolvency</a:t>
            </a:r>
            <a:endParaRPr lang="en-US" sz="4400" dirty="0"/>
          </a:p>
        </p:txBody>
      </p:sp>
      <p:sp>
        <p:nvSpPr>
          <p:cNvPr id="3" name="Content Placeholder 2"/>
          <p:cNvSpPr>
            <a:spLocks noGrp="1"/>
          </p:cNvSpPr>
          <p:nvPr>
            <p:ph idx="1"/>
          </p:nvPr>
        </p:nvSpPr>
        <p:spPr>
          <a:xfrm>
            <a:off x="609600" y="1358536"/>
            <a:ext cx="10972800" cy="5199017"/>
          </a:xfrm>
        </p:spPr>
        <p:txBody>
          <a:bodyPr/>
          <a:lstStyle/>
          <a:p>
            <a:r>
              <a:rPr lang="en-US" sz="2400" u="sng" dirty="0" smtClean="0"/>
              <a:t>Insolvency is a term for when an individual or company can no longer meet their financial obligations to lenders as debts become due.</a:t>
            </a:r>
            <a:r>
              <a:rPr lang="en-US" sz="2400" dirty="0" smtClean="0"/>
              <a:t> Before an insolvent company or person gets involved in insolvency proceedings, they will likely be involved in informal arrangements with creditors, such as setting up alternative payment arrangements. Insolvency can arise from poor cash management, a reduction in cash inflow, or an increase in expenses.</a:t>
            </a:r>
            <a:endParaRPr lang="en-US"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Examples of Insolvency</a:t>
            </a:r>
            <a:endParaRPr lang="en-US" sz="4400" dirty="0"/>
          </a:p>
        </p:txBody>
      </p:sp>
      <p:sp>
        <p:nvSpPr>
          <p:cNvPr id="3" name="Content Placeholder 2"/>
          <p:cNvSpPr>
            <a:spLocks noGrp="1"/>
          </p:cNvSpPr>
          <p:nvPr>
            <p:ph idx="1"/>
          </p:nvPr>
        </p:nvSpPr>
        <p:spPr>
          <a:xfrm>
            <a:off x="609600" y="1358536"/>
            <a:ext cx="10972800" cy="5199017"/>
          </a:xfrm>
        </p:spPr>
        <p:txBody>
          <a:bodyPr/>
          <a:lstStyle/>
          <a:p>
            <a:pPr lvl="0"/>
            <a:r>
              <a:rPr lang="en-US" sz="2400" dirty="0" smtClean="0"/>
              <a:t>A cash flow crisis, e.g. you could overspend or find that customers are late paying</a:t>
            </a:r>
          </a:p>
          <a:p>
            <a:pPr lvl="0"/>
            <a:r>
              <a:rPr lang="en-US" sz="2400" dirty="0" smtClean="0"/>
              <a:t>Loss of business contract: a client you depended on could suddenly change suppliers</a:t>
            </a:r>
          </a:p>
          <a:p>
            <a:r>
              <a:rPr lang="en-US" sz="2400" dirty="0" smtClean="0"/>
              <a:t>Loss of customers: your customers may switch to a different product, or your service could become irrelevant with changing needs and markets</a:t>
            </a:r>
          </a:p>
          <a:p>
            <a:pPr lvl="0"/>
            <a:endParaRPr lang="en-US" sz="2400" dirty="0" smtClean="0"/>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Corporate Insolvency</a:t>
            </a:r>
            <a:endParaRPr lang="en-US" sz="44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Corporate insolvency is understood as the company’s inability to pay its debts to the suppliers and creditors. In India, the term corporate insolvency or winding up of a company has been given under the companies’ act 1956. The definition of insolvency has also been included in the Companies Act, 2013, and the Insolvency and Bankruptcy Code, 2016 (IBC 2016).</a:t>
            </a:r>
          </a:p>
          <a:p>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 </a:t>
            </a:r>
            <a:r>
              <a:rPr lang="en-US" sz="4000" dirty="0" smtClean="0"/>
              <a:t>Types of Corporate Insolvency</a:t>
            </a:r>
            <a:endParaRPr lang="en-US" sz="4400" dirty="0"/>
          </a:p>
        </p:txBody>
      </p:sp>
      <p:sp>
        <p:nvSpPr>
          <p:cNvPr id="3" name="Content Placeholder 2"/>
          <p:cNvSpPr>
            <a:spLocks noGrp="1"/>
          </p:cNvSpPr>
          <p:nvPr>
            <p:ph idx="1"/>
          </p:nvPr>
        </p:nvSpPr>
        <p:spPr>
          <a:xfrm>
            <a:off x="609600" y="1358536"/>
            <a:ext cx="10972800" cy="5199017"/>
          </a:xfrm>
        </p:spPr>
        <p:txBody>
          <a:bodyPr/>
          <a:lstStyle/>
          <a:p>
            <a:r>
              <a:rPr lang="en-US" dirty="0" smtClean="0"/>
              <a:t>Administration - as per IBC – change in ownership </a:t>
            </a:r>
          </a:p>
          <a:p>
            <a:pPr marL="273050" lvl="1" indent="-273050">
              <a:buClr>
                <a:srgbClr val="0BD0D9"/>
              </a:buClr>
              <a:buSzPct val="95000"/>
            </a:pPr>
            <a:r>
              <a:rPr lang="en-US" dirty="0" smtClean="0"/>
              <a:t>Company Voluntary Liquidation</a:t>
            </a:r>
            <a:endParaRPr lang="en-US" sz="1800" dirty="0" smtClean="0"/>
          </a:p>
          <a:p>
            <a:pPr marL="273050" lvl="1" indent="-273050">
              <a:buClr>
                <a:srgbClr val="0BD0D9"/>
              </a:buClr>
              <a:buSzPct val="95000"/>
            </a:pPr>
            <a:r>
              <a:rPr lang="en-US" dirty="0" smtClean="0"/>
              <a:t>Creditors Voluntary Liquidation (CVL)</a:t>
            </a:r>
            <a:endParaRPr lang="en-US" sz="1800" dirty="0" smtClean="0"/>
          </a:p>
          <a:p>
            <a:pPr marL="273050" lvl="1" indent="-273050">
              <a:buClr>
                <a:srgbClr val="0BD0D9"/>
              </a:buClr>
              <a:buSzPct val="95000"/>
            </a:pPr>
            <a:r>
              <a:rPr lang="en-US" dirty="0" smtClean="0"/>
              <a:t>Compulsory Liquidations</a:t>
            </a:r>
            <a:endParaRPr lang="en-US" sz="1800" dirty="0" smtClean="0"/>
          </a:p>
          <a:p>
            <a:endParaRPr lang="en-US" sz="20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Bankruptcy</a:t>
            </a:r>
            <a:endParaRPr lang="en-US" sz="44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This is a legal declaration of one’s inability to pay their debts. When bankruptcy is filed, one is obligated to pay off whatever is owed, with the government’s help.</a:t>
            </a:r>
          </a:p>
          <a:p>
            <a:r>
              <a:rPr lang="en-US" sz="2400" dirty="0" smtClean="0"/>
              <a:t>There are two primary types of bankruptcies are – reorganization and liquidation bankruptcy.</a:t>
            </a:r>
          </a:p>
          <a:p>
            <a:pPr lvl="1"/>
            <a:r>
              <a:rPr lang="en-US" sz="2300" dirty="0" smtClean="0"/>
              <a:t>Under reorganization, the debtors re-plan their payment structures to make paying off debts relatively easier.</a:t>
            </a:r>
          </a:p>
          <a:p>
            <a:pPr lvl="1"/>
            <a:r>
              <a:rPr lang="en-US" sz="2300" dirty="0" smtClean="0"/>
              <a:t>Under liquidation, debtors have to sell off certain assets and make use of money to repay their debts.</a:t>
            </a:r>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dirty="0" smtClean="0"/>
              <a:t>Corporate Bankruptcy</a:t>
            </a:r>
            <a:endParaRPr lang="en-US" sz="44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When a corporation gets into financial trouble, the company may be able to file for bankruptcy protection. In some ways, corporate bankruptcy is like consumer bankruptcy.</a:t>
            </a:r>
          </a:p>
          <a:p>
            <a:r>
              <a:rPr lang="en-US" sz="2400" dirty="0" smtClean="0"/>
              <a:t>There are two types of Corporate Bankruptcy: </a:t>
            </a:r>
          </a:p>
          <a:p>
            <a:pPr lvl="1"/>
            <a:r>
              <a:rPr lang="en-US" sz="2300" b="1" dirty="0" smtClean="0"/>
              <a:t>Chapter 7</a:t>
            </a:r>
            <a:r>
              <a:rPr lang="en-US" sz="2300" dirty="0" smtClean="0"/>
              <a:t>: Under Chapter 7 of U.S. Bankruptcy Code, "the company stops all operations and goes completely out of business. A trustee is appointed to liquidate (sell) the company's assets, and the money is used to pay off debt," the U.S. Securities and Exchange Commission notes.</a:t>
            </a:r>
          </a:p>
          <a:p>
            <a:pPr lvl="1"/>
            <a:r>
              <a:rPr lang="en-US" sz="2300" b="1" dirty="0" smtClean="0"/>
              <a:t>Chapter 11: </a:t>
            </a:r>
            <a:r>
              <a:rPr lang="en-US" sz="2300" dirty="0" smtClean="0"/>
              <a:t>In a Chapter 11 bankruptcy, the company doesn't go out of business but is allowed to reorganize. A company filing Chapter 11 hopes to return to normal business operations and sound financial health in the future. This type of bankruptcy is generally filed by corporations that need time to restructure debt that has become unmanageable.</a:t>
            </a:r>
          </a:p>
          <a:p>
            <a:pPr lvl="1"/>
            <a:endParaRPr lang="en-US" sz="2000" dirty="0" smtClean="0"/>
          </a:p>
          <a:p>
            <a:pPr lvl="1"/>
            <a:endParaRPr lang="en-US" sz="2200" dirty="0" smtClean="0"/>
          </a:p>
          <a:p>
            <a:endParaRPr lang="en-US" sz="24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400" b="1" dirty="0" smtClean="0"/>
              <a:t> </a:t>
            </a:r>
            <a:r>
              <a:rPr lang="en-US" sz="4000" dirty="0" smtClean="0"/>
              <a:t>Purpose of Forensic Audit in Willful Default case</a:t>
            </a:r>
            <a:endParaRPr lang="en-US" sz="44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Forensic audit is an examination of an entity or individual’s financial information. The outcome of this forensic audit can be submitted in court as evidence.</a:t>
            </a:r>
          </a:p>
          <a:p>
            <a:r>
              <a:rPr lang="en-US" sz="2400" dirty="0" smtClean="0"/>
              <a:t>If any fraud is detected in these accounts, chief vigilance officers of banks will brief the matter to Central Bureau of Investigation (CBI). CBI will take over the matter.</a:t>
            </a:r>
          </a:p>
          <a:p>
            <a:r>
              <a:rPr lang="en-US" sz="2400" dirty="0" smtClean="0"/>
              <a:t>The outcome of this forensic audit can be submitted in court as evidence. This type of audit is quite handy to identify misreporting of accounts, fund diversion, fraud and willful default.</a:t>
            </a:r>
          </a:p>
          <a:p>
            <a:pPr>
              <a:buNone/>
            </a:pPr>
            <a:endParaRPr lang="en-US" sz="2800" dirty="0" smtClean="0"/>
          </a:p>
          <a:p>
            <a:pPr lvl="1"/>
            <a:endParaRPr lang="en-US" sz="2000" dirty="0" smtClean="0"/>
          </a:p>
          <a:p>
            <a:pPr lvl="1"/>
            <a:endParaRPr lang="en-US" sz="2200" dirty="0" smtClean="0"/>
          </a:p>
          <a:p>
            <a:endParaRPr lang="en-US" sz="24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9881"/>
            <a:ext cx="10972800" cy="4415261"/>
          </a:xfrm>
        </p:spPr>
        <p:txBody>
          <a:bodyPr>
            <a:normAutofit fontScale="90000"/>
          </a:bodyPr>
          <a:lstStyle/>
          <a:p>
            <a:pPr lvl="0" algn="ctr"/>
            <a:r>
              <a:rPr lang="en-US" sz="4800" dirty="0" smtClean="0"/>
              <a:t/>
            </a:r>
            <a:br>
              <a:rPr lang="en-US" sz="4800" dirty="0" smtClean="0"/>
            </a:br>
            <a:r>
              <a:rPr lang="en-US" sz="3100" dirty="0" smtClean="0"/>
              <a:t> </a:t>
            </a:r>
            <a:r>
              <a:rPr lang="en-US" sz="4400" dirty="0" smtClean="0"/>
              <a:t>Safety Risk management for Forensic auditor and engagement team- best practices </a:t>
            </a:r>
            <a:r>
              <a:rPr lang="en-US" sz="3200" dirty="0" smtClean="0"/>
              <a:t/>
            </a:r>
            <a:br>
              <a:rPr lang="en-US" sz="3200" dirty="0" smtClean="0"/>
            </a:br>
            <a:r>
              <a:rPr lang="en-US" sz="4000" dirty="0" smtClean="0"/>
              <a:t/>
            </a:r>
            <a:br>
              <a:rPr lang="en-US" sz="40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Overview of Risk Management</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Risk management is the process of evaluating the chance of loss or harm and then taking steps to combat the potential risk.</a:t>
            </a:r>
          </a:p>
          <a:p>
            <a:r>
              <a:rPr lang="en-US" sz="2400" dirty="0" smtClean="0"/>
              <a:t>Risk management is the process of implementing and maintaining appropriate management controls including policies, procedures and practices to reduce the effects of risk to an acceptable level.</a:t>
            </a:r>
          </a:p>
          <a:p>
            <a:r>
              <a:rPr lang="en-US" sz="2400" dirty="0" smtClean="0"/>
              <a:t>An example of risk management is when a bank employee reviews a potential loan to determine what the chances are that the buyer won't pay it back in order to decide how to proceed with granting the loan and how much to charge in interest.</a:t>
            </a:r>
          </a:p>
          <a:p>
            <a:pPr>
              <a:buNone/>
            </a:pPr>
            <a:endParaRPr lang="en-US" sz="2400" dirty="0" smtClean="0"/>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800" dirty="0" smtClean="0"/>
              <a:t>  Components of Detection Risk</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There are three main components of detection risk.</a:t>
            </a:r>
          </a:p>
          <a:p>
            <a:pPr lvl="1"/>
            <a:r>
              <a:rPr lang="en-US" dirty="0" smtClean="0"/>
              <a:t>Applying an audit procedure incorrectly. For example, when an auditor applies the wrong acceptable ratio when using ratios to evaluate the face value accuracy of an account balance.</a:t>
            </a:r>
          </a:p>
          <a:p>
            <a:pPr lvl="1"/>
            <a:r>
              <a:rPr lang="en-US" dirty="0" smtClean="0"/>
              <a:t>Incorrect audit testing method. Choosing an audit testing method that isn’t right for the type of financial account being audited, for example, testing for accuracy of the invoice </a:t>
            </a:r>
          </a:p>
          <a:p>
            <a:pPr lvl="1"/>
            <a:r>
              <a:rPr lang="en-US" dirty="0" smtClean="0"/>
              <a:t>Misinterpreting the results of the audit, or just evaluating the results wrongly</a:t>
            </a:r>
          </a:p>
          <a:p>
            <a:pPr lvl="1">
              <a:buNone/>
            </a:pPr>
            <a:endParaRPr lang="en-US" dirty="0" smtClean="0"/>
          </a:p>
          <a:p>
            <a:pPr>
              <a:buNone/>
            </a:pP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Best practices for Risk Management</a:t>
            </a:r>
            <a:endParaRPr lang="en-US" sz="4000" dirty="0"/>
          </a:p>
        </p:txBody>
      </p:sp>
      <p:sp>
        <p:nvSpPr>
          <p:cNvPr id="3" name="Content Placeholder 2"/>
          <p:cNvSpPr>
            <a:spLocks noGrp="1"/>
          </p:cNvSpPr>
          <p:nvPr>
            <p:ph idx="1"/>
          </p:nvPr>
        </p:nvSpPr>
        <p:spPr>
          <a:xfrm>
            <a:off x="609600" y="1489166"/>
            <a:ext cx="10972800" cy="4846321"/>
          </a:xfrm>
        </p:spPr>
        <p:txBody>
          <a:bodyPr/>
          <a:lstStyle/>
          <a:p>
            <a:r>
              <a:rPr lang="en-US" sz="2400" dirty="0" smtClean="0"/>
              <a:t>List of some best practices for risk management are as under: </a:t>
            </a:r>
          </a:p>
          <a:p>
            <a:pPr lvl="1"/>
            <a:r>
              <a:rPr lang="en-US" sz="2200" dirty="0" smtClean="0"/>
              <a:t>Make Risk Management as part of your project. </a:t>
            </a:r>
          </a:p>
          <a:p>
            <a:pPr lvl="1"/>
            <a:r>
              <a:rPr lang="en-US" sz="2200" dirty="0" smtClean="0"/>
              <a:t>Start identifying risks from initial stages of your project. </a:t>
            </a:r>
          </a:p>
          <a:p>
            <a:pPr lvl="1"/>
            <a:r>
              <a:rPr lang="en-US" sz="2200" dirty="0" smtClean="0"/>
              <a:t>Maintain risks in one risk tracker or register. </a:t>
            </a:r>
          </a:p>
          <a:p>
            <a:pPr lvl="1"/>
            <a:r>
              <a:rPr lang="en-US" sz="2200" dirty="0" smtClean="0"/>
              <a:t>Identify both Threats &amp; Opportunities. </a:t>
            </a:r>
          </a:p>
          <a:p>
            <a:pPr lvl="1"/>
            <a:r>
              <a:rPr lang="en-US" sz="2200" dirty="0" smtClean="0"/>
              <a:t>Analyze &amp; prioritize risks. Analyze risks.</a:t>
            </a:r>
          </a:p>
          <a:p>
            <a:pPr lvl="1"/>
            <a:r>
              <a:rPr lang="en-US" sz="2200" dirty="0" smtClean="0"/>
              <a:t>Identify action items and their owners.</a:t>
            </a:r>
          </a:p>
          <a:p>
            <a:pPr lvl="1"/>
            <a:r>
              <a:rPr lang="en-US" sz="2200" dirty="0" smtClean="0"/>
              <a:t>Plan &amp; implement risk responses.</a:t>
            </a:r>
          </a:p>
          <a:p>
            <a:pPr lvl="1"/>
            <a:r>
              <a:rPr lang="en-US" sz="2200" dirty="0" smtClean="0"/>
              <a:t>Identify mitigation &amp; contingency plan.</a:t>
            </a:r>
          </a:p>
          <a:p>
            <a:pPr lvl="1"/>
            <a:r>
              <a:rPr lang="en-US" sz="2200" dirty="0" smtClean="0"/>
              <a:t>Communicate risks and their updated status to all stakeholders.</a:t>
            </a:r>
          </a:p>
          <a:p>
            <a:pPr lvl="1"/>
            <a:r>
              <a:rPr lang="en-US" sz="2200" dirty="0" smtClean="0"/>
              <a:t>Refer historical data from similar past projects in the organization.</a:t>
            </a:r>
          </a:p>
          <a:p>
            <a:pPr lvl="1">
              <a:buNone/>
            </a:pPr>
            <a:endParaRPr lang="en-US" sz="2200" dirty="0" smtClean="0"/>
          </a:p>
          <a:p>
            <a:pPr>
              <a:buNone/>
            </a:pPr>
            <a:endParaRPr lang="en-US" sz="2400" dirty="0" smtClean="0"/>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300" dirty="0" smtClean="0"/>
              <a:t>Reasons for conducting Fraud Risk Assessment/Management</a:t>
            </a:r>
            <a:endParaRPr lang="en-US" sz="3300" dirty="0"/>
          </a:p>
        </p:txBody>
      </p:sp>
      <p:sp>
        <p:nvSpPr>
          <p:cNvPr id="3" name="Content Placeholder 2"/>
          <p:cNvSpPr>
            <a:spLocks noGrp="1"/>
          </p:cNvSpPr>
          <p:nvPr>
            <p:ph idx="1"/>
          </p:nvPr>
        </p:nvSpPr>
        <p:spPr>
          <a:xfrm>
            <a:off x="609600" y="1489166"/>
            <a:ext cx="10972800" cy="4846321"/>
          </a:xfrm>
        </p:spPr>
        <p:txBody>
          <a:bodyPr/>
          <a:lstStyle/>
          <a:p>
            <a:r>
              <a:rPr lang="en-US" sz="2400" dirty="0" smtClean="0"/>
              <a:t>There are a number of reasons why a company may choose to conduct a fraud risk assessment.</a:t>
            </a:r>
          </a:p>
          <a:p>
            <a:pPr lvl="1"/>
            <a:r>
              <a:rPr lang="en-US" sz="2300" dirty="0" smtClean="0"/>
              <a:t>To Establish a Fraud Monitoring Program. </a:t>
            </a:r>
          </a:p>
          <a:p>
            <a:pPr lvl="1"/>
            <a:r>
              <a:rPr lang="en-US" sz="2300" dirty="0" smtClean="0"/>
              <a:t>To Establish an Ethical Culture.</a:t>
            </a:r>
          </a:p>
          <a:p>
            <a:pPr lvl="1"/>
            <a:r>
              <a:rPr lang="en-US" sz="2300" dirty="0" smtClean="0"/>
              <a:t>To Identify Areas for Further Investigation.</a:t>
            </a:r>
          </a:p>
          <a:p>
            <a:pPr>
              <a:buNone/>
            </a:pPr>
            <a:endParaRPr lang="en-US" sz="2400" dirty="0" smtClean="0"/>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Risk Management Strategy</a:t>
            </a:r>
            <a:endParaRPr lang="en-US" sz="4000" dirty="0"/>
          </a:p>
        </p:txBody>
      </p:sp>
      <p:sp>
        <p:nvSpPr>
          <p:cNvPr id="3" name="Content Placeholder 2"/>
          <p:cNvSpPr>
            <a:spLocks noGrp="1"/>
          </p:cNvSpPr>
          <p:nvPr>
            <p:ph idx="1"/>
          </p:nvPr>
        </p:nvSpPr>
        <p:spPr>
          <a:xfrm>
            <a:off x="609600" y="1358536"/>
            <a:ext cx="10972800" cy="5199017"/>
          </a:xfrm>
        </p:spPr>
        <p:txBody>
          <a:bodyPr/>
          <a:lstStyle/>
          <a:p>
            <a:r>
              <a:rPr lang="en-US" sz="2400" dirty="0" smtClean="0"/>
              <a:t>Risk management strategy provides a structured and coherent approach to identifying, assessing and managing risk.</a:t>
            </a:r>
          </a:p>
          <a:p>
            <a:r>
              <a:rPr lang="en-US" sz="2400" dirty="0" smtClean="0"/>
              <a:t>It builds in a process for regularly updating and reviewing the assessment based on new developments or actions taken.  A risk management strategy can be developed and implemented by even the smallest of groups or projects or built into a complex strategy for a multi-site international organization.</a:t>
            </a:r>
          </a:p>
          <a:p>
            <a:endParaRPr lang="en-US" sz="2400" dirty="0" smtClean="0"/>
          </a:p>
          <a:p>
            <a:pPr>
              <a:buNone/>
            </a:pPr>
            <a:endParaRPr lang="en-US" sz="2400" dirty="0" smtClean="0"/>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4000" dirty="0" smtClean="0"/>
              <a:t>Risk management procedures </a:t>
            </a:r>
            <a:endParaRPr lang="en-US" sz="4000" dirty="0"/>
          </a:p>
        </p:txBody>
      </p:sp>
      <p:sp>
        <p:nvSpPr>
          <p:cNvPr id="3" name="Content Placeholder 2"/>
          <p:cNvSpPr>
            <a:spLocks noGrp="1"/>
          </p:cNvSpPr>
          <p:nvPr>
            <p:ph idx="1"/>
          </p:nvPr>
        </p:nvSpPr>
        <p:spPr>
          <a:xfrm>
            <a:off x="609600" y="1358536"/>
            <a:ext cx="10972800" cy="5199017"/>
          </a:xfrm>
        </p:spPr>
        <p:txBody>
          <a:bodyPr/>
          <a:lstStyle/>
          <a:p>
            <a:pPr lvl="0"/>
            <a:r>
              <a:rPr lang="en-US" sz="2400" dirty="0" smtClean="0"/>
              <a:t>Forensic audit procedures are more specific and geared toward detecting the possible material misstatements in financial statements resulting from fraudulent activities or error.</a:t>
            </a:r>
          </a:p>
          <a:p>
            <a:pPr lvl="1"/>
            <a:r>
              <a:rPr lang="en-US" sz="2300" dirty="0" smtClean="0"/>
              <a:t>Audit procedures should align with fraud risks and fraud risk assessments.  </a:t>
            </a:r>
          </a:p>
          <a:p>
            <a:pPr lvl="1"/>
            <a:r>
              <a:rPr lang="en-US" sz="2300" dirty="0" smtClean="0"/>
              <a:t>Public document reviews and background investigations</a:t>
            </a:r>
          </a:p>
          <a:p>
            <a:pPr lvl="1"/>
            <a:r>
              <a:rPr lang="en-US" sz="2300" dirty="0" smtClean="0"/>
              <a:t>Interviews of knowledgeable persons</a:t>
            </a:r>
          </a:p>
          <a:p>
            <a:pPr lvl="1"/>
            <a:r>
              <a:rPr lang="en-US" sz="2300" dirty="0" smtClean="0"/>
              <a:t>Confidential sources and informants</a:t>
            </a:r>
          </a:p>
          <a:p>
            <a:pPr lvl="1"/>
            <a:r>
              <a:rPr lang="en-US" sz="2300" dirty="0" smtClean="0"/>
              <a:t> Laboratory analysis of physical and electronic evidence</a:t>
            </a:r>
          </a:p>
          <a:p>
            <a:pPr lvl="1"/>
            <a:r>
              <a:rPr lang="en-US" sz="2300" dirty="0" smtClean="0"/>
              <a:t>Electronic and physical surveillance</a:t>
            </a:r>
          </a:p>
          <a:p>
            <a:pPr lvl="1"/>
            <a:r>
              <a:rPr lang="en-US" sz="2300" dirty="0" smtClean="0"/>
              <a:t> Undercover operations</a:t>
            </a:r>
          </a:p>
          <a:p>
            <a:pPr lvl="1"/>
            <a:r>
              <a:rPr lang="en-US" sz="2300" dirty="0" smtClean="0"/>
              <a:t> Analytical procedures</a:t>
            </a:r>
          </a:p>
          <a:p>
            <a:endParaRPr lang="en-US" sz="2400" dirty="0" smtClean="0"/>
          </a:p>
          <a:p>
            <a:pPr>
              <a:buNone/>
            </a:pPr>
            <a:endParaRPr lang="en-US" sz="2400" dirty="0" smtClean="0"/>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9"/>
            <a:ext cx="10972800" cy="601436"/>
          </a:xfrm>
        </p:spPr>
        <p:txBody>
          <a:bodyPr/>
          <a:lstStyle/>
          <a:p>
            <a:pPr lvl="0" algn="ctr"/>
            <a:r>
              <a:rPr lang="en-US" sz="3600" dirty="0" smtClean="0"/>
              <a:t>Importance of Forensic Auditor/Engagement Team</a:t>
            </a:r>
            <a:endParaRPr lang="en-US" sz="3600" dirty="0"/>
          </a:p>
        </p:txBody>
      </p:sp>
      <p:sp>
        <p:nvSpPr>
          <p:cNvPr id="3" name="Content Placeholder 2"/>
          <p:cNvSpPr>
            <a:spLocks noGrp="1"/>
          </p:cNvSpPr>
          <p:nvPr>
            <p:ph idx="1"/>
          </p:nvPr>
        </p:nvSpPr>
        <p:spPr>
          <a:xfrm>
            <a:off x="609600" y="1358536"/>
            <a:ext cx="10972800" cy="5199017"/>
          </a:xfrm>
        </p:spPr>
        <p:txBody>
          <a:bodyPr/>
          <a:lstStyle/>
          <a:p>
            <a:pPr lvl="0"/>
            <a:r>
              <a:rPr lang="en-US" sz="2400" dirty="0" smtClean="0"/>
              <a:t>Forensic Auditor assist clients to achieve a high level of integrity by dealing with fraud, misconduct, tracing funds, assets, commercial disputes and regulatory compliance. Following services are provided by Forensic Auditor: </a:t>
            </a:r>
          </a:p>
          <a:p>
            <a:pPr lvl="1"/>
            <a:r>
              <a:rPr lang="en-US" sz="2300" dirty="0" smtClean="0"/>
              <a:t>Fraud and misconduct investigation </a:t>
            </a:r>
          </a:p>
          <a:p>
            <a:pPr lvl="1"/>
            <a:r>
              <a:rPr lang="en-US" sz="2300" dirty="0" smtClean="0"/>
              <a:t>Fraud Risk Management </a:t>
            </a:r>
          </a:p>
          <a:p>
            <a:pPr lvl="1"/>
            <a:r>
              <a:rPr lang="en-US" sz="2300" dirty="0" smtClean="0"/>
              <a:t>Navigating Third Party Risks </a:t>
            </a:r>
          </a:p>
          <a:p>
            <a:pPr lvl="1"/>
            <a:r>
              <a:rPr lang="en-US" sz="2300" dirty="0" smtClean="0"/>
              <a:t>IP &amp; contract governance </a:t>
            </a:r>
          </a:p>
          <a:p>
            <a:pPr lvl="1"/>
            <a:r>
              <a:rPr lang="en-US" sz="2300" dirty="0" smtClean="0"/>
              <a:t>Regulatory Compliance </a:t>
            </a:r>
          </a:p>
          <a:p>
            <a:pPr lvl="1"/>
            <a:r>
              <a:rPr lang="en-US" sz="2300" dirty="0" smtClean="0"/>
              <a:t>Cyber Forensics </a:t>
            </a:r>
          </a:p>
          <a:p>
            <a:pPr lvl="1"/>
            <a:r>
              <a:rPr lang="en-US" sz="2300" dirty="0" smtClean="0"/>
              <a:t>Counterparty Due Diligence </a:t>
            </a:r>
          </a:p>
          <a:p>
            <a:pPr lvl="1"/>
            <a:r>
              <a:rPr lang="en-US" sz="2300" dirty="0" smtClean="0"/>
              <a:t>Integrity Due Diligence </a:t>
            </a:r>
          </a:p>
          <a:p>
            <a:pPr lvl="1"/>
            <a:r>
              <a:rPr lang="en-US" sz="2300" dirty="0" smtClean="0"/>
              <a:t>Background Check and Verification Services </a:t>
            </a:r>
          </a:p>
          <a:p>
            <a:pPr>
              <a:buNone/>
            </a:pPr>
            <a:endParaRPr lang="en-US" sz="2400" dirty="0" smtClean="0"/>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4038"/>
            <a:ext cx="10972800" cy="954133"/>
          </a:xfrm>
        </p:spPr>
        <p:txBody>
          <a:bodyPr/>
          <a:lstStyle/>
          <a:p>
            <a:pPr lvl="0" algn="ctr"/>
            <a:r>
              <a:rPr lang="en-IN" sz="2950" dirty="0" smtClean="0"/>
              <a:t>Forensic Auditor/ Engagement Team – reduction in forensic liability &amp; occurrence </a:t>
            </a:r>
            <a:endParaRPr lang="en-US" sz="2950" dirty="0"/>
          </a:p>
        </p:txBody>
      </p:sp>
      <p:sp>
        <p:nvSpPr>
          <p:cNvPr id="3" name="Content Placeholder 2"/>
          <p:cNvSpPr>
            <a:spLocks noGrp="1"/>
          </p:cNvSpPr>
          <p:nvPr>
            <p:ph idx="1"/>
          </p:nvPr>
        </p:nvSpPr>
        <p:spPr>
          <a:xfrm>
            <a:off x="609600" y="1685108"/>
            <a:ext cx="10972800" cy="4598127"/>
          </a:xfrm>
        </p:spPr>
        <p:txBody>
          <a:bodyPr/>
          <a:lstStyle/>
          <a:p>
            <a:r>
              <a:rPr lang="en-IN" sz="2400" dirty="0" smtClean="0"/>
              <a:t>In order to decrease the possibility of white collor crimes, and also eventually reduce liability, companies can keep the following points in mind for mitigating fraud risk.</a:t>
            </a:r>
          </a:p>
          <a:p>
            <a:pPr lvl="1"/>
            <a:r>
              <a:rPr lang="en-IN" sz="2300" dirty="0" smtClean="0"/>
              <a:t>It is highly recommended that companies harbour a “stop before it starts policy” by creating a transparent working environment.</a:t>
            </a:r>
            <a:endParaRPr lang="en-US" sz="2300" dirty="0" smtClean="0"/>
          </a:p>
          <a:p>
            <a:pPr lvl="1"/>
            <a:r>
              <a:rPr lang="en-IN" sz="2300" dirty="0" smtClean="0"/>
              <a:t>Employ teams to conduct a frequent analysis of the fraud triangle </a:t>
            </a:r>
          </a:p>
          <a:p>
            <a:pPr lvl="1"/>
            <a:r>
              <a:rPr lang="en-IN" sz="2300" dirty="0" smtClean="0"/>
              <a:t>Come up with policies to work on the ‘rationalisation’ aspect of the fraud triangle to strike at the root of the problem.</a:t>
            </a:r>
            <a:endParaRPr lang="en-US" sz="2300" dirty="0" smtClean="0"/>
          </a:p>
          <a:p>
            <a:pPr lvl="1"/>
            <a:r>
              <a:rPr lang="en-IN" sz="2300" dirty="0" smtClean="0"/>
              <a:t>Follow a dynamic approach while defining fraud </a:t>
            </a:r>
          </a:p>
          <a:p>
            <a:pPr lvl="1"/>
            <a:r>
              <a:rPr lang="en-IN" sz="2300" dirty="0" smtClean="0"/>
              <a:t>Ongoing scenario of white collar crimes.</a:t>
            </a:r>
            <a:endParaRPr lang="en-US" sz="2300" dirty="0" smtClean="0"/>
          </a:p>
          <a:p>
            <a:pPr lvl="1"/>
            <a:r>
              <a:rPr lang="en-IN" sz="2300" dirty="0" smtClean="0"/>
              <a:t>Thorough and frequent evaluation of the company’s code of conduct.</a:t>
            </a:r>
            <a:endParaRPr lang="en-US" sz="2300" dirty="0" smtClean="0"/>
          </a:p>
          <a:p>
            <a:pPr lvl="1">
              <a:buNone/>
            </a:pPr>
            <a:endParaRPr lang="en-US" sz="2200" dirty="0" smtClean="0"/>
          </a:p>
          <a:p>
            <a:pPr>
              <a:buNone/>
            </a:pPr>
            <a:endParaRPr lang="en-US" sz="2400" dirty="0" smtClean="0"/>
          </a:p>
          <a:p>
            <a:pPr lvl="1">
              <a:buNone/>
            </a:pPr>
            <a:endParaRPr lang="en-US" sz="2200" dirty="0" smtClean="0"/>
          </a:p>
          <a:p>
            <a:pPr>
              <a:buNone/>
            </a:pPr>
            <a:endParaRPr lang="en-US" sz="4400" dirty="0" smtClean="0"/>
          </a:p>
          <a:p>
            <a:endParaRPr lang="en-US" sz="2400" dirty="0" smtClean="0"/>
          </a:p>
          <a:p>
            <a:pPr lvl="1"/>
            <a:endParaRPr lang="en-US" sz="1800" dirty="0" smtClean="0"/>
          </a:p>
          <a:p>
            <a:pPr>
              <a:buNone/>
            </a:pPr>
            <a:endParaRPr lang="en-US" sz="2200" dirty="0" smtClean="0"/>
          </a:p>
          <a:p>
            <a:pPr lvl="0">
              <a:buNone/>
            </a:pPr>
            <a:endParaRPr lang="en-US" sz="2400" dirty="0" smtClean="0"/>
          </a:p>
          <a:p>
            <a:pPr>
              <a:buNone/>
            </a:pPr>
            <a:endParaRPr lang="en-US" sz="2400" dirty="0" smtClean="0"/>
          </a:p>
          <a:p>
            <a:pPr lvl="1"/>
            <a:endParaRPr lang="en-US" sz="2000" dirty="0" smtClean="0"/>
          </a:p>
          <a:p>
            <a:pPr lvl="1">
              <a:buNone/>
            </a:pPr>
            <a:endParaRPr lang="en-US" sz="2000" dirty="0" smtClean="0"/>
          </a:p>
          <a:p>
            <a:pPr lvl="1"/>
            <a:endParaRPr lang="en-US" sz="2200" dirty="0" smtClean="0"/>
          </a:p>
          <a:p>
            <a:pPr>
              <a:buNone/>
            </a:pPr>
            <a:endParaRPr lang="en-US" sz="2400" dirty="0" smtClean="0"/>
          </a:p>
          <a:p>
            <a:endParaRPr lang="en-US" sz="2100" dirty="0" smtClean="0"/>
          </a:p>
          <a:p>
            <a:pPr>
              <a:buNone/>
            </a:pPr>
            <a:endParaRPr lang="en-US" sz="2100" dirty="0" smtClean="0"/>
          </a:p>
          <a:p>
            <a:pPr>
              <a:buNone/>
            </a:pPr>
            <a:endParaRPr lang="en-US" sz="2100" dirty="0" smtClean="0"/>
          </a:p>
          <a:p>
            <a:pPr lvl="1"/>
            <a:endParaRPr lang="en-US" sz="2100" dirty="0" smtClean="0"/>
          </a:p>
          <a:p>
            <a:pPr lvl="1">
              <a:buNone/>
            </a:pPr>
            <a:endParaRPr lang="en-US" sz="2100" dirty="0" smtClean="0"/>
          </a:p>
          <a:p>
            <a:pPr lvl="1"/>
            <a:endParaRPr lang="en-US" sz="2100" dirty="0" smtClean="0"/>
          </a:p>
          <a:p>
            <a:pPr lvl="1">
              <a:buNone/>
            </a:pPr>
            <a:endParaRPr lang="en-US" sz="2100" dirty="0" smtClean="0"/>
          </a:p>
          <a:p>
            <a:pPr lvl="1"/>
            <a:endParaRPr lang="en-US" sz="2100" dirty="0" smtClean="0"/>
          </a:p>
          <a:p>
            <a:endParaRPr lang="en-US" sz="21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3200" b="1" dirty="0" smtClean="0"/>
              <a:t/>
            </a:r>
            <a:br>
              <a:rPr lang="en-US" sz="3200" b="1" dirty="0" smtClean="0"/>
            </a:br>
            <a:r>
              <a:rPr lang="en-US" sz="3200" dirty="0" smtClean="0"/>
              <a:t/>
            </a:r>
            <a:br>
              <a:rPr lang="en-US" sz="3200" dirty="0" smtClean="0"/>
            </a:br>
            <a:r>
              <a:rPr lang="en-US" sz="4400" dirty="0" smtClean="0"/>
              <a:t> </a:t>
            </a:r>
            <a:r>
              <a:rPr lang="en-US" sz="4000" dirty="0" smtClean="0"/>
              <a:t>Detection Risk vs. Control Risk vs. Inherent Risk</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US" dirty="0" smtClean="0"/>
              <a:t>Inherent risk is the likelihood that a material misstatement exists in the company’s financial statements based on these given factors. Control risk is the risk that the company’s own internal controls will be unable to prevent, detect, or correct material misstatements or errors that are present in the financial statements. Both inherent risk and control risk increase the level of audit procedures required in order to reduce the detection risk to an acceptable level. </a:t>
            </a:r>
          </a:p>
          <a:p>
            <a:pPr>
              <a:buNone/>
            </a:pP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575310"/>
          </a:xfrm>
        </p:spPr>
        <p:txBody>
          <a:bodyPr/>
          <a:lstStyle/>
          <a:p>
            <a:pPr lvl="0" algn="ctr"/>
            <a:r>
              <a:rPr lang="en-US" sz="2400" dirty="0" smtClean="0"/>
              <a:t/>
            </a:r>
            <a:br>
              <a:rPr lang="en-US" sz="2400" dirty="0" smtClean="0"/>
            </a:br>
            <a:r>
              <a:rPr lang="en-US" sz="2400" dirty="0" smtClean="0"/>
              <a:t> </a:t>
            </a:r>
            <a:r>
              <a:rPr lang="en-US" sz="2500" dirty="0" smtClean="0"/>
              <a:t>Overview of Risk Evidence &amp; Response under Fraud Response Management Program</a:t>
            </a:r>
            <a:endParaRPr lang="en-US" sz="2500" dirty="0"/>
          </a:p>
        </p:txBody>
      </p:sp>
      <p:sp>
        <p:nvSpPr>
          <p:cNvPr id="3" name="Content Placeholder 2"/>
          <p:cNvSpPr>
            <a:spLocks noGrp="1"/>
          </p:cNvSpPr>
          <p:nvPr>
            <p:ph idx="1"/>
          </p:nvPr>
        </p:nvSpPr>
        <p:spPr>
          <a:xfrm>
            <a:off x="609600" y="1449977"/>
            <a:ext cx="10972800" cy="4874625"/>
          </a:xfrm>
        </p:spPr>
        <p:txBody>
          <a:bodyPr/>
          <a:lstStyle/>
          <a:p>
            <a:r>
              <a:rPr lang="en-US" sz="2400" dirty="0" smtClean="0"/>
              <a:t>Some organizations have designed and tested disaster plans to help them respond to unforeseen catastrophes that could have the potential to threaten their very existence.</a:t>
            </a:r>
          </a:p>
          <a:p>
            <a:r>
              <a:rPr lang="en-US" sz="2400" dirty="0" smtClean="0"/>
              <a:t>An effective Fraud Response Management program is designed to allow the organization to react to various types of fraud and misconduct allegations in a measured and consistent manner and to protect the organization from the economic, reputational and legal risks associated with the fraud allegation. </a:t>
            </a:r>
          </a:p>
          <a:p>
            <a:r>
              <a:rPr lang="en-US" sz="2400" dirty="0" smtClean="0"/>
              <a:t>A fraud response management program may encompass the following: </a:t>
            </a:r>
          </a:p>
          <a:p>
            <a:pPr lvl="1"/>
            <a:r>
              <a:rPr lang="en-US" sz="2300" dirty="0" smtClean="0"/>
              <a:t>the procedures and processes through which an organization is alerted to allegations of potential fraudand misconduct;</a:t>
            </a:r>
          </a:p>
          <a:p>
            <a:pPr lvl="1"/>
            <a:r>
              <a:rPr lang="en-US" sz="2300" dirty="0" smtClean="0"/>
              <a:t>the assignment of responsibility and accountability for handling those allegations;</a:t>
            </a:r>
          </a:p>
          <a:p>
            <a:pPr lvl="1"/>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3228"/>
            <a:ext cx="10972800" cy="758190"/>
          </a:xfrm>
        </p:spPr>
        <p:txBody>
          <a:bodyPr/>
          <a:lstStyle/>
          <a:p>
            <a:pPr lvl="0" algn="ctr"/>
            <a:r>
              <a:rPr lang="en-US" sz="2400" dirty="0" smtClean="0"/>
              <a:t/>
            </a:r>
            <a:br>
              <a:rPr lang="en-US" sz="2400" dirty="0" smtClean="0"/>
            </a:br>
            <a:r>
              <a:rPr lang="en-US" sz="2400" dirty="0" smtClean="0"/>
              <a:t> </a:t>
            </a:r>
            <a:r>
              <a:rPr lang="en-US" sz="2500" dirty="0" smtClean="0"/>
              <a:t>Overview of Risk Evidence &amp; Response under Fraud Response Management Program_contd…</a:t>
            </a:r>
            <a:endParaRPr lang="en-US" sz="2500" dirty="0"/>
          </a:p>
        </p:txBody>
      </p:sp>
      <p:sp>
        <p:nvSpPr>
          <p:cNvPr id="3" name="Content Placeholder 2"/>
          <p:cNvSpPr>
            <a:spLocks noGrp="1"/>
          </p:cNvSpPr>
          <p:nvPr>
            <p:ph idx="1"/>
          </p:nvPr>
        </p:nvSpPr>
        <p:spPr>
          <a:xfrm>
            <a:off x="609600" y="1606733"/>
            <a:ext cx="10972800" cy="4493623"/>
          </a:xfrm>
        </p:spPr>
        <p:txBody>
          <a:bodyPr/>
          <a:lstStyle/>
          <a:p>
            <a:pPr lvl="1"/>
            <a:r>
              <a:rPr lang="en-US" dirty="0" smtClean="0"/>
              <a:t>decision making authority</a:t>
            </a:r>
          </a:p>
          <a:p>
            <a:pPr lvl="1"/>
            <a:r>
              <a:rPr lang="en-US" dirty="0" smtClean="0"/>
              <a:t>the methods and procedures by which allegations are investigated</a:t>
            </a:r>
          </a:p>
          <a:p>
            <a:pPr lvl="1"/>
            <a:r>
              <a:rPr lang="en-US" dirty="0" smtClean="0"/>
              <a:t>consideration of legal implications, documentation and evidentiary procedures;</a:t>
            </a:r>
          </a:p>
          <a:p>
            <a:pPr lvl="1"/>
            <a:r>
              <a:rPr lang="en-US" dirty="0" smtClean="0"/>
              <a:t>reporting of investigation results within the organization;</a:t>
            </a:r>
          </a:p>
          <a:p>
            <a:pPr lvl="1"/>
            <a:r>
              <a:rPr lang="en-US" dirty="0" smtClean="0"/>
              <a:t>remedial recommendations</a:t>
            </a:r>
          </a:p>
          <a:p>
            <a:pPr lvl="1"/>
            <a:r>
              <a:rPr lang="en-US" dirty="0" smtClean="0"/>
              <a:t>procedures for dealing with outside parties</a:t>
            </a: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3200" b="1" dirty="0" smtClean="0"/>
              <a:t/>
            </a:r>
            <a:br>
              <a:rPr lang="en-US" sz="3200" b="1" dirty="0" smtClean="0"/>
            </a:br>
            <a:r>
              <a:rPr lang="en-US" sz="3200" dirty="0" smtClean="0"/>
              <a:t/>
            </a:r>
            <a:br>
              <a:rPr lang="en-US" sz="3200" dirty="0" smtClean="0"/>
            </a:br>
            <a:r>
              <a:rPr lang="en-US" sz="4400" dirty="0" smtClean="0"/>
              <a:t> </a:t>
            </a:r>
            <a:r>
              <a:rPr lang="en-US" sz="4000" dirty="0" smtClean="0"/>
              <a:t/>
            </a:r>
            <a:br>
              <a:rPr lang="en-US" sz="4000" dirty="0" smtClean="0"/>
            </a:br>
            <a:r>
              <a:rPr lang="en-US" sz="4400" dirty="0" smtClean="0"/>
              <a:t> Overview of Fraud Risk Investigation</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US" dirty="0" smtClean="0"/>
              <a:t>A fraud investigation is aimed at examining evidence to determine if a fraud occurred, how it happened, who was involved, and how much money was lost. Investigations occur in cases ranging from embezzlement, to falsification of financial statements, to suspicious insurance claims.</a:t>
            </a: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3500" dirty="0" smtClean="0"/>
              <a:t>Leading practices in fraud investigation and corrective action</a:t>
            </a:r>
            <a:endParaRPr lang="en-US" sz="3500" dirty="0"/>
          </a:p>
        </p:txBody>
      </p:sp>
      <p:sp>
        <p:nvSpPr>
          <p:cNvPr id="3" name="Content Placeholder 2"/>
          <p:cNvSpPr>
            <a:spLocks noGrp="1"/>
          </p:cNvSpPr>
          <p:nvPr>
            <p:ph idx="1"/>
          </p:nvPr>
        </p:nvSpPr>
        <p:spPr>
          <a:xfrm>
            <a:off x="609600" y="1661376"/>
            <a:ext cx="10972800" cy="4663226"/>
          </a:xfrm>
        </p:spPr>
        <p:txBody>
          <a:bodyPr/>
          <a:lstStyle/>
          <a:p>
            <a:r>
              <a:rPr lang="en-US" sz="2500" dirty="0" smtClean="0"/>
              <a:t>The organization must perform some specific tasks such as conducting an investigation, including interviewing, evidence collection, computer forensic examinations, and evidence analysis. Most organizations could benefit from incorporating leading practices into their investigative response plans including:</a:t>
            </a:r>
          </a:p>
          <a:p>
            <a:pPr lvl="1"/>
            <a:r>
              <a:rPr lang="en-US" dirty="0" smtClean="0"/>
              <a:t>Establishing and documenting fraud investigation protocols</a:t>
            </a:r>
          </a:p>
          <a:p>
            <a:pPr lvl="1"/>
            <a:r>
              <a:rPr lang="en-US" dirty="0" smtClean="0"/>
              <a:t>Identifying fraud investigation resources</a:t>
            </a:r>
          </a:p>
          <a:p>
            <a:pPr lvl="1"/>
            <a:r>
              <a:rPr lang="en-US" dirty="0" smtClean="0"/>
              <a:t>Implementing a case management system to track and log the resolution of fraud allegations</a:t>
            </a:r>
          </a:p>
          <a:p>
            <a:pPr lvl="1"/>
            <a:r>
              <a:rPr lang="en-US" dirty="0" smtClean="0"/>
              <a:t>improvements enterprise-wide to gain efficiencies and prevent recurrence</a:t>
            </a:r>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000" dirty="0" smtClean="0"/>
              <a:t>Steps of a Financial Fraud Investigation</a:t>
            </a:r>
            <a:endParaRPr lang="en-US" sz="3600" dirty="0"/>
          </a:p>
        </p:txBody>
      </p:sp>
      <p:sp>
        <p:nvSpPr>
          <p:cNvPr id="3" name="Content Placeholder 2"/>
          <p:cNvSpPr>
            <a:spLocks noGrp="1"/>
          </p:cNvSpPr>
          <p:nvPr>
            <p:ph idx="1"/>
          </p:nvPr>
        </p:nvSpPr>
        <p:spPr>
          <a:xfrm>
            <a:off x="609600" y="1661376"/>
            <a:ext cx="10972800" cy="4663226"/>
          </a:xfrm>
        </p:spPr>
        <p:txBody>
          <a:bodyPr/>
          <a:lstStyle/>
          <a:p>
            <a:pPr lvl="0">
              <a:buNone/>
            </a:pPr>
            <a:r>
              <a:rPr lang="en-US" dirty="0" smtClean="0"/>
              <a:t>There are six steps of a Financial Fraud Investigation</a:t>
            </a:r>
          </a:p>
          <a:p>
            <a:r>
              <a:rPr lang="en-US" dirty="0" smtClean="0"/>
              <a:t>Consultation</a:t>
            </a:r>
          </a:p>
          <a:p>
            <a:r>
              <a:rPr lang="en-US" dirty="0" smtClean="0"/>
              <a:t>Examination</a:t>
            </a:r>
          </a:p>
          <a:p>
            <a:r>
              <a:rPr lang="en-US" dirty="0" smtClean="0"/>
              <a:t>Identification</a:t>
            </a:r>
          </a:p>
          <a:p>
            <a:r>
              <a:rPr lang="en-US" dirty="0" smtClean="0"/>
              <a:t>Background – of fraudsters </a:t>
            </a:r>
          </a:p>
          <a:p>
            <a:r>
              <a:rPr lang="en-US" dirty="0" smtClean="0"/>
              <a:t>Asset Discovery – of fraudsters </a:t>
            </a:r>
          </a:p>
          <a:p>
            <a:r>
              <a:rPr lang="en-US" dirty="0" smtClean="0"/>
              <a:t>Legal Action 	</a:t>
            </a:r>
          </a:p>
          <a:p>
            <a:endParaRPr lang="en-US" dirty="0" smtClean="0"/>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18893"/>
            <a:ext cx="10972800" cy="4193177"/>
          </a:xfrm>
        </p:spPr>
        <p:txBody>
          <a:bodyPr>
            <a:normAutofit/>
          </a:bodyPr>
          <a:lstStyle/>
          <a:p>
            <a:pPr algn="ctr"/>
            <a:r>
              <a:rPr lang="en-US" sz="4800" dirty="0" smtClean="0"/>
              <a:t>Internal Control , COSO, COBIT &amp; Control Effectiveness Index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Internal Controls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US" dirty="0" smtClean="0"/>
              <a:t>Internal control is a process for assuring of an organization's objectives in operational effectiveness and efficiency, reliable financial reporting, and compliance with laws, regulations and policies. Internal Controls are essentially risk mitigation steps taken to strengthen the organization’s systems and processes, as well as help to prevent and detect errors and irregularities</a:t>
            </a:r>
          </a:p>
          <a:p>
            <a:endParaRPr lang="en-US" dirty="0" smtClean="0"/>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Who's using fraud prevention?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US" dirty="0" smtClean="0"/>
              <a:t>Business and governments alike have embraced technologies like data visualization and artificial intelligence to greatly reduce and even prevent the economical and reputational repercussions of fraud. </a:t>
            </a:r>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Key Points of Internal Controls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IN" dirty="0" smtClean="0"/>
              <a:t>Internal controls are the mechanisms, rules, and procedures implemented by a company to ensure the integrity of financial and accounting information, promote accountability and prevent fraud.</a:t>
            </a:r>
          </a:p>
          <a:p>
            <a:pPr marL="273050" lvl="1" indent="-273050">
              <a:buClr>
                <a:srgbClr val="0BD0D9"/>
              </a:buClr>
              <a:buSzPct val="95000"/>
            </a:pPr>
            <a:r>
              <a:rPr lang="en-IN" dirty="0" smtClean="0"/>
              <a:t>internal controls can help improve operational efficiency by improving the accuracy and timeliness of financial reporting.</a:t>
            </a:r>
          </a:p>
          <a:p>
            <a:pPr marL="273050" lvl="1" indent="-273050">
              <a:buClr>
                <a:srgbClr val="0BD0D9"/>
              </a:buClr>
              <a:buSzPct val="95000"/>
            </a:pPr>
            <a:r>
              <a:rPr lang="en-IN" dirty="0" smtClean="0"/>
              <a:t>Internal audits play a critical role in a company’s internal controls and corporate governance.</a:t>
            </a:r>
            <a:endParaRPr lang="en-US" dirty="0" smtClean="0"/>
          </a:p>
          <a:p>
            <a:pPr marL="0" indent="0">
              <a:buNone/>
            </a:pPr>
            <a:endParaRPr lang="en-US" sz="2000" dirty="0" smtClean="0"/>
          </a:p>
          <a:p>
            <a:pPr>
              <a:buNone/>
            </a:pPr>
            <a:endParaRPr lang="en-US" dirty="0" smtClean="0"/>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COSO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US" dirty="0" smtClean="0"/>
              <a:t>The Committee of Sponsoring Organizations of the Treadway Commission (COSO) is a joint initiative of five professional organizations and is dedicated to helping organizations improve performance by developing thought leadership that enhances internal control, risk management, governance and fraud deterrence.  COSO provides a road map to building a fundamental foundation of internal control to ensure that the risks an organization takes are monitored and mitigated through sound business decisions.</a:t>
            </a:r>
          </a:p>
          <a:p>
            <a:pPr>
              <a:buNone/>
            </a:pPr>
            <a:endParaRPr lang="en-US" dirty="0" smtClean="0"/>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COBIT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US" dirty="0" smtClean="0"/>
              <a:t>COBIT stands for Control Objectives for Information and Related Technology. It is a framework created by the Information Systems Audit and Control Association (ISACA ) for IT governance and management. It was designed to be a supportive tool for managers—and allows bridging the crucial gap between technical issues, business risks, and control requirements. </a:t>
            </a:r>
          </a:p>
          <a:p>
            <a:r>
              <a:rPr lang="en-US" dirty="0" smtClean="0"/>
              <a:t>COBIT helps organizations meet business challenges in the areas of regulatory compliance, risk management and aligning IT strategy with organizational goals</a:t>
            </a:r>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000" dirty="0" smtClean="0"/>
              <a:t>COBIT 2019 Governance System Principles</a:t>
            </a:r>
            <a:endParaRPr lang="en-US" sz="4000" dirty="0"/>
          </a:p>
        </p:txBody>
      </p:sp>
      <p:sp>
        <p:nvSpPr>
          <p:cNvPr id="3" name="Content Placeholder 2"/>
          <p:cNvSpPr>
            <a:spLocks noGrp="1"/>
          </p:cNvSpPr>
          <p:nvPr>
            <p:ph idx="1"/>
          </p:nvPr>
        </p:nvSpPr>
        <p:spPr>
          <a:xfrm>
            <a:off x="609600" y="1661376"/>
            <a:ext cx="10972800" cy="4663226"/>
          </a:xfrm>
        </p:spPr>
        <p:txBody>
          <a:bodyPr/>
          <a:lstStyle/>
          <a:p>
            <a:r>
              <a:rPr lang="en-IN" sz="2400" dirty="0" smtClean="0"/>
              <a:t>COBIT 2019 simplifies governance challenges with just 6 principles which enable the organisation to build an effective governance and management framework that optimizes information and technology investment use for the benefit of stakeholders.</a:t>
            </a:r>
          </a:p>
          <a:p>
            <a:pPr lvl="1"/>
            <a:r>
              <a:rPr lang="en-IN" sz="2200" dirty="0" smtClean="0"/>
              <a:t>Provide Stakeholder Value</a:t>
            </a:r>
          </a:p>
          <a:p>
            <a:pPr lvl="1"/>
            <a:r>
              <a:rPr lang="en-IN" sz="2200" dirty="0" smtClean="0"/>
              <a:t>End-to-End Governance System</a:t>
            </a:r>
          </a:p>
          <a:p>
            <a:pPr lvl="1"/>
            <a:r>
              <a:rPr lang="en-IN" sz="2200" dirty="0" smtClean="0"/>
              <a:t>Tailored to Enterprise Needs</a:t>
            </a:r>
          </a:p>
          <a:p>
            <a:pPr lvl="1"/>
            <a:r>
              <a:rPr lang="en-IN" sz="2200" dirty="0" smtClean="0"/>
              <a:t>Holistic Approach</a:t>
            </a:r>
          </a:p>
          <a:p>
            <a:pPr lvl="1"/>
            <a:r>
              <a:rPr lang="en-IN" sz="2200" dirty="0" smtClean="0"/>
              <a:t>Governance Distinct from Management</a:t>
            </a:r>
          </a:p>
          <a:p>
            <a:pPr lvl="1"/>
            <a:r>
              <a:rPr lang="en-IN" sz="2200" dirty="0" smtClean="0"/>
              <a:t>Dynamic Governance System</a:t>
            </a:r>
            <a:endParaRPr lang="en-US" sz="2200" dirty="0" smtClean="0"/>
          </a:p>
          <a:p>
            <a:endParaRPr lang="en-US" dirty="0" smtClean="0"/>
          </a:p>
          <a:p>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113416" y="2926079"/>
            <a:ext cx="5381897" cy="3383281"/>
          </a:xfrm>
          <a:prstGeom prst="rect">
            <a:avLst/>
          </a:prstGeom>
          <a:noFill/>
          <a:ln>
            <a:noFill/>
          </a:ln>
        </p:spPr>
      </p:pic>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3600" dirty="0" smtClean="0"/>
              <a:t>Components of the Governance System as per COBIT 2019</a:t>
            </a:r>
            <a:endParaRPr lang="en-US" sz="3600" dirty="0"/>
          </a:p>
        </p:txBody>
      </p:sp>
      <p:sp>
        <p:nvSpPr>
          <p:cNvPr id="3" name="Content Placeholder 2"/>
          <p:cNvSpPr>
            <a:spLocks noGrp="1"/>
          </p:cNvSpPr>
          <p:nvPr>
            <p:ph idx="1"/>
          </p:nvPr>
        </p:nvSpPr>
        <p:spPr>
          <a:xfrm>
            <a:off x="609600" y="1661376"/>
            <a:ext cx="10972800" cy="4663226"/>
          </a:xfrm>
        </p:spPr>
        <p:txBody>
          <a:bodyPr/>
          <a:lstStyle/>
          <a:p>
            <a:r>
              <a:rPr lang="en-US" dirty="0" smtClean="0"/>
              <a:t>There are seven components of COBIT 2019. </a:t>
            </a:r>
          </a:p>
          <a:p>
            <a:pPr lvl="1"/>
            <a:r>
              <a:rPr lang="en-IN" dirty="0" smtClean="0"/>
              <a:t>Principles, Policies, Procedures </a:t>
            </a:r>
            <a:endParaRPr lang="en-US" dirty="0" smtClean="0"/>
          </a:p>
          <a:p>
            <a:pPr lvl="1"/>
            <a:r>
              <a:rPr lang="en-IN" dirty="0" smtClean="0"/>
              <a:t>Processes </a:t>
            </a:r>
            <a:endParaRPr lang="en-US" dirty="0" smtClean="0"/>
          </a:p>
          <a:p>
            <a:pPr lvl="1"/>
            <a:r>
              <a:rPr lang="en-IN" dirty="0" smtClean="0"/>
              <a:t>Organizational Structures </a:t>
            </a:r>
          </a:p>
          <a:p>
            <a:pPr lvl="1"/>
            <a:r>
              <a:rPr lang="en-US" dirty="0" smtClean="0"/>
              <a:t>Culture, Ethics and Behavior   </a:t>
            </a:r>
          </a:p>
          <a:p>
            <a:pPr lvl="1"/>
            <a:r>
              <a:rPr lang="en-US" dirty="0" smtClean="0"/>
              <a:t>Information </a:t>
            </a:r>
          </a:p>
          <a:p>
            <a:pPr lvl="1"/>
            <a:r>
              <a:rPr lang="en-US" dirty="0" smtClean="0"/>
              <a:t>Services, Infrastructure and Applications </a:t>
            </a:r>
          </a:p>
          <a:p>
            <a:pPr lvl="1"/>
            <a:r>
              <a:rPr lang="en-US" dirty="0" smtClean="0"/>
              <a:t>People, Skills and Competencies </a:t>
            </a:r>
          </a:p>
          <a:p>
            <a:endParaRPr lang="en-US" dirty="0" smtClean="0"/>
          </a:p>
          <a:p>
            <a:endParaRPr lang="en-US" dirty="0"/>
          </a:p>
        </p:txBody>
      </p:sp>
      <p:pic>
        <p:nvPicPr>
          <p:cNvPr id="9" name="Picture 8" descr="COBIT or not COBIT? - DigiSôter"/>
          <p:cNvPicPr/>
          <p:nvPr/>
        </p:nvPicPr>
        <p:blipFill>
          <a:blip r:embed="rId2">
            <a:extLst>
              <a:ext uri="{28A0092B-C50C-407E-A947-70E740481C1C}">
                <a14:useLocalDpi xmlns:a14="http://schemas.microsoft.com/office/drawing/2010/main" val="0"/>
              </a:ext>
            </a:extLst>
          </a:blip>
          <a:srcRect/>
          <a:stretch>
            <a:fillRect/>
          </a:stretch>
        </p:blipFill>
        <p:spPr bwMode="auto">
          <a:xfrm>
            <a:off x="6753496" y="1998617"/>
            <a:ext cx="4885509" cy="3958045"/>
          </a:xfrm>
          <a:prstGeom prst="rect">
            <a:avLst/>
          </a:prstGeom>
          <a:noFill/>
          <a:ln>
            <a:noFill/>
          </a:ln>
        </p:spPr>
      </p:pic>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IN" sz="4400" dirty="0" smtClean="0"/>
              <a:t>Control Effective Index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US" dirty="0" smtClean="0"/>
              <a:t>Control effectiveness (CE) represents the total effectiveness of all the controls that act upon a particular risk. CE reflects not just the ability of controls to theoretically treat a risk, but also their actual effectiveness in terms of consistent, complete, reliable and timely operation. </a:t>
            </a:r>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IN" sz="4400" dirty="0" smtClean="0"/>
              <a:t>Benefits of Control Effective Index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IN" dirty="0" smtClean="0"/>
              <a:t>This Index offers the following benefits:</a:t>
            </a:r>
          </a:p>
          <a:p>
            <a:pPr lvl="1"/>
            <a:r>
              <a:rPr lang="en-IN" sz="2500" dirty="0" smtClean="0"/>
              <a:t>Facilitates top management &amp; the Audit Committee to assess governance processes.</a:t>
            </a:r>
            <a:endParaRPr lang="en-US" sz="2500" dirty="0" smtClean="0"/>
          </a:p>
          <a:p>
            <a:pPr lvl="1"/>
            <a:r>
              <a:rPr lang="en-IN" sz="2500" dirty="0" smtClean="0"/>
              <a:t>Track controls/policy compliances on a periodic basis at each location/department.</a:t>
            </a:r>
            <a:endParaRPr lang="en-US" sz="2500" dirty="0" smtClean="0"/>
          </a:p>
          <a:p>
            <a:pPr lvl="1"/>
            <a:r>
              <a:rPr lang="en-IN" sz="2500" dirty="0" smtClean="0"/>
              <a:t>Inter-location/department comparisons on efficiency and effectiveness of controls/policies.</a:t>
            </a:r>
            <a:endParaRPr lang="en-US" sz="2500" dirty="0" smtClean="0"/>
          </a:p>
          <a:p>
            <a:pPr lvl="1"/>
            <a:r>
              <a:rPr lang="en-IN" sz="2500" dirty="0" smtClean="0"/>
              <a:t>Enable managerial performance review based on compliance   with controls and policies.</a:t>
            </a:r>
            <a:endParaRPr lang="en-US" sz="2500" dirty="0" smtClean="0"/>
          </a:p>
          <a:p>
            <a:pPr lvl="1">
              <a:buNone/>
            </a:pPr>
            <a:endParaRPr lang="en-US" dirty="0" smtClean="0"/>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IN" sz="4400" dirty="0" smtClean="0"/>
              <a:t>Calculation of Control Effective Index </a:t>
            </a:r>
            <a:endParaRPr lang="en-US" sz="4400" dirty="0"/>
          </a:p>
        </p:txBody>
      </p:sp>
      <p:sp>
        <p:nvSpPr>
          <p:cNvPr id="3" name="Content Placeholder 2"/>
          <p:cNvSpPr>
            <a:spLocks noGrp="1"/>
          </p:cNvSpPr>
          <p:nvPr>
            <p:ph idx="1"/>
          </p:nvPr>
        </p:nvSpPr>
        <p:spPr>
          <a:xfrm>
            <a:off x="609600" y="1661376"/>
            <a:ext cx="10972800" cy="4663226"/>
          </a:xfrm>
        </p:spPr>
        <p:txBody>
          <a:bodyPr/>
          <a:lstStyle/>
          <a:p>
            <a:r>
              <a:rPr lang="en-IN" dirty="0" smtClean="0"/>
              <a:t>This Index offers the following benefits:</a:t>
            </a:r>
          </a:p>
          <a:p>
            <a:pPr lvl="1"/>
            <a:r>
              <a:rPr lang="en-IN" sz="2500" dirty="0" smtClean="0"/>
              <a:t>Development of a risk and control register based on the COSO framework</a:t>
            </a:r>
          </a:p>
          <a:p>
            <a:pPr lvl="1"/>
            <a:r>
              <a:rPr lang="en-IN" sz="2500" dirty="0" smtClean="0"/>
              <a:t>Evaluation of the existence and effectiveness of controls across the organisation and</a:t>
            </a:r>
            <a:endParaRPr lang="en-US" sz="2500" dirty="0" smtClean="0"/>
          </a:p>
          <a:p>
            <a:pPr lvl="1"/>
            <a:r>
              <a:rPr lang="en-IN" sz="2500" dirty="0" smtClean="0"/>
              <a:t>Inter and Intra benchmarking processes.</a:t>
            </a:r>
            <a:endParaRPr lang="en-US" sz="2500" dirty="0" smtClean="0"/>
          </a:p>
          <a:p>
            <a:pPr lvl="1"/>
            <a:endParaRPr lang="en-US" sz="1800" dirty="0" smtClean="0"/>
          </a:p>
          <a:p>
            <a:pPr lvl="1">
              <a:buNone/>
            </a:pPr>
            <a:endParaRPr lang="en-US" dirty="0" smtClean="0"/>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18893"/>
            <a:ext cx="10972800" cy="4193177"/>
          </a:xfrm>
        </p:spPr>
        <p:txBody>
          <a:bodyPr>
            <a:normAutofit/>
          </a:bodyPr>
          <a:lstStyle/>
          <a:p>
            <a:pPr lvl="0" algn="ctr"/>
            <a:r>
              <a:rPr lang="en-US" sz="4800" dirty="0" smtClean="0"/>
              <a:t>Financial Fraud – Field investigations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Financial Fraud</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Financial fraud happens when someone deprives you of your money or otherwise harms your financial health through misleading, deceptive, or other illegal practices.</a:t>
            </a:r>
          </a:p>
          <a:p>
            <a:r>
              <a:rPr lang="en-US" dirty="0" smtClean="0"/>
              <a:t>It is important to report the crimes to the appropriate agencies and law enforcement as soon as possible irrespective of the type of financial fraud. Fraudulent charges should also be disputed or cancelled as soon as they are discovered as well.</a:t>
            </a:r>
          </a:p>
          <a:p>
            <a:r>
              <a:rPr lang="en-US" dirty="0" smtClean="0"/>
              <a:t>One of the most common forms of financial crime is counterfeiting. It consists of modifying the information of a check or any document issued by a bank including public entities, another beneficiary, etc. </a:t>
            </a:r>
          </a:p>
          <a:p>
            <a:pPr lvl="1">
              <a:buNone/>
            </a:pPr>
            <a:endParaRPr lang="en-US" dirty="0" smtClean="0"/>
          </a:p>
          <a:p>
            <a:pPr lvl="1">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000" dirty="0" smtClean="0"/>
              <a:t>Fraud Detection and Prevention in Today's World</a:t>
            </a:r>
            <a:endParaRPr lang="en-US" sz="4000" dirty="0"/>
          </a:p>
        </p:txBody>
      </p:sp>
      <p:sp>
        <p:nvSpPr>
          <p:cNvPr id="3" name="Content Placeholder 2"/>
          <p:cNvSpPr>
            <a:spLocks noGrp="1"/>
          </p:cNvSpPr>
          <p:nvPr>
            <p:ph idx="1"/>
          </p:nvPr>
        </p:nvSpPr>
        <p:spPr>
          <a:xfrm>
            <a:off x="609600" y="1593669"/>
            <a:ext cx="10972800" cy="4898571"/>
          </a:xfrm>
        </p:spPr>
        <p:txBody>
          <a:bodyPr/>
          <a:lstStyle/>
          <a:p>
            <a:r>
              <a:rPr lang="en-US" sz="2500" dirty="0" smtClean="0"/>
              <a:t>The growing complexities of state-sponsored terrorism, professional criminals and basement bad guys are becoming harder to understand, follow, expose and prevent. Fraud detection in today’s world involves a comprehensive approach to match data points with activities to find what is abnormal. </a:t>
            </a:r>
          </a:p>
          <a:p>
            <a:r>
              <a:rPr lang="en-US" sz="2500" dirty="0" smtClean="0"/>
              <a:t>To identify and stop an array of fraud attacks and crime quickly and accurately</a:t>
            </a:r>
          </a:p>
          <a:p>
            <a:pPr lvl="1"/>
            <a:r>
              <a:rPr lang="en-US" sz="2300" dirty="0" smtClean="0"/>
              <a:t>Capture and unify all available data types from across departments or channels and incorporate them into the analytical process.</a:t>
            </a:r>
          </a:p>
          <a:p>
            <a:pPr lvl="1"/>
            <a:r>
              <a:rPr lang="en-US" sz="2300" dirty="0" smtClean="0"/>
              <a:t>Continually monitor transactions, social networks, high-risk anomalies,</a:t>
            </a:r>
          </a:p>
          <a:p>
            <a:pPr lvl="1"/>
            <a:r>
              <a:rPr lang="en-US" sz="2300" dirty="0" smtClean="0"/>
              <a:t>Instill an enterprise wide analytics culture through data visualization</a:t>
            </a:r>
          </a:p>
          <a:p>
            <a:pPr lvl="1"/>
            <a:r>
              <a:rPr lang="en-US" sz="2300" dirty="0" smtClean="0"/>
              <a:t>Employ layered security techniques.</a:t>
            </a:r>
          </a:p>
          <a:p>
            <a:pPr lvl="1"/>
            <a:endParaRPr lang="en-US" dirty="0" smtClean="0"/>
          </a:p>
          <a:p>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Types of Financial Fraud</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dirty="0" smtClean="0"/>
              <a:t>Identity Theft</a:t>
            </a:r>
          </a:p>
          <a:p>
            <a:pPr marL="273050" lvl="1" indent="-273050">
              <a:buClr>
                <a:srgbClr val="0BD0D9"/>
              </a:buClr>
              <a:buSzPct val="95000"/>
            </a:pPr>
            <a:r>
              <a:rPr lang="en-US" sz="2600" dirty="0" smtClean="0"/>
              <a:t>Investment Fraud: </a:t>
            </a:r>
          </a:p>
          <a:p>
            <a:r>
              <a:rPr lang="en-US" dirty="0" smtClean="0"/>
              <a:t>Mortgage and Lending Fraud</a:t>
            </a:r>
          </a:p>
          <a:p>
            <a:r>
              <a:rPr lang="en-US" dirty="0" smtClean="0"/>
              <a:t>Mass Marketing Fraud- mass mailing , telephone calls, spam mails </a:t>
            </a:r>
          </a:p>
          <a:p>
            <a:r>
              <a:rPr lang="en-US" dirty="0" smtClean="0"/>
              <a:t>Misappropriation of Funds:</a:t>
            </a:r>
          </a:p>
          <a:p>
            <a:r>
              <a:rPr lang="en-US" dirty="0" smtClean="0"/>
              <a:t>Bribery and Corruption</a:t>
            </a:r>
          </a:p>
          <a:p>
            <a:r>
              <a:rPr lang="en-US" dirty="0" smtClean="0"/>
              <a:t>Ponzi Schemes</a:t>
            </a:r>
          </a:p>
          <a:p>
            <a:r>
              <a:rPr lang="en-US" dirty="0" smtClean="0"/>
              <a:t>Asset misappropriation</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Some other Financial Fraud</a:t>
            </a:r>
          </a:p>
        </p:txBody>
      </p:sp>
      <p:sp>
        <p:nvSpPr>
          <p:cNvPr id="3" name="Content Placeholder 2"/>
          <p:cNvSpPr>
            <a:spLocks noGrp="1"/>
          </p:cNvSpPr>
          <p:nvPr>
            <p:ph idx="1"/>
          </p:nvPr>
        </p:nvSpPr>
        <p:spPr>
          <a:xfrm>
            <a:off x="609600" y="1661376"/>
            <a:ext cx="10972800" cy="4765550"/>
          </a:xfrm>
        </p:spPr>
        <p:txBody>
          <a:bodyPr/>
          <a:lstStyle/>
          <a:p>
            <a:r>
              <a:rPr lang="en-US" dirty="0" smtClean="0"/>
              <a:t>There are some other kinds of Financial Frauds as follows: </a:t>
            </a:r>
          </a:p>
          <a:p>
            <a:r>
              <a:rPr lang="en-US" dirty="0" smtClean="0"/>
              <a:t>Kiting – misuse of </a:t>
            </a:r>
            <a:r>
              <a:rPr lang="en-US" smtClean="0"/>
              <a:t>financial instruments </a:t>
            </a:r>
            <a:endParaRPr lang="en-US" dirty="0" smtClean="0"/>
          </a:p>
          <a:p>
            <a:r>
              <a:rPr lang="en-US" dirty="0" smtClean="0"/>
              <a:t>Counterfeiting</a:t>
            </a:r>
          </a:p>
          <a:p>
            <a:r>
              <a:rPr lang="en-US" dirty="0" smtClean="0"/>
              <a:t>Money laundering</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Detection of  Financial Fraud</a:t>
            </a:r>
          </a:p>
        </p:txBody>
      </p:sp>
      <p:sp>
        <p:nvSpPr>
          <p:cNvPr id="3" name="Content Placeholder 2"/>
          <p:cNvSpPr>
            <a:spLocks noGrp="1"/>
          </p:cNvSpPr>
          <p:nvPr>
            <p:ph idx="1"/>
          </p:nvPr>
        </p:nvSpPr>
        <p:spPr>
          <a:xfrm>
            <a:off x="609600" y="1661376"/>
            <a:ext cx="10972800" cy="4765550"/>
          </a:xfrm>
        </p:spPr>
        <p:txBody>
          <a:bodyPr/>
          <a:lstStyle/>
          <a:p>
            <a:r>
              <a:rPr lang="en-US" sz="2500" dirty="0" smtClean="0"/>
              <a:t>The internal control systems of financial institutions are a fundamental tool for the prevention of financial fraud. The internal control is important but not enough to detect &amp; prevent Fraud, so employee awareness is also more important in the organizations.</a:t>
            </a:r>
          </a:p>
          <a:p>
            <a:pPr lvl="1"/>
            <a:r>
              <a:rPr lang="en-US" dirty="0" smtClean="0"/>
              <a:t>The truth is that companies that consider their employees as the main asset for the fight against financial fraud obtain better results and avoid any more financial fraud throughout the year.</a:t>
            </a:r>
          </a:p>
          <a:p>
            <a:pPr lvl="1"/>
            <a:r>
              <a:rPr lang="en-US" dirty="0" smtClean="0"/>
              <a:t>The training of employees is essential so that they can fight against financial fraud.</a:t>
            </a:r>
          </a:p>
          <a:p>
            <a:pPr lvl="1"/>
            <a:r>
              <a:rPr lang="en-US" dirty="0" smtClean="0"/>
              <a:t>Identify the risks of fraud</a:t>
            </a:r>
          </a:p>
          <a:p>
            <a:pPr lvl="1"/>
            <a:r>
              <a:rPr lang="en-US" dirty="0" smtClean="0"/>
              <a:t>Use computer programs to identify unusual patterns of behavior that may correspond to fraudulent activities.</a:t>
            </a:r>
          </a:p>
          <a:p>
            <a:pPr lvl="1"/>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Measures against Financial Fraud in Companies</a:t>
            </a:r>
            <a:endParaRPr lang="en-US" sz="4400" dirty="0"/>
          </a:p>
        </p:txBody>
      </p:sp>
      <p:sp>
        <p:nvSpPr>
          <p:cNvPr id="3" name="Content Placeholder 2"/>
          <p:cNvSpPr>
            <a:spLocks noGrp="1"/>
          </p:cNvSpPr>
          <p:nvPr>
            <p:ph idx="1"/>
          </p:nvPr>
        </p:nvSpPr>
        <p:spPr>
          <a:xfrm>
            <a:off x="609600" y="1661376"/>
            <a:ext cx="10972800" cy="4765550"/>
          </a:xfrm>
        </p:spPr>
        <p:txBody>
          <a:bodyPr/>
          <a:lstStyle/>
          <a:p>
            <a:pPr lvl="0"/>
            <a:r>
              <a:rPr lang="en-US" sz="2400" dirty="0" smtClean="0"/>
              <a:t>Conducting internal and external audits and controls</a:t>
            </a:r>
          </a:p>
          <a:p>
            <a:pPr lvl="0"/>
            <a:r>
              <a:rPr lang="en-US" sz="2400" dirty="0" smtClean="0"/>
              <a:t>Drafting corporate ethics codes</a:t>
            </a:r>
          </a:p>
          <a:p>
            <a:pPr lvl="0"/>
            <a:r>
              <a:rPr lang="en-US" sz="2400" dirty="0" smtClean="0"/>
              <a:t>Information access controls</a:t>
            </a:r>
          </a:p>
          <a:p>
            <a:pPr lvl="0"/>
            <a:r>
              <a:rPr lang="en-US" sz="2400" dirty="0" smtClean="0"/>
              <a:t>Detailed definition of tasks, roles, responsibilities, positions, etc.</a:t>
            </a:r>
          </a:p>
          <a:p>
            <a:pPr lvl="0"/>
            <a:r>
              <a:rPr lang="en-US" sz="2400" dirty="0" smtClean="0"/>
              <a:t>Labor rotation</a:t>
            </a:r>
          </a:p>
          <a:p>
            <a:pPr lvl="0"/>
            <a:r>
              <a:rPr lang="en-US" sz="2400" dirty="0" smtClean="0"/>
              <a:t>Periodic and surprise checks</a:t>
            </a:r>
          </a:p>
          <a:p>
            <a:pPr lvl="0"/>
            <a:r>
              <a:rPr lang="en-US" sz="2400" dirty="0" smtClean="0"/>
              <a:t>Have informants among the staff</a:t>
            </a:r>
          </a:p>
          <a:p>
            <a:pPr lvl="0"/>
            <a:r>
              <a:rPr lang="en-US" dirty="0" smtClean="0"/>
              <a:t>Training programs</a:t>
            </a:r>
          </a:p>
          <a:p>
            <a:pPr lvl="0"/>
            <a:r>
              <a:rPr lang="en-US" dirty="0" smtClean="0"/>
              <a:t>Maintain an ethical code to prevent fraud.</a:t>
            </a:r>
          </a:p>
          <a:p>
            <a:r>
              <a:rPr lang="en-US" dirty="0" smtClean="0"/>
              <a:t>Reward the involvement and effort of employees</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Major Financial Frauds in history</a:t>
            </a:r>
            <a:endParaRPr lang="en-US" sz="4400" dirty="0"/>
          </a:p>
        </p:txBody>
      </p:sp>
      <p:sp>
        <p:nvSpPr>
          <p:cNvPr id="3" name="Content Placeholder 2"/>
          <p:cNvSpPr>
            <a:spLocks noGrp="1"/>
          </p:cNvSpPr>
          <p:nvPr>
            <p:ph idx="1"/>
          </p:nvPr>
        </p:nvSpPr>
        <p:spPr>
          <a:xfrm>
            <a:off x="609600" y="1661376"/>
            <a:ext cx="10972800" cy="4765550"/>
          </a:xfrm>
        </p:spPr>
        <p:txBody>
          <a:bodyPr/>
          <a:lstStyle/>
          <a:p>
            <a:pPr lvl="0"/>
            <a:r>
              <a:rPr lang="en-US" sz="2400" dirty="0" smtClean="0"/>
              <a:t>There have been many financial crimes that have been committed throughout history. Sometimes, in order to understand and therefore prevent financial fraud, it is necessary to study the past, history in order to understand its nature, how they were committed.</a:t>
            </a:r>
          </a:p>
          <a:p>
            <a:pPr lvl="1"/>
            <a:r>
              <a:rPr lang="en-US" dirty="0" smtClean="0"/>
              <a:t>Carlo Ponzi- Italian con-man</a:t>
            </a:r>
          </a:p>
          <a:p>
            <a:pPr lvl="1"/>
            <a:r>
              <a:rPr lang="en-US" dirty="0" smtClean="0"/>
              <a:t>Peter Young – mutual fund manager </a:t>
            </a:r>
          </a:p>
          <a:p>
            <a:pPr lvl="1"/>
            <a:r>
              <a:rPr lang="en-US" dirty="0" smtClean="0"/>
              <a:t>Enron Corporation</a:t>
            </a:r>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Financial crimes investigation</a:t>
            </a:r>
            <a:endParaRPr lang="en-US" sz="4400" dirty="0"/>
          </a:p>
        </p:txBody>
      </p:sp>
      <p:sp>
        <p:nvSpPr>
          <p:cNvPr id="3" name="Content Placeholder 2"/>
          <p:cNvSpPr>
            <a:spLocks noGrp="1"/>
          </p:cNvSpPr>
          <p:nvPr>
            <p:ph idx="1"/>
          </p:nvPr>
        </p:nvSpPr>
        <p:spPr>
          <a:xfrm>
            <a:off x="609600" y="1661376"/>
            <a:ext cx="10972800" cy="4765550"/>
          </a:xfrm>
        </p:spPr>
        <p:txBody>
          <a:bodyPr/>
          <a:lstStyle/>
          <a:p>
            <a:pPr lvl="0"/>
            <a:r>
              <a:rPr lang="en-US" sz="2400" dirty="0" smtClean="0"/>
              <a:t>There are so many different kinds of financial crimes, a financial crimes investigator’s job responsibilities can vary widely such as : </a:t>
            </a:r>
          </a:p>
          <a:p>
            <a:pPr lvl="1"/>
            <a:r>
              <a:rPr lang="en-US" dirty="0" smtClean="0"/>
              <a:t>Conducting quality control assessments and preparing reports</a:t>
            </a:r>
          </a:p>
          <a:p>
            <a:pPr lvl="1"/>
            <a:r>
              <a:rPr lang="en-US" dirty="0" smtClean="0"/>
              <a:t>Conducting surveillance</a:t>
            </a:r>
          </a:p>
          <a:p>
            <a:pPr lvl="1"/>
            <a:r>
              <a:rPr lang="en-US" dirty="0" smtClean="0"/>
              <a:t>Collaborating with other state, local and federal law enforcement agencies</a:t>
            </a:r>
          </a:p>
          <a:p>
            <a:pPr lvl="1"/>
            <a:r>
              <a:rPr lang="en-US" dirty="0" smtClean="0"/>
              <a:t>Staying up to date on constantly evolving forensic tools</a:t>
            </a:r>
          </a:p>
          <a:p>
            <a:pPr lvl="1"/>
            <a:r>
              <a:rPr lang="en-US" dirty="0" smtClean="0"/>
              <a:t>Managing ever-changing compliance laws and regulations across multiple jurisdictions.</a:t>
            </a:r>
          </a:p>
          <a:p>
            <a:pPr lvl="1">
              <a:buNone/>
            </a:pPr>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Financial Fraud Investigator Key Functions</a:t>
            </a:r>
            <a:endParaRPr lang="en-US" sz="4400" dirty="0"/>
          </a:p>
        </p:txBody>
      </p:sp>
      <p:sp>
        <p:nvSpPr>
          <p:cNvPr id="3" name="Content Placeholder 2"/>
          <p:cNvSpPr>
            <a:spLocks noGrp="1"/>
          </p:cNvSpPr>
          <p:nvPr>
            <p:ph idx="1"/>
          </p:nvPr>
        </p:nvSpPr>
        <p:spPr>
          <a:xfrm>
            <a:off x="609600" y="1661376"/>
            <a:ext cx="10972800" cy="4765550"/>
          </a:xfrm>
        </p:spPr>
        <p:txBody>
          <a:bodyPr/>
          <a:lstStyle/>
          <a:p>
            <a:pPr lvl="0"/>
            <a:r>
              <a:rPr lang="en-US" dirty="0" smtClean="0"/>
              <a:t>Financial Fraud investigators provide subject matter expertise on claims and associated fraud risks, helping to ensure effective resolution of investigations. </a:t>
            </a:r>
          </a:p>
          <a:p>
            <a:r>
              <a:rPr lang="en-US" dirty="0" smtClean="0"/>
              <a:t>Their role often involves developing and maintaining close working relationships with relevant law enforcement agencies, ensuring that cases are developed and prosecuted to a criminal standard.</a:t>
            </a:r>
          </a:p>
          <a:p>
            <a:pPr lvl="0"/>
            <a:r>
              <a:rPr lang="en-US" dirty="0" smtClean="0"/>
              <a:t>A fraud investigator will perform fraud risk assessments across the business relating to both external and internal threats; implementing mitigation measures as required.</a:t>
            </a:r>
          </a:p>
          <a:p>
            <a:pPr lvl="0"/>
            <a:r>
              <a:rPr lang="en-US" dirty="0" smtClean="0"/>
              <a:t>They also build appropriate fraud prevention and detection processes and implements them. </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000" dirty="0" smtClean="0"/>
              <a:t>Other key functions of Financial Fraud Investigator </a:t>
            </a:r>
            <a:endParaRPr lang="en-US" sz="4400" dirty="0"/>
          </a:p>
        </p:txBody>
      </p:sp>
      <p:sp>
        <p:nvSpPr>
          <p:cNvPr id="3" name="Content Placeholder 2"/>
          <p:cNvSpPr>
            <a:spLocks noGrp="1"/>
          </p:cNvSpPr>
          <p:nvPr>
            <p:ph idx="1"/>
          </p:nvPr>
        </p:nvSpPr>
        <p:spPr>
          <a:xfrm>
            <a:off x="609600" y="1569934"/>
            <a:ext cx="10972800" cy="4896179"/>
          </a:xfrm>
        </p:spPr>
        <p:txBody>
          <a:bodyPr/>
          <a:lstStyle/>
          <a:p>
            <a:pPr lvl="0"/>
            <a:r>
              <a:rPr lang="en-US" sz="2400" dirty="0" smtClean="0"/>
              <a:t>Evaluate potential fraud indicators and the impact of current fraud</a:t>
            </a:r>
          </a:p>
          <a:p>
            <a:pPr lvl="0"/>
            <a:r>
              <a:rPr lang="en-US" sz="2400" dirty="0" smtClean="0"/>
              <a:t>Conducting investigations into allegations of fraud</a:t>
            </a:r>
          </a:p>
          <a:p>
            <a:r>
              <a:rPr lang="en-US" sz="2400" dirty="0" smtClean="0"/>
              <a:t>Reviewing and researching evidence/documents to analyze the overall fact pattern of a claim and synthesize data into a professional report with recommendations</a:t>
            </a:r>
          </a:p>
          <a:p>
            <a:r>
              <a:rPr lang="en-US" sz="2400" dirty="0" smtClean="0"/>
              <a:t>Preparing and coordinating field assignments to obtain relevant evidence and information</a:t>
            </a:r>
          </a:p>
          <a:p>
            <a:pPr lvl="0"/>
            <a:r>
              <a:rPr lang="en-US" sz="2400" dirty="0" smtClean="0"/>
              <a:t>Conduct objective, fair, thorough, unbiased and timely investigations into allegations of fraud</a:t>
            </a:r>
          </a:p>
          <a:p>
            <a:r>
              <a:rPr lang="en-US" sz="2400" dirty="0" smtClean="0"/>
              <a:t>Prepare and coordinate field assignments to obtain relevant evidence and information</a:t>
            </a:r>
          </a:p>
          <a:p>
            <a:r>
              <a:rPr lang="en-US" sz="2400" dirty="0" smtClean="0"/>
              <a:t>Prepare prosecution packages and restitution proposals.</a:t>
            </a:r>
          </a:p>
          <a:p>
            <a:pPr lvl="0"/>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8455"/>
            <a:ext cx="10972800" cy="606411"/>
          </a:xfrm>
        </p:spPr>
        <p:txBody>
          <a:bodyPr/>
          <a:lstStyle/>
          <a:p>
            <a:pPr lvl="0" algn="ctr"/>
            <a:r>
              <a:rPr lang="en-US" sz="3000" dirty="0" smtClean="0"/>
              <a:t>Kinds of jobs of Financial Fraud Investigator in Private &amp; Public Sectors </a:t>
            </a:r>
            <a:endParaRPr lang="en-US" sz="3000" dirty="0"/>
          </a:p>
        </p:txBody>
      </p:sp>
      <p:sp>
        <p:nvSpPr>
          <p:cNvPr id="3" name="Content Placeholder 2"/>
          <p:cNvSpPr>
            <a:spLocks noGrp="1"/>
          </p:cNvSpPr>
          <p:nvPr>
            <p:ph idx="1"/>
          </p:nvPr>
        </p:nvSpPr>
        <p:spPr>
          <a:xfrm>
            <a:off x="609600" y="1569934"/>
            <a:ext cx="10972800" cy="4896179"/>
          </a:xfrm>
        </p:spPr>
        <p:txBody>
          <a:bodyPr/>
          <a:lstStyle/>
          <a:p>
            <a:r>
              <a:rPr lang="en-US" sz="2400" dirty="0" smtClean="0"/>
              <a:t>The Financial Crimes concentration equips one for work in the public or private sector. Some </a:t>
            </a:r>
            <a:r>
              <a:rPr lang="en-US" sz="2400" b="1" dirty="0" smtClean="0"/>
              <a:t>public sector </a:t>
            </a:r>
            <a:r>
              <a:rPr lang="en-US" sz="2400" dirty="0" smtClean="0"/>
              <a:t>roles that the Financial Crimes concentration / Investigator could prepare include:</a:t>
            </a:r>
          </a:p>
          <a:p>
            <a:pPr lvl="1"/>
            <a:r>
              <a:rPr lang="en-US" sz="2300" dirty="0" smtClean="0"/>
              <a:t>Municipal and state law enforcement</a:t>
            </a:r>
          </a:p>
          <a:p>
            <a:pPr lvl="1"/>
            <a:r>
              <a:rPr lang="en-US" sz="2300" dirty="0" smtClean="0"/>
              <a:t>Police detective</a:t>
            </a:r>
          </a:p>
          <a:p>
            <a:pPr lvl="1"/>
            <a:r>
              <a:rPr lang="en-US" sz="2300" dirty="0" smtClean="0"/>
              <a:t>Attorney general</a:t>
            </a:r>
          </a:p>
          <a:p>
            <a:pPr lvl="1"/>
            <a:r>
              <a:rPr lang="en-US" sz="2300" dirty="0" smtClean="0"/>
              <a:t>State Bureau of Investigation analyst</a:t>
            </a:r>
          </a:p>
          <a:p>
            <a:pPr lvl="1"/>
            <a:r>
              <a:rPr lang="en-US" sz="2300" dirty="0" smtClean="0"/>
              <a:t>Security and Exchange Commission (SEC) investigator</a:t>
            </a:r>
          </a:p>
          <a:p>
            <a:r>
              <a:rPr lang="en-US" sz="2400" dirty="0" smtClean="0"/>
              <a:t>Within the </a:t>
            </a:r>
            <a:r>
              <a:rPr lang="en-US" sz="2400" b="1" dirty="0" smtClean="0"/>
              <a:t>private sector</a:t>
            </a:r>
            <a:r>
              <a:rPr lang="en-US" sz="2400" dirty="0" smtClean="0"/>
              <a:t>, financial crimes investigators are employed in loss prevention, corporate fraud analysis, or as private investigators.</a:t>
            </a:r>
          </a:p>
          <a:p>
            <a:pPr lvl="1"/>
            <a:endParaRPr lang="en-US" sz="2200" dirty="0" smtClean="0"/>
          </a:p>
          <a:p>
            <a:pPr lvl="0"/>
            <a:endParaRPr lang="en-US" sz="2400" dirty="0" smtClean="0"/>
          </a:p>
          <a:p>
            <a:pPr lvl="0"/>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8455"/>
            <a:ext cx="10972800" cy="606411"/>
          </a:xfrm>
        </p:spPr>
        <p:txBody>
          <a:bodyPr/>
          <a:lstStyle/>
          <a:p>
            <a:pPr lvl="0" algn="ctr"/>
            <a:r>
              <a:rPr lang="en-US" sz="3200" dirty="0" smtClean="0"/>
              <a:t>Case Study – Financial Investigation on Behalf of a European Bank</a:t>
            </a:r>
            <a:endParaRPr lang="en-US" sz="3200" dirty="0"/>
          </a:p>
        </p:txBody>
      </p:sp>
      <p:sp>
        <p:nvSpPr>
          <p:cNvPr id="3" name="Content Placeholder 2"/>
          <p:cNvSpPr>
            <a:spLocks noGrp="1"/>
          </p:cNvSpPr>
          <p:nvPr>
            <p:ph idx="1"/>
          </p:nvPr>
        </p:nvSpPr>
        <p:spPr>
          <a:xfrm>
            <a:off x="609600" y="1569934"/>
            <a:ext cx="10972800" cy="4700237"/>
          </a:xfrm>
        </p:spPr>
        <p:txBody>
          <a:bodyPr/>
          <a:lstStyle/>
          <a:p>
            <a:r>
              <a:rPr lang="en-US" sz="2400" dirty="0" smtClean="0"/>
              <a:t>A European-based bank received a formal notice from the Dutch Central Bank raising concerns that the bank had facilitated transactions connected to bribery and corruption. </a:t>
            </a:r>
          </a:p>
          <a:p>
            <a:pPr>
              <a:buNone/>
            </a:pPr>
            <a:r>
              <a:rPr lang="en-US" sz="2400" dirty="0" smtClean="0"/>
              <a:t> 	To comply with the notice, the bank engaged Kroll to investigate the transactions and identify weaknesses in the bank’s bribery and corruption compliance and risk management infrastructure. Our on-site investigation, which included a detailed document review and fact-finding interviews, culminated in an evidence-based report presented to the Central Bank.</a:t>
            </a:r>
          </a:p>
          <a:p>
            <a:pPr>
              <a:buNone/>
            </a:pPr>
            <a:r>
              <a:rPr lang="en-US" sz="2400" dirty="0" smtClean="0"/>
              <a:t> 	As a result of findings, the local bank initiated several steps to improve its policies and procedures, its internal training program and its ability to proactively investigate suspicious activity.</a:t>
            </a:r>
          </a:p>
          <a:p>
            <a:pPr lvl="1"/>
            <a:endParaRPr lang="en-US" sz="2200" dirty="0" smtClean="0"/>
          </a:p>
          <a:p>
            <a:pPr lvl="0"/>
            <a:endParaRPr lang="en-US" sz="2400" dirty="0" smtClean="0"/>
          </a:p>
          <a:p>
            <a:pPr lvl="0"/>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7913"/>
            <a:ext cx="10972800" cy="737584"/>
          </a:xfrm>
        </p:spPr>
        <p:txBody>
          <a:bodyPr/>
          <a:lstStyle/>
          <a:p>
            <a:pPr lvl="0" algn="ctr"/>
            <a:r>
              <a:rPr lang="en-US" sz="3500" dirty="0" smtClean="0"/>
              <a:t>Fraud Prevention and Detection Working : Machine Learning</a:t>
            </a:r>
            <a:endParaRPr lang="en-US" sz="3500" dirty="0"/>
          </a:p>
        </p:txBody>
      </p:sp>
      <p:sp>
        <p:nvSpPr>
          <p:cNvPr id="3" name="Content Placeholder 2"/>
          <p:cNvSpPr>
            <a:spLocks noGrp="1"/>
          </p:cNvSpPr>
          <p:nvPr>
            <p:ph idx="1"/>
          </p:nvPr>
        </p:nvSpPr>
        <p:spPr>
          <a:xfrm>
            <a:off x="609600" y="1554480"/>
            <a:ext cx="10972800" cy="5166996"/>
          </a:xfrm>
        </p:spPr>
        <p:txBody>
          <a:bodyPr/>
          <a:lstStyle/>
          <a:p>
            <a:r>
              <a:rPr lang="en-US" sz="2300" dirty="0" smtClean="0"/>
              <a:t>The emerging trend in fraud detection and prevention at the moment is a focus on machine learning. Machine learning is the use of artificial intelligence to improve upon a system without being specifically programmed to make these improvements. </a:t>
            </a:r>
          </a:p>
          <a:p>
            <a:r>
              <a:rPr lang="en-US" sz="2300" dirty="0" smtClean="0"/>
              <a:t>Types of Machine Learning: (1) unsupervised and (ii) supervised </a:t>
            </a:r>
          </a:p>
          <a:p>
            <a:pPr lvl="1">
              <a:buNone/>
            </a:pPr>
            <a:r>
              <a:rPr lang="en-US" sz="2300" dirty="0" smtClean="0"/>
              <a:t>	Unsupervised machine learning determines what is usual and what is unusual about the transaction. Whereas supervised machine learning determines whether a transaction, usual or unusual, is likely to be fraud by assigning a fraud score in real time. </a:t>
            </a:r>
            <a:r>
              <a:rPr lang="en-US" sz="2300" dirty="0"/>
              <a:t>With supervised machine learning, the model is trained using historical information around fraud</a:t>
            </a:r>
          </a:p>
          <a:p>
            <a:r>
              <a:rPr lang="en-US" sz="2300" dirty="0" smtClean="0"/>
              <a:t>Machine learning can also be used from an automation perspective as well. machine learning is removing that availability bias as well as potentially an affirmation bias. Machine learning removes these human challenges and enables fraud teams to make decisions on events in real time in an automated way.</a:t>
            </a:r>
          </a:p>
          <a:p>
            <a:pPr marL="0" indent="0">
              <a:buNone/>
            </a:pPr>
            <a:endParaRPr lang="en-US" dirty="0" smtClean="0"/>
          </a:p>
          <a:p>
            <a:endParaRPr lang="en-US" dirty="0" smtClean="0"/>
          </a:p>
          <a:p>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54039"/>
            <a:ext cx="10972800" cy="4807130"/>
          </a:xfrm>
        </p:spPr>
        <p:txBody>
          <a:bodyPr>
            <a:normAutofit fontScale="90000"/>
          </a:bodyPr>
          <a:lstStyle/>
          <a:p>
            <a:pPr algn="ctr"/>
            <a:r>
              <a:rPr lang="en-US" sz="5300" dirty="0" smtClean="0"/>
              <a:t>Fraud Discovery, Methods &amp; Techniques of Investigations</a:t>
            </a:r>
            <a:br>
              <a:rPr lang="en-US" sz="5300" dirty="0" smtClean="0"/>
            </a:br>
            <a:r>
              <a:rPr lang="en-US" sz="4800" dirty="0" smtClean="0"/>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Fraud Discovery / Fraud Detection</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sz="2400" dirty="0" smtClean="0"/>
              <a:t>Fraud detection is a set of activities undertaken to prevent money or property from being obtained through false pretenses. Fraud detection is applied to many industries such as banking or insurance. In banking, fraud may include forging checks or using stolen credit cards. Other forms of fraud may involve exaggerating losses or causing an accident with the sole intent for the payout.</a:t>
            </a:r>
          </a:p>
          <a:p>
            <a:r>
              <a:rPr lang="en-US" sz="2400" dirty="0" smtClean="0"/>
              <a:t>Fraud detection implies the identification of expected or actual fraud in an organization. It needs a proper process and system to detect frauds earlier on and before such occurrences using either reactive and proactive methods or automated/ manual fraud prevention and detection analytics in its anti-fraud strategy.</a:t>
            </a:r>
          </a:p>
          <a:p>
            <a:pPr>
              <a:buNone/>
            </a:pPr>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Importance of Fraud Discovery/detection</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sz="2400" dirty="0" smtClean="0"/>
              <a:t>Fraud detection and prevention analytics have a huge importance in subverting and controlling frauds, especially when the internal control systems handling data analytics. Besides, it provides for continuous improvement, standardization and process control over transactions. </a:t>
            </a:r>
          </a:p>
          <a:p>
            <a:pPr>
              <a:buNone/>
            </a:pPr>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How Fraud Detection Works? </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sz="2400" dirty="0" smtClean="0"/>
              <a:t>Many criminals commit fraud by testing patterns and exploiting loopholes. </a:t>
            </a:r>
            <a:r>
              <a:rPr lang="en-US" dirty="0" smtClean="0"/>
              <a:t>For example, a hacker might develop a computer program that randomly tests thousands of 4-digit pins per second in order to crack the passcode on a credit card. Since fraud is often committed through patterns, fraud detection uses artificial intelligence to look for these types of patterns and sends an alert when one is detected. Also bank’s text message alerts to approve suspicious banking transactions.</a:t>
            </a:r>
          </a:p>
          <a:p>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Fraud Detection Techniques</a:t>
            </a:r>
            <a:endParaRPr lang="en-US" sz="4400" dirty="0"/>
          </a:p>
        </p:txBody>
      </p:sp>
      <p:sp>
        <p:nvSpPr>
          <p:cNvPr id="3" name="Content Placeholder 2"/>
          <p:cNvSpPr>
            <a:spLocks noGrp="1"/>
          </p:cNvSpPr>
          <p:nvPr>
            <p:ph idx="1"/>
          </p:nvPr>
        </p:nvSpPr>
        <p:spPr>
          <a:xfrm>
            <a:off x="609600" y="1567544"/>
            <a:ext cx="10972800" cy="4976948"/>
          </a:xfrm>
        </p:spPr>
        <p:txBody>
          <a:bodyPr/>
          <a:lstStyle/>
          <a:p>
            <a:r>
              <a:rPr lang="en-US" sz="2400" dirty="0" smtClean="0"/>
              <a:t>Fraud detection can be separated by the use of statistical data analysis techniques or artificial intelligence (AI).</a:t>
            </a:r>
          </a:p>
          <a:p>
            <a:pPr lvl="1"/>
            <a:r>
              <a:rPr lang="en-US" b="1" dirty="0" smtClean="0"/>
              <a:t>Statistical data analysis </a:t>
            </a:r>
          </a:p>
          <a:p>
            <a:pPr lvl="2"/>
            <a:r>
              <a:rPr lang="en-US" sz="2200" dirty="0" smtClean="0"/>
              <a:t>Calculating statistical parameters</a:t>
            </a:r>
          </a:p>
          <a:p>
            <a:pPr lvl="2"/>
            <a:r>
              <a:rPr lang="en-US" sz="2200" dirty="0" smtClean="0"/>
              <a:t>Regression analysis - </a:t>
            </a:r>
            <a:r>
              <a:rPr lang="en-IN" sz="2400" dirty="0"/>
              <a:t>examine the relationship between two or more variables</a:t>
            </a:r>
            <a:endParaRPr lang="en-US" sz="2200" dirty="0" smtClean="0"/>
          </a:p>
          <a:p>
            <a:pPr lvl="2"/>
            <a:r>
              <a:rPr lang="en-US" sz="2200" dirty="0" smtClean="0"/>
              <a:t>Probability distributions and models.</a:t>
            </a:r>
          </a:p>
          <a:p>
            <a:pPr lvl="2"/>
            <a:r>
              <a:rPr lang="en-US" sz="2200" dirty="0" smtClean="0"/>
              <a:t>Data matching</a:t>
            </a:r>
          </a:p>
          <a:p>
            <a:pPr lvl="1"/>
            <a:r>
              <a:rPr lang="en-US" b="1" dirty="0" smtClean="0"/>
              <a:t>Artificial intelligence</a:t>
            </a:r>
          </a:p>
          <a:p>
            <a:pPr lvl="2"/>
            <a:r>
              <a:rPr lang="en-US" sz="2200" dirty="0" smtClean="0"/>
              <a:t>Data mining	</a:t>
            </a:r>
          </a:p>
          <a:p>
            <a:pPr lvl="2"/>
            <a:r>
              <a:rPr lang="en-US" sz="2200" dirty="0" smtClean="0"/>
              <a:t>Neural networks- </a:t>
            </a:r>
            <a:r>
              <a:rPr lang="en-US" sz="1400" dirty="0"/>
              <a:t>suspicious looking </a:t>
            </a:r>
            <a:r>
              <a:rPr lang="en-US" sz="1400" dirty="0" smtClean="0"/>
              <a:t>patterns </a:t>
            </a:r>
            <a:r>
              <a:rPr lang="en-US" sz="2400" dirty="0" smtClean="0"/>
              <a:t>– </a:t>
            </a:r>
            <a:r>
              <a:rPr lang="en-US" sz="1400" dirty="0" smtClean="0"/>
              <a:t>use them further for fraud detection </a:t>
            </a:r>
          </a:p>
          <a:p>
            <a:pPr lvl="2"/>
            <a:r>
              <a:rPr lang="en-US" sz="2200" dirty="0" smtClean="0"/>
              <a:t>Machine learning-</a:t>
            </a:r>
            <a:r>
              <a:rPr lang="en-US" sz="1800" dirty="0" smtClean="0"/>
              <a:t> </a:t>
            </a:r>
            <a:r>
              <a:rPr lang="en-US" sz="1400" dirty="0"/>
              <a:t>automatically identify characteristics found in fraud</a:t>
            </a:r>
            <a:endParaRPr lang="en-US" sz="1400" dirty="0" smtClean="0"/>
          </a:p>
          <a:p>
            <a:pPr lvl="2"/>
            <a:r>
              <a:rPr lang="en-US" sz="2200" dirty="0" smtClean="0"/>
              <a:t>Pattern recognition-  </a:t>
            </a:r>
            <a:r>
              <a:rPr lang="en-US" sz="1400" dirty="0"/>
              <a:t>patterns of suspicious </a:t>
            </a:r>
            <a:r>
              <a:rPr lang="en-US" sz="1400" dirty="0" smtClean="0"/>
              <a:t>behavior, to detect classes , clusters </a:t>
            </a:r>
          </a:p>
          <a:p>
            <a:pPr lvl="1"/>
            <a:endParaRPr lang="en-US" sz="2300" dirty="0" smtClean="0"/>
          </a:p>
          <a:p>
            <a:pPr lvl="2"/>
            <a:endParaRPr lang="en-US" b="1" dirty="0" smtClean="0"/>
          </a:p>
          <a:p>
            <a:pPr lvl="1"/>
            <a:endParaRPr lang="en-US" dirty="0" smtClean="0"/>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Analytics For Fraud Monitoring / detecting</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sz="2500" dirty="0" smtClean="0"/>
              <a:t>Business data access to both external and internal from internal and external sources have become easy targets for fraud detection analytics hackers, making monitoring and early-detection fraud detection programs imperative to data-driven organizations. Some of the factors to be considered when implementing such fraud detection systems are:</a:t>
            </a:r>
          </a:p>
          <a:p>
            <a:pPr lvl="1"/>
            <a:r>
              <a:rPr lang="en-US" dirty="0" smtClean="0"/>
              <a:t>Always perform a SWOT analysis</a:t>
            </a:r>
          </a:p>
          <a:p>
            <a:pPr lvl="1"/>
            <a:r>
              <a:rPr lang="en-US" dirty="0" smtClean="0"/>
              <a:t>Plan for a dedicated fraud management team.</a:t>
            </a:r>
          </a:p>
          <a:p>
            <a:pPr lvl="1"/>
            <a:r>
              <a:rPr lang="en-US" dirty="0" smtClean="0"/>
              <a:t>Clean all data before using it.</a:t>
            </a:r>
          </a:p>
          <a:p>
            <a:pPr lvl="1"/>
            <a:r>
              <a:rPr lang="en-US" dirty="0" smtClean="0"/>
              <a:t>Set threshold values of transactions to avoid fraudulent transactions getting through.</a:t>
            </a:r>
          </a:p>
          <a:p>
            <a:pPr lvl="1"/>
            <a:r>
              <a:rPr lang="en-US" dirty="0" smtClean="0"/>
              <a:t>Build forward-looking analytics solutions</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Benefits of Fraud Analytics</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dirty="0" smtClean="0"/>
              <a:t>It reduces costs and exposure to frauds, uses organizational controls to secure the system, helps find fraud-vulnerable employees, gains external and internal customer trust and confidence and improves organizational security and performance. It also identify patterns of fraudulent transactions, enhance existing security measures, integrate all organization databases, harness raw data and use unstructured data to improve organizational processes and efficiency.</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Methods of Fraud Analytics</a:t>
            </a:r>
            <a:endParaRPr lang="en-US" sz="4400" dirty="0"/>
          </a:p>
        </p:txBody>
      </p:sp>
      <p:sp>
        <p:nvSpPr>
          <p:cNvPr id="3" name="Content Placeholder 2"/>
          <p:cNvSpPr>
            <a:spLocks noGrp="1"/>
          </p:cNvSpPr>
          <p:nvPr>
            <p:ph idx="1"/>
          </p:nvPr>
        </p:nvSpPr>
        <p:spPr>
          <a:xfrm>
            <a:off x="609600" y="1661376"/>
            <a:ext cx="10972800" cy="4765550"/>
          </a:xfrm>
        </p:spPr>
        <p:txBody>
          <a:bodyPr/>
          <a:lstStyle/>
          <a:p>
            <a:pPr>
              <a:buNone/>
            </a:pPr>
            <a:r>
              <a:rPr lang="en-US" sz="2400" dirty="0" smtClean="0"/>
              <a:t>There are five fraud detection analytics methods used frequently : </a:t>
            </a:r>
          </a:p>
          <a:p>
            <a:r>
              <a:rPr lang="en-US" sz="2300" dirty="0" smtClean="0"/>
              <a:t>A sampling of processes</a:t>
            </a:r>
          </a:p>
          <a:p>
            <a:r>
              <a:rPr lang="en-US" sz="2300" dirty="0" smtClean="0"/>
              <a:t>The ad-hoc analysis</a:t>
            </a:r>
          </a:p>
          <a:p>
            <a:r>
              <a:rPr lang="en-US" sz="2300" dirty="0" smtClean="0"/>
              <a:t>Competitive or Repetitive Analysis</a:t>
            </a:r>
          </a:p>
          <a:p>
            <a:r>
              <a:rPr lang="en-US" sz="2300" dirty="0" smtClean="0"/>
              <a:t>Analytic techniques – summarization , aging </a:t>
            </a:r>
          </a:p>
          <a:p>
            <a:r>
              <a:rPr lang="en-US" sz="2300" dirty="0" smtClean="0"/>
              <a:t>Benford’s law</a:t>
            </a:r>
          </a:p>
          <a:p>
            <a:pPr>
              <a:buNone/>
            </a:pPr>
            <a:r>
              <a:rPr lang="en-US" sz="2400" dirty="0" smtClean="0"/>
              <a:t>Some data-mining tools and methods used for fraud detection analytics are</a:t>
            </a:r>
          </a:p>
          <a:p>
            <a:r>
              <a:rPr lang="en-US" sz="2300" dirty="0" smtClean="0"/>
              <a:t>Sounds-like - </a:t>
            </a:r>
            <a:r>
              <a:rPr lang="en-IN" sz="2400" dirty="0"/>
              <a:t>used to find values that </a:t>
            </a:r>
            <a:r>
              <a:rPr lang="en-IN" sz="2400" b="1" dirty="0"/>
              <a:t>sound </a:t>
            </a:r>
            <a:r>
              <a:rPr lang="en-IN" sz="2400" b="1" dirty="0" smtClean="0"/>
              <a:t>similar – same value expense </a:t>
            </a:r>
            <a:endParaRPr lang="en-US" sz="2300" dirty="0" smtClean="0"/>
          </a:p>
          <a:p>
            <a:r>
              <a:rPr lang="en-US" sz="2300" dirty="0" smtClean="0"/>
              <a:t>Data Matching – expenses of current year with previous year. </a:t>
            </a:r>
          </a:p>
          <a:p>
            <a:r>
              <a:rPr lang="en-US" sz="2300" dirty="0" smtClean="0"/>
              <a:t>Duplicates</a:t>
            </a:r>
          </a:p>
          <a:p>
            <a:r>
              <a:rPr lang="en-US" sz="2300" dirty="0" smtClean="0"/>
              <a:t>Gaps</a:t>
            </a:r>
            <a:endParaRPr lang="en-US" sz="23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000" dirty="0" smtClean="0"/>
              <a:t>Five Methods of Detecting Fraud in Organizations</a:t>
            </a:r>
            <a:endParaRPr lang="en-US" sz="4000" dirty="0"/>
          </a:p>
        </p:txBody>
      </p:sp>
      <p:sp>
        <p:nvSpPr>
          <p:cNvPr id="3" name="Content Placeholder 2"/>
          <p:cNvSpPr>
            <a:spLocks noGrp="1"/>
          </p:cNvSpPr>
          <p:nvPr>
            <p:ph idx="1"/>
          </p:nvPr>
        </p:nvSpPr>
        <p:spPr>
          <a:xfrm>
            <a:off x="609600" y="1661376"/>
            <a:ext cx="10972800" cy="4765550"/>
          </a:xfrm>
        </p:spPr>
        <p:txBody>
          <a:bodyPr/>
          <a:lstStyle/>
          <a:p>
            <a:pPr>
              <a:buNone/>
            </a:pPr>
            <a:r>
              <a:rPr lang="en-US" dirty="0" smtClean="0"/>
              <a:t>There are some ways that fraud might be detected described as below: </a:t>
            </a:r>
          </a:p>
          <a:p>
            <a:pPr marL="273050" lvl="1" indent="-273050">
              <a:buClr>
                <a:srgbClr val="0BD0D9"/>
              </a:buClr>
              <a:buSzPct val="95000"/>
            </a:pPr>
            <a:r>
              <a:rPr lang="en-US" sz="2800" dirty="0" smtClean="0"/>
              <a:t>Fraud detection by tip lines</a:t>
            </a:r>
          </a:p>
          <a:p>
            <a:pPr marL="273050" lvl="1" indent="-273050">
              <a:buClr>
                <a:srgbClr val="0BD0D9"/>
              </a:buClr>
              <a:buSzPct val="95000"/>
            </a:pPr>
            <a:r>
              <a:rPr lang="en-US" sz="2800" dirty="0" smtClean="0"/>
              <a:t>Fraud detection by external auditors</a:t>
            </a:r>
          </a:p>
          <a:p>
            <a:pPr marL="273050" lvl="1" indent="-273050">
              <a:buClr>
                <a:srgbClr val="0BD0D9"/>
              </a:buClr>
              <a:buSzPct val="95000"/>
            </a:pPr>
            <a:r>
              <a:rPr lang="en-US" sz="2800" dirty="0" smtClean="0"/>
              <a:t>Fraud detection by internal auditors and inspector generals</a:t>
            </a:r>
          </a:p>
          <a:p>
            <a:pPr marL="273050" lvl="1" indent="-273050">
              <a:buClr>
                <a:srgbClr val="0BD0D9"/>
              </a:buClr>
              <a:buSzPct val="95000"/>
            </a:pPr>
            <a:r>
              <a:rPr lang="en-US" sz="2800" dirty="0" smtClean="0"/>
              <a:t>Fraud detection by dedicated departments</a:t>
            </a:r>
          </a:p>
          <a:p>
            <a:pPr marL="273050" lvl="1" indent="-273050">
              <a:buClr>
                <a:srgbClr val="0BD0D9"/>
              </a:buClr>
              <a:buSzPct val="95000"/>
            </a:pPr>
            <a:r>
              <a:rPr lang="en-US" sz="2800" dirty="0" smtClean="0"/>
              <a:t>Fraud detection by accident</a:t>
            </a:r>
          </a:p>
          <a:p>
            <a:pPr marL="547687" lvl="2" indent="-273050">
              <a:buSzPct val="95000"/>
              <a:buNone/>
            </a:pPr>
            <a:endParaRPr lang="en-US" sz="2700" dirty="0" smtClean="0"/>
          </a:p>
          <a:p>
            <a:pPr>
              <a:buNone/>
            </a:pPr>
            <a:endParaRPr lang="en-US" sz="24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3400" dirty="0" smtClean="0"/>
              <a:t>Who is responsible for the prevention and detection of fraud?</a:t>
            </a:r>
            <a:endParaRPr lang="en-US" sz="3400" dirty="0"/>
          </a:p>
        </p:txBody>
      </p:sp>
      <p:sp>
        <p:nvSpPr>
          <p:cNvPr id="3" name="Content Placeholder 2"/>
          <p:cNvSpPr>
            <a:spLocks noGrp="1"/>
          </p:cNvSpPr>
          <p:nvPr>
            <p:ph idx="1"/>
          </p:nvPr>
        </p:nvSpPr>
        <p:spPr>
          <a:xfrm>
            <a:off x="609600" y="1661376"/>
            <a:ext cx="10972800" cy="4765550"/>
          </a:xfrm>
        </p:spPr>
        <p:txBody>
          <a:bodyPr/>
          <a:lstStyle/>
          <a:p>
            <a:r>
              <a:rPr lang="en-US" sz="2800" dirty="0" smtClean="0"/>
              <a:t>The </a:t>
            </a:r>
            <a:r>
              <a:rPr lang="en-US" sz="2800" u="sng" dirty="0" smtClean="0"/>
              <a:t>management and audit </a:t>
            </a:r>
            <a:r>
              <a:rPr lang="en-US" sz="2800" dirty="0" smtClean="0"/>
              <a:t>have roles to play in the prevention and detection of fraud. The best scenario is one where </a:t>
            </a:r>
            <a:r>
              <a:rPr lang="en-US" sz="2800" u="sng" dirty="0" smtClean="0"/>
              <a:t>management, employees, and internal and external auditors work together </a:t>
            </a:r>
            <a:r>
              <a:rPr lang="en-US" sz="2800" dirty="0" smtClean="0"/>
              <a:t>to combat fraud. Auditor can take steps to ensure that senior management is aware of the risk and materiality of fraud and that all instances of fraud are made known to all employees. Also auditor encourages management to develop Fraud Awareness Training and a Fraud Policy to help combat fraud.  For this auditor can do to help create a fraud resistant corporate culture through Fraud Awareness Training &amp; sets out A Corporate Fraud Policy. </a:t>
            </a:r>
          </a:p>
          <a:p>
            <a:endParaRPr lang="en-US" sz="23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7913"/>
            <a:ext cx="10972800" cy="737584"/>
          </a:xfrm>
        </p:spPr>
        <p:txBody>
          <a:bodyPr/>
          <a:lstStyle/>
          <a:p>
            <a:pPr lvl="0" algn="ctr"/>
            <a:r>
              <a:rPr lang="en-US" sz="4400" dirty="0" smtClean="0"/>
              <a:t>Fraud prevention programs</a:t>
            </a:r>
            <a:endParaRPr lang="en-US" sz="4400" dirty="0"/>
          </a:p>
        </p:txBody>
      </p:sp>
      <p:sp>
        <p:nvSpPr>
          <p:cNvPr id="3" name="Content Placeholder 2"/>
          <p:cNvSpPr>
            <a:spLocks noGrp="1"/>
          </p:cNvSpPr>
          <p:nvPr>
            <p:ph idx="1"/>
          </p:nvPr>
        </p:nvSpPr>
        <p:spPr>
          <a:xfrm>
            <a:off x="609600" y="1554480"/>
            <a:ext cx="10972800" cy="4898571"/>
          </a:xfrm>
        </p:spPr>
        <p:txBody>
          <a:bodyPr/>
          <a:lstStyle/>
          <a:p>
            <a:pPr>
              <a:buNone/>
            </a:pPr>
            <a:r>
              <a:rPr lang="en-US" dirty="0" smtClean="0"/>
              <a:t>Fraud prevention programs should be based on: </a:t>
            </a:r>
          </a:p>
          <a:p>
            <a:r>
              <a:rPr lang="en-US" sz="2400" dirty="0" smtClean="0"/>
              <a:t>Size of organization</a:t>
            </a:r>
          </a:p>
          <a:p>
            <a:r>
              <a:rPr lang="en-US" sz="2400" dirty="0" smtClean="0"/>
              <a:t>Complexity of industry</a:t>
            </a:r>
          </a:p>
          <a:p>
            <a:r>
              <a:rPr lang="en-US" sz="2400" dirty="0" smtClean="0"/>
              <a:t>Operating environment </a:t>
            </a:r>
          </a:p>
          <a:p>
            <a:pPr>
              <a:buNone/>
            </a:pPr>
            <a:r>
              <a:rPr lang="en-US" dirty="0" smtClean="0"/>
              <a:t>A robust fraud prevention program includes:</a:t>
            </a:r>
          </a:p>
          <a:p>
            <a:r>
              <a:rPr lang="en-US" sz="2400" dirty="0" smtClean="0"/>
              <a:t>Tone at the top</a:t>
            </a:r>
          </a:p>
          <a:p>
            <a:r>
              <a:rPr lang="en-US" sz="2400" dirty="0" smtClean="0"/>
              <a:t>Fraud risk assessment</a:t>
            </a:r>
          </a:p>
          <a:p>
            <a:r>
              <a:rPr lang="en-US" sz="2400" dirty="0" smtClean="0"/>
              <a:t>Employee selection processes</a:t>
            </a:r>
          </a:p>
          <a:p>
            <a:r>
              <a:rPr lang="en-US" sz="2400" dirty="0" smtClean="0"/>
              <a:t>Increasing the perception of detection</a:t>
            </a:r>
          </a:p>
          <a:p>
            <a:r>
              <a:rPr lang="en-US" sz="2400" dirty="0" smtClean="0"/>
              <a:t>Fraud prevention policy</a:t>
            </a:r>
          </a:p>
          <a:p>
            <a:r>
              <a:rPr lang="en-US" sz="2400" dirty="0" smtClean="0"/>
              <a:t>Ethics program</a:t>
            </a:r>
          </a:p>
          <a:p>
            <a:endParaRPr lang="en-US" dirty="0" smtClean="0"/>
          </a:p>
          <a:p>
            <a:pPr lvl="1"/>
            <a:endParaRPr lang="en-US" dirty="0" smtClean="0"/>
          </a:p>
          <a:p>
            <a:pPr lvl="1"/>
            <a:endParaRPr lang="en-US" dirty="0" smtClean="0"/>
          </a:p>
          <a:p>
            <a:endParaRPr lang="en-US" dirty="0" smtClean="0"/>
          </a:p>
          <a:p>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Investigation</a:t>
            </a:r>
            <a:endParaRPr lang="en-US" sz="4800" dirty="0"/>
          </a:p>
        </p:txBody>
      </p:sp>
      <p:sp>
        <p:nvSpPr>
          <p:cNvPr id="3" name="Content Placeholder 2"/>
          <p:cNvSpPr>
            <a:spLocks noGrp="1"/>
          </p:cNvSpPr>
          <p:nvPr>
            <p:ph idx="1"/>
          </p:nvPr>
        </p:nvSpPr>
        <p:spPr>
          <a:xfrm>
            <a:off x="609600" y="1661376"/>
            <a:ext cx="10972800" cy="4765550"/>
          </a:xfrm>
        </p:spPr>
        <p:txBody>
          <a:bodyPr/>
          <a:lstStyle/>
          <a:p>
            <a:r>
              <a:rPr lang="en-US" sz="2800" dirty="0" smtClean="0"/>
              <a:t>Investigation is a multi-disciplined field of study. It encompasses law, the sciences, communications, and a host of other things. Investigation requires an inquisitive mind coupled with an attention to detail.</a:t>
            </a:r>
            <a:endParaRPr lang="en-US" sz="24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What is Fraud Investigation?</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sz="2800" dirty="0" smtClean="0"/>
              <a:t>Fraud investigation is the practice of employing accounting, and investigative skills to assist in the determination of whether criminal matters such as employee theft, securities fraud (including falsification of financial statements), insurance fraud and identity theft have occurred.</a:t>
            </a:r>
            <a:endParaRPr lang="en-US" sz="28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Objectives of Fraud Investigation</a:t>
            </a:r>
            <a:endParaRPr lang="en-US" sz="4400" dirty="0"/>
          </a:p>
        </p:txBody>
      </p:sp>
      <p:sp>
        <p:nvSpPr>
          <p:cNvPr id="3" name="Content Placeholder 2"/>
          <p:cNvSpPr>
            <a:spLocks noGrp="1"/>
          </p:cNvSpPr>
          <p:nvPr>
            <p:ph idx="1"/>
          </p:nvPr>
        </p:nvSpPr>
        <p:spPr>
          <a:xfrm>
            <a:off x="609600" y="1661376"/>
            <a:ext cx="10972800" cy="4765550"/>
          </a:xfrm>
        </p:spPr>
        <p:txBody>
          <a:bodyPr/>
          <a:lstStyle/>
          <a:p>
            <a:r>
              <a:rPr lang="en-US" dirty="0" smtClean="0"/>
              <a:t>Identifying improper conduct</a:t>
            </a:r>
          </a:p>
          <a:p>
            <a:r>
              <a:rPr lang="en-US" dirty="0" smtClean="0"/>
              <a:t>Identifying the persons responsible for improper conduct</a:t>
            </a:r>
          </a:p>
          <a:p>
            <a:r>
              <a:rPr lang="en-US" dirty="0" smtClean="0"/>
              <a:t>Determining the extent of potential liabilities or losses that might exist</a:t>
            </a:r>
          </a:p>
          <a:p>
            <a:r>
              <a:rPr lang="en-US" dirty="0" smtClean="0"/>
              <a:t> Preventing fraud and possible future frauds / losses</a:t>
            </a:r>
          </a:p>
          <a:p>
            <a:r>
              <a:rPr lang="en-US" dirty="0" smtClean="0"/>
              <a:t>Helping to facilitate the recovery of losses</a:t>
            </a:r>
          </a:p>
          <a:p>
            <a:r>
              <a:rPr lang="en-US" dirty="0" smtClean="0"/>
              <a:t>Mitigating other potential consequences</a:t>
            </a:r>
          </a:p>
          <a:p>
            <a:r>
              <a:rPr lang="en-US" dirty="0" smtClean="0"/>
              <a:t>Strengthening internal control weaknesses</a:t>
            </a:r>
          </a:p>
          <a:p>
            <a:r>
              <a:rPr lang="en-US" dirty="0" smtClean="0"/>
              <a:t>Sending a message throughout the organization that fraud will not be tolerated</a:t>
            </a:r>
          </a:p>
          <a:p>
            <a:r>
              <a:rPr lang="en-US" dirty="0" smtClean="0"/>
              <a:t>Regulatory / legal requirements</a:t>
            </a:r>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Fraud Investigation Process</a:t>
            </a:r>
            <a:endParaRPr lang="en-US" sz="4400" dirty="0"/>
          </a:p>
        </p:txBody>
      </p:sp>
      <p:sp>
        <p:nvSpPr>
          <p:cNvPr id="3" name="Content Placeholder 2"/>
          <p:cNvSpPr>
            <a:spLocks noGrp="1"/>
          </p:cNvSpPr>
          <p:nvPr>
            <p:ph idx="1"/>
          </p:nvPr>
        </p:nvSpPr>
        <p:spPr>
          <a:xfrm>
            <a:off x="609600" y="1661375"/>
            <a:ext cx="10972800" cy="4883115"/>
          </a:xfrm>
        </p:spPr>
        <p:txBody>
          <a:bodyPr/>
          <a:lstStyle/>
          <a:p>
            <a:r>
              <a:rPr lang="en-US" sz="2200" dirty="0" smtClean="0"/>
              <a:t>Activate response team </a:t>
            </a:r>
          </a:p>
          <a:p>
            <a:r>
              <a:rPr lang="en-US" sz="2200" dirty="0" smtClean="0"/>
              <a:t>Internal - external communication </a:t>
            </a:r>
          </a:p>
          <a:p>
            <a:r>
              <a:rPr lang="en-US" sz="2200" dirty="0" smtClean="0"/>
              <a:t>Immediate actions </a:t>
            </a:r>
          </a:p>
          <a:p>
            <a:r>
              <a:rPr lang="en-US" sz="2200" dirty="0" smtClean="0"/>
              <a:t> Initial assessment plan</a:t>
            </a:r>
          </a:p>
          <a:p>
            <a:r>
              <a:rPr lang="en-US" sz="2200" dirty="0" smtClean="0"/>
              <a:t>Initial analysis</a:t>
            </a:r>
          </a:p>
          <a:p>
            <a:r>
              <a:rPr lang="en-US" sz="2200" dirty="0" smtClean="0"/>
              <a:t>Interview source </a:t>
            </a:r>
          </a:p>
          <a:p>
            <a:r>
              <a:rPr lang="en-US" sz="2200" dirty="0" smtClean="0"/>
              <a:t>Interview key individuals </a:t>
            </a:r>
          </a:p>
          <a:p>
            <a:r>
              <a:rPr lang="en-US" sz="2200" dirty="0" smtClean="0"/>
              <a:t>Evidence gathering </a:t>
            </a:r>
          </a:p>
          <a:p>
            <a:r>
              <a:rPr lang="en-US" sz="2200" dirty="0" smtClean="0"/>
              <a:t>Documentation </a:t>
            </a:r>
          </a:p>
          <a:p>
            <a:r>
              <a:rPr lang="en-US" sz="2200" dirty="0" smtClean="0"/>
              <a:t>Initial predication</a:t>
            </a:r>
          </a:p>
          <a:p>
            <a:r>
              <a:rPr lang="en-US" sz="2200" dirty="0" smtClean="0"/>
              <a:t>Draw conclusions based on evidence gathered</a:t>
            </a:r>
          </a:p>
          <a:p>
            <a:r>
              <a:rPr lang="en-US" sz="2200" dirty="0" smtClean="0"/>
              <a:t>Reporting</a:t>
            </a:r>
            <a:endParaRPr lang="en-US" sz="22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3800" dirty="0" smtClean="0"/>
              <a:t>Investigative Techniques and Procedures in Fraud cases</a:t>
            </a:r>
            <a:endParaRPr lang="en-US" sz="3800" dirty="0"/>
          </a:p>
        </p:txBody>
      </p:sp>
      <p:sp>
        <p:nvSpPr>
          <p:cNvPr id="3" name="Content Placeholder 2"/>
          <p:cNvSpPr>
            <a:spLocks noGrp="1"/>
          </p:cNvSpPr>
          <p:nvPr>
            <p:ph idx="1"/>
          </p:nvPr>
        </p:nvSpPr>
        <p:spPr>
          <a:xfrm>
            <a:off x="609600" y="1661375"/>
            <a:ext cx="10972800" cy="4883115"/>
          </a:xfrm>
        </p:spPr>
        <p:txBody>
          <a:bodyPr/>
          <a:lstStyle/>
          <a:p>
            <a:pPr lvl="0">
              <a:buNone/>
            </a:pPr>
            <a:r>
              <a:rPr lang="en-US" dirty="0" smtClean="0"/>
              <a:t>There are eight commonly used Investigative Techniques and Procedures in Fraud cases</a:t>
            </a:r>
          </a:p>
          <a:p>
            <a:r>
              <a:rPr lang="en-US" dirty="0" smtClean="0"/>
              <a:t>Obtain a Confirmatory Memorandum</a:t>
            </a:r>
          </a:p>
          <a:p>
            <a:pPr marL="273050" lvl="1" indent="-273050">
              <a:buClr>
                <a:srgbClr val="0BD0D9"/>
              </a:buClr>
              <a:buSzPct val="95000"/>
            </a:pPr>
            <a:r>
              <a:rPr lang="en-US" sz="2600" dirty="0" smtClean="0"/>
              <a:t>Plan the Investigation</a:t>
            </a:r>
          </a:p>
          <a:p>
            <a:pPr marL="273050" lvl="1" indent="-273050">
              <a:buClr>
                <a:srgbClr val="0BD0D9"/>
              </a:buClr>
              <a:buSzPct val="95000"/>
            </a:pPr>
            <a:r>
              <a:rPr lang="en-US" sz="2600" dirty="0" smtClean="0"/>
              <a:t>Obtain Relevant Documents</a:t>
            </a:r>
          </a:p>
          <a:p>
            <a:pPr marL="273050" lvl="1" indent="-273050">
              <a:buClr>
                <a:srgbClr val="0BD0D9"/>
              </a:buClr>
              <a:buSzPct val="95000"/>
            </a:pPr>
            <a:r>
              <a:rPr lang="en-US" sz="2600" dirty="0" smtClean="0"/>
              <a:t>Use Research Techniques</a:t>
            </a:r>
          </a:p>
          <a:p>
            <a:pPr marL="273050" lvl="1" indent="-273050">
              <a:buClr>
                <a:srgbClr val="0BD0D9"/>
              </a:buClr>
              <a:buSzPct val="95000"/>
            </a:pPr>
            <a:r>
              <a:rPr lang="en-US" sz="2600" dirty="0" smtClean="0"/>
              <a:t>Conducting Interviews</a:t>
            </a:r>
          </a:p>
          <a:p>
            <a:pPr marL="273050" lvl="1" indent="-273050">
              <a:buClr>
                <a:srgbClr val="0BD0D9"/>
              </a:buClr>
              <a:buSzPct val="95000"/>
            </a:pPr>
            <a:r>
              <a:rPr lang="en-US" sz="2600" dirty="0" smtClean="0"/>
              <a:t>Surveillance</a:t>
            </a:r>
          </a:p>
          <a:p>
            <a:pPr marL="273050" lvl="1" indent="-273050">
              <a:buClr>
                <a:srgbClr val="0BD0D9"/>
              </a:buClr>
              <a:buSzPct val="95000"/>
            </a:pPr>
            <a:r>
              <a:rPr lang="en-US" sz="2600" dirty="0" smtClean="0"/>
              <a:t>Collecting Statements</a:t>
            </a:r>
          </a:p>
          <a:p>
            <a:pPr marL="273050" lvl="1" indent="-273050">
              <a:buClr>
                <a:srgbClr val="0BD0D9"/>
              </a:buClr>
              <a:buSzPct val="95000"/>
            </a:pPr>
            <a:r>
              <a:rPr lang="en-US" sz="2600" dirty="0" smtClean="0"/>
              <a:t>Note-Taking</a:t>
            </a:r>
          </a:p>
          <a:p>
            <a:endParaRPr lang="en-US" sz="18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54039"/>
            <a:ext cx="10972800" cy="4807130"/>
          </a:xfrm>
        </p:spPr>
        <p:txBody>
          <a:bodyPr>
            <a:normAutofit fontScale="90000"/>
          </a:bodyPr>
          <a:lstStyle/>
          <a:p>
            <a:pPr lvl="0" algn="ctr"/>
            <a:r>
              <a:rPr lang="en-US" sz="5300" dirty="0" smtClean="0"/>
              <a:t>Interaction with Regulators</a:t>
            </a:r>
            <a:br>
              <a:rPr lang="en-US" sz="5300" dirty="0" smtClean="0"/>
            </a:br>
            <a:r>
              <a:rPr lang="en-US" sz="5300" dirty="0" smtClean="0"/>
              <a:t/>
            </a:r>
            <a:br>
              <a:rPr lang="en-US" sz="5300" dirty="0" smtClean="0"/>
            </a:br>
            <a:r>
              <a:rPr lang="en-US" sz="4800" dirty="0" smtClean="0"/>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Regulator</a:t>
            </a:r>
            <a:endParaRPr lang="en-US" sz="4800" dirty="0"/>
          </a:p>
        </p:txBody>
      </p:sp>
      <p:sp>
        <p:nvSpPr>
          <p:cNvPr id="3" name="Content Placeholder 2"/>
          <p:cNvSpPr>
            <a:spLocks noGrp="1"/>
          </p:cNvSpPr>
          <p:nvPr>
            <p:ph idx="1"/>
          </p:nvPr>
        </p:nvSpPr>
        <p:spPr>
          <a:xfrm>
            <a:off x="609600" y="1661375"/>
            <a:ext cx="10972800" cy="4883115"/>
          </a:xfrm>
        </p:spPr>
        <p:txBody>
          <a:bodyPr/>
          <a:lstStyle/>
          <a:p>
            <a:r>
              <a:rPr lang="en-US" dirty="0" smtClean="0"/>
              <a:t>A regulator is a person or organization appointed by a government to regulate an area of activity such as banking or industry. </a:t>
            </a:r>
          </a:p>
          <a:p>
            <a:endParaRPr lang="en-US" sz="18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400" dirty="0" smtClean="0"/>
              <a:t>Meaning of Regulatory Agencies/Bodies </a:t>
            </a:r>
            <a:endParaRPr lang="en-US" sz="4400" dirty="0"/>
          </a:p>
        </p:txBody>
      </p:sp>
      <p:sp>
        <p:nvSpPr>
          <p:cNvPr id="3" name="Content Placeholder 2"/>
          <p:cNvSpPr>
            <a:spLocks noGrp="1"/>
          </p:cNvSpPr>
          <p:nvPr>
            <p:ph idx="1"/>
          </p:nvPr>
        </p:nvSpPr>
        <p:spPr>
          <a:xfrm>
            <a:off x="609600" y="1556872"/>
            <a:ext cx="10972800" cy="4870056"/>
          </a:xfrm>
        </p:spPr>
        <p:txBody>
          <a:bodyPr/>
          <a:lstStyle/>
          <a:p>
            <a:r>
              <a:rPr lang="en-US" sz="2250" dirty="0" smtClean="0"/>
              <a:t>Regulatory bodies cover a wide variety of professions, but not all professions are regulated and may be self-regulated. Regulatory bodies are established by governments or other organizations to oversee the functioning and fairness of financial markets and the firms that engage in financial activity.</a:t>
            </a:r>
          </a:p>
          <a:p>
            <a:r>
              <a:rPr lang="en-US" sz="2250" dirty="0" smtClean="0"/>
              <a:t> A regulatory body might also be referred to as a regulatory agency, a regulatory authority or a regulator. A regulatory agency or regulatory authority is a government authority that is responsible for exercising autonomous dominion over some area of human activity in a regulatory or monitoring capacity. Regulatory agencies are generally a part of the executive branch of the government and have statutory authority to perform their functions with oversight from the legislative branch. </a:t>
            </a:r>
          </a:p>
          <a:p>
            <a:r>
              <a:rPr lang="en-US" sz="2250" dirty="0" smtClean="0"/>
              <a:t>Regulatory agencies deal in the areas of administrative law, regulatory law, secondary legislation, and rulemaking (codifying and enforcing rules and regulations and imposing supervision or oversight for the benefit of the public at large). </a:t>
            </a:r>
          </a:p>
          <a:p>
            <a:endParaRPr lang="en-US" sz="1800" dirty="0" smtClean="0"/>
          </a:p>
          <a:p>
            <a:endParaRPr lang="en-US" sz="18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Financial Regulator </a:t>
            </a:r>
            <a:endParaRPr lang="en-US" sz="4800" dirty="0"/>
          </a:p>
        </p:txBody>
      </p:sp>
      <p:sp>
        <p:nvSpPr>
          <p:cNvPr id="3" name="Content Placeholder 2"/>
          <p:cNvSpPr>
            <a:spLocks noGrp="1"/>
          </p:cNvSpPr>
          <p:nvPr>
            <p:ph idx="1"/>
          </p:nvPr>
        </p:nvSpPr>
        <p:spPr>
          <a:xfrm>
            <a:off x="609600" y="1556872"/>
            <a:ext cx="10972800" cy="4870056"/>
          </a:xfrm>
        </p:spPr>
        <p:txBody>
          <a:bodyPr/>
          <a:lstStyle/>
          <a:p>
            <a:r>
              <a:rPr lang="en-US" sz="2400" dirty="0" smtClean="0"/>
              <a:t>The financial regulator regulates the financial services industry including markets, exchanges and firms. They typically work for government bodies or independent standards organizations to ensure financial services meet industry-specific regulations.</a:t>
            </a:r>
          </a:p>
          <a:p>
            <a:r>
              <a:rPr lang="en-US" sz="2400" dirty="0"/>
              <a:t>Examples of regulatory agencies that enforce standards include the Food and Drug Administration in the United States and the Medicines and Healthcare products Regulatory Agency in the United Kingdom; and, in the case of economic regulation, the Office of Gas and Electricity Markets and the Telecom Regulatory Authority in India or Reserve Bank of India</a:t>
            </a:r>
            <a:endParaRPr lang="en-IN" sz="2400" dirty="0"/>
          </a:p>
          <a:p>
            <a:endParaRPr lang="en-US" sz="2400" dirty="0" smtClean="0"/>
          </a:p>
          <a:p>
            <a:endParaRPr lang="en-US" sz="18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Meaning of 'Regulatory interaction’</a:t>
            </a:r>
            <a:endParaRPr lang="en-US" sz="4800" dirty="0"/>
          </a:p>
        </p:txBody>
      </p:sp>
      <p:sp>
        <p:nvSpPr>
          <p:cNvPr id="3" name="Content Placeholder 2"/>
          <p:cNvSpPr>
            <a:spLocks noGrp="1"/>
          </p:cNvSpPr>
          <p:nvPr>
            <p:ph idx="1"/>
          </p:nvPr>
        </p:nvSpPr>
        <p:spPr>
          <a:xfrm>
            <a:off x="609600" y="1556872"/>
            <a:ext cx="10972800" cy="4870056"/>
          </a:xfrm>
        </p:spPr>
        <p:txBody>
          <a:bodyPr/>
          <a:lstStyle/>
          <a:p>
            <a:r>
              <a:rPr lang="en-US" sz="2400" dirty="0" smtClean="0"/>
              <a:t>The Regulator Interaction object provides the ability to manage the interactions, communication, internal work, review, and approvals that are associated with external regulators such as inquiries, submissions, filings, exams, and meetings. Regulator Interaction can be mapped to the following parent objects: Regulator, Mandate, Sub-Mandate, Requirement, Policy, Procedure, and Control. These parent associations enable a user to link objects that might be at issue in the Regulator Interaction and to identify users who are relevant to those objects and who might need to be consulted when responding to the regulator.</a:t>
            </a:r>
            <a:endParaRPr lang="en-US" sz="18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7913"/>
            <a:ext cx="10972800" cy="737584"/>
          </a:xfrm>
        </p:spPr>
        <p:txBody>
          <a:bodyPr/>
          <a:lstStyle/>
          <a:p>
            <a:pPr lvl="0" algn="ctr"/>
            <a:r>
              <a:rPr lang="en-US" sz="3600" dirty="0" smtClean="0"/>
              <a:t>Seven Habits of Highly Effective Fraud Prevention Programs</a:t>
            </a:r>
            <a:endParaRPr lang="en-US" sz="3600" dirty="0"/>
          </a:p>
        </p:txBody>
      </p:sp>
      <p:sp>
        <p:nvSpPr>
          <p:cNvPr id="3" name="Content Placeholder 2"/>
          <p:cNvSpPr>
            <a:spLocks noGrp="1"/>
          </p:cNvSpPr>
          <p:nvPr>
            <p:ph idx="1"/>
          </p:nvPr>
        </p:nvSpPr>
        <p:spPr>
          <a:xfrm>
            <a:off x="609600" y="1515291"/>
            <a:ext cx="10972800" cy="5055327"/>
          </a:xfrm>
        </p:spPr>
        <p:txBody>
          <a:bodyPr/>
          <a:lstStyle/>
          <a:p>
            <a:r>
              <a:rPr lang="en-US" dirty="0" smtClean="0"/>
              <a:t>The Association of Certified Fraud Examiners (ACFE) seven-point assessment covers the following issues, which can be interpreted as the most essential elements or “habits” of an effective fraud prevention program:</a:t>
            </a:r>
          </a:p>
          <a:p>
            <a:r>
              <a:rPr lang="en-US" sz="2500" dirty="0" smtClean="0"/>
              <a:t>Fraud Risk Oversight</a:t>
            </a:r>
          </a:p>
          <a:p>
            <a:r>
              <a:rPr lang="en-US" sz="2500" dirty="0" smtClean="0"/>
              <a:t>Fraud Risk Ownership</a:t>
            </a:r>
          </a:p>
          <a:p>
            <a:r>
              <a:rPr lang="en-US" sz="2500" dirty="0" smtClean="0"/>
              <a:t>Fraud Risk Assessment</a:t>
            </a:r>
          </a:p>
          <a:p>
            <a:r>
              <a:rPr lang="en-US" sz="2500" dirty="0" smtClean="0"/>
              <a:t>Fraud Risk Tolerance and Risk Management Policy</a:t>
            </a:r>
          </a:p>
          <a:p>
            <a:r>
              <a:rPr lang="en-US" sz="2500" dirty="0" smtClean="0"/>
              <a:t>Process-Level Anti-Fraud Controls and Reengineering</a:t>
            </a:r>
          </a:p>
          <a:p>
            <a:r>
              <a:rPr lang="en-US" sz="2500" dirty="0" smtClean="0"/>
              <a:t>Environmental-Level Anti-Fraud Controls</a:t>
            </a:r>
          </a:p>
          <a:p>
            <a:r>
              <a:rPr lang="en-US" sz="2500" dirty="0" smtClean="0"/>
              <a:t>Proactive Fraud Detection</a:t>
            </a:r>
          </a:p>
          <a:p>
            <a:pPr lvl="1"/>
            <a:endParaRPr lang="en-US" sz="1800" dirty="0" smtClean="0"/>
          </a:p>
          <a:p>
            <a:endParaRPr lang="en-US" dirty="0" smtClean="0"/>
          </a:p>
          <a:p>
            <a:pPr lvl="1"/>
            <a:endParaRPr lang="en-US" dirty="0" smtClean="0"/>
          </a:p>
          <a:p>
            <a:pPr lvl="1"/>
            <a:endParaRPr lang="en-US" dirty="0" smtClean="0"/>
          </a:p>
          <a:p>
            <a:endParaRPr lang="en-US" dirty="0" smtClean="0"/>
          </a:p>
          <a:p>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b="1" dirty="0" smtClean="0"/>
              <a:t> </a:t>
            </a:r>
            <a:r>
              <a:rPr lang="en-US" sz="3600" dirty="0" smtClean="0"/>
              <a:t/>
            </a:r>
            <a:br>
              <a:rPr lang="en-US" sz="3600" dirty="0" smtClean="0"/>
            </a:br>
            <a:r>
              <a:rPr lang="en-US" sz="3600" dirty="0" smtClean="0"/>
              <a:t> </a:t>
            </a:r>
            <a:r>
              <a:rPr lang="en-US" sz="4400" dirty="0" smtClean="0"/>
              <a:t>‘Regulatory interaction’ for small business</a:t>
            </a:r>
            <a:endParaRPr lang="en-US" sz="4400" dirty="0"/>
          </a:p>
        </p:txBody>
      </p:sp>
      <p:sp>
        <p:nvSpPr>
          <p:cNvPr id="3" name="Content Placeholder 2"/>
          <p:cNvSpPr>
            <a:spLocks noGrp="1"/>
          </p:cNvSpPr>
          <p:nvPr>
            <p:ph idx="1"/>
          </p:nvPr>
        </p:nvSpPr>
        <p:spPr>
          <a:xfrm>
            <a:off x="609600" y="1556872"/>
            <a:ext cx="10972800" cy="4870056"/>
          </a:xfrm>
        </p:spPr>
        <p:txBody>
          <a:bodyPr/>
          <a:lstStyle/>
          <a:p>
            <a:r>
              <a:rPr lang="en-US" sz="2400" dirty="0" smtClean="0"/>
              <a:t>Small businesses often rely on the owner/operator to manage regulatory compliance around their daily management of business operations. This can result in a significantly increased regulatory burden compared with larger businesses, which are more likely to have the expertise, revenue and staffing abilities to benefit from efficiencies by formally incorporating regulatory requirement into their operational model.</a:t>
            </a:r>
          </a:p>
          <a:p>
            <a:r>
              <a:rPr lang="en-US" sz="2400" dirty="0" smtClean="0"/>
              <a:t>Even regulation that satisfies rigorous regulatory impact analysis can have a significant cumulative impact on small business when viewed in the context of the greater regulatory regime. This is particularly evident when regulators do not interact effectively with one another, resulting in duplicated processes, information requests and other regulatory requirements.</a:t>
            </a:r>
            <a:endParaRPr lang="en-US" sz="24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
            </a:r>
            <a:br>
              <a:rPr lang="en-US" sz="4800" dirty="0" smtClean="0"/>
            </a:br>
            <a:r>
              <a:rPr lang="en-US" sz="4400" b="1" dirty="0" smtClean="0"/>
              <a:t> </a:t>
            </a:r>
            <a:r>
              <a:rPr lang="en-US" sz="4000" dirty="0" smtClean="0"/>
              <a:t>Rules for Effectively Communicating With Regulators</a:t>
            </a:r>
            <a:endParaRPr lang="en-US" sz="3500" dirty="0"/>
          </a:p>
        </p:txBody>
      </p:sp>
      <p:sp>
        <p:nvSpPr>
          <p:cNvPr id="3" name="Content Placeholder 2"/>
          <p:cNvSpPr>
            <a:spLocks noGrp="1"/>
          </p:cNvSpPr>
          <p:nvPr>
            <p:ph idx="1"/>
          </p:nvPr>
        </p:nvSpPr>
        <p:spPr>
          <a:xfrm>
            <a:off x="609600" y="1556872"/>
            <a:ext cx="10972800" cy="4870056"/>
          </a:xfrm>
        </p:spPr>
        <p:txBody>
          <a:bodyPr/>
          <a:lstStyle/>
          <a:p>
            <a:r>
              <a:rPr lang="en-US" dirty="0" smtClean="0"/>
              <a:t>Build a Relationship with Your Reviewer and Your Division</a:t>
            </a:r>
          </a:p>
          <a:p>
            <a:r>
              <a:rPr lang="en-US" dirty="0" smtClean="0"/>
              <a:t>Prepare Effectively</a:t>
            </a:r>
          </a:p>
          <a:p>
            <a:r>
              <a:rPr lang="en-US" dirty="0" smtClean="0"/>
              <a:t>Analyze Your Audience and Environment</a:t>
            </a:r>
          </a:p>
          <a:p>
            <a:r>
              <a:rPr lang="en-US" dirty="0" smtClean="0"/>
              <a:t>Listen to Your Regulator</a:t>
            </a:r>
          </a:p>
          <a:p>
            <a:r>
              <a:rPr lang="en-US" dirty="0" smtClean="0"/>
              <a:t>Choose Your Team Wisely</a:t>
            </a:r>
          </a:p>
          <a:p>
            <a:r>
              <a:rPr lang="en-US" dirty="0" smtClean="0"/>
              <a:t>KISS Your Content – keep it short &amp; simple </a:t>
            </a:r>
          </a:p>
          <a:p>
            <a:r>
              <a:rPr lang="en-US" dirty="0" smtClean="0"/>
              <a:t>Be Human</a:t>
            </a:r>
          </a:p>
          <a:p>
            <a:r>
              <a:rPr lang="en-US" dirty="0" smtClean="0"/>
              <a:t>Follow-Up</a:t>
            </a:r>
          </a:p>
          <a:p>
            <a:endParaRPr lang="en-US"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
            </a:r>
            <a:br>
              <a:rPr lang="en-US" sz="4800" dirty="0" smtClean="0"/>
            </a:br>
            <a:r>
              <a:rPr lang="en-US" sz="4400" b="1" dirty="0" smtClean="0"/>
              <a:t> </a:t>
            </a:r>
            <a:r>
              <a:rPr lang="en-US" sz="4400" dirty="0" smtClean="0"/>
              <a:t>Functioning of Regulatory Agencies / Bodies </a:t>
            </a:r>
            <a:endParaRPr lang="en-US" sz="4000" dirty="0"/>
          </a:p>
        </p:txBody>
      </p:sp>
      <p:sp>
        <p:nvSpPr>
          <p:cNvPr id="3" name="Content Placeholder 2"/>
          <p:cNvSpPr>
            <a:spLocks noGrp="1"/>
          </p:cNvSpPr>
          <p:nvPr>
            <p:ph idx="1"/>
          </p:nvPr>
        </p:nvSpPr>
        <p:spPr>
          <a:xfrm>
            <a:off x="609600" y="1556872"/>
            <a:ext cx="10972800" cy="4870056"/>
          </a:xfrm>
        </p:spPr>
        <p:txBody>
          <a:bodyPr/>
          <a:lstStyle/>
          <a:p>
            <a:r>
              <a:rPr lang="en-US" sz="2200" dirty="0" smtClean="0"/>
              <a:t>In some instances, regulatory agencies have powers to require that companies or bureau operating within a particular industry adhere to certain standards or deliver a set of outputs ex ante. Regulatory agencies in this area will:</a:t>
            </a:r>
          </a:p>
          <a:p>
            <a:pPr lvl="1"/>
            <a:r>
              <a:rPr lang="en-US" sz="2000" dirty="0" smtClean="0"/>
              <a:t>Oblige individuals, companies or firm entering the industry to obtain a license;</a:t>
            </a:r>
          </a:p>
          <a:p>
            <a:pPr lvl="1"/>
            <a:r>
              <a:rPr lang="en-US" sz="2000" dirty="0" smtClean="0"/>
              <a:t>set price controls;</a:t>
            </a:r>
          </a:p>
          <a:p>
            <a:pPr lvl="1"/>
            <a:r>
              <a:rPr lang="en-US" sz="2000" dirty="0" smtClean="0"/>
              <a:t>accept filing of tariffs / duty</a:t>
            </a:r>
          </a:p>
          <a:p>
            <a:pPr lvl="1"/>
            <a:r>
              <a:rPr lang="en-US" sz="2000" dirty="0" smtClean="0"/>
              <a:t>require the provision of particular service levels.</a:t>
            </a:r>
          </a:p>
          <a:p>
            <a:r>
              <a:rPr lang="en-US" sz="2200" dirty="0" smtClean="0"/>
              <a:t>In most cases, regulatory agencies have powers to use some of the following ex post mechanisms </a:t>
            </a:r>
          </a:p>
          <a:p>
            <a:pPr lvl="1"/>
            <a:r>
              <a:rPr lang="en-US" sz="1800" dirty="0" smtClean="0"/>
              <a:t>Impose transparency of information and decision-making on part of the regulated company or organization;</a:t>
            </a:r>
          </a:p>
          <a:p>
            <a:pPr lvl="1"/>
            <a:r>
              <a:rPr lang="en-US" sz="1800" dirty="0" smtClean="0"/>
              <a:t>monitor the performance and compliance of the regulated company or organization,</a:t>
            </a:r>
          </a:p>
          <a:p>
            <a:pPr lvl="1"/>
            <a:r>
              <a:rPr lang="en-US" sz="1800" dirty="0" smtClean="0"/>
              <a:t>have followed principles that promote non-arbitrary and responsive decisions;</a:t>
            </a:r>
          </a:p>
          <a:p>
            <a:pPr lvl="1"/>
            <a:r>
              <a:rPr lang="en-US" sz="1800" dirty="0" smtClean="0"/>
              <a:t>undertake enforcement action</a:t>
            </a:r>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409"/>
            <a:ext cx="10972800" cy="737584"/>
          </a:xfrm>
        </p:spPr>
        <p:txBody>
          <a:bodyPr/>
          <a:lstStyle/>
          <a:p>
            <a:pPr lvl="0" algn="ctr"/>
            <a:r>
              <a:rPr lang="en-US" sz="4800" dirty="0" smtClean="0"/>
              <a:t/>
            </a:r>
            <a:br>
              <a:rPr lang="en-US" sz="4800" dirty="0" smtClean="0"/>
            </a:br>
            <a:r>
              <a:rPr lang="en-US" sz="4400" b="1" dirty="0" smtClean="0"/>
              <a:t> </a:t>
            </a:r>
            <a:r>
              <a:rPr lang="en-US" sz="4400" dirty="0" smtClean="0"/>
              <a:t>Examples of Regulatory Bodies</a:t>
            </a:r>
            <a:endParaRPr lang="en-US" sz="4000" dirty="0"/>
          </a:p>
        </p:txBody>
      </p:sp>
      <p:sp>
        <p:nvSpPr>
          <p:cNvPr id="3" name="Content Placeholder 2"/>
          <p:cNvSpPr>
            <a:spLocks noGrp="1"/>
          </p:cNvSpPr>
          <p:nvPr>
            <p:ph idx="1"/>
          </p:nvPr>
        </p:nvSpPr>
        <p:spPr>
          <a:xfrm>
            <a:off x="609600" y="1373990"/>
            <a:ext cx="10972800" cy="5092124"/>
          </a:xfrm>
        </p:spPr>
        <p:txBody>
          <a:bodyPr/>
          <a:lstStyle/>
          <a:p>
            <a:r>
              <a:rPr lang="en-US" sz="2300" dirty="0" smtClean="0"/>
              <a:t>The Federal Reserve Board:</a:t>
            </a:r>
          </a:p>
          <a:p>
            <a:pPr marL="273050" lvl="1" indent="-273050">
              <a:buClr>
                <a:srgbClr val="0BD0D9"/>
              </a:buClr>
              <a:buSzPct val="95000"/>
            </a:pPr>
            <a:r>
              <a:rPr lang="en-US" sz="2300" dirty="0" smtClean="0"/>
              <a:t>Office of the Comptroller of the Currency</a:t>
            </a:r>
          </a:p>
          <a:p>
            <a:pPr marL="273050" lvl="1" indent="-273050">
              <a:buClr>
                <a:srgbClr val="0BD0D9"/>
              </a:buClr>
              <a:buSzPct val="95000"/>
            </a:pPr>
            <a:r>
              <a:rPr lang="en-US" sz="2300" dirty="0" smtClean="0"/>
              <a:t>Federal Deposit Insurance Corporation</a:t>
            </a:r>
          </a:p>
          <a:p>
            <a:pPr marL="273050" lvl="1" indent="-273050">
              <a:buClr>
                <a:srgbClr val="0BD0D9"/>
              </a:buClr>
              <a:buSzPct val="95000"/>
            </a:pPr>
            <a:r>
              <a:rPr lang="en-US" sz="2300" dirty="0" smtClean="0"/>
              <a:t>Office of Thrift Supervision</a:t>
            </a:r>
          </a:p>
          <a:p>
            <a:pPr marL="273050" lvl="1" indent="-273050">
              <a:buClr>
                <a:srgbClr val="0BD0D9"/>
              </a:buClr>
              <a:buSzPct val="95000"/>
            </a:pPr>
            <a:r>
              <a:rPr lang="en-US" sz="2300" dirty="0" smtClean="0"/>
              <a:t>Commodity Futures Trading Commission</a:t>
            </a:r>
          </a:p>
          <a:p>
            <a:pPr marL="273050" lvl="1" indent="-273050">
              <a:buClr>
                <a:srgbClr val="0BD0D9"/>
              </a:buClr>
              <a:buSzPct val="95000"/>
            </a:pPr>
            <a:r>
              <a:rPr lang="en-US" sz="2300" dirty="0" smtClean="0"/>
              <a:t>Financial Industry Regulatory Authority</a:t>
            </a:r>
          </a:p>
          <a:p>
            <a:pPr marL="273050" lvl="1" indent="-273050">
              <a:buClr>
                <a:srgbClr val="0BD0D9"/>
              </a:buClr>
              <a:buSzPct val="95000"/>
            </a:pPr>
            <a:r>
              <a:rPr lang="en-US" sz="2300" dirty="0" smtClean="0"/>
              <a:t>State Bank Regulators</a:t>
            </a:r>
          </a:p>
          <a:p>
            <a:pPr marL="273050" lvl="1" indent="-273050">
              <a:buClr>
                <a:srgbClr val="0BD0D9"/>
              </a:buClr>
              <a:buSzPct val="95000"/>
            </a:pPr>
            <a:r>
              <a:rPr lang="en-US" sz="2300" dirty="0" smtClean="0"/>
              <a:t>State Insurance Regulators</a:t>
            </a:r>
          </a:p>
          <a:p>
            <a:pPr marL="273050" lvl="1" indent="-273050">
              <a:buClr>
                <a:srgbClr val="0BD0D9"/>
              </a:buClr>
              <a:buSzPct val="95000"/>
            </a:pPr>
            <a:r>
              <a:rPr lang="en-US" sz="2300" dirty="0" smtClean="0"/>
              <a:t>State Securities Regulators</a:t>
            </a:r>
          </a:p>
          <a:p>
            <a:pPr marL="273050" lvl="1" indent="-273050">
              <a:buClr>
                <a:srgbClr val="0BD0D9"/>
              </a:buClr>
              <a:buSzPct val="95000"/>
            </a:pPr>
            <a:r>
              <a:rPr lang="en-US" sz="2300" dirty="0" smtClean="0"/>
              <a:t>Security Exchange Board of India (SEBI)</a:t>
            </a:r>
          </a:p>
          <a:p>
            <a:pPr marL="273050" lvl="1" indent="-273050">
              <a:buClr>
                <a:srgbClr val="0BD0D9"/>
              </a:buClr>
              <a:buSzPct val="95000"/>
            </a:pPr>
            <a:r>
              <a:rPr lang="en-US" sz="2300" dirty="0" smtClean="0"/>
              <a:t>The Reserve Bank of India (RBI)</a:t>
            </a:r>
          </a:p>
          <a:p>
            <a:pPr marL="273050" lvl="1" indent="-273050">
              <a:buClr>
                <a:srgbClr val="0BD0D9"/>
              </a:buClr>
              <a:buSzPct val="95000"/>
            </a:pPr>
            <a:r>
              <a:rPr lang="en-US" sz="2300" dirty="0" smtClean="0"/>
              <a:t>Securities and Exchange Commission (SEC)</a:t>
            </a:r>
          </a:p>
          <a:p>
            <a:pPr marL="273050" lvl="1" indent="-273050">
              <a:buClr>
                <a:srgbClr val="0BD0D9"/>
              </a:buClr>
              <a:buSzPct val="95000"/>
            </a:pPr>
            <a:endParaRPr lang="en-US" sz="1800" b="1" dirty="0" smtClean="0"/>
          </a:p>
          <a:p>
            <a:endParaRPr lang="en-US" sz="2000" dirty="0" smtClean="0"/>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54039"/>
            <a:ext cx="10972800" cy="4807130"/>
          </a:xfrm>
        </p:spPr>
        <p:txBody>
          <a:bodyPr>
            <a:normAutofit/>
          </a:bodyPr>
          <a:lstStyle/>
          <a:p>
            <a:pPr lvl="0" algn="ctr"/>
            <a:r>
              <a:rPr lang="en-US" sz="4800" dirty="0" smtClean="0"/>
              <a:t> Engagement Letter / Terms of Reference</a:t>
            </a:r>
            <a:r>
              <a:rPr lang="en-US" sz="5300" dirty="0" smtClean="0"/>
              <a:t/>
            </a:r>
            <a:br>
              <a:rPr lang="en-US" sz="5300" dirty="0" smtClean="0"/>
            </a:br>
            <a:r>
              <a:rPr lang="en-US" sz="4800" dirty="0" smtClean="0"/>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409"/>
            <a:ext cx="10972800" cy="737584"/>
          </a:xfrm>
        </p:spPr>
        <p:txBody>
          <a:bodyPr/>
          <a:lstStyle/>
          <a:p>
            <a:pPr algn="ctr"/>
            <a:r>
              <a:rPr lang="en-US" sz="4800" dirty="0" smtClean="0"/>
              <a:t/>
            </a:r>
            <a:br>
              <a:rPr lang="en-US" sz="4800" dirty="0" smtClean="0"/>
            </a:br>
            <a:r>
              <a:rPr lang="en-IN" sz="4000" dirty="0" smtClean="0"/>
              <a:t> </a:t>
            </a:r>
            <a:r>
              <a:rPr lang="en-IN" sz="4800" dirty="0" smtClean="0"/>
              <a:t>Engagement Letter</a:t>
            </a:r>
            <a:endParaRPr lang="en-US" sz="4800" dirty="0"/>
          </a:p>
        </p:txBody>
      </p:sp>
      <p:sp>
        <p:nvSpPr>
          <p:cNvPr id="3" name="Content Placeholder 2"/>
          <p:cNvSpPr>
            <a:spLocks noGrp="1"/>
          </p:cNvSpPr>
          <p:nvPr>
            <p:ph idx="1"/>
          </p:nvPr>
        </p:nvSpPr>
        <p:spPr>
          <a:xfrm>
            <a:off x="609600" y="1373990"/>
            <a:ext cx="10972800" cy="5092124"/>
          </a:xfrm>
        </p:spPr>
        <p:txBody>
          <a:bodyPr/>
          <a:lstStyle/>
          <a:p>
            <a:r>
              <a:rPr lang="en-US" dirty="0" smtClean="0"/>
              <a:t>An engagement letter is a written agreement that describes the business relationship to be entered into by a client and a company. The letter details the scope of the agreement, its terms, and costs. The purpose of an engagement letter is to set expectations on both sides of the agreement.</a:t>
            </a:r>
          </a:p>
          <a:p>
            <a:pPr marL="273050" lvl="1" indent="-273050">
              <a:buClr>
                <a:srgbClr val="0BD0D9"/>
              </a:buClr>
              <a:buSzPct val="95000"/>
              <a:buNone/>
            </a:pPr>
            <a:endParaRPr lang="en-US" sz="2600" b="1" dirty="0" smtClean="0"/>
          </a:p>
          <a:p>
            <a:endParaRPr lang="en-US" sz="2000" dirty="0" smtClean="0"/>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409"/>
            <a:ext cx="10972800" cy="737584"/>
          </a:xfrm>
        </p:spPr>
        <p:txBody>
          <a:bodyPr/>
          <a:lstStyle/>
          <a:p>
            <a:pPr algn="ctr"/>
            <a:r>
              <a:rPr lang="en-US" sz="4800" dirty="0" smtClean="0"/>
              <a:t/>
            </a:r>
            <a:br>
              <a:rPr lang="en-US" sz="4800" dirty="0" smtClean="0"/>
            </a:br>
            <a:r>
              <a:rPr lang="en-IN" sz="4000" dirty="0" smtClean="0"/>
              <a:t> </a:t>
            </a:r>
            <a:r>
              <a:rPr lang="en-IN" sz="4400" dirty="0" smtClean="0"/>
              <a:t>Engagement Letter-Standards</a:t>
            </a:r>
            <a:endParaRPr lang="en-US" sz="4400" dirty="0"/>
          </a:p>
        </p:txBody>
      </p:sp>
      <p:sp>
        <p:nvSpPr>
          <p:cNvPr id="3" name="Content Placeholder 2"/>
          <p:cNvSpPr>
            <a:spLocks noGrp="1"/>
          </p:cNvSpPr>
          <p:nvPr>
            <p:ph idx="1"/>
          </p:nvPr>
        </p:nvSpPr>
        <p:spPr>
          <a:xfrm>
            <a:off x="609600" y="1373990"/>
            <a:ext cx="10972800" cy="5092124"/>
          </a:xfrm>
        </p:spPr>
        <p:txBody>
          <a:bodyPr/>
          <a:lstStyle/>
          <a:p>
            <a:r>
              <a:rPr lang="en-US" dirty="0" smtClean="0"/>
              <a:t>International Standards on Auditing (ISA) 210, issued by IFAC (International Federation of Accountants) sets detailed guidelines for engagement letter. Similarly ICAI (Institute of Chartered Accountants of India) also prescribe guidelines for it. </a:t>
            </a:r>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409"/>
            <a:ext cx="10972800" cy="737584"/>
          </a:xfrm>
        </p:spPr>
        <p:txBody>
          <a:bodyPr/>
          <a:lstStyle/>
          <a:p>
            <a:pPr lvl="0" algn="ctr"/>
            <a:r>
              <a:rPr lang="en-US" sz="4000" dirty="0" smtClean="0"/>
              <a:t/>
            </a:r>
            <a:br>
              <a:rPr lang="en-US" sz="4000" dirty="0" smtClean="0"/>
            </a:br>
            <a:r>
              <a:rPr lang="en-US" sz="4800" dirty="0" smtClean="0"/>
              <a:t> </a:t>
            </a:r>
            <a:r>
              <a:rPr lang="en-US" sz="4400" dirty="0" smtClean="0"/>
              <a:t>Importance  of an Engagement Letter</a:t>
            </a:r>
            <a:endParaRPr lang="en-US" sz="4400" dirty="0"/>
          </a:p>
        </p:txBody>
      </p:sp>
      <p:sp>
        <p:nvSpPr>
          <p:cNvPr id="3" name="Content Placeholder 2"/>
          <p:cNvSpPr>
            <a:spLocks noGrp="1"/>
          </p:cNvSpPr>
          <p:nvPr>
            <p:ph idx="1"/>
          </p:nvPr>
        </p:nvSpPr>
        <p:spPr>
          <a:xfrm>
            <a:off x="609600" y="1373990"/>
            <a:ext cx="10972800" cy="5092124"/>
          </a:xfrm>
        </p:spPr>
        <p:txBody>
          <a:bodyPr/>
          <a:lstStyle/>
          <a:p>
            <a:r>
              <a:rPr lang="en-US" sz="2200" dirty="0" smtClean="0"/>
              <a:t>Setting expectations is important. The letter also makes it clear if other costs are involved that are not covered in the agreement, such as required software that must be purchased separately by the client.</a:t>
            </a:r>
          </a:p>
          <a:p>
            <a:r>
              <a:rPr lang="en-US" sz="2200" dirty="0" smtClean="0"/>
              <a:t>An engagement letter may include a clause regarding mediation or binding arbitration for the relationship. This clause provides guidance for managing any disputes arising between the parties.</a:t>
            </a:r>
          </a:p>
          <a:p>
            <a:r>
              <a:rPr lang="en-US" sz="2200" dirty="0" smtClean="0"/>
              <a:t>If the relationship is long-term, many companies require their engagement letter to be updated and signed again by the client on an annual basis. It also reminds the client of the scope of the agreement, perhaps forestalling "scope creep."</a:t>
            </a:r>
          </a:p>
          <a:p>
            <a:r>
              <a:rPr lang="en-US" sz="2200" dirty="0" smtClean="0"/>
              <a:t>In the case of unprecedented circumstances, audit engagement letters are mostly used as tools to solve the dispute.</a:t>
            </a:r>
          </a:p>
          <a:p>
            <a:r>
              <a:rPr lang="en-US" sz="2200" dirty="0" smtClean="0"/>
              <a:t> Finally, it can be seen that the audit engagement letter is considered as an important phenomenon because it helps the auditor to execute the audit process keeping in mind the scope of the audit, and how it has to be executed in order to achieve accurate results.</a:t>
            </a:r>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409"/>
            <a:ext cx="10972800" cy="737584"/>
          </a:xfrm>
        </p:spPr>
        <p:txBody>
          <a:bodyPr/>
          <a:lstStyle/>
          <a:p>
            <a:pPr lvl="0" algn="ctr"/>
            <a:r>
              <a:rPr lang="en-US" sz="4800" dirty="0" smtClean="0"/>
              <a:t/>
            </a:r>
            <a:br>
              <a:rPr lang="en-US" sz="4800" dirty="0" smtClean="0"/>
            </a:br>
            <a:r>
              <a:rPr lang="en-IN" sz="4400" b="1" dirty="0" smtClean="0"/>
              <a:t> </a:t>
            </a:r>
            <a:r>
              <a:rPr lang="en-US" sz="4400" dirty="0" smtClean="0"/>
              <a:t/>
            </a:r>
            <a:br>
              <a:rPr lang="en-US" sz="4400" dirty="0" smtClean="0"/>
            </a:br>
            <a:r>
              <a:rPr lang="en-IN" sz="4400" dirty="0" smtClean="0"/>
              <a:t> Explanations of certain clauses </a:t>
            </a:r>
            <a:endParaRPr lang="en-US" sz="4400" dirty="0"/>
          </a:p>
        </p:txBody>
      </p:sp>
      <p:sp>
        <p:nvSpPr>
          <p:cNvPr id="3" name="Content Placeholder 2"/>
          <p:cNvSpPr>
            <a:spLocks noGrp="1"/>
          </p:cNvSpPr>
          <p:nvPr>
            <p:ph idx="1"/>
          </p:nvPr>
        </p:nvSpPr>
        <p:spPr>
          <a:xfrm>
            <a:off x="609600" y="1373990"/>
            <a:ext cx="10972800" cy="5092124"/>
          </a:xfrm>
        </p:spPr>
        <p:txBody>
          <a:bodyPr/>
          <a:lstStyle/>
          <a:p>
            <a:r>
              <a:rPr lang="en-IN" sz="2300" b="1" dirty="0" smtClean="0"/>
              <a:t>Scope of Work involved and agreed by the management: </a:t>
            </a:r>
            <a:r>
              <a:rPr lang="en-IN" sz="2300" dirty="0" smtClean="0"/>
              <a:t>This clause defines the work to be done and identifies the client. The role of the management is also described in this clause. The clause provides the management’s responsibility to make all financial records and related information available to the accountant/auditor in a timely manner.</a:t>
            </a:r>
            <a:endParaRPr lang="en-US" sz="2300" dirty="0" smtClean="0"/>
          </a:p>
          <a:p>
            <a:r>
              <a:rPr lang="en-IN" sz="2300" b="1" dirty="0" smtClean="0"/>
              <a:t>Indemnity Clause</a:t>
            </a:r>
            <a:r>
              <a:rPr lang="en-IN" sz="2300" dirty="0" smtClean="0"/>
              <a:t>: Indemnity clause defines and assigns the risk of carrying out transactions between two parties by obligating one party to bear the expenses incurred by the other party under certain circumstances. The scope of the indemnity clause depends on the nature of engagement and the local/state governing laws that apply.</a:t>
            </a:r>
          </a:p>
          <a:p>
            <a:r>
              <a:rPr lang="en-US" sz="2300" b="1" dirty="0" smtClean="0"/>
              <a:t>Non-disclosure by client of the advice/report: </a:t>
            </a:r>
            <a:r>
              <a:rPr lang="en-US" sz="2300" dirty="0" smtClean="0"/>
              <a:t>. To avoid future conflict with the client there should be a clear non-disclosure clause by client of the advice/report detailing that the client promises to not make any disclosure of any of the pertinent fact and make every diligent effort to maintain confidentiality.</a:t>
            </a:r>
          </a:p>
          <a:p>
            <a:pPr>
              <a:buNone/>
            </a:pPr>
            <a:endParaRPr lang="en-US" sz="2300" dirty="0" smtClean="0"/>
          </a:p>
          <a:p>
            <a:pPr lvl="1"/>
            <a:endParaRPr lang="en-US" sz="1800" dirty="0" smtClean="0"/>
          </a:p>
          <a:p>
            <a:pPr lvl="1"/>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409"/>
            <a:ext cx="10972800" cy="737584"/>
          </a:xfrm>
        </p:spPr>
        <p:txBody>
          <a:bodyPr/>
          <a:lstStyle/>
          <a:p>
            <a:pPr lvl="0" algn="ctr"/>
            <a:r>
              <a:rPr lang="en-US" sz="4800" dirty="0" smtClean="0"/>
              <a:t/>
            </a:r>
            <a:br>
              <a:rPr lang="en-US" sz="4800" dirty="0" smtClean="0"/>
            </a:br>
            <a:r>
              <a:rPr lang="en-IN" sz="4400" b="1" dirty="0" smtClean="0"/>
              <a:t> </a:t>
            </a:r>
            <a:r>
              <a:rPr lang="en-US" sz="4400" dirty="0" smtClean="0"/>
              <a:t/>
            </a:r>
            <a:br>
              <a:rPr lang="en-US" sz="4400" dirty="0" smtClean="0"/>
            </a:br>
            <a:r>
              <a:rPr lang="en-IN" sz="4400" dirty="0" smtClean="0"/>
              <a:t> Explanations of certain clauses_contd….. </a:t>
            </a:r>
            <a:endParaRPr lang="en-US" sz="4400" dirty="0"/>
          </a:p>
        </p:txBody>
      </p:sp>
      <p:sp>
        <p:nvSpPr>
          <p:cNvPr id="3" name="Content Placeholder 2"/>
          <p:cNvSpPr>
            <a:spLocks noGrp="1"/>
          </p:cNvSpPr>
          <p:nvPr>
            <p:ph idx="1"/>
          </p:nvPr>
        </p:nvSpPr>
        <p:spPr>
          <a:xfrm>
            <a:off x="609600" y="1373990"/>
            <a:ext cx="10972800" cy="5092124"/>
          </a:xfrm>
        </p:spPr>
        <p:txBody>
          <a:bodyPr/>
          <a:lstStyle/>
          <a:p>
            <a:r>
              <a:rPr lang="en-US" sz="2300" b="1" dirty="0" smtClean="0"/>
              <a:t>Dispute Resolution Provisions: </a:t>
            </a:r>
            <a:r>
              <a:rPr lang="en-US" sz="2300" dirty="0" smtClean="0"/>
              <a:t>There should be a dispute resolution clause allowing the parties to decide upon mechanism/procedure for the resolving the dispute before the dispute actually arises. </a:t>
            </a:r>
          </a:p>
          <a:p>
            <a:r>
              <a:rPr lang="en-US" sz="2300" b="1" dirty="0" smtClean="0"/>
              <a:t>Termination/Expiration of the Engagement: </a:t>
            </a:r>
            <a:r>
              <a:rPr lang="en-US" sz="2300" dirty="0" smtClean="0"/>
              <a:t>Every engagement letter should elaborate the circumstances in which each party may terminator withdraw from the engagement. This clause should explain that circumstances may arise which prevent completion of the engagement or may require the auditor to withdraw from the engagement. </a:t>
            </a:r>
          </a:p>
          <a:p>
            <a:endParaRPr lang="en-US" sz="2000" dirty="0" smtClean="0"/>
          </a:p>
          <a:p>
            <a:pPr lvl="1"/>
            <a:endParaRPr lang="en-US" sz="1800" dirty="0" smtClean="0"/>
          </a:p>
          <a:p>
            <a:pPr lvl="1"/>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0" algn="ctr"/>
            <a:r>
              <a:rPr lang="en-US" sz="4800" dirty="0" smtClean="0"/>
              <a:t>Deterrence </a:t>
            </a:r>
            <a:endParaRPr lang="en-US" sz="4800" dirty="0"/>
          </a:p>
        </p:txBody>
      </p:sp>
      <p:sp>
        <p:nvSpPr>
          <p:cNvPr id="3" name="Content Placeholder 2"/>
          <p:cNvSpPr>
            <a:spLocks noGrp="1"/>
          </p:cNvSpPr>
          <p:nvPr>
            <p:ph idx="1"/>
          </p:nvPr>
        </p:nvSpPr>
        <p:spPr>
          <a:xfrm>
            <a:off x="609600" y="1661376"/>
            <a:ext cx="10972800" cy="4663226"/>
          </a:xfrm>
        </p:spPr>
        <p:txBody>
          <a:bodyPr/>
          <a:lstStyle/>
          <a:p>
            <a:r>
              <a:rPr lang="en-US" dirty="0" smtClean="0"/>
              <a:t>Deterrence is any action which reduces or inhibits the likelihood of an event occurring. The idea of deterrence is to create barriers which constrain deviant and criminal behaviors, and, by extension of this logic, to facilitate or encourage conforming and law-abiding behaviors.</a:t>
            </a:r>
          </a:p>
          <a:p>
            <a:pPr>
              <a:buNone/>
            </a:pPr>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3409"/>
            <a:ext cx="10972800" cy="737584"/>
          </a:xfrm>
        </p:spPr>
        <p:txBody>
          <a:bodyPr/>
          <a:lstStyle/>
          <a:p>
            <a:pPr algn="ctr"/>
            <a:r>
              <a:rPr lang="en-US" sz="4400" dirty="0" smtClean="0"/>
              <a:t/>
            </a:r>
            <a:br>
              <a:rPr lang="en-US" sz="4400" dirty="0" smtClean="0"/>
            </a:br>
            <a:r>
              <a:rPr lang="en-US" sz="4400" dirty="0" smtClean="0"/>
              <a:t> </a:t>
            </a:r>
            <a:r>
              <a:rPr lang="en-US" sz="4800" dirty="0" smtClean="0"/>
              <a:t>Conclusion</a:t>
            </a:r>
            <a:endParaRPr lang="en-US" sz="4800" dirty="0"/>
          </a:p>
        </p:txBody>
      </p:sp>
      <p:sp>
        <p:nvSpPr>
          <p:cNvPr id="3" name="Content Placeholder 2"/>
          <p:cNvSpPr>
            <a:spLocks noGrp="1"/>
          </p:cNvSpPr>
          <p:nvPr>
            <p:ph idx="1"/>
          </p:nvPr>
        </p:nvSpPr>
        <p:spPr>
          <a:xfrm>
            <a:off x="609600" y="1373990"/>
            <a:ext cx="10972800" cy="5092124"/>
          </a:xfrm>
        </p:spPr>
        <p:txBody>
          <a:bodyPr/>
          <a:lstStyle/>
          <a:p>
            <a:r>
              <a:rPr lang="en-US" dirty="0" smtClean="0"/>
              <a:t>There is no doubt to the fact that audit engagement letters can be termed as increasingly important tools that can help auditors as well as their clients in establishing a written contract that reflects the agreed-upon terms and conditions of the audit process.</a:t>
            </a:r>
          </a:p>
          <a:p>
            <a:r>
              <a:rPr lang="en-US" dirty="0" smtClean="0"/>
              <a:t>Without this letter, there is room for misunderstandings, and confusion between the parties, which would be highly unproductive, and might result in unfavorable outcomes for both parties.</a:t>
            </a:r>
          </a:p>
          <a:p>
            <a:endParaRPr lang="en-US" sz="2000" dirty="0" smtClean="0"/>
          </a:p>
          <a:p>
            <a:pPr lvl="1"/>
            <a:endParaRPr lang="en-US" sz="1800" dirty="0" smtClean="0"/>
          </a:p>
          <a:p>
            <a:pPr lvl="1"/>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54039"/>
            <a:ext cx="10972800" cy="4807130"/>
          </a:xfrm>
        </p:spPr>
        <p:txBody>
          <a:bodyPr>
            <a:normAutofit/>
          </a:bodyPr>
          <a:lstStyle/>
          <a:p>
            <a:pPr algn="ctr"/>
            <a:r>
              <a:rPr lang="en-US" sz="4800" dirty="0" smtClean="0"/>
              <a:t> Non-disclosure Agreement </a:t>
            </a:r>
            <a:br>
              <a:rPr lang="en-US" sz="4800" dirty="0" smtClean="0"/>
            </a:br>
            <a:r>
              <a:rPr lang="en-US" sz="4800" dirty="0" smtClean="0"/>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8094"/>
            <a:ext cx="10972800" cy="737584"/>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IN" sz="4800" dirty="0" smtClean="0"/>
              <a:t> Non-Disclosure Agreement </a:t>
            </a:r>
            <a:endParaRPr lang="en-US" sz="4800" dirty="0"/>
          </a:p>
        </p:txBody>
      </p:sp>
      <p:sp>
        <p:nvSpPr>
          <p:cNvPr id="3" name="Content Placeholder 2"/>
          <p:cNvSpPr>
            <a:spLocks noGrp="1"/>
          </p:cNvSpPr>
          <p:nvPr>
            <p:ph idx="1"/>
          </p:nvPr>
        </p:nvSpPr>
        <p:spPr>
          <a:xfrm>
            <a:off x="609600" y="1308675"/>
            <a:ext cx="10972800" cy="5196628"/>
          </a:xfrm>
        </p:spPr>
        <p:txBody>
          <a:bodyPr/>
          <a:lstStyle/>
          <a:p>
            <a:r>
              <a:rPr lang="en-IN" sz="2400" dirty="0" smtClean="0"/>
              <a:t>One common way to protect the secrecy of confidential information given to another party is through the use of a Non-Disclosure Agreement, which is sometimes also referred to as a “Confidentiality Agreement” or “NDA.”</a:t>
            </a:r>
          </a:p>
          <a:p>
            <a:r>
              <a:rPr lang="en-US" sz="2400" dirty="0" smtClean="0"/>
              <a:t>Some typical situations where Non-Disclosure Agreement may be used:</a:t>
            </a:r>
            <a:r>
              <a:rPr lang="en-US" sz="2500" dirty="0" smtClean="0"/>
              <a:t> </a:t>
            </a:r>
          </a:p>
          <a:p>
            <a:pPr lvl="1"/>
            <a:r>
              <a:rPr lang="en-IN" sz="2300" dirty="0" smtClean="0"/>
              <a:t>Audits</a:t>
            </a:r>
          </a:p>
          <a:p>
            <a:pPr lvl="1"/>
            <a:r>
              <a:rPr lang="en-IN" sz="2300" dirty="0" smtClean="0"/>
              <a:t>Presenting an invention or business idea to a potential partner, investor, or distributor</a:t>
            </a:r>
            <a:endParaRPr lang="en-US" sz="2300" dirty="0" smtClean="0"/>
          </a:p>
          <a:p>
            <a:pPr lvl="1"/>
            <a:r>
              <a:rPr lang="en-IN" sz="2300" dirty="0" smtClean="0"/>
              <a:t>Sharing financial, marketing, and other information with a prospective buyer of the business</a:t>
            </a:r>
            <a:endParaRPr lang="en-US" sz="2300" dirty="0" smtClean="0"/>
          </a:p>
          <a:p>
            <a:pPr lvl="1"/>
            <a:r>
              <a:rPr lang="en-IN" sz="2300" dirty="0" smtClean="0"/>
              <a:t>Showing a new product or technology to a prospective buyer </a:t>
            </a:r>
          </a:p>
          <a:p>
            <a:pPr lvl="1"/>
            <a:r>
              <a:rPr lang="en-IN" sz="2300" dirty="0" smtClean="0"/>
              <a:t>Receiving services from a company or individual</a:t>
            </a:r>
          </a:p>
          <a:p>
            <a:pPr lvl="1"/>
            <a:r>
              <a:rPr lang="en-IN" sz="2300" dirty="0" smtClean="0"/>
              <a:t>Allowing employees access to confidential and proprietary information of your business during the course of their job.</a:t>
            </a:r>
            <a:endParaRPr lang="en-US" sz="2300" dirty="0" smtClean="0"/>
          </a:p>
          <a:p>
            <a:pPr lvl="1"/>
            <a:endParaRPr lang="en-US" dirty="0" smtClean="0"/>
          </a:p>
          <a:p>
            <a:endParaRPr lang="en-US" dirty="0" smtClean="0"/>
          </a:p>
          <a:p>
            <a:pPr lvl="1">
              <a:buNone/>
            </a:pPr>
            <a:endParaRPr lang="en-US" sz="1800" dirty="0" smtClean="0"/>
          </a:p>
          <a:p>
            <a:pPr lvl="1"/>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737584"/>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The Key Elements of Non-Disclosure Agreements</a:t>
            </a:r>
            <a:endParaRPr lang="en-US" sz="4800" dirty="0"/>
          </a:p>
        </p:txBody>
      </p:sp>
      <p:sp>
        <p:nvSpPr>
          <p:cNvPr id="3" name="Content Placeholder 2"/>
          <p:cNvSpPr>
            <a:spLocks noGrp="1"/>
          </p:cNvSpPr>
          <p:nvPr>
            <p:ph idx="1"/>
          </p:nvPr>
        </p:nvSpPr>
        <p:spPr>
          <a:xfrm>
            <a:off x="609600" y="1410789"/>
            <a:ext cx="10972800" cy="5003074"/>
          </a:xfrm>
        </p:spPr>
        <p:txBody>
          <a:bodyPr/>
          <a:lstStyle/>
          <a:p>
            <a:pPr>
              <a:buNone/>
            </a:pPr>
            <a:r>
              <a:rPr lang="en-IN" dirty="0" smtClean="0"/>
              <a:t>The key elements of Non-Disclosure Agreements:</a:t>
            </a:r>
            <a:endParaRPr lang="en-US" dirty="0" smtClean="0"/>
          </a:p>
          <a:p>
            <a:pPr lvl="0"/>
            <a:r>
              <a:rPr lang="en-IN" dirty="0" smtClean="0"/>
              <a:t>Identification of the parties</a:t>
            </a:r>
            <a:endParaRPr lang="en-US" dirty="0" smtClean="0"/>
          </a:p>
          <a:p>
            <a:pPr lvl="0"/>
            <a:r>
              <a:rPr lang="en-IN" dirty="0" smtClean="0"/>
              <a:t>Definition of what is deemed to be confidential</a:t>
            </a:r>
            <a:endParaRPr lang="en-US" dirty="0" smtClean="0"/>
          </a:p>
          <a:p>
            <a:pPr lvl="0"/>
            <a:r>
              <a:rPr lang="en-IN" dirty="0" smtClean="0"/>
              <a:t>The scope of the confidentiality obligation by the receiving party</a:t>
            </a:r>
            <a:endParaRPr lang="en-US" dirty="0" smtClean="0"/>
          </a:p>
          <a:p>
            <a:pPr lvl="0"/>
            <a:r>
              <a:rPr lang="en-IN" dirty="0" smtClean="0"/>
              <a:t>The exclusions from confidential treatment – publically known facts </a:t>
            </a:r>
            <a:endParaRPr lang="en-US" dirty="0" smtClean="0"/>
          </a:p>
          <a:p>
            <a:pPr lvl="0"/>
            <a:r>
              <a:rPr lang="en-IN" dirty="0" smtClean="0"/>
              <a:t>The term of the agreement</a:t>
            </a:r>
            <a:endParaRPr lang="en-US" dirty="0" smtClean="0"/>
          </a:p>
          <a:p>
            <a:pPr lvl="1"/>
            <a:endParaRPr lang="en-US" dirty="0" smtClean="0"/>
          </a:p>
          <a:p>
            <a:endParaRPr lang="en-US"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737584"/>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3600" dirty="0" smtClean="0"/>
              <a:t>Contents of Non-Disclosure Agreement agreed by parties</a:t>
            </a:r>
            <a:endParaRPr lang="en-US" sz="4800" dirty="0"/>
          </a:p>
        </p:txBody>
      </p:sp>
      <p:sp>
        <p:nvSpPr>
          <p:cNvPr id="3" name="Content Placeholder 2"/>
          <p:cNvSpPr>
            <a:spLocks noGrp="1"/>
          </p:cNvSpPr>
          <p:nvPr>
            <p:ph idx="1"/>
          </p:nvPr>
        </p:nvSpPr>
        <p:spPr>
          <a:xfrm>
            <a:off x="609600" y="1410789"/>
            <a:ext cx="10972800" cy="5003074"/>
          </a:xfrm>
        </p:spPr>
        <p:txBody>
          <a:bodyPr/>
          <a:lstStyle/>
          <a:p>
            <a:pPr lvl="0"/>
            <a:r>
              <a:rPr lang="en-US" dirty="0" smtClean="0"/>
              <a:t>Information</a:t>
            </a:r>
          </a:p>
          <a:p>
            <a:pPr lvl="0"/>
            <a:r>
              <a:rPr lang="en-US" dirty="0" smtClean="0"/>
              <a:t>Non-Disclosure</a:t>
            </a:r>
          </a:p>
          <a:p>
            <a:pPr lvl="0"/>
            <a:r>
              <a:rPr lang="en-US" dirty="0" smtClean="0"/>
              <a:t>Publications – information shall not be published through news etc.</a:t>
            </a:r>
          </a:p>
          <a:p>
            <a:pPr lvl="0"/>
            <a:r>
              <a:rPr lang="en-US" dirty="0" smtClean="0"/>
              <a:t>Title and Proprietary Rights</a:t>
            </a:r>
          </a:p>
          <a:p>
            <a:pPr lvl="0"/>
            <a:r>
              <a:rPr lang="en-US" dirty="0" smtClean="0"/>
              <a:t>Return of Information</a:t>
            </a:r>
          </a:p>
          <a:p>
            <a:pPr lvl="0"/>
            <a:r>
              <a:rPr lang="en-US" dirty="0" smtClean="0"/>
              <a:t>Remedies</a:t>
            </a:r>
          </a:p>
          <a:p>
            <a:pPr lvl="0"/>
            <a:r>
              <a:rPr lang="en-US" dirty="0" smtClean="0"/>
              <a:t>Entire Agreement, Amendment, and Assignment</a:t>
            </a:r>
          </a:p>
          <a:p>
            <a:pPr lvl="0"/>
            <a:r>
              <a:rPr lang="en-US" dirty="0" smtClean="0"/>
              <a:t>Governing Law</a:t>
            </a:r>
          </a:p>
          <a:p>
            <a:pPr lvl="0"/>
            <a:r>
              <a:rPr lang="en-US" dirty="0" smtClean="0"/>
              <a:t>General</a:t>
            </a:r>
          </a:p>
          <a:p>
            <a:endParaRPr lang="en-US"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2777"/>
            <a:ext cx="10972800" cy="5068392"/>
          </a:xfrm>
        </p:spPr>
        <p:txBody>
          <a:bodyPr>
            <a:normAutofit fontScale="90000"/>
          </a:bodyPr>
          <a:lstStyle/>
          <a:p>
            <a:pPr lvl="0" algn="ctr"/>
            <a:r>
              <a:rPr lang="en-US" sz="4800" dirty="0" smtClean="0"/>
              <a:t/>
            </a:r>
            <a:br>
              <a:rPr lang="en-US" sz="4800" dirty="0" smtClean="0"/>
            </a:br>
            <a:r>
              <a:rPr lang="en-US" sz="4900" dirty="0" smtClean="0"/>
              <a:t>Coordination with Corporate Internal Audit function </a:t>
            </a:r>
            <a:br>
              <a:rPr lang="en-US" sz="4900" dirty="0" smtClean="0"/>
            </a:br>
            <a:r>
              <a:rPr lang="en-US" sz="4800" dirty="0" smtClean="0"/>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737584"/>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Internal Audit – Introduction </a:t>
            </a:r>
            <a:endParaRPr lang="en-US" sz="4800" dirty="0"/>
          </a:p>
        </p:txBody>
      </p:sp>
      <p:sp>
        <p:nvSpPr>
          <p:cNvPr id="3" name="Content Placeholder 2"/>
          <p:cNvSpPr>
            <a:spLocks noGrp="1"/>
          </p:cNvSpPr>
          <p:nvPr>
            <p:ph idx="1"/>
          </p:nvPr>
        </p:nvSpPr>
        <p:spPr>
          <a:xfrm>
            <a:off x="609600" y="1410789"/>
            <a:ext cx="10972800" cy="5003074"/>
          </a:xfrm>
        </p:spPr>
        <p:txBody>
          <a:bodyPr/>
          <a:lstStyle/>
          <a:p>
            <a:r>
              <a:rPr lang="en-US" dirty="0" smtClean="0"/>
              <a:t>Internal audits evaluate a company’s internal controls, including its corporate governance and accounting processes. These audits ensure compliance with laws and regulations and help to maintain accurate and timely financial reporting and data collection. Internal audits also provide management with the tools necessary to attain operational efficiency by identifying problems and correcting lapses before they are discovered in an external audit. </a:t>
            </a:r>
          </a:p>
          <a:p>
            <a:r>
              <a:rPr lang="en-US" dirty="0" smtClean="0"/>
              <a:t>The aim of internal audits is to identify weaknesses within the organization’s processes and control environment internally so that they can be fixed as quickly as possible to prevent harm to the organization or its stakeholders.</a:t>
            </a:r>
          </a:p>
          <a:p>
            <a:pPr lvl="1"/>
            <a:endParaRPr lang="en-US" dirty="0" smtClean="0"/>
          </a:p>
          <a:p>
            <a:endParaRPr lang="en-US"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737584"/>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Types of Internal Audits</a:t>
            </a:r>
            <a:endParaRPr lang="en-US" sz="4800" dirty="0"/>
          </a:p>
        </p:txBody>
      </p:sp>
      <p:sp>
        <p:nvSpPr>
          <p:cNvPr id="3" name="Content Placeholder 2"/>
          <p:cNvSpPr>
            <a:spLocks noGrp="1"/>
          </p:cNvSpPr>
          <p:nvPr>
            <p:ph idx="1"/>
          </p:nvPr>
        </p:nvSpPr>
        <p:spPr>
          <a:xfrm>
            <a:off x="609600" y="1410789"/>
            <a:ext cx="10972800" cy="5003074"/>
          </a:xfrm>
        </p:spPr>
        <p:txBody>
          <a:bodyPr/>
          <a:lstStyle/>
          <a:p>
            <a:r>
              <a:rPr lang="en-US" dirty="0" smtClean="0"/>
              <a:t>Compliance Audits </a:t>
            </a:r>
          </a:p>
          <a:p>
            <a:r>
              <a:rPr lang="en-US" dirty="0" smtClean="0"/>
              <a:t>Environmental Audits </a:t>
            </a:r>
          </a:p>
          <a:p>
            <a:r>
              <a:rPr lang="en-US" dirty="0" smtClean="0"/>
              <a:t>Information Technology Audits </a:t>
            </a:r>
          </a:p>
          <a:p>
            <a:r>
              <a:rPr lang="en-US" dirty="0" smtClean="0"/>
              <a:t>Operational Audits </a:t>
            </a:r>
          </a:p>
          <a:p>
            <a:r>
              <a:rPr lang="en-US" dirty="0" smtClean="0"/>
              <a:t>Performance Audits </a:t>
            </a:r>
          </a:p>
          <a:p>
            <a:r>
              <a:rPr lang="en-US" dirty="0" smtClean="0"/>
              <a:t>Financial Audit</a:t>
            </a:r>
          </a:p>
          <a:p>
            <a:r>
              <a:rPr lang="en-US" dirty="0" smtClean="0"/>
              <a:t>Value for Money Audit</a:t>
            </a:r>
          </a:p>
          <a:p>
            <a:r>
              <a:rPr lang="en-US" dirty="0" smtClean="0"/>
              <a:t>Internal Control Review and Monitoring</a:t>
            </a:r>
          </a:p>
          <a:p>
            <a:r>
              <a:rPr lang="en-US" dirty="0" smtClean="0"/>
              <a:t>Risk Assessment/Management</a:t>
            </a:r>
          </a:p>
          <a:p>
            <a:r>
              <a:rPr lang="en-US" dirty="0" smtClean="0"/>
              <a:t>Fraud/Other Investigations</a:t>
            </a:r>
          </a:p>
          <a:p>
            <a:endParaRPr lang="en-US"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737584"/>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800" dirty="0" smtClean="0"/>
              <a:t> Internal Audit Procedure / Process</a:t>
            </a:r>
            <a:endParaRPr lang="en-US" sz="4800" dirty="0"/>
          </a:p>
        </p:txBody>
      </p:sp>
      <p:sp>
        <p:nvSpPr>
          <p:cNvPr id="3" name="Content Placeholder 2"/>
          <p:cNvSpPr>
            <a:spLocks noGrp="1"/>
          </p:cNvSpPr>
          <p:nvPr>
            <p:ph idx="1"/>
          </p:nvPr>
        </p:nvSpPr>
        <p:spPr>
          <a:xfrm>
            <a:off x="609600" y="1410789"/>
            <a:ext cx="10972800" cy="5003074"/>
          </a:xfrm>
        </p:spPr>
        <p:txBody>
          <a:bodyPr/>
          <a:lstStyle/>
          <a:p>
            <a:pPr>
              <a:buNone/>
            </a:pPr>
            <a:r>
              <a:rPr lang="en-US" dirty="0" smtClean="0"/>
              <a:t>An internal audit should have four general phases of activities—Planning, Fieldwork, Reporting, and Follow-up.</a:t>
            </a:r>
          </a:p>
          <a:p>
            <a:r>
              <a:rPr lang="en-US" dirty="0" smtClean="0"/>
              <a:t>Planning</a:t>
            </a:r>
          </a:p>
          <a:p>
            <a:r>
              <a:rPr lang="en-US" dirty="0" smtClean="0"/>
              <a:t>Fieldwork</a:t>
            </a:r>
          </a:p>
          <a:p>
            <a:r>
              <a:rPr lang="en-US" dirty="0" smtClean="0"/>
              <a:t>Reporting</a:t>
            </a:r>
          </a:p>
          <a:p>
            <a:r>
              <a:rPr lang="en-US" dirty="0" smtClean="0"/>
              <a:t>Follow-up</a:t>
            </a:r>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737584"/>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800" dirty="0" smtClean="0"/>
              <a:t> </a:t>
            </a:r>
            <a:br>
              <a:rPr lang="en-US" sz="4800" dirty="0" smtClean="0"/>
            </a:br>
            <a:r>
              <a:rPr lang="en-US" sz="4800" dirty="0" smtClean="0"/>
              <a:t> </a:t>
            </a:r>
            <a:r>
              <a:rPr lang="en-US" sz="4000" dirty="0" smtClean="0"/>
              <a:t>Objectives of Internal Audit in an Organization</a:t>
            </a:r>
            <a:endParaRPr lang="en-US" sz="4000" dirty="0"/>
          </a:p>
        </p:txBody>
      </p:sp>
      <p:sp>
        <p:nvSpPr>
          <p:cNvPr id="3" name="Content Placeholder 2"/>
          <p:cNvSpPr>
            <a:spLocks noGrp="1"/>
          </p:cNvSpPr>
          <p:nvPr>
            <p:ph idx="1"/>
          </p:nvPr>
        </p:nvSpPr>
        <p:spPr>
          <a:xfrm>
            <a:off x="609600" y="1410789"/>
            <a:ext cx="10972800" cy="5003074"/>
          </a:xfrm>
        </p:spPr>
        <p:txBody>
          <a:bodyPr/>
          <a:lstStyle/>
          <a:p>
            <a:r>
              <a:rPr lang="en-US" dirty="0" smtClean="0"/>
              <a:t>Proper Control</a:t>
            </a:r>
          </a:p>
          <a:p>
            <a:pPr marL="273050" lvl="1" indent="-273050">
              <a:buClr>
                <a:srgbClr val="0BD0D9"/>
              </a:buClr>
              <a:buSzPct val="95000"/>
            </a:pPr>
            <a:r>
              <a:rPr lang="en-US" sz="2600" dirty="0" smtClean="0"/>
              <a:t>Perfect Accounting System</a:t>
            </a:r>
          </a:p>
          <a:p>
            <a:pPr marL="273050" lvl="1" indent="-273050">
              <a:buClr>
                <a:srgbClr val="0BD0D9"/>
              </a:buClr>
              <a:buSzPct val="95000"/>
            </a:pPr>
            <a:r>
              <a:rPr lang="en-US" sz="2600" dirty="0" smtClean="0"/>
              <a:t>Asset Protection</a:t>
            </a:r>
          </a:p>
          <a:p>
            <a:pPr marL="273050" lvl="1" indent="-273050">
              <a:buClr>
                <a:srgbClr val="0BD0D9"/>
              </a:buClr>
              <a:buSzPct val="95000"/>
            </a:pPr>
            <a:r>
              <a:rPr lang="en-US" sz="2600" dirty="0" smtClean="0"/>
              <a:t>Keeps a Check on Errors</a:t>
            </a:r>
          </a:p>
          <a:p>
            <a:pPr marL="273050" lvl="1" indent="-273050">
              <a:buClr>
                <a:srgbClr val="0BD0D9"/>
              </a:buClr>
              <a:buSzPct val="95000"/>
            </a:pPr>
            <a:r>
              <a:rPr lang="en-US" sz="2600" dirty="0" smtClean="0"/>
              <a:t>Detection of Fraud</a:t>
            </a:r>
          </a:p>
          <a:p>
            <a:endParaRPr lang="en-US" sz="2000"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lvl="1" algn="ctr"/>
            <a:r>
              <a:rPr lang="en-US" sz="4800" dirty="0" smtClean="0"/>
              <a:t>Concept of Fraud Deterrence </a:t>
            </a:r>
            <a:endParaRPr lang="en-US" sz="4000" dirty="0"/>
          </a:p>
        </p:txBody>
      </p:sp>
      <p:sp>
        <p:nvSpPr>
          <p:cNvPr id="3" name="Content Placeholder 2"/>
          <p:cNvSpPr>
            <a:spLocks noGrp="1"/>
          </p:cNvSpPr>
          <p:nvPr>
            <p:ph idx="1"/>
          </p:nvPr>
        </p:nvSpPr>
        <p:spPr>
          <a:xfrm>
            <a:off x="609600" y="1661376"/>
            <a:ext cx="10972800" cy="4663226"/>
          </a:xfrm>
        </p:spPr>
        <p:txBody>
          <a:bodyPr/>
          <a:lstStyle/>
          <a:p>
            <a:r>
              <a:rPr lang="en-US" dirty="0" smtClean="0"/>
              <a:t>Fraud deterrence attacks the root causes and enablers of fraud; this analysis could reveal potential fraud opportunities in the process, but is performed on the premise that improving organizational procedures to reduce or eliminate the causal factors of fraud is the single best defense against fraud. Fraud deterrence involves both short-term (procedural) and long-term (cultural) initiatives. Fraud detection involves a review of historical transactions to identify indicators of a non-conforming transaction. </a:t>
            </a:r>
          </a:p>
          <a:p>
            <a:pPr>
              <a:buNone/>
            </a:pPr>
            <a:endParaRPr lang="en-IN"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9535"/>
            <a:ext cx="10972800" cy="737584"/>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800" dirty="0" smtClean="0"/>
              <a:t> </a:t>
            </a:r>
            <a:br>
              <a:rPr lang="en-US" sz="4800" dirty="0" smtClean="0"/>
            </a:br>
            <a:r>
              <a:rPr lang="en-US" sz="4000" dirty="0" smtClean="0"/>
              <a:t/>
            </a:r>
            <a:br>
              <a:rPr lang="en-US" sz="4000" dirty="0" smtClean="0"/>
            </a:br>
            <a:r>
              <a:rPr lang="en-US" sz="4000" dirty="0" smtClean="0"/>
              <a:t> Common Pitfalls that can derail an Internal Audit</a:t>
            </a:r>
            <a:endParaRPr lang="en-US" sz="4000" dirty="0"/>
          </a:p>
        </p:txBody>
      </p:sp>
      <p:sp>
        <p:nvSpPr>
          <p:cNvPr id="3" name="Content Placeholder 2"/>
          <p:cNvSpPr>
            <a:spLocks noGrp="1"/>
          </p:cNvSpPr>
          <p:nvPr>
            <p:ph idx="1"/>
          </p:nvPr>
        </p:nvSpPr>
        <p:spPr>
          <a:xfrm>
            <a:off x="609600" y="1410789"/>
            <a:ext cx="10972800" cy="5003074"/>
          </a:xfrm>
        </p:spPr>
        <p:txBody>
          <a:bodyPr/>
          <a:lstStyle/>
          <a:p>
            <a:pPr>
              <a:buNone/>
            </a:pPr>
            <a:r>
              <a:rPr lang="en-US" dirty="0" smtClean="0"/>
              <a:t>The red flags that can quickly derail the process of Internal Audit are as follows: </a:t>
            </a:r>
          </a:p>
          <a:p>
            <a:r>
              <a:rPr lang="en-US" dirty="0" smtClean="0"/>
              <a:t>Scope creep</a:t>
            </a:r>
          </a:p>
          <a:p>
            <a:r>
              <a:rPr lang="en-US" dirty="0" smtClean="0"/>
              <a:t>Not talking to all clients/stakeholders</a:t>
            </a:r>
          </a:p>
          <a:p>
            <a:r>
              <a:rPr lang="en-US" dirty="0" smtClean="0"/>
              <a:t>Not reviewing the data</a:t>
            </a:r>
          </a:p>
          <a:p>
            <a:r>
              <a:rPr lang="en-US" dirty="0" smtClean="0"/>
              <a:t>Objectivity and Independence</a:t>
            </a:r>
          </a:p>
          <a:p>
            <a:endParaRPr lang="en-US" sz="2000"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57645"/>
            <a:ext cx="10972800" cy="54109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800" dirty="0" smtClean="0"/>
              <a:t> </a:t>
            </a:r>
            <a:br>
              <a:rPr lang="en-US" sz="4800" dirty="0" smtClean="0"/>
            </a:br>
            <a:r>
              <a:rPr lang="en-US" sz="4000" dirty="0" smtClean="0"/>
              <a:t/>
            </a:r>
            <a:br>
              <a:rPr lang="en-US" sz="4000" dirty="0" smtClean="0"/>
            </a:br>
            <a:r>
              <a:rPr lang="en-US" sz="3000" dirty="0" smtClean="0"/>
              <a:t> The role of Internal Auditors to coordinate with corporate Governance </a:t>
            </a:r>
            <a:endParaRPr lang="en-US" sz="3000" dirty="0"/>
          </a:p>
        </p:txBody>
      </p:sp>
      <p:sp>
        <p:nvSpPr>
          <p:cNvPr id="3" name="Content Placeholder 2"/>
          <p:cNvSpPr>
            <a:spLocks noGrp="1"/>
          </p:cNvSpPr>
          <p:nvPr>
            <p:ph idx="1"/>
          </p:nvPr>
        </p:nvSpPr>
        <p:spPr>
          <a:xfrm>
            <a:off x="609600" y="1554482"/>
            <a:ext cx="10972800" cy="4885507"/>
          </a:xfrm>
        </p:spPr>
        <p:txBody>
          <a:bodyPr/>
          <a:lstStyle/>
          <a:p>
            <a:r>
              <a:rPr lang="en-US" sz="2400" dirty="0" smtClean="0"/>
              <a:t>Assisting management in designing a comprehensive assessment, including testing of controls across the organization.</a:t>
            </a:r>
          </a:p>
          <a:p>
            <a:r>
              <a:rPr lang="en-US" sz="2400" dirty="0" smtClean="0"/>
              <a:t>Testing compliance with controls in functional areas, report findings to management.</a:t>
            </a:r>
          </a:p>
          <a:p>
            <a:pPr marL="273050" lvl="1" indent="-273050">
              <a:buClr>
                <a:srgbClr val="0BD0D9"/>
              </a:buClr>
              <a:buSzPct val="95000"/>
            </a:pPr>
            <a:r>
              <a:rPr lang="en-US" dirty="0" smtClean="0"/>
              <a:t>Assisting management in preparing a report on the effectiveness of internal controls.</a:t>
            </a:r>
          </a:p>
          <a:p>
            <a:r>
              <a:rPr lang="en-US" sz="2400" dirty="0" smtClean="0"/>
              <a:t>Identifying significant control deficiencies</a:t>
            </a:r>
          </a:p>
          <a:p>
            <a:r>
              <a:rPr lang="en-US" sz="2400" dirty="0" smtClean="0"/>
              <a:t>Implementing computerized testing techniques</a:t>
            </a:r>
          </a:p>
          <a:p>
            <a:r>
              <a:rPr lang="en-US" sz="2400" dirty="0" smtClean="0"/>
              <a:t>Facilitating the understanding and development of controls within functional areas through control self-assessment techniques.  </a:t>
            </a:r>
          </a:p>
          <a:p>
            <a:endParaRPr lang="en-US" sz="2000" dirty="0" smtClean="0"/>
          </a:p>
          <a:p>
            <a:endParaRPr lang="en-US" sz="2000"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57645"/>
            <a:ext cx="10972800" cy="54109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800" dirty="0" smtClean="0"/>
              <a:t> </a:t>
            </a:r>
            <a:br>
              <a:rPr lang="en-US" sz="4800" dirty="0" smtClean="0"/>
            </a:br>
            <a:r>
              <a:rPr lang="en-US" sz="4000" dirty="0" smtClean="0"/>
              <a:t/>
            </a:r>
            <a:br>
              <a:rPr lang="en-US" sz="4000" dirty="0" smtClean="0"/>
            </a:br>
            <a:r>
              <a:rPr lang="en-US" sz="2400" dirty="0" smtClean="0"/>
              <a:t> </a:t>
            </a:r>
            <a:r>
              <a:rPr lang="en-US" sz="2450" dirty="0" smtClean="0"/>
              <a:t>Important roles of Internal Audit in an organization for effective corporate governance </a:t>
            </a:r>
            <a:endParaRPr lang="en-US" sz="2450" dirty="0"/>
          </a:p>
        </p:txBody>
      </p:sp>
      <p:sp>
        <p:nvSpPr>
          <p:cNvPr id="3" name="Content Placeholder 2"/>
          <p:cNvSpPr>
            <a:spLocks noGrp="1"/>
          </p:cNvSpPr>
          <p:nvPr>
            <p:ph idx="1"/>
          </p:nvPr>
        </p:nvSpPr>
        <p:spPr>
          <a:xfrm>
            <a:off x="609600" y="1554482"/>
            <a:ext cx="10972800" cy="4885507"/>
          </a:xfrm>
        </p:spPr>
        <p:txBody>
          <a:bodyPr/>
          <a:lstStyle/>
          <a:p>
            <a:r>
              <a:rPr lang="en-US" sz="2200" dirty="0" smtClean="0"/>
              <a:t>A primary focus area of internal auditing as it relates to corporate governance is helping the audit committee of the board of directors (or equivalent) perform its responsibilities effectively. This may include reporting critical management control issues, suggesting questions or topics for the audit committee's meeting agendas, and coordinating with the external auditor and management to ensure the committee receives effective information. The Institute of Internal Auditors (IIA) has advocated more formal evaluation of corporate governance in recent years are as follows:</a:t>
            </a:r>
          </a:p>
          <a:p>
            <a:pPr lvl="1"/>
            <a:r>
              <a:rPr lang="en-US" sz="2000" dirty="0" smtClean="0"/>
              <a:t>Internal audit helps management to monitor the controls within an entity.</a:t>
            </a:r>
          </a:p>
          <a:p>
            <a:pPr lvl="1"/>
            <a:r>
              <a:rPr lang="en-US" sz="2000" dirty="0" smtClean="0"/>
              <a:t>An internal audit function can be used to monitor the efficiency of operations.</a:t>
            </a:r>
          </a:p>
          <a:p>
            <a:pPr lvl="1"/>
            <a:r>
              <a:rPr lang="en-US" sz="2000" dirty="0" smtClean="0"/>
              <a:t> In countries where there is large number of statutory and accounting regulations, internal auditors can be used by management to ensure compliance with laws and regulations.</a:t>
            </a:r>
          </a:p>
          <a:p>
            <a:pPr lvl="1"/>
            <a:r>
              <a:rPr lang="en-US" sz="2000" dirty="0" smtClean="0"/>
              <a:t>Internal audit function can help the management to review the effectiveness of controls  for complex information technology systems used in an Organization.</a:t>
            </a:r>
          </a:p>
          <a:p>
            <a:endParaRPr lang="en-US" sz="2000"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57645"/>
            <a:ext cx="10972800" cy="541096"/>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800" dirty="0" smtClean="0"/>
              <a:t> </a:t>
            </a:r>
            <a:br>
              <a:rPr lang="en-US" sz="4800" dirty="0" smtClean="0"/>
            </a:br>
            <a:r>
              <a:rPr lang="en-US" sz="4000" dirty="0" smtClean="0"/>
              <a:t/>
            </a:r>
            <a:br>
              <a:rPr lang="en-US" sz="4000" dirty="0" smtClean="0"/>
            </a:br>
            <a:r>
              <a:rPr lang="en-US" sz="2400" dirty="0" smtClean="0"/>
              <a:t> </a:t>
            </a:r>
            <a:r>
              <a:rPr lang="en-US" sz="2700" dirty="0" smtClean="0"/>
              <a:t>Coordination of Internal Audit function for company’s performance &amp; benefits</a:t>
            </a:r>
            <a:endParaRPr lang="en-US" sz="2700" dirty="0"/>
          </a:p>
        </p:txBody>
      </p:sp>
      <p:sp>
        <p:nvSpPr>
          <p:cNvPr id="3" name="Content Placeholder 2"/>
          <p:cNvSpPr>
            <a:spLocks noGrp="1"/>
          </p:cNvSpPr>
          <p:nvPr>
            <p:ph idx="1"/>
          </p:nvPr>
        </p:nvSpPr>
        <p:spPr>
          <a:xfrm>
            <a:off x="609600" y="1554482"/>
            <a:ext cx="10972800" cy="4885507"/>
          </a:xfrm>
        </p:spPr>
        <p:txBody>
          <a:bodyPr/>
          <a:lstStyle/>
          <a:p>
            <a:r>
              <a:rPr lang="en-US" sz="2400" dirty="0" smtClean="0"/>
              <a:t>Internal auditors assist companies in identifying key risk factors. This enables the company to anticipate potential future concerns as well as identifying current weaknesses. It also enables a company to identify processes and controls that are not working effectively and allows an opportunity to improve on these.</a:t>
            </a:r>
          </a:p>
          <a:p>
            <a:r>
              <a:rPr lang="en-US" sz="2400" dirty="0" smtClean="0"/>
              <a:t>The role of internal audit is to provide assurance that a company's risk management, governance and internal control processes are operating effectively.</a:t>
            </a:r>
          </a:p>
          <a:p>
            <a:r>
              <a:rPr lang="en-US" sz="2400" dirty="0" smtClean="0"/>
              <a:t>These audits identify how well risks are being managed by the company and whether the right processes are in place, and whether procedures are followed. </a:t>
            </a:r>
          </a:p>
          <a:p>
            <a:r>
              <a:rPr lang="en-US" sz="2400" dirty="0" smtClean="0"/>
              <a:t>Internal Auditors also identify areas where improvements might be made and where procedures might be done more efficiently.	</a:t>
            </a:r>
          </a:p>
          <a:p>
            <a:endParaRPr lang="en-US" sz="2000" dirty="0" smtClean="0"/>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2777"/>
            <a:ext cx="10972800" cy="5068392"/>
          </a:xfrm>
        </p:spPr>
        <p:txBody>
          <a:bodyPr>
            <a:normAutofit fontScale="90000"/>
          </a:bodyPr>
          <a:lstStyle/>
          <a:p>
            <a:pPr algn="ctr"/>
            <a:r>
              <a:rPr lang="en-US" sz="4800" dirty="0" smtClean="0"/>
              <a:t/>
            </a:r>
            <a:br>
              <a:rPr lang="en-US" sz="4800" dirty="0" smtClean="0"/>
            </a:br>
            <a:r>
              <a:rPr lang="en-US" sz="5300" dirty="0" smtClean="0"/>
              <a:t>Using services of an Expert</a:t>
            </a:r>
            <a:br>
              <a:rPr lang="en-US" sz="5300" dirty="0" smtClean="0"/>
            </a:br>
            <a:r>
              <a:rPr lang="en-US" sz="4900" dirty="0" smtClean="0"/>
              <a:t/>
            </a:r>
            <a:br>
              <a:rPr lang="en-US" sz="4900" dirty="0" smtClean="0"/>
            </a:br>
            <a:r>
              <a:rPr lang="en-US" sz="4800" dirty="0" smtClean="0"/>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737584"/>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Expert</a:t>
            </a:r>
            <a:endParaRPr lang="en-US" sz="4800" dirty="0"/>
          </a:p>
        </p:txBody>
      </p:sp>
      <p:sp>
        <p:nvSpPr>
          <p:cNvPr id="3" name="Content Placeholder 2"/>
          <p:cNvSpPr>
            <a:spLocks noGrp="1"/>
          </p:cNvSpPr>
          <p:nvPr>
            <p:ph idx="1"/>
          </p:nvPr>
        </p:nvSpPr>
        <p:spPr>
          <a:xfrm>
            <a:off x="609600" y="1410789"/>
            <a:ext cx="10972800" cy="5003074"/>
          </a:xfrm>
        </p:spPr>
        <p:txBody>
          <a:bodyPr/>
          <a:lstStyle/>
          <a:p>
            <a:r>
              <a:rPr lang="en-US" dirty="0" smtClean="0"/>
              <a:t>Expert is defined as someone who has advanced knowledge or skill in a particular area. Having, involving, or demonstrating skill in or knowledge of a certain subject</a:t>
            </a:r>
          </a:p>
          <a:p>
            <a:pPr lvl="1">
              <a:buNone/>
            </a:pPr>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800" dirty="0" smtClean="0"/>
              <a:t> </a:t>
            </a:r>
            <a:r>
              <a:rPr lang="en-US" sz="4400" dirty="0" smtClean="0"/>
              <a:t>Role of an Expert</a:t>
            </a:r>
            <a:endParaRPr lang="en-US" sz="4400" dirty="0"/>
          </a:p>
        </p:txBody>
      </p:sp>
      <p:sp>
        <p:nvSpPr>
          <p:cNvPr id="3" name="Content Placeholder 2"/>
          <p:cNvSpPr>
            <a:spLocks noGrp="1"/>
          </p:cNvSpPr>
          <p:nvPr>
            <p:ph idx="1"/>
          </p:nvPr>
        </p:nvSpPr>
        <p:spPr>
          <a:xfrm>
            <a:off x="609600" y="1397726"/>
            <a:ext cx="10972800" cy="5003074"/>
          </a:xfrm>
        </p:spPr>
        <p:txBody>
          <a:bodyPr/>
          <a:lstStyle/>
          <a:p>
            <a:r>
              <a:rPr lang="en-US" sz="2200" dirty="0" smtClean="0"/>
              <a:t>An Expert plays an important role in finding out difficult cases in fraud investigation process. </a:t>
            </a:r>
          </a:p>
          <a:p>
            <a:r>
              <a:rPr lang="en-US" sz="2200" dirty="0" smtClean="0"/>
              <a:t>Certified fraud examiner expert investigate all types of suspicious activity to determine fraud or fraud exposure to an organization, such as a financial institution, insurance company, corporation, or non-profit. In order to be certified, one must pass the CFE Exam, which tests an applicant’s knowledge and expertise in the four primary areas of fraud examination: </a:t>
            </a:r>
            <a:r>
              <a:rPr lang="en-US" sz="2200" u="sng" dirty="0" smtClean="0"/>
              <a:t>financial transactions and fraud schemes, law, investigation, and fraud prevention and deterrence. </a:t>
            </a:r>
          </a:p>
          <a:p>
            <a:r>
              <a:rPr lang="en-US" sz="2200" dirty="0" smtClean="0"/>
              <a:t>Forensic experts are experienced in forensic accounting and fraud examination with extensive experience in evidence documentation, detection of fraudulent financial statements, embezzlements, misappropriation of assets, and other suspicious financial activities. Their expertise includes developing, implementing, and monitoring controls designed to reduce the risk of fraud and ensure accurate, internal controls and compliance, timely reporting.</a:t>
            </a:r>
          </a:p>
          <a:p>
            <a:endParaRPr lang="en-US" sz="1800" dirty="0" smtClean="0"/>
          </a:p>
          <a:p>
            <a:pPr lvl="1"/>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lvl="0"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dirty="0" smtClean="0"/>
              <a:t> </a:t>
            </a:r>
            <a:r>
              <a:rPr lang="en-US" sz="4000" dirty="0" smtClean="0"/>
              <a:t>Duties or Services provided by an Experts</a:t>
            </a:r>
            <a:endParaRPr lang="en-US" sz="4000" dirty="0"/>
          </a:p>
        </p:txBody>
      </p:sp>
      <p:sp>
        <p:nvSpPr>
          <p:cNvPr id="3" name="Content Placeholder 2"/>
          <p:cNvSpPr>
            <a:spLocks noGrp="1"/>
          </p:cNvSpPr>
          <p:nvPr>
            <p:ph idx="1"/>
          </p:nvPr>
        </p:nvSpPr>
        <p:spPr>
          <a:xfrm>
            <a:off x="609600" y="1397726"/>
            <a:ext cx="10972800" cy="5003074"/>
          </a:xfrm>
        </p:spPr>
        <p:txBody>
          <a:bodyPr/>
          <a:lstStyle/>
          <a:p>
            <a:pPr>
              <a:buNone/>
            </a:pPr>
            <a:r>
              <a:rPr lang="en-US" dirty="0" smtClean="0"/>
              <a:t>Following five ways a forensic accounting expert can help bolster a fraud case:</a:t>
            </a:r>
          </a:p>
          <a:p>
            <a:r>
              <a:rPr lang="en-US" dirty="0" smtClean="0"/>
              <a:t>Provide counsel with a case evaluation.</a:t>
            </a:r>
          </a:p>
          <a:p>
            <a:r>
              <a:rPr lang="en-US" dirty="0" smtClean="0"/>
              <a:t>Assist in the overall planning strategy for the case.</a:t>
            </a:r>
          </a:p>
          <a:p>
            <a:r>
              <a:rPr lang="en-US" dirty="0" smtClean="0"/>
              <a:t>Interview witnesses and explain developments in the case.</a:t>
            </a:r>
          </a:p>
          <a:p>
            <a:r>
              <a:rPr lang="en-US" dirty="0" smtClean="0"/>
              <a:t>Help counsel navigate unexpected changes during trial, and conduct investigations.</a:t>
            </a:r>
          </a:p>
          <a:p>
            <a:r>
              <a:rPr lang="en-US" dirty="0" smtClean="0"/>
              <a:t>Assist in pre-trial motions, pleadings and responses.</a:t>
            </a:r>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5661"/>
            <a:ext cx="10972800" cy="653688"/>
          </a:xfrm>
        </p:spPr>
        <p:txBody>
          <a:bodyPr/>
          <a:lstStyle/>
          <a:p>
            <a:pPr algn="ctr"/>
            <a:r>
              <a:rPr lang="en-US" sz="4400" dirty="0" smtClean="0"/>
              <a:t/>
            </a:r>
            <a:br>
              <a:rPr lang="en-US" sz="4400" dirty="0" smtClean="0"/>
            </a:br>
            <a:r>
              <a:rPr lang="en-IN" sz="4400" b="1" dirty="0" smtClean="0"/>
              <a:t> </a:t>
            </a:r>
            <a:r>
              <a:rPr lang="en-US" sz="4400" dirty="0" smtClean="0"/>
              <a:t/>
            </a:r>
            <a:br>
              <a:rPr lang="en-US" sz="4400" dirty="0" smtClean="0"/>
            </a:br>
            <a:r>
              <a:rPr lang="en-US" sz="4800" dirty="0" smtClean="0"/>
              <a:t/>
            </a:r>
            <a:br>
              <a:rPr lang="en-US" sz="4800" dirty="0" smtClean="0"/>
            </a:br>
            <a:r>
              <a:rPr lang="en-US" sz="4800" dirty="0" smtClean="0"/>
              <a:t> </a:t>
            </a:r>
            <a:r>
              <a:rPr lang="en-US" sz="4000" dirty="0" smtClean="0"/>
              <a:t/>
            </a:r>
            <a:br>
              <a:rPr lang="en-US" sz="4000" dirty="0" smtClean="0"/>
            </a:br>
            <a:r>
              <a:rPr lang="en-US" sz="4800" dirty="0" smtClean="0"/>
              <a:t/>
            </a:r>
            <a:br>
              <a:rPr lang="en-US" sz="4800" dirty="0" smtClean="0"/>
            </a:br>
            <a:r>
              <a:rPr lang="en-US" sz="4400" dirty="0" smtClean="0"/>
              <a:t/>
            </a:r>
            <a:br>
              <a:rPr lang="en-US" sz="4400" dirty="0" smtClean="0"/>
            </a:br>
            <a:r>
              <a:rPr lang="en-US" sz="4400" b="1" dirty="0" smtClean="0"/>
              <a:t> </a:t>
            </a:r>
            <a:r>
              <a:rPr lang="en-US" sz="4400" dirty="0" smtClean="0"/>
              <a:t/>
            </a:r>
            <a:br>
              <a:rPr lang="en-US" sz="4400" dirty="0" smtClean="0"/>
            </a:br>
            <a:r>
              <a:rPr lang="en-US" sz="4000" dirty="0" smtClean="0"/>
              <a:t> </a:t>
            </a:r>
            <a:r>
              <a:rPr lang="en-US" sz="3000" dirty="0" smtClean="0"/>
              <a:t>Tools used by qualified Forensic Experts for detecting potential Fraud:</a:t>
            </a:r>
            <a:endParaRPr lang="en-US" sz="3000" dirty="0"/>
          </a:p>
        </p:txBody>
      </p:sp>
      <p:sp>
        <p:nvSpPr>
          <p:cNvPr id="3" name="Content Placeholder 2"/>
          <p:cNvSpPr>
            <a:spLocks noGrp="1"/>
          </p:cNvSpPr>
          <p:nvPr>
            <p:ph idx="1"/>
          </p:nvPr>
        </p:nvSpPr>
        <p:spPr>
          <a:xfrm>
            <a:off x="609600" y="1397726"/>
            <a:ext cx="10972800" cy="5003074"/>
          </a:xfrm>
        </p:spPr>
        <p:txBody>
          <a:bodyPr/>
          <a:lstStyle/>
          <a:p>
            <a:pPr>
              <a:buNone/>
            </a:pPr>
            <a:r>
              <a:rPr lang="en-US" dirty="0" smtClean="0"/>
              <a:t>Qualified experts using handy tools when identifying potential fraud such as: </a:t>
            </a:r>
          </a:p>
          <a:p>
            <a:pPr marL="273050" lvl="1" indent="-273050">
              <a:buClr>
                <a:srgbClr val="0BD0D9"/>
              </a:buClr>
              <a:buSzPct val="95000"/>
            </a:pPr>
            <a:r>
              <a:rPr lang="en-US" sz="2600" dirty="0" smtClean="0"/>
              <a:t>Variance analysis – Budget and actuals</a:t>
            </a:r>
          </a:p>
          <a:p>
            <a:pPr marL="273050" lvl="1" indent="-273050">
              <a:buClr>
                <a:srgbClr val="0BD0D9"/>
              </a:buClr>
              <a:buSzPct val="95000"/>
            </a:pPr>
            <a:r>
              <a:rPr lang="en-US" sz="2600" dirty="0" smtClean="0"/>
              <a:t>Contribution margin – difference between unit sales price and its variable costs -  unusually low margin may indicate towards fraud </a:t>
            </a:r>
          </a:p>
          <a:p>
            <a:pPr marL="273050" lvl="1" indent="-273050">
              <a:buClr>
                <a:srgbClr val="0BD0D9"/>
              </a:buClr>
              <a:buSzPct val="95000"/>
            </a:pPr>
            <a:r>
              <a:rPr lang="en-US" sz="2600" dirty="0" smtClean="0"/>
              <a:t>Forensic Toolkit (FTK)- Image back up / password cracking </a:t>
            </a:r>
          </a:p>
          <a:p>
            <a:endParaRPr lang="en-US" dirty="0" smtClean="0"/>
          </a:p>
          <a:p>
            <a:pPr lvl="1">
              <a:buNone/>
            </a:pPr>
            <a:endParaRPr lang="en-US" sz="2200" dirty="0" smtClean="0"/>
          </a:p>
          <a:p>
            <a:pPr lvl="1">
              <a:buNone/>
            </a:pPr>
            <a:endParaRPr lang="en-US" sz="1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2777"/>
            <a:ext cx="10972800" cy="5068392"/>
          </a:xfrm>
        </p:spPr>
        <p:txBody>
          <a:bodyPr>
            <a:normAutofit fontScale="90000"/>
          </a:bodyPr>
          <a:lstStyle/>
          <a:p>
            <a:pPr algn="ctr"/>
            <a:r>
              <a:rPr lang="en-US" sz="4800" dirty="0" smtClean="0"/>
              <a:t/>
            </a:r>
            <a:br>
              <a:rPr lang="en-US" sz="4800" dirty="0" smtClean="0"/>
            </a:br>
            <a:r>
              <a:rPr lang="en-US" sz="4800" dirty="0" smtClean="0"/>
              <a:t> The Evidence  Collection process </a:t>
            </a:r>
            <a:r>
              <a:rPr lang="en-US" sz="5300" dirty="0" smtClean="0"/>
              <a:t/>
            </a:r>
            <a:br>
              <a:rPr lang="en-US" sz="5300" dirty="0" smtClean="0"/>
            </a:br>
            <a:r>
              <a:rPr lang="en-US" sz="4900" dirty="0" smtClean="0"/>
              <a:t/>
            </a:r>
            <a:br>
              <a:rPr lang="en-US" sz="4900" dirty="0" smtClean="0"/>
            </a:br>
            <a:r>
              <a:rPr lang="en-US" sz="4800" dirty="0" smtClean="0"/>
              <a:t/>
            </a:r>
            <a:br>
              <a:rPr lang="en-US" sz="4800" dirty="0" smtClean="0"/>
            </a:br>
            <a:r>
              <a:rPr lang="en-US" sz="4800" dirty="0" smtClean="0"/>
              <a:t/>
            </a:r>
            <a:br>
              <a:rPr lang="en-US" sz="4800" dirty="0" smtClean="0"/>
            </a:br>
            <a:r>
              <a:rPr lang="en-US" sz="4900" dirty="0" smtClean="0"/>
              <a:t/>
            </a:r>
            <a:br>
              <a:rPr lang="en-US"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5273</TotalTime>
  <Words>13530</Words>
  <Application>Microsoft Office PowerPoint</Application>
  <PresentationFormat>Widescreen</PresentationFormat>
  <Paragraphs>2362</Paragraphs>
  <Slides>215</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215</vt:i4>
      </vt:variant>
    </vt:vector>
  </HeadingPairs>
  <TitlesOfParts>
    <vt:vector size="219" baseType="lpstr">
      <vt:lpstr>Calibri</vt:lpstr>
      <vt:lpstr>Constantia</vt:lpstr>
      <vt:lpstr>Wingdings 2</vt:lpstr>
      <vt:lpstr>Flow</vt:lpstr>
      <vt:lpstr> Fraud Prevention and Deterrence programs   </vt:lpstr>
      <vt:lpstr>Fraud Prevention</vt:lpstr>
      <vt:lpstr>Who's using fraud prevention? </vt:lpstr>
      <vt:lpstr>Fraud Detection and Prevention in Today's World</vt:lpstr>
      <vt:lpstr>Fraud Prevention and Detection Working : Machine Learning</vt:lpstr>
      <vt:lpstr>Fraud prevention programs</vt:lpstr>
      <vt:lpstr>Seven Habits of Highly Effective Fraud Prevention Programs</vt:lpstr>
      <vt:lpstr>Deterrence </vt:lpstr>
      <vt:lpstr>Concept of Fraud Deterrence </vt:lpstr>
      <vt:lpstr>Key Issues related to Fraud Deterrence</vt:lpstr>
      <vt:lpstr>  The COSO Model </vt:lpstr>
      <vt:lpstr> Components of COSO</vt:lpstr>
      <vt:lpstr>Risk, Detection, Evidence &amp; Response, Investigation    </vt:lpstr>
      <vt:lpstr> Risk</vt:lpstr>
      <vt:lpstr> Types of Risk</vt:lpstr>
      <vt:lpstr> Types of Risk_contd…..</vt:lpstr>
      <vt:lpstr>  Inherent Risk</vt:lpstr>
      <vt:lpstr> Examples of Inherent Risk</vt:lpstr>
      <vt:lpstr>  Control Risk</vt:lpstr>
      <vt:lpstr>  Detection Risk</vt:lpstr>
      <vt:lpstr>   Components of Detection Risk</vt:lpstr>
      <vt:lpstr>   Detection Risk vs. Control Risk vs. Inherent Risk</vt:lpstr>
      <vt:lpstr>  Overview of Risk Evidence &amp; Response under Fraud Response Management Program</vt:lpstr>
      <vt:lpstr>  Overview of Risk Evidence &amp; Response under Fraud Response Management Program_contd…</vt:lpstr>
      <vt:lpstr>     Overview of Fraud Risk Investigation</vt:lpstr>
      <vt:lpstr>Leading practices in fraud investigation and corrective action</vt:lpstr>
      <vt:lpstr>Steps of a Financial Fraud Investigation</vt:lpstr>
      <vt:lpstr>Internal Control , COSO, COBIT &amp; Control Effectiveness Index    </vt:lpstr>
      <vt:lpstr>Internal Controls </vt:lpstr>
      <vt:lpstr>Key Points of Internal Controls </vt:lpstr>
      <vt:lpstr>COSO </vt:lpstr>
      <vt:lpstr>COBIT </vt:lpstr>
      <vt:lpstr>COBIT 2019 Governance System Principles</vt:lpstr>
      <vt:lpstr>Components of the Governance System as per COBIT 2019</vt:lpstr>
      <vt:lpstr>Control Effective Index </vt:lpstr>
      <vt:lpstr>Benefits of Control Effective Index </vt:lpstr>
      <vt:lpstr>Calculation of Control Effective Index </vt:lpstr>
      <vt:lpstr>Financial Fraud – Field investigations     </vt:lpstr>
      <vt:lpstr>Financial Fraud</vt:lpstr>
      <vt:lpstr>Types of Financial Fraud</vt:lpstr>
      <vt:lpstr>Some other Financial Fraud</vt:lpstr>
      <vt:lpstr>Detection of  Financial Fraud</vt:lpstr>
      <vt:lpstr>Measures against Financial Fraud in Companies</vt:lpstr>
      <vt:lpstr>Major Financial Frauds in history</vt:lpstr>
      <vt:lpstr>Financial crimes investigation</vt:lpstr>
      <vt:lpstr>Financial Fraud Investigator Key Functions</vt:lpstr>
      <vt:lpstr>Other key functions of Financial Fraud Investigator </vt:lpstr>
      <vt:lpstr>Kinds of jobs of Financial Fraud Investigator in Private &amp; Public Sectors </vt:lpstr>
      <vt:lpstr>Case Study – Financial Investigation on Behalf of a European Bank</vt:lpstr>
      <vt:lpstr>Fraud Discovery, Methods &amp; Techniques of Investigations     </vt:lpstr>
      <vt:lpstr>Fraud Discovery / Fraud Detection</vt:lpstr>
      <vt:lpstr>Importance of Fraud Discovery/detection</vt:lpstr>
      <vt:lpstr>How Fraud Detection Works? </vt:lpstr>
      <vt:lpstr>Fraud Detection Techniques</vt:lpstr>
      <vt:lpstr>Analytics For Fraud Monitoring / detecting</vt:lpstr>
      <vt:lpstr>Benefits of Fraud Analytics</vt:lpstr>
      <vt:lpstr>Methods of Fraud Analytics</vt:lpstr>
      <vt:lpstr>Five Methods of Detecting Fraud in Organizations</vt:lpstr>
      <vt:lpstr>Who is responsible for the prevention and detection of fraud?</vt:lpstr>
      <vt:lpstr>Investigation</vt:lpstr>
      <vt:lpstr>What is Fraud Investigation?</vt:lpstr>
      <vt:lpstr>Objectives of Fraud Investigation</vt:lpstr>
      <vt:lpstr>Fraud Investigation Process</vt:lpstr>
      <vt:lpstr>Investigative Techniques and Procedures in Fraud cases</vt:lpstr>
      <vt:lpstr>Interaction with Regulators      </vt:lpstr>
      <vt:lpstr>Regulator</vt:lpstr>
      <vt:lpstr>Meaning of Regulatory Agencies/Bodies </vt:lpstr>
      <vt:lpstr>Financial Regulator </vt:lpstr>
      <vt:lpstr>Meaning of 'Regulatory interaction’</vt:lpstr>
      <vt:lpstr>   ‘Regulatory interaction’ for small business</vt:lpstr>
      <vt:lpstr>  Rules for Effectively Communicating With Regulators</vt:lpstr>
      <vt:lpstr>  Functioning of Regulatory Agencies / Bodies </vt:lpstr>
      <vt:lpstr>  Examples of Regulatory Bodies</vt:lpstr>
      <vt:lpstr> Engagement Letter / Terms of Reference     </vt:lpstr>
      <vt:lpstr>  Engagement Letter</vt:lpstr>
      <vt:lpstr>  Engagement Letter-Standards</vt:lpstr>
      <vt:lpstr>  Importance  of an Engagement Letter</vt:lpstr>
      <vt:lpstr>    Explanations of certain clauses </vt:lpstr>
      <vt:lpstr>    Explanations of certain clauses_contd….. </vt:lpstr>
      <vt:lpstr>  Conclusion</vt:lpstr>
      <vt:lpstr> Non-disclosure Agreement      </vt:lpstr>
      <vt:lpstr>    Non-Disclosure Agreement </vt:lpstr>
      <vt:lpstr>     The Key Elements of Non-Disclosure Agreements</vt:lpstr>
      <vt:lpstr>     Contents of Non-Disclosure Agreement agreed by parties</vt:lpstr>
      <vt:lpstr> Coordination with Corporate Internal Audit function      </vt:lpstr>
      <vt:lpstr>       Internal Audit – Introduction </vt:lpstr>
      <vt:lpstr>      Types of Internal Audits</vt:lpstr>
      <vt:lpstr>        Internal Audit Procedure / Process</vt:lpstr>
      <vt:lpstr>          Objectives of Internal Audit in an Organization</vt:lpstr>
      <vt:lpstr>           Common Pitfalls that can derail an Internal Audit</vt:lpstr>
      <vt:lpstr>           The role of Internal Auditors to coordinate with corporate Governance </vt:lpstr>
      <vt:lpstr>           Important roles of Internal Audit in an organization for effective corporate governance </vt:lpstr>
      <vt:lpstr>           Coordination of Internal Audit function for company’s performance &amp; benefits</vt:lpstr>
      <vt:lpstr> Using services of an Expert      </vt:lpstr>
      <vt:lpstr>      Expert</vt:lpstr>
      <vt:lpstr>        Role of an Expert</vt:lpstr>
      <vt:lpstr>         Duties or Services provided by an Experts</vt:lpstr>
      <vt:lpstr>           Tools used by qualified Forensic Experts for detecting potential Fraud:</vt:lpstr>
      <vt:lpstr>  The Evidence  Collection process       </vt:lpstr>
      <vt:lpstr>           Evidence</vt:lpstr>
      <vt:lpstr>             The Basics principals of Evidence for Fraud and Corruption Investigators</vt:lpstr>
      <vt:lpstr>             The Basics principals of Evidence for Fraud and Corruption Investigators_contd….</vt:lpstr>
      <vt:lpstr>          Types of Evidence</vt:lpstr>
      <vt:lpstr>  Fraud Examination Evidence – Physical, Documentary , Observational ,   Interview &amp; Interrogation    </vt:lpstr>
      <vt:lpstr>          Fraud Examination</vt:lpstr>
      <vt:lpstr>          Purpose&amp; Features of the Fraud Examination</vt:lpstr>
      <vt:lpstr>          Tasks in a Fraud Examination</vt:lpstr>
      <vt:lpstr>         Obtaining Evidence and Taking Statements</vt:lpstr>
      <vt:lpstr>         Evidence of Fraud Examination</vt:lpstr>
      <vt:lpstr>         Interview &amp; Interrogation</vt:lpstr>
      <vt:lpstr>         Goal of the Interview</vt:lpstr>
      <vt:lpstr>         Why Interview and Interrogation?</vt:lpstr>
      <vt:lpstr>         Purpose for an interrogation</vt:lpstr>
      <vt:lpstr>         Do’s and Don’ts during Interrogation</vt:lpstr>
      <vt:lpstr>         Basic principles for Fraud Interview </vt:lpstr>
      <vt:lpstr>         Techniques Of Conducting Interrogation During Investigation Of Crimes</vt:lpstr>
      <vt:lpstr> Fraud Report, Litigation &amp; Recovery Process    </vt:lpstr>
      <vt:lpstr>        Overview of Fraud Report</vt:lpstr>
      <vt:lpstr>        Overview of Fraud Report</vt:lpstr>
      <vt:lpstr>        Overview of Fraud Report</vt:lpstr>
      <vt:lpstr>        Overview of Fraud Report</vt:lpstr>
      <vt:lpstr>        Overview of Fraud Report</vt:lpstr>
      <vt:lpstr>        Instructions for compiling the Fraud Report</vt:lpstr>
      <vt:lpstr>         Fraud Litigation</vt:lpstr>
      <vt:lpstr>         Characteristics of Fraud Litigation</vt:lpstr>
      <vt:lpstr>         Civil litigation process</vt:lpstr>
      <vt:lpstr>  Profiling of key suspects and informants     </vt:lpstr>
      <vt:lpstr>        Definition of Profiling</vt:lpstr>
      <vt:lpstr>         The basics of Profiling / forensics</vt:lpstr>
      <vt:lpstr>        The Purpose/Goals of Profiling</vt:lpstr>
      <vt:lpstr>         Major goals of profiling</vt:lpstr>
      <vt:lpstr>         Types of Profiling</vt:lpstr>
      <vt:lpstr>        Steps of profiling process</vt:lpstr>
      <vt:lpstr>        Overview of  Informants</vt:lpstr>
      <vt:lpstr>         Types of Informants</vt:lpstr>
      <vt:lpstr>  Using inputs from Whistle-blowers    </vt:lpstr>
      <vt:lpstr>         Whistle blowing</vt:lpstr>
      <vt:lpstr>        Features of Whistle blowing</vt:lpstr>
      <vt:lpstr>        Definition of Whistle blower</vt:lpstr>
      <vt:lpstr>        Types of Whistle blower</vt:lpstr>
      <vt:lpstr>         Benefits of Whistle blowing </vt:lpstr>
      <vt:lpstr>        Importance of Whistle Blowing Support</vt:lpstr>
      <vt:lpstr>         Cases of Whistle Blowing in India</vt:lpstr>
      <vt:lpstr>  Interviewing: questions, taking statements, evaluating deception &amp; report  writing    </vt:lpstr>
      <vt:lpstr>        Interviewing</vt:lpstr>
      <vt:lpstr>        Five Keys to a Successful Fraud Interview</vt:lpstr>
      <vt:lpstr>        Five Keys to a Successful Fraud Interview_contd…</vt:lpstr>
      <vt:lpstr>        Five Keys to a Successful Fraud Interview_contd…</vt:lpstr>
      <vt:lpstr>        Interviewing &amp; Statement Taking </vt:lpstr>
      <vt:lpstr>The importance of recorded statements / interviews</vt:lpstr>
      <vt:lpstr>Public Records</vt:lpstr>
      <vt:lpstr>Illicit transactions</vt:lpstr>
      <vt:lpstr>Sources for Identifying Illicit Transactions</vt:lpstr>
      <vt:lpstr>Report Writings</vt:lpstr>
      <vt:lpstr> Effective Report Writings</vt:lpstr>
      <vt:lpstr> Tips for writing an Effective Fraud Investigation Report</vt:lpstr>
      <vt:lpstr>  Litigation Support    </vt:lpstr>
      <vt:lpstr>Litigation Support</vt:lpstr>
      <vt:lpstr>What kind of cases can be resolved using litigation?</vt:lpstr>
      <vt:lpstr>Litigation Support Services</vt:lpstr>
      <vt:lpstr>Areas covered under Litigation Support Services</vt:lpstr>
      <vt:lpstr>Role of Forensic Investigator</vt:lpstr>
      <vt:lpstr>Types of assignments undertaken in Litigation support</vt:lpstr>
      <vt:lpstr>  Role of Internal Auditor in detecting frauds &amp; relevant standards- SIA 11   </vt:lpstr>
      <vt:lpstr>Internal Auditor</vt:lpstr>
      <vt:lpstr>Internal Auditing Process</vt:lpstr>
      <vt:lpstr>Role of  internal auditor  in preventing, detecting, and investigating fraud</vt:lpstr>
      <vt:lpstr>Internal auditing as resource in fraud prevention and detection</vt:lpstr>
      <vt:lpstr>  Internal audit and  fraud assurance</vt:lpstr>
      <vt:lpstr>Standard of Internal Audit (SIA)</vt:lpstr>
      <vt:lpstr>Introduction of Standard of Internal Audit (SIA)</vt:lpstr>
      <vt:lpstr>Why are SIAs introduced?</vt:lpstr>
      <vt:lpstr>Need for Standards on Internal Audit (SIA)</vt:lpstr>
      <vt:lpstr>  Engagement Terms, Quality Control and response in overseas  international environment    </vt:lpstr>
      <vt:lpstr>Engagement Terms</vt:lpstr>
      <vt:lpstr>Purpose of International Standard on Auditing (ISA)</vt:lpstr>
      <vt:lpstr>Audit Engagement Letters</vt:lpstr>
      <vt:lpstr> Principal contents of Audit Engagement Letters</vt:lpstr>
      <vt:lpstr>Recurring Audits</vt:lpstr>
      <vt:lpstr>Acceptance of a Change in Engagement</vt:lpstr>
      <vt:lpstr>Quality Control </vt:lpstr>
      <vt:lpstr>Scope of International Standard on Quality Control (ISQC)</vt:lpstr>
      <vt:lpstr>Auditor’s / Engagement Partner’s Responsibilities for Quality Control on Audits</vt:lpstr>
      <vt:lpstr>Audit Documentation </vt:lpstr>
      <vt:lpstr>  Documentation of Observations    </vt:lpstr>
      <vt:lpstr>Concept of Documentation</vt:lpstr>
      <vt:lpstr>Importance of Documentation</vt:lpstr>
      <vt:lpstr>Purpose of Audit Documentation</vt:lpstr>
      <vt:lpstr>Audit documentation – examples</vt:lpstr>
      <vt:lpstr>Case Studies</vt:lpstr>
      <vt:lpstr>Case Studies_Continued………</vt:lpstr>
      <vt:lpstr>  Forensic Audit Report  - structure, flow and drafting of observations    </vt:lpstr>
      <vt:lpstr>Forensic Audit Report</vt:lpstr>
      <vt:lpstr>Relevance of Forensic Reports</vt:lpstr>
      <vt:lpstr>Drafting of Forensic Audit Report</vt:lpstr>
      <vt:lpstr>Drafting of Forensic Audit Report continued….</vt:lpstr>
      <vt:lpstr>Structure of Forensic Audit Report</vt:lpstr>
      <vt:lpstr>Points to remember while preparing Forensic Audit Report</vt:lpstr>
      <vt:lpstr>   Willful defaults and Corporate Insolvency &amp;  Bankruptcy – emerging  forensic audit aspects   </vt:lpstr>
      <vt:lpstr>Willful Defaults</vt:lpstr>
      <vt:lpstr>Insolvency</vt:lpstr>
      <vt:lpstr>Examples of Insolvency</vt:lpstr>
      <vt:lpstr>Corporate Insolvency</vt:lpstr>
      <vt:lpstr> Types of Corporate Insolvency</vt:lpstr>
      <vt:lpstr>Bankruptcy</vt:lpstr>
      <vt:lpstr>Corporate Bankruptcy</vt:lpstr>
      <vt:lpstr> Purpose of Forensic Audit in Willful Default case</vt:lpstr>
      <vt:lpstr>  Safety Risk management for Forensic auditor and engagement team- best practices     </vt:lpstr>
      <vt:lpstr>Overview of Risk Management</vt:lpstr>
      <vt:lpstr>Best practices for Risk Management</vt:lpstr>
      <vt:lpstr>Reasons for conducting Fraud Risk Assessment/Management</vt:lpstr>
      <vt:lpstr>Risk Management Strategy</vt:lpstr>
      <vt:lpstr>Risk management procedures </vt:lpstr>
      <vt:lpstr>Importance of Forensic Auditor/Engagement Team</vt:lpstr>
      <vt:lpstr>Forensic Auditor/ Engagement Team – reduction in forensic liability &amp; occurrence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1682</cp:revision>
  <dcterms:created xsi:type="dcterms:W3CDTF">2021-11-19T13:24:27Z</dcterms:created>
  <dcterms:modified xsi:type="dcterms:W3CDTF">2024-04-16T11:21:42Z</dcterms:modified>
</cp:coreProperties>
</file>