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7"/>
  </p:notesMasterIdLst>
  <p:sldIdLst>
    <p:sldId id="559" r:id="rId2"/>
    <p:sldId id="560" r:id="rId3"/>
    <p:sldId id="561" r:id="rId4"/>
    <p:sldId id="562" r:id="rId5"/>
    <p:sldId id="563" r:id="rId6"/>
    <p:sldId id="564" r:id="rId7"/>
    <p:sldId id="565" r:id="rId8"/>
    <p:sldId id="566" r:id="rId9"/>
    <p:sldId id="625" r:id="rId10"/>
    <p:sldId id="567" r:id="rId11"/>
    <p:sldId id="568" r:id="rId12"/>
    <p:sldId id="569" r:id="rId13"/>
    <p:sldId id="570" r:id="rId14"/>
    <p:sldId id="572" r:id="rId15"/>
    <p:sldId id="573" r:id="rId16"/>
    <p:sldId id="574" r:id="rId17"/>
    <p:sldId id="575" r:id="rId18"/>
    <p:sldId id="576" r:id="rId19"/>
    <p:sldId id="577" r:id="rId20"/>
    <p:sldId id="578" r:id="rId21"/>
    <p:sldId id="579" r:id="rId22"/>
    <p:sldId id="580" r:id="rId23"/>
    <p:sldId id="581" r:id="rId24"/>
    <p:sldId id="582" r:id="rId25"/>
    <p:sldId id="583" r:id="rId26"/>
    <p:sldId id="584" r:id="rId27"/>
    <p:sldId id="585" r:id="rId28"/>
    <p:sldId id="586" r:id="rId29"/>
    <p:sldId id="587" r:id="rId30"/>
    <p:sldId id="588" r:id="rId31"/>
    <p:sldId id="589" r:id="rId32"/>
    <p:sldId id="590" r:id="rId33"/>
    <p:sldId id="591" r:id="rId34"/>
    <p:sldId id="592" r:id="rId35"/>
    <p:sldId id="593" r:id="rId36"/>
    <p:sldId id="594" r:id="rId37"/>
    <p:sldId id="595" r:id="rId38"/>
    <p:sldId id="596" r:id="rId39"/>
    <p:sldId id="597" r:id="rId40"/>
    <p:sldId id="598" r:id="rId41"/>
    <p:sldId id="599" r:id="rId42"/>
    <p:sldId id="600" r:id="rId43"/>
    <p:sldId id="601" r:id="rId44"/>
    <p:sldId id="602" r:id="rId45"/>
    <p:sldId id="603" r:id="rId46"/>
    <p:sldId id="604" r:id="rId47"/>
    <p:sldId id="605" r:id="rId48"/>
    <p:sldId id="606" r:id="rId49"/>
    <p:sldId id="607" r:id="rId50"/>
    <p:sldId id="608" r:id="rId51"/>
    <p:sldId id="609" r:id="rId52"/>
    <p:sldId id="610" r:id="rId53"/>
    <p:sldId id="611" r:id="rId54"/>
    <p:sldId id="612" r:id="rId55"/>
    <p:sldId id="613" r:id="rId56"/>
    <p:sldId id="614" r:id="rId57"/>
    <p:sldId id="615" r:id="rId58"/>
    <p:sldId id="616" r:id="rId59"/>
    <p:sldId id="617" r:id="rId60"/>
    <p:sldId id="618" r:id="rId61"/>
    <p:sldId id="619" r:id="rId62"/>
    <p:sldId id="620" r:id="rId63"/>
    <p:sldId id="621" r:id="rId64"/>
    <p:sldId id="622" r:id="rId65"/>
    <p:sldId id="623" r:id="rId66"/>
  </p:sldIdLst>
  <p:sldSz cx="12192000"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13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925401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287804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296866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834602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F7BDDC97-86F5-4849-9C31-3931BDADCED9}"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8A7561-71FE-457C-A845-3BBE968B2B87}"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30C389-6EEB-4937-8A2F-1E67B366DD2F}"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42178B-EC02-405B-B8B6-2C35FACCC630}"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D89C92-112B-4D0C-8FFD-E5523FC7A3F9}"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515A22B-BFAA-46B0-B53A-8422324A5606}"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D2BCE64-4256-408A-9073-664CA76B6628}"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5E6AE69-966F-429B-B5D0-57611B31302D}"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BB2E222-2E2E-4443-8A36-AAE52D15CD43}"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8609F6F-17A1-4E66-824B-99FE7F304EA6}"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2ACCBB4-5D60-4C8F-9270-47ABCDDC7279}"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1ADC21F-DD86-4F70-BBD1-DA58E7CE7429}"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IT Act, Digital Forensics &amp; Cyber Laws</a:t>
            </a:r>
            <a:endParaRPr lang="en-US" b="1" dirty="0"/>
          </a:p>
        </p:txBody>
      </p:sp>
    </p:spTree>
    <p:extLst>
      <p:ext uri="{BB962C8B-B14F-4D97-AF65-F5344CB8AC3E}">
        <p14:creationId xmlns:p14="http://schemas.microsoft.com/office/powerpoint/2010/main" val="261970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Process </a:t>
            </a:r>
            <a:r>
              <a:rPr lang="en-IN" sz="4800" dirty="0"/>
              <a:t>of computer forensics</a:t>
            </a:r>
            <a:endParaRPr lang="en-IN" sz="4000" dirty="0"/>
          </a:p>
        </p:txBody>
      </p:sp>
      <p:sp>
        <p:nvSpPr>
          <p:cNvPr id="3" name="Content Placeholder 2"/>
          <p:cNvSpPr>
            <a:spLocks noGrp="1"/>
          </p:cNvSpPr>
          <p:nvPr>
            <p:ph idx="1"/>
          </p:nvPr>
        </p:nvSpPr>
        <p:spPr>
          <a:xfrm>
            <a:off x="609600" y="1275005"/>
            <a:ext cx="10972800" cy="5074278"/>
          </a:xfrm>
        </p:spPr>
        <p:txBody>
          <a:bodyPr/>
          <a:lstStyle/>
          <a:p>
            <a:pPr marL="0" lvl="1" indent="0" algn="just">
              <a:lnSpc>
                <a:spcPct val="150000"/>
              </a:lnSpc>
              <a:spcBef>
                <a:spcPts val="0"/>
              </a:spcBef>
              <a:buClrTx/>
              <a:buNone/>
            </a:pPr>
            <a:r>
              <a:rPr lang="en-IN" sz="2200" b="1" dirty="0"/>
              <a:t>Digital forensics entails the following steps: </a:t>
            </a:r>
          </a:p>
          <a:p>
            <a:pPr marL="342900" lvl="1" indent="-342900" algn="just">
              <a:lnSpc>
                <a:spcPct val="150000"/>
              </a:lnSpc>
              <a:spcBef>
                <a:spcPts val="0"/>
              </a:spcBef>
              <a:buClrTx/>
              <a:buFont typeface="Wingdings" panose="05000000000000000000" pitchFamily="2" charset="2"/>
              <a:buChar char="§"/>
            </a:pPr>
            <a:r>
              <a:rPr lang="en-IN" sz="2200" b="1" dirty="0" smtClean="0"/>
              <a:t>Identification: </a:t>
            </a:r>
            <a:r>
              <a:rPr lang="en-IN" sz="2000" dirty="0"/>
              <a:t>The</a:t>
            </a:r>
            <a:r>
              <a:rPr lang="en-IN" sz="2000" dirty="0" smtClean="0"/>
              <a:t> </a:t>
            </a:r>
            <a:r>
              <a:rPr lang="en-IN" sz="2000" dirty="0"/>
              <a:t>identification process mainly includes things like what evidence is present, where it is stored, and lastly, how it is stored (in which format). Electronic storage media can be personal </a:t>
            </a:r>
            <a:r>
              <a:rPr lang="en-IN" sz="2000" dirty="0" smtClean="0"/>
              <a:t>computers</a:t>
            </a:r>
            <a:r>
              <a:rPr lang="en-IN" sz="2000" dirty="0"/>
              <a:t>, Mobile phones, PDAs, etc.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a:t>Preservation</a:t>
            </a:r>
            <a:r>
              <a:rPr lang="en-IN" sz="2000" b="1" dirty="0"/>
              <a:t>: </a:t>
            </a:r>
            <a:r>
              <a:rPr lang="en-IN" sz="2000" dirty="0"/>
              <a:t>In this phase, data is isolated, secured, and preserved. It includes preventing people from using the digital device so that digital evidence is not tampered with.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a:t>Analysis: </a:t>
            </a:r>
            <a:r>
              <a:rPr lang="en-IN" sz="2000" dirty="0"/>
              <a:t>In this step, investigation agents reconstruct fragments of data and draw conclusions based on evidence found.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a:t>Documentation </a:t>
            </a:r>
            <a:r>
              <a:rPr lang="en-IN" sz="2000" dirty="0"/>
              <a:t>In this process, a record of all the visible data must be created.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a:t>Presentation: </a:t>
            </a:r>
            <a:r>
              <a:rPr lang="en-IN" sz="2000" dirty="0"/>
              <a:t>In this last step, the process of summarization and explanation of conclusions is done. </a:t>
            </a:r>
            <a:endParaRPr lang="en-IN" sz="2200" b="1" dirty="0"/>
          </a:p>
        </p:txBody>
      </p:sp>
    </p:spTree>
    <p:extLst>
      <p:ext uri="{BB962C8B-B14F-4D97-AF65-F5344CB8AC3E}">
        <p14:creationId xmlns:p14="http://schemas.microsoft.com/office/powerpoint/2010/main" val="2910398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Types of Digital </a:t>
            </a:r>
            <a:r>
              <a:rPr lang="en-IN" sz="4800" dirty="0" smtClean="0"/>
              <a:t>Forensics</a:t>
            </a:r>
            <a:endParaRPr lang="en-IN" sz="4000" dirty="0"/>
          </a:p>
        </p:txBody>
      </p:sp>
      <p:sp>
        <p:nvSpPr>
          <p:cNvPr id="3" name="Content Placeholder 2"/>
          <p:cNvSpPr>
            <a:spLocks noGrp="1"/>
          </p:cNvSpPr>
          <p:nvPr>
            <p:ph idx="1"/>
          </p:nvPr>
        </p:nvSpPr>
        <p:spPr>
          <a:xfrm>
            <a:off x="609600" y="1352279"/>
            <a:ext cx="10972800" cy="5074278"/>
          </a:xfrm>
        </p:spPr>
        <p:txBody>
          <a:bodyPr/>
          <a:lstStyle/>
          <a:p>
            <a:pPr marL="342900" lvl="1" indent="-342900" algn="just">
              <a:lnSpc>
                <a:spcPct val="150000"/>
              </a:lnSpc>
              <a:spcBef>
                <a:spcPts val="0"/>
              </a:spcBef>
              <a:buClrTx/>
              <a:buFont typeface="Wingdings" panose="05000000000000000000" pitchFamily="2" charset="2"/>
              <a:buChar char="§"/>
            </a:pPr>
            <a:r>
              <a:rPr lang="en-IN" sz="2000" b="1" dirty="0" smtClean="0"/>
              <a:t>Disk </a:t>
            </a:r>
            <a:r>
              <a:rPr lang="en-IN" sz="2000" b="1" dirty="0"/>
              <a:t>Forensics</a:t>
            </a:r>
            <a:r>
              <a:rPr lang="en-IN" sz="2000" b="1" dirty="0" smtClean="0"/>
              <a:t>:</a:t>
            </a:r>
            <a:r>
              <a:rPr lang="en-IN" sz="2200" b="1" dirty="0"/>
              <a:t> </a:t>
            </a:r>
            <a:r>
              <a:rPr lang="en-IN" sz="2000" dirty="0"/>
              <a:t>It deals with extracting data from storage media by searching active, modified, or deleted files.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000" b="1" dirty="0"/>
              <a:t>Network </a:t>
            </a:r>
            <a:r>
              <a:rPr lang="en-IN" sz="2000" b="1" dirty="0" smtClean="0"/>
              <a:t>Forensics: </a:t>
            </a:r>
            <a:r>
              <a:rPr lang="en-IN" sz="2000" dirty="0"/>
              <a:t>It is a sub-branch of digital forensics. It is related to monitoring and analysis of computer network traffic to collect important information and legal evidence.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smtClean="0"/>
              <a:t> </a:t>
            </a:r>
            <a:r>
              <a:rPr lang="en-IN" sz="2000" b="1" dirty="0"/>
              <a:t>Wireless </a:t>
            </a:r>
            <a:r>
              <a:rPr lang="en-IN" sz="2000" b="1" dirty="0" smtClean="0"/>
              <a:t>Forensics: </a:t>
            </a:r>
            <a:r>
              <a:rPr lang="en-IN" sz="2000" dirty="0"/>
              <a:t>It is a division of network forensics. The main aim of wireless forensics is to offers the tools need to collect and analyse the data from wireless network traffic.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000" b="1" dirty="0"/>
              <a:t>Database </a:t>
            </a:r>
            <a:r>
              <a:rPr lang="en-IN" sz="2000" b="1" dirty="0" smtClean="0"/>
              <a:t>Forensics: </a:t>
            </a:r>
            <a:r>
              <a:rPr lang="en-IN" sz="2000" dirty="0"/>
              <a:t>It is a branch of digital forensics relating to the study and examination of databases and their related metadata.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000" b="1" dirty="0"/>
              <a:t>Malware </a:t>
            </a:r>
            <a:r>
              <a:rPr lang="en-IN" sz="2000" b="1" dirty="0" smtClean="0"/>
              <a:t>Forensics: </a:t>
            </a:r>
            <a:r>
              <a:rPr lang="en-IN" sz="2000" dirty="0"/>
              <a:t>This branch deals with the identification of malicious code, to study their payload, viruses, worms, etc. </a:t>
            </a:r>
            <a:r>
              <a:rPr lang="en-IN" sz="2000" b="1" dirty="0" smtClean="0"/>
              <a:t> </a:t>
            </a:r>
            <a:endParaRPr lang="en-IN" sz="2200" b="1" dirty="0"/>
          </a:p>
        </p:txBody>
      </p:sp>
    </p:spTree>
    <p:extLst>
      <p:ext uri="{BB962C8B-B14F-4D97-AF65-F5344CB8AC3E}">
        <p14:creationId xmlns:p14="http://schemas.microsoft.com/office/powerpoint/2010/main" val="2440570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Challenges faced by Digital Forensics</a:t>
            </a:r>
            <a:endParaRPr lang="en-IN" sz="4000" dirty="0"/>
          </a:p>
        </p:txBody>
      </p:sp>
      <p:sp>
        <p:nvSpPr>
          <p:cNvPr id="3" name="Content Placeholder 2"/>
          <p:cNvSpPr>
            <a:spLocks noGrp="1"/>
          </p:cNvSpPr>
          <p:nvPr>
            <p:ph idx="1"/>
          </p:nvPr>
        </p:nvSpPr>
        <p:spPr>
          <a:xfrm>
            <a:off x="609600" y="1352279"/>
            <a:ext cx="10972800" cy="5074278"/>
          </a:xfrm>
        </p:spPr>
        <p:txBody>
          <a:bodyPr/>
          <a:lstStyle/>
          <a:p>
            <a:pPr marL="0" lvl="1" indent="0" algn="just">
              <a:lnSpc>
                <a:spcPct val="150000"/>
              </a:lnSpc>
              <a:spcBef>
                <a:spcPts val="0"/>
              </a:spcBef>
              <a:buClrTx/>
              <a:buNone/>
            </a:pPr>
            <a:r>
              <a:rPr lang="en-IN" b="1" dirty="0"/>
              <a:t>Here, are major challenges faced by the Digital Forensic: </a:t>
            </a:r>
            <a:endParaRPr lang="en-IN" b="1" dirty="0" smtClean="0"/>
          </a:p>
          <a:p>
            <a:pPr marL="342900" lvl="1" indent="-342900" algn="just">
              <a:lnSpc>
                <a:spcPct val="150000"/>
              </a:lnSpc>
              <a:spcBef>
                <a:spcPts val="0"/>
              </a:spcBef>
              <a:buClrTx/>
              <a:buFont typeface="Wingdings" panose="05000000000000000000" pitchFamily="2" charset="2"/>
              <a:buChar char="§"/>
            </a:pPr>
            <a:r>
              <a:rPr lang="en-IN" sz="2300" dirty="0"/>
              <a:t>The increase of PC's and extensive use of internet access.</a:t>
            </a:r>
          </a:p>
          <a:p>
            <a:pPr marL="342900" lvl="1" indent="-342900" algn="just">
              <a:lnSpc>
                <a:spcPct val="150000"/>
              </a:lnSpc>
              <a:spcBef>
                <a:spcPts val="0"/>
              </a:spcBef>
              <a:buClrTx/>
              <a:buFont typeface="Wingdings" panose="05000000000000000000" pitchFamily="2" charset="2"/>
              <a:buChar char="§"/>
            </a:pPr>
            <a:r>
              <a:rPr lang="en-IN" sz="2300" dirty="0" smtClean="0"/>
              <a:t>Easy </a:t>
            </a:r>
            <a:r>
              <a:rPr lang="en-IN" sz="2300" dirty="0"/>
              <a:t>availability of hacking tools.</a:t>
            </a:r>
          </a:p>
          <a:p>
            <a:pPr marL="342900" lvl="1" indent="-342900" algn="just">
              <a:lnSpc>
                <a:spcPct val="150000"/>
              </a:lnSpc>
              <a:spcBef>
                <a:spcPts val="0"/>
              </a:spcBef>
              <a:buClrTx/>
              <a:buFont typeface="Wingdings" panose="05000000000000000000" pitchFamily="2" charset="2"/>
              <a:buChar char="§"/>
            </a:pPr>
            <a:r>
              <a:rPr lang="en-IN" sz="2300" dirty="0" smtClean="0"/>
              <a:t> </a:t>
            </a:r>
            <a:r>
              <a:rPr lang="en-IN" sz="2300" dirty="0"/>
              <a:t>Lack of physical evidence makes prosecution </a:t>
            </a:r>
            <a:r>
              <a:rPr lang="en-IN" sz="2300" dirty="0" smtClean="0"/>
              <a:t>difficult.</a:t>
            </a:r>
          </a:p>
          <a:p>
            <a:pPr marL="342900" lvl="1" indent="-342900" algn="just">
              <a:lnSpc>
                <a:spcPct val="150000"/>
              </a:lnSpc>
              <a:spcBef>
                <a:spcPts val="0"/>
              </a:spcBef>
              <a:buClrTx/>
              <a:buFont typeface="Wingdings" panose="05000000000000000000" pitchFamily="2" charset="2"/>
              <a:buChar char="§"/>
            </a:pPr>
            <a:r>
              <a:rPr lang="en-IN" sz="2300" dirty="0" smtClean="0"/>
              <a:t>The </a:t>
            </a:r>
            <a:r>
              <a:rPr lang="en-IN" sz="2300" dirty="0"/>
              <a:t>large amount of storage space into Terabytes that makes this investigation job difficult.</a:t>
            </a:r>
          </a:p>
          <a:p>
            <a:pPr marL="342900" lvl="1" indent="-342900" algn="just">
              <a:lnSpc>
                <a:spcPct val="150000"/>
              </a:lnSpc>
              <a:spcBef>
                <a:spcPts val="0"/>
              </a:spcBef>
              <a:buClrTx/>
              <a:buFont typeface="Wingdings" panose="05000000000000000000" pitchFamily="2" charset="2"/>
              <a:buChar char="§"/>
            </a:pPr>
            <a:r>
              <a:rPr lang="en-IN" sz="2300" dirty="0" smtClean="0"/>
              <a:t>Any </a:t>
            </a:r>
            <a:r>
              <a:rPr lang="en-IN" sz="2300" dirty="0"/>
              <a:t>technological changes require an upgrade or changes to solutions.</a:t>
            </a:r>
          </a:p>
          <a:p>
            <a:pPr marL="0" lvl="1" indent="0" algn="just">
              <a:lnSpc>
                <a:spcPct val="150000"/>
              </a:lnSpc>
              <a:spcBef>
                <a:spcPts val="0"/>
              </a:spcBef>
              <a:buClrTx/>
              <a:buNone/>
            </a:pPr>
            <a:endParaRPr lang="en-IN" sz="2200" b="1" dirty="0"/>
          </a:p>
        </p:txBody>
      </p:sp>
    </p:spTree>
    <p:extLst>
      <p:ext uri="{BB962C8B-B14F-4D97-AF65-F5344CB8AC3E}">
        <p14:creationId xmlns:p14="http://schemas.microsoft.com/office/powerpoint/2010/main" val="3879649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Example Uses of Digital </a:t>
            </a:r>
            <a:r>
              <a:rPr lang="en-IN" sz="4800" dirty="0" smtClean="0"/>
              <a:t>Forensics</a:t>
            </a:r>
            <a:endParaRPr lang="en-IN" sz="4000" dirty="0"/>
          </a:p>
        </p:txBody>
      </p:sp>
      <p:sp>
        <p:nvSpPr>
          <p:cNvPr id="3" name="Content Placeholder 2"/>
          <p:cNvSpPr>
            <a:spLocks noGrp="1"/>
          </p:cNvSpPr>
          <p:nvPr>
            <p:ph idx="1"/>
          </p:nvPr>
        </p:nvSpPr>
        <p:spPr>
          <a:xfrm>
            <a:off x="609600" y="1352279"/>
            <a:ext cx="10972800" cy="5074278"/>
          </a:xfrm>
        </p:spPr>
        <p:txBody>
          <a:bodyPr/>
          <a:lstStyle/>
          <a:p>
            <a:pPr marL="0" lvl="1" indent="0" algn="just">
              <a:spcBef>
                <a:spcPts val="0"/>
              </a:spcBef>
              <a:buClrTx/>
              <a:buNone/>
            </a:pPr>
            <a:r>
              <a:rPr lang="en-IN" b="1" dirty="0"/>
              <a:t>In recent time, commercial organizations have used digital forensics in following a type of cases: </a:t>
            </a:r>
            <a:endParaRPr lang="en-IN" b="1" dirty="0" smtClean="0"/>
          </a:p>
          <a:p>
            <a:pPr marL="342900" lvl="1" indent="-342900" algn="just">
              <a:lnSpc>
                <a:spcPct val="150000"/>
              </a:lnSpc>
              <a:spcBef>
                <a:spcPts val="0"/>
              </a:spcBef>
              <a:buClrTx/>
              <a:buFont typeface="Wingdings" panose="05000000000000000000" pitchFamily="2" charset="2"/>
              <a:buChar char="§"/>
            </a:pPr>
            <a:r>
              <a:rPr lang="en-IN" sz="2300" dirty="0"/>
              <a:t>Intellectual Property theft.</a:t>
            </a:r>
          </a:p>
          <a:p>
            <a:pPr marL="342900" lvl="1" indent="-342900" algn="just">
              <a:lnSpc>
                <a:spcPct val="150000"/>
              </a:lnSpc>
              <a:spcBef>
                <a:spcPts val="0"/>
              </a:spcBef>
              <a:buClrTx/>
              <a:buFont typeface="Wingdings" panose="05000000000000000000" pitchFamily="2" charset="2"/>
              <a:buChar char="§"/>
            </a:pPr>
            <a:r>
              <a:rPr lang="en-IN" sz="2300" dirty="0" smtClean="0"/>
              <a:t>Industrial </a:t>
            </a:r>
            <a:r>
              <a:rPr lang="en-IN" sz="2300" dirty="0"/>
              <a:t>espionage.</a:t>
            </a:r>
          </a:p>
          <a:p>
            <a:pPr marL="342900" lvl="1" indent="-342900" algn="just">
              <a:lnSpc>
                <a:spcPct val="150000"/>
              </a:lnSpc>
              <a:spcBef>
                <a:spcPts val="0"/>
              </a:spcBef>
              <a:buClrTx/>
              <a:buFont typeface="Wingdings" panose="05000000000000000000" pitchFamily="2" charset="2"/>
              <a:buChar char="§"/>
            </a:pPr>
            <a:r>
              <a:rPr lang="en-IN" sz="2300" dirty="0" smtClean="0"/>
              <a:t> </a:t>
            </a:r>
            <a:r>
              <a:rPr lang="en-IN" sz="2300" dirty="0"/>
              <a:t>Employment disputes.</a:t>
            </a:r>
          </a:p>
          <a:p>
            <a:pPr marL="342900" lvl="1" indent="-342900" algn="just">
              <a:lnSpc>
                <a:spcPct val="150000"/>
              </a:lnSpc>
              <a:spcBef>
                <a:spcPts val="0"/>
              </a:spcBef>
              <a:buClrTx/>
              <a:buFont typeface="Wingdings" panose="05000000000000000000" pitchFamily="2" charset="2"/>
              <a:buChar char="§"/>
            </a:pPr>
            <a:r>
              <a:rPr lang="en-IN" sz="2300" dirty="0" smtClean="0"/>
              <a:t> </a:t>
            </a:r>
            <a:r>
              <a:rPr lang="en-IN" sz="2300" dirty="0"/>
              <a:t>Fraud investigations.</a:t>
            </a:r>
          </a:p>
          <a:p>
            <a:pPr marL="342900" lvl="1" indent="-342900" algn="just">
              <a:lnSpc>
                <a:spcPct val="150000"/>
              </a:lnSpc>
              <a:spcBef>
                <a:spcPts val="0"/>
              </a:spcBef>
              <a:buClrTx/>
              <a:buFont typeface="Wingdings" panose="05000000000000000000" pitchFamily="2" charset="2"/>
              <a:buChar char="§"/>
            </a:pPr>
            <a:r>
              <a:rPr lang="en-IN" sz="2300" dirty="0" smtClean="0"/>
              <a:t> </a:t>
            </a:r>
            <a:r>
              <a:rPr lang="en-IN" sz="2300" dirty="0"/>
              <a:t>Inappropriate use of the Internet and email in the workplace.</a:t>
            </a:r>
          </a:p>
          <a:p>
            <a:pPr marL="342900" lvl="1" indent="-342900" algn="just">
              <a:lnSpc>
                <a:spcPct val="150000"/>
              </a:lnSpc>
              <a:spcBef>
                <a:spcPts val="0"/>
              </a:spcBef>
              <a:buClrTx/>
              <a:buFont typeface="Wingdings" panose="05000000000000000000" pitchFamily="2" charset="2"/>
              <a:buChar char="§"/>
            </a:pPr>
            <a:r>
              <a:rPr lang="en-IN" sz="2300" dirty="0" smtClean="0"/>
              <a:t>Forgeries </a:t>
            </a:r>
            <a:r>
              <a:rPr lang="en-IN" sz="2300" dirty="0"/>
              <a:t>related matters.</a:t>
            </a:r>
          </a:p>
          <a:p>
            <a:pPr marL="342900" lvl="1" indent="-342900" algn="just">
              <a:lnSpc>
                <a:spcPct val="150000"/>
              </a:lnSpc>
              <a:spcBef>
                <a:spcPts val="0"/>
              </a:spcBef>
              <a:buClrTx/>
              <a:buFont typeface="Wingdings" panose="05000000000000000000" pitchFamily="2" charset="2"/>
              <a:buChar char="§"/>
            </a:pPr>
            <a:r>
              <a:rPr lang="en-IN" sz="2300" dirty="0" smtClean="0"/>
              <a:t>Bankruptcy </a:t>
            </a:r>
            <a:r>
              <a:rPr lang="en-IN" sz="2300" dirty="0"/>
              <a:t>investigations.</a:t>
            </a:r>
          </a:p>
          <a:p>
            <a:pPr marL="342900" lvl="1" indent="-342900" algn="just">
              <a:lnSpc>
                <a:spcPct val="150000"/>
              </a:lnSpc>
              <a:spcBef>
                <a:spcPts val="0"/>
              </a:spcBef>
              <a:buClrTx/>
              <a:buFont typeface="Wingdings" panose="05000000000000000000" pitchFamily="2" charset="2"/>
              <a:buChar char="§"/>
            </a:pPr>
            <a:r>
              <a:rPr lang="en-IN" sz="2300" dirty="0" smtClean="0"/>
              <a:t>Issues </a:t>
            </a:r>
            <a:r>
              <a:rPr lang="en-IN" sz="2300" dirty="0"/>
              <a:t>concern with the regulatory compliance.</a:t>
            </a:r>
            <a:endParaRPr lang="en-IN" sz="2200" b="1" dirty="0"/>
          </a:p>
        </p:txBody>
      </p:sp>
    </p:spTree>
    <p:extLst>
      <p:ext uri="{BB962C8B-B14F-4D97-AF65-F5344CB8AC3E}">
        <p14:creationId xmlns:p14="http://schemas.microsoft.com/office/powerpoint/2010/main" val="1502346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Advantages of Digital </a:t>
            </a:r>
            <a:r>
              <a:rPr lang="en-IN" sz="4800" dirty="0" smtClean="0"/>
              <a:t>forensics</a:t>
            </a:r>
            <a:endParaRPr lang="en-IN" sz="4000" dirty="0"/>
          </a:p>
        </p:txBody>
      </p:sp>
      <p:sp>
        <p:nvSpPr>
          <p:cNvPr id="3" name="Content Placeholder 2"/>
          <p:cNvSpPr>
            <a:spLocks noGrp="1"/>
          </p:cNvSpPr>
          <p:nvPr>
            <p:ph idx="1"/>
          </p:nvPr>
        </p:nvSpPr>
        <p:spPr>
          <a:xfrm>
            <a:off x="609600" y="1339400"/>
            <a:ext cx="10972800" cy="5074278"/>
          </a:xfrm>
        </p:spPr>
        <p:txBody>
          <a:bodyPr/>
          <a:lstStyle/>
          <a:p>
            <a:pPr marL="0" lvl="1" indent="0" algn="just">
              <a:spcBef>
                <a:spcPts val="0"/>
              </a:spcBef>
              <a:buClrTx/>
              <a:buNone/>
            </a:pPr>
            <a:r>
              <a:rPr lang="en-US" sz="2200" b="1" dirty="0" smtClean="0"/>
              <a:t>Advantages</a:t>
            </a:r>
          </a:p>
          <a:p>
            <a:pPr marL="342900" lvl="1" indent="-342900" algn="just">
              <a:lnSpc>
                <a:spcPct val="150000"/>
              </a:lnSpc>
              <a:spcBef>
                <a:spcPts val="0"/>
              </a:spcBef>
              <a:buClrTx/>
              <a:buFont typeface="Wingdings" panose="05000000000000000000" pitchFamily="2" charset="2"/>
              <a:buChar char="Ø"/>
            </a:pPr>
            <a:r>
              <a:rPr lang="en-IN" sz="1800" dirty="0"/>
              <a:t>To ensure the integrity of the computer system</a:t>
            </a:r>
            <a:r>
              <a:rPr lang="en-IN" sz="1800" dirty="0" smtClean="0"/>
              <a:t>.</a:t>
            </a:r>
          </a:p>
          <a:p>
            <a:pPr marL="342900" lvl="1" indent="-342900" algn="just">
              <a:lnSpc>
                <a:spcPct val="150000"/>
              </a:lnSpc>
              <a:spcBef>
                <a:spcPts val="0"/>
              </a:spcBef>
              <a:buClrTx/>
              <a:buFont typeface="Wingdings" panose="05000000000000000000" pitchFamily="2" charset="2"/>
              <a:buChar char="Ø"/>
            </a:pPr>
            <a:r>
              <a:rPr lang="en-IN" sz="1800" dirty="0"/>
              <a:t>To produce evidence in the </a:t>
            </a:r>
            <a:r>
              <a:rPr lang="en-IN" sz="1800" dirty="0" smtClean="0"/>
              <a:t>court</a:t>
            </a:r>
          </a:p>
          <a:p>
            <a:pPr marL="342900" lvl="1" indent="-342900" algn="just">
              <a:lnSpc>
                <a:spcPct val="150000"/>
              </a:lnSpc>
              <a:spcBef>
                <a:spcPts val="0"/>
              </a:spcBef>
              <a:buClrTx/>
              <a:buFont typeface="Wingdings" panose="05000000000000000000" pitchFamily="2" charset="2"/>
              <a:buChar char="Ø"/>
            </a:pPr>
            <a:r>
              <a:rPr lang="en-IN" sz="1800" dirty="0"/>
              <a:t>It helps the companies to capture important information if their computer systems or networks are compromised</a:t>
            </a:r>
            <a:r>
              <a:rPr lang="en-IN" sz="1800" dirty="0" smtClean="0"/>
              <a:t>.</a:t>
            </a:r>
          </a:p>
          <a:p>
            <a:pPr marL="342900" lvl="1" indent="-342900" algn="just">
              <a:lnSpc>
                <a:spcPct val="150000"/>
              </a:lnSpc>
              <a:spcBef>
                <a:spcPts val="0"/>
              </a:spcBef>
              <a:buClrTx/>
              <a:buFont typeface="Wingdings" panose="05000000000000000000" pitchFamily="2" charset="2"/>
              <a:buChar char="Ø"/>
            </a:pPr>
            <a:r>
              <a:rPr lang="en-IN" sz="1800" dirty="0"/>
              <a:t>Efficiently tracks down cybercriminals from anywhere in the world</a:t>
            </a:r>
            <a:r>
              <a:rPr lang="en-IN" sz="1800" dirty="0" smtClean="0"/>
              <a:t>.</a:t>
            </a:r>
          </a:p>
          <a:p>
            <a:pPr marL="342900" lvl="1" indent="-342900" algn="just">
              <a:lnSpc>
                <a:spcPct val="150000"/>
              </a:lnSpc>
              <a:spcBef>
                <a:spcPts val="0"/>
              </a:spcBef>
              <a:buClrTx/>
              <a:buFont typeface="Wingdings" panose="05000000000000000000" pitchFamily="2" charset="2"/>
              <a:buChar char="Ø"/>
            </a:pPr>
            <a:r>
              <a:rPr lang="en-IN" sz="1800" dirty="0"/>
              <a:t>Helps to protect the organization's money and valuable time</a:t>
            </a:r>
            <a:r>
              <a:rPr lang="en-IN" sz="1800" dirty="0" smtClean="0"/>
              <a:t>.</a:t>
            </a:r>
          </a:p>
          <a:p>
            <a:pPr marL="0" lvl="1" indent="0" algn="just">
              <a:spcBef>
                <a:spcPts val="0"/>
              </a:spcBef>
              <a:buClrTx/>
              <a:buNone/>
            </a:pPr>
            <a:r>
              <a:rPr lang="en-US" sz="2200" b="1" dirty="0" smtClean="0"/>
              <a:t>Disadvantages</a:t>
            </a:r>
          </a:p>
          <a:p>
            <a:r>
              <a:rPr lang="en-IN" sz="1800" dirty="0"/>
              <a:t>Digital evidence accepted into </a:t>
            </a:r>
            <a:r>
              <a:rPr lang="en-IN" sz="1800" dirty="0" smtClean="0"/>
              <a:t>court, </a:t>
            </a:r>
            <a:r>
              <a:rPr lang="en-IN" sz="1800" dirty="0"/>
              <a:t>must be proved that there is no tampering </a:t>
            </a:r>
            <a:endParaRPr lang="en-IN" sz="1600" dirty="0"/>
          </a:p>
          <a:p>
            <a:pPr marL="342900" lvl="1" indent="-342900" algn="just">
              <a:lnSpc>
                <a:spcPct val="150000"/>
              </a:lnSpc>
              <a:spcBef>
                <a:spcPts val="0"/>
              </a:spcBef>
              <a:buClrTx/>
              <a:buFont typeface="Wingdings" panose="05000000000000000000" pitchFamily="2" charset="2"/>
              <a:buChar char="Ø"/>
            </a:pPr>
            <a:r>
              <a:rPr lang="en-IN" sz="1800" dirty="0"/>
              <a:t>Producing electronic records and storing them is an extremely costly affair.</a:t>
            </a:r>
          </a:p>
          <a:p>
            <a:pPr marL="342900" lvl="1" indent="-342900" algn="just">
              <a:lnSpc>
                <a:spcPct val="150000"/>
              </a:lnSpc>
              <a:spcBef>
                <a:spcPts val="0"/>
              </a:spcBef>
              <a:buClrTx/>
              <a:buFont typeface="Wingdings" panose="05000000000000000000" pitchFamily="2" charset="2"/>
              <a:buChar char="Ø"/>
            </a:pPr>
            <a:r>
              <a:rPr lang="en-IN" sz="1800" dirty="0"/>
              <a:t>Legal practitioners must have extensive computer knowledge.</a:t>
            </a:r>
          </a:p>
          <a:p>
            <a:pPr marL="342900" lvl="1" indent="-342900" algn="just">
              <a:lnSpc>
                <a:spcPct val="150000"/>
              </a:lnSpc>
              <a:spcBef>
                <a:spcPts val="0"/>
              </a:spcBef>
              <a:buClrTx/>
              <a:buFont typeface="Wingdings" panose="05000000000000000000" pitchFamily="2" charset="2"/>
              <a:buChar char="Ø"/>
            </a:pPr>
            <a:r>
              <a:rPr lang="en-IN" sz="1800" dirty="0"/>
              <a:t>Need to produce authentic and convincing evidence.</a:t>
            </a:r>
          </a:p>
          <a:p>
            <a:pPr marL="342900" lvl="1" indent="-342900" algn="just">
              <a:lnSpc>
                <a:spcPct val="150000"/>
              </a:lnSpc>
              <a:spcBef>
                <a:spcPts val="0"/>
              </a:spcBef>
              <a:buClrTx/>
              <a:buFont typeface="Wingdings" panose="05000000000000000000" pitchFamily="2" charset="2"/>
              <a:buChar char="Ø"/>
            </a:pPr>
            <a:r>
              <a:rPr lang="en-US" sz="1800" dirty="0"/>
              <a:t>Lack of technical knowledge</a:t>
            </a:r>
          </a:p>
          <a:p>
            <a:pPr marL="0" lvl="1" indent="0" algn="just">
              <a:spcBef>
                <a:spcPts val="0"/>
              </a:spcBef>
              <a:buClrTx/>
              <a:buNone/>
            </a:pPr>
            <a:endParaRPr lang="en-IN" sz="2200" b="1" dirty="0"/>
          </a:p>
        </p:txBody>
      </p:sp>
    </p:spTree>
    <p:extLst>
      <p:ext uri="{BB962C8B-B14F-4D97-AF65-F5344CB8AC3E}">
        <p14:creationId xmlns:p14="http://schemas.microsoft.com/office/powerpoint/2010/main" val="1183523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Cyber </a:t>
            </a:r>
            <a:r>
              <a:rPr lang="en-IN" sz="4800" dirty="0" smtClean="0"/>
              <a:t>Laws</a:t>
            </a:r>
            <a:endParaRPr lang="en-IN" sz="40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000" dirty="0"/>
              <a:t>The surge of technological advances has seemed to challenge the archaic ways of collecting and generating evidence. The intangible nature of digital evidence coupled with the fragile and vulnerable structure of the internet has posed inherent obstacles in collecting and preserving of digital evidence. The dearth of adequate techno-legal skills coupled with lack of expertise in collecting such evidence has undisputedly led to a rise in the cyber-crimes in the nation. </a:t>
            </a:r>
            <a:endParaRPr lang="en-IN" sz="2000" dirty="0" smtClean="0"/>
          </a:p>
          <a:p>
            <a:pPr marL="0" indent="0" algn="just">
              <a:lnSpc>
                <a:spcPct val="150000"/>
              </a:lnSpc>
              <a:buNone/>
            </a:pPr>
            <a:r>
              <a:rPr lang="en-IN" sz="2000" dirty="0"/>
              <a:t>According to the National Crimes Record Bureau, 4,231 cyber-crimes were registered under the IT Act and cyber-crime-related sections of the Indian Penal Code (IPC) during 2009-11. </a:t>
            </a:r>
          </a:p>
          <a:p>
            <a:pPr marL="0" indent="0" algn="just">
              <a:lnSpc>
                <a:spcPct val="150000"/>
              </a:lnSpc>
              <a:buNone/>
            </a:pPr>
            <a:r>
              <a:rPr lang="en-IN" sz="2000" dirty="0"/>
              <a:t>A total of 1,184 people were arrested under the IT Act for cyber-crimes, while 446 people were arrested under IPC sections. </a:t>
            </a:r>
            <a:endParaRPr lang="en-IN" sz="2000" dirty="0" smtClean="0"/>
          </a:p>
          <a:p>
            <a:pPr marL="0" indent="0" algn="just">
              <a:lnSpc>
                <a:spcPct val="150000"/>
              </a:lnSpc>
              <a:buNone/>
            </a:pPr>
            <a:r>
              <a:rPr lang="en-IN" sz="2000" dirty="0"/>
              <a:t>This is making cyber forensics increasingly relevant in today’s India. </a:t>
            </a:r>
            <a:endParaRPr lang="en-US" sz="2000" dirty="0"/>
          </a:p>
        </p:txBody>
      </p:sp>
    </p:spTree>
    <p:extLst>
      <p:ext uri="{BB962C8B-B14F-4D97-AF65-F5344CB8AC3E}">
        <p14:creationId xmlns:p14="http://schemas.microsoft.com/office/powerpoint/2010/main" val="3551577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Cyber </a:t>
            </a:r>
            <a:r>
              <a:rPr lang="en-IN" sz="4800" dirty="0" smtClean="0"/>
              <a:t>Laws: Legal Provisions</a:t>
            </a:r>
            <a:endParaRPr lang="en-IN" sz="4000" dirty="0"/>
          </a:p>
        </p:txBody>
      </p:sp>
      <p:sp>
        <p:nvSpPr>
          <p:cNvPr id="3" name="Content Placeholder 2"/>
          <p:cNvSpPr>
            <a:spLocks noGrp="1"/>
          </p:cNvSpPr>
          <p:nvPr>
            <p:ph idx="1"/>
          </p:nvPr>
        </p:nvSpPr>
        <p:spPr>
          <a:xfrm>
            <a:off x="609600" y="1339400"/>
            <a:ext cx="10972800" cy="5074278"/>
          </a:xfrm>
        </p:spPr>
        <p:txBody>
          <a:bodyPr/>
          <a:lstStyle/>
          <a:p>
            <a:pPr marL="342900" lvl="1" indent="-342900" algn="just">
              <a:lnSpc>
                <a:spcPct val="150000"/>
              </a:lnSpc>
              <a:spcBef>
                <a:spcPts val="0"/>
              </a:spcBef>
              <a:buClrTx/>
              <a:buFont typeface="Wingdings" panose="05000000000000000000" pitchFamily="2" charset="2"/>
              <a:buChar char="§"/>
            </a:pPr>
            <a:r>
              <a:rPr lang="en-IN" sz="2000" dirty="0"/>
              <a:t>Firstly, the traditional law defining the term “Evidence” has been amended to include electronic evidence in Section 3, The Evidence Act, 1872. The other parallel legal recognition appeared in Section 4, The Information Technology (Amendment) Act, 2008, with the provision for acceptance of matter in electronic form to be treated as “written” if the need arises. These show a prima facie acceptability of digital evidence in any trial</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Further, Section 79A of the IT (Amendment) Act, 2008 has gone aboard to define electronic evidence as any information of probative value that is either stored, or transmitted in electronic form and includes computer evidence, digital audio, digital video, cell phones and digital fax machines</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With regards to admissibility of electronic records, Section 65-B of the Evidence Act, 1872 enunciates various conditions for the same</a:t>
            </a:r>
            <a:r>
              <a:rPr lang="en-IN" sz="2000" dirty="0" smtClean="0"/>
              <a:t>. </a:t>
            </a:r>
            <a:endParaRPr lang="en-US" sz="2000" dirty="0"/>
          </a:p>
        </p:txBody>
      </p:sp>
    </p:spTree>
    <p:extLst>
      <p:ext uri="{BB962C8B-B14F-4D97-AF65-F5344CB8AC3E}">
        <p14:creationId xmlns:p14="http://schemas.microsoft.com/office/powerpoint/2010/main" val="2925277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Cyber </a:t>
            </a:r>
            <a:r>
              <a:rPr lang="en-IN" sz="4800" dirty="0" smtClean="0"/>
              <a:t>Laws: Legal Provisions</a:t>
            </a:r>
            <a:endParaRPr lang="en-IN" sz="4000" dirty="0"/>
          </a:p>
        </p:txBody>
      </p:sp>
      <p:sp>
        <p:nvSpPr>
          <p:cNvPr id="3" name="Content Placeholder 2"/>
          <p:cNvSpPr>
            <a:spLocks noGrp="1"/>
          </p:cNvSpPr>
          <p:nvPr>
            <p:ph idx="1"/>
          </p:nvPr>
        </p:nvSpPr>
        <p:spPr>
          <a:xfrm>
            <a:off x="609600" y="1339400"/>
            <a:ext cx="10972800" cy="5074278"/>
          </a:xfrm>
        </p:spPr>
        <p:txBody>
          <a:bodyPr/>
          <a:lstStyle/>
          <a:p>
            <a:pPr marL="342900" lvl="1" indent="-342900" algn="just">
              <a:lnSpc>
                <a:spcPct val="150000"/>
              </a:lnSpc>
              <a:spcBef>
                <a:spcPts val="0"/>
              </a:spcBef>
              <a:buClrTx/>
              <a:buFont typeface="Wingdings" panose="05000000000000000000" pitchFamily="2" charset="2"/>
              <a:buChar char="§"/>
            </a:pPr>
            <a:r>
              <a:rPr lang="en-IN" sz="2000" dirty="0"/>
              <a:t>Since digital evidence ought to be collected and preserved in certain form, the admissibility of storage devices imbibing the media content from the crime scene is also an important factor to consider</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The other most crucial question in cybercrime investigation regarding the reliability of digital evidence has also been clarified by Section 79A of the IT (Amendment) Act, 2008, which empowers the Central government to appoint any department or agency of Central or State government as Examiner of Electronic Evidence.</a:t>
            </a:r>
            <a:endParaRPr lang="en-US" sz="2000" dirty="0"/>
          </a:p>
        </p:txBody>
      </p:sp>
    </p:spTree>
    <p:extLst>
      <p:ext uri="{BB962C8B-B14F-4D97-AF65-F5344CB8AC3E}">
        <p14:creationId xmlns:p14="http://schemas.microsoft.com/office/powerpoint/2010/main" val="863974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Cyber </a:t>
            </a:r>
            <a:r>
              <a:rPr lang="en-IN" sz="4800" dirty="0" smtClean="0"/>
              <a:t>Laws: Overview</a:t>
            </a:r>
            <a:endParaRPr lang="en-IN" sz="4000" dirty="0"/>
          </a:p>
        </p:txBody>
      </p:sp>
      <p:sp>
        <p:nvSpPr>
          <p:cNvPr id="3" name="Content Placeholder 2"/>
          <p:cNvSpPr>
            <a:spLocks noGrp="1"/>
          </p:cNvSpPr>
          <p:nvPr>
            <p:ph idx="1"/>
          </p:nvPr>
        </p:nvSpPr>
        <p:spPr>
          <a:xfrm>
            <a:off x="609600" y="1339400"/>
            <a:ext cx="10972800" cy="5074278"/>
          </a:xfrm>
        </p:spPr>
        <p:txBody>
          <a:bodyPr/>
          <a:lstStyle/>
          <a:p>
            <a:pPr marL="0" lvl="1" indent="0" algn="just">
              <a:spcBef>
                <a:spcPts val="0"/>
              </a:spcBef>
              <a:buClrTx/>
              <a:buNone/>
            </a:pPr>
            <a:r>
              <a:rPr lang="en-IN" sz="2000" dirty="0"/>
              <a:t>The computer-related crimes wherein computer is used as a </a:t>
            </a:r>
            <a:r>
              <a:rPr lang="en-IN" sz="2000" u="sng" dirty="0"/>
              <a:t>target could include hacking, denial of service, virus dissemination, website defacement, spoofing and spamming</a:t>
            </a:r>
            <a:r>
              <a:rPr lang="en-IN" sz="2000" dirty="0"/>
              <a:t>. Whereas, the crimes wherein computer is used as tool for </a:t>
            </a:r>
            <a:r>
              <a:rPr lang="en-IN" sz="2000" u="sng" dirty="0"/>
              <a:t>attack could include financial frauds, data modification, identity theft, cyber stalking, data theft, pornography, theft of trade secret and intellectual property and espionage on protected systems.</a:t>
            </a:r>
            <a:r>
              <a:rPr lang="en-IN" sz="2000" dirty="0"/>
              <a:t> In such scenarios, cyber forensic can be used to image, retrieve and analyse the data stored in any digital device which has the probability to relate the crime to the criminal. </a:t>
            </a:r>
            <a:endParaRPr lang="en-IN" sz="2000" dirty="0" smtClean="0"/>
          </a:p>
          <a:p>
            <a:pPr marL="0" lvl="1" indent="0" algn="just">
              <a:spcBef>
                <a:spcPts val="0"/>
              </a:spcBef>
              <a:buClrTx/>
              <a:buNone/>
            </a:pPr>
            <a:r>
              <a:rPr lang="en-IN" sz="2000" dirty="0"/>
              <a:t>For instance, the Investigating Officer could ask the bank to freeze the suspect`s bank account in case of financial frauds. When it comes to collection of evidence, the procedure for gathering evidences from switched-off systems and live systems have to be complied with the search and seizure mandate under Section 165, CrPC and Section 80 of the IT (Amendment) Act, 2008 and should be reflected in the Panchanama. Another indispensable part of the investigation would be to </a:t>
            </a:r>
            <a:r>
              <a:rPr lang="en-IN" sz="2000" u="sng" dirty="0"/>
              <a:t>avert the fabrication and tampering of the digital evidence </a:t>
            </a:r>
            <a:r>
              <a:rPr lang="en-IN" sz="2000" dirty="0"/>
              <a:t>by maintaining the chain of custody of the evidence since the time it is seized, transferred, analysed and presented before the court of law to ensure its integrity. </a:t>
            </a:r>
            <a:r>
              <a:rPr lang="en-IN" sz="2000" u="sng" dirty="0"/>
              <a:t>Hashing is one of the most common methods used to ensure the integrity of the digital evidence and the media content</a:t>
            </a:r>
            <a:r>
              <a:rPr lang="en-IN" sz="2000" dirty="0"/>
              <a:t>. </a:t>
            </a:r>
            <a:endParaRPr lang="en-US" sz="3200" dirty="0"/>
          </a:p>
        </p:txBody>
      </p:sp>
    </p:spTree>
    <p:extLst>
      <p:ext uri="{BB962C8B-B14F-4D97-AF65-F5344CB8AC3E}">
        <p14:creationId xmlns:p14="http://schemas.microsoft.com/office/powerpoint/2010/main" val="8684112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4800" dirty="0"/>
              <a:t>Cyber Crime Investigation by </a:t>
            </a:r>
            <a:r>
              <a:rPr lang="en-IN" sz="4800" dirty="0" smtClean="0"/>
              <a:t>CBI</a:t>
            </a:r>
            <a:endParaRPr lang="en-IN" sz="4000" dirty="0"/>
          </a:p>
        </p:txBody>
      </p:sp>
      <p:sp>
        <p:nvSpPr>
          <p:cNvPr id="3" name="Content Placeholder 2"/>
          <p:cNvSpPr>
            <a:spLocks noGrp="1"/>
          </p:cNvSpPr>
          <p:nvPr>
            <p:ph idx="1"/>
          </p:nvPr>
        </p:nvSpPr>
        <p:spPr>
          <a:xfrm>
            <a:off x="609600" y="1339400"/>
            <a:ext cx="10972800" cy="5074278"/>
          </a:xfrm>
        </p:spPr>
        <p:txBody>
          <a:bodyPr/>
          <a:lstStyle/>
          <a:p>
            <a:pPr marL="0" lvl="1" indent="0" algn="just">
              <a:spcBef>
                <a:spcPts val="0"/>
              </a:spcBef>
              <a:buClrTx/>
              <a:buNone/>
            </a:pPr>
            <a:r>
              <a:rPr lang="en-IN" sz="1900" b="1" dirty="0" smtClean="0"/>
              <a:t>For </a:t>
            </a:r>
            <a:r>
              <a:rPr lang="en-IN" sz="1900" b="1" dirty="0"/>
              <a:t>the purpose of combating such crimes, CBI has certain specialised structures, namely, Cyber Crimes Research and Development Unit (CCRDU), Cyber Crime Investigation Cell (CCIC), Cyber Forensics Laboratory; and Network Monitoring Centre. </a:t>
            </a:r>
          </a:p>
          <a:p>
            <a:pPr marL="457200" lvl="1" indent="-457200" algn="just">
              <a:lnSpc>
                <a:spcPct val="150000"/>
              </a:lnSpc>
              <a:spcBef>
                <a:spcPts val="0"/>
              </a:spcBef>
              <a:buClrTx/>
              <a:buFont typeface="Wingdings" panose="05000000000000000000" pitchFamily="2" charset="2"/>
              <a:buChar char="§"/>
            </a:pPr>
            <a:r>
              <a:rPr lang="en-IN" sz="1700" dirty="0"/>
              <a:t>The CCRDU is mainly entrusted with the task of collecting information on cyber-crime cases reported for further investigation in liaison with the State Police Forces</a:t>
            </a:r>
            <a:r>
              <a:rPr lang="en-IN" sz="1700" dirty="0" smtClean="0"/>
              <a:t>.</a:t>
            </a:r>
          </a:p>
          <a:p>
            <a:pPr marL="457200" lvl="1" indent="-457200" algn="just">
              <a:lnSpc>
                <a:spcPct val="150000"/>
              </a:lnSpc>
              <a:spcBef>
                <a:spcPts val="0"/>
              </a:spcBef>
              <a:buClrTx/>
              <a:buFont typeface="Wingdings" panose="05000000000000000000" pitchFamily="2" charset="2"/>
              <a:buChar char="§"/>
            </a:pPr>
            <a:r>
              <a:rPr lang="en-IN" sz="1700" dirty="0"/>
              <a:t>The CCIC has the power to investigate the criminal offences envisaged under the Information Technology (Amendment) Act, 2008 and is also the point of contact for Interpol to report the cyber-crimes in </a:t>
            </a:r>
            <a:r>
              <a:rPr lang="en-IN" sz="1700" dirty="0" smtClean="0"/>
              <a:t>India.</a:t>
            </a:r>
          </a:p>
          <a:p>
            <a:pPr marL="457200" lvl="1" indent="-457200" algn="just">
              <a:lnSpc>
                <a:spcPct val="150000"/>
              </a:lnSpc>
              <a:spcBef>
                <a:spcPts val="0"/>
              </a:spcBef>
              <a:buClrTx/>
              <a:buFont typeface="Wingdings" panose="05000000000000000000" pitchFamily="2" charset="2"/>
              <a:buChar char="§"/>
            </a:pPr>
            <a:r>
              <a:rPr lang="en-IN" sz="1700" dirty="0" smtClean="0"/>
              <a:t>The </a:t>
            </a:r>
            <a:r>
              <a:rPr lang="en-IN" sz="1700" dirty="0"/>
              <a:t>third organ, i.e., CFL, is the one which provides consultations and conducts criminal investigation for various law enforcement agencies. It not only provides on-site assistance for computer search and seizure upon request, but also is the one which provides expert testimony in the court of law. </a:t>
            </a:r>
          </a:p>
          <a:p>
            <a:pPr marL="457200" lvl="1" indent="-457200" algn="just">
              <a:lnSpc>
                <a:spcPct val="150000"/>
              </a:lnSpc>
              <a:spcBef>
                <a:spcPts val="0"/>
              </a:spcBef>
              <a:buClrTx/>
              <a:buFont typeface="Wingdings" panose="05000000000000000000" pitchFamily="2" charset="2"/>
              <a:buChar char="§"/>
            </a:pPr>
            <a:r>
              <a:rPr lang="en-IN" sz="1700" dirty="0" smtClean="0"/>
              <a:t>Keeping </a:t>
            </a:r>
            <a:r>
              <a:rPr lang="en-IN" sz="1700" dirty="0"/>
              <a:t>the possibility of remote access from an isolated location across the globe into consideration, the data storage in another jurisdiction cannot be ruled out all-together. </a:t>
            </a:r>
          </a:p>
          <a:p>
            <a:pPr marL="457200" lvl="1" indent="-457200" algn="just">
              <a:lnSpc>
                <a:spcPct val="150000"/>
              </a:lnSpc>
              <a:spcBef>
                <a:spcPts val="0"/>
              </a:spcBef>
              <a:buClrTx/>
              <a:buFont typeface="Wingdings" panose="05000000000000000000" pitchFamily="2" charset="2"/>
              <a:buChar char="§"/>
            </a:pPr>
            <a:r>
              <a:rPr lang="en-IN" sz="1700" dirty="0" smtClean="0"/>
              <a:t>Last </a:t>
            </a:r>
            <a:r>
              <a:rPr lang="en-IN" sz="1700" dirty="0"/>
              <a:t>but not the least, the Network Monitoring Centre is entrusted to monitor the Internet by the usage of various tools. </a:t>
            </a:r>
          </a:p>
          <a:p>
            <a:pPr marL="457200" lvl="1" indent="-457200" algn="just">
              <a:spcBef>
                <a:spcPts val="0"/>
              </a:spcBef>
              <a:buClrTx/>
              <a:buFont typeface="Wingdings" panose="05000000000000000000" pitchFamily="2" charset="2"/>
              <a:buChar char="§"/>
            </a:pPr>
            <a:endParaRPr lang="en-IN" sz="2000" dirty="0"/>
          </a:p>
          <a:p>
            <a:pPr marL="457200" lvl="1" indent="-457200" algn="just">
              <a:spcBef>
                <a:spcPts val="0"/>
              </a:spcBef>
              <a:buClrTx/>
              <a:buFont typeface="Wingdings" panose="05000000000000000000" pitchFamily="2" charset="2"/>
              <a:buChar char="§"/>
            </a:pPr>
            <a:endParaRPr lang="en-US" sz="2000" dirty="0"/>
          </a:p>
        </p:txBody>
      </p:sp>
    </p:spTree>
    <p:extLst>
      <p:ext uri="{BB962C8B-B14F-4D97-AF65-F5344CB8AC3E}">
        <p14:creationId xmlns:p14="http://schemas.microsoft.com/office/powerpoint/2010/main" val="1080725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Information Technology Act, </a:t>
            </a:r>
            <a:r>
              <a:rPr lang="en-IN" sz="4800" dirty="0" smtClean="0"/>
              <a:t>2000</a:t>
            </a:r>
            <a:endParaRPr lang="en-IN" sz="4800" dirty="0"/>
          </a:p>
        </p:txBody>
      </p:sp>
      <p:sp>
        <p:nvSpPr>
          <p:cNvPr id="3" name="Content Placeholder 2"/>
          <p:cNvSpPr>
            <a:spLocks noGrp="1"/>
          </p:cNvSpPr>
          <p:nvPr>
            <p:ph idx="1"/>
          </p:nvPr>
        </p:nvSpPr>
        <p:spPr>
          <a:xfrm>
            <a:off x="609600" y="1481069"/>
            <a:ext cx="10972800" cy="5074278"/>
          </a:xfrm>
        </p:spPr>
        <p:txBody>
          <a:bodyPr/>
          <a:lstStyle/>
          <a:p>
            <a:pPr marL="0" lvl="2" indent="0" algn="just">
              <a:lnSpc>
                <a:spcPct val="150000"/>
              </a:lnSpc>
              <a:spcBef>
                <a:spcPts val="0"/>
              </a:spcBef>
              <a:buNone/>
            </a:pPr>
            <a:r>
              <a:rPr lang="en-IN" sz="2400" dirty="0"/>
              <a:t>The Information Technology Act, 2000 provides legal recognition to the transaction done via electronic exchange of data and other electronic means of communication or electronic commerce transactions. </a:t>
            </a:r>
            <a:r>
              <a:rPr lang="en-IN" sz="2400" dirty="0" smtClean="0"/>
              <a:t> </a:t>
            </a:r>
          </a:p>
          <a:p>
            <a:pPr marL="0" lvl="2" indent="0" algn="just">
              <a:lnSpc>
                <a:spcPct val="150000"/>
              </a:lnSpc>
              <a:spcBef>
                <a:spcPts val="0"/>
              </a:spcBef>
              <a:buNone/>
            </a:pPr>
            <a:r>
              <a:rPr lang="en-IN" sz="2400" dirty="0"/>
              <a:t>This also involves the use of alternatives to a paper-based method of communication and information storage to facilitate the electronic filing of documents with the Government agencies. </a:t>
            </a:r>
          </a:p>
          <a:p>
            <a:pPr lvl="1">
              <a:buFont typeface="Wingdings" panose="05000000000000000000" pitchFamily="2" charset="2"/>
              <a:buChar char="§"/>
            </a:pPr>
            <a:endParaRPr lang="en-IN" sz="1800" b="1" dirty="0"/>
          </a:p>
          <a:p>
            <a:pPr marL="0" indent="0">
              <a:buNone/>
            </a:pPr>
            <a:endParaRPr lang="en-IN" sz="2400" dirty="0"/>
          </a:p>
          <a:p>
            <a:pPr lvl="1" algn="just"/>
            <a:endParaRPr lang="en-IN" b="1" dirty="0"/>
          </a:p>
        </p:txBody>
      </p:sp>
    </p:spTree>
    <p:extLst>
      <p:ext uri="{BB962C8B-B14F-4D97-AF65-F5344CB8AC3E}">
        <p14:creationId xmlns:p14="http://schemas.microsoft.com/office/powerpoint/2010/main" val="179137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2800" b="1" dirty="0"/>
              <a:t>The Appointment of Private Investigators is not a Preferable </a:t>
            </a:r>
            <a:r>
              <a:rPr lang="en-IN" sz="2800" b="1" dirty="0" smtClean="0"/>
              <a:t>Practice</a:t>
            </a:r>
            <a:endParaRPr lang="en-IN" sz="2000" b="1"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1850" dirty="0"/>
              <a:t>Apart from these law enforcement agencies, the question of the validity of the appointment of private forensic investigators by HDFC Bank for inspecting the accusations of money laundering and benami transactions by the RBI has thrown upon numerous questions. Thus, for the purpose of adducing the digital evidence before the court of law, </a:t>
            </a:r>
            <a:r>
              <a:rPr lang="en-IN" sz="1850" u="sng" dirty="0"/>
              <a:t>it is wise to seek the assistance of a forensic expert by various law enforcement agencies</a:t>
            </a:r>
            <a:r>
              <a:rPr lang="en-IN" sz="1850" dirty="0"/>
              <a:t>. </a:t>
            </a:r>
            <a:endParaRPr lang="en-IN" sz="1850" dirty="0" smtClean="0"/>
          </a:p>
          <a:p>
            <a:pPr marL="0" lvl="1" indent="0" algn="just">
              <a:lnSpc>
                <a:spcPct val="150000"/>
              </a:lnSpc>
              <a:spcBef>
                <a:spcPts val="0"/>
              </a:spcBef>
              <a:buClrTx/>
              <a:buNone/>
            </a:pPr>
            <a:r>
              <a:rPr lang="en-IN" sz="1850" dirty="0"/>
              <a:t>The dearth of best cyber-crime investigation practices can be seen by the recent instances of cyber forensic blunder in Aarushi murder case and its importance can be gauged by the need for e-discovery practices in </a:t>
            </a:r>
            <a:r>
              <a:rPr lang="en-IN" sz="1850" dirty="0" err="1"/>
              <a:t>Bitcoin</a:t>
            </a:r>
            <a:r>
              <a:rPr lang="en-IN" sz="1850" dirty="0"/>
              <a:t> websites. This gap can only be filled with a sound techno-legal framework in this area. The PIL before the Honourable Supreme Court in the case of </a:t>
            </a:r>
            <a:r>
              <a:rPr lang="en-IN" sz="1850" dirty="0" err="1"/>
              <a:t>Dili</a:t>
            </a:r>
            <a:r>
              <a:rPr lang="en-IN" sz="1850" dirty="0"/>
              <a:t> Kumar </a:t>
            </a:r>
            <a:r>
              <a:rPr lang="en-IN" sz="1850" dirty="0" err="1"/>
              <a:t>Tulsidas</a:t>
            </a:r>
            <a:r>
              <a:rPr lang="en-IN" sz="1850" dirty="0"/>
              <a:t> v. Union of India, </a:t>
            </a:r>
            <a:r>
              <a:rPr lang="en-IN" sz="1850" u="sng" dirty="0"/>
              <a:t>is pressing for a regulatory framework for the effective investigation of the cyber-crimes, the need for uniformity in cyber security control and enforcement practices.</a:t>
            </a:r>
            <a:r>
              <a:rPr lang="en-IN" sz="1850" dirty="0"/>
              <a:t> Thus, cyber forensics, being a part of the wider enforcement mechanism needs to encapsulate the best practices to give meaning to every fair trial. </a:t>
            </a:r>
          </a:p>
          <a:p>
            <a:pPr marL="457200" lvl="1" indent="-457200" algn="just">
              <a:spcBef>
                <a:spcPts val="0"/>
              </a:spcBef>
              <a:buClrTx/>
              <a:buFont typeface="Wingdings" panose="05000000000000000000" pitchFamily="2" charset="2"/>
              <a:buChar char="§"/>
            </a:pPr>
            <a:endParaRPr lang="en-US" sz="2000" dirty="0"/>
          </a:p>
        </p:txBody>
      </p:sp>
    </p:spTree>
    <p:extLst>
      <p:ext uri="{BB962C8B-B14F-4D97-AF65-F5344CB8AC3E}">
        <p14:creationId xmlns:p14="http://schemas.microsoft.com/office/powerpoint/2010/main" val="721057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Prevention of Corruption Act, 1988</a:t>
            </a:r>
            <a:endParaRPr lang="en-US" b="1" dirty="0"/>
          </a:p>
        </p:txBody>
      </p:sp>
    </p:spTree>
    <p:extLst>
      <p:ext uri="{BB962C8B-B14F-4D97-AF65-F5344CB8AC3E}">
        <p14:creationId xmlns:p14="http://schemas.microsoft.com/office/powerpoint/2010/main" val="2088453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4400" dirty="0" smtClean="0"/>
              <a:t>Overview</a:t>
            </a:r>
            <a:endParaRPr lang="en-IN" sz="4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dirty="0"/>
              <a:t>Corruption refers to dishonest or deceitful behaviour on account of the persons possessing power including government officials or other managers. Corruption certainly includes either giving or accepting inappropriate gifts and bribes, under table payments, money laundering, and black money, tampering elections and cheating the investors. </a:t>
            </a:r>
            <a:endParaRPr lang="en-IN" dirty="0" smtClean="0"/>
          </a:p>
          <a:p>
            <a:pPr marL="0" lvl="1" indent="0" algn="just">
              <a:lnSpc>
                <a:spcPct val="150000"/>
              </a:lnSpc>
              <a:spcBef>
                <a:spcPts val="0"/>
              </a:spcBef>
              <a:buClrTx/>
              <a:buNone/>
            </a:pPr>
            <a:r>
              <a:rPr lang="en-IN" dirty="0"/>
              <a:t>After the 2G spectrum case and commonwealth games scam held in 2010, the Parliament decided to amend this Act. The major reasons behind individuals indulging in corruption so frequently are their desire for illegal gains, greed for money and prevention of furtherance of any offence. </a:t>
            </a:r>
            <a:endParaRPr lang="en-US" dirty="0"/>
          </a:p>
        </p:txBody>
      </p:sp>
    </p:spTree>
    <p:extLst>
      <p:ext uri="{BB962C8B-B14F-4D97-AF65-F5344CB8AC3E}">
        <p14:creationId xmlns:p14="http://schemas.microsoft.com/office/powerpoint/2010/main" val="442034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4400" dirty="0"/>
              <a:t>The Prevention of Corruption Act, </a:t>
            </a:r>
            <a:r>
              <a:rPr lang="en-IN" sz="4400" dirty="0" smtClean="0"/>
              <a:t>1988 </a:t>
            </a:r>
            <a:endParaRPr lang="en-IN" sz="4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300" dirty="0"/>
              <a:t>The Prevention of Corruption Act came into force on 9 September 1988 by the parliament of </a:t>
            </a:r>
            <a:r>
              <a:rPr lang="en-IN" sz="2300" dirty="0" smtClean="0"/>
              <a:t>India.</a:t>
            </a:r>
            <a:r>
              <a:rPr lang="en-IN" sz="2300" dirty="0"/>
              <a:t> Parliament made this action to remove corruption in government agencies and public sector businesses in India. </a:t>
            </a:r>
            <a:r>
              <a:rPr lang="en-IN" sz="2300" dirty="0" smtClean="0"/>
              <a:t>The </a:t>
            </a:r>
            <a:r>
              <a:rPr lang="en-IN" sz="2300" dirty="0"/>
              <a:t>objective of the Prevention of Corruption Act is to reduce the corruption in India in various government agencies and public sector businesses by combating against them. However, it is not only limited to taking measures to prevent corruption in government departments but also involves prosecuting and punishing the public servants involved in activities of corruption. In addition, the act also takes into consideration the persons who helped the offenders in committing the offence of either bribery or corruption. </a:t>
            </a:r>
            <a:endParaRPr lang="en-US" sz="2300" dirty="0"/>
          </a:p>
        </p:txBody>
      </p:sp>
    </p:spTree>
    <p:extLst>
      <p:ext uri="{BB962C8B-B14F-4D97-AF65-F5344CB8AC3E}">
        <p14:creationId xmlns:p14="http://schemas.microsoft.com/office/powerpoint/2010/main" val="24031229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Salient Features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000" b="1" dirty="0"/>
              <a:t>These are the following Salient Features of Prevention of Corruption Act</a:t>
            </a:r>
            <a:r>
              <a:rPr lang="en-IN" sz="2000" dirty="0"/>
              <a:t>: </a:t>
            </a:r>
            <a:endParaRPr lang="en-IN" sz="2000" dirty="0" smtClean="0"/>
          </a:p>
          <a:p>
            <a:pPr marL="342900" lvl="1" indent="-342900" algn="just">
              <a:lnSpc>
                <a:spcPct val="150000"/>
              </a:lnSpc>
              <a:spcBef>
                <a:spcPts val="0"/>
              </a:spcBef>
              <a:buClrTx/>
              <a:buFont typeface="Wingdings" panose="05000000000000000000" pitchFamily="2" charset="2"/>
              <a:buChar char="Ø"/>
            </a:pPr>
            <a:r>
              <a:rPr lang="en-IN" sz="2000" b="1" dirty="0"/>
              <a:t>Bribery: </a:t>
            </a:r>
            <a:r>
              <a:rPr lang="en-IN" sz="2000" dirty="0"/>
              <a:t>Bribery is explained </a:t>
            </a:r>
            <a:r>
              <a:rPr lang="en-IN" sz="2000" dirty="0" smtClean="0"/>
              <a:t>u/s </a:t>
            </a:r>
            <a:r>
              <a:rPr lang="en-IN" sz="2000" dirty="0"/>
              <a:t>171B IPC. Bribery means a person gives a </a:t>
            </a:r>
            <a:r>
              <a:rPr lang="en-IN" sz="2000" u="sng" dirty="0"/>
              <a:t>gratification to any person with the object of inducing him or any person with the object of inducing him or any other person to exercise any electoral rights or of rewarding any person for having exercised any such rights. A person who commits this offence shall be punished with imprisonment for a term of 7 Years. </a:t>
            </a:r>
            <a:endParaRPr lang="en-IN" sz="2000" u="sng" dirty="0" smtClean="0"/>
          </a:p>
          <a:p>
            <a:pPr marL="342900" lvl="1" indent="-342900" algn="just">
              <a:lnSpc>
                <a:spcPct val="150000"/>
              </a:lnSpc>
              <a:spcBef>
                <a:spcPts val="0"/>
              </a:spcBef>
              <a:buClrTx/>
              <a:buFont typeface="Wingdings" panose="05000000000000000000" pitchFamily="2" charset="2"/>
              <a:buChar char="Ø"/>
            </a:pPr>
            <a:r>
              <a:rPr lang="en-IN" sz="2000" b="1" dirty="0"/>
              <a:t>Criminal Misconduct: </a:t>
            </a:r>
            <a:r>
              <a:rPr lang="en-IN" sz="2000" dirty="0"/>
              <a:t>As defined under Section 13 under the Act, Criminal Misconduct means </a:t>
            </a:r>
            <a:r>
              <a:rPr lang="en-IN" sz="2000" u="sng" dirty="0"/>
              <a:t>misappropriation of entrusted property</a:t>
            </a:r>
            <a:r>
              <a:rPr lang="en-IN" sz="2000" dirty="0"/>
              <a:t>. </a:t>
            </a:r>
            <a:endParaRPr lang="en-IN" sz="2000" dirty="0" smtClean="0"/>
          </a:p>
          <a:p>
            <a:pPr marL="342900" lvl="1" indent="-342900" algn="just">
              <a:lnSpc>
                <a:spcPct val="150000"/>
              </a:lnSpc>
              <a:spcBef>
                <a:spcPts val="0"/>
              </a:spcBef>
              <a:buClrTx/>
              <a:buFont typeface="Wingdings" panose="05000000000000000000" pitchFamily="2" charset="2"/>
              <a:buChar char="Ø"/>
            </a:pPr>
            <a:r>
              <a:rPr lang="en-IN" sz="2000" b="1" dirty="0"/>
              <a:t>Prosecution Sanction: </a:t>
            </a:r>
            <a:r>
              <a:rPr lang="en-IN" sz="2000" dirty="0"/>
              <a:t>Sanction U/S 19(1) is needed for prosecution for offenses under the act for all serving or retired officials. </a:t>
            </a:r>
            <a:endParaRPr lang="en-IN" sz="2000" dirty="0" smtClean="0"/>
          </a:p>
          <a:p>
            <a:pPr marL="342900" lvl="1" indent="-342900" algn="just">
              <a:lnSpc>
                <a:spcPct val="150000"/>
              </a:lnSpc>
              <a:spcBef>
                <a:spcPts val="0"/>
              </a:spcBef>
              <a:buClrTx/>
              <a:buFont typeface="Wingdings" panose="05000000000000000000" pitchFamily="2" charset="2"/>
              <a:buChar char="Ø"/>
            </a:pPr>
            <a:endParaRPr lang="en-US" sz="2300" dirty="0"/>
          </a:p>
        </p:txBody>
      </p:sp>
    </p:spTree>
    <p:extLst>
      <p:ext uri="{BB962C8B-B14F-4D97-AF65-F5344CB8AC3E}">
        <p14:creationId xmlns:p14="http://schemas.microsoft.com/office/powerpoint/2010/main" val="30800720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Salient Features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342900" lvl="1" indent="-342900" algn="just">
              <a:lnSpc>
                <a:spcPct val="150000"/>
              </a:lnSpc>
              <a:spcBef>
                <a:spcPts val="0"/>
              </a:spcBef>
              <a:buClrTx/>
              <a:buFont typeface="Wingdings" panose="05000000000000000000" pitchFamily="2" charset="2"/>
              <a:buChar char="Ø"/>
            </a:pPr>
            <a:r>
              <a:rPr lang="en-IN" sz="2000" b="1" dirty="0"/>
              <a:t>The Time Limit of Cases </a:t>
            </a:r>
            <a:r>
              <a:rPr lang="en-IN" sz="2000" b="1" dirty="0" smtClean="0"/>
              <a:t>: </a:t>
            </a:r>
            <a:r>
              <a:rPr lang="en-IN" sz="2000" dirty="0"/>
              <a:t>The courts have a </a:t>
            </a:r>
            <a:r>
              <a:rPr lang="en-IN" sz="2000" u="sng" dirty="0"/>
              <a:t>complete trial of offences within two years</a:t>
            </a:r>
            <a:r>
              <a:rPr lang="en-IN" sz="2000" dirty="0"/>
              <a:t>. After recording reasons for the same, the court could </a:t>
            </a:r>
            <a:r>
              <a:rPr lang="en-IN" sz="2000" u="sng" dirty="0"/>
              <a:t>extend this duration six months at a time up to a maximum of four years. </a:t>
            </a:r>
            <a:endParaRPr lang="en-IN" sz="2000" u="sng" dirty="0" smtClean="0"/>
          </a:p>
          <a:p>
            <a:pPr marL="342900" lvl="1" indent="-342900" algn="just">
              <a:lnSpc>
                <a:spcPct val="150000"/>
              </a:lnSpc>
              <a:spcBef>
                <a:spcPts val="0"/>
              </a:spcBef>
              <a:buClrTx/>
              <a:buFont typeface="Wingdings" panose="05000000000000000000" pitchFamily="2" charset="2"/>
              <a:buChar char="Ø"/>
            </a:pPr>
            <a:r>
              <a:rPr lang="en-IN" sz="2000" b="1" dirty="0"/>
              <a:t>Commercial Organization: </a:t>
            </a:r>
            <a:r>
              <a:rPr lang="en-IN" sz="2000" dirty="0"/>
              <a:t>The Act prescribes </a:t>
            </a:r>
            <a:r>
              <a:rPr lang="en-IN" sz="2000" u="sng" dirty="0"/>
              <a:t>punishment of both directors as well the employees working in the commercial organizations </a:t>
            </a:r>
            <a:r>
              <a:rPr lang="en-IN" sz="2000" dirty="0"/>
              <a:t>by levying fine on the directors and employees indulged in bribery. They shall be punished with both imprisonment and fine. </a:t>
            </a:r>
            <a:endParaRPr lang="en-IN" sz="2000" dirty="0" smtClean="0"/>
          </a:p>
          <a:p>
            <a:pPr marL="342900" lvl="1" indent="-342900" algn="just">
              <a:lnSpc>
                <a:spcPct val="150000"/>
              </a:lnSpc>
              <a:spcBef>
                <a:spcPts val="0"/>
              </a:spcBef>
              <a:buClrTx/>
              <a:buFont typeface="Wingdings" panose="05000000000000000000" pitchFamily="2" charset="2"/>
              <a:buChar char="Ø"/>
            </a:pPr>
            <a:r>
              <a:rPr lang="en-IN" sz="2000" b="1" dirty="0"/>
              <a:t>Crimes Punishable by the Prevention of Corruption Act: </a:t>
            </a:r>
            <a:endParaRPr lang="en-IN" sz="2000" b="1" dirty="0" smtClean="0"/>
          </a:p>
          <a:p>
            <a:pPr marL="617537" lvl="2" indent="-342900" algn="just">
              <a:lnSpc>
                <a:spcPct val="150000"/>
              </a:lnSpc>
              <a:spcBef>
                <a:spcPts val="0"/>
              </a:spcBef>
              <a:buClrTx/>
              <a:buFont typeface="Wingdings" panose="05000000000000000000" pitchFamily="2" charset="2"/>
              <a:buChar char="ü"/>
            </a:pPr>
            <a:r>
              <a:rPr lang="en-IN" sz="2000" dirty="0"/>
              <a:t>In cases where a public servant either accepts money or gifts in their official </a:t>
            </a:r>
            <a:r>
              <a:rPr lang="en-IN" sz="2000" dirty="0" smtClean="0"/>
              <a:t>duty.</a:t>
            </a:r>
          </a:p>
          <a:p>
            <a:pPr marL="617537" lvl="2" indent="-342900" algn="just">
              <a:lnSpc>
                <a:spcPct val="150000"/>
              </a:lnSpc>
              <a:spcBef>
                <a:spcPts val="0"/>
              </a:spcBef>
              <a:buClrTx/>
              <a:buFont typeface="Wingdings" panose="05000000000000000000" pitchFamily="2" charset="2"/>
              <a:buChar char="ü"/>
            </a:pPr>
            <a:r>
              <a:rPr lang="en-IN" sz="2000" dirty="0"/>
              <a:t>Any individual aiding the public servant in committing the offence</a:t>
            </a:r>
            <a:r>
              <a:rPr lang="en-IN" sz="2000" dirty="0" smtClean="0"/>
              <a:t>.</a:t>
            </a:r>
          </a:p>
          <a:p>
            <a:pPr marL="617537" lvl="2" indent="-342900" algn="just">
              <a:lnSpc>
                <a:spcPct val="150000"/>
              </a:lnSpc>
              <a:spcBef>
                <a:spcPts val="0"/>
              </a:spcBef>
              <a:buClrTx/>
              <a:buFont typeface="Wingdings" panose="05000000000000000000" pitchFamily="2" charset="2"/>
              <a:buChar char="ü"/>
            </a:pPr>
            <a:r>
              <a:rPr lang="en-IN" sz="2000" dirty="0"/>
              <a:t>In cases where the public servant is in charge of committing criminal misconduct.</a:t>
            </a:r>
            <a:endParaRPr lang="en-US" sz="2000" dirty="0"/>
          </a:p>
        </p:txBody>
      </p:sp>
    </p:spTree>
    <p:extLst>
      <p:ext uri="{BB962C8B-B14F-4D97-AF65-F5344CB8AC3E}">
        <p14:creationId xmlns:p14="http://schemas.microsoft.com/office/powerpoint/2010/main" val="4288874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Key Highlights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000" b="1" dirty="0"/>
              <a:t>These are the following highlights of this Act: </a:t>
            </a:r>
            <a:endParaRPr lang="en-IN" sz="2000" b="1" dirty="0" smtClean="0"/>
          </a:p>
          <a:p>
            <a:pPr marL="0" lvl="1" indent="0" algn="just">
              <a:lnSpc>
                <a:spcPct val="150000"/>
              </a:lnSpc>
              <a:spcBef>
                <a:spcPts val="0"/>
              </a:spcBef>
              <a:buClrTx/>
              <a:buNone/>
            </a:pPr>
            <a:r>
              <a:rPr lang="en-IN" sz="2000" b="1" dirty="0"/>
              <a:t>Section 2 (d): </a:t>
            </a:r>
            <a:r>
              <a:rPr lang="en-IN" sz="2000" dirty="0"/>
              <a:t>The “undue advantage” means any gratification, other than legal remuneration. </a:t>
            </a:r>
            <a:r>
              <a:rPr lang="en-IN" sz="2000" u="sng" dirty="0" smtClean="0"/>
              <a:t>This </a:t>
            </a:r>
            <a:r>
              <a:rPr lang="en-IN" sz="2000" u="sng" dirty="0"/>
              <a:t>implies that even non-pecuniary or non-monetary considerations such as gifts and favours not estimable in terms of money are also covered under “undue advantage”. </a:t>
            </a:r>
            <a:endParaRPr lang="en-IN" sz="2000" u="sng" dirty="0" smtClean="0"/>
          </a:p>
          <a:p>
            <a:pPr marL="0" lvl="1" indent="0" algn="just">
              <a:lnSpc>
                <a:spcPct val="150000"/>
              </a:lnSpc>
              <a:spcBef>
                <a:spcPts val="0"/>
              </a:spcBef>
              <a:buClrTx/>
              <a:buNone/>
            </a:pPr>
            <a:r>
              <a:rPr lang="en-IN" sz="2000" b="1" dirty="0"/>
              <a:t>Section 3: Appointment of Special Judges</a:t>
            </a:r>
            <a:r>
              <a:rPr lang="en-IN" sz="2000" dirty="0"/>
              <a:t>: The Central and the State Government is empowered to appoint Special Judges by placing a notification in the Official Gazette. </a:t>
            </a:r>
            <a:endParaRPr lang="en-IN" sz="2000" dirty="0" smtClean="0"/>
          </a:p>
          <a:p>
            <a:pPr marL="0" lvl="1" indent="0" algn="just">
              <a:lnSpc>
                <a:spcPct val="150000"/>
              </a:lnSpc>
              <a:spcBef>
                <a:spcPts val="0"/>
              </a:spcBef>
              <a:buClrTx/>
              <a:buNone/>
            </a:pPr>
            <a:r>
              <a:rPr lang="en-IN" sz="2000" b="1" dirty="0"/>
              <a:t>Section 4 (4): </a:t>
            </a:r>
            <a:r>
              <a:rPr lang="en-IN" sz="2000" dirty="0"/>
              <a:t>This section provides two a time limit of two years to complete a trial of the cases under the act. </a:t>
            </a:r>
            <a:endParaRPr lang="en-IN" sz="2000" dirty="0" smtClean="0"/>
          </a:p>
          <a:p>
            <a:pPr marL="0" lvl="1" indent="0" algn="just">
              <a:lnSpc>
                <a:spcPct val="150000"/>
              </a:lnSpc>
              <a:spcBef>
                <a:spcPts val="0"/>
              </a:spcBef>
              <a:buClrTx/>
              <a:buNone/>
            </a:pPr>
            <a:r>
              <a:rPr lang="en-IN" sz="2000" b="1" dirty="0"/>
              <a:t>Section 5: </a:t>
            </a:r>
            <a:r>
              <a:rPr lang="en-IN" sz="2000" dirty="0"/>
              <a:t>Section 5 of the Act prescribes procedure and powers of Special Judge prescribed by the </a:t>
            </a:r>
            <a:r>
              <a:rPr lang="en-IN" sz="2000" dirty="0" err="1"/>
              <a:t>Cr.P.C</a:t>
            </a:r>
            <a:r>
              <a:rPr lang="en-IN" sz="2000" dirty="0"/>
              <a:t>. for the trial of warrant cases by the Magistrate. </a:t>
            </a:r>
            <a:endParaRPr lang="en-US" sz="2000" b="1" dirty="0"/>
          </a:p>
        </p:txBody>
      </p:sp>
    </p:spTree>
    <p:extLst>
      <p:ext uri="{BB962C8B-B14F-4D97-AF65-F5344CB8AC3E}">
        <p14:creationId xmlns:p14="http://schemas.microsoft.com/office/powerpoint/2010/main" val="120752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Key Highlights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000" b="1" dirty="0" smtClean="0"/>
              <a:t>Section </a:t>
            </a:r>
            <a:r>
              <a:rPr lang="en-IN" sz="2000" b="1" dirty="0"/>
              <a:t>7</a:t>
            </a:r>
            <a:r>
              <a:rPr lang="en-IN" sz="2000" b="1" dirty="0" smtClean="0"/>
              <a:t>: </a:t>
            </a:r>
            <a:r>
              <a:rPr lang="en-IN" sz="2000" u="sng" dirty="0"/>
              <a:t>A public servant who obtains the undue advantage </a:t>
            </a:r>
            <a:r>
              <a:rPr lang="en-IN" sz="2000" dirty="0"/>
              <a:t>as a reward for the improper or dishonest performance of public duty. This section explains about the dishonest or improper performance of a public servant for illegal gains for money. In this offence the person shall be punished with an imprisonment of 3 years which can be extended to 7 years and fine. </a:t>
            </a:r>
            <a:endParaRPr lang="en-IN" sz="2000" dirty="0" smtClean="0"/>
          </a:p>
          <a:p>
            <a:pPr marL="0" lvl="1" indent="0" algn="just">
              <a:lnSpc>
                <a:spcPct val="150000"/>
              </a:lnSpc>
              <a:spcBef>
                <a:spcPts val="0"/>
              </a:spcBef>
              <a:buClrTx/>
              <a:buNone/>
            </a:pPr>
            <a:r>
              <a:rPr lang="en-IN" sz="2000" b="1" dirty="0"/>
              <a:t>Section 8: </a:t>
            </a:r>
            <a:r>
              <a:rPr lang="en-IN" sz="2000" u="sng" dirty="0"/>
              <a:t>Any person who promises to give undue advantages </a:t>
            </a:r>
            <a:r>
              <a:rPr lang="en-IN" sz="2000" dirty="0"/>
              <a:t>to another person as a motive or reward to induce a public servant for improper performance of public duty. If a commercial organization has committed such offence, such organization shall be punished with a fine. he bribe taker shall be punished with imprisonment of a term of 7 years and fine. </a:t>
            </a:r>
            <a:endParaRPr lang="en-IN" sz="2000" dirty="0" smtClean="0"/>
          </a:p>
          <a:p>
            <a:pPr marL="0" lvl="1" indent="0" algn="just">
              <a:lnSpc>
                <a:spcPct val="150000"/>
              </a:lnSpc>
              <a:spcBef>
                <a:spcPts val="0"/>
              </a:spcBef>
              <a:buClrTx/>
              <a:buNone/>
            </a:pPr>
            <a:r>
              <a:rPr lang="en-IN" sz="2000" b="1" dirty="0"/>
              <a:t>Section 9: </a:t>
            </a:r>
            <a:r>
              <a:rPr lang="en-IN" sz="2000" u="sng" dirty="0"/>
              <a:t>Bribing a public servant by a commercial organization</a:t>
            </a:r>
            <a:r>
              <a:rPr lang="en-IN" sz="2000" dirty="0"/>
              <a:t>: If a person is said to give promises to give undue advantage to a public servant if he has alleged to have committed an offence </a:t>
            </a:r>
            <a:r>
              <a:rPr lang="en-IN" sz="2000" dirty="0" smtClean="0"/>
              <a:t>u/s </a:t>
            </a:r>
            <a:r>
              <a:rPr lang="en-IN" sz="2000" dirty="0"/>
              <a:t>8 irrespective of whether or not he has been prosecuted for such offence. </a:t>
            </a:r>
            <a:endParaRPr lang="en-US" sz="2000" b="1" dirty="0"/>
          </a:p>
        </p:txBody>
      </p:sp>
    </p:spTree>
    <p:extLst>
      <p:ext uri="{BB962C8B-B14F-4D97-AF65-F5344CB8AC3E}">
        <p14:creationId xmlns:p14="http://schemas.microsoft.com/office/powerpoint/2010/main" val="29810751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Key Highlights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2000" b="1" dirty="0" smtClean="0"/>
              <a:t>Section </a:t>
            </a:r>
            <a:r>
              <a:rPr lang="en-IN" sz="2000" b="1" dirty="0"/>
              <a:t>12: </a:t>
            </a:r>
            <a:r>
              <a:rPr lang="en-IN" sz="2000" u="sng" dirty="0"/>
              <a:t>Abetment of offences</a:t>
            </a:r>
            <a:r>
              <a:rPr lang="en-IN" sz="2000" dirty="0"/>
              <a:t>: If a person abets other people and commits the offence under this act, they shall be punished with an imprisonment of 3 years which can be extended to 7 years and fine. </a:t>
            </a:r>
            <a:endParaRPr lang="en-IN" sz="2000" dirty="0" smtClean="0"/>
          </a:p>
          <a:p>
            <a:pPr marL="0" lvl="1" indent="0" algn="just">
              <a:lnSpc>
                <a:spcPct val="150000"/>
              </a:lnSpc>
              <a:spcBef>
                <a:spcPts val="0"/>
              </a:spcBef>
              <a:buClrTx/>
              <a:buNone/>
            </a:pPr>
            <a:r>
              <a:rPr lang="en-IN" sz="2000" b="1" dirty="0"/>
              <a:t>Section 13(1): </a:t>
            </a:r>
            <a:r>
              <a:rPr lang="en-IN" sz="2000" u="sng" dirty="0"/>
              <a:t>Criminal misconduct by a public servant</a:t>
            </a:r>
            <a:r>
              <a:rPr lang="en-IN" sz="2000" dirty="0"/>
              <a:t>: If the person dishonestly or fraudulently misappropriates or otherwise converts for his use of any property entrusted to him or any property under his control as a public servant or allows any person to do so. The person shall be punished with imprisonment of term 5 years which may extend to 10 years and fine. </a:t>
            </a:r>
            <a:endParaRPr lang="en-IN" sz="2000" dirty="0" smtClean="0"/>
          </a:p>
          <a:p>
            <a:pPr marL="0" lvl="1" indent="0" algn="just">
              <a:lnSpc>
                <a:spcPct val="150000"/>
              </a:lnSpc>
              <a:spcBef>
                <a:spcPts val="0"/>
              </a:spcBef>
              <a:buClrTx/>
              <a:buNone/>
            </a:pPr>
            <a:r>
              <a:rPr lang="en-IN" sz="2000" b="1" dirty="0"/>
              <a:t>Section 14: </a:t>
            </a:r>
            <a:r>
              <a:rPr lang="en-IN" sz="2000" u="sng" dirty="0"/>
              <a:t>Punishment for the habitual offender</a:t>
            </a:r>
            <a:r>
              <a:rPr lang="en-IN" sz="2000" dirty="0"/>
              <a:t>: A person is said to be a habitual offender when he has the habit of commits the same crime again and again. The habitual offender shall be punished with imprisonment for the term of 5 years which may extend to 10 years and fine. </a:t>
            </a:r>
            <a:endParaRPr lang="en-US" sz="2000" b="1" dirty="0"/>
          </a:p>
        </p:txBody>
      </p:sp>
    </p:spTree>
    <p:extLst>
      <p:ext uri="{BB962C8B-B14F-4D97-AF65-F5344CB8AC3E}">
        <p14:creationId xmlns:p14="http://schemas.microsoft.com/office/powerpoint/2010/main" val="6394453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181"/>
            <a:ext cx="10972800" cy="737584"/>
          </a:xfrm>
        </p:spPr>
        <p:txBody>
          <a:bodyPr/>
          <a:lstStyle/>
          <a:p>
            <a:pPr algn="ctr"/>
            <a:r>
              <a:rPr lang="en-IN" sz="4800" dirty="0"/>
              <a:t/>
            </a:r>
            <a:br>
              <a:rPr lang="en-IN" sz="4800" dirty="0"/>
            </a:br>
            <a:r>
              <a:rPr lang="en-IN" sz="4800" dirty="0"/>
              <a:t/>
            </a:r>
            <a:br>
              <a:rPr lang="en-IN" sz="4800" dirty="0"/>
            </a:br>
            <a:r>
              <a:rPr lang="en-IN" sz="3800" dirty="0"/>
              <a:t>Key Highlights of the Prevention of Corruption </a:t>
            </a:r>
            <a:r>
              <a:rPr lang="en-IN" sz="3800" dirty="0" smtClean="0"/>
              <a:t>Act</a:t>
            </a:r>
            <a:endParaRPr lang="en-IN" sz="3800" dirty="0"/>
          </a:p>
        </p:txBody>
      </p:sp>
      <p:sp>
        <p:nvSpPr>
          <p:cNvPr id="3" name="Content Placeholder 2"/>
          <p:cNvSpPr>
            <a:spLocks noGrp="1"/>
          </p:cNvSpPr>
          <p:nvPr>
            <p:ph idx="1"/>
          </p:nvPr>
        </p:nvSpPr>
        <p:spPr>
          <a:xfrm>
            <a:off x="609600" y="1339400"/>
            <a:ext cx="10972800" cy="5074278"/>
          </a:xfrm>
        </p:spPr>
        <p:txBody>
          <a:bodyPr/>
          <a:lstStyle/>
          <a:p>
            <a:pPr marL="0" lvl="1" indent="0" algn="just">
              <a:lnSpc>
                <a:spcPct val="150000"/>
              </a:lnSpc>
              <a:spcBef>
                <a:spcPts val="0"/>
              </a:spcBef>
              <a:buClrTx/>
              <a:buNone/>
            </a:pPr>
            <a:r>
              <a:rPr lang="en-IN" sz="1900" b="1" dirty="0" smtClean="0"/>
              <a:t>Section </a:t>
            </a:r>
            <a:r>
              <a:rPr lang="en-IN" sz="1900" b="1" dirty="0"/>
              <a:t>15: </a:t>
            </a:r>
            <a:r>
              <a:rPr lang="en-IN" sz="1900" dirty="0"/>
              <a:t>Punishment for attempt: A person who commits an offence of misappropriation of funds or property shall be punished with imprisonment of 3 years and fine. </a:t>
            </a:r>
            <a:endParaRPr lang="en-IN" sz="1900" dirty="0" smtClean="0"/>
          </a:p>
          <a:p>
            <a:pPr marL="0" lvl="1" indent="0" algn="just">
              <a:lnSpc>
                <a:spcPct val="150000"/>
              </a:lnSpc>
              <a:spcBef>
                <a:spcPts val="0"/>
              </a:spcBef>
              <a:buClrTx/>
              <a:buNone/>
            </a:pPr>
            <a:r>
              <a:rPr lang="en-IN" sz="1900" b="1" dirty="0"/>
              <a:t>Section 17A: </a:t>
            </a:r>
            <a:r>
              <a:rPr lang="en-IN" sz="1900" dirty="0"/>
              <a:t>Granting sanctions for the prosecution: The government needs the public officials for prosecution. There will be no need of prior approval will be necessary for cases involving the arrest of a person on the spot on the charge of accepting or accepting to accept any undue advantage for himself or any other person. </a:t>
            </a:r>
            <a:endParaRPr lang="en-IN" sz="1900" dirty="0" smtClean="0"/>
          </a:p>
          <a:p>
            <a:pPr marL="0" lvl="1" indent="0" algn="just">
              <a:lnSpc>
                <a:spcPct val="150000"/>
              </a:lnSpc>
              <a:spcBef>
                <a:spcPts val="0"/>
              </a:spcBef>
              <a:buClrTx/>
              <a:buNone/>
            </a:pPr>
            <a:r>
              <a:rPr lang="en-IN" sz="1900" b="1" dirty="0"/>
              <a:t>Section 18 A: </a:t>
            </a:r>
            <a:r>
              <a:rPr lang="en-IN" sz="1900" dirty="0"/>
              <a:t>A provision of criminal law amendment ordinance, 1944 to apply to attachments under this act: shall as far as may be, apply to the attachment, administration of attached property and execution of the order of attachment or confiscation money or property procured through an offence under this act. </a:t>
            </a:r>
            <a:endParaRPr lang="en-IN" sz="1900" dirty="0" smtClean="0"/>
          </a:p>
          <a:p>
            <a:pPr marL="0" lvl="1" indent="0" algn="just">
              <a:lnSpc>
                <a:spcPct val="150000"/>
              </a:lnSpc>
              <a:spcBef>
                <a:spcPts val="0"/>
              </a:spcBef>
              <a:buClrTx/>
              <a:buNone/>
            </a:pPr>
            <a:r>
              <a:rPr lang="en-IN" sz="1900" b="1" dirty="0"/>
              <a:t>Section 29: </a:t>
            </a:r>
            <a:r>
              <a:rPr lang="en-IN" sz="1900" dirty="0"/>
              <a:t>Powers to make rules: The central government has the power to make rules for carrying out the provisions of the act. </a:t>
            </a:r>
            <a:endParaRPr lang="en-US" sz="1900" b="1" dirty="0"/>
          </a:p>
        </p:txBody>
      </p:sp>
    </p:spTree>
    <p:extLst>
      <p:ext uri="{BB962C8B-B14F-4D97-AF65-F5344CB8AC3E}">
        <p14:creationId xmlns:p14="http://schemas.microsoft.com/office/powerpoint/2010/main" val="2197515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smtClean="0"/>
              <a:t>Objectives of IT Act, 2000</a:t>
            </a:r>
            <a:endParaRPr lang="en-IN" sz="4800" dirty="0"/>
          </a:p>
        </p:txBody>
      </p:sp>
      <p:sp>
        <p:nvSpPr>
          <p:cNvPr id="3" name="Content Placeholder 2"/>
          <p:cNvSpPr>
            <a:spLocks noGrp="1"/>
          </p:cNvSpPr>
          <p:nvPr>
            <p:ph idx="1"/>
          </p:nvPr>
        </p:nvSpPr>
        <p:spPr>
          <a:xfrm>
            <a:off x="609600" y="1481069"/>
            <a:ext cx="10972800" cy="5074278"/>
          </a:xfrm>
        </p:spPr>
        <p:txBody>
          <a:bodyPr/>
          <a:lstStyle/>
          <a:p>
            <a:pPr marL="342900" lvl="2" indent="-342900" algn="just">
              <a:lnSpc>
                <a:spcPct val="150000"/>
              </a:lnSpc>
              <a:spcBef>
                <a:spcPts val="0"/>
              </a:spcBef>
              <a:buFont typeface="Wingdings" panose="05000000000000000000" pitchFamily="2" charset="2"/>
              <a:buChar char="§"/>
            </a:pPr>
            <a:r>
              <a:rPr lang="en-IN" sz="2000" u="sng" dirty="0"/>
              <a:t>Grant legal recognition to all transactions done via electronic exchange of data </a:t>
            </a:r>
            <a:r>
              <a:rPr lang="en-IN" sz="2000" dirty="0"/>
              <a:t>or other electronic means of communication or e-commerce, in place of the earlier paper-based method of communication</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u="sng" dirty="0"/>
              <a:t>Give legal recognition to digital signatures</a:t>
            </a:r>
            <a:r>
              <a:rPr lang="en-IN" sz="2000" dirty="0"/>
              <a:t> for the authentication of any information or matters requiring legal authentication</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u="sng" dirty="0"/>
              <a:t>Facilitate the electronic filing of documents </a:t>
            </a:r>
            <a:r>
              <a:rPr lang="en-IN" sz="2000" dirty="0"/>
              <a:t>with Government agencies and also departments</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u="sng" dirty="0"/>
              <a:t>Facilitate the electronic storage </a:t>
            </a:r>
            <a:r>
              <a:rPr lang="en-IN" sz="2000" dirty="0"/>
              <a:t>of data</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u="sng" dirty="0"/>
              <a:t>Give legal sanction and also facilitate the electronic transfer of funds </a:t>
            </a:r>
            <a:r>
              <a:rPr lang="en-IN" sz="2000" dirty="0"/>
              <a:t>between banks and financial institutions</a:t>
            </a:r>
            <a:r>
              <a:rPr lang="en-IN" sz="2000" dirty="0" smtClean="0"/>
              <a:t>.</a:t>
            </a:r>
          </a:p>
          <a:p>
            <a:pPr marL="342900" lvl="2" indent="-342900" algn="just">
              <a:lnSpc>
                <a:spcPct val="150000"/>
              </a:lnSpc>
              <a:spcBef>
                <a:spcPts val="0"/>
              </a:spcBef>
              <a:buFont typeface="Wingdings" panose="05000000000000000000" pitchFamily="2" charset="2"/>
              <a:buChar char="§"/>
            </a:pPr>
            <a:r>
              <a:rPr lang="en-IN" sz="2000" u="sng" dirty="0"/>
              <a:t>Grant legal recognition to bankers under the Evidence Act, 1891</a:t>
            </a:r>
            <a:r>
              <a:rPr lang="en-IN" sz="2000" dirty="0"/>
              <a:t> and the Reserve Bank of India Act, 1934,</a:t>
            </a:r>
          </a:p>
          <a:p>
            <a:pPr marL="0" indent="0">
              <a:buNone/>
            </a:pPr>
            <a:endParaRPr lang="en-IN" sz="2400" dirty="0"/>
          </a:p>
          <a:p>
            <a:pPr lvl="1" algn="just"/>
            <a:endParaRPr lang="en-IN" b="1" dirty="0"/>
          </a:p>
        </p:txBody>
      </p:sp>
    </p:spTree>
    <p:extLst>
      <p:ext uri="{BB962C8B-B14F-4D97-AF65-F5344CB8AC3E}">
        <p14:creationId xmlns:p14="http://schemas.microsoft.com/office/powerpoint/2010/main" val="12168741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Insolvency and Bankruptcy Code, 2016</a:t>
            </a:r>
            <a:endParaRPr lang="en-US" b="1" dirty="0"/>
          </a:p>
        </p:txBody>
      </p:sp>
      <p:sp>
        <p:nvSpPr>
          <p:cNvPr id="3" name="Content Placeholder 2"/>
          <p:cNvSpPr>
            <a:spLocks noGrp="1"/>
          </p:cNvSpPr>
          <p:nvPr>
            <p:ph idx="1"/>
          </p:nvPr>
        </p:nvSpPr>
        <p:spPr>
          <a:xfrm>
            <a:off x="609600" y="3984171"/>
            <a:ext cx="10972800" cy="1658983"/>
          </a:xfrm>
        </p:spPr>
        <p:txBody>
          <a:bodyPr>
            <a:normAutofit fontScale="62500" lnSpcReduction="20000"/>
          </a:bodyPr>
          <a:lstStyle/>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5000" b="1" dirty="0" smtClean="0">
                <a:solidFill>
                  <a:srgbClr val="546422"/>
                </a:solidFill>
              </a:rPr>
              <a:t>                 </a:t>
            </a:r>
            <a:endParaRPr lang="en-US" sz="5000" b="1" dirty="0">
              <a:solidFill>
                <a:srgbClr val="546422"/>
              </a:solidFill>
            </a:endParaRPr>
          </a:p>
          <a:p>
            <a:pPr eaLnBrk="1" hangingPunct="1">
              <a:buFont typeface="Wingdings 2" panose="05020102010507070707" pitchFamily="18" charset="2"/>
              <a:buNone/>
            </a:pPr>
            <a:endParaRPr lang="en-US" sz="2800" b="1" dirty="0"/>
          </a:p>
          <a:p>
            <a:pPr eaLnBrk="1" hangingPunct="1">
              <a:buFont typeface="Wingdings 2" panose="05020102010507070707" pitchFamily="18" charset="2"/>
              <a:buNone/>
            </a:pPr>
            <a:r>
              <a:rPr lang="en-US" sz="2800" b="1" dirty="0"/>
              <a:t>             </a:t>
            </a:r>
          </a:p>
          <a:p>
            <a:pPr eaLnBrk="1" hangingPunct="1">
              <a:buFont typeface="Wingdings 2" panose="05020102010507070707" pitchFamily="18" charset="2"/>
              <a:buNone/>
            </a:pPr>
            <a:r>
              <a:rPr lang="en-US" sz="2800" b="1" dirty="0"/>
              <a:t>                      </a:t>
            </a:r>
            <a:endParaRPr lang="en-US" dirty="0" smtClean="0"/>
          </a:p>
        </p:txBody>
      </p:sp>
    </p:spTree>
    <p:extLst>
      <p:ext uri="{BB962C8B-B14F-4D97-AF65-F5344CB8AC3E}">
        <p14:creationId xmlns:p14="http://schemas.microsoft.com/office/powerpoint/2010/main" val="27639918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4800" dirty="0"/>
              <a:t/>
            </a:r>
            <a:br>
              <a:rPr lang="en-IN" sz="4800" dirty="0"/>
            </a:br>
            <a:r>
              <a:rPr lang="en-IN" sz="4800" dirty="0" smtClean="0"/>
              <a:t>Overview</a:t>
            </a:r>
            <a:endParaRPr lang="en-IN" sz="3800" dirty="0"/>
          </a:p>
        </p:txBody>
      </p:sp>
      <p:sp>
        <p:nvSpPr>
          <p:cNvPr id="3" name="Content Placeholder 2"/>
          <p:cNvSpPr>
            <a:spLocks noGrp="1"/>
          </p:cNvSpPr>
          <p:nvPr>
            <p:ph idx="1"/>
          </p:nvPr>
        </p:nvSpPr>
        <p:spPr>
          <a:xfrm>
            <a:off x="609600" y="1068941"/>
            <a:ext cx="10972800" cy="5074278"/>
          </a:xfrm>
        </p:spPr>
        <p:txBody>
          <a:bodyPr/>
          <a:lstStyle/>
          <a:p>
            <a:pPr marL="0" lvl="1" indent="0" algn="just">
              <a:lnSpc>
                <a:spcPct val="150000"/>
              </a:lnSpc>
              <a:spcBef>
                <a:spcPts val="0"/>
              </a:spcBef>
              <a:buClrTx/>
              <a:buNone/>
            </a:pPr>
            <a:r>
              <a:rPr lang="en-IN" sz="2000" dirty="0"/>
              <a:t>On 28th May, 2016, the Code was published in the official gazette after its passage in Parliament. It has been hailed as a major economic measure, aimed at aligning insolvency laws with international standards. The aim of the Code is to </a:t>
            </a:r>
            <a:endParaRPr lang="en-IN" sz="2000" dirty="0" smtClean="0"/>
          </a:p>
          <a:p>
            <a:pPr marL="457200" lvl="1" indent="-457200" algn="just">
              <a:lnSpc>
                <a:spcPct val="150000"/>
              </a:lnSpc>
              <a:spcBef>
                <a:spcPts val="0"/>
              </a:spcBef>
              <a:buClrTx/>
              <a:buFont typeface="+mj-lt"/>
              <a:buAutoNum type="alphaLcParenR"/>
            </a:pPr>
            <a:r>
              <a:rPr lang="en-IN" sz="2000" u="sng" dirty="0"/>
              <a:t>promote entrepreneurship and availability of </a:t>
            </a:r>
            <a:r>
              <a:rPr lang="en-IN" sz="2000" u="sng" dirty="0" smtClean="0"/>
              <a:t>credit;</a:t>
            </a:r>
          </a:p>
          <a:p>
            <a:pPr marL="457200" lvl="1" indent="-457200" algn="just">
              <a:lnSpc>
                <a:spcPct val="150000"/>
              </a:lnSpc>
              <a:spcBef>
                <a:spcPts val="0"/>
              </a:spcBef>
              <a:buClrTx/>
              <a:buFont typeface="+mj-lt"/>
              <a:buAutoNum type="alphaLcParenR"/>
            </a:pPr>
            <a:r>
              <a:rPr lang="en-IN" sz="2000" u="sng" dirty="0" smtClean="0"/>
              <a:t>ensure </a:t>
            </a:r>
            <a:r>
              <a:rPr lang="en-IN" sz="2000" u="sng" dirty="0"/>
              <a:t>the balanced interests of all stakeholders </a:t>
            </a:r>
            <a:r>
              <a:rPr lang="en-IN" sz="2000" u="sng" dirty="0" smtClean="0"/>
              <a:t>and</a:t>
            </a:r>
          </a:p>
          <a:p>
            <a:pPr marL="457200" lvl="1" indent="-457200" algn="just">
              <a:lnSpc>
                <a:spcPct val="150000"/>
              </a:lnSpc>
              <a:spcBef>
                <a:spcPts val="0"/>
              </a:spcBef>
              <a:buClrTx/>
              <a:buFont typeface="+mj-lt"/>
              <a:buAutoNum type="alphaLcParenR"/>
            </a:pPr>
            <a:r>
              <a:rPr lang="en-IN" sz="2000" u="sng" dirty="0" smtClean="0"/>
              <a:t>promote </a:t>
            </a:r>
            <a:r>
              <a:rPr lang="en-IN" sz="2000" u="sng" dirty="0"/>
              <a:t>time-bound resolution of insolvency in case of corporate persons, partnership firms and individuals</a:t>
            </a:r>
            <a:r>
              <a:rPr lang="en-IN" sz="2000" u="sng" dirty="0" smtClean="0"/>
              <a:t>.</a:t>
            </a:r>
          </a:p>
          <a:p>
            <a:pPr marL="0" lvl="1" indent="0" algn="just">
              <a:lnSpc>
                <a:spcPct val="150000"/>
              </a:lnSpc>
              <a:spcBef>
                <a:spcPts val="0"/>
              </a:spcBef>
              <a:buClrTx/>
              <a:buNone/>
            </a:pPr>
            <a:r>
              <a:rPr lang="en-IN" sz="1950" dirty="0"/>
              <a:t>The Insolvency &amp; Bankruptcy Code 2016 (“IBC”), enacted to address the troubling shortcomings in existing staggered insolvency laws in India and to bring them under one umbrella, is set up to face a monumental challenge and equally monumental expectations. Thus, it is apparent that the Code is perhaps one of the most critical legislations introduced in the recent years impacting the ease of doing business in India. </a:t>
            </a:r>
            <a:endParaRPr lang="en-US" sz="1950" dirty="0"/>
          </a:p>
        </p:txBody>
      </p:sp>
    </p:spTree>
    <p:extLst>
      <p:ext uri="{BB962C8B-B14F-4D97-AF65-F5344CB8AC3E}">
        <p14:creationId xmlns:p14="http://schemas.microsoft.com/office/powerpoint/2010/main" val="32262131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4800" dirty="0"/>
              <a:t/>
            </a:r>
            <a:br>
              <a:rPr lang="en-IN" sz="4800" dirty="0"/>
            </a:br>
            <a:r>
              <a:rPr lang="en-IN" sz="4500" dirty="0" smtClean="0"/>
              <a:t>PUFE Transactions Under IBC, 2016</a:t>
            </a:r>
            <a:endParaRPr lang="en-IN" sz="4500" dirty="0"/>
          </a:p>
        </p:txBody>
      </p:sp>
      <p:sp>
        <p:nvSpPr>
          <p:cNvPr id="3" name="Content Placeholder 2"/>
          <p:cNvSpPr>
            <a:spLocks noGrp="1"/>
          </p:cNvSpPr>
          <p:nvPr>
            <p:ph idx="1"/>
          </p:nvPr>
        </p:nvSpPr>
        <p:spPr>
          <a:xfrm>
            <a:off x="609600" y="1365158"/>
            <a:ext cx="10972800" cy="5074278"/>
          </a:xfrm>
        </p:spPr>
        <p:txBody>
          <a:bodyPr/>
          <a:lstStyle/>
          <a:p>
            <a:pPr marL="0" lvl="1" indent="0" algn="just">
              <a:lnSpc>
                <a:spcPct val="150000"/>
              </a:lnSpc>
              <a:spcBef>
                <a:spcPts val="0"/>
              </a:spcBef>
              <a:buClrTx/>
              <a:buNone/>
            </a:pPr>
            <a:r>
              <a:rPr lang="en-IN" sz="2200" dirty="0"/>
              <a:t>The Insolvency and Bankruptcy Code, 2016 lists four types of vulnerable transactions, namely </a:t>
            </a:r>
            <a:r>
              <a:rPr lang="en-IN" sz="2200" u="sng" dirty="0"/>
              <a:t>Preferential, Undervalued, Fraudulent, and Extortionate</a:t>
            </a:r>
            <a:r>
              <a:rPr lang="en-IN" sz="2200" dirty="0"/>
              <a:t>. PUFE Transactions are covered under sections </a:t>
            </a:r>
            <a:r>
              <a:rPr lang="en-IN" sz="2200" u="sng" dirty="0"/>
              <a:t>43, 45, 66, and 50 </a:t>
            </a:r>
            <a:r>
              <a:rPr lang="en-IN" sz="2200" dirty="0"/>
              <a:t>of IBC. </a:t>
            </a:r>
            <a:endParaRPr lang="en-IN" sz="2200" dirty="0" smtClean="0"/>
          </a:p>
          <a:p>
            <a:pPr marL="0" lvl="1" indent="0" algn="just">
              <a:lnSpc>
                <a:spcPct val="150000"/>
              </a:lnSpc>
              <a:spcBef>
                <a:spcPts val="0"/>
              </a:spcBef>
              <a:buClrTx/>
              <a:buNone/>
            </a:pPr>
            <a:r>
              <a:rPr lang="en-IN" sz="2200" dirty="0"/>
              <a:t>There could be a risk of the Transaction being challenged as a PUFE Transaction and therefore, the </a:t>
            </a:r>
            <a:r>
              <a:rPr lang="en-IN" sz="2200" u="sng" dirty="0"/>
              <a:t>resolution professional while facilitating the resolution of the corporate debtor, is duty-bound to form an opinion and identify such transactions and report them </a:t>
            </a:r>
            <a:r>
              <a:rPr lang="en-IN" sz="2200" dirty="0"/>
              <a:t>to the adjudicating authority for the appropriate relief, in cases where the Seller has been subjected to a PUFE transaction. </a:t>
            </a:r>
            <a:endParaRPr lang="en-US" sz="2200" dirty="0"/>
          </a:p>
        </p:txBody>
      </p:sp>
    </p:spTree>
    <p:extLst>
      <p:ext uri="{BB962C8B-B14F-4D97-AF65-F5344CB8AC3E}">
        <p14:creationId xmlns:p14="http://schemas.microsoft.com/office/powerpoint/2010/main" val="234114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b="1" dirty="0"/>
              <a:t>Section 43</a:t>
            </a:r>
            <a:r>
              <a:rPr lang="en-IN" dirty="0"/>
              <a:t>: </a:t>
            </a:r>
            <a:r>
              <a:rPr lang="en-IN" sz="2200" u="sng" dirty="0" smtClean="0"/>
              <a:t>Preferential Transaction &amp; Relevant Time.</a:t>
            </a:r>
          </a:p>
          <a:p>
            <a:pPr marL="0" lvl="1" indent="0" algn="just">
              <a:lnSpc>
                <a:spcPct val="150000"/>
              </a:lnSpc>
              <a:spcBef>
                <a:spcPts val="0"/>
              </a:spcBef>
              <a:buClrTx/>
              <a:buNone/>
            </a:pPr>
            <a:r>
              <a:rPr lang="en-IN" sz="2200" b="1" dirty="0" smtClean="0"/>
              <a:t> Bare Act</a:t>
            </a:r>
            <a:r>
              <a:rPr lang="en-IN" sz="2200" dirty="0" smtClean="0"/>
              <a:t>: </a:t>
            </a:r>
            <a:r>
              <a:rPr lang="en-IN" sz="2000" dirty="0" smtClean="0"/>
              <a:t>Corporate Debtor shall be deemed to have given a preference, if: </a:t>
            </a:r>
          </a:p>
          <a:p>
            <a:pPr marL="617537" lvl="2" indent="-342900" algn="just">
              <a:lnSpc>
                <a:spcPct val="150000"/>
              </a:lnSpc>
              <a:spcBef>
                <a:spcPts val="0"/>
              </a:spcBef>
              <a:buClrTx/>
              <a:buSzPct val="100000"/>
              <a:buFont typeface="+mj-lt"/>
              <a:buAutoNum type="arabicPeriod"/>
            </a:pPr>
            <a:r>
              <a:rPr lang="en-IN" sz="1800" dirty="0" smtClean="0"/>
              <a:t>Where the liquidator or the resolution professional, as the case may be, is of the opinion that the corporate debtor has at a relevant time given a preference in such transactions and  in such manner as laid down in sub-section (2) to any persons as referred to in sub-section (4), he shall apply to the Adjudicating Authority for avoidance of preferential transactions and for, one or more of the orders referred to in section 44. </a:t>
            </a:r>
          </a:p>
          <a:p>
            <a:pPr marL="617537" lvl="2" indent="-342900" algn="just">
              <a:lnSpc>
                <a:spcPct val="150000"/>
              </a:lnSpc>
              <a:spcBef>
                <a:spcPts val="0"/>
              </a:spcBef>
              <a:buClrTx/>
              <a:buSzPct val="100000"/>
              <a:buFont typeface="+mj-lt"/>
              <a:buAutoNum type="arabicPeriod"/>
            </a:pPr>
            <a:r>
              <a:rPr lang="en-IN" sz="2000" dirty="0" smtClean="0"/>
              <a:t>A corporate debtor shall be deemed to have given a preference, if: </a:t>
            </a:r>
          </a:p>
          <a:p>
            <a:pPr marL="890587" lvl="3" indent="-342900" algn="just">
              <a:spcBef>
                <a:spcPts val="0"/>
              </a:spcBef>
              <a:buClrTx/>
              <a:buFont typeface="Wingdings" panose="05000000000000000000" pitchFamily="2" charset="2"/>
              <a:buChar char="Ø"/>
            </a:pPr>
            <a:r>
              <a:rPr lang="en-IN" sz="1800" dirty="0" smtClean="0"/>
              <a:t>there is a transfer of property or an interest thereof of the corporate debtor </a:t>
            </a:r>
          </a:p>
          <a:p>
            <a:pPr marL="890587" lvl="3" indent="-342900" algn="just">
              <a:spcBef>
                <a:spcPts val="0"/>
              </a:spcBef>
              <a:buClrTx/>
              <a:buFont typeface="Wingdings" panose="05000000000000000000" pitchFamily="2" charset="2"/>
              <a:buChar char="Ø"/>
            </a:pPr>
            <a:r>
              <a:rPr lang="en-IN" sz="1800" dirty="0" smtClean="0"/>
              <a:t>the transfer under clause (a) has the effect of putting such creditor or a surety or a guarantor in a beneficial position than it would have been in the event of a distribution of assets being made in accordance with section 53 </a:t>
            </a:r>
            <a:endParaRPr lang="en-US" sz="1700" dirty="0"/>
          </a:p>
        </p:txBody>
      </p:sp>
    </p:spTree>
    <p:extLst>
      <p:ext uri="{BB962C8B-B14F-4D97-AF65-F5344CB8AC3E}">
        <p14:creationId xmlns:p14="http://schemas.microsoft.com/office/powerpoint/2010/main" val="34845433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731837" lvl="2" indent="-457200" algn="just">
              <a:lnSpc>
                <a:spcPct val="150000"/>
              </a:lnSpc>
              <a:spcBef>
                <a:spcPts val="0"/>
              </a:spcBef>
              <a:buClrTx/>
              <a:buSzPct val="100000"/>
              <a:buFont typeface="+mj-lt"/>
              <a:buAutoNum type="arabicPeriod" startAt="3"/>
            </a:pPr>
            <a:r>
              <a:rPr lang="en-IN" sz="2000" dirty="0"/>
              <a:t>For the purposes of sub-section (2), a </a:t>
            </a:r>
            <a:r>
              <a:rPr lang="en-IN" sz="2000" u="sng" dirty="0"/>
              <a:t>preference shall not include the following transfers</a:t>
            </a:r>
            <a:r>
              <a:rPr lang="en-IN" sz="2000" dirty="0"/>
              <a:t>: </a:t>
            </a:r>
            <a:endParaRPr lang="en-IN" sz="2000" dirty="0" smtClean="0"/>
          </a:p>
          <a:p>
            <a:pPr marL="1004887" lvl="3" indent="-457200" algn="just">
              <a:lnSpc>
                <a:spcPct val="150000"/>
              </a:lnSpc>
              <a:spcBef>
                <a:spcPts val="0"/>
              </a:spcBef>
              <a:buClrTx/>
              <a:buSzPct val="100000"/>
              <a:buFont typeface="+mj-lt"/>
              <a:buAutoNum type="alphaLcPeriod"/>
            </a:pPr>
            <a:r>
              <a:rPr lang="en-IN" dirty="0"/>
              <a:t>transfer made in the ordinary course of the business or financial affairs of the corporate debtor or the transferee; </a:t>
            </a:r>
          </a:p>
          <a:p>
            <a:pPr marL="1004887" lvl="3" indent="-457200" algn="just">
              <a:lnSpc>
                <a:spcPct val="150000"/>
              </a:lnSpc>
              <a:spcBef>
                <a:spcPts val="0"/>
              </a:spcBef>
              <a:buClrTx/>
              <a:buSzPct val="100000"/>
              <a:buFont typeface="+mj-lt"/>
              <a:buAutoNum type="alphaLcPeriod"/>
            </a:pPr>
            <a:r>
              <a:rPr lang="en-IN" dirty="0" smtClean="0"/>
              <a:t>any </a:t>
            </a:r>
            <a:r>
              <a:rPr lang="en-IN" dirty="0"/>
              <a:t>transfer creating a security interest in property acquired by the corporate </a:t>
            </a:r>
            <a:r>
              <a:rPr lang="en-IN" dirty="0" smtClean="0"/>
              <a:t>debtor.</a:t>
            </a:r>
          </a:p>
          <a:p>
            <a:pPr marL="731837" lvl="2" indent="-457200" algn="just">
              <a:lnSpc>
                <a:spcPct val="150000"/>
              </a:lnSpc>
              <a:spcBef>
                <a:spcPts val="0"/>
              </a:spcBef>
              <a:buClrTx/>
              <a:buSzPct val="100000"/>
              <a:buFont typeface="+mj-lt"/>
              <a:buAutoNum type="arabicPeriod" startAt="3"/>
            </a:pPr>
            <a:r>
              <a:rPr lang="en-IN" sz="2000" dirty="0" smtClean="0"/>
              <a:t>A </a:t>
            </a:r>
            <a:r>
              <a:rPr lang="en-IN" sz="2000" u="sng" dirty="0"/>
              <a:t>preference shall be deemed to be given at a relevant time</a:t>
            </a:r>
            <a:r>
              <a:rPr lang="en-IN" sz="2000" dirty="0"/>
              <a:t>, if- </a:t>
            </a:r>
          </a:p>
          <a:p>
            <a:pPr marL="1004887" lvl="3" indent="-457200" algn="just">
              <a:lnSpc>
                <a:spcPct val="150000"/>
              </a:lnSpc>
              <a:spcBef>
                <a:spcPts val="0"/>
              </a:spcBef>
              <a:buClrTx/>
              <a:buSzPct val="100000"/>
              <a:buFont typeface="+mj-lt"/>
              <a:buAutoNum type="alphaLcPeriod"/>
            </a:pPr>
            <a:r>
              <a:rPr lang="en-IN" dirty="0" smtClean="0"/>
              <a:t>it </a:t>
            </a:r>
            <a:r>
              <a:rPr lang="en-IN" dirty="0"/>
              <a:t>is given to a related party (other than by reason only of being an employee), </a:t>
            </a:r>
            <a:r>
              <a:rPr lang="en-IN" u="sng" dirty="0"/>
              <a:t>during the period of two years preceding the insolvency commencement date</a:t>
            </a:r>
            <a:r>
              <a:rPr lang="en-IN" dirty="0"/>
              <a:t>; or </a:t>
            </a:r>
          </a:p>
          <a:p>
            <a:pPr marL="1004887" lvl="3" indent="-457200" algn="just">
              <a:lnSpc>
                <a:spcPct val="150000"/>
              </a:lnSpc>
              <a:spcBef>
                <a:spcPts val="0"/>
              </a:spcBef>
              <a:buClrTx/>
              <a:buSzPct val="100000"/>
              <a:buFont typeface="+mj-lt"/>
              <a:buAutoNum type="alphaLcPeriod"/>
            </a:pPr>
            <a:r>
              <a:rPr lang="en-IN" dirty="0" smtClean="0"/>
              <a:t>a </a:t>
            </a:r>
            <a:r>
              <a:rPr lang="en-IN" dirty="0"/>
              <a:t>preference is given to a person </a:t>
            </a:r>
            <a:r>
              <a:rPr lang="en-IN" u="sng" dirty="0"/>
              <a:t>other than a related party during the period of one year preceding the insolvency commencement date</a:t>
            </a:r>
            <a:r>
              <a:rPr lang="en-IN" dirty="0"/>
              <a:t>. </a:t>
            </a:r>
            <a:endParaRPr lang="en-IN" dirty="0" smtClean="0"/>
          </a:p>
        </p:txBody>
      </p:sp>
    </p:spTree>
    <p:extLst>
      <p:ext uri="{BB962C8B-B14F-4D97-AF65-F5344CB8AC3E}">
        <p14:creationId xmlns:p14="http://schemas.microsoft.com/office/powerpoint/2010/main" val="4147529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200" b="1" dirty="0"/>
              <a:t>Explanation &amp; Understanding: </a:t>
            </a:r>
            <a:r>
              <a:rPr lang="en-IN" sz="2000" dirty="0"/>
              <a:t>Preferential Transaction means if the Corporate Debtor enters into a transaction </a:t>
            </a:r>
            <a:r>
              <a:rPr lang="en-IN" sz="2000" dirty="0" smtClean="0"/>
              <a:t>with any </a:t>
            </a:r>
            <a:r>
              <a:rPr lang="en-IN" sz="2000" dirty="0"/>
              <a:t>party who is given preference as against the other parties of the Corporate Debtors</a:t>
            </a:r>
            <a:r>
              <a:rPr lang="en-IN" sz="2000" dirty="0" smtClean="0"/>
              <a:t>.</a:t>
            </a:r>
          </a:p>
          <a:p>
            <a:pPr marL="0" lvl="1" indent="0" algn="just">
              <a:lnSpc>
                <a:spcPct val="150000"/>
              </a:lnSpc>
              <a:spcBef>
                <a:spcPts val="0"/>
              </a:spcBef>
              <a:buClrTx/>
              <a:buNone/>
            </a:pPr>
            <a:r>
              <a:rPr lang="en-IN" sz="2200" b="1" dirty="0"/>
              <a:t>Illustration: </a:t>
            </a:r>
            <a:endParaRPr lang="en-IN" sz="2200" b="1" dirty="0" smtClean="0"/>
          </a:p>
          <a:p>
            <a:pPr marL="285750" lvl="1" indent="-285750" algn="just">
              <a:lnSpc>
                <a:spcPct val="150000"/>
              </a:lnSpc>
              <a:spcBef>
                <a:spcPts val="0"/>
              </a:spcBef>
              <a:buClrTx/>
              <a:buFont typeface="Wingdings" panose="05000000000000000000" pitchFamily="2" charset="2"/>
              <a:buChar char="§"/>
            </a:pPr>
            <a:r>
              <a:rPr lang="en-IN" sz="2000" dirty="0" smtClean="0"/>
              <a:t>Transfer </a:t>
            </a:r>
            <a:r>
              <a:rPr lang="en-IN" sz="2000" dirty="0"/>
              <a:t>or sale of an asset to creditor under indirect control or ownership, to </a:t>
            </a:r>
            <a:r>
              <a:rPr lang="en-IN" sz="2000" dirty="0" smtClean="0"/>
              <a:t>keep it </a:t>
            </a:r>
            <a:r>
              <a:rPr lang="en-IN" sz="2000" dirty="0"/>
              <a:t>away from the reach of a genuine creditors in a would-be insolvency situation</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smtClean="0"/>
              <a:t>Knocking </a:t>
            </a:r>
            <a:r>
              <a:rPr lang="en-IN" sz="2000" dirty="0"/>
              <a:t>off the debtors or receivables against chosen payables or creditors. </a:t>
            </a:r>
            <a:endParaRPr lang="en-IN" sz="2000" dirty="0" smtClean="0"/>
          </a:p>
          <a:p>
            <a:pPr marL="0" lvl="1" indent="0" algn="just">
              <a:lnSpc>
                <a:spcPct val="150000"/>
              </a:lnSpc>
              <a:spcBef>
                <a:spcPts val="0"/>
              </a:spcBef>
              <a:buClrTx/>
              <a:buNone/>
            </a:pPr>
            <a:r>
              <a:rPr lang="en-IN" sz="2000" dirty="0"/>
              <a:t>These transactions may be classified under preferential transactions because, as per the IBC. This is because, once the matter is admitted by the NCLT, there is a </a:t>
            </a:r>
            <a:r>
              <a:rPr lang="en-IN" sz="2000" dirty="0" smtClean="0"/>
              <a:t>specified manner </a:t>
            </a:r>
            <a:r>
              <a:rPr lang="en-IN" sz="2000" dirty="0"/>
              <a:t>and waterfall in which payments are to be done.</a:t>
            </a:r>
          </a:p>
        </p:txBody>
      </p:sp>
    </p:spTree>
    <p:extLst>
      <p:ext uri="{BB962C8B-B14F-4D97-AF65-F5344CB8AC3E}">
        <p14:creationId xmlns:p14="http://schemas.microsoft.com/office/powerpoint/2010/main" val="4285372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200" b="1" dirty="0"/>
              <a:t>Time Frame to go back: </a:t>
            </a:r>
            <a:endParaRPr lang="en-IN" sz="2200" b="1" dirty="0" smtClean="0"/>
          </a:p>
          <a:p>
            <a:pPr marL="342900" lvl="1" indent="-342900" algn="just">
              <a:lnSpc>
                <a:spcPct val="150000"/>
              </a:lnSpc>
              <a:spcBef>
                <a:spcPts val="0"/>
              </a:spcBef>
              <a:buClrTx/>
              <a:buFont typeface="Wingdings" panose="05000000000000000000" pitchFamily="2" charset="2"/>
              <a:buChar char="§"/>
            </a:pPr>
            <a:r>
              <a:rPr lang="en-IN" sz="2000" dirty="0" smtClean="0"/>
              <a:t>In </a:t>
            </a:r>
            <a:r>
              <a:rPr lang="en-IN" sz="2000" dirty="0"/>
              <a:t>case of Related Parties: Within 2 years preceding Insolvency Commencement </a:t>
            </a:r>
            <a:r>
              <a:rPr lang="en-IN" sz="2000" dirty="0" smtClean="0"/>
              <a:t>Date</a:t>
            </a:r>
          </a:p>
          <a:p>
            <a:pPr marL="342900" lvl="1" indent="-342900" algn="just">
              <a:lnSpc>
                <a:spcPct val="150000"/>
              </a:lnSpc>
              <a:spcBef>
                <a:spcPts val="0"/>
              </a:spcBef>
              <a:buClrTx/>
              <a:buFont typeface="Wingdings" panose="05000000000000000000" pitchFamily="2" charset="2"/>
              <a:buChar char="§"/>
            </a:pPr>
            <a:r>
              <a:rPr lang="en-IN" sz="2000" dirty="0" smtClean="0"/>
              <a:t>In </a:t>
            </a:r>
            <a:r>
              <a:rPr lang="en-IN" sz="2000" dirty="0"/>
              <a:t>case of any other Person: Within 1-year preceding Insolvency Commencement </a:t>
            </a:r>
            <a:r>
              <a:rPr lang="en-IN" sz="2000" dirty="0" smtClean="0"/>
              <a:t>Date</a:t>
            </a:r>
          </a:p>
          <a:p>
            <a:pPr marL="0" lvl="1" indent="0" algn="just">
              <a:lnSpc>
                <a:spcPct val="150000"/>
              </a:lnSpc>
              <a:spcBef>
                <a:spcPts val="0"/>
              </a:spcBef>
              <a:buClrTx/>
              <a:buNone/>
            </a:pPr>
            <a:r>
              <a:rPr lang="en-IN" sz="2200" b="1" dirty="0"/>
              <a:t>Analysis of relevant quoted Case Law: </a:t>
            </a:r>
            <a:r>
              <a:rPr lang="en-IN" sz="2200" u="sng" dirty="0"/>
              <a:t>IDBI Bank Ltd. v. Jaypee Infratech Ltd</a:t>
            </a:r>
            <a:r>
              <a:rPr lang="en-IN" sz="2200" u="sng" dirty="0" smtClean="0"/>
              <a:t>: (</a:t>
            </a:r>
            <a:r>
              <a:rPr lang="en-IN" sz="2200" u="sng" dirty="0"/>
              <a:t>CA No. 26/2018 NCLT Allahabad Bench</a:t>
            </a:r>
            <a:r>
              <a:rPr lang="en-IN" sz="2200" u="sng" dirty="0" smtClean="0"/>
              <a:t>)</a:t>
            </a:r>
          </a:p>
          <a:p>
            <a:pPr marL="0" lvl="1" indent="0" algn="just">
              <a:lnSpc>
                <a:spcPct val="150000"/>
              </a:lnSpc>
              <a:spcBef>
                <a:spcPts val="0"/>
              </a:spcBef>
              <a:buClrTx/>
              <a:buNone/>
            </a:pPr>
            <a:r>
              <a:rPr lang="en-IN" sz="2200" b="1" dirty="0"/>
              <a:t>Brief particulars of the Case: </a:t>
            </a:r>
            <a:endParaRPr lang="en-IN" sz="2200" b="1" dirty="0" smtClean="0"/>
          </a:p>
          <a:p>
            <a:pPr marL="0" indent="0" algn="just">
              <a:lnSpc>
                <a:spcPct val="150000"/>
              </a:lnSpc>
              <a:buNone/>
            </a:pPr>
            <a:r>
              <a:rPr lang="en-IN" sz="1950" dirty="0"/>
              <a:t>In IDBI Bank Ltd. v. Jaypee Infratech Ltd, the Allahabad Bench of the National Company </a:t>
            </a:r>
            <a:r>
              <a:rPr lang="en-IN" sz="1950" dirty="0" smtClean="0"/>
              <a:t>Law </a:t>
            </a:r>
            <a:r>
              <a:rPr lang="en-IN" sz="1950" dirty="0"/>
              <a:t>Tribunal (“NCLT”) has held that certain mortgages created by Jaypee Infratech Ltd. (“JIL”) in favour of the lenders of its holding company Jaiprakash Associates Ltd. (“JAL”) amounted to preferential, undervalued and fraudulent transactions under the Insolvency and Bankruptcy Code, 2016 (“Code”). </a:t>
            </a:r>
          </a:p>
          <a:p>
            <a:pPr marL="0" lvl="1" indent="0" algn="just">
              <a:lnSpc>
                <a:spcPct val="150000"/>
              </a:lnSpc>
              <a:spcBef>
                <a:spcPts val="0"/>
              </a:spcBef>
              <a:buClrTx/>
              <a:buNone/>
            </a:pPr>
            <a:endParaRPr lang="en-IN" sz="2200" dirty="0"/>
          </a:p>
        </p:txBody>
      </p:sp>
    </p:spTree>
    <p:extLst>
      <p:ext uri="{BB962C8B-B14F-4D97-AF65-F5344CB8AC3E}">
        <p14:creationId xmlns:p14="http://schemas.microsoft.com/office/powerpoint/2010/main" val="20294643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000" dirty="0"/>
              <a:t>In reaching its decision, the NCLT also held that the transactions fell within the look back period of two years prior to the commencement of insolvency proceedings, as prescribed for preferential and undervalued transactions between related parties under the Code. </a:t>
            </a:r>
            <a:endParaRPr lang="en-IN" sz="2000" dirty="0" smtClean="0"/>
          </a:p>
          <a:p>
            <a:pPr marL="0" lvl="1" indent="0" algn="just">
              <a:lnSpc>
                <a:spcPct val="150000"/>
              </a:lnSpc>
              <a:spcBef>
                <a:spcPts val="0"/>
              </a:spcBef>
              <a:buClrTx/>
              <a:buNone/>
            </a:pPr>
            <a:r>
              <a:rPr lang="en-IN" sz="2000" u="sng" dirty="0"/>
              <a:t>Accordingly, the NCLT reversed these transactions and ordered the lenders of JAL to release and discharge the security interest created through the mortgages, thereby directing that the properties so mortgaged be deemed to be vested in JIL henceforth.</a:t>
            </a:r>
            <a:r>
              <a:rPr lang="en-IN" sz="2000" dirty="0"/>
              <a:t> </a:t>
            </a:r>
            <a:endParaRPr lang="en-IN" sz="2000" dirty="0" smtClean="0"/>
          </a:p>
          <a:p>
            <a:pPr marL="0" lvl="1" indent="0" algn="just">
              <a:lnSpc>
                <a:spcPct val="150000"/>
              </a:lnSpc>
              <a:spcBef>
                <a:spcPts val="0"/>
              </a:spcBef>
              <a:buClrTx/>
              <a:buNone/>
            </a:pPr>
            <a:r>
              <a:rPr lang="en-IN" sz="2200" b="1" dirty="0"/>
              <a:t>Facts of the </a:t>
            </a:r>
            <a:r>
              <a:rPr lang="en-IN" sz="2200" b="1" dirty="0" smtClean="0"/>
              <a:t>Case: </a:t>
            </a:r>
          </a:p>
          <a:p>
            <a:pPr marL="0" lvl="1" indent="0" algn="just">
              <a:lnSpc>
                <a:spcPct val="150000"/>
              </a:lnSpc>
              <a:spcBef>
                <a:spcPts val="0"/>
              </a:spcBef>
              <a:buClrTx/>
              <a:buNone/>
            </a:pPr>
            <a:r>
              <a:rPr lang="en-IN" sz="2000" dirty="0"/>
              <a:t>JIL was a special purpose company promoted by JAL for certain design, engineering, development and construction projects. JAL held approximately 70% of the shares of JIL. </a:t>
            </a:r>
            <a:endParaRPr lang="en-IN" sz="2200" dirty="0"/>
          </a:p>
        </p:txBody>
      </p:sp>
    </p:spTree>
    <p:extLst>
      <p:ext uri="{BB962C8B-B14F-4D97-AF65-F5344CB8AC3E}">
        <p14:creationId xmlns:p14="http://schemas.microsoft.com/office/powerpoint/2010/main" val="1150123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000" dirty="0"/>
              <a:t>JIL started facing financial difficulties and failed to honour its project completion deadlines. It also started defaulting on its loan payments due to its financial creditors. The Life Insurance Corporation declared JIL as a Non- Performing Account (“NPA”) on September 30, 2015. Other lenders declared it as NPA on March 31, 2016. </a:t>
            </a:r>
            <a:endParaRPr lang="en-IN" sz="2000" dirty="0" smtClean="0"/>
          </a:p>
          <a:p>
            <a:pPr marL="0" lvl="1" indent="0" algn="just">
              <a:lnSpc>
                <a:spcPct val="150000"/>
              </a:lnSpc>
              <a:spcBef>
                <a:spcPts val="0"/>
              </a:spcBef>
              <a:buClrTx/>
              <a:buNone/>
            </a:pPr>
            <a:r>
              <a:rPr lang="en-IN" sz="2000" dirty="0"/>
              <a:t>JIL mortgaged 858 acres of unencumbered land owned by it to secure the debt of </a:t>
            </a:r>
            <a:r>
              <a:rPr lang="en-IN" sz="2000" dirty="0" smtClean="0"/>
              <a:t>JAL, vide </a:t>
            </a:r>
            <a:r>
              <a:rPr lang="en-IN" sz="2000" dirty="0"/>
              <a:t>mortgage deeds entered into on March 4, 2016, May 24, 2016, December 29, 2016 and March 7, 2017 (“Impugned Transactions</a:t>
            </a:r>
            <a:r>
              <a:rPr lang="en-IN" sz="2000" dirty="0" smtClean="0"/>
              <a:t>”).</a:t>
            </a:r>
          </a:p>
          <a:p>
            <a:pPr marL="0" lvl="1" indent="0" algn="just">
              <a:lnSpc>
                <a:spcPct val="150000"/>
              </a:lnSpc>
              <a:spcBef>
                <a:spcPts val="0"/>
              </a:spcBef>
              <a:buClrTx/>
              <a:buNone/>
            </a:pPr>
            <a:r>
              <a:rPr lang="en-IN" sz="2000" dirty="0"/>
              <a:t>On August 9, 2017, the NCLT admitted an application filed by one of JIL’s financial creditors, IDBI Bank Ltd., for initiating Insolvency Proceedings under the Code, and appointed an Interim Resolution Professional (“IRP”). </a:t>
            </a:r>
          </a:p>
        </p:txBody>
      </p:sp>
    </p:spTree>
    <p:extLst>
      <p:ext uri="{BB962C8B-B14F-4D97-AF65-F5344CB8AC3E}">
        <p14:creationId xmlns:p14="http://schemas.microsoft.com/office/powerpoint/2010/main" val="35908071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000" dirty="0"/>
              <a:t>The IRP consequently filed an application before the NCLT seeking declarations that the Impugned Transactions were (</a:t>
            </a:r>
            <a:r>
              <a:rPr lang="en-IN" sz="2000" dirty="0" err="1"/>
              <a:t>i</a:t>
            </a:r>
            <a:r>
              <a:rPr lang="en-IN" sz="2000" dirty="0"/>
              <a:t>) fraudulent transactions under Section 66 of the Code; (ii) preferential transactions under Section 43 of the Code; and (iii) undervalued transactions under Section 45 of the Code; and sought consequent reliefs (“Application”). </a:t>
            </a:r>
            <a:endParaRPr lang="en-IN" sz="2000" dirty="0" smtClean="0"/>
          </a:p>
          <a:p>
            <a:pPr marL="0" lvl="1" indent="0" algn="just">
              <a:lnSpc>
                <a:spcPct val="150000"/>
              </a:lnSpc>
              <a:spcBef>
                <a:spcPts val="0"/>
              </a:spcBef>
              <a:buClrTx/>
              <a:buNone/>
            </a:pPr>
            <a:r>
              <a:rPr lang="en-IN" sz="2200" b="1" dirty="0"/>
              <a:t>Judgement: </a:t>
            </a:r>
            <a:endParaRPr lang="en-IN" sz="2200" b="1" dirty="0" smtClean="0"/>
          </a:p>
          <a:p>
            <a:pPr marL="0" lvl="1" indent="0" algn="just">
              <a:lnSpc>
                <a:spcPct val="150000"/>
              </a:lnSpc>
              <a:spcBef>
                <a:spcPts val="0"/>
              </a:spcBef>
              <a:buClrTx/>
              <a:buNone/>
            </a:pPr>
            <a:r>
              <a:rPr lang="en-IN" sz="1800" b="1" dirty="0"/>
              <a:t>The resolution professional had ‘formed an opinion</a:t>
            </a:r>
            <a:r>
              <a:rPr lang="en-IN" sz="1800" dirty="0"/>
              <a:t>: </a:t>
            </a:r>
            <a:r>
              <a:rPr lang="en-IN" sz="1800" u="sng" dirty="0"/>
              <a:t>JAL sought to argue that the IRP had mechanically filed the Application instead of ‘forming an opinion’.</a:t>
            </a:r>
            <a:r>
              <a:rPr lang="en-IN" sz="1800" dirty="0"/>
              <a:t> However, the NCLT disregarded this argument. The tribunal observed that the </a:t>
            </a:r>
            <a:r>
              <a:rPr lang="en-IN" sz="1800" u="sng" dirty="0"/>
              <a:t>resolution professional was not required to provide a judgment for initiating action under Section 43. If the resolution professional believed that a corporate debtor had given a preference (</a:t>
            </a:r>
            <a:r>
              <a:rPr lang="en-IN" sz="1800" u="sng" dirty="0" err="1"/>
              <a:t>i</a:t>
            </a:r>
            <a:r>
              <a:rPr lang="en-IN" sz="1800" u="sng" dirty="0"/>
              <a:t>) at the relevant time (ii) in the manner prescribed under Section 43 (2) and (iii) to the persons prescribed under Section 43 (4), he could apply to the NCLT to avoid the transaction. </a:t>
            </a:r>
          </a:p>
        </p:txBody>
      </p:sp>
    </p:spTree>
    <p:extLst>
      <p:ext uri="{BB962C8B-B14F-4D97-AF65-F5344CB8AC3E}">
        <p14:creationId xmlns:p14="http://schemas.microsoft.com/office/powerpoint/2010/main" val="217759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Features of the Information Technology Act, </a:t>
            </a:r>
            <a:r>
              <a:rPr lang="en-IN" sz="4000" dirty="0" smtClean="0"/>
              <a:t>2000</a:t>
            </a:r>
            <a:endParaRPr lang="en-IN" sz="4000" dirty="0"/>
          </a:p>
        </p:txBody>
      </p:sp>
      <p:sp>
        <p:nvSpPr>
          <p:cNvPr id="3" name="Content Placeholder 2"/>
          <p:cNvSpPr>
            <a:spLocks noGrp="1"/>
          </p:cNvSpPr>
          <p:nvPr>
            <p:ph idx="1"/>
          </p:nvPr>
        </p:nvSpPr>
        <p:spPr>
          <a:xfrm>
            <a:off x="609600" y="1481069"/>
            <a:ext cx="10972800" cy="5074278"/>
          </a:xfrm>
        </p:spPr>
        <p:txBody>
          <a:bodyPr/>
          <a:lstStyle/>
          <a:p>
            <a:pPr marL="342900" lvl="2" indent="-342900" algn="just">
              <a:lnSpc>
                <a:spcPct val="150000"/>
              </a:lnSpc>
              <a:spcBef>
                <a:spcPts val="0"/>
              </a:spcBef>
              <a:buFont typeface="Wingdings" panose="05000000000000000000" pitchFamily="2" charset="2"/>
              <a:buChar char="§"/>
            </a:pPr>
            <a:r>
              <a:rPr lang="en-IN" sz="2300" dirty="0"/>
              <a:t>All electronic contracts made through secure electronic channels are legally valid.</a:t>
            </a:r>
          </a:p>
          <a:p>
            <a:pPr marL="342900" lvl="2" indent="-342900" algn="just">
              <a:lnSpc>
                <a:spcPct val="150000"/>
              </a:lnSpc>
              <a:spcBef>
                <a:spcPts val="0"/>
              </a:spcBef>
              <a:buFont typeface="Wingdings" panose="05000000000000000000" pitchFamily="2" charset="2"/>
              <a:buChar char="§"/>
            </a:pPr>
            <a:r>
              <a:rPr lang="en-IN" sz="2300" dirty="0"/>
              <a:t>Legal recognition for digital signatures</a:t>
            </a:r>
            <a:r>
              <a:rPr lang="en-IN" sz="2300" dirty="0" smtClean="0"/>
              <a:t>.</a:t>
            </a:r>
          </a:p>
          <a:p>
            <a:pPr marL="342900" lvl="2" indent="-342900" algn="just">
              <a:lnSpc>
                <a:spcPct val="150000"/>
              </a:lnSpc>
              <a:spcBef>
                <a:spcPts val="0"/>
              </a:spcBef>
              <a:buFont typeface="Wingdings" panose="05000000000000000000" pitchFamily="2" charset="2"/>
              <a:buChar char="§"/>
            </a:pPr>
            <a:r>
              <a:rPr lang="en-IN" sz="2300" dirty="0"/>
              <a:t>Security measures for electronic records and also digital signatures are in place</a:t>
            </a:r>
            <a:r>
              <a:rPr lang="en-IN" sz="2300" dirty="0" smtClean="0"/>
              <a:t>.</a:t>
            </a:r>
          </a:p>
          <a:p>
            <a:pPr marL="342900" lvl="2" indent="-342900" algn="just">
              <a:lnSpc>
                <a:spcPct val="150000"/>
              </a:lnSpc>
              <a:spcBef>
                <a:spcPts val="0"/>
              </a:spcBef>
              <a:buFont typeface="Wingdings" panose="05000000000000000000" pitchFamily="2" charset="2"/>
              <a:buChar char="§"/>
            </a:pPr>
            <a:r>
              <a:rPr lang="en-IN" sz="2300" dirty="0"/>
              <a:t>A procedure for the appointment of adjudicating officers for holding inquiries under the Act is finalized</a:t>
            </a:r>
            <a:r>
              <a:rPr lang="en-IN" sz="2300" dirty="0" smtClean="0"/>
              <a:t>.</a:t>
            </a:r>
          </a:p>
          <a:p>
            <a:pPr marL="342900" lvl="2" indent="-342900" algn="just">
              <a:lnSpc>
                <a:spcPct val="150000"/>
              </a:lnSpc>
              <a:spcBef>
                <a:spcPts val="0"/>
              </a:spcBef>
              <a:buFont typeface="Wingdings" panose="05000000000000000000" pitchFamily="2" charset="2"/>
              <a:buChar char="§"/>
            </a:pPr>
            <a:r>
              <a:rPr lang="en-IN" sz="2300" dirty="0"/>
              <a:t>Provision for establishing a Cyber Regulatory Appellant Tribunal under the Act</a:t>
            </a:r>
            <a:r>
              <a:rPr lang="en-IN" sz="2300" dirty="0" smtClean="0"/>
              <a:t>.</a:t>
            </a:r>
          </a:p>
          <a:p>
            <a:pPr marL="342900" lvl="2" indent="-342900" algn="just">
              <a:lnSpc>
                <a:spcPct val="150000"/>
              </a:lnSpc>
              <a:spcBef>
                <a:spcPts val="0"/>
              </a:spcBef>
              <a:buFont typeface="Wingdings" panose="05000000000000000000" pitchFamily="2" charset="2"/>
              <a:buChar char="§"/>
            </a:pPr>
            <a:r>
              <a:rPr lang="en-IN" sz="2300" dirty="0"/>
              <a:t>The Act applies to offences or contraventions committed outside India</a:t>
            </a:r>
            <a:r>
              <a:rPr lang="en-IN" sz="2300" dirty="0" smtClean="0"/>
              <a:t>.</a:t>
            </a:r>
          </a:p>
          <a:p>
            <a:pPr marL="342900" lvl="2" indent="-342900" algn="just">
              <a:lnSpc>
                <a:spcPct val="150000"/>
              </a:lnSpc>
              <a:spcBef>
                <a:spcPts val="0"/>
              </a:spcBef>
              <a:buFont typeface="Wingdings" panose="05000000000000000000" pitchFamily="2" charset="2"/>
              <a:buChar char="§"/>
            </a:pPr>
            <a:r>
              <a:rPr lang="en-IN" sz="2300" dirty="0"/>
              <a:t>Provisions for the constitution of a Cyber Regulations Advisory Committee to advise the Central Government and Controller.</a:t>
            </a:r>
          </a:p>
          <a:p>
            <a:pPr lvl="1" algn="just"/>
            <a:endParaRPr lang="en-IN" b="1" dirty="0"/>
          </a:p>
        </p:txBody>
      </p:sp>
    </p:spTree>
    <p:extLst>
      <p:ext uri="{BB962C8B-B14F-4D97-AF65-F5344CB8AC3E}">
        <p14:creationId xmlns:p14="http://schemas.microsoft.com/office/powerpoint/2010/main" val="24755619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000" dirty="0"/>
              <a:t>The resolution professional could only form an opinion by perusing the records available with him. In this case, it was clear that the resolution professional had sought an explanation from the relevant parties upon perusing the records. Thereafter, he had filed the Application. Accordingly, it could not be said that he had not ‘formed an opinion.’ </a:t>
            </a:r>
            <a:endParaRPr lang="en-IN" sz="2000" dirty="0" smtClean="0"/>
          </a:p>
          <a:p>
            <a:pPr marL="0" lvl="1" indent="0" algn="just">
              <a:lnSpc>
                <a:spcPct val="150000"/>
              </a:lnSpc>
              <a:spcBef>
                <a:spcPts val="0"/>
              </a:spcBef>
              <a:buClrTx/>
              <a:buNone/>
            </a:pPr>
            <a:r>
              <a:rPr lang="en-IN" sz="2200" b="1" u="sng" dirty="0"/>
              <a:t>Section 45: </a:t>
            </a:r>
            <a:r>
              <a:rPr lang="en-IN" sz="2200" b="1" u="sng" dirty="0" smtClean="0"/>
              <a:t>Undervalued Transactions</a:t>
            </a:r>
          </a:p>
          <a:p>
            <a:pPr marL="0" lvl="1" indent="0" algn="just">
              <a:lnSpc>
                <a:spcPct val="150000"/>
              </a:lnSpc>
              <a:spcBef>
                <a:spcPts val="0"/>
              </a:spcBef>
              <a:buClrTx/>
              <a:buNone/>
            </a:pPr>
            <a:r>
              <a:rPr lang="en-IN" sz="2200" b="1" dirty="0" smtClean="0"/>
              <a:t>Bare </a:t>
            </a:r>
            <a:r>
              <a:rPr lang="en-IN" sz="2200" b="1" dirty="0"/>
              <a:t>Act: </a:t>
            </a:r>
            <a:endParaRPr lang="en-IN" sz="2200" b="1" dirty="0" smtClean="0"/>
          </a:p>
          <a:p>
            <a:pPr marL="890587" lvl="3" indent="-342900" algn="just">
              <a:lnSpc>
                <a:spcPct val="150000"/>
              </a:lnSpc>
              <a:spcBef>
                <a:spcPts val="0"/>
              </a:spcBef>
              <a:buClrTx/>
              <a:buFont typeface="Wingdings" panose="05000000000000000000" pitchFamily="2" charset="2"/>
              <a:buChar char="Ø"/>
            </a:pPr>
            <a:r>
              <a:rPr lang="en-IN" dirty="0"/>
              <a:t>If the liquidator or the resolution professional, as the case may be, on an examination of the transactions of the corporate debtor referred to in sub-section. </a:t>
            </a:r>
            <a:endParaRPr lang="en-IN" dirty="0" smtClean="0"/>
          </a:p>
          <a:p>
            <a:pPr marL="890587" lvl="3" indent="-342900" algn="just">
              <a:lnSpc>
                <a:spcPct val="150000"/>
              </a:lnSpc>
              <a:spcBef>
                <a:spcPts val="0"/>
              </a:spcBef>
              <a:buClrTx/>
              <a:buFont typeface="Wingdings" panose="05000000000000000000" pitchFamily="2" charset="2"/>
              <a:buChar char="Ø"/>
            </a:pPr>
            <a:r>
              <a:rPr lang="en-IN" dirty="0"/>
              <a:t>determines that certain transactions were made during the relevant period under section 46, which were </a:t>
            </a:r>
            <a:r>
              <a:rPr lang="en-IN" dirty="0" smtClean="0"/>
              <a:t>undervalued.</a:t>
            </a:r>
            <a:r>
              <a:rPr lang="en-IN" b="1" dirty="0" smtClean="0"/>
              <a:t> </a:t>
            </a:r>
            <a:endParaRPr lang="en-IN" b="1" dirty="0"/>
          </a:p>
        </p:txBody>
      </p:sp>
    </p:spTree>
    <p:extLst>
      <p:ext uri="{BB962C8B-B14F-4D97-AF65-F5344CB8AC3E}">
        <p14:creationId xmlns:p14="http://schemas.microsoft.com/office/powerpoint/2010/main" val="34507077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200" b="1" dirty="0" smtClean="0"/>
              <a:t>A transaction </a:t>
            </a:r>
            <a:r>
              <a:rPr lang="en-IN" sz="2200" b="1" u="sng" dirty="0"/>
              <a:t>shall be considered undervalued </a:t>
            </a:r>
            <a:r>
              <a:rPr lang="en-IN" sz="2200" b="1" dirty="0"/>
              <a:t>where the corporate debtor </a:t>
            </a:r>
            <a:endParaRPr lang="en-IN" sz="2200" b="1" dirty="0" smtClean="0"/>
          </a:p>
          <a:p>
            <a:pPr marL="617537" lvl="2" indent="-342900" algn="just">
              <a:lnSpc>
                <a:spcPct val="150000"/>
              </a:lnSpc>
              <a:spcBef>
                <a:spcPts val="0"/>
              </a:spcBef>
              <a:buClrTx/>
              <a:buFont typeface="Wingdings" panose="05000000000000000000" pitchFamily="2" charset="2"/>
              <a:buChar char="§"/>
            </a:pPr>
            <a:r>
              <a:rPr lang="en-IN" u="sng" dirty="0"/>
              <a:t>makes a gift to </a:t>
            </a:r>
            <a:r>
              <a:rPr lang="en-IN" dirty="0"/>
              <a:t>a person; or </a:t>
            </a:r>
            <a:endParaRPr lang="en-IN" dirty="0" smtClean="0"/>
          </a:p>
          <a:p>
            <a:pPr marL="617537" lvl="2" indent="-342900" algn="just">
              <a:lnSpc>
                <a:spcPct val="150000"/>
              </a:lnSpc>
              <a:spcBef>
                <a:spcPts val="0"/>
              </a:spcBef>
              <a:buClrTx/>
              <a:buFont typeface="Wingdings" panose="05000000000000000000" pitchFamily="2" charset="2"/>
              <a:buChar char="§"/>
            </a:pPr>
            <a:r>
              <a:rPr lang="en-IN" u="sng" dirty="0"/>
              <a:t>enters into a transaction with a person which involves the transfer of one or more assets by the corporate debtor for a consideration the value of which is significantly less </a:t>
            </a:r>
            <a:r>
              <a:rPr lang="en-IN" dirty="0"/>
              <a:t>than the value of the consideration provided by the corporate debtor, and </a:t>
            </a:r>
            <a:r>
              <a:rPr lang="en-IN" dirty="0" smtClean="0"/>
              <a:t>such transaction </a:t>
            </a:r>
            <a:r>
              <a:rPr lang="en-IN" dirty="0"/>
              <a:t>has not taken place in the ordinary course of business of the corporate debtor</a:t>
            </a:r>
            <a:r>
              <a:rPr lang="en-IN" dirty="0" smtClean="0"/>
              <a:t>.</a:t>
            </a:r>
            <a:endParaRPr lang="en-IN" b="1" dirty="0"/>
          </a:p>
          <a:p>
            <a:pPr marL="0" lvl="2" indent="0" algn="just">
              <a:lnSpc>
                <a:spcPct val="150000"/>
              </a:lnSpc>
              <a:spcBef>
                <a:spcPts val="0"/>
              </a:spcBef>
              <a:buClrTx/>
              <a:buNone/>
            </a:pPr>
            <a:r>
              <a:rPr lang="en-IN" b="1" dirty="0" smtClean="0"/>
              <a:t>Explanation &amp; Understanding: </a:t>
            </a:r>
            <a:r>
              <a:rPr lang="en-IN" dirty="0"/>
              <a:t>Transfer of assets done for significantly lesser value than its market value would be classified as the undervalued transaction. the transactions like gifts of assets to persons may get classified as a under </a:t>
            </a:r>
            <a:r>
              <a:rPr lang="en-IN" dirty="0" smtClean="0"/>
              <a:t>valued transaction</a:t>
            </a:r>
            <a:r>
              <a:rPr lang="en-IN" dirty="0"/>
              <a:t>.</a:t>
            </a:r>
            <a:endParaRPr lang="en-IN" dirty="0" smtClean="0"/>
          </a:p>
        </p:txBody>
      </p:sp>
    </p:spTree>
    <p:extLst>
      <p:ext uri="{BB962C8B-B14F-4D97-AF65-F5344CB8AC3E}">
        <p14:creationId xmlns:p14="http://schemas.microsoft.com/office/powerpoint/2010/main" val="23787801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200" b="1" dirty="0"/>
              <a:t>Time Frame to go back: </a:t>
            </a:r>
            <a:endParaRPr lang="en-IN" sz="2200" b="1" dirty="0" smtClean="0"/>
          </a:p>
          <a:p>
            <a:pPr marL="342900" lvl="1" indent="-342900" algn="just">
              <a:lnSpc>
                <a:spcPct val="150000"/>
              </a:lnSpc>
              <a:spcBef>
                <a:spcPts val="0"/>
              </a:spcBef>
              <a:buClrTx/>
              <a:buFont typeface="Wingdings" panose="05000000000000000000" pitchFamily="2" charset="2"/>
              <a:buChar char="§"/>
            </a:pPr>
            <a:r>
              <a:rPr lang="en-IN" sz="2000" dirty="0"/>
              <a:t>In the case of </a:t>
            </a:r>
            <a:r>
              <a:rPr lang="en-IN" sz="2000" u="sng" dirty="0"/>
              <a:t>Related Parties: Within 2 years preceding </a:t>
            </a:r>
            <a:r>
              <a:rPr lang="en-IN" sz="2000" dirty="0"/>
              <a:t>Insolvency Commencement Date</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In the case of any </a:t>
            </a:r>
            <a:r>
              <a:rPr lang="en-IN" sz="2000" u="sng" dirty="0"/>
              <a:t>other Person: Within 1-year preceding </a:t>
            </a:r>
            <a:r>
              <a:rPr lang="en-IN" sz="2000" dirty="0"/>
              <a:t>Insolvency. Commencement Date</a:t>
            </a:r>
            <a:r>
              <a:rPr lang="en-IN" sz="2000" dirty="0" smtClean="0"/>
              <a:t>.</a:t>
            </a:r>
          </a:p>
          <a:p>
            <a:pPr marL="0" lvl="1" indent="0" algn="just">
              <a:lnSpc>
                <a:spcPct val="150000"/>
              </a:lnSpc>
              <a:spcBef>
                <a:spcPts val="0"/>
              </a:spcBef>
              <a:buClrTx/>
              <a:buNone/>
            </a:pPr>
            <a:r>
              <a:rPr lang="en-IN" sz="2200" b="1" dirty="0"/>
              <a:t>Reported Relevant Case Laws: </a:t>
            </a:r>
            <a:r>
              <a:rPr lang="en-IN" sz="2000" dirty="0"/>
              <a:t>Standard Chartered Bank (FC) V/S Prag Distillery Private Limited (CD) [MA267 of 2018, CP (I &amp; B) 1067/NCLT/MB/2017] covers analysis by the courts about both preferential and the undervalued transactions</a:t>
            </a:r>
            <a:r>
              <a:rPr lang="en-IN" sz="2000" dirty="0" smtClean="0"/>
              <a:t>.</a:t>
            </a:r>
          </a:p>
          <a:p>
            <a:pPr marL="0" lvl="1" indent="0" algn="just">
              <a:lnSpc>
                <a:spcPct val="150000"/>
              </a:lnSpc>
              <a:spcBef>
                <a:spcPts val="0"/>
              </a:spcBef>
              <a:buClrTx/>
              <a:buNone/>
            </a:pPr>
            <a:r>
              <a:rPr lang="en-IN" sz="2200" b="1" dirty="0"/>
              <a:t>Section 49: </a:t>
            </a:r>
            <a:r>
              <a:rPr lang="en-IN" sz="2200" b="1" u="sng" dirty="0"/>
              <a:t>Consequence of entering into an Undervalued Transaction</a:t>
            </a:r>
            <a:r>
              <a:rPr lang="en-IN" sz="2200" dirty="0"/>
              <a:t>. </a:t>
            </a:r>
            <a:endParaRPr lang="en-IN" sz="2200" dirty="0" smtClean="0"/>
          </a:p>
          <a:p>
            <a:pPr marL="0" lvl="1" indent="0" algn="just">
              <a:lnSpc>
                <a:spcPct val="150000"/>
              </a:lnSpc>
              <a:spcBef>
                <a:spcPts val="0"/>
              </a:spcBef>
              <a:buClrTx/>
              <a:buNone/>
            </a:pPr>
            <a:r>
              <a:rPr lang="en-IN" sz="2000" b="1" dirty="0"/>
              <a:t>Bare Act: </a:t>
            </a:r>
            <a:r>
              <a:rPr lang="en-IN" sz="2000" dirty="0"/>
              <a:t>Where the corporate debtor has entered into an undervalued transaction as referred to in sub-section (2) of section 45 and the Adjudicating Authority is satisfied that such transaction was deliberately entered into by such corporate debtor-</a:t>
            </a:r>
          </a:p>
        </p:txBody>
      </p:sp>
    </p:spTree>
    <p:extLst>
      <p:ext uri="{BB962C8B-B14F-4D97-AF65-F5344CB8AC3E}">
        <p14:creationId xmlns:p14="http://schemas.microsoft.com/office/powerpoint/2010/main" val="29604299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457200" lvl="1" indent="-457200" algn="just">
              <a:lnSpc>
                <a:spcPct val="150000"/>
              </a:lnSpc>
              <a:spcBef>
                <a:spcPts val="0"/>
              </a:spcBef>
              <a:buClrTx/>
              <a:buFont typeface="+mj-lt"/>
              <a:buAutoNum type="alphaLcPeriod"/>
            </a:pPr>
            <a:r>
              <a:rPr lang="en-IN" sz="2000" dirty="0"/>
              <a:t>for keeping assets of the corporate debtor beyond the reach of any person who is entitled to make a claim against the corporate debtor; </a:t>
            </a:r>
            <a:r>
              <a:rPr lang="en-IN" sz="2000" dirty="0" smtClean="0"/>
              <a:t>or</a:t>
            </a:r>
          </a:p>
          <a:p>
            <a:pPr marL="457200" lvl="1" indent="-457200" algn="just">
              <a:lnSpc>
                <a:spcPct val="150000"/>
              </a:lnSpc>
              <a:spcBef>
                <a:spcPts val="0"/>
              </a:spcBef>
              <a:buClrTx/>
              <a:buFont typeface="+mj-lt"/>
              <a:buAutoNum type="alphaLcPeriod"/>
            </a:pPr>
            <a:r>
              <a:rPr lang="en-IN" sz="2000" dirty="0" smtClean="0"/>
              <a:t>in </a:t>
            </a:r>
            <a:r>
              <a:rPr lang="en-IN" sz="2000" dirty="0"/>
              <a:t>order to adversely affect the interests of such a person in relation to the claim, the </a:t>
            </a:r>
            <a:r>
              <a:rPr lang="en-IN" sz="2000" u="sng" dirty="0"/>
              <a:t>Adjudicating Authority shall make an </a:t>
            </a:r>
            <a:r>
              <a:rPr lang="en-IN" sz="2000" u="sng" dirty="0" smtClean="0"/>
              <a:t>order</a:t>
            </a:r>
            <a:r>
              <a:rPr lang="en-IN" sz="2000" dirty="0" smtClean="0"/>
              <a:t>—</a:t>
            </a:r>
          </a:p>
          <a:p>
            <a:pPr marL="788987" lvl="2" indent="-514350" algn="just">
              <a:spcBef>
                <a:spcPts val="0"/>
              </a:spcBef>
              <a:buClrTx/>
              <a:buFont typeface="+mj-lt"/>
              <a:buAutoNum type="romanLcPeriod"/>
            </a:pPr>
            <a:r>
              <a:rPr lang="en-IN" sz="2000" u="sng" dirty="0" smtClean="0"/>
              <a:t>restoring </a:t>
            </a:r>
            <a:r>
              <a:rPr lang="en-IN" sz="2000" u="sng" dirty="0"/>
              <a:t>the position as it existed before such transaction as if the transaction had not been entered into; </a:t>
            </a:r>
            <a:r>
              <a:rPr lang="en-IN" sz="2000" u="sng" dirty="0" smtClean="0"/>
              <a:t>and</a:t>
            </a:r>
          </a:p>
          <a:p>
            <a:pPr marL="788987" lvl="2" indent="-514350" algn="just">
              <a:spcBef>
                <a:spcPts val="0"/>
              </a:spcBef>
              <a:buClrTx/>
              <a:buFont typeface="+mj-lt"/>
              <a:buAutoNum type="romanLcPeriod"/>
            </a:pPr>
            <a:r>
              <a:rPr lang="en-IN" sz="2000" u="sng" dirty="0" smtClean="0"/>
              <a:t>protecting </a:t>
            </a:r>
            <a:r>
              <a:rPr lang="en-IN" sz="2000" u="sng" dirty="0"/>
              <a:t>the interests of persons who are victims of such transactions</a:t>
            </a:r>
            <a:r>
              <a:rPr lang="en-IN" sz="2000" dirty="0" smtClean="0"/>
              <a:t>.</a:t>
            </a:r>
            <a:endParaRPr lang="en-IN" sz="2000" dirty="0"/>
          </a:p>
          <a:p>
            <a:pPr marL="0" lvl="2" indent="0" algn="just">
              <a:spcBef>
                <a:spcPts val="0"/>
              </a:spcBef>
              <a:buClrTx/>
              <a:buNone/>
            </a:pPr>
            <a:endParaRPr lang="en-IN" sz="2000" b="1" dirty="0" smtClean="0"/>
          </a:p>
          <a:p>
            <a:pPr marL="0" lvl="2" indent="0" algn="just">
              <a:lnSpc>
                <a:spcPct val="150000"/>
              </a:lnSpc>
              <a:spcBef>
                <a:spcPts val="0"/>
              </a:spcBef>
              <a:buClrTx/>
              <a:buNone/>
            </a:pPr>
            <a:r>
              <a:rPr lang="en-IN" sz="2000" b="1" dirty="0" smtClean="0"/>
              <a:t>Explanation &amp; Understanding</a:t>
            </a:r>
            <a:r>
              <a:rPr lang="en-IN" sz="2000" dirty="0"/>
              <a:t>: Section 49 gives the powers to the NCLT which is called the adjudicating authority, </a:t>
            </a:r>
            <a:r>
              <a:rPr lang="en-IN" sz="2000" dirty="0" smtClean="0"/>
              <a:t>if satisfied </a:t>
            </a:r>
            <a:r>
              <a:rPr lang="en-IN" sz="2000" dirty="0"/>
              <a:t>that the same is an undervalued transaction, to restore the old position and to protect the persons who are the victims of this transaction</a:t>
            </a:r>
            <a:r>
              <a:rPr lang="en-IN" sz="2000" dirty="0" smtClean="0"/>
              <a:t>. </a:t>
            </a:r>
            <a:endParaRPr lang="en-IN" sz="2000" dirty="0"/>
          </a:p>
        </p:txBody>
      </p:sp>
    </p:spTree>
    <p:extLst>
      <p:ext uri="{BB962C8B-B14F-4D97-AF65-F5344CB8AC3E}">
        <p14:creationId xmlns:p14="http://schemas.microsoft.com/office/powerpoint/2010/main" val="11863322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fr-FR" sz="2200" b="1" dirty="0"/>
              <a:t>Section 50: </a:t>
            </a:r>
            <a:r>
              <a:rPr lang="fr-FR" sz="2200" b="1" u="sng" dirty="0"/>
              <a:t>Extortionate </a:t>
            </a:r>
            <a:r>
              <a:rPr lang="fr-FR" sz="2200" b="1" u="sng" dirty="0" smtClean="0"/>
              <a:t>Crédit </a:t>
            </a:r>
            <a:r>
              <a:rPr lang="fr-FR" sz="2200" b="1" u="sng" dirty="0"/>
              <a:t>Transactions </a:t>
            </a:r>
            <a:endParaRPr lang="fr-FR" sz="2200" b="1" u="sng" dirty="0" smtClean="0"/>
          </a:p>
          <a:p>
            <a:pPr marL="0" lvl="1" indent="0" algn="just">
              <a:lnSpc>
                <a:spcPct val="150000"/>
              </a:lnSpc>
              <a:spcBef>
                <a:spcPts val="0"/>
              </a:spcBef>
              <a:buClrTx/>
              <a:buNone/>
            </a:pPr>
            <a:r>
              <a:rPr lang="en-IN" sz="2000" b="1" dirty="0"/>
              <a:t>Bare Act: </a:t>
            </a:r>
            <a:endParaRPr lang="en-IN" sz="2000" b="1" dirty="0" smtClean="0"/>
          </a:p>
          <a:p>
            <a:pPr marL="342900" lvl="1" indent="-342900" algn="just">
              <a:lnSpc>
                <a:spcPct val="150000"/>
              </a:lnSpc>
              <a:spcBef>
                <a:spcPts val="0"/>
              </a:spcBef>
              <a:buClrTx/>
              <a:buFont typeface="Wingdings" panose="05000000000000000000" pitchFamily="2" charset="2"/>
              <a:buChar char="Ø"/>
            </a:pPr>
            <a:r>
              <a:rPr lang="en-IN" sz="2000" dirty="0"/>
              <a:t>Where the </a:t>
            </a:r>
            <a:r>
              <a:rPr lang="en-IN" sz="2000" u="sng" dirty="0"/>
              <a:t>corporate debtor has been a party to an extortionate credit transaction involving the receipt of financial or operational debt during the period within two years preceding the insolvency commencement date, </a:t>
            </a:r>
            <a:r>
              <a:rPr lang="en-IN" sz="2000" dirty="0"/>
              <a:t>the </a:t>
            </a:r>
            <a:r>
              <a:rPr lang="en-IN" sz="2000" u="sng" dirty="0"/>
              <a:t>liquidator or the resolution professional as the case may be, may make an application for avoidance of such transaction to the Adjudicating Authority if the terms of such transaction required exorbitant payments to be made by the corporate debtor</a:t>
            </a:r>
            <a:r>
              <a:rPr lang="en-IN" sz="2000" dirty="0" smtClean="0"/>
              <a:t>.</a:t>
            </a:r>
          </a:p>
          <a:p>
            <a:pPr marL="342900" lvl="1" indent="-342900" algn="just">
              <a:lnSpc>
                <a:spcPct val="150000"/>
              </a:lnSpc>
              <a:spcBef>
                <a:spcPts val="0"/>
              </a:spcBef>
              <a:buClrTx/>
              <a:buFont typeface="Wingdings" panose="05000000000000000000" pitchFamily="2" charset="2"/>
              <a:buChar char="Ø"/>
            </a:pPr>
            <a:r>
              <a:rPr lang="en-IN" sz="2000" dirty="0"/>
              <a:t>The Board may specify the circumstances in which a transaction which shall be covered under sub-section (1). </a:t>
            </a:r>
            <a:endParaRPr lang="en-IN" sz="2000" dirty="0" smtClean="0"/>
          </a:p>
          <a:p>
            <a:pPr marL="0" lvl="1" indent="0" algn="just">
              <a:lnSpc>
                <a:spcPct val="150000"/>
              </a:lnSpc>
              <a:spcBef>
                <a:spcPts val="0"/>
              </a:spcBef>
              <a:buClrTx/>
              <a:buNone/>
            </a:pPr>
            <a:r>
              <a:rPr lang="en-IN" sz="2000" b="1" dirty="0"/>
              <a:t>Rule 2.4.5 </a:t>
            </a:r>
            <a:r>
              <a:rPr lang="en-IN" sz="2000" b="1" dirty="0" smtClean="0"/>
              <a:t>: </a:t>
            </a:r>
            <a:r>
              <a:rPr lang="en-IN" sz="2000" dirty="0"/>
              <a:t>A transaction shall be considered as extortionate credit transaction where the terms: </a:t>
            </a:r>
            <a:r>
              <a:rPr lang="en-IN" sz="2000" dirty="0" smtClean="0"/>
              <a:t> </a:t>
            </a:r>
            <a:endParaRPr lang="fr-FR" sz="2200" b="1" dirty="0" smtClean="0"/>
          </a:p>
          <a:p>
            <a:pPr marL="0" lvl="1" indent="0" algn="just">
              <a:lnSpc>
                <a:spcPct val="150000"/>
              </a:lnSpc>
              <a:spcBef>
                <a:spcPts val="0"/>
              </a:spcBef>
              <a:buClrTx/>
              <a:buNone/>
            </a:pPr>
            <a:endParaRPr lang="en-IN" sz="2200" dirty="0"/>
          </a:p>
        </p:txBody>
      </p:sp>
    </p:spTree>
    <p:extLst>
      <p:ext uri="{BB962C8B-B14F-4D97-AF65-F5344CB8AC3E}">
        <p14:creationId xmlns:p14="http://schemas.microsoft.com/office/powerpoint/2010/main" val="2654700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731837" lvl="2" indent="-457200" algn="just">
              <a:spcBef>
                <a:spcPts val="0"/>
              </a:spcBef>
              <a:buClrTx/>
              <a:buSzPct val="100000"/>
              <a:buFont typeface="+mj-lt"/>
              <a:buAutoNum type="alphaLcParenR"/>
            </a:pPr>
            <a:r>
              <a:rPr lang="en-IN" sz="2000" u="sng" dirty="0"/>
              <a:t>Require the corporate debtor to make exorbitant payments in respect of the </a:t>
            </a:r>
            <a:r>
              <a:rPr lang="en-IN" sz="2000" u="sng" dirty="0" smtClean="0"/>
              <a:t>credit provided</a:t>
            </a:r>
            <a:r>
              <a:rPr lang="en-IN" sz="2000" u="sng" dirty="0"/>
              <a:t>. </a:t>
            </a:r>
            <a:r>
              <a:rPr lang="en-IN" sz="2000" dirty="0" smtClean="0"/>
              <a:t>OR;</a:t>
            </a:r>
          </a:p>
          <a:p>
            <a:pPr marL="731837" lvl="2" indent="-457200" algn="just">
              <a:spcBef>
                <a:spcPts val="0"/>
              </a:spcBef>
              <a:buClrTx/>
              <a:buSzPct val="100000"/>
              <a:buFont typeface="+mj-lt"/>
              <a:buAutoNum type="alphaLcParenR"/>
            </a:pPr>
            <a:r>
              <a:rPr lang="en-IN" sz="2000" u="sng" dirty="0" smtClean="0"/>
              <a:t>Are </a:t>
            </a:r>
            <a:r>
              <a:rPr lang="en-IN" sz="2000" u="sng" dirty="0"/>
              <a:t>unconscionable under the principles of law relating to contracts</a:t>
            </a:r>
            <a:r>
              <a:rPr lang="en-IN" sz="2000" dirty="0" smtClean="0"/>
              <a:t>. </a:t>
            </a:r>
          </a:p>
          <a:p>
            <a:pPr marL="0" lvl="1" indent="0" algn="just">
              <a:spcBef>
                <a:spcPts val="0"/>
              </a:spcBef>
              <a:buClrTx/>
              <a:buNone/>
            </a:pPr>
            <a:r>
              <a:rPr lang="en-IN" sz="2100" b="1" dirty="0" smtClean="0"/>
              <a:t>Time </a:t>
            </a:r>
            <a:r>
              <a:rPr lang="en-IN" sz="2100" b="1" dirty="0"/>
              <a:t>Frame to go back: </a:t>
            </a:r>
            <a:endParaRPr lang="en-IN" sz="2100" b="1" dirty="0" smtClean="0"/>
          </a:p>
          <a:p>
            <a:pPr marL="342900" lvl="1" indent="-342900" algn="just">
              <a:spcBef>
                <a:spcPts val="0"/>
              </a:spcBef>
              <a:buClrTx/>
              <a:buFont typeface="Wingdings" panose="05000000000000000000" pitchFamily="2" charset="2"/>
              <a:buChar char="§"/>
            </a:pPr>
            <a:r>
              <a:rPr lang="en-IN" sz="2000" u="sng" dirty="0"/>
              <a:t>In the case of Related Parties: Within 2 years </a:t>
            </a:r>
            <a:r>
              <a:rPr lang="en-IN" sz="2000" dirty="0"/>
              <a:t>preceding Insolvency Commencement Date.</a:t>
            </a:r>
          </a:p>
          <a:p>
            <a:pPr marL="342900" lvl="1" indent="-342900" algn="just">
              <a:spcBef>
                <a:spcPts val="0"/>
              </a:spcBef>
              <a:buClrTx/>
              <a:buFont typeface="Wingdings" panose="05000000000000000000" pitchFamily="2" charset="2"/>
              <a:buChar char="§"/>
            </a:pPr>
            <a:r>
              <a:rPr lang="en-IN" sz="2000" u="sng" dirty="0"/>
              <a:t>In the case of any other Person: Within </a:t>
            </a:r>
            <a:r>
              <a:rPr lang="en-IN" sz="2000" u="sng" dirty="0" smtClean="0"/>
              <a:t>1-year </a:t>
            </a:r>
            <a:r>
              <a:rPr lang="en-IN" sz="2000" dirty="0"/>
              <a:t>preceding Insolvency Commencement Date</a:t>
            </a:r>
            <a:r>
              <a:rPr lang="en-IN" sz="2000" dirty="0" smtClean="0"/>
              <a:t>.</a:t>
            </a:r>
            <a:endParaRPr lang="en-IN" sz="2000" b="1" dirty="0" smtClean="0"/>
          </a:p>
          <a:p>
            <a:pPr marL="0" lvl="1" indent="0" algn="just">
              <a:lnSpc>
                <a:spcPct val="150000"/>
              </a:lnSpc>
              <a:spcBef>
                <a:spcPts val="0"/>
              </a:spcBef>
              <a:buClrTx/>
              <a:buNone/>
            </a:pPr>
            <a:r>
              <a:rPr lang="en-IN" sz="2100" b="1" dirty="0"/>
              <a:t>Illustration</a:t>
            </a:r>
            <a:r>
              <a:rPr lang="en-IN" sz="2200" b="1" dirty="0"/>
              <a:t>: </a:t>
            </a:r>
            <a:r>
              <a:rPr lang="en-IN" sz="2000" u="sng" dirty="0"/>
              <a:t>Corporate Debtor has taken a loan at the rate of 36% from a private </a:t>
            </a:r>
            <a:r>
              <a:rPr lang="en-IN" sz="2000" dirty="0"/>
              <a:t>company to </a:t>
            </a:r>
            <a:r>
              <a:rPr lang="en-IN" sz="2000" dirty="0" smtClean="0"/>
              <a:t>fund the </a:t>
            </a:r>
            <a:r>
              <a:rPr lang="en-IN" sz="2000" dirty="0"/>
              <a:t>losses and repayments of the institutional borrowers. </a:t>
            </a:r>
            <a:r>
              <a:rPr lang="en-IN" sz="2000" u="sng" dirty="0"/>
              <a:t>For taking this private loan, a huge chunk of charge free assets has been mortgaged. Also the mortgagee is has got an option to convert the debt into equity at the face value if the servicing couldn’t be done for 180 days continuously</a:t>
            </a:r>
            <a:r>
              <a:rPr lang="en-IN" sz="2000" dirty="0" smtClean="0"/>
              <a:t>.</a:t>
            </a:r>
          </a:p>
          <a:p>
            <a:pPr marL="0" lvl="1" indent="0" algn="just">
              <a:lnSpc>
                <a:spcPct val="150000"/>
              </a:lnSpc>
              <a:spcBef>
                <a:spcPts val="0"/>
              </a:spcBef>
              <a:buClrTx/>
              <a:buNone/>
            </a:pPr>
            <a:r>
              <a:rPr lang="en-IN" sz="2000" u="sng" dirty="0"/>
              <a:t>These terms are exorbitant and unfavourable to the existing financial creditors interest</a:t>
            </a:r>
            <a:r>
              <a:rPr lang="en-IN" sz="2000" dirty="0"/>
              <a:t>. These have been created knowingly to the situation, for defrauding the creditors. </a:t>
            </a:r>
          </a:p>
          <a:p>
            <a:pPr marL="0" lvl="1" indent="0" algn="just">
              <a:spcBef>
                <a:spcPts val="0"/>
              </a:spcBef>
              <a:buClrTx/>
              <a:buNone/>
            </a:pPr>
            <a:endParaRPr lang="en-IN" sz="2200" dirty="0"/>
          </a:p>
        </p:txBody>
      </p:sp>
    </p:spTree>
    <p:extLst>
      <p:ext uri="{BB962C8B-B14F-4D97-AF65-F5344CB8AC3E}">
        <p14:creationId xmlns:p14="http://schemas.microsoft.com/office/powerpoint/2010/main" val="41483442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spcBef>
                <a:spcPts val="0"/>
              </a:spcBef>
              <a:buClrTx/>
              <a:buNone/>
            </a:pPr>
            <a:r>
              <a:rPr lang="en-IN" sz="2200" b="1" dirty="0"/>
              <a:t>Section 66: </a:t>
            </a:r>
            <a:r>
              <a:rPr lang="en-IN" sz="2200" b="1" u="sng" dirty="0"/>
              <a:t>Wrongful and Fraudulent </a:t>
            </a:r>
            <a:r>
              <a:rPr lang="en-IN" sz="2200" b="1" u="sng" dirty="0" smtClean="0"/>
              <a:t>Trading</a:t>
            </a:r>
          </a:p>
          <a:p>
            <a:pPr marL="0" lvl="1" indent="0" algn="just">
              <a:spcBef>
                <a:spcPts val="0"/>
              </a:spcBef>
              <a:buClrTx/>
              <a:buNone/>
            </a:pPr>
            <a:r>
              <a:rPr lang="en-IN" sz="2200" b="1" dirty="0"/>
              <a:t>Bare Act: </a:t>
            </a:r>
            <a:endParaRPr lang="en-IN" sz="2200" b="1" dirty="0" smtClean="0"/>
          </a:p>
          <a:p>
            <a:pPr marL="0" lvl="1" indent="0" algn="just">
              <a:spcBef>
                <a:spcPts val="0"/>
              </a:spcBef>
              <a:buClrTx/>
              <a:buNone/>
            </a:pPr>
            <a:r>
              <a:rPr lang="en-IN" sz="2000" dirty="0"/>
              <a:t>If during the corporate insolvency resolution process or a liquidation process, it is found that any business of the </a:t>
            </a:r>
            <a:r>
              <a:rPr lang="en-IN" sz="2000" u="sng" dirty="0"/>
              <a:t>corporate debtor has been carried on with intent to defraud creditors of the corporate debtor or for any fraudulent purpose,</a:t>
            </a:r>
            <a:r>
              <a:rPr lang="en-IN" sz="2000" dirty="0"/>
              <a:t> the Adjudicating Authority may on the application of the resolution professional </a:t>
            </a:r>
            <a:r>
              <a:rPr lang="en-IN" sz="2000" u="sng" dirty="0"/>
              <a:t>pass an order that any persons who were knowingly parties to the carrying on of the business in such manner shall be liable to make such contributions to the assets of the corporate debtor as it may deem fit</a:t>
            </a:r>
            <a:r>
              <a:rPr lang="en-IN" sz="2000" dirty="0"/>
              <a:t>. </a:t>
            </a:r>
            <a:endParaRPr lang="en-IN" sz="2000" dirty="0" smtClean="0"/>
          </a:p>
          <a:p>
            <a:pPr marL="0" lvl="1" indent="0" algn="just">
              <a:spcBef>
                <a:spcPts val="0"/>
              </a:spcBef>
              <a:buClrTx/>
              <a:buNone/>
            </a:pPr>
            <a:r>
              <a:rPr lang="en-IN" sz="2000" dirty="0"/>
              <a:t>On an application made by a resolution professional during the corporate insolvency resolution process, the Adjudicating Authority may by an order direct that a director or partner of the corporate debtor, as the case may be, shall be liable to make such contribution to the assets of the corporate debtor as it may deem fit, if </a:t>
            </a:r>
            <a:r>
              <a:rPr lang="en-IN" sz="2200" b="1" dirty="0" smtClean="0"/>
              <a:t> </a:t>
            </a:r>
          </a:p>
          <a:p>
            <a:pPr marL="457200" lvl="1" indent="-457200" algn="just">
              <a:spcBef>
                <a:spcPts val="0"/>
              </a:spcBef>
              <a:buClrTx/>
              <a:buFont typeface="+mj-lt"/>
              <a:buAutoNum type="alphaLcParenR"/>
            </a:pPr>
            <a:r>
              <a:rPr lang="en-IN" sz="2000" u="sng" dirty="0" smtClean="0"/>
              <a:t>before </a:t>
            </a:r>
            <a:r>
              <a:rPr lang="en-IN" sz="2000" u="sng" dirty="0"/>
              <a:t>the insolvency commencement date, such director or partner knew or ought to have </a:t>
            </a:r>
            <a:r>
              <a:rPr lang="en-IN" sz="2000" u="sng" dirty="0" smtClean="0"/>
              <a:t>known </a:t>
            </a:r>
            <a:r>
              <a:rPr lang="en-IN" sz="2000" u="sng" dirty="0"/>
              <a:t>that the there was no reasonable prospect of avoiding </a:t>
            </a:r>
            <a:r>
              <a:rPr lang="en-IN" sz="2000" u="sng" dirty="0" smtClean="0"/>
              <a:t>the </a:t>
            </a:r>
            <a:r>
              <a:rPr lang="en-IN" sz="2000" u="sng" dirty="0"/>
              <a:t>commencement of a </a:t>
            </a:r>
            <a:r>
              <a:rPr lang="en-IN" sz="2000" u="sng" dirty="0" smtClean="0"/>
              <a:t>corporate </a:t>
            </a:r>
            <a:r>
              <a:rPr lang="en-IN" sz="2000" u="sng" dirty="0"/>
              <a:t>insolvency resolution process in respect of such corporate debtor; and </a:t>
            </a:r>
            <a:r>
              <a:rPr lang="en-IN" sz="2000" u="sng" dirty="0" smtClean="0"/>
              <a:t> </a:t>
            </a:r>
            <a:endParaRPr lang="en-IN" sz="2200" u="sng" dirty="0"/>
          </a:p>
        </p:txBody>
      </p:sp>
    </p:spTree>
    <p:extLst>
      <p:ext uri="{BB962C8B-B14F-4D97-AF65-F5344CB8AC3E}">
        <p14:creationId xmlns:p14="http://schemas.microsoft.com/office/powerpoint/2010/main" val="33141159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457200" lvl="1" indent="-457200" algn="just">
              <a:spcBef>
                <a:spcPts val="0"/>
              </a:spcBef>
              <a:buClrTx/>
              <a:buFont typeface="+mj-lt"/>
              <a:buAutoNum type="alphaLcParenR" startAt="2"/>
            </a:pPr>
            <a:r>
              <a:rPr lang="en-IN" sz="2000" dirty="0" smtClean="0"/>
              <a:t> </a:t>
            </a:r>
            <a:r>
              <a:rPr lang="en-IN" sz="2000" u="sng" dirty="0"/>
              <a:t>such director or partner did not exercise due diligence in minimising the potential loss to the creditors of the corporate debtor. </a:t>
            </a:r>
            <a:endParaRPr lang="en-IN" sz="2000" u="sng" dirty="0" smtClean="0"/>
          </a:p>
          <a:p>
            <a:pPr marL="0" lvl="1" indent="0" algn="just">
              <a:spcBef>
                <a:spcPts val="0"/>
              </a:spcBef>
              <a:buClrTx/>
              <a:buNone/>
            </a:pPr>
            <a:endParaRPr lang="en-IN" sz="2000" dirty="0" smtClean="0"/>
          </a:p>
          <a:p>
            <a:pPr marL="0" lvl="1" indent="0" algn="just">
              <a:lnSpc>
                <a:spcPct val="150000"/>
              </a:lnSpc>
              <a:spcBef>
                <a:spcPts val="0"/>
              </a:spcBef>
              <a:buClrTx/>
              <a:buNone/>
            </a:pPr>
            <a:r>
              <a:rPr lang="en-IN" sz="2200" b="1" dirty="0" smtClean="0"/>
              <a:t>Explanation &amp; Understanding: </a:t>
            </a:r>
            <a:r>
              <a:rPr lang="en-IN" sz="1800" dirty="0"/>
              <a:t>If during the corporate insolvency resolution process or a liquidation process, it is found that any business of the corporate debtor has been carried on with intent to defraud creditors of the corporate debtor or for any fraudulent purpose, the Adjudicating Authority may on the application of the resolution professional pass an order that any persons who were knowingly parties to the carrying on of the business in such </a:t>
            </a:r>
            <a:r>
              <a:rPr lang="en-IN" sz="1800" dirty="0" smtClean="0"/>
              <a:t>manner shall </a:t>
            </a:r>
            <a:r>
              <a:rPr lang="en-IN" sz="1800" dirty="0"/>
              <a:t>be liable to make such contributions to the assets of the corporate debtor as it may deem fit</a:t>
            </a:r>
            <a:r>
              <a:rPr lang="en-IN" sz="1800" dirty="0" smtClean="0"/>
              <a:t>.</a:t>
            </a:r>
          </a:p>
          <a:p>
            <a:pPr marL="0" lvl="1" indent="0" algn="just">
              <a:lnSpc>
                <a:spcPct val="150000"/>
              </a:lnSpc>
              <a:spcBef>
                <a:spcPts val="0"/>
              </a:spcBef>
              <a:buClrTx/>
              <a:buNone/>
            </a:pPr>
            <a:r>
              <a:rPr lang="en-IN" sz="1800" u="sng" dirty="0"/>
              <a:t>This is a typical section wherein the liability is extended to the directors and even to the third party who is involved in that the fraud, without any limitation of liability. </a:t>
            </a:r>
            <a:endParaRPr lang="en-IN" sz="1800" u="sng" dirty="0" smtClean="0"/>
          </a:p>
          <a:p>
            <a:pPr marL="0" lvl="1" indent="0" algn="just">
              <a:lnSpc>
                <a:spcPct val="150000"/>
              </a:lnSpc>
              <a:spcBef>
                <a:spcPts val="0"/>
              </a:spcBef>
              <a:buClrTx/>
              <a:buNone/>
            </a:pPr>
            <a:r>
              <a:rPr lang="en-IN" sz="1800" u="sng" dirty="0"/>
              <a:t>This section carries criminal implications once the default is established. </a:t>
            </a:r>
            <a:endParaRPr lang="en-IN" sz="1800" b="1" u="sng" dirty="0" smtClean="0"/>
          </a:p>
          <a:p>
            <a:pPr marL="0" lvl="1" indent="0" algn="just">
              <a:spcBef>
                <a:spcPts val="0"/>
              </a:spcBef>
              <a:buClrTx/>
              <a:buNone/>
            </a:pPr>
            <a:endParaRPr lang="en-IN" sz="2200" u="sng" dirty="0"/>
          </a:p>
        </p:txBody>
      </p:sp>
    </p:spTree>
    <p:extLst>
      <p:ext uri="{BB962C8B-B14F-4D97-AF65-F5344CB8AC3E}">
        <p14:creationId xmlns:p14="http://schemas.microsoft.com/office/powerpoint/2010/main" val="16158807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61375"/>
            <a:ext cx="10972800" cy="4829577"/>
          </a:xfrm>
        </p:spPr>
        <p:txBody>
          <a:bodyPr/>
          <a:lstStyle/>
          <a:p>
            <a:pPr marL="0" lvl="1" indent="0" algn="just">
              <a:lnSpc>
                <a:spcPct val="150000"/>
              </a:lnSpc>
              <a:spcBef>
                <a:spcPts val="0"/>
              </a:spcBef>
              <a:buClrTx/>
              <a:buNone/>
            </a:pPr>
            <a:r>
              <a:rPr lang="en-IN" sz="2200" b="1" dirty="0"/>
              <a:t>Time Frame to go back</a:t>
            </a:r>
            <a:r>
              <a:rPr lang="en-IN" sz="2200" dirty="0"/>
              <a:t>: </a:t>
            </a:r>
            <a:r>
              <a:rPr lang="en-IN" sz="2000" u="sng" dirty="0"/>
              <a:t>There is no time Frame for this kind </a:t>
            </a:r>
            <a:r>
              <a:rPr lang="en-IN" sz="2000" dirty="0"/>
              <a:t>of a transaction being classified as fraudulent trading u/s 66 of the Insolvency and Bankruptcy Code. </a:t>
            </a:r>
            <a:endParaRPr lang="en-IN" sz="2000" dirty="0" smtClean="0"/>
          </a:p>
          <a:p>
            <a:pPr marL="0" lvl="1" indent="0" algn="just">
              <a:lnSpc>
                <a:spcPct val="150000"/>
              </a:lnSpc>
              <a:spcBef>
                <a:spcPts val="0"/>
              </a:spcBef>
              <a:buClrTx/>
              <a:buNone/>
            </a:pPr>
            <a:r>
              <a:rPr lang="en-IN" sz="2200" b="1" dirty="0"/>
              <a:t>Reported Relevant Case Laws: </a:t>
            </a:r>
            <a:r>
              <a:rPr lang="en-IN" sz="2000" dirty="0" smtClean="0"/>
              <a:t>IDBI </a:t>
            </a:r>
            <a:r>
              <a:rPr lang="en-IN" sz="2000" dirty="0"/>
              <a:t>Bank Ltd. v. Jaypee Infratech </a:t>
            </a:r>
            <a:r>
              <a:rPr lang="en-IN" sz="2000" dirty="0" smtClean="0"/>
              <a:t>Ltd (CA </a:t>
            </a:r>
            <a:r>
              <a:rPr lang="en-IN" sz="2000" dirty="0"/>
              <a:t>No. 26/2018 NCLT Allahabad Bench</a:t>
            </a:r>
            <a:r>
              <a:rPr lang="en-IN" sz="2000" dirty="0" smtClean="0"/>
              <a:t>)</a:t>
            </a:r>
          </a:p>
          <a:p>
            <a:pPr marL="0" lvl="1" indent="0" algn="just">
              <a:lnSpc>
                <a:spcPct val="150000"/>
              </a:lnSpc>
              <a:spcBef>
                <a:spcPts val="0"/>
              </a:spcBef>
              <a:buClrTx/>
              <a:buNone/>
            </a:pPr>
            <a:r>
              <a:rPr lang="en-IN" b="1" u="sng" dirty="0"/>
              <a:t>Section 29(a</a:t>
            </a:r>
            <a:r>
              <a:rPr lang="en-IN" b="1" u="sng" dirty="0" smtClean="0"/>
              <a:t>)</a:t>
            </a:r>
          </a:p>
          <a:p>
            <a:pPr marL="0" lvl="1" indent="0" algn="just">
              <a:spcBef>
                <a:spcPts val="0"/>
              </a:spcBef>
              <a:buClrTx/>
              <a:buNone/>
            </a:pPr>
            <a:r>
              <a:rPr lang="en-IN" sz="2200" b="1" dirty="0"/>
              <a:t>Bare Act: </a:t>
            </a:r>
            <a:r>
              <a:rPr lang="en-IN" sz="2000" dirty="0"/>
              <a:t>A person shall </a:t>
            </a:r>
            <a:r>
              <a:rPr lang="en-IN" sz="2000" u="sng" dirty="0"/>
              <a:t>not be eligible to submit a resolution plan</a:t>
            </a:r>
            <a:r>
              <a:rPr lang="en-IN" sz="2000" dirty="0"/>
              <a:t>, if such person, or any </a:t>
            </a:r>
            <a:r>
              <a:rPr lang="en-IN" sz="2000" dirty="0" smtClean="0"/>
              <a:t>other person </a:t>
            </a:r>
            <a:r>
              <a:rPr lang="en-IN" sz="2000" dirty="0"/>
              <a:t>acting jointly or in concert with such person</a:t>
            </a:r>
            <a:r>
              <a:rPr lang="en-IN" sz="2000" dirty="0" smtClean="0"/>
              <a:t>:</a:t>
            </a:r>
          </a:p>
          <a:p>
            <a:pPr marL="457200" lvl="1" indent="-457200" algn="just">
              <a:spcBef>
                <a:spcPts val="0"/>
              </a:spcBef>
              <a:buClrTx/>
              <a:buFont typeface="+mj-lt"/>
              <a:buAutoNum type="alphaLcParenR"/>
            </a:pPr>
            <a:r>
              <a:rPr lang="en-IN" sz="2000" dirty="0"/>
              <a:t>is an undischarged insolvent; </a:t>
            </a:r>
            <a:endParaRPr lang="en-IN" sz="2000" dirty="0" smtClean="0"/>
          </a:p>
          <a:p>
            <a:pPr marL="457200" lvl="1" indent="-457200" algn="just">
              <a:spcBef>
                <a:spcPts val="0"/>
              </a:spcBef>
              <a:buClrTx/>
              <a:buFont typeface="+mj-lt"/>
              <a:buAutoNum type="alphaLcParenR"/>
            </a:pPr>
            <a:r>
              <a:rPr lang="en-IN" sz="2000" dirty="0"/>
              <a:t>is a wilful defaulter in accordance with the guidelines of the Reserve Bank of India issued under the Banking Regulation Act, 1949; </a:t>
            </a:r>
            <a:endParaRPr lang="en-IN" sz="2000" dirty="0" smtClean="0"/>
          </a:p>
          <a:p>
            <a:pPr marL="457200" lvl="1" indent="-457200" algn="just">
              <a:spcBef>
                <a:spcPts val="0"/>
              </a:spcBef>
              <a:buClrTx/>
              <a:buFont typeface="+mj-lt"/>
              <a:buAutoNum type="alphaLcParenR"/>
            </a:pPr>
            <a:r>
              <a:rPr lang="en-IN" sz="2000" dirty="0"/>
              <a:t>has an account, or an account of a corporate debtor under the management </a:t>
            </a:r>
            <a:endParaRPr lang="en-IN" sz="2000" dirty="0" smtClean="0"/>
          </a:p>
          <a:p>
            <a:pPr marL="457200" lvl="1" indent="-457200" algn="just">
              <a:spcBef>
                <a:spcPts val="0"/>
              </a:spcBef>
              <a:buClrTx/>
              <a:buFont typeface="+mj-lt"/>
              <a:buAutoNum type="alphaLcParenR"/>
            </a:pPr>
            <a:r>
              <a:rPr lang="en-IN" sz="2000" dirty="0"/>
              <a:t>has been convicted for any offence punishable with imprisonment for two years or more; </a:t>
            </a:r>
          </a:p>
        </p:txBody>
      </p:sp>
    </p:spTree>
    <p:extLst>
      <p:ext uri="{BB962C8B-B14F-4D97-AF65-F5344CB8AC3E}">
        <p14:creationId xmlns:p14="http://schemas.microsoft.com/office/powerpoint/2010/main" val="309291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36670"/>
            <a:ext cx="10972800" cy="737584"/>
          </a:xfrm>
        </p:spPr>
        <p:txBody>
          <a:bodyPr/>
          <a:lstStyle/>
          <a:p>
            <a:pPr algn="ctr"/>
            <a:r>
              <a:rPr lang="en-IN" sz="4800" dirty="0"/>
              <a:t/>
            </a:r>
            <a:br>
              <a:rPr lang="en-IN" sz="4800" dirty="0"/>
            </a:br>
            <a:r>
              <a:rPr lang="en-IN" sz="3200" dirty="0"/>
              <a:t>Relevant Sections for Transactional / Forensic Audit under Insolvency and Bankruptcy Code, </a:t>
            </a:r>
            <a:r>
              <a:rPr lang="en-IN" sz="3200" dirty="0" smtClean="0"/>
              <a:t>2016</a:t>
            </a:r>
            <a:endParaRPr lang="en-IN" sz="3200" dirty="0"/>
          </a:p>
        </p:txBody>
      </p:sp>
      <p:sp>
        <p:nvSpPr>
          <p:cNvPr id="3" name="Content Placeholder 2"/>
          <p:cNvSpPr>
            <a:spLocks noGrp="1"/>
          </p:cNvSpPr>
          <p:nvPr>
            <p:ph idx="1"/>
          </p:nvPr>
        </p:nvSpPr>
        <p:spPr>
          <a:xfrm>
            <a:off x="609600" y="1609859"/>
            <a:ext cx="10972800" cy="5111617"/>
          </a:xfrm>
        </p:spPr>
        <p:txBody>
          <a:bodyPr/>
          <a:lstStyle/>
          <a:p>
            <a:pPr marL="0" lvl="1" indent="0" algn="just">
              <a:lnSpc>
                <a:spcPct val="150000"/>
              </a:lnSpc>
              <a:spcBef>
                <a:spcPts val="0"/>
              </a:spcBef>
              <a:buClrTx/>
              <a:buNone/>
            </a:pPr>
            <a:r>
              <a:rPr lang="en-IN" sz="2200" b="1" dirty="0"/>
              <a:t>Explanation &amp; Understanding: </a:t>
            </a:r>
            <a:r>
              <a:rPr lang="en-IN" sz="2000" dirty="0"/>
              <a:t>When the company is under CIRP the insolvency professional has to formally float </a:t>
            </a:r>
            <a:r>
              <a:rPr lang="en-IN" sz="2000" dirty="0" smtClean="0"/>
              <a:t>a requirement </a:t>
            </a:r>
            <a:r>
              <a:rPr lang="en-IN" sz="2000" dirty="0"/>
              <a:t>of Expression of Interest in Public for taking over the Corporate Debtor. This process is called as resolution application. </a:t>
            </a:r>
            <a:r>
              <a:rPr lang="en-IN" sz="2000" u="sng" dirty="0"/>
              <a:t>As per IBC to avoid fraudulent Applicants, some conditions have been prescribed under Section 29(A) (a) to 29(A) (</a:t>
            </a:r>
            <a:r>
              <a:rPr lang="en-IN" sz="2000" u="sng" dirty="0" err="1"/>
              <a:t>i</a:t>
            </a:r>
            <a:r>
              <a:rPr lang="en-IN" sz="2000" u="sng" dirty="0"/>
              <a:t>). For purpose of this clause, person includes</a:t>
            </a:r>
            <a:r>
              <a:rPr lang="en-IN" sz="2000" u="sng" dirty="0" smtClean="0"/>
              <a:t>:</a:t>
            </a:r>
            <a:endParaRPr lang="en-IN" sz="2200" u="sng" dirty="0" smtClean="0"/>
          </a:p>
          <a:p>
            <a:pPr marL="342900" lvl="1" indent="-342900" algn="just">
              <a:lnSpc>
                <a:spcPct val="150000"/>
              </a:lnSpc>
              <a:spcBef>
                <a:spcPts val="0"/>
              </a:spcBef>
              <a:buClrTx/>
              <a:buFont typeface="Wingdings" panose="05000000000000000000" pitchFamily="2" charset="2"/>
              <a:buChar char="ü"/>
            </a:pPr>
            <a:r>
              <a:rPr lang="en-IN" sz="1900" dirty="0"/>
              <a:t>Any Person who is promoter or in the management or control of the resolution </a:t>
            </a:r>
            <a:r>
              <a:rPr lang="en-IN" sz="1900" dirty="0" smtClean="0"/>
              <a:t>applicant.</a:t>
            </a:r>
          </a:p>
          <a:p>
            <a:pPr marL="342900" lvl="1" indent="-342900" algn="just">
              <a:lnSpc>
                <a:spcPct val="150000"/>
              </a:lnSpc>
              <a:spcBef>
                <a:spcPts val="0"/>
              </a:spcBef>
              <a:buClrTx/>
              <a:buFont typeface="Wingdings" panose="05000000000000000000" pitchFamily="2" charset="2"/>
              <a:buChar char="ü"/>
            </a:pPr>
            <a:r>
              <a:rPr lang="en-IN" sz="1900" dirty="0" smtClean="0"/>
              <a:t>Any </a:t>
            </a:r>
            <a:r>
              <a:rPr lang="en-IN" sz="1900" dirty="0"/>
              <a:t>Person who shall be the promoter or in the management or control of business of the corporate debtor during the implementation of Resolution Plan</a:t>
            </a:r>
            <a:r>
              <a:rPr lang="en-IN" sz="1900" dirty="0" smtClean="0"/>
              <a:t>.</a:t>
            </a:r>
          </a:p>
          <a:p>
            <a:pPr marL="342900" lvl="1" indent="-342900" algn="just">
              <a:lnSpc>
                <a:spcPct val="150000"/>
              </a:lnSpc>
              <a:spcBef>
                <a:spcPts val="0"/>
              </a:spcBef>
              <a:buClrTx/>
              <a:buFont typeface="Wingdings" panose="05000000000000000000" pitchFamily="2" charset="2"/>
              <a:buChar char="ü"/>
            </a:pPr>
            <a:r>
              <a:rPr lang="en-IN" sz="1900" dirty="0"/>
              <a:t>The Holding Company, Subsidiary Company, Associate Company or Related Party of a person referred to in above clauses (except: Scheduled Bank, ARC registered with RBI under section 3 of SARFAESI Act, 2002</a:t>
            </a:r>
          </a:p>
        </p:txBody>
      </p:sp>
    </p:spTree>
    <p:extLst>
      <p:ext uri="{BB962C8B-B14F-4D97-AF65-F5344CB8AC3E}">
        <p14:creationId xmlns:p14="http://schemas.microsoft.com/office/powerpoint/2010/main" val="3727589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Applicability and Non-Applicability of the </a:t>
            </a:r>
            <a:r>
              <a:rPr lang="en-IN" sz="4000" dirty="0" smtClean="0"/>
              <a:t>Act</a:t>
            </a:r>
            <a:endParaRPr lang="en-IN" sz="4000" dirty="0"/>
          </a:p>
        </p:txBody>
      </p:sp>
      <p:sp>
        <p:nvSpPr>
          <p:cNvPr id="3" name="Content Placeholder 2"/>
          <p:cNvSpPr>
            <a:spLocks noGrp="1"/>
          </p:cNvSpPr>
          <p:nvPr>
            <p:ph idx="1"/>
          </p:nvPr>
        </p:nvSpPr>
        <p:spPr>
          <a:xfrm>
            <a:off x="609600" y="1481069"/>
            <a:ext cx="10972800" cy="5074278"/>
          </a:xfrm>
        </p:spPr>
        <p:txBody>
          <a:bodyPr/>
          <a:lstStyle/>
          <a:p>
            <a:pPr marL="0" lvl="2" indent="0" algn="just">
              <a:lnSpc>
                <a:spcPct val="150000"/>
              </a:lnSpc>
              <a:spcBef>
                <a:spcPts val="0"/>
              </a:spcBef>
              <a:buNone/>
            </a:pPr>
            <a:r>
              <a:rPr lang="en-IN" sz="2200" b="1" dirty="0"/>
              <a:t>Applicability: </a:t>
            </a:r>
            <a:endParaRPr lang="en-IN" sz="2200" b="1" dirty="0" smtClean="0"/>
          </a:p>
          <a:p>
            <a:pPr marL="273050" lvl="3" indent="0" algn="just">
              <a:lnSpc>
                <a:spcPct val="150000"/>
              </a:lnSpc>
              <a:spcBef>
                <a:spcPts val="0"/>
              </a:spcBef>
              <a:buNone/>
            </a:pPr>
            <a:r>
              <a:rPr lang="en-IN" dirty="0"/>
              <a:t>According to Section 1 (2), the Act </a:t>
            </a:r>
            <a:r>
              <a:rPr lang="en-IN" u="sng" dirty="0"/>
              <a:t>extends to the entire country, which also includes Jammu and Kashmir</a:t>
            </a:r>
            <a:r>
              <a:rPr lang="en-IN" dirty="0"/>
              <a:t>. Section 1 (2) along with Section 75, specifies that the Act is </a:t>
            </a:r>
            <a:r>
              <a:rPr lang="en-IN" u="sng" dirty="0"/>
              <a:t>applicable to any offence or contravention committed outside India as well</a:t>
            </a:r>
            <a:r>
              <a:rPr lang="en-IN" dirty="0"/>
              <a:t>. </a:t>
            </a:r>
            <a:r>
              <a:rPr lang="en-IN" u="sng" dirty="0"/>
              <a:t>If the conduct of person constituting the offence involves a computer or a computerized system or network located in India, then irrespective of his/her nationality, the person is punishable under the Act</a:t>
            </a:r>
            <a:r>
              <a:rPr lang="en-IN" dirty="0"/>
              <a:t>. </a:t>
            </a:r>
            <a:endParaRPr lang="en-IN" dirty="0" smtClean="0"/>
          </a:p>
          <a:p>
            <a:pPr marL="0" lvl="2" indent="0" algn="just">
              <a:lnSpc>
                <a:spcPct val="150000"/>
              </a:lnSpc>
              <a:spcBef>
                <a:spcPts val="0"/>
              </a:spcBef>
              <a:buNone/>
            </a:pPr>
            <a:r>
              <a:rPr lang="en-IN" sz="2200" b="1" dirty="0"/>
              <a:t>Non-Applicability: </a:t>
            </a:r>
            <a:endParaRPr lang="en-IN" sz="2200" b="1" dirty="0" smtClean="0"/>
          </a:p>
          <a:p>
            <a:pPr marL="273050" lvl="3" indent="0" algn="just">
              <a:lnSpc>
                <a:spcPct val="150000"/>
              </a:lnSpc>
              <a:spcBef>
                <a:spcPts val="0"/>
              </a:spcBef>
              <a:buNone/>
            </a:pPr>
            <a:r>
              <a:rPr lang="en-IN" dirty="0"/>
              <a:t>According to Section 1 (4) of the Information Technology Act, 2000, the </a:t>
            </a:r>
            <a:r>
              <a:rPr lang="en-IN" u="sng" dirty="0"/>
              <a:t>Act is not applicable </a:t>
            </a:r>
            <a:r>
              <a:rPr lang="en-IN" dirty="0"/>
              <a:t>to the following documents: </a:t>
            </a:r>
            <a:endParaRPr lang="en-IN" sz="2800" dirty="0"/>
          </a:p>
          <a:p>
            <a:pPr lvl="1">
              <a:buClrTx/>
            </a:pPr>
            <a:r>
              <a:rPr lang="en-IN" sz="2000" dirty="0"/>
              <a:t>Execution of Negotiable Instrument under Negotiable Instruments Act, 1881, except </a:t>
            </a:r>
            <a:r>
              <a:rPr lang="en-IN" sz="2000" dirty="0" smtClean="0"/>
              <a:t>cheques.</a:t>
            </a:r>
          </a:p>
          <a:p>
            <a:pPr marL="393700" lvl="1" indent="0">
              <a:buNone/>
            </a:pPr>
            <a:endParaRPr lang="en-IN" sz="2000" dirty="0"/>
          </a:p>
          <a:p>
            <a:pPr marL="615950" lvl="3" indent="-342900" algn="just">
              <a:lnSpc>
                <a:spcPct val="150000"/>
              </a:lnSpc>
              <a:spcBef>
                <a:spcPts val="0"/>
              </a:spcBef>
              <a:buFont typeface="Arial" panose="020B0604020202020204" pitchFamily="34" charset="0"/>
              <a:buChar char="•"/>
            </a:pPr>
            <a:endParaRPr lang="en-IN" b="1" dirty="0"/>
          </a:p>
        </p:txBody>
      </p:sp>
    </p:spTree>
    <p:extLst>
      <p:ext uri="{BB962C8B-B14F-4D97-AF65-F5344CB8AC3E}">
        <p14:creationId xmlns:p14="http://schemas.microsoft.com/office/powerpoint/2010/main" val="19325885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SEBI Guidelines</a:t>
            </a:r>
            <a:endParaRPr lang="en-US" b="1" dirty="0"/>
          </a:p>
        </p:txBody>
      </p:sp>
    </p:spTree>
    <p:extLst>
      <p:ext uri="{BB962C8B-B14F-4D97-AF65-F5344CB8AC3E}">
        <p14:creationId xmlns:p14="http://schemas.microsoft.com/office/powerpoint/2010/main" val="20561528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3485"/>
            <a:ext cx="10972800" cy="737584"/>
          </a:xfrm>
        </p:spPr>
        <p:txBody>
          <a:bodyPr/>
          <a:lstStyle/>
          <a:p>
            <a:pPr algn="ctr"/>
            <a:r>
              <a:rPr lang="en-IN" sz="4800" dirty="0"/>
              <a:t/>
            </a:r>
            <a:br>
              <a:rPr lang="en-IN" sz="4800" dirty="0"/>
            </a:br>
            <a:r>
              <a:rPr lang="en-IN" sz="4800" dirty="0"/>
              <a:t>SEBI Guidelines</a:t>
            </a:r>
          </a:p>
        </p:txBody>
      </p:sp>
      <p:sp>
        <p:nvSpPr>
          <p:cNvPr id="3" name="Content Placeholder 2"/>
          <p:cNvSpPr>
            <a:spLocks noGrp="1"/>
          </p:cNvSpPr>
          <p:nvPr>
            <p:ph idx="1"/>
          </p:nvPr>
        </p:nvSpPr>
        <p:spPr>
          <a:xfrm>
            <a:off x="609600" y="1416674"/>
            <a:ext cx="10972800" cy="5111617"/>
          </a:xfrm>
        </p:spPr>
        <p:txBody>
          <a:bodyPr/>
          <a:lstStyle/>
          <a:p>
            <a:pPr marL="0" lvl="1" indent="0" algn="just">
              <a:lnSpc>
                <a:spcPct val="150000"/>
              </a:lnSpc>
              <a:spcBef>
                <a:spcPts val="0"/>
              </a:spcBef>
              <a:buClrTx/>
              <a:buNone/>
            </a:pPr>
            <a:r>
              <a:rPr lang="en-IN" sz="2000" dirty="0"/>
              <a:t>The Securities and Exchange Board of India has issued the </a:t>
            </a:r>
            <a:r>
              <a:rPr lang="en-IN" sz="2000" b="1" dirty="0" smtClean="0"/>
              <a:t>SEBI </a:t>
            </a:r>
            <a:r>
              <a:rPr lang="en-IN" sz="2000" dirty="0"/>
              <a:t>Regulations, 2020, </a:t>
            </a:r>
            <a:r>
              <a:rPr lang="en-IN" sz="2000" dirty="0" err="1"/>
              <a:t>w.e.f</a:t>
            </a:r>
            <a:r>
              <a:rPr lang="en-IN" sz="2000" dirty="0"/>
              <a:t>. 08.10.2020 (“SEBI Notification”) whereby, inter alia, in case of </a:t>
            </a:r>
            <a:r>
              <a:rPr lang="en-IN" sz="2000" u="sng" dirty="0"/>
              <a:t>initiation of Forensic Audit </a:t>
            </a:r>
            <a:r>
              <a:rPr lang="en-IN" sz="2000" dirty="0"/>
              <a:t>(by whatever name called) a listed company is required to make following disclosures to the stock exchange</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u="sng" dirty="0"/>
              <a:t>Initiation of a forensic audit along-with name of entity initiating the audit and reasons for the same, if available; </a:t>
            </a:r>
            <a:r>
              <a:rPr lang="en-IN" sz="2000" u="sng" dirty="0" smtClean="0"/>
              <a:t>and</a:t>
            </a:r>
          </a:p>
          <a:p>
            <a:pPr marL="342900" lvl="1" indent="-342900" algn="just">
              <a:lnSpc>
                <a:spcPct val="150000"/>
              </a:lnSpc>
              <a:spcBef>
                <a:spcPts val="0"/>
              </a:spcBef>
              <a:buClrTx/>
              <a:buFont typeface="Wingdings" panose="05000000000000000000" pitchFamily="2" charset="2"/>
              <a:buChar char="§"/>
            </a:pPr>
            <a:r>
              <a:rPr lang="en-IN" sz="2000" u="sng" dirty="0"/>
              <a:t>Final forensic audit report (other than for forensic audit initiated by regulatory / enforcement agencies) on receipt by the listed entity along with comments of the management, if any; </a:t>
            </a:r>
            <a:endParaRPr lang="en-IN" sz="2000" u="sng" dirty="0" smtClean="0"/>
          </a:p>
          <a:p>
            <a:pPr marL="0" lvl="1" indent="0" algn="just">
              <a:lnSpc>
                <a:spcPct val="150000"/>
              </a:lnSpc>
              <a:spcBef>
                <a:spcPts val="0"/>
              </a:spcBef>
              <a:buClrTx/>
              <a:buNone/>
            </a:pPr>
            <a:r>
              <a:rPr lang="en-IN" sz="2000" dirty="0"/>
              <a:t>SEBI’s intention appears to cover a forensic audit (by whatever name called). While this could be interpreted to refer to situations where there is a financial impact, this is obviously going to be the subject matter of much discussion.</a:t>
            </a:r>
            <a:endParaRPr lang="en-US" sz="2000" dirty="0"/>
          </a:p>
        </p:txBody>
      </p:sp>
    </p:spTree>
    <p:extLst>
      <p:ext uri="{BB962C8B-B14F-4D97-AF65-F5344CB8AC3E}">
        <p14:creationId xmlns:p14="http://schemas.microsoft.com/office/powerpoint/2010/main" val="39142257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3485"/>
            <a:ext cx="10972800" cy="737584"/>
          </a:xfrm>
        </p:spPr>
        <p:txBody>
          <a:bodyPr/>
          <a:lstStyle/>
          <a:p>
            <a:pPr algn="ctr"/>
            <a:r>
              <a:rPr lang="en-IN" sz="4800" dirty="0"/>
              <a:t/>
            </a:r>
            <a:br>
              <a:rPr lang="en-IN" sz="4800" dirty="0"/>
            </a:br>
            <a:r>
              <a:rPr lang="en-IN" sz="4800" dirty="0"/>
              <a:t>SEBI Guidelines</a:t>
            </a:r>
          </a:p>
        </p:txBody>
      </p:sp>
      <p:sp>
        <p:nvSpPr>
          <p:cNvPr id="3" name="Content Placeholder 2"/>
          <p:cNvSpPr>
            <a:spLocks noGrp="1"/>
          </p:cNvSpPr>
          <p:nvPr>
            <p:ph idx="1"/>
          </p:nvPr>
        </p:nvSpPr>
        <p:spPr>
          <a:xfrm>
            <a:off x="609600" y="1609859"/>
            <a:ext cx="10972800" cy="5111617"/>
          </a:xfrm>
        </p:spPr>
        <p:txBody>
          <a:bodyPr/>
          <a:lstStyle/>
          <a:p>
            <a:pPr marL="0" lvl="1" indent="0" algn="just">
              <a:lnSpc>
                <a:spcPct val="150000"/>
              </a:lnSpc>
              <a:spcBef>
                <a:spcPts val="0"/>
              </a:spcBef>
              <a:buClrTx/>
              <a:buNone/>
            </a:pPr>
            <a:r>
              <a:rPr lang="en-IN" sz="2000" dirty="0"/>
              <a:t>A bare </a:t>
            </a:r>
            <a:r>
              <a:rPr lang="en-IN" sz="2000" dirty="0" smtClean="0"/>
              <a:t>perusal of </a:t>
            </a:r>
            <a:r>
              <a:rPr lang="en-IN" sz="2000" dirty="0"/>
              <a:t>the SEBI Board Meeting Notes on this issue, seem to suggest that the SEBI Notification has been introduced specifically to </a:t>
            </a:r>
            <a:r>
              <a:rPr lang="en-IN" sz="2000" dirty="0" smtClean="0"/>
              <a:t>ensure: </a:t>
            </a:r>
          </a:p>
          <a:p>
            <a:pPr marL="342900" lvl="1" indent="-342900" algn="just">
              <a:lnSpc>
                <a:spcPct val="150000"/>
              </a:lnSpc>
              <a:spcBef>
                <a:spcPts val="0"/>
              </a:spcBef>
              <a:buClrTx/>
              <a:buFont typeface="Wingdings" panose="05000000000000000000" pitchFamily="2" charset="2"/>
              <a:buChar char="Ø"/>
            </a:pPr>
            <a:r>
              <a:rPr lang="en-IN" sz="2000" u="sng" dirty="0"/>
              <a:t>Information pertaining to possible financial distress of listed entities are brought to the knowledge of third parties including minority shareholders</a:t>
            </a:r>
            <a:r>
              <a:rPr lang="en-IN" sz="2000" u="sng" dirty="0" smtClean="0"/>
              <a:t>;</a:t>
            </a:r>
          </a:p>
          <a:p>
            <a:pPr marL="342900" lvl="1" indent="-342900" algn="just">
              <a:lnSpc>
                <a:spcPct val="150000"/>
              </a:lnSpc>
              <a:spcBef>
                <a:spcPts val="0"/>
              </a:spcBef>
              <a:buClrTx/>
              <a:buFont typeface="Wingdings" panose="05000000000000000000" pitchFamily="2" charset="2"/>
              <a:buChar char="Ø"/>
            </a:pPr>
            <a:r>
              <a:rPr lang="en-IN" sz="2000" u="sng" dirty="0"/>
              <a:t>Avoiding leakage of forensic audit reports in the media and</a:t>
            </a:r>
          </a:p>
          <a:p>
            <a:pPr marL="342900" lvl="1" indent="-342900" algn="just">
              <a:lnSpc>
                <a:spcPct val="150000"/>
              </a:lnSpc>
              <a:spcBef>
                <a:spcPts val="0"/>
              </a:spcBef>
              <a:buClrTx/>
              <a:buFont typeface="Wingdings" panose="05000000000000000000" pitchFamily="2" charset="2"/>
              <a:buChar char="Ø"/>
            </a:pPr>
            <a:r>
              <a:rPr lang="en-IN" sz="2000" u="sng" dirty="0" smtClean="0"/>
              <a:t>Facilitating </a:t>
            </a:r>
            <a:r>
              <a:rPr lang="en-IN" sz="2000" u="sng" dirty="0"/>
              <a:t>complete disclosure</a:t>
            </a:r>
            <a:r>
              <a:rPr lang="en-IN" sz="2000" dirty="0" smtClean="0"/>
              <a:t>. </a:t>
            </a:r>
          </a:p>
          <a:p>
            <a:pPr marL="0" lvl="1" indent="0" algn="just">
              <a:lnSpc>
                <a:spcPct val="150000"/>
              </a:lnSpc>
              <a:spcBef>
                <a:spcPts val="0"/>
              </a:spcBef>
              <a:buClrTx/>
              <a:buNone/>
            </a:pPr>
            <a:r>
              <a:rPr lang="en-IN" sz="2000" dirty="0"/>
              <a:t>A forensic audit is an examination and evaluation of a company’s financial records to derive evidence which can be used in a court of law or legal proceeding. Forensic audit plays an imperative role in assisting the corporates in timely detection, prevention and regulation of corporate frauds, though not specifically defined under any Indian legislation. </a:t>
            </a:r>
          </a:p>
          <a:p>
            <a:pPr marL="0" lvl="1" indent="0" algn="just">
              <a:lnSpc>
                <a:spcPct val="150000"/>
              </a:lnSpc>
              <a:spcBef>
                <a:spcPts val="0"/>
              </a:spcBef>
              <a:buClrTx/>
              <a:buNone/>
            </a:pPr>
            <a:endParaRPr lang="en-US" sz="2000" dirty="0"/>
          </a:p>
        </p:txBody>
      </p:sp>
    </p:spTree>
    <p:extLst>
      <p:ext uri="{BB962C8B-B14F-4D97-AF65-F5344CB8AC3E}">
        <p14:creationId xmlns:p14="http://schemas.microsoft.com/office/powerpoint/2010/main" val="39655415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8937"/>
            <a:ext cx="10972800" cy="737584"/>
          </a:xfrm>
        </p:spPr>
        <p:txBody>
          <a:bodyPr/>
          <a:lstStyle/>
          <a:p>
            <a:pPr algn="ctr"/>
            <a:r>
              <a:rPr lang="en-IN" sz="4800" dirty="0"/>
              <a:t/>
            </a:r>
            <a:br>
              <a:rPr lang="en-IN" sz="4800" dirty="0"/>
            </a:br>
            <a:r>
              <a:rPr lang="en-IN" sz="4800" dirty="0"/>
              <a:t>SEBI Guidelines</a:t>
            </a:r>
          </a:p>
        </p:txBody>
      </p:sp>
      <p:sp>
        <p:nvSpPr>
          <p:cNvPr id="3" name="Content Placeholder 2"/>
          <p:cNvSpPr>
            <a:spLocks noGrp="1"/>
          </p:cNvSpPr>
          <p:nvPr>
            <p:ph idx="1"/>
          </p:nvPr>
        </p:nvSpPr>
        <p:spPr>
          <a:xfrm>
            <a:off x="609600" y="1249247"/>
            <a:ext cx="10972800" cy="5111617"/>
          </a:xfrm>
        </p:spPr>
        <p:txBody>
          <a:bodyPr/>
          <a:lstStyle/>
          <a:p>
            <a:pPr marL="0" lvl="1" indent="0" algn="just">
              <a:lnSpc>
                <a:spcPct val="150000"/>
              </a:lnSpc>
              <a:spcBef>
                <a:spcPts val="0"/>
              </a:spcBef>
              <a:buClrTx/>
              <a:buNone/>
            </a:pPr>
            <a:r>
              <a:rPr lang="en-IN" sz="1900" u="sng" dirty="0"/>
              <a:t>While in case of CARO 2020, most of information is provided to the statutory auditors and limited information goes into report, with the new SEBI Notification, the complete report will be required to be disclosed. Further, disclosure of final forensic audit report may also possibly impact the legal privilege attached to such investigations and legal advice rendered to the companies in that context or as part of such investigation</a:t>
            </a:r>
            <a:r>
              <a:rPr lang="en-IN" sz="1900" dirty="0"/>
              <a:t>. Mandating companies to disclose the initiation of an audit and the final report to the stock exchanges and thereafter give the management’s comments belies the purpose for which such privilege was born in law. It may also be self-incriminating. </a:t>
            </a:r>
            <a:endParaRPr lang="en-IN" sz="1900" dirty="0" smtClean="0"/>
          </a:p>
          <a:p>
            <a:pPr marL="0" lvl="1" indent="0" algn="just">
              <a:lnSpc>
                <a:spcPct val="150000"/>
              </a:lnSpc>
              <a:spcBef>
                <a:spcPts val="0"/>
              </a:spcBef>
              <a:buClrTx/>
              <a:buNone/>
            </a:pPr>
            <a:r>
              <a:rPr lang="en-IN" sz="1900" u="sng" dirty="0"/>
              <a:t>Further, the forensic audit report may contain in addition to the findings and outcome of the audit, several factual and background information of the company, business and commercial information including contracts, and client information which are sensitive and confidentia</a:t>
            </a:r>
            <a:r>
              <a:rPr lang="en-IN" sz="1900" dirty="0"/>
              <a:t>l and not in the public domain. In addition to the above, such confidential information may or may not even be relevant to the findings/outcome of the current audit. </a:t>
            </a:r>
            <a:endParaRPr lang="en-US" sz="1900" dirty="0"/>
          </a:p>
        </p:txBody>
      </p:sp>
    </p:spTree>
    <p:extLst>
      <p:ext uri="{BB962C8B-B14F-4D97-AF65-F5344CB8AC3E}">
        <p14:creationId xmlns:p14="http://schemas.microsoft.com/office/powerpoint/2010/main" val="26557173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79090"/>
            <a:ext cx="10972800" cy="737584"/>
          </a:xfrm>
        </p:spPr>
        <p:txBody>
          <a:bodyPr/>
          <a:lstStyle/>
          <a:p>
            <a:pPr algn="ctr"/>
            <a:r>
              <a:rPr lang="en-IN" sz="4800" dirty="0"/>
              <a:t/>
            </a:r>
            <a:br>
              <a:rPr lang="en-IN" sz="4800" dirty="0"/>
            </a:br>
            <a:r>
              <a:rPr lang="en-IN" sz="4800" dirty="0"/>
              <a:t>SEBI Guidelines</a:t>
            </a:r>
          </a:p>
        </p:txBody>
      </p:sp>
      <p:sp>
        <p:nvSpPr>
          <p:cNvPr id="3" name="Content Placeholder 2"/>
          <p:cNvSpPr>
            <a:spLocks noGrp="1"/>
          </p:cNvSpPr>
          <p:nvPr>
            <p:ph idx="1"/>
          </p:nvPr>
        </p:nvSpPr>
        <p:spPr>
          <a:xfrm>
            <a:off x="609600" y="1352279"/>
            <a:ext cx="10972800" cy="5111617"/>
          </a:xfrm>
        </p:spPr>
        <p:txBody>
          <a:bodyPr/>
          <a:lstStyle/>
          <a:p>
            <a:pPr marL="0" lvl="1" indent="0" algn="just">
              <a:lnSpc>
                <a:spcPct val="150000"/>
              </a:lnSpc>
              <a:spcBef>
                <a:spcPts val="0"/>
              </a:spcBef>
              <a:buClrTx/>
              <a:buNone/>
            </a:pPr>
            <a:r>
              <a:rPr lang="en-IN" sz="2000" u="sng" dirty="0"/>
              <a:t>The need of the hour is to maintain a balance between privilege and disclosure of relevant information to the stock exchange in a timely manner for early detection of financial frauds</a:t>
            </a:r>
            <a:r>
              <a:rPr lang="en-IN" sz="2000" dirty="0"/>
              <a:t>. It is an established practice that any such report created pursuant to an investigation undergoes several iterations. </a:t>
            </a:r>
            <a:r>
              <a:rPr lang="en-IN" sz="2000" u="sng" dirty="0"/>
              <a:t>One way of addressing the situation could be submitting the final report which contains only the relevant facts and outcome without any legal advice</a:t>
            </a:r>
            <a:r>
              <a:rPr lang="en-IN" sz="2000" dirty="0"/>
              <a:t>. This would ensure that information which is confidential or irrelevant to the findings are not disclosed to the public. It also remains to be tested whether part of the report containing legal advice may be redacted while disclosing to the stock exchanges. </a:t>
            </a:r>
            <a:r>
              <a:rPr lang="en-IN" sz="2000" u="sng" dirty="0"/>
              <a:t>While the amendments introduced by SEBI may be well-intended, their impact can be quite extensive, counter-productive and lead to opening of several concerns for the companies and its stakeholders. </a:t>
            </a:r>
            <a:endParaRPr lang="en-US" sz="1900" u="sng" dirty="0"/>
          </a:p>
        </p:txBody>
      </p:sp>
    </p:spTree>
    <p:extLst>
      <p:ext uri="{BB962C8B-B14F-4D97-AF65-F5344CB8AC3E}">
        <p14:creationId xmlns:p14="http://schemas.microsoft.com/office/powerpoint/2010/main" val="38144458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9709"/>
            <a:ext cx="10972800" cy="1094704"/>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a:t/>
            </a:r>
            <a:br>
              <a:rPr lang="en-IN" sz="5400" dirty="0"/>
            </a:br>
            <a:r>
              <a:rPr lang="en-IN" dirty="0"/>
              <a:t/>
            </a:r>
            <a:br>
              <a:rPr lang="en-IN" dirty="0"/>
            </a:br>
            <a:r>
              <a:rPr lang="en-IN" sz="5300" dirty="0"/>
              <a:t>Civil and Criminal Procedure</a:t>
            </a:r>
            <a:endParaRPr lang="en-US" b="1" dirty="0"/>
          </a:p>
        </p:txBody>
      </p:sp>
    </p:spTree>
    <p:extLst>
      <p:ext uri="{BB962C8B-B14F-4D97-AF65-F5344CB8AC3E}">
        <p14:creationId xmlns:p14="http://schemas.microsoft.com/office/powerpoint/2010/main" val="34419309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0300"/>
            <a:ext cx="10972800" cy="737584"/>
          </a:xfrm>
        </p:spPr>
        <p:txBody>
          <a:bodyPr/>
          <a:lstStyle/>
          <a:p>
            <a:pPr algn="ctr"/>
            <a:r>
              <a:rPr lang="en-IN" sz="4800" dirty="0"/>
              <a:t/>
            </a:r>
            <a:br>
              <a:rPr lang="en-IN" sz="4800" dirty="0"/>
            </a:br>
            <a:r>
              <a:rPr lang="en-IN" sz="4400" dirty="0"/>
              <a:t>Civil and Criminal Procedure</a:t>
            </a:r>
          </a:p>
        </p:txBody>
      </p:sp>
      <p:sp>
        <p:nvSpPr>
          <p:cNvPr id="3" name="Content Placeholder 2"/>
          <p:cNvSpPr>
            <a:spLocks noGrp="1"/>
          </p:cNvSpPr>
          <p:nvPr>
            <p:ph idx="1"/>
          </p:nvPr>
        </p:nvSpPr>
        <p:spPr>
          <a:xfrm>
            <a:off x="609600" y="1352279"/>
            <a:ext cx="10972800" cy="5111617"/>
          </a:xfrm>
        </p:spPr>
        <p:txBody>
          <a:bodyPr/>
          <a:lstStyle/>
          <a:p>
            <a:pPr marL="0" lvl="1" indent="0" algn="just">
              <a:lnSpc>
                <a:spcPct val="150000"/>
              </a:lnSpc>
              <a:spcBef>
                <a:spcPts val="0"/>
              </a:spcBef>
              <a:buClrTx/>
              <a:buNone/>
            </a:pPr>
            <a:r>
              <a:rPr lang="en-IN" sz="2200" dirty="0"/>
              <a:t>The Criminal Procedure Code (</a:t>
            </a:r>
            <a:r>
              <a:rPr lang="en-IN" sz="2200" dirty="0" err="1"/>
              <a:t>CrPC</a:t>
            </a:r>
            <a:r>
              <a:rPr lang="en-IN" sz="2200" dirty="0"/>
              <a:t>) is a </a:t>
            </a:r>
            <a:r>
              <a:rPr lang="en-IN" sz="2200" u="sng" dirty="0"/>
              <a:t>procedural law which states how the police machinery is to function as far as investigation and procedure is to be followed by courts during investigation and trial.</a:t>
            </a:r>
            <a:r>
              <a:rPr lang="en-IN" sz="2200" dirty="0"/>
              <a:t> The </a:t>
            </a:r>
            <a:r>
              <a:rPr lang="en-IN" sz="2200" dirty="0" err="1"/>
              <a:t>CrPC</a:t>
            </a:r>
            <a:r>
              <a:rPr lang="en-IN" sz="2200" dirty="0"/>
              <a:t> </a:t>
            </a:r>
            <a:r>
              <a:rPr lang="en-IN" sz="2200" u="sng" dirty="0"/>
              <a:t>classifies criminal offences </a:t>
            </a:r>
            <a:r>
              <a:rPr lang="en-IN" sz="2200" dirty="0"/>
              <a:t>into several categories such as </a:t>
            </a:r>
            <a:r>
              <a:rPr lang="en-IN" sz="2200" u="sng" dirty="0" err="1"/>
              <a:t>bailable</a:t>
            </a:r>
            <a:r>
              <a:rPr lang="en-IN" sz="2200" u="sng" dirty="0"/>
              <a:t>, non-</a:t>
            </a:r>
            <a:r>
              <a:rPr lang="en-IN" sz="2200" u="sng" dirty="0" err="1"/>
              <a:t>bailable</a:t>
            </a:r>
            <a:r>
              <a:rPr lang="en-IN" sz="2200" u="sng" dirty="0"/>
              <a:t>, cognizable and non-cognizable offences</a:t>
            </a:r>
            <a:r>
              <a:rPr lang="en-IN" sz="2200" dirty="0"/>
              <a:t>. The procedural treatment of different offences is different. The various steps at the </a:t>
            </a:r>
            <a:r>
              <a:rPr lang="en-IN" sz="2200" dirty="0" smtClean="0"/>
              <a:t>time to </a:t>
            </a:r>
            <a:r>
              <a:rPr lang="en-IN" sz="2200" dirty="0"/>
              <a:t>filing a complaint such as filing a First Information Report (FIR), gathering evidence and initiating an enquiry are all governed by the </a:t>
            </a:r>
            <a:r>
              <a:rPr lang="en-IN" sz="2200" dirty="0" err="1"/>
              <a:t>CrPC</a:t>
            </a:r>
            <a:r>
              <a:rPr lang="en-IN" sz="2200" dirty="0"/>
              <a:t>. The </a:t>
            </a:r>
            <a:r>
              <a:rPr lang="en-IN" sz="2200" dirty="0" err="1"/>
              <a:t>CrPC</a:t>
            </a:r>
            <a:r>
              <a:rPr lang="en-IN" sz="2200" dirty="0"/>
              <a:t> further lays down classes of criminal courts.</a:t>
            </a:r>
            <a:endParaRPr lang="en-US" sz="2200" dirty="0"/>
          </a:p>
        </p:txBody>
      </p:sp>
    </p:spTree>
    <p:extLst>
      <p:ext uri="{BB962C8B-B14F-4D97-AF65-F5344CB8AC3E}">
        <p14:creationId xmlns:p14="http://schemas.microsoft.com/office/powerpoint/2010/main" val="24105901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1"/>
            <a:ext cx="10972800" cy="737584"/>
          </a:xfrm>
        </p:spPr>
        <p:txBody>
          <a:bodyPr/>
          <a:lstStyle/>
          <a:p>
            <a:pPr algn="ctr"/>
            <a:r>
              <a:rPr lang="en-IN" sz="4800" dirty="0"/>
              <a:t/>
            </a:r>
            <a:br>
              <a:rPr lang="en-IN" sz="4800" dirty="0"/>
            </a:br>
            <a:r>
              <a:rPr lang="en-IN" sz="4400" dirty="0"/>
              <a:t>Cheating (Section 415 of IPC</a:t>
            </a:r>
            <a:r>
              <a:rPr lang="en-IN" sz="4400" dirty="0" smtClean="0"/>
              <a:t>)</a:t>
            </a:r>
            <a:endParaRPr lang="en-IN" sz="4400" dirty="0"/>
          </a:p>
        </p:txBody>
      </p:sp>
      <p:sp>
        <p:nvSpPr>
          <p:cNvPr id="3" name="Content Placeholder 2"/>
          <p:cNvSpPr>
            <a:spLocks noGrp="1"/>
          </p:cNvSpPr>
          <p:nvPr>
            <p:ph idx="1"/>
          </p:nvPr>
        </p:nvSpPr>
        <p:spPr>
          <a:xfrm>
            <a:off x="609600" y="1352279"/>
            <a:ext cx="10972800" cy="5111617"/>
          </a:xfrm>
        </p:spPr>
        <p:txBody>
          <a:bodyPr/>
          <a:lstStyle/>
          <a:p>
            <a:pPr marL="0" lvl="1" indent="0" algn="just">
              <a:lnSpc>
                <a:spcPct val="150000"/>
              </a:lnSpc>
              <a:spcBef>
                <a:spcPts val="0"/>
              </a:spcBef>
              <a:buClrTx/>
              <a:buNone/>
            </a:pPr>
            <a:r>
              <a:rPr lang="en-IN" sz="2000" u="sng" dirty="0"/>
              <a:t>To understand cheating with the help of an example. A sells B a bat. A, intentionally deceives B into believing that the bat belonged to </a:t>
            </a:r>
            <a:r>
              <a:rPr lang="en-IN" sz="2000" u="sng" dirty="0" err="1"/>
              <a:t>Mr.</a:t>
            </a:r>
            <a:r>
              <a:rPr lang="en-IN" sz="2000" u="sng" dirty="0"/>
              <a:t> Sachin Tendulkar and thereby induces him to buy it. A committed the crime of cheating. </a:t>
            </a:r>
            <a:endParaRPr lang="en-IN" sz="2000" u="sng" dirty="0" smtClean="0"/>
          </a:p>
          <a:p>
            <a:pPr marL="0" lvl="1" indent="0" algn="just">
              <a:lnSpc>
                <a:spcPct val="150000"/>
              </a:lnSpc>
              <a:spcBef>
                <a:spcPts val="0"/>
              </a:spcBef>
              <a:buClrTx/>
              <a:buNone/>
            </a:pPr>
            <a:r>
              <a:rPr lang="en-IN" sz="2000" b="1" dirty="0"/>
              <a:t>Ingredients of the offence of cheating: </a:t>
            </a:r>
            <a:endParaRPr lang="en-IN" sz="2000" b="1" dirty="0" smtClean="0"/>
          </a:p>
          <a:p>
            <a:pPr marL="342900" lvl="1" indent="-342900" algn="just">
              <a:lnSpc>
                <a:spcPct val="150000"/>
              </a:lnSpc>
              <a:spcBef>
                <a:spcPts val="0"/>
              </a:spcBef>
              <a:buClrTx/>
              <a:buFont typeface="Wingdings" panose="05000000000000000000" pitchFamily="2" charset="2"/>
              <a:buChar char="§"/>
            </a:pPr>
            <a:r>
              <a:rPr lang="en-IN" sz="2000" dirty="0"/>
              <a:t>The accused must deceive another person</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The person so deceived should be induced to deliver any property to any person</a:t>
            </a:r>
            <a:r>
              <a:rPr lang="en-IN" sz="2000" dirty="0" smtClean="0"/>
              <a:t>, or</a:t>
            </a:r>
          </a:p>
          <a:p>
            <a:pPr marL="342900" lvl="1" indent="-342900" algn="just">
              <a:lnSpc>
                <a:spcPct val="150000"/>
              </a:lnSpc>
              <a:spcBef>
                <a:spcPts val="0"/>
              </a:spcBef>
              <a:buClrTx/>
              <a:buFont typeface="Wingdings" panose="05000000000000000000" pitchFamily="2" charset="2"/>
              <a:buChar char="§"/>
            </a:pPr>
            <a:r>
              <a:rPr lang="en-IN" sz="2000" dirty="0"/>
              <a:t>The person so deceived </a:t>
            </a:r>
            <a:r>
              <a:rPr lang="en-IN" sz="2000" dirty="0" smtClean="0"/>
              <a:t>should </a:t>
            </a:r>
            <a:r>
              <a:rPr lang="en-IN" sz="2000" dirty="0"/>
              <a:t>be intentionally induced to do or at times, not to do an activity</a:t>
            </a:r>
            <a:r>
              <a:rPr lang="en-IN" sz="2000" dirty="0" smtClean="0"/>
              <a:t>.</a:t>
            </a:r>
          </a:p>
          <a:p>
            <a:pPr marL="0" lvl="1" indent="0" algn="just">
              <a:lnSpc>
                <a:spcPct val="150000"/>
              </a:lnSpc>
              <a:spcBef>
                <a:spcPts val="0"/>
              </a:spcBef>
              <a:buClrTx/>
              <a:buNone/>
            </a:pPr>
            <a:r>
              <a:rPr lang="en-IN" sz="2000" b="1" dirty="0"/>
              <a:t>What is meant by deceiving? </a:t>
            </a:r>
            <a:endParaRPr lang="en-IN" sz="2000" b="1" dirty="0" smtClean="0"/>
          </a:p>
          <a:p>
            <a:pPr marL="342900" lvl="1" indent="-342900" algn="just">
              <a:lnSpc>
                <a:spcPct val="150000"/>
              </a:lnSpc>
              <a:spcBef>
                <a:spcPts val="0"/>
              </a:spcBef>
              <a:buClrTx/>
              <a:buFont typeface="Wingdings" panose="05000000000000000000" pitchFamily="2" charset="2"/>
              <a:buChar char="§"/>
            </a:pPr>
            <a:r>
              <a:rPr lang="en-IN" sz="2000" dirty="0"/>
              <a:t>Deceiving means causing to believe what is false or misleading as to a matter of fact</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Deceptions only with fraudulent and dishonest intentions amounts to cheating.</a:t>
            </a:r>
            <a:endParaRPr lang="en-US" sz="2000" dirty="0"/>
          </a:p>
        </p:txBody>
      </p:sp>
    </p:spTree>
    <p:extLst>
      <p:ext uri="{BB962C8B-B14F-4D97-AF65-F5344CB8AC3E}">
        <p14:creationId xmlns:p14="http://schemas.microsoft.com/office/powerpoint/2010/main" val="311558758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1"/>
            <a:ext cx="10972800" cy="737584"/>
          </a:xfrm>
        </p:spPr>
        <p:txBody>
          <a:bodyPr/>
          <a:lstStyle/>
          <a:p>
            <a:pPr algn="ctr"/>
            <a:r>
              <a:rPr lang="en-IN" sz="4800" dirty="0"/>
              <a:t/>
            </a:r>
            <a:br>
              <a:rPr lang="en-IN" sz="4800" dirty="0"/>
            </a:br>
            <a:r>
              <a:rPr lang="en-IN" sz="4400" dirty="0"/>
              <a:t>Cheating (Section 415 of IPC</a:t>
            </a:r>
            <a:r>
              <a:rPr lang="en-IN" sz="4400" dirty="0" smtClean="0"/>
              <a:t>)</a:t>
            </a:r>
            <a:endParaRPr lang="en-IN" sz="4400" dirty="0"/>
          </a:p>
        </p:txBody>
      </p:sp>
      <p:sp>
        <p:nvSpPr>
          <p:cNvPr id="3" name="Content Placeholder 2"/>
          <p:cNvSpPr>
            <a:spLocks noGrp="1"/>
          </p:cNvSpPr>
          <p:nvPr>
            <p:ph idx="1"/>
          </p:nvPr>
        </p:nvSpPr>
        <p:spPr>
          <a:xfrm>
            <a:off x="609600" y="1352279"/>
            <a:ext cx="10972800" cy="5111617"/>
          </a:xfrm>
        </p:spPr>
        <p:txBody>
          <a:bodyPr/>
          <a:lstStyle/>
          <a:p>
            <a:pPr marL="0" lvl="1" indent="0" algn="just">
              <a:lnSpc>
                <a:spcPct val="150000"/>
              </a:lnSpc>
              <a:spcBef>
                <a:spcPts val="0"/>
              </a:spcBef>
              <a:buClrTx/>
              <a:buNone/>
            </a:pPr>
            <a:r>
              <a:rPr lang="en-IN" sz="2000" b="1" dirty="0"/>
              <a:t>Cheating in a Contract: </a:t>
            </a:r>
            <a:endParaRPr lang="en-IN" sz="2000" b="1" dirty="0" smtClean="0"/>
          </a:p>
          <a:p>
            <a:pPr marL="0" lvl="1" indent="0" algn="just">
              <a:lnSpc>
                <a:spcPct val="150000"/>
              </a:lnSpc>
              <a:spcBef>
                <a:spcPts val="0"/>
              </a:spcBef>
              <a:buClrTx/>
              <a:buNone/>
            </a:pPr>
            <a:r>
              <a:rPr lang="en-IN" sz="2200" dirty="0"/>
              <a:t>A mere breach of contract will not be a cheating. Understanding this through an illustration, A singer promised to perform in a certain concert and asked their organizer to arrange for an orchestra. The organizer made all the required arrangement as per the contract</a:t>
            </a:r>
            <a:r>
              <a:rPr lang="en-IN" sz="2200" dirty="0" smtClean="0"/>
              <a:t>.</a:t>
            </a:r>
          </a:p>
          <a:p>
            <a:pPr marL="0" lvl="1" indent="0" algn="just">
              <a:lnSpc>
                <a:spcPct val="150000"/>
              </a:lnSpc>
              <a:spcBef>
                <a:spcPts val="0"/>
              </a:spcBef>
              <a:buClrTx/>
              <a:buNone/>
            </a:pPr>
            <a:r>
              <a:rPr lang="en-IN" sz="2200" u="sng" dirty="0"/>
              <a:t>The singer arrived at the concert place and everything was set to go. At the meantime, singer backed out from singing owing to his personal reasons. The organiser filed a case for cheating against the singer</a:t>
            </a:r>
            <a:r>
              <a:rPr lang="en-IN" sz="2200" u="sng" dirty="0" smtClean="0"/>
              <a:t>. </a:t>
            </a:r>
          </a:p>
          <a:p>
            <a:pPr marL="0" lvl="1" indent="0" algn="just">
              <a:lnSpc>
                <a:spcPct val="150000"/>
              </a:lnSpc>
              <a:spcBef>
                <a:spcPts val="0"/>
              </a:spcBef>
              <a:buClrTx/>
              <a:buNone/>
            </a:pPr>
            <a:r>
              <a:rPr lang="en-IN" sz="2200" u="sng" dirty="0"/>
              <a:t>There is a very thin line of difference between cheating and breach of contract. </a:t>
            </a:r>
            <a:endParaRPr lang="en-US" sz="2200" u="sng" dirty="0"/>
          </a:p>
        </p:txBody>
      </p:sp>
    </p:spTree>
    <p:extLst>
      <p:ext uri="{BB962C8B-B14F-4D97-AF65-F5344CB8AC3E}">
        <p14:creationId xmlns:p14="http://schemas.microsoft.com/office/powerpoint/2010/main" val="65820940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421"/>
            <a:ext cx="10972800" cy="737584"/>
          </a:xfrm>
        </p:spPr>
        <p:txBody>
          <a:bodyPr/>
          <a:lstStyle/>
          <a:p>
            <a:pPr algn="ctr"/>
            <a:r>
              <a:rPr lang="en-IN" sz="4800" dirty="0"/>
              <a:t/>
            </a:r>
            <a:br>
              <a:rPr lang="en-IN" sz="4800" dirty="0"/>
            </a:br>
            <a:r>
              <a:rPr lang="en-IN" sz="4000" dirty="0"/>
              <a:t>Cheating is a criminal act or mere civil </a:t>
            </a:r>
            <a:r>
              <a:rPr lang="en-IN" sz="4000" dirty="0" smtClean="0"/>
              <a:t>wrong</a:t>
            </a:r>
            <a:endParaRPr lang="en-IN" sz="4000" dirty="0"/>
          </a:p>
        </p:txBody>
      </p:sp>
      <p:sp>
        <p:nvSpPr>
          <p:cNvPr id="3" name="Content Placeholder 2"/>
          <p:cNvSpPr>
            <a:spLocks noGrp="1"/>
          </p:cNvSpPr>
          <p:nvPr>
            <p:ph idx="1"/>
          </p:nvPr>
        </p:nvSpPr>
        <p:spPr>
          <a:xfrm>
            <a:off x="609600" y="1352279"/>
            <a:ext cx="10972800" cy="5111617"/>
          </a:xfrm>
        </p:spPr>
        <p:txBody>
          <a:bodyPr/>
          <a:lstStyle/>
          <a:p>
            <a:pPr marL="342900" lvl="1" indent="-342900" algn="just">
              <a:lnSpc>
                <a:spcPct val="150000"/>
              </a:lnSpc>
              <a:spcBef>
                <a:spcPts val="0"/>
              </a:spcBef>
              <a:buClrTx/>
              <a:buFont typeface="Wingdings" panose="05000000000000000000" pitchFamily="2" charset="2"/>
              <a:buChar char="§"/>
            </a:pPr>
            <a:r>
              <a:rPr lang="en-IN" sz="2200" dirty="0"/>
              <a:t>A </a:t>
            </a:r>
            <a:r>
              <a:rPr lang="en-IN" sz="2200" u="sng" dirty="0"/>
              <a:t>civil wrong is a matter pertaining only between two parties. E.g., breach of contract, non-repayment of a loan, etc. Civil wrongs are matters which do not harm the society in any way.</a:t>
            </a:r>
          </a:p>
          <a:p>
            <a:pPr marL="342900" lvl="1" indent="-342900" algn="just">
              <a:lnSpc>
                <a:spcPct val="150000"/>
              </a:lnSpc>
              <a:spcBef>
                <a:spcPts val="0"/>
              </a:spcBef>
              <a:buClrTx/>
              <a:buFont typeface="Wingdings" panose="05000000000000000000" pitchFamily="2" charset="2"/>
              <a:buChar char="§"/>
            </a:pPr>
            <a:r>
              <a:rPr lang="en-IN" sz="2200" u="sng" dirty="0"/>
              <a:t>Act which has the tendencies to harm the society at large is called a criminal wrong. Cheating is both a civil as well as criminal wrong in </a:t>
            </a:r>
            <a:r>
              <a:rPr lang="en-IN" sz="2200" dirty="0"/>
              <a:t>the same way as defamation is</a:t>
            </a:r>
            <a:r>
              <a:rPr lang="en-IN" sz="2200" dirty="0" smtClean="0"/>
              <a:t>.</a:t>
            </a:r>
          </a:p>
          <a:p>
            <a:pPr marL="342900" lvl="1" indent="-342900" algn="just">
              <a:lnSpc>
                <a:spcPct val="150000"/>
              </a:lnSpc>
              <a:spcBef>
                <a:spcPts val="0"/>
              </a:spcBef>
              <a:buClrTx/>
              <a:buFont typeface="Wingdings" panose="05000000000000000000" pitchFamily="2" charset="2"/>
              <a:buChar char="§"/>
            </a:pPr>
            <a:r>
              <a:rPr lang="en-IN" sz="2200" dirty="0"/>
              <a:t>When a criminal proceeding is set into motion several disabilities arise, for example, institutions might not accept your admission or difficulty in applying for a passport. Therefore, </a:t>
            </a:r>
            <a:r>
              <a:rPr lang="en-IN" sz="2200" u="sng" dirty="0"/>
              <a:t>the court sees to it that cheating is not used as a tool to harass the offender</a:t>
            </a:r>
            <a:r>
              <a:rPr lang="en-IN" sz="2200" u="sng" dirty="0" smtClean="0"/>
              <a:t>.</a:t>
            </a:r>
          </a:p>
          <a:p>
            <a:pPr>
              <a:buClrTx/>
              <a:buSzPct val="85000"/>
              <a:buFont typeface="Wingdings" panose="05000000000000000000" pitchFamily="2" charset="2"/>
              <a:buChar char="§"/>
            </a:pPr>
            <a:r>
              <a:rPr lang="en-IN" sz="2200" u="sng" dirty="0" smtClean="0"/>
              <a:t>Court </a:t>
            </a:r>
            <a:r>
              <a:rPr lang="en-IN" sz="2200" u="sng" dirty="0"/>
              <a:t>applies its brain and in every case of cheating. If the court thinks that the effect of cheating is more civil in nature it sets civil procedure is set into motion. </a:t>
            </a:r>
          </a:p>
          <a:p>
            <a:pPr marL="0" lvl="1" indent="0" algn="just">
              <a:lnSpc>
                <a:spcPct val="150000"/>
              </a:lnSpc>
              <a:spcBef>
                <a:spcPts val="0"/>
              </a:spcBef>
              <a:buClrTx/>
              <a:buNone/>
            </a:pPr>
            <a:endParaRPr lang="en-US" sz="2200" u="sng" dirty="0"/>
          </a:p>
        </p:txBody>
      </p:sp>
    </p:spTree>
    <p:extLst>
      <p:ext uri="{BB962C8B-B14F-4D97-AF65-F5344CB8AC3E}">
        <p14:creationId xmlns:p14="http://schemas.microsoft.com/office/powerpoint/2010/main" val="3659250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000" dirty="0"/>
              <a:t>Applicability and Non-Applicability of the </a:t>
            </a:r>
            <a:r>
              <a:rPr lang="en-IN" sz="4000" dirty="0" smtClean="0"/>
              <a:t>Act</a:t>
            </a:r>
            <a:endParaRPr lang="en-IN" sz="4000" dirty="0"/>
          </a:p>
        </p:txBody>
      </p:sp>
      <p:sp>
        <p:nvSpPr>
          <p:cNvPr id="3" name="Content Placeholder 2"/>
          <p:cNvSpPr>
            <a:spLocks noGrp="1"/>
          </p:cNvSpPr>
          <p:nvPr>
            <p:ph idx="1"/>
          </p:nvPr>
        </p:nvSpPr>
        <p:spPr>
          <a:xfrm>
            <a:off x="609600" y="1481069"/>
            <a:ext cx="10972800" cy="5074278"/>
          </a:xfrm>
        </p:spPr>
        <p:txBody>
          <a:bodyPr/>
          <a:lstStyle/>
          <a:p>
            <a:pPr lvl="1" algn="just">
              <a:lnSpc>
                <a:spcPct val="150000"/>
              </a:lnSpc>
              <a:buClrTx/>
            </a:pPr>
            <a:r>
              <a:rPr lang="en-IN" sz="2200" dirty="0"/>
              <a:t>Creation of Trust under the Indian Trust Act, 1882</a:t>
            </a:r>
            <a:r>
              <a:rPr lang="en-IN" sz="2200" dirty="0" smtClean="0"/>
              <a:t>.</a:t>
            </a:r>
          </a:p>
          <a:p>
            <a:pPr lvl="1" algn="just">
              <a:lnSpc>
                <a:spcPct val="150000"/>
              </a:lnSpc>
              <a:buClrTx/>
            </a:pPr>
            <a:r>
              <a:rPr lang="en-IN" sz="2200" dirty="0" smtClean="0"/>
              <a:t>Execution </a:t>
            </a:r>
            <a:r>
              <a:rPr lang="en-IN" sz="2200" dirty="0"/>
              <a:t>of a Power of Attorney under the Powers of Attorney Act, 1882. </a:t>
            </a:r>
            <a:endParaRPr lang="en-IN" sz="2200" dirty="0" smtClean="0"/>
          </a:p>
          <a:p>
            <a:pPr lvl="1" algn="just">
              <a:lnSpc>
                <a:spcPct val="150000"/>
              </a:lnSpc>
              <a:buClrTx/>
            </a:pPr>
            <a:r>
              <a:rPr lang="en-IN" sz="2200" dirty="0"/>
              <a:t>Execution of a Will under the Indian Succession Act, 1925 including any other testamentary </a:t>
            </a:r>
            <a:r>
              <a:rPr lang="en-IN" sz="2200" dirty="0" smtClean="0"/>
              <a:t>disposition.</a:t>
            </a:r>
          </a:p>
          <a:p>
            <a:pPr lvl="1" algn="just">
              <a:lnSpc>
                <a:spcPct val="150000"/>
              </a:lnSpc>
              <a:buClrTx/>
            </a:pPr>
            <a:r>
              <a:rPr lang="en-IN" sz="2200" dirty="0"/>
              <a:t>Entering into a contract for the sale of conveyance of immovable </a:t>
            </a:r>
            <a:r>
              <a:rPr lang="en-IN" sz="2200" dirty="0" smtClean="0"/>
              <a:t>property</a:t>
            </a:r>
          </a:p>
          <a:p>
            <a:pPr lvl="1" algn="just">
              <a:lnSpc>
                <a:spcPct val="150000"/>
              </a:lnSpc>
              <a:buClrTx/>
            </a:pPr>
            <a:r>
              <a:rPr lang="en-IN" sz="2200" dirty="0"/>
              <a:t>Any such class of documents or transactions as may be notified by the Central Government in the Gazette.</a:t>
            </a:r>
          </a:p>
          <a:p>
            <a:pPr lvl="1">
              <a:buClrTx/>
            </a:pPr>
            <a:endParaRPr lang="en-IN" sz="2000" dirty="0"/>
          </a:p>
          <a:p>
            <a:pPr marL="393700" lvl="1" indent="0">
              <a:buNone/>
            </a:pPr>
            <a:endParaRPr lang="en-IN" sz="2000" dirty="0"/>
          </a:p>
          <a:p>
            <a:pPr marL="615950" lvl="3" indent="-342900" algn="just">
              <a:lnSpc>
                <a:spcPct val="150000"/>
              </a:lnSpc>
              <a:spcBef>
                <a:spcPts val="0"/>
              </a:spcBef>
              <a:buFont typeface="Arial" panose="020B0604020202020204" pitchFamily="34" charset="0"/>
              <a:buChar char="•"/>
            </a:pPr>
            <a:endParaRPr lang="en-IN" b="1" dirty="0"/>
          </a:p>
        </p:txBody>
      </p:sp>
    </p:spTree>
    <p:extLst>
      <p:ext uri="{BB962C8B-B14F-4D97-AF65-F5344CB8AC3E}">
        <p14:creationId xmlns:p14="http://schemas.microsoft.com/office/powerpoint/2010/main" val="105451153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68"/>
            <a:ext cx="10972800" cy="737584"/>
          </a:xfrm>
        </p:spPr>
        <p:txBody>
          <a:bodyPr/>
          <a:lstStyle/>
          <a:p>
            <a:pPr algn="ctr"/>
            <a:r>
              <a:rPr lang="en-IN" sz="4800" dirty="0"/>
              <a:t/>
            </a:r>
            <a:br>
              <a:rPr lang="en-IN" sz="4800" dirty="0"/>
            </a:br>
            <a:r>
              <a:rPr lang="en-IN" sz="4000" dirty="0"/>
              <a:t>Puffing: exaggeration by </a:t>
            </a:r>
            <a:r>
              <a:rPr lang="en-IN" sz="4000" dirty="0" smtClean="0"/>
              <a:t>salesmen</a:t>
            </a:r>
            <a:endParaRPr lang="en-IN" sz="4000" dirty="0"/>
          </a:p>
        </p:txBody>
      </p:sp>
      <p:sp>
        <p:nvSpPr>
          <p:cNvPr id="3" name="Content Placeholder 2"/>
          <p:cNvSpPr>
            <a:spLocks noGrp="1"/>
          </p:cNvSpPr>
          <p:nvPr>
            <p:ph idx="1"/>
          </p:nvPr>
        </p:nvSpPr>
        <p:spPr>
          <a:xfrm>
            <a:off x="609600" y="1197731"/>
            <a:ext cx="10972800" cy="5111617"/>
          </a:xfrm>
        </p:spPr>
        <p:txBody>
          <a:bodyPr/>
          <a:lstStyle/>
          <a:p>
            <a:pPr marL="342900" lvl="1" indent="-342900" algn="just">
              <a:lnSpc>
                <a:spcPct val="150000"/>
              </a:lnSpc>
              <a:spcBef>
                <a:spcPts val="0"/>
              </a:spcBef>
              <a:buClrTx/>
              <a:buFont typeface="Wingdings" panose="05000000000000000000" pitchFamily="2" charset="2"/>
              <a:buChar char="§"/>
            </a:pPr>
            <a:r>
              <a:rPr lang="en-IN" sz="2000" dirty="0"/>
              <a:t>How many times it is seen those salesmen to increase their sale try to outshine their product. Will it be considered as cheating if the product does not possess these qualities which the salesmen claim of</a:t>
            </a:r>
            <a:r>
              <a:rPr lang="en-IN" sz="2000" dirty="0" smtClean="0"/>
              <a:t>?</a:t>
            </a:r>
          </a:p>
          <a:p>
            <a:pPr marL="342900" lvl="1" indent="-342900" algn="just">
              <a:lnSpc>
                <a:spcPct val="150000"/>
              </a:lnSpc>
              <a:spcBef>
                <a:spcPts val="0"/>
              </a:spcBef>
              <a:buClrTx/>
              <a:buFont typeface="Wingdings" panose="05000000000000000000" pitchFamily="2" charset="2"/>
              <a:buChar char="§"/>
            </a:pPr>
            <a:r>
              <a:rPr lang="en-IN" sz="2000" dirty="0"/>
              <a:t>Presentation of the glossy respect of the accused cannot in itself be said to be fraudulent or false representation provided it does not appear that there was no semblance of truthfulness in such </a:t>
            </a:r>
            <a:r>
              <a:rPr lang="en-IN" sz="2000" dirty="0" smtClean="0"/>
              <a:t>representation</a:t>
            </a:r>
            <a:endParaRPr lang="en-IN" sz="2800" dirty="0"/>
          </a:p>
          <a:p>
            <a:pPr marL="342900" lvl="1" indent="-342900" algn="just">
              <a:lnSpc>
                <a:spcPct val="150000"/>
              </a:lnSpc>
              <a:spcBef>
                <a:spcPts val="0"/>
              </a:spcBef>
              <a:buClrTx/>
              <a:buSzPct val="100000"/>
              <a:buFont typeface="Wingdings" panose="05000000000000000000" pitchFamily="2" charset="2"/>
              <a:buChar char="§"/>
            </a:pPr>
            <a:r>
              <a:rPr lang="en-IN" sz="1900" dirty="0" smtClean="0"/>
              <a:t>Take </a:t>
            </a:r>
            <a:r>
              <a:rPr lang="en-IN" sz="1900" dirty="0"/>
              <a:t>an example of a typical Delhi </a:t>
            </a:r>
            <a:r>
              <a:rPr lang="en-IN" sz="1900" dirty="0" err="1"/>
              <a:t>chor</a:t>
            </a:r>
            <a:r>
              <a:rPr lang="en-IN" sz="1900" dirty="0"/>
              <a:t> bazaar say </a:t>
            </a:r>
            <a:r>
              <a:rPr lang="en-IN" sz="1900" dirty="0" err="1"/>
              <a:t>Sarojini</a:t>
            </a:r>
            <a:r>
              <a:rPr lang="en-IN" sz="1900" dirty="0"/>
              <a:t> Market. You go to buy a shoe. First the salesperson fixes the price at INR 1500. You start moving to next shop. The Shopkeeper calls you and fixes the price at INR 1200 with no further discount. You insist to buy the product at INR 700. Shopkeeper says the final price is INR 900. Then he reminds you of the quality of the product and its reasonable price. Although, the shopkeeper is inducing or deceiving you to buy the product which might be of worth INR 500 but still court will not consider this trivial matter judicially. </a:t>
            </a:r>
          </a:p>
          <a:p>
            <a:pPr marL="342900" lvl="1" indent="-342900" algn="just">
              <a:lnSpc>
                <a:spcPct val="150000"/>
              </a:lnSpc>
              <a:spcBef>
                <a:spcPts val="0"/>
              </a:spcBef>
              <a:buClrTx/>
              <a:buFont typeface="Wingdings" panose="05000000000000000000" pitchFamily="2" charset="2"/>
              <a:buChar char="§"/>
            </a:pPr>
            <a:endParaRPr lang="en-US" sz="2200" dirty="0"/>
          </a:p>
        </p:txBody>
      </p:sp>
    </p:spTree>
    <p:extLst>
      <p:ext uri="{BB962C8B-B14F-4D97-AF65-F5344CB8AC3E}">
        <p14:creationId xmlns:p14="http://schemas.microsoft.com/office/powerpoint/2010/main" val="6977237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68"/>
            <a:ext cx="10972800" cy="737584"/>
          </a:xfrm>
        </p:spPr>
        <p:txBody>
          <a:bodyPr/>
          <a:lstStyle/>
          <a:p>
            <a:pPr algn="ctr"/>
            <a:r>
              <a:rPr lang="en-IN" sz="4800" dirty="0"/>
              <a:t/>
            </a:r>
            <a:br>
              <a:rPr lang="en-IN" sz="4800" dirty="0"/>
            </a:br>
            <a:r>
              <a:rPr lang="en-IN" sz="4000" dirty="0"/>
              <a:t>Misrepresentation as to </a:t>
            </a:r>
            <a:r>
              <a:rPr lang="en-IN" sz="4000" dirty="0" smtClean="0"/>
              <a:t>caste</a:t>
            </a:r>
            <a:endParaRPr lang="en-IN" sz="4000" dirty="0"/>
          </a:p>
        </p:txBody>
      </p:sp>
      <p:sp>
        <p:nvSpPr>
          <p:cNvPr id="3" name="Content Placeholder 2"/>
          <p:cNvSpPr>
            <a:spLocks noGrp="1"/>
          </p:cNvSpPr>
          <p:nvPr>
            <p:ph idx="1"/>
          </p:nvPr>
        </p:nvSpPr>
        <p:spPr>
          <a:xfrm>
            <a:off x="609600" y="1197731"/>
            <a:ext cx="10972800" cy="5111617"/>
          </a:xfrm>
        </p:spPr>
        <p:txBody>
          <a:bodyPr/>
          <a:lstStyle/>
          <a:p>
            <a:pPr marL="0" lvl="1" indent="0" algn="just">
              <a:lnSpc>
                <a:spcPct val="150000"/>
              </a:lnSpc>
              <a:spcBef>
                <a:spcPts val="0"/>
              </a:spcBef>
              <a:buClrTx/>
              <a:buNone/>
            </a:pPr>
            <a:r>
              <a:rPr lang="en-IN" dirty="0"/>
              <a:t>Where person belonging to different caste falsely represent himself to be of some other caste to gain something from the deceived person comes under the ambit of cheating. </a:t>
            </a:r>
            <a:endParaRPr lang="en-US" dirty="0"/>
          </a:p>
        </p:txBody>
      </p:sp>
    </p:spTree>
    <p:extLst>
      <p:ext uri="{BB962C8B-B14F-4D97-AF65-F5344CB8AC3E}">
        <p14:creationId xmlns:p14="http://schemas.microsoft.com/office/powerpoint/2010/main" val="57654765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68"/>
            <a:ext cx="10972800" cy="737584"/>
          </a:xfrm>
        </p:spPr>
        <p:txBody>
          <a:bodyPr/>
          <a:lstStyle/>
          <a:p>
            <a:pPr algn="ctr"/>
            <a:r>
              <a:rPr lang="en-IN" sz="4800" dirty="0"/>
              <a:t/>
            </a:r>
            <a:br>
              <a:rPr lang="en-IN" sz="4800" dirty="0"/>
            </a:br>
            <a:r>
              <a:rPr lang="en-IN" sz="4000" dirty="0"/>
              <a:t>Cheating by </a:t>
            </a:r>
            <a:r>
              <a:rPr lang="en-IN" sz="4000" dirty="0" smtClean="0"/>
              <a:t>personation</a:t>
            </a:r>
            <a:endParaRPr lang="en-IN" sz="4000" dirty="0"/>
          </a:p>
        </p:txBody>
      </p:sp>
      <p:sp>
        <p:nvSpPr>
          <p:cNvPr id="3" name="Content Placeholder 2"/>
          <p:cNvSpPr>
            <a:spLocks noGrp="1"/>
          </p:cNvSpPr>
          <p:nvPr>
            <p:ph idx="1"/>
          </p:nvPr>
        </p:nvSpPr>
        <p:spPr>
          <a:xfrm>
            <a:off x="609600" y="1197731"/>
            <a:ext cx="10972800" cy="5111617"/>
          </a:xfrm>
        </p:spPr>
        <p:txBody>
          <a:bodyPr/>
          <a:lstStyle/>
          <a:p>
            <a:pPr marL="342900" lvl="1" indent="-342900" algn="just">
              <a:lnSpc>
                <a:spcPct val="150000"/>
              </a:lnSpc>
              <a:spcBef>
                <a:spcPts val="0"/>
              </a:spcBef>
              <a:buClrTx/>
              <a:buFont typeface="Wingdings" panose="05000000000000000000" pitchFamily="2" charset="2"/>
              <a:buChar char="§"/>
            </a:pPr>
            <a:r>
              <a:rPr lang="en-IN" dirty="0"/>
              <a:t>Where a person deceives his identity for deceiving someone and gaining something out of that deception, this is called cheating by personation</a:t>
            </a:r>
            <a:r>
              <a:rPr lang="en-IN" dirty="0" smtClean="0"/>
              <a:t>.</a:t>
            </a:r>
          </a:p>
          <a:p>
            <a:pPr marL="342900" lvl="1" indent="-342900" algn="just">
              <a:lnSpc>
                <a:spcPct val="150000"/>
              </a:lnSpc>
              <a:spcBef>
                <a:spcPts val="0"/>
              </a:spcBef>
              <a:buClrTx/>
              <a:buFont typeface="Wingdings" panose="05000000000000000000" pitchFamily="2" charset="2"/>
              <a:buChar char="§"/>
            </a:pPr>
            <a:r>
              <a:rPr lang="en-IN" dirty="0"/>
              <a:t>A, introduces himself to be a well-known big banker and thus took a loan from B to invest into his property amounts to cheating by personation</a:t>
            </a:r>
            <a:r>
              <a:rPr lang="en-IN" dirty="0" smtClean="0"/>
              <a:t>.</a:t>
            </a:r>
          </a:p>
          <a:p>
            <a:pPr marL="342900" lvl="1" indent="-342900" algn="just">
              <a:lnSpc>
                <a:spcPct val="150000"/>
              </a:lnSpc>
              <a:spcBef>
                <a:spcPts val="0"/>
              </a:spcBef>
              <a:buClrTx/>
              <a:buFont typeface="Wingdings" panose="05000000000000000000" pitchFamily="2" charset="2"/>
              <a:buChar char="§"/>
            </a:pPr>
            <a:r>
              <a:rPr lang="en-IN" dirty="0"/>
              <a:t>Personating an imaginary person is also cheating. Where a person personates himself to be a physics graduate from Harvard and got him selected into public service commission board. This was said to be cheating by personation.</a:t>
            </a:r>
            <a:endParaRPr lang="en-US" dirty="0"/>
          </a:p>
        </p:txBody>
      </p:sp>
    </p:spTree>
    <p:extLst>
      <p:ext uri="{BB962C8B-B14F-4D97-AF65-F5344CB8AC3E}">
        <p14:creationId xmlns:p14="http://schemas.microsoft.com/office/powerpoint/2010/main" val="13793369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68"/>
            <a:ext cx="10972800" cy="737584"/>
          </a:xfrm>
        </p:spPr>
        <p:txBody>
          <a:bodyPr/>
          <a:lstStyle/>
          <a:p>
            <a:pPr algn="ctr"/>
            <a:r>
              <a:rPr lang="en-IN" sz="4800" dirty="0"/>
              <a:t/>
            </a:r>
            <a:br>
              <a:rPr lang="en-IN" sz="4800" dirty="0"/>
            </a:br>
            <a:r>
              <a:rPr lang="en-IN" sz="4000" dirty="0"/>
              <a:t>Punishment for </a:t>
            </a:r>
            <a:r>
              <a:rPr lang="en-IN" sz="4000" dirty="0" smtClean="0"/>
              <a:t>cheating</a:t>
            </a:r>
            <a:endParaRPr lang="en-IN" sz="4000" dirty="0"/>
          </a:p>
        </p:txBody>
      </p:sp>
      <p:sp>
        <p:nvSpPr>
          <p:cNvPr id="3" name="Content Placeholder 2"/>
          <p:cNvSpPr>
            <a:spLocks noGrp="1"/>
          </p:cNvSpPr>
          <p:nvPr>
            <p:ph idx="1"/>
          </p:nvPr>
        </p:nvSpPr>
        <p:spPr>
          <a:xfrm>
            <a:off x="609600" y="1120457"/>
            <a:ext cx="10972800" cy="5326047"/>
          </a:xfrm>
        </p:spPr>
        <p:txBody>
          <a:bodyPr/>
          <a:lstStyle/>
          <a:p>
            <a:pPr marL="342900" lvl="1" indent="-342900" algn="just">
              <a:lnSpc>
                <a:spcPct val="150000"/>
              </a:lnSpc>
              <a:spcBef>
                <a:spcPts val="0"/>
              </a:spcBef>
              <a:buClrTx/>
              <a:buFont typeface="Wingdings" panose="05000000000000000000" pitchFamily="2" charset="2"/>
              <a:buChar char="§"/>
            </a:pPr>
            <a:r>
              <a:rPr lang="en-IN" sz="2200" b="1" dirty="0"/>
              <a:t>Simple cases: </a:t>
            </a:r>
            <a:r>
              <a:rPr lang="en-IN" sz="2200" dirty="0"/>
              <a:t>Simple cases are to be punished for a jail term which may extend </a:t>
            </a:r>
            <a:r>
              <a:rPr lang="en-IN" sz="2200" dirty="0" err="1"/>
              <a:t>upto</a:t>
            </a:r>
            <a:r>
              <a:rPr lang="en-IN" sz="2200" dirty="0"/>
              <a:t> </a:t>
            </a:r>
            <a:r>
              <a:rPr lang="en-IN" sz="2200" u="sng" dirty="0"/>
              <a:t>one year </a:t>
            </a:r>
            <a:r>
              <a:rPr lang="en-IN" sz="2200" dirty="0"/>
              <a:t>which may end with a fine too. Where a person deceived his girlfriend that he will marry her and entered into sexual relationship with her and after she became pregnant left her. This was considered to be covered under this punishment. </a:t>
            </a:r>
            <a:endParaRPr lang="en-IN" sz="2200" dirty="0" smtClean="0"/>
          </a:p>
          <a:p>
            <a:pPr marL="342900" lvl="1" indent="-342900" algn="just">
              <a:lnSpc>
                <a:spcPct val="150000"/>
              </a:lnSpc>
              <a:spcBef>
                <a:spcPts val="0"/>
              </a:spcBef>
              <a:buClrTx/>
              <a:buFont typeface="Wingdings" panose="05000000000000000000" pitchFamily="2" charset="2"/>
              <a:buChar char="§"/>
            </a:pPr>
            <a:r>
              <a:rPr lang="en-IN" sz="2200" b="1" dirty="0"/>
              <a:t>Mild cases</a:t>
            </a:r>
            <a:r>
              <a:rPr lang="en-IN" sz="2200" dirty="0"/>
              <a:t>: </a:t>
            </a:r>
            <a:r>
              <a:rPr lang="en-IN" sz="2000" dirty="0"/>
              <a:t>The section mostly applies to cases of cheating by guardian, trustee, solicitor, agents, manager of Hindu family etc. The punishment under this section is jail term which may extend for up to </a:t>
            </a:r>
            <a:r>
              <a:rPr lang="en-IN" sz="2000" u="sng" dirty="0"/>
              <a:t>three years </a:t>
            </a:r>
            <a:r>
              <a:rPr lang="en-IN" sz="2000" dirty="0"/>
              <a:t>along with fine. </a:t>
            </a:r>
            <a:endParaRPr lang="en-IN" sz="2000" dirty="0" smtClean="0"/>
          </a:p>
          <a:p>
            <a:pPr marL="342900" lvl="1" indent="-342900" algn="just">
              <a:lnSpc>
                <a:spcPct val="150000"/>
              </a:lnSpc>
              <a:spcBef>
                <a:spcPts val="0"/>
              </a:spcBef>
              <a:buClrTx/>
              <a:buFont typeface="Wingdings" panose="05000000000000000000" pitchFamily="2" charset="2"/>
              <a:buChar char="§"/>
            </a:pPr>
            <a:r>
              <a:rPr lang="en-IN" sz="2200" b="1" dirty="0"/>
              <a:t>Punishment for cheating by impersonating</a:t>
            </a:r>
            <a:r>
              <a:rPr lang="en-IN" sz="2200" dirty="0"/>
              <a:t>: </a:t>
            </a:r>
            <a:r>
              <a:rPr lang="en-IN" sz="2000" dirty="0"/>
              <a:t>There must be an essence of cheating along with personating. </a:t>
            </a:r>
            <a:r>
              <a:rPr lang="en-IN" sz="2000" dirty="0" err="1" smtClean="0"/>
              <a:t>T</a:t>
            </a:r>
            <a:r>
              <a:rPr lang="en-IN" sz="2000" dirty="0" err="1"/>
              <a:t>Where</a:t>
            </a:r>
            <a:r>
              <a:rPr lang="en-IN" sz="2000" dirty="0"/>
              <a:t> a person cheats another by deceiving himself to be someone else, he is guilty under section 416 IPC and punished under section 419 IPC. Punishment under this section is a jail term which may extend to </a:t>
            </a:r>
            <a:r>
              <a:rPr lang="en-IN" sz="2000" u="sng" dirty="0"/>
              <a:t>three-year jail term along with fine. </a:t>
            </a:r>
            <a:endParaRPr lang="en-US" sz="2200" u="sng" dirty="0"/>
          </a:p>
        </p:txBody>
      </p:sp>
    </p:spTree>
    <p:extLst>
      <p:ext uri="{BB962C8B-B14F-4D97-AF65-F5344CB8AC3E}">
        <p14:creationId xmlns:p14="http://schemas.microsoft.com/office/powerpoint/2010/main" val="22307398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664" y="682571"/>
            <a:ext cx="10972800" cy="540914"/>
          </a:xfrm>
        </p:spPr>
        <p:txBody>
          <a:bodyPr/>
          <a:lstStyle/>
          <a:p>
            <a:pPr algn="ctr"/>
            <a:r>
              <a:rPr lang="en-IN" sz="4800" dirty="0"/>
              <a:t/>
            </a:r>
            <a:br>
              <a:rPr lang="en-IN" sz="4800" dirty="0"/>
            </a:br>
            <a:r>
              <a:rPr lang="en-IN" sz="2900" dirty="0"/>
              <a:t>Implications of fraud </a:t>
            </a:r>
            <a:r>
              <a:rPr lang="en-IN" sz="2900" dirty="0" smtClean="0"/>
              <a:t>under </a:t>
            </a:r>
            <a:r>
              <a:rPr lang="en-IN" sz="2900" dirty="0"/>
              <a:t>sections of IPC namely, 421,422,423 and </a:t>
            </a:r>
            <a:r>
              <a:rPr lang="en-IN" sz="2900" dirty="0" smtClean="0"/>
              <a:t>424</a:t>
            </a:r>
            <a:endParaRPr lang="en-IN" sz="2900" dirty="0"/>
          </a:p>
        </p:txBody>
      </p:sp>
      <p:sp>
        <p:nvSpPr>
          <p:cNvPr id="3" name="Content Placeholder 2"/>
          <p:cNvSpPr>
            <a:spLocks noGrp="1"/>
          </p:cNvSpPr>
          <p:nvPr>
            <p:ph idx="1"/>
          </p:nvPr>
        </p:nvSpPr>
        <p:spPr>
          <a:xfrm>
            <a:off x="609600" y="1275005"/>
            <a:ext cx="10972800" cy="5326047"/>
          </a:xfrm>
        </p:spPr>
        <p:txBody>
          <a:bodyPr/>
          <a:lstStyle/>
          <a:p>
            <a:pPr marL="342900" lvl="1" indent="-342900" algn="just">
              <a:lnSpc>
                <a:spcPct val="150000"/>
              </a:lnSpc>
              <a:spcBef>
                <a:spcPts val="0"/>
              </a:spcBef>
              <a:buClrTx/>
              <a:buFont typeface="Wingdings" panose="05000000000000000000" pitchFamily="2" charset="2"/>
              <a:buChar char="§"/>
            </a:pPr>
            <a:r>
              <a:rPr lang="en-IN" sz="2200" b="1" dirty="0"/>
              <a:t>Fraudulent removal or concealment of property to prevent distribution among creditors. (Section 421 IPC): </a:t>
            </a:r>
            <a:r>
              <a:rPr lang="en-IN" sz="2200" dirty="0"/>
              <a:t>This section refers to fraud considered with insolvency. The offence under it consists in a dishonest disposition of property with the intent to cause wrongful loss to the creditor. </a:t>
            </a:r>
            <a:r>
              <a:rPr lang="en-IN" sz="2200" u="sng" dirty="0"/>
              <a:t>It will cover benami transactions. Punishment under this section is imprisonment up to 2 years with fine</a:t>
            </a:r>
            <a:r>
              <a:rPr lang="en-IN" sz="2200" u="sng" dirty="0" smtClean="0"/>
              <a:t>.</a:t>
            </a:r>
          </a:p>
          <a:p>
            <a:pPr marL="342900" lvl="1" indent="-342900" algn="just">
              <a:lnSpc>
                <a:spcPct val="150000"/>
              </a:lnSpc>
              <a:spcBef>
                <a:spcPts val="0"/>
              </a:spcBef>
              <a:buClrTx/>
              <a:buFont typeface="Wingdings" panose="05000000000000000000" pitchFamily="2" charset="2"/>
              <a:buChar char="§"/>
            </a:pPr>
            <a:r>
              <a:rPr lang="en-IN" sz="2200" b="1" dirty="0"/>
              <a:t>Fraudulently preventing debt being available for creditors. (Section 422 IPC): </a:t>
            </a:r>
            <a:r>
              <a:rPr lang="en-IN" sz="2200" u="sng" dirty="0"/>
              <a:t>Preventing defrauding of creditors by masking the property. Any proceeding to prevent the attachment and sale of debts due to the accused will fall under this. Punishment is imprisonment for up to two years with or without fine. </a:t>
            </a:r>
            <a:r>
              <a:rPr lang="en-IN" sz="2200" u="sng" dirty="0" smtClean="0"/>
              <a:t> </a:t>
            </a:r>
            <a:endParaRPr lang="en-US" sz="2200" u="sng" dirty="0"/>
          </a:p>
        </p:txBody>
      </p:sp>
    </p:spTree>
    <p:extLst>
      <p:ext uri="{BB962C8B-B14F-4D97-AF65-F5344CB8AC3E}">
        <p14:creationId xmlns:p14="http://schemas.microsoft.com/office/powerpoint/2010/main" val="9628939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664" y="682571"/>
            <a:ext cx="10972800" cy="540914"/>
          </a:xfrm>
        </p:spPr>
        <p:txBody>
          <a:bodyPr/>
          <a:lstStyle/>
          <a:p>
            <a:pPr algn="ctr"/>
            <a:r>
              <a:rPr lang="en-IN" sz="4800" dirty="0"/>
              <a:t/>
            </a:r>
            <a:br>
              <a:rPr lang="en-IN" sz="4800" dirty="0"/>
            </a:br>
            <a:r>
              <a:rPr lang="en-IN" sz="2900" dirty="0"/>
              <a:t>Implications of fraud </a:t>
            </a:r>
            <a:r>
              <a:rPr lang="en-IN" sz="2900" dirty="0" smtClean="0"/>
              <a:t>under </a:t>
            </a:r>
            <a:r>
              <a:rPr lang="en-IN" sz="2900" dirty="0"/>
              <a:t>sections of IPC namely, 421,422,423 and </a:t>
            </a:r>
            <a:r>
              <a:rPr lang="en-IN" sz="2900" dirty="0" smtClean="0"/>
              <a:t>424</a:t>
            </a:r>
            <a:endParaRPr lang="en-IN" sz="2900" dirty="0"/>
          </a:p>
        </p:txBody>
      </p:sp>
      <p:sp>
        <p:nvSpPr>
          <p:cNvPr id="3" name="Content Placeholder 2"/>
          <p:cNvSpPr>
            <a:spLocks noGrp="1"/>
          </p:cNvSpPr>
          <p:nvPr>
            <p:ph idx="1"/>
          </p:nvPr>
        </p:nvSpPr>
        <p:spPr>
          <a:xfrm>
            <a:off x="609600" y="1275006"/>
            <a:ext cx="10972800" cy="5081346"/>
          </a:xfrm>
        </p:spPr>
        <p:txBody>
          <a:bodyPr/>
          <a:lstStyle/>
          <a:p>
            <a:pPr marL="342900" lvl="1" indent="-342900" algn="just">
              <a:lnSpc>
                <a:spcPct val="150000"/>
              </a:lnSpc>
              <a:spcBef>
                <a:spcPts val="0"/>
              </a:spcBef>
              <a:buClrTx/>
              <a:buFont typeface="Wingdings" panose="05000000000000000000" pitchFamily="2" charset="2"/>
              <a:buChar char="§"/>
            </a:pPr>
            <a:r>
              <a:rPr lang="en-IN" sz="2200" b="1" dirty="0"/>
              <a:t>Fraudulent execution of deed of transfer containing false statement of consideration. (Section 423): </a:t>
            </a:r>
            <a:r>
              <a:rPr lang="en-IN" sz="2200" dirty="0"/>
              <a:t>This is a variety of fraudulent execution which deals with- </a:t>
            </a:r>
            <a:endParaRPr lang="en-IN" sz="2200" dirty="0" smtClean="0"/>
          </a:p>
          <a:p>
            <a:pPr marL="617537" lvl="2" indent="-342900" algn="just">
              <a:lnSpc>
                <a:spcPct val="150000"/>
              </a:lnSpc>
              <a:spcBef>
                <a:spcPts val="0"/>
              </a:spcBef>
              <a:buClrTx/>
              <a:buFont typeface="Wingdings" panose="05000000000000000000" pitchFamily="2" charset="2"/>
              <a:buChar char="§"/>
            </a:pPr>
            <a:r>
              <a:rPr lang="en-IN" sz="2000" dirty="0"/>
              <a:t>False recital as to consideration </a:t>
            </a:r>
            <a:r>
              <a:rPr lang="en-IN" sz="2000" dirty="0" smtClean="0"/>
              <a:t>and</a:t>
            </a:r>
          </a:p>
          <a:p>
            <a:pPr marL="617537" lvl="2" indent="-342900" algn="just">
              <a:lnSpc>
                <a:spcPct val="150000"/>
              </a:lnSpc>
              <a:spcBef>
                <a:spcPts val="0"/>
              </a:spcBef>
              <a:buClrTx/>
              <a:buFont typeface="Wingdings" panose="05000000000000000000" pitchFamily="2" charset="2"/>
              <a:buChar char="§"/>
            </a:pPr>
            <a:r>
              <a:rPr lang="en-IN" sz="2000" dirty="0"/>
              <a:t>False recital as to the name of beneficiary</a:t>
            </a:r>
            <a:r>
              <a:rPr lang="en-IN" sz="2000" dirty="0" smtClean="0"/>
              <a:t>.</a:t>
            </a:r>
          </a:p>
          <a:p>
            <a:pPr marL="274637" lvl="2" indent="0" algn="just">
              <a:lnSpc>
                <a:spcPct val="150000"/>
              </a:lnSpc>
              <a:spcBef>
                <a:spcPts val="0"/>
              </a:spcBef>
              <a:buClrTx/>
              <a:buNone/>
            </a:pPr>
            <a:r>
              <a:rPr lang="en-IN" sz="2000" u="sng" dirty="0"/>
              <a:t>Punishment is imprisonment </a:t>
            </a:r>
            <a:r>
              <a:rPr lang="en-IN" sz="2000" u="sng" dirty="0" err="1"/>
              <a:t>upto</a:t>
            </a:r>
            <a:r>
              <a:rPr lang="en-IN" sz="2000" u="sng" dirty="0"/>
              <a:t> 2 years </a:t>
            </a:r>
            <a:r>
              <a:rPr lang="en-IN" sz="2000" dirty="0"/>
              <a:t>with or without fine and it is a </a:t>
            </a:r>
            <a:r>
              <a:rPr lang="en-IN" sz="2000" dirty="0" err="1"/>
              <a:t>bailable</a:t>
            </a:r>
            <a:r>
              <a:rPr lang="en-IN" sz="2000" dirty="0"/>
              <a:t> offence. </a:t>
            </a:r>
            <a:endParaRPr lang="en-IN" sz="2000" dirty="0" smtClean="0"/>
          </a:p>
          <a:p>
            <a:pPr marL="274637" lvl="2" indent="0" algn="just">
              <a:lnSpc>
                <a:spcPct val="150000"/>
              </a:lnSpc>
              <a:spcBef>
                <a:spcPts val="0"/>
              </a:spcBef>
              <a:buClrTx/>
              <a:buNone/>
            </a:pPr>
            <a:r>
              <a:rPr lang="en-IN" sz="2200" b="1" dirty="0"/>
              <a:t>Fraudulent removal or concealment of property. (Section 424): </a:t>
            </a:r>
            <a:r>
              <a:rPr lang="en-IN" sz="2000" dirty="0"/>
              <a:t>For this section there must be </a:t>
            </a:r>
            <a:r>
              <a:rPr lang="en-IN" sz="2000" dirty="0" smtClean="0"/>
              <a:t>a concealment </a:t>
            </a:r>
            <a:r>
              <a:rPr lang="en-IN" sz="2000" dirty="0"/>
              <a:t>or removal and that too dishonestly </a:t>
            </a:r>
            <a:r>
              <a:rPr lang="en-IN" sz="2000" dirty="0" smtClean="0"/>
              <a:t>or fraudulently. </a:t>
            </a:r>
            <a:r>
              <a:rPr lang="en-IN" sz="2000" u="sng" dirty="0" smtClean="0"/>
              <a:t>Punishment </a:t>
            </a:r>
            <a:r>
              <a:rPr lang="en-IN" sz="2000" u="sng" dirty="0"/>
              <a:t>for this section is imprisonment with or without fine and a </a:t>
            </a:r>
            <a:r>
              <a:rPr lang="en-IN" sz="2000" u="sng" dirty="0" err="1"/>
              <a:t>bailable</a:t>
            </a:r>
            <a:r>
              <a:rPr lang="en-IN" sz="2000" u="sng" dirty="0"/>
              <a:t> offence. </a:t>
            </a:r>
            <a:endParaRPr lang="en-US" sz="2000" u="sng" dirty="0"/>
          </a:p>
        </p:txBody>
      </p:sp>
    </p:spTree>
    <p:extLst>
      <p:ext uri="{BB962C8B-B14F-4D97-AF65-F5344CB8AC3E}">
        <p14:creationId xmlns:p14="http://schemas.microsoft.com/office/powerpoint/2010/main" val="102600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Digital </a:t>
            </a:r>
            <a:r>
              <a:rPr lang="en-IN" sz="4800" dirty="0" smtClean="0"/>
              <a:t>Forensics</a:t>
            </a:r>
            <a:endParaRPr lang="en-IN" sz="4000" dirty="0"/>
          </a:p>
        </p:txBody>
      </p:sp>
      <p:sp>
        <p:nvSpPr>
          <p:cNvPr id="3" name="Content Placeholder 2"/>
          <p:cNvSpPr>
            <a:spLocks noGrp="1"/>
          </p:cNvSpPr>
          <p:nvPr>
            <p:ph idx="1"/>
          </p:nvPr>
        </p:nvSpPr>
        <p:spPr>
          <a:xfrm>
            <a:off x="609600" y="1481069"/>
            <a:ext cx="10972800" cy="5074278"/>
          </a:xfrm>
        </p:spPr>
        <p:txBody>
          <a:bodyPr/>
          <a:lstStyle/>
          <a:p>
            <a:pPr marL="0" lvl="1" indent="0" algn="just">
              <a:lnSpc>
                <a:spcPct val="150000"/>
              </a:lnSpc>
              <a:spcBef>
                <a:spcPts val="0"/>
              </a:spcBef>
              <a:buClrTx/>
              <a:buNone/>
            </a:pPr>
            <a:r>
              <a:rPr lang="en-IN" dirty="0"/>
              <a:t>Digital Forensics is defined as the </a:t>
            </a:r>
            <a:r>
              <a:rPr lang="en-IN" u="sng" dirty="0"/>
              <a:t>process of preservation, identification, extraction, and documentation of computer evidence which can be used by the court of law.</a:t>
            </a:r>
            <a:r>
              <a:rPr lang="en-IN" dirty="0"/>
              <a:t> It is a science of finding </a:t>
            </a:r>
            <a:r>
              <a:rPr lang="en-IN" u="sng" dirty="0"/>
              <a:t>evidence from digital media like a computer, mobile phone, server, or network</a:t>
            </a:r>
            <a:r>
              <a:rPr lang="en-IN" dirty="0"/>
              <a:t>. </a:t>
            </a:r>
            <a:endParaRPr lang="en-IN" dirty="0" smtClean="0"/>
          </a:p>
          <a:p>
            <a:pPr marL="0" lvl="1" indent="0" algn="just">
              <a:lnSpc>
                <a:spcPct val="150000"/>
              </a:lnSpc>
              <a:spcBef>
                <a:spcPts val="0"/>
              </a:spcBef>
              <a:buClrTx/>
              <a:buNone/>
            </a:pPr>
            <a:r>
              <a:rPr lang="en-IN" dirty="0"/>
              <a:t>Digital Forensics helps the forensic team to analyses, inspect, identifies, and preserve the digital evidence residing on various types of electronic devices. </a:t>
            </a:r>
          </a:p>
          <a:p>
            <a:pPr marL="393700" lvl="1" indent="0">
              <a:buNone/>
            </a:pPr>
            <a:endParaRPr lang="en-IN" sz="2000" dirty="0"/>
          </a:p>
          <a:p>
            <a:pPr marL="615950" lvl="3" indent="-342900" algn="just">
              <a:lnSpc>
                <a:spcPct val="150000"/>
              </a:lnSpc>
              <a:spcBef>
                <a:spcPts val="0"/>
              </a:spcBef>
              <a:buFont typeface="Arial" panose="020B0604020202020204" pitchFamily="34" charset="0"/>
              <a:buChar char="•"/>
            </a:pPr>
            <a:endParaRPr lang="en-IN" b="1" dirty="0"/>
          </a:p>
        </p:txBody>
      </p:sp>
    </p:spTree>
    <p:extLst>
      <p:ext uri="{BB962C8B-B14F-4D97-AF65-F5344CB8AC3E}">
        <p14:creationId xmlns:p14="http://schemas.microsoft.com/office/powerpoint/2010/main" val="3672405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800" dirty="0"/>
              <a:t/>
            </a:r>
            <a:br>
              <a:rPr lang="en-IN" sz="4800" dirty="0"/>
            </a:br>
            <a:r>
              <a:rPr lang="en-IN" sz="4800" dirty="0"/>
              <a:t/>
            </a:r>
            <a:br>
              <a:rPr lang="en-IN" sz="4800" dirty="0"/>
            </a:br>
            <a:r>
              <a:rPr lang="en-IN" sz="4800" dirty="0"/>
              <a:t>Objectives of computer forensics</a:t>
            </a:r>
            <a:endParaRPr lang="en-IN" sz="4000" dirty="0"/>
          </a:p>
        </p:txBody>
      </p:sp>
      <p:sp>
        <p:nvSpPr>
          <p:cNvPr id="3" name="Content Placeholder 2"/>
          <p:cNvSpPr>
            <a:spLocks noGrp="1"/>
          </p:cNvSpPr>
          <p:nvPr>
            <p:ph idx="1"/>
          </p:nvPr>
        </p:nvSpPr>
        <p:spPr>
          <a:xfrm>
            <a:off x="609600" y="1481069"/>
            <a:ext cx="10972800" cy="5074278"/>
          </a:xfrm>
        </p:spPr>
        <p:txBody>
          <a:bodyPr/>
          <a:lstStyle/>
          <a:p>
            <a:pPr marL="0" lvl="1" indent="0" algn="just">
              <a:lnSpc>
                <a:spcPct val="150000"/>
              </a:lnSpc>
              <a:spcBef>
                <a:spcPts val="0"/>
              </a:spcBef>
              <a:buClrTx/>
              <a:buNone/>
            </a:pPr>
            <a:r>
              <a:rPr lang="en-IN" sz="2200" b="1" dirty="0"/>
              <a:t>Here are the essential objectives of using Computer forensics: </a:t>
            </a:r>
            <a:endParaRPr lang="en-IN" sz="2200" b="1" dirty="0" smtClean="0"/>
          </a:p>
          <a:p>
            <a:pPr marL="342900" lvl="1" indent="-342900" algn="just">
              <a:lnSpc>
                <a:spcPct val="150000"/>
              </a:lnSpc>
              <a:spcBef>
                <a:spcPts val="0"/>
              </a:spcBef>
              <a:buClrTx/>
              <a:buFont typeface="Wingdings" panose="05000000000000000000" pitchFamily="2" charset="2"/>
              <a:buChar char="ü"/>
            </a:pPr>
            <a:r>
              <a:rPr lang="en-IN" sz="2200" dirty="0"/>
              <a:t>It helps to recover, analyse, and preserve computer and related materials in such a manner that it helps the investigation agency to present them as evidence in a court of law</a:t>
            </a:r>
            <a:r>
              <a:rPr lang="en-IN" sz="2200" dirty="0" smtClean="0"/>
              <a:t>.</a:t>
            </a:r>
          </a:p>
          <a:p>
            <a:pPr marL="342900" lvl="1" indent="-342900" algn="just">
              <a:lnSpc>
                <a:spcPct val="150000"/>
              </a:lnSpc>
              <a:spcBef>
                <a:spcPts val="0"/>
              </a:spcBef>
              <a:buClrTx/>
              <a:buFont typeface="Wingdings" panose="05000000000000000000" pitchFamily="2" charset="2"/>
              <a:buChar char="ü"/>
            </a:pPr>
            <a:r>
              <a:rPr lang="en-IN" sz="2200" dirty="0"/>
              <a:t>It helps to postulate the motive behind the crime and identity of the main culprit</a:t>
            </a:r>
            <a:r>
              <a:rPr lang="en-IN" sz="2200" dirty="0" smtClean="0"/>
              <a:t>.</a:t>
            </a:r>
          </a:p>
          <a:p>
            <a:pPr marL="342900" lvl="1" indent="-342900" algn="just">
              <a:lnSpc>
                <a:spcPct val="150000"/>
              </a:lnSpc>
              <a:spcBef>
                <a:spcPts val="0"/>
              </a:spcBef>
              <a:buClrTx/>
              <a:buFont typeface="Wingdings" panose="05000000000000000000" pitchFamily="2" charset="2"/>
              <a:buChar char="ü"/>
            </a:pPr>
            <a:r>
              <a:rPr lang="en-IN" sz="2200" dirty="0"/>
              <a:t>Designing procedures at a suspected crime </a:t>
            </a:r>
            <a:r>
              <a:rPr lang="en-IN" sz="2200" dirty="0" smtClean="0"/>
              <a:t>scene.</a:t>
            </a:r>
          </a:p>
          <a:p>
            <a:pPr marL="342900" lvl="1" indent="-342900" algn="just">
              <a:lnSpc>
                <a:spcPct val="150000"/>
              </a:lnSpc>
              <a:spcBef>
                <a:spcPts val="0"/>
              </a:spcBef>
              <a:buClrTx/>
              <a:buFont typeface="Wingdings" panose="05000000000000000000" pitchFamily="2" charset="2"/>
              <a:buChar char="ü"/>
            </a:pPr>
            <a:r>
              <a:rPr lang="en-IN" sz="2200" dirty="0"/>
              <a:t>Data acquisition and </a:t>
            </a:r>
            <a:r>
              <a:rPr lang="en-IN" sz="2200" dirty="0" smtClean="0"/>
              <a:t>duplication.</a:t>
            </a:r>
          </a:p>
          <a:p>
            <a:pPr marL="342900" lvl="1" indent="-342900" algn="just">
              <a:lnSpc>
                <a:spcPct val="150000"/>
              </a:lnSpc>
              <a:spcBef>
                <a:spcPts val="0"/>
              </a:spcBef>
              <a:buClrTx/>
              <a:buFont typeface="Wingdings" panose="05000000000000000000" pitchFamily="2" charset="2"/>
              <a:buChar char="ü"/>
            </a:pPr>
            <a:r>
              <a:rPr lang="en-IN" sz="2200" dirty="0"/>
              <a:t>Helps you to identify the evidence </a:t>
            </a:r>
            <a:r>
              <a:rPr lang="en-IN" sz="2200" dirty="0" smtClean="0"/>
              <a:t>quickly</a:t>
            </a:r>
          </a:p>
          <a:p>
            <a:pPr marL="342900" lvl="1" indent="-342900" algn="just">
              <a:lnSpc>
                <a:spcPct val="150000"/>
              </a:lnSpc>
              <a:spcBef>
                <a:spcPts val="0"/>
              </a:spcBef>
              <a:buClrTx/>
              <a:buFont typeface="Wingdings" panose="05000000000000000000" pitchFamily="2" charset="2"/>
              <a:buChar char="ü"/>
            </a:pPr>
            <a:r>
              <a:rPr lang="en-IN" sz="2200" dirty="0"/>
              <a:t>Producing a computer forensic </a:t>
            </a:r>
            <a:r>
              <a:rPr lang="en-IN" sz="2200" dirty="0" smtClean="0"/>
              <a:t>report</a:t>
            </a:r>
          </a:p>
          <a:p>
            <a:pPr marL="342900" lvl="1" indent="-342900" algn="just">
              <a:lnSpc>
                <a:spcPct val="150000"/>
              </a:lnSpc>
              <a:spcBef>
                <a:spcPts val="0"/>
              </a:spcBef>
              <a:buClrTx/>
              <a:buFont typeface="Wingdings" panose="05000000000000000000" pitchFamily="2" charset="2"/>
              <a:buChar char="ü"/>
            </a:pPr>
            <a:r>
              <a:rPr lang="en-IN" sz="2200" dirty="0"/>
              <a:t>Preserving the evidence by following the chain of custody.</a:t>
            </a:r>
          </a:p>
          <a:p>
            <a:pPr marL="615950" lvl="3" indent="-342900" algn="just">
              <a:lnSpc>
                <a:spcPct val="150000"/>
              </a:lnSpc>
              <a:spcBef>
                <a:spcPts val="0"/>
              </a:spcBef>
              <a:buFont typeface="Arial" panose="020B0604020202020204" pitchFamily="34" charset="0"/>
              <a:buChar char="•"/>
            </a:pPr>
            <a:endParaRPr lang="en-IN" b="1" dirty="0"/>
          </a:p>
        </p:txBody>
      </p:sp>
    </p:spTree>
    <p:extLst>
      <p:ext uri="{BB962C8B-B14F-4D97-AF65-F5344CB8AC3E}">
        <p14:creationId xmlns:p14="http://schemas.microsoft.com/office/powerpoint/2010/main" val="3971647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63342"/>
          </a:xfrm>
        </p:spPr>
        <p:txBody>
          <a:bodyPr/>
          <a:lstStyle/>
          <a:p>
            <a:pPr algn="ctr"/>
            <a:r>
              <a:rPr lang="en-IN" sz="5400" dirty="0"/>
              <a:t>Process of Digital Forensics </a:t>
            </a:r>
            <a:endParaRPr lang="en-IN" dirty="0"/>
          </a:p>
        </p:txBody>
      </p:sp>
      <p:pic>
        <p:nvPicPr>
          <p:cNvPr id="1026" name="Picture 2" descr="102219_1057_WhatisDigit1.png (799×48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0006" y="1468192"/>
            <a:ext cx="9388698" cy="4888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7621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6218</TotalTime>
  <Words>7848</Words>
  <Application>Microsoft Office PowerPoint</Application>
  <PresentationFormat>Widescreen</PresentationFormat>
  <Paragraphs>333</Paragraphs>
  <Slides>65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65</vt:i4>
      </vt:variant>
    </vt:vector>
  </HeadingPairs>
  <TitlesOfParts>
    <vt:vector size="71" baseType="lpstr">
      <vt:lpstr>Arial</vt:lpstr>
      <vt:lpstr>Calibri</vt:lpstr>
      <vt:lpstr>Constantia</vt:lpstr>
      <vt:lpstr>Wingdings</vt:lpstr>
      <vt:lpstr>Wingdings 2</vt:lpstr>
      <vt:lpstr>Flow</vt:lpstr>
      <vt:lpstr>         IT Act, Digital Forensics &amp; Cyber Laws</vt:lpstr>
      <vt:lpstr>  Information Technology Act, 2000</vt:lpstr>
      <vt:lpstr>  Objectives of IT Act, 2000</vt:lpstr>
      <vt:lpstr>  Features of the Information Technology Act, 2000</vt:lpstr>
      <vt:lpstr>  Applicability and Non-Applicability of the Act</vt:lpstr>
      <vt:lpstr>  Applicability and Non-Applicability of the Act</vt:lpstr>
      <vt:lpstr>  Digital Forensics</vt:lpstr>
      <vt:lpstr>  Objectives of computer forensics</vt:lpstr>
      <vt:lpstr>Process of Digital Forensics </vt:lpstr>
      <vt:lpstr>  Process of computer forensics</vt:lpstr>
      <vt:lpstr>  Types of Digital Forensics</vt:lpstr>
      <vt:lpstr>  Challenges faced by Digital Forensics</vt:lpstr>
      <vt:lpstr>  Example Uses of Digital Forensics</vt:lpstr>
      <vt:lpstr>  Advantages of Digital forensics</vt:lpstr>
      <vt:lpstr>  Cyber Laws</vt:lpstr>
      <vt:lpstr>  Cyber Laws: Legal Provisions</vt:lpstr>
      <vt:lpstr>  Cyber Laws: Legal Provisions</vt:lpstr>
      <vt:lpstr>  Cyber Laws: Overview</vt:lpstr>
      <vt:lpstr>  Cyber Crime Investigation by CBI</vt:lpstr>
      <vt:lpstr>  The Appointment of Private Investigators is not a Preferable Practice</vt:lpstr>
      <vt:lpstr>         Prevention of Corruption Act, 1988</vt:lpstr>
      <vt:lpstr>  Overview</vt:lpstr>
      <vt:lpstr>  The Prevention of Corruption Act, 1988 </vt:lpstr>
      <vt:lpstr>  Salient Features of the Prevention of Corruption Act</vt:lpstr>
      <vt:lpstr>  Salient Features of the Prevention of Corruption Act</vt:lpstr>
      <vt:lpstr>  Key Highlights of the Prevention of Corruption Act</vt:lpstr>
      <vt:lpstr>  Key Highlights of the Prevention of Corruption Act</vt:lpstr>
      <vt:lpstr>  Key Highlights of the Prevention of Corruption Act</vt:lpstr>
      <vt:lpstr>  Key Highlights of the Prevention of Corruption Act</vt:lpstr>
      <vt:lpstr>         Insolvency and Bankruptcy Code, 2016</vt:lpstr>
      <vt:lpstr> Overview</vt:lpstr>
      <vt:lpstr> PUFE Transactions Under IBC,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Relevant Sections for Transactional / Forensic Audit under Insolvency and Bankruptcy Code, 2016</vt:lpstr>
      <vt:lpstr>         SEBI Guidelines</vt:lpstr>
      <vt:lpstr> SEBI Guidelines</vt:lpstr>
      <vt:lpstr> SEBI Guidelines</vt:lpstr>
      <vt:lpstr> SEBI Guidelines</vt:lpstr>
      <vt:lpstr> SEBI Guidelines</vt:lpstr>
      <vt:lpstr>         Civil and Criminal Procedure</vt:lpstr>
      <vt:lpstr> Civil and Criminal Procedure</vt:lpstr>
      <vt:lpstr> Cheating (Section 415 of IPC)</vt:lpstr>
      <vt:lpstr> Cheating (Section 415 of IPC)</vt:lpstr>
      <vt:lpstr> Cheating is a criminal act or mere civil wrong</vt:lpstr>
      <vt:lpstr> Puffing: exaggeration by salesmen</vt:lpstr>
      <vt:lpstr> Misrepresentation as to caste</vt:lpstr>
      <vt:lpstr> Cheating by personation</vt:lpstr>
      <vt:lpstr> Punishment for cheating</vt:lpstr>
      <vt:lpstr> Implications of fraud under sections of IPC namely, 421,422,423 and 424</vt:lpstr>
      <vt:lpstr> Implications of fraud under sections of IPC namely, 421,422,423 and 424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1711</cp:revision>
  <cp:lastPrinted>2022-11-05T04:54:16Z</cp:lastPrinted>
  <dcterms:created xsi:type="dcterms:W3CDTF">2021-11-19T13:24:27Z</dcterms:created>
  <dcterms:modified xsi:type="dcterms:W3CDTF">2024-04-16T09:45:57Z</dcterms:modified>
</cp:coreProperties>
</file>