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1"/>
  </p:notesMasterIdLst>
  <p:sldIdLst>
    <p:sldId id="559" r:id="rId2"/>
    <p:sldId id="560" r:id="rId3"/>
    <p:sldId id="626" r:id="rId4"/>
    <p:sldId id="627" r:id="rId5"/>
    <p:sldId id="628" r:id="rId6"/>
    <p:sldId id="629" r:id="rId7"/>
    <p:sldId id="630" r:id="rId8"/>
    <p:sldId id="631" r:id="rId9"/>
    <p:sldId id="632" r:id="rId10"/>
    <p:sldId id="633" r:id="rId11"/>
    <p:sldId id="634" r:id="rId12"/>
    <p:sldId id="635" r:id="rId13"/>
    <p:sldId id="636" r:id="rId14"/>
    <p:sldId id="637" r:id="rId15"/>
    <p:sldId id="638" r:id="rId16"/>
    <p:sldId id="639" r:id="rId17"/>
    <p:sldId id="642" r:id="rId18"/>
    <p:sldId id="643" r:id="rId19"/>
    <p:sldId id="644" r:id="rId20"/>
    <p:sldId id="645" r:id="rId21"/>
    <p:sldId id="646" r:id="rId22"/>
    <p:sldId id="647" r:id="rId23"/>
    <p:sldId id="648" r:id="rId24"/>
    <p:sldId id="649" r:id="rId25"/>
    <p:sldId id="650" r:id="rId26"/>
    <p:sldId id="651" r:id="rId27"/>
    <p:sldId id="652" r:id="rId28"/>
    <p:sldId id="653" r:id="rId29"/>
    <p:sldId id="654" r:id="rId30"/>
    <p:sldId id="655" r:id="rId31"/>
    <p:sldId id="656" r:id="rId32"/>
    <p:sldId id="657" r:id="rId33"/>
    <p:sldId id="658" r:id="rId34"/>
    <p:sldId id="659" r:id="rId35"/>
    <p:sldId id="660" r:id="rId36"/>
    <p:sldId id="661" r:id="rId37"/>
    <p:sldId id="662" r:id="rId38"/>
    <p:sldId id="663" r:id="rId39"/>
    <p:sldId id="664" r:id="rId40"/>
    <p:sldId id="665" r:id="rId41"/>
    <p:sldId id="666" r:id="rId42"/>
    <p:sldId id="667" r:id="rId43"/>
    <p:sldId id="668" r:id="rId44"/>
    <p:sldId id="669" r:id="rId45"/>
    <p:sldId id="670" r:id="rId46"/>
    <p:sldId id="671" r:id="rId47"/>
    <p:sldId id="672" r:id="rId48"/>
    <p:sldId id="673" r:id="rId49"/>
    <p:sldId id="674" r:id="rId50"/>
    <p:sldId id="675" r:id="rId51"/>
    <p:sldId id="676" r:id="rId52"/>
    <p:sldId id="677" r:id="rId53"/>
    <p:sldId id="678" r:id="rId54"/>
    <p:sldId id="679" r:id="rId55"/>
    <p:sldId id="680" r:id="rId56"/>
    <p:sldId id="681" r:id="rId57"/>
    <p:sldId id="682" r:id="rId58"/>
    <p:sldId id="683" r:id="rId59"/>
    <p:sldId id="684" r:id="rId60"/>
    <p:sldId id="685" r:id="rId61"/>
    <p:sldId id="686" r:id="rId62"/>
    <p:sldId id="687" r:id="rId63"/>
    <p:sldId id="688" r:id="rId64"/>
    <p:sldId id="689" r:id="rId65"/>
    <p:sldId id="690" r:id="rId66"/>
    <p:sldId id="691" r:id="rId67"/>
    <p:sldId id="692" r:id="rId68"/>
    <p:sldId id="693" r:id="rId69"/>
    <p:sldId id="694" r:id="rId70"/>
    <p:sldId id="695" r:id="rId71"/>
    <p:sldId id="696" r:id="rId72"/>
    <p:sldId id="697" r:id="rId73"/>
    <p:sldId id="698" r:id="rId74"/>
    <p:sldId id="699" r:id="rId75"/>
    <p:sldId id="700" r:id="rId76"/>
    <p:sldId id="701" r:id="rId77"/>
    <p:sldId id="702" r:id="rId78"/>
    <p:sldId id="703" r:id="rId79"/>
    <p:sldId id="704" r:id="rId80"/>
    <p:sldId id="705" r:id="rId81"/>
    <p:sldId id="706" r:id="rId82"/>
    <p:sldId id="707" r:id="rId83"/>
    <p:sldId id="708" r:id="rId84"/>
    <p:sldId id="709" r:id="rId85"/>
    <p:sldId id="710" r:id="rId86"/>
    <p:sldId id="711" r:id="rId87"/>
    <p:sldId id="712" r:id="rId88"/>
    <p:sldId id="713" r:id="rId89"/>
    <p:sldId id="714" r:id="rId90"/>
    <p:sldId id="715" r:id="rId91"/>
    <p:sldId id="716" r:id="rId92"/>
    <p:sldId id="717" r:id="rId93"/>
    <p:sldId id="718" r:id="rId94"/>
    <p:sldId id="719" r:id="rId95"/>
    <p:sldId id="720" r:id="rId96"/>
    <p:sldId id="721" r:id="rId97"/>
    <p:sldId id="722" r:id="rId98"/>
    <p:sldId id="723" r:id="rId99"/>
    <p:sldId id="724" r:id="rId100"/>
  </p:sldIdLst>
  <p:sldSz cx="12192000" cy="6858000"/>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F015FF4A-271E-4C8C-BDB1-B6B6F8B9700B}" type="datetimeFigureOut">
              <a:rPr lang="en-IN" smtClean="0"/>
              <a:pPr/>
              <a:t>16-04-2024</a:t>
            </a:fld>
            <a:endParaRPr lang="en-IN"/>
          </a:p>
        </p:txBody>
      </p:sp>
      <p:sp>
        <p:nvSpPr>
          <p:cNvPr id="4" name="Slide Image Placeholder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289613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165436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012141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12578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2148256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02E8F0CB-8BC7-45CE-826B-E0C607A26E76}"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49FAFA2-37D2-41E6-BCDF-6177C28D617F}"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AF0B755-9787-4183-80C6-B021F933A904}"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95B8539-266A-482F-8245-AFAB8EF06555}"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B6C36DC-35B6-4223-A388-1FF210E50C36}"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A6A73A-6086-40E6-822C-419A1BBA2598}"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F4D93777-C321-41C6-84D7-FA205D092AC6}" type="datetime5">
              <a:rPr lang="en-US" smtClean="0">
                <a:solidFill>
                  <a:srgbClr val="04617B">
                    <a:shade val="90000"/>
                  </a:srgbClr>
                </a:solidFill>
              </a:rPr>
              <a:t>16-Apr-24</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7584E27D-AC96-4F55-8539-911187809BBF}" type="datetime5">
              <a:rPr lang="en-US" smtClean="0">
                <a:solidFill>
                  <a:srgbClr val="04617B">
                    <a:shade val="90000"/>
                  </a:srgbClr>
                </a:solidFill>
              </a:rPr>
              <a:t>16-Apr-24</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4E938B6-3EFB-457D-8DA7-8E905A1D6D22}" type="datetime5">
              <a:rPr lang="en-US" smtClean="0">
                <a:solidFill>
                  <a:srgbClr val="04617B">
                    <a:shade val="90000"/>
                  </a:srgbClr>
                </a:solidFill>
              </a:rPr>
              <a:t>16-Apr-24</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E157B32-4DC6-46C9-80CD-5FE37BD99DFE}"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1C95C78-C25C-4B46-AFE7-7C67C475D490}" type="datetime5">
              <a:rPr lang="en-US" smtClean="0">
                <a:solidFill>
                  <a:srgbClr val="04617B">
                    <a:shade val="90000"/>
                  </a:srgbClr>
                </a:solidFill>
              </a:rPr>
              <a:t>16-Apr-24</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EF617958-5EDB-4C33-95C0-47E6322089FF}" type="datetime5">
              <a:rPr lang="en-US" smtClean="0">
                <a:solidFill>
                  <a:srgbClr val="04617B">
                    <a:shade val="90000"/>
                  </a:srgbClr>
                </a:solidFill>
              </a:rPr>
              <a:t>16-Apr-24</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709"/>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5300" dirty="0" smtClean="0"/>
              <a:t>Red </a:t>
            </a:r>
            <a:r>
              <a:rPr lang="en-IN" sz="5300" dirty="0"/>
              <a:t>and Green Flags - Case Studies</a:t>
            </a:r>
            <a:endParaRPr lang="en-US" b="1" dirty="0"/>
          </a:p>
        </p:txBody>
      </p:sp>
    </p:spTree>
    <p:extLst>
      <p:ext uri="{BB962C8B-B14F-4D97-AF65-F5344CB8AC3E}">
        <p14:creationId xmlns:p14="http://schemas.microsoft.com/office/powerpoint/2010/main" val="261970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Common Types of Red </a:t>
            </a:r>
            <a:r>
              <a:rPr lang="en-IN" sz="4800" dirty="0" smtClean="0"/>
              <a:t>flags</a:t>
            </a:r>
            <a:endParaRPr lang="en-IN" sz="4800" dirty="0"/>
          </a:p>
        </p:txBody>
      </p:sp>
      <p:sp>
        <p:nvSpPr>
          <p:cNvPr id="3" name="Content Placeholder 2"/>
          <p:cNvSpPr>
            <a:spLocks noGrp="1"/>
          </p:cNvSpPr>
          <p:nvPr>
            <p:ph idx="1"/>
          </p:nvPr>
        </p:nvSpPr>
        <p:spPr>
          <a:xfrm>
            <a:off x="609600" y="1416674"/>
            <a:ext cx="10972800" cy="5074278"/>
          </a:xfrm>
        </p:spPr>
        <p:txBody>
          <a:bodyPr/>
          <a:lstStyle/>
          <a:p>
            <a:pPr marL="0" indent="0" algn="just">
              <a:buClrTx/>
              <a:buNone/>
            </a:pPr>
            <a:r>
              <a:rPr lang="en-IN" sz="2200" dirty="0" smtClean="0"/>
              <a:t>The </a:t>
            </a:r>
            <a:r>
              <a:rPr lang="en-IN" sz="2200" dirty="0"/>
              <a:t>most common types of Red Flags and fraudulent activity can be categorized as: </a:t>
            </a:r>
            <a:endParaRPr lang="en-IN" sz="2200" dirty="0" smtClean="0"/>
          </a:p>
          <a:p>
            <a:pPr algn="just">
              <a:lnSpc>
                <a:spcPct val="150000"/>
              </a:lnSpc>
              <a:buClrTx/>
              <a:buFont typeface="Wingdings" panose="05000000000000000000" pitchFamily="2" charset="2"/>
              <a:buChar char="§"/>
            </a:pPr>
            <a:r>
              <a:rPr lang="en-IN" sz="2200" b="1" dirty="0" smtClean="0"/>
              <a:t>Employee Red Flags are like, </a:t>
            </a:r>
            <a:r>
              <a:rPr lang="en-IN" sz="2000" dirty="0" smtClean="0"/>
              <a:t>employee </a:t>
            </a:r>
            <a:r>
              <a:rPr lang="en-IN" sz="2000" dirty="0"/>
              <a:t>lifestyle changes, expensive cars, jewellery, homes, Significant personal debt and credit problems, behavioural changes (these may be an indication of drugs, alcohol, gambling) </a:t>
            </a:r>
            <a:endParaRPr lang="en-IN" sz="2000" dirty="0" smtClean="0"/>
          </a:p>
          <a:p>
            <a:pPr algn="just">
              <a:lnSpc>
                <a:spcPct val="150000"/>
              </a:lnSpc>
              <a:buClrTx/>
              <a:buFont typeface="Wingdings" panose="05000000000000000000" pitchFamily="2" charset="2"/>
              <a:buChar char="§"/>
            </a:pPr>
            <a:r>
              <a:rPr lang="en-IN" sz="2200" b="1" dirty="0"/>
              <a:t>Management Red Flags are like</a:t>
            </a:r>
            <a:r>
              <a:rPr lang="en-IN" sz="2200" b="1" i="1" dirty="0"/>
              <a:t>, </a:t>
            </a:r>
            <a:r>
              <a:rPr lang="en-IN" sz="2000" dirty="0"/>
              <a:t>reluctance to provide information to auditors, Managers engage in frequent disputes with auditors, Management decisions are dominated by an individual or small group, Managers display significant disrespect for regulatory bodies , weak internal control environment, Accounting personnel are lax or inexperienced in their duties, Significant downsizing in a healthy market Continuous rollover of loans, Unexpected overdrafts or declines in cash balances Frequent changes in banking accounts, Frequent changes in external auditors etc. </a:t>
            </a:r>
            <a:r>
              <a:rPr lang="en-IN" sz="2000" b="1" dirty="0" smtClean="0"/>
              <a:t> </a:t>
            </a:r>
            <a:endParaRPr lang="en-US" sz="2000" dirty="0"/>
          </a:p>
        </p:txBody>
      </p:sp>
    </p:spTree>
    <p:extLst>
      <p:ext uri="{BB962C8B-B14F-4D97-AF65-F5344CB8AC3E}">
        <p14:creationId xmlns:p14="http://schemas.microsoft.com/office/powerpoint/2010/main" val="8932363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Green Flags</a:t>
            </a:r>
            <a:endParaRPr lang="en-IN" sz="4800" dirty="0"/>
          </a:p>
        </p:txBody>
      </p:sp>
      <p:sp>
        <p:nvSpPr>
          <p:cNvPr id="3" name="Content Placeholder 2"/>
          <p:cNvSpPr>
            <a:spLocks noGrp="1"/>
          </p:cNvSpPr>
          <p:nvPr>
            <p:ph idx="1"/>
          </p:nvPr>
        </p:nvSpPr>
        <p:spPr>
          <a:xfrm>
            <a:off x="609600" y="1416674"/>
            <a:ext cx="10972800" cy="5074278"/>
          </a:xfrm>
        </p:spPr>
        <p:txBody>
          <a:bodyPr/>
          <a:lstStyle/>
          <a:p>
            <a:pPr marL="0" indent="0" algn="just">
              <a:lnSpc>
                <a:spcPct val="150000"/>
              </a:lnSpc>
              <a:buClrTx/>
              <a:buNone/>
            </a:pPr>
            <a:r>
              <a:rPr lang="en-IN" sz="2400" dirty="0"/>
              <a:t>Red Flags says that red flags are symptoms or indicators of fraud, white collar crime or something detrimental to the interest of the organization. To the contrary there are other signals which could also imply the existence of fraud but do not activate alarm bells. Rather they may even lead to a greater sense of assurance and comfort in a scenario which may be potentially infused with fraud. These signals are referred as ‘green flags’. </a:t>
            </a:r>
            <a:endParaRPr lang="en-IN" sz="2400" dirty="0" smtClean="0"/>
          </a:p>
          <a:p>
            <a:pPr marL="0" indent="0" algn="just">
              <a:lnSpc>
                <a:spcPct val="150000"/>
              </a:lnSpc>
              <a:buClrTx/>
              <a:buNone/>
            </a:pPr>
            <a:r>
              <a:rPr lang="en-IN" sz="2400" dirty="0"/>
              <a:t>The instance of Green Flags could be </a:t>
            </a:r>
            <a:r>
              <a:rPr lang="en-IN" sz="2400" dirty="0" err="1" smtClean="0"/>
              <a:t>helpfull</a:t>
            </a:r>
            <a:r>
              <a:rPr lang="en-IN" sz="2400" dirty="0" smtClean="0"/>
              <a:t> </a:t>
            </a:r>
            <a:r>
              <a:rPr lang="en-IN" sz="2400" dirty="0"/>
              <a:t>in identifying are unusual signs or inconsistencies, but apparently harmless or perhaps even helpful. </a:t>
            </a:r>
            <a:endParaRPr lang="en-IN" sz="2200" dirty="0" smtClean="0"/>
          </a:p>
        </p:txBody>
      </p:sp>
    </p:spTree>
    <p:extLst>
      <p:ext uri="{BB962C8B-B14F-4D97-AF65-F5344CB8AC3E}">
        <p14:creationId xmlns:p14="http://schemas.microsoft.com/office/powerpoint/2010/main" val="2738249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Case Laws </a:t>
            </a:r>
            <a:endParaRPr lang="en-IN" sz="4800" dirty="0"/>
          </a:p>
        </p:txBody>
      </p:sp>
      <p:sp>
        <p:nvSpPr>
          <p:cNvPr id="3" name="Content Placeholder 2"/>
          <p:cNvSpPr>
            <a:spLocks noGrp="1"/>
          </p:cNvSpPr>
          <p:nvPr>
            <p:ph idx="1"/>
          </p:nvPr>
        </p:nvSpPr>
        <p:spPr>
          <a:xfrm>
            <a:off x="609600" y="1416674"/>
            <a:ext cx="10972800" cy="5074278"/>
          </a:xfrm>
        </p:spPr>
        <p:txBody>
          <a:bodyPr/>
          <a:lstStyle/>
          <a:p>
            <a:pPr algn="just">
              <a:lnSpc>
                <a:spcPct val="150000"/>
              </a:lnSpc>
              <a:buClrTx/>
              <a:buFont typeface="Wingdings" panose="05000000000000000000" pitchFamily="2" charset="2"/>
              <a:buChar char="Ø"/>
            </a:pPr>
            <a:r>
              <a:rPr lang="en-IN" sz="2200" b="1" dirty="0"/>
              <a:t>Sahara Group Scam:</a:t>
            </a:r>
            <a:r>
              <a:rPr lang="en-IN" sz="2000" b="1" dirty="0"/>
              <a:t> </a:t>
            </a:r>
            <a:r>
              <a:rPr lang="en-IN" sz="1900" dirty="0"/>
              <a:t>Sahara Group chairman </a:t>
            </a:r>
            <a:r>
              <a:rPr lang="en-IN" sz="1900" dirty="0" err="1"/>
              <a:t>Subrata</a:t>
            </a:r>
            <a:r>
              <a:rPr lang="en-IN" sz="1900" dirty="0"/>
              <a:t> Roy and Vijay </a:t>
            </a:r>
            <a:r>
              <a:rPr lang="en-IN" sz="1900" dirty="0" err="1"/>
              <a:t>Mallya</a:t>
            </a:r>
            <a:r>
              <a:rPr lang="en-IN" sz="1900" dirty="0"/>
              <a:t> had a lot in common. Both successful businessmen had a passion for sports. The two also had their own IPL teams, Sahara Pune Warriors and Royal Challengers Bangalore (after resigning as the chief of UB Group </a:t>
            </a:r>
            <a:r>
              <a:rPr lang="en-IN" sz="1900" dirty="0" err="1"/>
              <a:t>Mallya</a:t>
            </a:r>
            <a:r>
              <a:rPr lang="en-IN" sz="1900" dirty="0"/>
              <a:t> is technically not the owner of RCB). In fact, the duo jointly owns the Sahara Force India Formula one team. </a:t>
            </a:r>
          </a:p>
          <a:p>
            <a:pPr marL="366713" lvl="1" indent="0" algn="just">
              <a:lnSpc>
                <a:spcPct val="150000"/>
              </a:lnSpc>
              <a:buNone/>
            </a:pPr>
            <a:r>
              <a:rPr lang="en-IN" sz="1900" dirty="0" smtClean="0"/>
              <a:t>Sahara </a:t>
            </a:r>
            <a:r>
              <a:rPr lang="en-IN" sz="1900" dirty="0"/>
              <a:t>Group was accused of failing to refund over </a:t>
            </a:r>
            <a:r>
              <a:rPr lang="en-IN" sz="1900" dirty="0" smtClean="0"/>
              <a:t>Rs.20,000 </a:t>
            </a:r>
            <a:r>
              <a:rPr lang="en-IN" sz="1900" dirty="0"/>
              <a:t>crores to its more than 30 </a:t>
            </a:r>
            <a:r>
              <a:rPr lang="en-IN" sz="1900" dirty="0" smtClean="0"/>
              <a:t>million </a:t>
            </a:r>
            <a:r>
              <a:rPr lang="en-IN" sz="1900" dirty="0"/>
              <a:t>small investors which it collected through two unlisted companies of Sahara. </a:t>
            </a:r>
          </a:p>
          <a:p>
            <a:pPr marL="366713" lvl="1" indent="0" algn="just">
              <a:lnSpc>
                <a:spcPct val="150000"/>
              </a:lnSpc>
              <a:buNone/>
            </a:pPr>
            <a:r>
              <a:rPr lang="en-IN" sz="1900" dirty="0" smtClean="0"/>
              <a:t>In </a:t>
            </a:r>
            <a:r>
              <a:rPr lang="en-IN" sz="1900" dirty="0"/>
              <a:t>2011, SEBI ordered Sahara to refund this amount with interest to the investors, as the issue was not in compliance with the requirements applicable to the public offerings of securities. </a:t>
            </a:r>
          </a:p>
          <a:p>
            <a:pPr marL="366713" lvl="1" indent="0" algn="just">
              <a:lnSpc>
                <a:spcPct val="150000"/>
              </a:lnSpc>
              <a:buNone/>
            </a:pPr>
            <a:r>
              <a:rPr lang="en-IN" sz="1900" dirty="0"/>
              <a:t>Roy was arrested on 28th February 2014 and remained behind bars as an under-trial. His proposal to settlement of the matter was rejected by the court and SEBI. </a:t>
            </a:r>
            <a:endParaRPr lang="en-IN" sz="1900" dirty="0" smtClean="0"/>
          </a:p>
        </p:txBody>
      </p:sp>
    </p:spTree>
    <p:extLst>
      <p:ext uri="{BB962C8B-B14F-4D97-AF65-F5344CB8AC3E}">
        <p14:creationId xmlns:p14="http://schemas.microsoft.com/office/powerpoint/2010/main" val="1818149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Case Laws </a:t>
            </a:r>
            <a:endParaRPr lang="en-IN" sz="4800" dirty="0"/>
          </a:p>
        </p:txBody>
      </p:sp>
      <p:sp>
        <p:nvSpPr>
          <p:cNvPr id="3" name="Content Placeholder 2"/>
          <p:cNvSpPr>
            <a:spLocks noGrp="1"/>
          </p:cNvSpPr>
          <p:nvPr>
            <p:ph idx="1"/>
          </p:nvPr>
        </p:nvSpPr>
        <p:spPr>
          <a:xfrm>
            <a:off x="609600" y="1416674"/>
            <a:ext cx="10972800" cy="5074278"/>
          </a:xfrm>
        </p:spPr>
        <p:txBody>
          <a:bodyPr/>
          <a:lstStyle/>
          <a:p>
            <a:pPr algn="just">
              <a:lnSpc>
                <a:spcPct val="150000"/>
              </a:lnSpc>
              <a:buClrTx/>
              <a:buFont typeface="Wingdings" panose="05000000000000000000" pitchFamily="2" charset="2"/>
              <a:buChar char="Ø"/>
            </a:pPr>
            <a:r>
              <a:rPr lang="en-IN" sz="2200" b="1" dirty="0"/>
              <a:t>Satyam Computers: </a:t>
            </a:r>
            <a:r>
              <a:rPr lang="en-IN" sz="2000" dirty="0"/>
              <a:t>B </a:t>
            </a:r>
            <a:r>
              <a:rPr lang="en-IN" sz="2000" dirty="0" err="1"/>
              <a:t>Ramalinga</a:t>
            </a:r>
            <a:r>
              <a:rPr lang="en-IN" sz="2000" dirty="0"/>
              <a:t> </a:t>
            </a:r>
            <a:r>
              <a:rPr lang="en-IN" sz="2000" dirty="0" err="1"/>
              <a:t>Raju</a:t>
            </a:r>
            <a:r>
              <a:rPr lang="en-IN" sz="2000" dirty="0"/>
              <a:t>, the founder of Satyam Computers, got into trouble after he admitted to inflating the company revenue, profit and profit margins for every single quarter over a period of 5 years, from 2003-2008. The amount misappropriated in this case is estimated to be around </a:t>
            </a:r>
            <a:r>
              <a:rPr lang="en-IN" sz="2000" dirty="0" smtClean="0"/>
              <a:t>Rs.7,200 </a:t>
            </a:r>
            <a:r>
              <a:rPr lang="en-IN" sz="2000" dirty="0" err="1"/>
              <a:t>crore</a:t>
            </a:r>
            <a:r>
              <a:rPr lang="en-IN" sz="2000" dirty="0"/>
              <a:t>. </a:t>
            </a:r>
          </a:p>
          <a:p>
            <a:pPr marL="366713" lvl="1" indent="0" algn="just">
              <a:lnSpc>
                <a:spcPct val="150000"/>
              </a:lnSpc>
              <a:buNone/>
            </a:pPr>
            <a:r>
              <a:rPr lang="en-IN" sz="2000" dirty="0"/>
              <a:t>In April 2015, </a:t>
            </a:r>
            <a:r>
              <a:rPr lang="en-IN" sz="2000" dirty="0" err="1"/>
              <a:t>Ramalinga</a:t>
            </a:r>
            <a:r>
              <a:rPr lang="en-IN" sz="2000" dirty="0"/>
              <a:t> </a:t>
            </a:r>
            <a:r>
              <a:rPr lang="en-IN" sz="2000" dirty="0" err="1"/>
              <a:t>Raju</a:t>
            </a:r>
            <a:r>
              <a:rPr lang="en-IN" sz="2000" dirty="0"/>
              <a:t> and his brothers were sentenced to 7 years in jail, and fined </a:t>
            </a:r>
            <a:r>
              <a:rPr lang="en-IN" sz="2000" dirty="0" smtClean="0"/>
              <a:t>Rs.5.5 </a:t>
            </a:r>
            <a:r>
              <a:rPr lang="en-IN" sz="2000" dirty="0" err="1"/>
              <a:t>crore</a:t>
            </a:r>
            <a:r>
              <a:rPr lang="en-IN" sz="2000" dirty="0"/>
              <a:t>. </a:t>
            </a:r>
          </a:p>
          <a:p>
            <a:pPr marL="366713" lvl="1" indent="0" algn="just">
              <a:lnSpc>
                <a:spcPct val="150000"/>
              </a:lnSpc>
              <a:buNone/>
            </a:pPr>
            <a:r>
              <a:rPr lang="en-IN" sz="2000" dirty="0"/>
              <a:t>Some governance problems, which have been noticed in the collapse of Satyam are unethical conduct, avoiding tax payment, false books and bogus accounting, Unconvinced role of independent Directors, Questionable role of Audit Committee, Dubious Role of Rating Agencies, Fake Audit. </a:t>
            </a:r>
          </a:p>
        </p:txBody>
      </p:sp>
    </p:spTree>
    <p:extLst>
      <p:ext uri="{BB962C8B-B14F-4D97-AF65-F5344CB8AC3E}">
        <p14:creationId xmlns:p14="http://schemas.microsoft.com/office/powerpoint/2010/main" val="1528388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Case Laws </a:t>
            </a:r>
            <a:endParaRPr lang="en-IN" sz="4800" dirty="0"/>
          </a:p>
        </p:txBody>
      </p:sp>
      <p:sp>
        <p:nvSpPr>
          <p:cNvPr id="3" name="Content Placeholder 2"/>
          <p:cNvSpPr>
            <a:spLocks noGrp="1"/>
          </p:cNvSpPr>
          <p:nvPr>
            <p:ph idx="1"/>
          </p:nvPr>
        </p:nvSpPr>
        <p:spPr>
          <a:xfrm>
            <a:off x="609600" y="1416674"/>
            <a:ext cx="10972800" cy="5074278"/>
          </a:xfrm>
        </p:spPr>
        <p:txBody>
          <a:bodyPr/>
          <a:lstStyle/>
          <a:p>
            <a:pPr algn="just">
              <a:buClrTx/>
              <a:buFont typeface="Wingdings" panose="05000000000000000000" pitchFamily="2" charset="2"/>
              <a:buChar char="Ø"/>
            </a:pPr>
            <a:r>
              <a:rPr lang="en-IN" sz="2200" b="1" dirty="0" err="1" smtClean="0"/>
              <a:t>Saradha</a:t>
            </a:r>
            <a:r>
              <a:rPr lang="en-IN" sz="2200" b="1" dirty="0" smtClean="0"/>
              <a:t> Chit Fund: </a:t>
            </a:r>
            <a:r>
              <a:rPr lang="en-IN" sz="2000" dirty="0" err="1" smtClean="0"/>
              <a:t>Saradha</a:t>
            </a:r>
            <a:r>
              <a:rPr lang="en-IN" sz="2000" dirty="0" smtClean="0"/>
              <a:t> </a:t>
            </a:r>
            <a:r>
              <a:rPr lang="en-IN" sz="2000" dirty="0"/>
              <a:t>group which ran a chit fund in West Bengal had collected around </a:t>
            </a:r>
            <a:r>
              <a:rPr lang="en-IN" sz="2000" dirty="0" smtClean="0"/>
              <a:t>Rs.200 </a:t>
            </a:r>
            <a:r>
              <a:rPr lang="en-IN" sz="2000" dirty="0"/>
              <a:t>to 300 billion from investors with a promise of high returns for their investments. </a:t>
            </a:r>
          </a:p>
          <a:p>
            <a:pPr marL="366713" lvl="1" indent="0" algn="just">
              <a:buNone/>
            </a:pPr>
            <a:r>
              <a:rPr lang="en-IN" sz="2000" dirty="0"/>
              <a:t>The company which enjoyed strong political backings collapsed in April 2013. The amount investors lost is estimated to be between </a:t>
            </a:r>
            <a:r>
              <a:rPr lang="en-IN" sz="2000" dirty="0" smtClean="0"/>
              <a:t>Rs.2060 </a:t>
            </a:r>
            <a:r>
              <a:rPr lang="en-IN" sz="2000" dirty="0"/>
              <a:t>– 2400 crores. </a:t>
            </a:r>
            <a:endParaRPr lang="en-IN" sz="2000" dirty="0" smtClean="0"/>
          </a:p>
          <a:p>
            <a:pPr marL="366713" lvl="1" indent="0" algn="just">
              <a:buNone/>
            </a:pPr>
            <a:endParaRPr lang="en-IN" sz="2000" dirty="0" smtClean="0"/>
          </a:p>
          <a:p>
            <a:pPr marL="342900" lvl="1" indent="-342900" algn="just">
              <a:spcBef>
                <a:spcPts val="0"/>
              </a:spcBef>
              <a:buClrTx/>
              <a:buSzPct val="100000"/>
              <a:buFont typeface="Wingdings" panose="05000000000000000000" pitchFamily="2" charset="2"/>
              <a:buChar char="Ø"/>
            </a:pPr>
            <a:r>
              <a:rPr lang="en-IN" sz="2200" b="1" dirty="0" smtClean="0"/>
              <a:t>Forensic </a:t>
            </a:r>
            <a:r>
              <a:rPr lang="en-IN" sz="2200" b="1" dirty="0"/>
              <a:t>Audit on Dena Bank: </a:t>
            </a:r>
            <a:r>
              <a:rPr lang="en-IN" sz="2000" dirty="0"/>
              <a:t>The Finance Ministry ordered forensic audit of Dena Bank and Oriental Bank of Commerce after some of their Mumbai-based branches allegedly misappropriated funds worth </a:t>
            </a:r>
            <a:r>
              <a:rPr lang="en-IN" sz="2000" dirty="0" smtClean="0"/>
              <a:t>Rs.437 </a:t>
            </a:r>
            <a:r>
              <a:rPr lang="en-IN" sz="2000" dirty="0"/>
              <a:t>crores, mobilised through fixed deposits. Professional services firm KPMG in India has been given the mandate to undertake forensic investigations. In the case of Dena Bank, the misappropriation was to the tune of </a:t>
            </a:r>
            <a:r>
              <a:rPr lang="en-IN" sz="2000" dirty="0" smtClean="0"/>
              <a:t>Rs.257 </a:t>
            </a:r>
            <a:r>
              <a:rPr lang="en-IN" sz="2000" dirty="0" err="1"/>
              <a:t>crore</a:t>
            </a:r>
            <a:r>
              <a:rPr lang="en-IN" sz="2000" dirty="0"/>
              <a:t> and related to funds mobilised from seven corporate. In Oriental Bank’s case, it related to misappropriation of funds amounting to </a:t>
            </a:r>
            <a:r>
              <a:rPr lang="en-IN" sz="2000" dirty="0" smtClean="0"/>
              <a:t>Rs.180 </a:t>
            </a:r>
            <a:r>
              <a:rPr lang="en-IN" sz="2000" dirty="0" err="1"/>
              <a:t>crore</a:t>
            </a:r>
            <a:r>
              <a:rPr lang="en-IN" sz="2000" dirty="0"/>
              <a:t>, reportedly belonging to the Jawaharlal Nehru Port Trust. The Central Bureau of Investigation is already looking into the alleged fraud. The developments are disparate ones and took place at different times. The incidents have again brought to the fore the weak risk management systems in public sector banks. </a:t>
            </a:r>
          </a:p>
        </p:txBody>
      </p:sp>
    </p:spTree>
    <p:extLst>
      <p:ext uri="{BB962C8B-B14F-4D97-AF65-F5344CB8AC3E}">
        <p14:creationId xmlns:p14="http://schemas.microsoft.com/office/powerpoint/2010/main" val="3440900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Case Laws: Other Examples </a:t>
            </a:r>
            <a:endParaRPr lang="en-IN" sz="4800" dirty="0"/>
          </a:p>
        </p:txBody>
      </p:sp>
      <p:sp>
        <p:nvSpPr>
          <p:cNvPr id="3" name="Content Placeholder 2"/>
          <p:cNvSpPr>
            <a:spLocks noGrp="1"/>
          </p:cNvSpPr>
          <p:nvPr>
            <p:ph idx="1"/>
          </p:nvPr>
        </p:nvSpPr>
        <p:spPr>
          <a:xfrm>
            <a:off x="609600" y="1416674"/>
            <a:ext cx="10972800" cy="5074278"/>
          </a:xfrm>
        </p:spPr>
        <p:txBody>
          <a:bodyPr/>
          <a:lstStyle/>
          <a:p>
            <a:pPr algn="just">
              <a:lnSpc>
                <a:spcPct val="150000"/>
              </a:lnSpc>
              <a:buClrTx/>
              <a:buFont typeface="Wingdings" panose="05000000000000000000" pitchFamily="2" charset="2"/>
              <a:buChar char="Ø"/>
            </a:pPr>
            <a:r>
              <a:rPr lang="en-IN" sz="2200" b="1" dirty="0"/>
              <a:t>Disaster Situations: </a:t>
            </a:r>
            <a:r>
              <a:rPr lang="en-IN" sz="1750" dirty="0"/>
              <a:t>An interesting case of such a disaster claim happened in a supermarket which was ravaged by vandals during riots. There was a curfew in the city for two days after the riots during which the supermarket remained sealed by the police and un-accessible. On the third day the supermarket presented a situation of complete disaster with stocks strewn all over having been looted by the vandals. Each department manager was sent to his / her department to assess the damage and on the basis of consolidation of all such departmental losses, a huge insurance claim was lodged for loss of stocks and cash. The surveyors got a forensic accountant along with them to take stock of the situation. </a:t>
            </a:r>
            <a:r>
              <a:rPr lang="en-IN" sz="1750" dirty="0" smtClean="0"/>
              <a:t> </a:t>
            </a:r>
            <a:endParaRPr lang="en-IN" sz="1750" dirty="0"/>
          </a:p>
          <a:p>
            <a:pPr marL="366713" lvl="1" indent="0" algn="just">
              <a:lnSpc>
                <a:spcPct val="150000"/>
              </a:lnSpc>
              <a:buNone/>
            </a:pPr>
            <a:r>
              <a:rPr lang="en-IN" sz="1750" dirty="0"/>
              <a:t>To cut a long story short, the forensic accountant found that the cashier had taken advantage of the completely strewn and chaotic condition in the supermarket. The cashier’s cabin was in the back office, which actually had not been affected by the riots. But taking advantage of the overall chaos he had vandalized the back office himself. When he entered the cash cubicle, he thought that he could conveniently tear and break a few things around to make it appear that the rioters had actually vandalized and stolen cash also. </a:t>
            </a:r>
          </a:p>
        </p:txBody>
      </p:sp>
    </p:spTree>
    <p:extLst>
      <p:ext uri="{BB962C8B-B14F-4D97-AF65-F5344CB8AC3E}">
        <p14:creationId xmlns:p14="http://schemas.microsoft.com/office/powerpoint/2010/main" val="764423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400" dirty="0" smtClean="0"/>
              <a:t>Case Laws: Other Examples Continued.... </a:t>
            </a:r>
            <a:endParaRPr lang="en-IN" sz="4800" dirty="0"/>
          </a:p>
        </p:txBody>
      </p:sp>
      <p:sp>
        <p:nvSpPr>
          <p:cNvPr id="3" name="Content Placeholder 2"/>
          <p:cNvSpPr>
            <a:spLocks noGrp="1"/>
          </p:cNvSpPr>
          <p:nvPr>
            <p:ph idx="1"/>
          </p:nvPr>
        </p:nvSpPr>
        <p:spPr>
          <a:xfrm>
            <a:off x="609600" y="1416674"/>
            <a:ext cx="10972800" cy="5074278"/>
          </a:xfrm>
        </p:spPr>
        <p:txBody>
          <a:bodyPr/>
          <a:lstStyle/>
          <a:p>
            <a:pPr marL="0" indent="0" algn="just">
              <a:lnSpc>
                <a:spcPct val="150000"/>
              </a:lnSpc>
              <a:buNone/>
            </a:pPr>
            <a:r>
              <a:rPr lang="en-IN" sz="2000" dirty="0" smtClean="0"/>
              <a:t>However</a:t>
            </a:r>
            <a:r>
              <a:rPr lang="en-IN" sz="2000" dirty="0"/>
              <a:t>, he was given away by a simple mistake; he tore some faxes lying on the fax machine, which had been received in the back office after the riots took place i.e., during the period when the supermarket had been sealed by the police during the curfew. Therefore, since the cashier was the first person entering the cash cubicle after the supermarket was reopened, it was logical that only he could have torn those faxes and on interrogation he confessed. The point worth noting here is that a disaster make sit so simple for any person to commit a wrongdoing that it virtually offers an invitation. Another typical case is a bank robbery. The manager’s own embezzlement could be neatly palmed off along with the money stolen by the robbers. Earthquakes, fires, floods or any calamities are situations, where it is possible </a:t>
            </a:r>
            <a:r>
              <a:rPr lang="en-IN" sz="2000" dirty="0" smtClean="0"/>
              <a:t>that </a:t>
            </a:r>
            <a:r>
              <a:rPr lang="en-IN" sz="2000" dirty="0"/>
              <a:t>a perpetrator could take advantage of palming off past sins or yielding to temptations for new wrongdoings. </a:t>
            </a:r>
          </a:p>
        </p:txBody>
      </p:sp>
    </p:spTree>
    <p:extLst>
      <p:ext uri="{BB962C8B-B14F-4D97-AF65-F5344CB8AC3E}">
        <p14:creationId xmlns:p14="http://schemas.microsoft.com/office/powerpoint/2010/main" val="3793157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Case Laws: Other Examples </a:t>
            </a:r>
            <a:endParaRPr lang="en-IN" sz="4800" dirty="0"/>
          </a:p>
        </p:txBody>
      </p:sp>
      <p:sp>
        <p:nvSpPr>
          <p:cNvPr id="3" name="Content Placeholder 2"/>
          <p:cNvSpPr>
            <a:spLocks noGrp="1"/>
          </p:cNvSpPr>
          <p:nvPr>
            <p:ph idx="1"/>
          </p:nvPr>
        </p:nvSpPr>
        <p:spPr>
          <a:xfrm>
            <a:off x="609600" y="1532585"/>
            <a:ext cx="10972800" cy="5074278"/>
          </a:xfrm>
        </p:spPr>
        <p:txBody>
          <a:bodyPr/>
          <a:lstStyle/>
          <a:p>
            <a:pPr algn="just">
              <a:lnSpc>
                <a:spcPct val="150000"/>
              </a:lnSpc>
            </a:pPr>
            <a:r>
              <a:rPr lang="en-IN" sz="2200" b="1" dirty="0"/>
              <a:t>TGTBT syndrome “TGTBT” stands for “Too Good to Be True</a:t>
            </a:r>
            <a:r>
              <a:rPr lang="en-IN" sz="2200" b="1" dirty="0" smtClean="0"/>
              <a:t>”: </a:t>
            </a:r>
            <a:r>
              <a:rPr lang="en-IN" sz="2000" dirty="0"/>
              <a:t>In a particular case, a supplier in a ghee producing plant agreed to supply milk at extremely low rates which none of the competitors could afford. Strangely the supplier stoically also bore the cost of heavy rejection of milk supplied by him by the company’s quality control department. The rejections amounted to one third of the total supplies. Thus, where he was supplying milk worth INR 220 million annually, in real terms he had delivered INR 330 million worth of milk of which INR 110 million was taken back as rejection. The company got INR 220 million of milk at an extremely low rate which was </a:t>
            </a:r>
            <a:r>
              <a:rPr lang="en-IN" sz="2000" b="1" dirty="0"/>
              <a:t>too good to be true</a:t>
            </a:r>
            <a:r>
              <a:rPr lang="en-IN" sz="2000" dirty="0"/>
              <a:t>. Practically, the forensic accountant wondered, what could he be doing with INR 110 million of rejected milk? </a:t>
            </a:r>
          </a:p>
        </p:txBody>
      </p:sp>
    </p:spTree>
    <p:extLst>
      <p:ext uri="{BB962C8B-B14F-4D97-AF65-F5344CB8AC3E}">
        <p14:creationId xmlns:p14="http://schemas.microsoft.com/office/powerpoint/2010/main" val="11546765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400" dirty="0" smtClean="0"/>
              <a:t>Case Laws: Other Examples Continued…..</a:t>
            </a:r>
            <a:endParaRPr lang="en-IN" sz="4400" dirty="0"/>
          </a:p>
        </p:txBody>
      </p:sp>
      <p:sp>
        <p:nvSpPr>
          <p:cNvPr id="3" name="Content Placeholder 2"/>
          <p:cNvSpPr>
            <a:spLocks noGrp="1"/>
          </p:cNvSpPr>
          <p:nvPr>
            <p:ph idx="1"/>
          </p:nvPr>
        </p:nvSpPr>
        <p:spPr>
          <a:xfrm>
            <a:off x="609600" y="1661375"/>
            <a:ext cx="10972800" cy="4823766"/>
          </a:xfrm>
        </p:spPr>
        <p:txBody>
          <a:bodyPr/>
          <a:lstStyle/>
          <a:p>
            <a:pPr marL="0" indent="0" algn="just">
              <a:lnSpc>
                <a:spcPct val="150000"/>
              </a:lnSpc>
              <a:buNone/>
            </a:pPr>
            <a:r>
              <a:rPr lang="en-IN" sz="2000" dirty="0"/>
              <a:t>The investigation revealed that the supplier was indulging in </a:t>
            </a:r>
            <a:r>
              <a:rPr lang="en-IN" sz="2000" b="1" i="1" dirty="0"/>
              <a:t>piggyback tanker fraud </a:t>
            </a:r>
            <a:r>
              <a:rPr lang="en-IN" sz="2000" dirty="0"/>
              <a:t>wherein two tankers came in simultaneously to deliver milk, out of which one truck carried substandard milk. While the quality control department was testing the sample, the number plates of the tankers were switched so that the tanker carrying the good milk returned as rejected milk and the substandard milk was offloaded as good milk. The tanker containing the good milk would then be sent back a few hours later which obviously would be cleared for taken out of the company premises by the quality </a:t>
            </a:r>
            <a:r>
              <a:rPr lang="en-IN" sz="2000" dirty="0" smtClean="0"/>
              <a:t>control </a:t>
            </a:r>
            <a:r>
              <a:rPr lang="en-IN" sz="2000" dirty="0"/>
              <a:t>(considering this to be the substandard milk). Thus, the supplier could supply milk at very low rates which were affordable to him, because in reality he was deceiving the company regarding the quality for 50% of the milk delivered and the company paid for substandard milk without realizing it. </a:t>
            </a:r>
          </a:p>
        </p:txBody>
      </p:sp>
    </p:spTree>
    <p:extLst>
      <p:ext uri="{BB962C8B-B14F-4D97-AF65-F5344CB8AC3E}">
        <p14:creationId xmlns:p14="http://schemas.microsoft.com/office/powerpoint/2010/main" val="1673619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67442"/>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5300" dirty="0"/>
              <a:t>Case Studies on Financial Statement Analysis</a:t>
            </a:r>
            <a:endParaRPr lang="en-US" b="1" dirty="0"/>
          </a:p>
        </p:txBody>
      </p:sp>
    </p:spTree>
    <p:extLst>
      <p:ext uri="{BB962C8B-B14F-4D97-AF65-F5344CB8AC3E}">
        <p14:creationId xmlns:p14="http://schemas.microsoft.com/office/powerpoint/2010/main" val="3383652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Benefits of Forensic Audit</a:t>
            </a:r>
            <a:endParaRPr lang="en-IN" sz="4800" dirty="0"/>
          </a:p>
        </p:txBody>
      </p:sp>
      <p:sp>
        <p:nvSpPr>
          <p:cNvPr id="3" name="Content Placeholder 2"/>
          <p:cNvSpPr>
            <a:spLocks noGrp="1"/>
          </p:cNvSpPr>
          <p:nvPr>
            <p:ph idx="1"/>
          </p:nvPr>
        </p:nvSpPr>
        <p:spPr>
          <a:xfrm>
            <a:off x="609600" y="1481069"/>
            <a:ext cx="10972800" cy="5074278"/>
          </a:xfrm>
        </p:spPr>
        <p:txBody>
          <a:bodyPr/>
          <a:lstStyle/>
          <a:p>
            <a:pPr marL="0" lvl="2" indent="0" algn="just">
              <a:spcBef>
                <a:spcPts val="0"/>
              </a:spcBef>
              <a:buNone/>
            </a:pPr>
            <a:r>
              <a:rPr lang="en-IN" sz="2200" dirty="0"/>
              <a:t>Forensic Audit is a strategical approach in detecting the financial frauds in the organizations along with enhancing their financial stability at par. In this context, benefits of Forensic Audit are listed below: </a:t>
            </a:r>
            <a:endParaRPr lang="en-IN" sz="2200" dirty="0" smtClean="0"/>
          </a:p>
          <a:p>
            <a:pPr marL="0" lvl="2" indent="0" algn="just">
              <a:spcBef>
                <a:spcPts val="0"/>
              </a:spcBef>
              <a:buNone/>
            </a:pPr>
            <a:endParaRPr lang="en-IN" sz="2200" dirty="0" smtClean="0"/>
          </a:p>
          <a:p>
            <a:pPr marL="457200" lvl="2" indent="-457200" algn="just">
              <a:spcBef>
                <a:spcPts val="0"/>
              </a:spcBef>
              <a:buClrTx/>
              <a:buSzPct val="100000"/>
              <a:buFont typeface="+mj-lt"/>
              <a:buAutoNum type="arabicPeriod"/>
            </a:pPr>
            <a:r>
              <a:rPr lang="en-IN" sz="2200" b="1" dirty="0"/>
              <a:t>Detection and Responsibility of Corruption: </a:t>
            </a:r>
            <a:r>
              <a:rPr lang="en-IN" dirty="0"/>
              <a:t>It aids in detecting the corruption in the corporates and also determine responsibility of the person liable for the corruption and its practices. </a:t>
            </a:r>
            <a:endParaRPr lang="en-IN" dirty="0" smtClean="0"/>
          </a:p>
          <a:p>
            <a:pPr marL="457200" lvl="2" indent="-457200" algn="just">
              <a:spcBef>
                <a:spcPts val="0"/>
              </a:spcBef>
              <a:buClrTx/>
              <a:buSzPct val="100000"/>
              <a:buFont typeface="+mj-lt"/>
              <a:buAutoNum type="arabicPeriod"/>
            </a:pPr>
            <a:r>
              <a:rPr lang="en-IN" sz="2200" b="1" dirty="0"/>
              <a:t>Detection of Asset Misappropriation: </a:t>
            </a:r>
            <a:r>
              <a:rPr lang="en-IN" dirty="0"/>
              <a:t>Misappropriation of cash, raising fake invoices, payments made to non-existing suppliers or employees, misuse of assets, or theft of Inventory are a few examples. </a:t>
            </a:r>
            <a:endParaRPr lang="en-IN" dirty="0" smtClean="0"/>
          </a:p>
          <a:p>
            <a:pPr marL="457200" lvl="2" indent="-457200" algn="just">
              <a:spcBef>
                <a:spcPts val="0"/>
              </a:spcBef>
              <a:buClrTx/>
              <a:buSzPct val="100000"/>
              <a:buFont typeface="+mj-lt"/>
              <a:buAutoNum type="arabicPeriod"/>
            </a:pPr>
            <a:r>
              <a:rPr lang="en-IN" sz="2200" b="1" dirty="0"/>
              <a:t>Detection of Financial Statement Fraud: </a:t>
            </a:r>
            <a:r>
              <a:rPr lang="en-IN" dirty="0"/>
              <a:t>This type of fraud tries to show the company’s financial performance as better than what it actually is. The goal is to improve liquidity, ensure top management continue receiving bonuses, or to deal with pressure for market performance. </a:t>
            </a:r>
            <a:endParaRPr lang="en-IN" dirty="0" smtClean="0"/>
          </a:p>
          <a:p>
            <a:pPr marL="0" lvl="2" indent="0" algn="just">
              <a:spcBef>
                <a:spcPts val="0"/>
              </a:spcBef>
              <a:buClrTx/>
              <a:buSzPct val="10000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7913714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Financial Statement Fraud</a:t>
            </a:r>
            <a:endParaRPr lang="en-IN" sz="4400" dirty="0"/>
          </a:p>
        </p:txBody>
      </p:sp>
      <p:sp>
        <p:nvSpPr>
          <p:cNvPr id="3" name="Content Placeholder 2"/>
          <p:cNvSpPr>
            <a:spLocks noGrp="1"/>
          </p:cNvSpPr>
          <p:nvPr>
            <p:ph idx="1"/>
          </p:nvPr>
        </p:nvSpPr>
        <p:spPr>
          <a:xfrm>
            <a:off x="609600" y="1661375"/>
            <a:ext cx="10972800" cy="4823766"/>
          </a:xfrm>
        </p:spPr>
        <p:txBody>
          <a:bodyPr/>
          <a:lstStyle/>
          <a:p>
            <a:pPr marL="0" indent="0" algn="just">
              <a:lnSpc>
                <a:spcPct val="150000"/>
              </a:lnSpc>
              <a:buNone/>
            </a:pPr>
            <a:r>
              <a:rPr lang="en-IN" sz="2400" dirty="0"/>
              <a:t>According to the Association of Certified Fraud Examiners, financial statement fraud is a “scheme in which an employee intentionally causes a misstatement or omission of material information in the organization’s financial reports</a:t>
            </a:r>
            <a:r>
              <a:rPr lang="en-IN" sz="2400" dirty="0" smtClean="0"/>
              <a:t>.”</a:t>
            </a:r>
          </a:p>
          <a:p>
            <a:pPr marL="0" indent="0" algn="just">
              <a:lnSpc>
                <a:spcPct val="150000"/>
              </a:lnSpc>
              <a:buNone/>
            </a:pPr>
            <a:r>
              <a:rPr lang="en-IN" sz="2400" dirty="0" smtClean="0"/>
              <a:t>Most </a:t>
            </a:r>
            <a:r>
              <a:rPr lang="en-IN" sz="2400" dirty="0"/>
              <a:t>people have trouble picturing financial statement fraud. Not many people go to jail for committing it, and often the perpetrators don’t even profit from it. In fact, many of the individuals involved in financial statement fraud consider their actions to be beneficial to the company that employs them. </a:t>
            </a:r>
          </a:p>
        </p:txBody>
      </p:sp>
    </p:spTree>
    <p:extLst>
      <p:ext uri="{BB962C8B-B14F-4D97-AF65-F5344CB8AC3E}">
        <p14:creationId xmlns:p14="http://schemas.microsoft.com/office/powerpoint/2010/main" val="1999722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Examples of Financial Statement Fraud</a:t>
            </a:r>
            <a:endParaRPr lang="en-IN" sz="4400" dirty="0"/>
          </a:p>
        </p:txBody>
      </p:sp>
      <p:sp>
        <p:nvSpPr>
          <p:cNvPr id="3" name="Content Placeholder 2"/>
          <p:cNvSpPr>
            <a:spLocks noGrp="1"/>
          </p:cNvSpPr>
          <p:nvPr>
            <p:ph idx="1"/>
          </p:nvPr>
        </p:nvSpPr>
        <p:spPr>
          <a:xfrm>
            <a:off x="609600" y="1571222"/>
            <a:ext cx="10972800" cy="4823766"/>
          </a:xfrm>
        </p:spPr>
        <p:txBody>
          <a:bodyPr/>
          <a:lstStyle/>
          <a:p>
            <a:pPr marL="0" indent="0" algn="just">
              <a:lnSpc>
                <a:spcPct val="150000"/>
              </a:lnSpc>
              <a:buNone/>
            </a:pPr>
            <a:r>
              <a:rPr lang="en-IN" sz="2200" dirty="0" smtClean="0"/>
              <a:t>There are five </a:t>
            </a:r>
            <a:r>
              <a:rPr lang="en-IN" sz="2200" dirty="0"/>
              <a:t>examples of financial statement fraud: overvalued complex financial instruments, overstated intangible assets, understated liabilities, inflated revenue and institutionalized misreporting. </a:t>
            </a:r>
            <a:endParaRPr lang="en-IN" sz="2200" dirty="0" smtClean="0"/>
          </a:p>
          <a:p>
            <a:pPr marL="457200" indent="-457200" algn="just">
              <a:lnSpc>
                <a:spcPct val="150000"/>
              </a:lnSpc>
              <a:buClr>
                <a:schemeClr val="tx1"/>
              </a:buClr>
              <a:buSzPct val="100000"/>
              <a:buFont typeface="+mj-lt"/>
              <a:buAutoNum type="arabicPeriod"/>
            </a:pPr>
            <a:r>
              <a:rPr lang="en-IN" sz="2200" b="1" dirty="0"/>
              <a:t>Overvalued Complex Financial Instruments: </a:t>
            </a:r>
            <a:r>
              <a:rPr lang="en-IN" sz="2000" dirty="0"/>
              <a:t>HF, a hedge fund, provided liquidity to companies in the form of convertible debentures. These loans included an option to convert the debentures into shares of the company’s stock based on a contractually stated conversion value per share</a:t>
            </a:r>
            <a:r>
              <a:rPr lang="en-IN" sz="2000" dirty="0" smtClean="0"/>
              <a:t>. </a:t>
            </a:r>
            <a:r>
              <a:rPr lang="en-IN" sz="2000" dirty="0"/>
              <a:t>The loan markets tightened severely in 2007. Interest rates on collateralized debt obligations, repackaged bonds and loans, including subprime mortgage debt, rose sharply in December 2006 and January 2007. </a:t>
            </a:r>
          </a:p>
        </p:txBody>
      </p:sp>
    </p:spTree>
    <p:extLst>
      <p:ext uri="{BB962C8B-B14F-4D97-AF65-F5344CB8AC3E}">
        <p14:creationId xmlns:p14="http://schemas.microsoft.com/office/powerpoint/2010/main" val="18229989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smtClean="0"/>
              <a:t>Examples of Financial Statement Fraud continued...</a:t>
            </a:r>
            <a:endParaRPr lang="en-IN" sz="3600" dirty="0"/>
          </a:p>
        </p:txBody>
      </p:sp>
      <p:sp>
        <p:nvSpPr>
          <p:cNvPr id="3" name="Content Placeholder 2"/>
          <p:cNvSpPr>
            <a:spLocks noGrp="1"/>
          </p:cNvSpPr>
          <p:nvPr>
            <p:ph idx="1"/>
          </p:nvPr>
        </p:nvSpPr>
        <p:spPr>
          <a:xfrm>
            <a:off x="609600" y="1571222"/>
            <a:ext cx="10972800" cy="4823766"/>
          </a:xfrm>
        </p:spPr>
        <p:txBody>
          <a:bodyPr/>
          <a:lstStyle/>
          <a:p>
            <a:pPr marL="366713" lvl="1" indent="0" algn="just">
              <a:lnSpc>
                <a:spcPct val="150000"/>
              </a:lnSpc>
              <a:buNone/>
            </a:pPr>
            <a:r>
              <a:rPr lang="en-IN" sz="2200" dirty="0"/>
              <a:t>All the companies that owed money to </a:t>
            </a:r>
            <a:r>
              <a:rPr lang="en-IN" sz="2200" b="1" dirty="0"/>
              <a:t>HF </a:t>
            </a:r>
            <a:r>
              <a:rPr lang="en-IN" sz="2200" dirty="0"/>
              <a:t>were in a desperate condition throughout 2007. </a:t>
            </a:r>
            <a:r>
              <a:rPr lang="en-IN" sz="2200" b="1" dirty="0"/>
              <a:t>HF </a:t>
            </a:r>
            <a:r>
              <a:rPr lang="en-IN" sz="2200" dirty="0"/>
              <a:t>was a subprime lender when loan financing was drying up, the global economy was shrinking and the stocks of </a:t>
            </a:r>
            <a:r>
              <a:rPr lang="en-IN" sz="2200" b="1" dirty="0"/>
              <a:t>HF’s </a:t>
            </a:r>
            <a:r>
              <a:rPr lang="en-IN" sz="2200" dirty="0"/>
              <a:t>borrowers were trading for cents and even fractions of a cent. The conversion options became worthless, while the values of the debentures declined sharply. Nevertheless, during its year-end reporting, these market indicators were not taken into account in </a:t>
            </a:r>
            <a:r>
              <a:rPr lang="en-IN" sz="2200" b="1" dirty="0"/>
              <a:t>HF’s </a:t>
            </a:r>
            <a:r>
              <a:rPr lang="en-IN" sz="2200" dirty="0"/>
              <a:t>marks, most of which were reported at a gain, or in the worst cases, at cost. </a:t>
            </a:r>
          </a:p>
          <a:p>
            <a:pPr marL="366713" lvl="1" indent="0" algn="just">
              <a:lnSpc>
                <a:spcPct val="150000"/>
              </a:lnSpc>
              <a:buNone/>
            </a:pPr>
            <a:r>
              <a:rPr lang="en-IN" sz="2200" dirty="0"/>
              <a:t>Ultimately, the Securities and Exchange Commission brought an enforcement action against </a:t>
            </a:r>
            <a:r>
              <a:rPr lang="en-IN" sz="2200" b="1" dirty="0"/>
              <a:t>HF’s </a:t>
            </a:r>
            <a:r>
              <a:rPr lang="en-IN" sz="2200" dirty="0"/>
              <a:t>founder, who received a significant financial penalty for his actions</a:t>
            </a:r>
            <a:r>
              <a:rPr lang="en-IN" sz="2200" dirty="0" smtClean="0"/>
              <a:t>.  </a:t>
            </a:r>
            <a:endParaRPr lang="en-IN" sz="2200" dirty="0"/>
          </a:p>
        </p:txBody>
      </p:sp>
    </p:spTree>
    <p:extLst>
      <p:ext uri="{BB962C8B-B14F-4D97-AF65-F5344CB8AC3E}">
        <p14:creationId xmlns:p14="http://schemas.microsoft.com/office/powerpoint/2010/main" val="920618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000" dirty="0" smtClean="0"/>
              <a:t>Examples </a:t>
            </a:r>
            <a:r>
              <a:rPr lang="en-IN" sz="4000" dirty="0"/>
              <a:t>of Financial Statement </a:t>
            </a:r>
            <a:r>
              <a:rPr lang="en-IN" sz="4000" dirty="0" smtClean="0"/>
              <a:t>Fraud continued</a:t>
            </a:r>
            <a:r>
              <a:rPr lang="en-IN" sz="4000" dirty="0"/>
              <a:t>...</a:t>
            </a:r>
            <a:endParaRPr lang="en-IN" sz="3600" dirty="0"/>
          </a:p>
        </p:txBody>
      </p:sp>
      <p:sp>
        <p:nvSpPr>
          <p:cNvPr id="3" name="Content Placeholder 2"/>
          <p:cNvSpPr>
            <a:spLocks noGrp="1"/>
          </p:cNvSpPr>
          <p:nvPr>
            <p:ph idx="1"/>
          </p:nvPr>
        </p:nvSpPr>
        <p:spPr>
          <a:xfrm>
            <a:off x="609600" y="1571222"/>
            <a:ext cx="10972800" cy="4823766"/>
          </a:xfrm>
        </p:spPr>
        <p:txBody>
          <a:bodyPr/>
          <a:lstStyle/>
          <a:p>
            <a:pPr marL="457200" indent="-457200" algn="just">
              <a:lnSpc>
                <a:spcPct val="150000"/>
              </a:lnSpc>
              <a:buClr>
                <a:schemeClr val="tx1"/>
              </a:buClr>
              <a:buSzPct val="100000"/>
              <a:buFont typeface="+mj-lt"/>
              <a:buAutoNum type="arabicPeriod" startAt="2"/>
            </a:pPr>
            <a:r>
              <a:rPr lang="en-IN" sz="2400" b="1" dirty="0"/>
              <a:t>Overstated Intangible Assets</a:t>
            </a:r>
            <a:r>
              <a:rPr lang="en-IN" sz="2400" b="1" dirty="0" smtClean="0"/>
              <a:t>: </a:t>
            </a:r>
            <a:r>
              <a:rPr lang="en-IN" sz="2200" dirty="0"/>
              <a:t>In April 2016, the SEC issued a cease-and-desist proceeding against Logitech after discovering “recurring instances of improper accounting in three separate areas…during a five-year period.” These actions resulted in inflated earnings and improper accounting for some of its products, and two former executives were charged with securities fraud. Among the accounting irregularities was the company’s </a:t>
            </a:r>
            <a:r>
              <a:rPr lang="en-IN" sz="2200" u="sng" dirty="0"/>
              <a:t>failure to amortize intangible assets recorded at the time of the </a:t>
            </a:r>
            <a:r>
              <a:rPr lang="en-IN" sz="2200" u="sng" dirty="0" err="1"/>
              <a:t>LifeSize</a:t>
            </a:r>
            <a:r>
              <a:rPr lang="en-IN" sz="2200" u="sng" dirty="0"/>
              <a:t> acquisition</a:t>
            </a:r>
            <a:r>
              <a:rPr lang="en-IN" sz="2200" dirty="0"/>
              <a:t>. In early 2013, despite being informed of material errors in the calculation of amortization of its investment in </a:t>
            </a:r>
            <a:r>
              <a:rPr lang="en-IN" sz="2200" dirty="0" err="1"/>
              <a:t>LifeSize</a:t>
            </a:r>
            <a:r>
              <a:rPr lang="en-IN" sz="2200" dirty="0"/>
              <a:t>, senior accounting officials ignored the errors, continuing to overstate the company’s investment by $1.87 million. </a:t>
            </a:r>
          </a:p>
        </p:txBody>
      </p:sp>
    </p:spTree>
    <p:extLst>
      <p:ext uri="{BB962C8B-B14F-4D97-AF65-F5344CB8AC3E}">
        <p14:creationId xmlns:p14="http://schemas.microsoft.com/office/powerpoint/2010/main" val="35772376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Examples of Financial Statement </a:t>
            </a:r>
            <a:r>
              <a:rPr lang="en-IN" sz="4000" dirty="0" smtClean="0"/>
              <a:t>Fraud continued</a:t>
            </a:r>
            <a:r>
              <a:rPr lang="en-IN" sz="4000" dirty="0"/>
              <a:t>...</a:t>
            </a:r>
            <a:endParaRPr lang="en-IN" sz="3600" dirty="0"/>
          </a:p>
        </p:txBody>
      </p:sp>
      <p:sp>
        <p:nvSpPr>
          <p:cNvPr id="3" name="Content Placeholder 2"/>
          <p:cNvSpPr>
            <a:spLocks noGrp="1"/>
          </p:cNvSpPr>
          <p:nvPr>
            <p:ph idx="1"/>
          </p:nvPr>
        </p:nvSpPr>
        <p:spPr>
          <a:xfrm>
            <a:off x="609600" y="1571222"/>
            <a:ext cx="10972800" cy="4823766"/>
          </a:xfrm>
        </p:spPr>
        <p:txBody>
          <a:bodyPr/>
          <a:lstStyle/>
          <a:p>
            <a:pPr marL="457200" indent="-457200" algn="just">
              <a:lnSpc>
                <a:spcPct val="150000"/>
              </a:lnSpc>
              <a:buClr>
                <a:schemeClr val="tx1"/>
              </a:buClr>
              <a:buSzPct val="100000"/>
              <a:buFont typeface="+mj-lt"/>
              <a:buAutoNum type="arabicPeriod" startAt="3"/>
            </a:pPr>
            <a:r>
              <a:rPr lang="en-IN" sz="2200" b="1" dirty="0"/>
              <a:t>Understated </a:t>
            </a:r>
            <a:r>
              <a:rPr lang="en-IN" sz="2200" b="1" dirty="0" smtClean="0"/>
              <a:t>Liabilities: </a:t>
            </a:r>
            <a:r>
              <a:rPr lang="en-IN" sz="2000" dirty="0"/>
              <a:t>Tom and Gerry met in the early 2000s. Gerry was wealthy, having made his fortune in an IPO during the 1990s. Tom was younger and developed commercial real estate. Gerry liked Tom and agreed to enter into a partnership to develop commercial real estate in Florida and Nevada. Gerry preferred to stay out of the daily operations of the partnership, letting Tom serve as the operating partner. Tom picked the properties and ultimately, Gerry’s pockets. </a:t>
            </a:r>
            <a:endParaRPr lang="en-IN" sz="2000" dirty="0" smtClean="0"/>
          </a:p>
          <a:p>
            <a:pPr marL="366713" lvl="1" indent="0" algn="just">
              <a:lnSpc>
                <a:spcPct val="150000"/>
              </a:lnSpc>
              <a:buClr>
                <a:schemeClr val="tx1"/>
              </a:buClr>
              <a:buSzPct val="100000"/>
              <a:buNone/>
            </a:pPr>
            <a:r>
              <a:rPr lang="en-IN" sz="2000" u="sng" dirty="0"/>
              <a:t>While Gerry provided some equity support, his most significant backing came in the form of substantial lines of credit based on the strength of his personal financial position</a:t>
            </a:r>
            <a:r>
              <a:rPr lang="en-IN" sz="2000" dirty="0"/>
              <a:t>. Tom arranged for all of the credit line information to be sent to his Florida office, enabling him to draw on the credit lines without informing Gerry, who lived in California. </a:t>
            </a:r>
          </a:p>
        </p:txBody>
      </p:sp>
    </p:spTree>
    <p:extLst>
      <p:ext uri="{BB962C8B-B14F-4D97-AF65-F5344CB8AC3E}">
        <p14:creationId xmlns:p14="http://schemas.microsoft.com/office/powerpoint/2010/main" val="228134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Examples of Financial Statement </a:t>
            </a:r>
            <a:r>
              <a:rPr lang="en-IN" sz="4000" dirty="0" smtClean="0"/>
              <a:t>Fraud continued</a:t>
            </a:r>
            <a:r>
              <a:rPr lang="en-IN" sz="4000" dirty="0"/>
              <a:t>...</a:t>
            </a:r>
            <a:endParaRPr lang="en-IN" sz="3600" dirty="0"/>
          </a:p>
        </p:txBody>
      </p:sp>
      <p:sp>
        <p:nvSpPr>
          <p:cNvPr id="3" name="Content Placeholder 2"/>
          <p:cNvSpPr>
            <a:spLocks noGrp="1"/>
          </p:cNvSpPr>
          <p:nvPr>
            <p:ph idx="1"/>
          </p:nvPr>
        </p:nvSpPr>
        <p:spPr>
          <a:xfrm>
            <a:off x="609600" y="1571222"/>
            <a:ext cx="10972800" cy="4823766"/>
          </a:xfrm>
        </p:spPr>
        <p:txBody>
          <a:bodyPr/>
          <a:lstStyle/>
          <a:p>
            <a:pPr marL="0" indent="0" algn="just">
              <a:lnSpc>
                <a:spcPct val="150000"/>
              </a:lnSpc>
              <a:buClr>
                <a:schemeClr val="tx1"/>
              </a:buClr>
              <a:buSzPct val="100000"/>
              <a:buNone/>
            </a:pPr>
            <a:r>
              <a:rPr lang="en-IN" sz="2000" dirty="0"/>
              <a:t>Instead of hiring a certified accountant, Tom relied upon the help of a friend who was “handy” with computers and who, under Tom’s direction, managed dozens of accounts for each of the properties</a:t>
            </a:r>
            <a:r>
              <a:rPr lang="en-IN" sz="2000" dirty="0" smtClean="0"/>
              <a:t>.</a:t>
            </a:r>
          </a:p>
          <a:p>
            <a:pPr marL="0" indent="0" algn="just">
              <a:lnSpc>
                <a:spcPct val="150000"/>
              </a:lnSpc>
              <a:buClr>
                <a:schemeClr val="tx1"/>
              </a:buClr>
              <a:buSzPct val="100000"/>
              <a:buNone/>
            </a:pPr>
            <a:r>
              <a:rPr lang="en-IN" sz="2000" dirty="0"/>
              <a:t>After drawing down all of Gerry’s credit lines, </a:t>
            </a:r>
            <a:r>
              <a:rPr lang="en-IN" sz="2000" u="sng" dirty="0"/>
              <a:t>Tom sought additional credit. He prepared his personal financial statements, listing his interest in the assets-but not the liabilities-of his partnership with Gerry</a:t>
            </a:r>
            <a:r>
              <a:rPr lang="en-IN" sz="2000" dirty="0"/>
              <a:t>. </a:t>
            </a:r>
            <a:r>
              <a:rPr lang="en-IN" sz="2000" u="sng" dirty="0"/>
              <a:t>Tom obtained a significant loan from a local bank based on the perceived strength of these deceptive financial statements. </a:t>
            </a:r>
            <a:endParaRPr lang="en-IN" sz="2000" u="sng" dirty="0" smtClean="0"/>
          </a:p>
          <a:p>
            <a:pPr marL="0" indent="0" algn="just">
              <a:lnSpc>
                <a:spcPct val="150000"/>
              </a:lnSpc>
              <a:buClr>
                <a:schemeClr val="tx1"/>
              </a:buClr>
              <a:buSzPct val="100000"/>
              <a:buNone/>
            </a:pPr>
            <a:r>
              <a:rPr lang="en-IN" sz="2000" dirty="0"/>
              <a:t>The properties’ cash flow disappeared after the financial and real estate markets crashed in 2008, and Tom defaulted on the local bank’s loan. In part because </a:t>
            </a:r>
            <a:r>
              <a:rPr lang="en-IN" sz="2000" dirty="0" smtClean="0"/>
              <a:t>this </a:t>
            </a:r>
            <a:r>
              <a:rPr lang="en-IN" sz="2000" dirty="0"/>
              <a:t>loan was material to the bank’s lending portfolio, the bank itself was forced to close, and federal regulators pursued a bank fraud case against Tom for misrepresenting his financial position</a:t>
            </a:r>
            <a:r>
              <a:rPr lang="en-IN" sz="2000" dirty="0" smtClean="0"/>
              <a:t>.    </a:t>
            </a:r>
            <a:endParaRPr lang="en-IN" sz="2000" dirty="0"/>
          </a:p>
        </p:txBody>
      </p:sp>
    </p:spTree>
    <p:extLst>
      <p:ext uri="{BB962C8B-B14F-4D97-AF65-F5344CB8AC3E}">
        <p14:creationId xmlns:p14="http://schemas.microsoft.com/office/powerpoint/2010/main" val="16026010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Examples of Financial Statement </a:t>
            </a:r>
            <a:r>
              <a:rPr lang="en-IN" sz="4000" dirty="0" smtClean="0"/>
              <a:t>Fraud continued</a:t>
            </a:r>
            <a:r>
              <a:rPr lang="en-IN" sz="4000" dirty="0"/>
              <a:t>...</a:t>
            </a:r>
            <a:endParaRPr lang="en-IN" sz="3600" dirty="0"/>
          </a:p>
        </p:txBody>
      </p:sp>
      <p:sp>
        <p:nvSpPr>
          <p:cNvPr id="3" name="Content Placeholder 2"/>
          <p:cNvSpPr>
            <a:spLocks noGrp="1"/>
          </p:cNvSpPr>
          <p:nvPr>
            <p:ph idx="1"/>
          </p:nvPr>
        </p:nvSpPr>
        <p:spPr>
          <a:xfrm>
            <a:off x="609600" y="1571222"/>
            <a:ext cx="10972800" cy="4823766"/>
          </a:xfrm>
        </p:spPr>
        <p:txBody>
          <a:bodyPr/>
          <a:lstStyle/>
          <a:p>
            <a:pPr marL="457200" indent="-457200" algn="just">
              <a:buClrTx/>
              <a:buSzPct val="100000"/>
              <a:buFont typeface="+mj-lt"/>
              <a:buAutoNum type="arabicPeriod" startAt="4"/>
            </a:pPr>
            <a:r>
              <a:rPr lang="en-IN" sz="2200" b="1" dirty="0"/>
              <a:t>Inflated Revenue: </a:t>
            </a:r>
            <a:r>
              <a:rPr lang="en-IN" sz="1900" b="1" dirty="0" smtClean="0"/>
              <a:t> </a:t>
            </a:r>
            <a:r>
              <a:rPr lang="en-IN" sz="1900" dirty="0" smtClean="0"/>
              <a:t>Between </a:t>
            </a:r>
            <a:r>
              <a:rPr lang="en-IN" sz="1900" dirty="0"/>
              <a:t>November 2011 and August 2012, </a:t>
            </a:r>
            <a:r>
              <a:rPr lang="en-IN" sz="1900" u="sng" dirty="0"/>
              <a:t>Vincent </a:t>
            </a:r>
            <a:r>
              <a:rPr lang="en-IN" sz="1900" u="sng" dirty="0" err="1"/>
              <a:t>Mehdizadeh</a:t>
            </a:r>
            <a:r>
              <a:rPr lang="en-IN" sz="1900" u="sng" dirty="0"/>
              <a:t> purchased a controlling interest in </a:t>
            </a:r>
            <a:r>
              <a:rPr lang="en-IN" sz="1900" u="sng" dirty="0" err="1"/>
              <a:t>Medbox</a:t>
            </a:r>
            <a:r>
              <a:rPr lang="en-IN" sz="1900" dirty="0"/>
              <a:t>, a company that sold vending machines capable of dispensing legal marijuana products on the basis of patients’ biometric information. </a:t>
            </a:r>
            <a:endParaRPr lang="en-IN" sz="1900" dirty="0" smtClean="0"/>
          </a:p>
          <a:p>
            <a:pPr marL="366713" lvl="1" indent="0" algn="just">
              <a:buNone/>
            </a:pPr>
            <a:r>
              <a:rPr lang="en-IN" sz="1900" dirty="0"/>
              <a:t>During this period, </a:t>
            </a:r>
            <a:r>
              <a:rPr lang="en-IN" sz="1900" dirty="0" err="1"/>
              <a:t>Mehdizadeh</a:t>
            </a:r>
            <a:r>
              <a:rPr lang="en-IN" sz="1900" dirty="0"/>
              <a:t> also set up a shell company called New-Age Investment Consulting, promptly installing his fiancée as CEO, corporate secretary and chief financial officer. </a:t>
            </a:r>
            <a:endParaRPr lang="en-IN" sz="1900" dirty="0" smtClean="0"/>
          </a:p>
          <a:p>
            <a:pPr marL="366713" lvl="1" indent="0" algn="just">
              <a:buNone/>
            </a:pPr>
            <a:r>
              <a:rPr lang="en-IN" sz="1900" u="sng" dirty="0"/>
              <a:t>In late 2012, </a:t>
            </a:r>
            <a:r>
              <a:rPr lang="en-IN" sz="1900" u="sng" dirty="0" err="1"/>
              <a:t>Mehdizadeh</a:t>
            </a:r>
            <a:r>
              <a:rPr lang="en-IN" sz="1900" u="sng" dirty="0"/>
              <a:t> transferred his </a:t>
            </a:r>
            <a:r>
              <a:rPr lang="en-IN" sz="1900" u="sng" dirty="0" err="1"/>
              <a:t>Medbox</a:t>
            </a:r>
            <a:r>
              <a:rPr lang="en-IN" sz="1900" u="sng" dirty="0"/>
              <a:t> shares directly to New-Age, without registering this purchase. He created false paperwork documenting that New-Age had paid $552,000 for the shares, when New-Age had paid nothing. </a:t>
            </a:r>
            <a:endParaRPr lang="en-IN" sz="1900" u="sng" dirty="0" smtClean="0"/>
          </a:p>
          <a:p>
            <a:pPr marL="366713" lvl="1" indent="0" algn="just">
              <a:buNone/>
            </a:pPr>
            <a:r>
              <a:rPr lang="en-IN" sz="1900" dirty="0"/>
              <a:t>Over the next few months, </a:t>
            </a:r>
            <a:r>
              <a:rPr lang="en-IN" sz="1900" u="sng" dirty="0"/>
              <a:t>New-Age illegally sold </a:t>
            </a:r>
            <a:r>
              <a:rPr lang="en-IN" sz="1900" u="sng" dirty="0" err="1"/>
              <a:t>Medbox</a:t>
            </a:r>
            <a:r>
              <a:rPr lang="en-IN" sz="1900" u="sng" dirty="0"/>
              <a:t> shares as restricted securities in several private transactions, receiving millions of dollars in proceeds. To transfer these proceeds from New Age to </a:t>
            </a:r>
            <a:r>
              <a:rPr lang="en-IN" sz="1900" u="sng" dirty="0" err="1"/>
              <a:t>Medbox</a:t>
            </a:r>
            <a:r>
              <a:rPr lang="en-IN" sz="1900" u="sng" dirty="0"/>
              <a:t>, </a:t>
            </a:r>
            <a:r>
              <a:rPr lang="en-IN" sz="1900" u="sng" dirty="0" err="1"/>
              <a:t>Mehdizadeh</a:t>
            </a:r>
            <a:r>
              <a:rPr lang="en-IN" sz="1900" u="sng" dirty="0"/>
              <a:t> fabricated revenue transactions, making </a:t>
            </a:r>
            <a:r>
              <a:rPr lang="en-IN" sz="1900" u="sng" dirty="0" err="1"/>
              <a:t>Medbox’s</a:t>
            </a:r>
            <a:r>
              <a:rPr lang="en-IN" sz="1900" u="sng" dirty="0"/>
              <a:t> financial performance appear much stronger than it was</a:t>
            </a:r>
            <a:r>
              <a:rPr lang="en-IN" sz="1900" dirty="0"/>
              <a:t>. The SEC claimed that 90% of reported </a:t>
            </a:r>
            <a:r>
              <a:rPr lang="en-IN" sz="1900" dirty="0" err="1"/>
              <a:t>Medbox</a:t>
            </a:r>
            <a:r>
              <a:rPr lang="en-IN" sz="1900" dirty="0"/>
              <a:t> revenues in Q1/13 were false. </a:t>
            </a:r>
            <a:endParaRPr lang="en-IN" sz="1900" dirty="0" smtClean="0"/>
          </a:p>
          <a:p>
            <a:pPr marL="366713" lvl="1" indent="0" algn="just">
              <a:buNone/>
            </a:pPr>
            <a:r>
              <a:rPr lang="en-IN" sz="1900" dirty="0"/>
              <a:t>When </a:t>
            </a:r>
            <a:r>
              <a:rPr lang="en-IN" sz="1900" dirty="0" err="1"/>
              <a:t>Medbox’s</a:t>
            </a:r>
            <a:r>
              <a:rPr lang="en-IN" sz="1900" dirty="0"/>
              <a:t> accounting department requested backup to support the transactions, </a:t>
            </a:r>
            <a:r>
              <a:rPr lang="en-IN" sz="1900" dirty="0" err="1"/>
              <a:t>Mehdizadeh</a:t>
            </a:r>
            <a:r>
              <a:rPr lang="en-IN" sz="1900" dirty="0"/>
              <a:t> provided false and misleading statements to both the accountants and the auditors of the company. Eventually </a:t>
            </a:r>
            <a:r>
              <a:rPr lang="en-IN" sz="1900" dirty="0" err="1"/>
              <a:t>Mehdizadeh</a:t>
            </a:r>
            <a:r>
              <a:rPr lang="en-IN" sz="1900" dirty="0"/>
              <a:t> agreed to pay a $12 million fine in response to a complaint from the SEC. </a:t>
            </a:r>
          </a:p>
        </p:txBody>
      </p:sp>
    </p:spTree>
    <p:extLst>
      <p:ext uri="{BB962C8B-B14F-4D97-AF65-F5344CB8AC3E}">
        <p14:creationId xmlns:p14="http://schemas.microsoft.com/office/powerpoint/2010/main" val="3154351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Examples of Financial Statement </a:t>
            </a:r>
            <a:r>
              <a:rPr lang="en-IN" sz="4000" dirty="0" smtClean="0"/>
              <a:t>Fraud continued</a:t>
            </a:r>
            <a:r>
              <a:rPr lang="en-IN" sz="4000" dirty="0"/>
              <a:t>...</a:t>
            </a:r>
            <a:endParaRPr lang="en-IN" sz="3600" dirty="0"/>
          </a:p>
        </p:txBody>
      </p:sp>
      <p:sp>
        <p:nvSpPr>
          <p:cNvPr id="3" name="Content Placeholder 2"/>
          <p:cNvSpPr>
            <a:spLocks noGrp="1"/>
          </p:cNvSpPr>
          <p:nvPr>
            <p:ph idx="1"/>
          </p:nvPr>
        </p:nvSpPr>
        <p:spPr>
          <a:xfrm>
            <a:off x="609600" y="1571222"/>
            <a:ext cx="10972800" cy="4823766"/>
          </a:xfrm>
        </p:spPr>
        <p:txBody>
          <a:bodyPr/>
          <a:lstStyle/>
          <a:p>
            <a:pPr marL="457200" indent="-457200" algn="just">
              <a:buClrTx/>
              <a:buSzPct val="100000"/>
              <a:buFont typeface="+mj-lt"/>
              <a:buAutoNum type="arabicPeriod" startAt="5"/>
            </a:pPr>
            <a:r>
              <a:rPr lang="en-IN" sz="2200" b="1" dirty="0"/>
              <a:t>Institutionalized Misreporting</a:t>
            </a:r>
            <a:r>
              <a:rPr lang="en-IN" sz="2200" b="1" dirty="0" smtClean="0"/>
              <a:t>: </a:t>
            </a:r>
            <a:r>
              <a:rPr lang="en-IN" sz="2000" dirty="0"/>
              <a:t>Following the financial crisis of 2008, Toshiba, one of Japan’s oldest and most respected companies, exhorted the leaders of its many business units to meet aggressive targets for revenue and profitability. When circumstances rendered those goals improbable, managers of those business units altered the books to provide the illusion they had met their performance goals. </a:t>
            </a:r>
            <a:endParaRPr lang="en-IN" sz="2000" dirty="0" smtClean="0"/>
          </a:p>
          <a:p>
            <a:pPr marL="0" indent="0" algn="just">
              <a:buClrTx/>
              <a:buSzPct val="100000"/>
              <a:buNone/>
            </a:pPr>
            <a:r>
              <a:rPr lang="en-US" sz="2000" dirty="0"/>
              <a:t>	</a:t>
            </a:r>
            <a:r>
              <a:rPr lang="en-IN" sz="2000" dirty="0" smtClean="0"/>
              <a:t>Once details of the extensive fraud began to surface, the company engaged an independent 	team to investigate the fraud. The findings were released in a report in July 2015 </a:t>
            </a:r>
          </a:p>
          <a:p>
            <a:pPr marL="0" indent="0" algn="just">
              <a:buClrTx/>
              <a:buSzPct val="100000"/>
              <a:buNone/>
            </a:pPr>
            <a:r>
              <a:rPr lang="en-US" sz="2000" dirty="0" smtClean="0"/>
              <a:t>	</a:t>
            </a:r>
            <a:r>
              <a:rPr lang="en-IN" sz="2000" dirty="0" smtClean="0"/>
              <a:t>The accounting fraud took many different forms and occurred over a lengthy period of 	time under the leadership of several CEOs. One of the </a:t>
            </a:r>
            <a:r>
              <a:rPr lang="en-IN" sz="2000" u="sng" dirty="0" smtClean="0"/>
              <a:t>primary ways the fraud </a:t>
            </a:r>
            <a:r>
              <a:rPr lang="en-IN" sz="2000" dirty="0" smtClean="0"/>
              <a:t>occurred 	was </a:t>
            </a:r>
            <a:r>
              <a:rPr lang="en-IN" sz="2000" u="sng" dirty="0" smtClean="0"/>
              <a:t>through the company’s accounting treatment under the percentage-of-completion </a:t>
            </a:r>
            <a:r>
              <a:rPr lang="en-IN" sz="2000" dirty="0" smtClean="0"/>
              <a:t>	</a:t>
            </a:r>
            <a:r>
              <a:rPr lang="en-IN" sz="2000" u="sng" dirty="0" smtClean="0"/>
              <a:t>method for contract work</a:t>
            </a:r>
            <a:r>
              <a:rPr lang="en-IN" sz="2000" dirty="0" smtClean="0"/>
              <a:t>. This principle is used in contracts for  services related to civil 	engineering, architecture, shipbuilding and manufacturing of machinery and requires any 	cost overruns to be recorded in the period in which they occurred. </a:t>
            </a:r>
            <a:endParaRPr lang="en-IN" sz="1900" dirty="0"/>
          </a:p>
        </p:txBody>
      </p:sp>
    </p:spTree>
    <p:extLst>
      <p:ext uri="{BB962C8B-B14F-4D97-AF65-F5344CB8AC3E}">
        <p14:creationId xmlns:p14="http://schemas.microsoft.com/office/powerpoint/2010/main" val="32222847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Examples of Financial Statement </a:t>
            </a:r>
            <a:r>
              <a:rPr lang="en-IN" sz="4000" dirty="0" smtClean="0"/>
              <a:t>Fraud continued</a:t>
            </a:r>
            <a:r>
              <a:rPr lang="en-IN" sz="4000" dirty="0"/>
              <a:t>...</a:t>
            </a:r>
            <a:endParaRPr lang="en-IN" sz="3600" dirty="0"/>
          </a:p>
        </p:txBody>
      </p:sp>
      <p:sp>
        <p:nvSpPr>
          <p:cNvPr id="3" name="Content Placeholder 2"/>
          <p:cNvSpPr>
            <a:spLocks noGrp="1"/>
          </p:cNvSpPr>
          <p:nvPr>
            <p:ph idx="1"/>
          </p:nvPr>
        </p:nvSpPr>
        <p:spPr>
          <a:xfrm>
            <a:off x="609600" y="1571222"/>
            <a:ext cx="10972800" cy="4823766"/>
          </a:xfrm>
        </p:spPr>
        <p:txBody>
          <a:bodyPr/>
          <a:lstStyle/>
          <a:p>
            <a:pPr marL="366713" lvl="1" indent="0" algn="just">
              <a:lnSpc>
                <a:spcPct val="150000"/>
              </a:lnSpc>
              <a:buNone/>
            </a:pPr>
            <a:r>
              <a:rPr lang="en-IN" sz="2000" dirty="0"/>
              <a:t>Nevertheless, from 2008 to 2013, the investigators identified multiple projects for which expenses were not recorded until the project reached completion. In virtually every case, the managers told the investigative team they hoped cost overruns would be offset by cost reductions in subsequent periods. </a:t>
            </a:r>
          </a:p>
          <a:p>
            <a:pPr marL="366713" lvl="1" indent="0" algn="just">
              <a:lnSpc>
                <a:spcPct val="150000"/>
              </a:lnSpc>
              <a:buNone/>
            </a:pPr>
            <a:r>
              <a:rPr lang="en-IN" sz="2000" dirty="0"/>
              <a:t>When the targets were inevitably missed, the company was forced to make up for the previously unrecorded expenses in the final period, which resulted in understating expenses in earlier periods and overstating them in later periods. Over a period of almost seven years (2008 to Q3/14), the company had inflated its net profits by a cumulative $1.3 billion. </a:t>
            </a:r>
          </a:p>
        </p:txBody>
      </p:sp>
    </p:spTree>
    <p:extLst>
      <p:ext uri="{BB962C8B-B14F-4D97-AF65-F5344CB8AC3E}">
        <p14:creationId xmlns:p14="http://schemas.microsoft.com/office/powerpoint/2010/main" val="10058776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
            </a:r>
            <a:br>
              <a:rPr lang="en-IN" sz="4000" dirty="0"/>
            </a:br>
            <a:r>
              <a:rPr lang="en-IN" sz="4000" dirty="0" smtClean="0"/>
              <a:t>Most Notable Financial Fraud Cases in 2018 </a:t>
            </a:r>
            <a:endParaRPr lang="en-IN" sz="3600" dirty="0"/>
          </a:p>
        </p:txBody>
      </p:sp>
      <p:sp>
        <p:nvSpPr>
          <p:cNvPr id="3" name="Content Placeholder 2"/>
          <p:cNvSpPr>
            <a:spLocks noGrp="1"/>
          </p:cNvSpPr>
          <p:nvPr>
            <p:ph idx="1"/>
          </p:nvPr>
        </p:nvSpPr>
        <p:spPr>
          <a:xfrm>
            <a:off x="609600" y="1571222"/>
            <a:ext cx="10972800" cy="4823766"/>
          </a:xfrm>
        </p:spPr>
        <p:txBody>
          <a:bodyPr/>
          <a:lstStyle/>
          <a:p>
            <a:pPr marL="457200" indent="-457200" algn="just">
              <a:lnSpc>
                <a:spcPct val="150000"/>
              </a:lnSpc>
              <a:buClrTx/>
              <a:buSzPct val="100000"/>
              <a:buFont typeface="+mj-lt"/>
              <a:buAutoNum type="arabicPeriod"/>
            </a:pPr>
            <a:r>
              <a:rPr lang="en-IN" sz="2200" b="1" dirty="0" smtClean="0"/>
              <a:t> A Father / Daughter Ponzi Scheme</a:t>
            </a:r>
            <a:r>
              <a:rPr lang="en-IN" sz="2200" dirty="0" smtClean="0"/>
              <a:t>: </a:t>
            </a:r>
            <a:r>
              <a:rPr lang="en-IN" sz="2000" dirty="0" smtClean="0"/>
              <a:t>In </a:t>
            </a:r>
            <a:r>
              <a:rPr lang="en-IN" sz="2000" dirty="0"/>
              <a:t>December of 2018, Hector May and </a:t>
            </a:r>
            <a:r>
              <a:rPr lang="en-IN" sz="2000" dirty="0" err="1"/>
              <a:t>Vania</a:t>
            </a:r>
            <a:r>
              <a:rPr lang="en-IN" sz="2000" dirty="0"/>
              <a:t> Bell, a father / daughter team, were charged with operating a Ponzi scheme. In a complaint filed in the United States District Court for the Southern District of New York, the SEC outlined allegations </a:t>
            </a:r>
            <a:r>
              <a:rPr lang="en-US" sz="2000" dirty="0" smtClean="0"/>
              <a:t>	</a:t>
            </a:r>
            <a:r>
              <a:rPr lang="en-IN" sz="2000" dirty="0" smtClean="0"/>
              <a:t>Once details of the extensive fraud began to surface, the company engaged an independent 	team to investigate the fraud. The findings were released in a report in July 2015 </a:t>
            </a:r>
            <a:r>
              <a:rPr lang="en-IN" sz="2000" dirty="0"/>
              <a:t>that Hector May, a New York-based investment advisor, induced investors to put money into bond offerings through his company Executive Compensation Planners. </a:t>
            </a:r>
            <a:endParaRPr lang="en-IN" sz="2000" dirty="0" smtClean="0"/>
          </a:p>
          <a:p>
            <a:pPr marL="366713" lvl="1" indent="0" algn="just">
              <a:lnSpc>
                <a:spcPct val="150000"/>
              </a:lnSpc>
              <a:buClrTx/>
              <a:buSzPct val="100000"/>
              <a:buNone/>
            </a:pPr>
            <a:r>
              <a:rPr lang="en-IN" sz="2000" dirty="0"/>
              <a:t>While investors were promised safe and reliable returns, much of their money was never invested at all. Investigators believe that ECP was little more than a $7.9 million Ponzi scheme. The SEC alleges that it was largely used to fund the lavish lifestyle of </a:t>
            </a:r>
            <a:r>
              <a:rPr lang="en-IN" sz="2000" dirty="0" err="1"/>
              <a:t>Mr.</a:t>
            </a:r>
            <a:r>
              <a:rPr lang="en-IN" sz="2000" dirty="0"/>
              <a:t> May and </a:t>
            </a:r>
            <a:r>
              <a:rPr lang="en-IN" sz="2000" dirty="0" err="1"/>
              <a:t>Ms.</a:t>
            </a:r>
            <a:r>
              <a:rPr lang="en-IN" sz="2000" dirty="0"/>
              <a:t> Bell. </a:t>
            </a:r>
            <a:r>
              <a:rPr lang="en-IN" sz="2000" dirty="0" smtClean="0"/>
              <a:t> </a:t>
            </a:r>
            <a:endParaRPr lang="en-IN" sz="1800" dirty="0" smtClean="0"/>
          </a:p>
          <a:p>
            <a:pPr marL="0" indent="0" algn="just">
              <a:buClrTx/>
              <a:buSzPct val="100000"/>
              <a:buNone/>
            </a:pPr>
            <a:r>
              <a:rPr lang="en-US" sz="2000" dirty="0" smtClean="0"/>
              <a:t>	</a:t>
            </a:r>
            <a:endParaRPr lang="en-IN" sz="1900" dirty="0"/>
          </a:p>
        </p:txBody>
      </p:sp>
    </p:spTree>
    <p:extLst>
      <p:ext uri="{BB962C8B-B14F-4D97-AF65-F5344CB8AC3E}">
        <p14:creationId xmlns:p14="http://schemas.microsoft.com/office/powerpoint/2010/main" val="94266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Benefits of Forensic Audit</a:t>
            </a:r>
            <a:endParaRPr lang="en-IN" sz="4800" dirty="0"/>
          </a:p>
        </p:txBody>
      </p:sp>
      <p:sp>
        <p:nvSpPr>
          <p:cNvPr id="3" name="Content Placeholder 2"/>
          <p:cNvSpPr>
            <a:spLocks noGrp="1"/>
          </p:cNvSpPr>
          <p:nvPr>
            <p:ph idx="1"/>
          </p:nvPr>
        </p:nvSpPr>
        <p:spPr>
          <a:xfrm>
            <a:off x="609600" y="1481069"/>
            <a:ext cx="10972800" cy="5074278"/>
          </a:xfrm>
        </p:spPr>
        <p:txBody>
          <a:bodyPr/>
          <a:lstStyle/>
          <a:p>
            <a:pPr marL="457200" lvl="2" indent="-457200" algn="just">
              <a:spcBef>
                <a:spcPts val="0"/>
              </a:spcBef>
              <a:buClrTx/>
              <a:buSzPct val="100000"/>
              <a:buFont typeface="+mj-lt"/>
              <a:buAutoNum type="arabicPeriod" startAt="4"/>
            </a:pPr>
            <a:r>
              <a:rPr lang="en-IN" sz="2200" b="1" dirty="0"/>
              <a:t>Fraud Identification and Prevention:</a:t>
            </a:r>
            <a:r>
              <a:rPr lang="en-IN" dirty="0"/>
              <a:t> Forensic accounting helps in analysing whether the company’s accounting policies are followed or not, and whether all the transactions are clearly stated in the books of accounts. Any deviation observed in the books of accounts can help in identifying fraud, and necessary measures can be taken to prevent it in the future</a:t>
            </a:r>
            <a:r>
              <a:rPr lang="en-IN" dirty="0" smtClean="0"/>
              <a:t>.   </a:t>
            </a:r>
          </a:p>
          <a:p>
            <a:pPr marL="0" lvl="2" indent="0" algn="just">
              <a:spcBef>
                <a:spcPts val="0"/>
              </a:spcBef>
              <a:buClrTx/>
              <a:buSzPct val="100000"/>
              <a:buNone/>
            </a:pPr>
            <a:endParaRPr lang="en-IN" dirty="0"/>
          </a:p>
          <a:p>
            <a:pPr marL="457200" lvl="2" indent="-457200" algn="just">
              <a:spcBef>
                <a:spcPts val="0"/>
              </a:spcBef>
              <a:buClrTx/>
              <a:buSzPct val="100000"/>
              <a:buFont typeface="+mj-lt"/>
              <a:buAutoNum type="arabicPeriod" startAt="5"/>
            </a:pPr>
            <a:r>
              <a:rPr lang="en-IN" sz="2200" b="1" dirty="0"/>
              <a:t>Making Sound Investment Decisions: </a:t>
            </a:r>
            <a:r>
              <a:rPr lang="en-IN" dirty="0"/>
              <a:t>It provides a path for investors to make thoughtful investment decisions</a:t>
            </a:r>
            <a:r>
              <a:rPr lang="en-IN" dirty="0" smtClean="0"/>
              <a:t>.</a:t>
            </a:r>
          </a:p>
          <a:p>
            <a:pPr marL="0" lvl="2" indent="0" algn="just">
              <a:spcBef>
                <a:spcPts val="0"/>
              </a:spcBef>
              <a:buClrTx/>
              <a:buSzPct val="100000"/>
              <a:buNone/>
            </a:pPr>
            <a:endParaRPr lang="en-IN" dirty="0"/>
          </a:p>
          <a:p>
            <a:pPr marL="457200" lvl="2" indent="-457200" algn="just">
              <a:spcBef>
                <a:spcPts val="0"/>
              </a:spcBef>
              <a:buClrTx/>
              <a:buSzPct val="100000"/>
              <a:buFont typeface="+mj-lt"/>
              <a:buAutoNum type="arabicPeriod" startAt="6"/>
            </a:pPr>
            <a:r>
              <a:rPr lang="en-IN" sz="2200" b="1" dirty="0"/>
              <a:t>Formulation of Economic Policies</a:t>
            </a:r>
            <a:r>
              <a:rPr lang="en-IN" sz="2200" b="1" dirty="0" smtClean="0"/>
              <a:t>: </a:t>
            </a:r>
            <a:r>
              <a:rPr lang="en-IN" dirty="0"/>
              <a:t>Various cases of fraud that becomes evident after forensic analysis act as a reference for the government to formulate improved economic policies that would be able to curb such fraudulent activities in the future. </a:t>
            </a:r>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4724990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
            </a:r>
            <a:br>
              <a:rPr lang="en-IN" sz="4000" dirty="0"/>
            </a:br>
            <a:r>
              <a:rPr lang="en-IN" sz="3600" dirty="0" smtClean="0"/>
              <a:t>Most Notable Financial Fraud Cases in 2018 continued… </a:t>
            </a:r>
            <a:endParaRPr lang="en-IN" sz="3600" dirty="0"/>
          </a:p>
        </p:txBody>
      </p:sp>
      <p:sp>
        <p:nvSpPr>
          <p:cNvPr id="3" name="Content Placeholder 2"/>
          <p:cNvSpPr>
            <a:spLocks noGrp="1"/>
          </p:cNvSpPr>
          <p:nvPr>
            <p:ph idx="1"/>
          </p:nvPr>
        </p:nvSpPr>
        <p:spPr>
          <a:xfrm>
            <a:off x="609600" y="1571222"/>
            <a:ext cx="10972800" cy="4823766"/>
          </a:xfrm>
        </p:spPr>
        <p:txBody>
          <a:bodyPr/>
          <a:lstStyle/>
          <a:p>
            <a:pPr marL="457200" indent="-457200" algn="just">
              <a:lnSpc>
                <a:spcPct val="150000"/>
              </a:lnSpc>
              <a:buClrTx/>
              <a:buSzPct val="100000"/>
              <a:buFont typeface="+mj-lt"/>
              <a:buAutoNum type="arabicPeriod" startAt="2"/>
            </a:pPr>
            <a:r>
              <a:rPr lang="en-IN" sz="2200" b="1" dirty="0" smtClean="0"/>
              <a:t> Developers Defrauded 90 Immigrant Investors: </a:t>
            </a:r>
            <a:r>
              <a:rPr lang="en-IN" sz="2000" dirty="0"/>
              <a:t>The Securities and Exchange Commission (SEC) announced that three Houston-based real estate development companies - America Modern Green Senior LLC, America Modern Green Community LLC, and America Modern Green Residential LLC - agreed to settle investment fraud charges and repay $49.5 million to immigrant investors. </a:t>
            </a:r>
            <a:endParaRPr lang="en-IN" sz="2000" dirty="0" smtClean="0"/>
          </a:p>
          <a:p>
            <a:pPr marL="366713" lvl="1" indent="0" algn="just">
              <a:lnSpc>
                <a:spcPct val="150000"/>
              </a:lnSpc>
              <a:buClrTx/>
              <a:buSzPct val="100000"/>
              <a:buNone/>
            </a:pPr>
            <a:r>
              <a:rPr lang="en-IN" sz="2000" dirty="0"/>
              <a:t>The SEC filed the company after it discovered that the company improperly raised money through the EB-5 immigrant investor program, materially misrepresenting how investor funds were actually being used. The agency noted that all of the affected investors were able to recover complete financial </a:t>
            </a:r>
            <a:r>
              <a:rPr lang="en-IN" sz="1800" dirty="0"/>
              <a:t>restitution. </a:t>
            </a:r>
            <a:r>
              <a:rPr lang="en-US" sz="1800" dirty="0" smtClean="0"/>
              <a:t>	</a:t>
            </a:r>
            <a:endParaRPr lang="en-IN" sz="1700" dirty="0"/>
          </a:p>
        </p:txBody>
      </p:sp>
    </p:spTree>
    <p:extLst>
      <p:ext uri="{BB962C8B-B14F-4D97-AF65-F5344CB8AC3E}">
        <p14:creationId xmlns:p14="http://schemas.microsoft.com/office/powerpoint/2010/main" val="11166021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
            </a:r>
            <a:br>
              <a:rPr lang="en-IN" sz="4000" dirty="0"/>
            </a:br>
            <a:r>
              <a:rPr lang="en-IN" sz="3600" dirty="0" smtClean="0"/>
              <a:t>Most Notable Financial Fraud Cases in 2018 continued… </a:t>
            </a:r>
            <a:endParaRPr lang="en-IN" sz="3600" dirty="0"/>
          </a:p>
        </p:txBody>
      </p:sp>
      <p:sp>
        <p:nvSpPr>
          <p:cNvPr id="3" name="Content Placeholder 2"/>
          <p:cNvSpPr>
            <a:spLocks noGrp="1"/>
          </p:cNvSpPr>
          <p:nvPr>
            <p:ph idx="1"/>
          </p:nvPr>
        </p:nvSpPr>
        <p:spPr>
          <a:xfrm>
            <a:off x="609600" y="1571222"/>
            <a:ext cx="10972800" cy="4823766"/>
          </a:xfrm>
        </p:spPr>
        <p:txBody>
          <a:bodyPr/>
          <a:lstStyle/>
          <a:p>
            <a:pPr marL="457200" indent="-457200" algn="just">
              <a:lnSpc>
                <a:spcPct val="150000"/>
              </a:lnSpc>
              <a:buClrTx/>
              <a:buSzPct val="100000"/>
              <a:buFont typeface="+mj-lt"/>
              <a:buAutoNum type="arabicPeriod" startAt="3"/>
            </a:pPr>
            <a:r>
              <a:rPr lang="en-IN" sz="2200" b="1" dirty="0" smtClean="0"/>
              <a:t> Longfin Cryptocurrency Stock Fraud: </a:t>
            </a:r>
            <a:r>
              <a:rPr lang="en-IN" sz="2000" dirty="0"/>
              <a:t>Over the past several years, </a:t>
            </a:r>
            <a:r>
              <a:rPr lang="en-IN" sz="2000" dirty="0" err="1"/>
              <a:t>cryptocurrency</a:t>
            </a:r>
            <a:r>
              <a:rPr lang="en-IN" sz="2000" dirty="0"/>
              <a:t> has been one of the most popular alternative investments. Cryptocurrency and related companies are lightly regulated, making this a highly speculative and extremely risky investment option. Unfortunately, this sector has seen more than its fair share of investment fraud schemes. </a:t>
            </a:r>
            <a:endParaRPr lang="en-IN" sz="2000" dirty="0" smtClean="0"/>
          </a:p>
          <a:p>
            <a:pPr marL="366713" lvl="1" indent="0" algn="just">
              <a:lnSpc>
                <a:spcPct val="150000"/>
              </a:lnSpc>
              <a:buClrTx/>
              <a:buSzPct val="100000"/>
              <a:buNone/>
            </a:pPr>
            <a:r>
              <a:rPr lang="en-IN" sz="2000" dirty="0"/>
              <a:t>In April, the SEC unsealed a fraud complaint in Manhattan, announcing that more than $27 million in assets were frozen in relation to the unlawful sale of the </a:t>
            </a:r>
            <a:r>
              <a:rPr lang="en-IN" sz="2000" dirty="0" err="1"/>
              <a:t>cryptocurrency</a:t>
            </a:r>
            <a:r>
              <a:rPr lang="en-IN" sz="2000" dirty="0"/>
              <a:t> stock </a:t>
            </a:r>
            <a:r>
              <a:rPr lang="en-IN" sz="2000" dirty="0" err="1"/>
              <a:t>LongFin</a:t>
            </a:r>
            <a:r>
              <a:rPr lang="en-IN" sz="2000" dirty="0"/>
              <a:t>. According to federal regulators, insiders at Longfin committed serious stock fraud when they sold more than $27 million in unregistered securities in their company. </a:t>
            </a:r>
            <a:r>
              <a:rPr lang="en-US" sz="2000" dirty="0" smtClean="0"/>
              <a:t>	</a:t>
            </a:r>
            <a:endParaRPr lang="en-IN" sz="2000" dirty="0"/>
          </a:p>
        </p:txBody>
      </p:sp>
    </p:spTree>
    <p:extLst>
      <p:ext uri="{BB962C8B-B14F-4D97-AF65-F5344CB8AC3E}">
        <p14:creationId xmlns:p14="http://schemas.microsoft.com/office/powerpoint/2010/main" val="582006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
            </a:r>
            <a:br>
              <a:rPr lang="en-IN" sz="4000" dirty="0"/>
            </a:br>
            <a:r>
              <a:rPr lang="en-IN" sz="4000" dirty="0" smtClean="0"/>
              <a:t>Most Notable Financial Fraud Cases in 2017 </a:t>
            </a:r>
            <a:endParaRPr lang="en-IN" sz="3600" dirty="0"/>
          </a:p>
        </p:txBody>
      </p:sp>
      <p:sp>
        <p:nvSpPr>
          <p:cNvPr id="3" name="Content Placeholder 2"/>
          <p:cNvSpPr>
            <a:spLocks noGrp="1"/>
          </p:cNvSpPr>
          <p:nvPr>
            <p:ph idx="1"/>
          </p:nvPr>
        </p:nvSpPr>
        <p:spPr>
          <a:xfrm>
            <a:off x="609600" y="1571222"/>
            <a:ext cx="10972800" cy="4823766"/>
          </a:xfrm>
        </p:spPr>
        <p:txBody>
          <a:bodyPr/>
          <a:lstStyle/>
          <a:p>
            <a:pPr marL="457200" indent="-457200" algn="just">
              <a:lnSpc>
                <a:spcPct val="150000"/>
              </a:lnSpc>
              <a:buClrTx/>
              <a:buSzPct val="100000"/>
              <a:buFont typeface="+mj-lt"/>
              <a:buAutoNum type="arabicPeriod"/>
            </a:pPr>
            <a:r>
              <a:rPr lang="en-IN" sz="2200" b="1" dirty="0" smtClean="0"/>
              <a:t> Desarrolladora Homex Financial Fraud</a:t>
            </a:r>
            <a:r>
              <a:rPr lang="en-IN" sz="2200" dirty="0" smtClean="0"/>
              <a:t>: </a:t>
            </a:r>
            <a:r>
              <a:rPr lang="en-IN" sz="1900" dirty="0"/>
              <a:t>On May 3rd, 2017, the Securities and Exchange Commission announced major fraud charges against Desarrolladora Homex, a Mexico-based homebuilder. SEC investigators alleged that Desarrolladora Homex was engaged in a serious accounting scandal. According to the agency, the company overstated its revenue by more than $3.3 billion. Regulators believe that the company faked more than 100,000 total home sales over a three-year period. </a:t>
            </a:r>
            <a:endParaRPr lang="en-IN" sz="1900" dirty="0" smtClean="0"/>
          </a:p>
          <a:p>
            <a:pPr marL="366713" lvl="1" indent="0" algn="just">
              <a:lnSpc>
                <a:spcPct val="150000"/>
              </a:lnSpc>
              <a:buClrTx/>
              <a:buSzPct val="100000"/>
              <a:buNone/>
            </a:pPr>
            <a:r>
              <a:rPr lang="en-IN" sz="1900" dirty="0"/>
              <a:t>In an unusual move, SEC officials presented satellite imagery showing that the company had not even ‘broken ground’ on properties where home sales were recorded on their books, and revenue was reported. While the company did not admit to any wrongdoing, it consented to an entry of judgment in a United States District Court. Among other things, this judgment prohibits this company from offering securities within the United States for at least five years. </a:t>
            </a:r>
            <a:endParaRPr lang="en-IN" sz="1900" dirty="0" smtClean="0"/>
          </a:p>
          <a:p>
            <a:pPr marL="0" indent="0" algn="just">
              <a:buClrTx/>
              <a:buSzPct val="100000"/>
              <a:buNone/>
            </a:pPr>
            <a:r>
              <a:rPr lang="en-US" sz="2000" dirty="0" smtClean="0"/>
              <a:t>	</a:t>
            </a:r>
            <a:endParaRPr lang="en-IN" sz="1900" dirty="0"/>
          </a:p>
        </p:txBody>
      </p:sp>
    </p:spTree>
    <p:extLst>
      <p:ext uri="{BB962C8B-B14F-4D97-AF65-F5344CB8AC3E}">
        <p14:creationId xmlns:p14="http://schemas.microsoft.com/office/powerpoint/2010/main" val="19273573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
            </a:r>
            <a:br>
              <a:rPr lang="en-IN" sz="4000" dirty="0"/>
            </a:br>
            <a:r>
              <a:rPr lang="en-IN" sz="3600" dirty="0" smtClean="0"/>
              <a:t>Most Notable Financial Fraud Cases in 2017 continued…</a:t>
            </a:r>
            <a:endParaRPr lang="en-IN" sz="3600" dirty="0"/>
          </a:p>
        </p:txBody>
      </p:sp>
      <p:sp>
        <p:nvSpPr>
          <p:cNvPr id="3" name="Content Placeholder 2"/>
          <p:cNvSpPr>
            <a:spLocks noGrp="1"/>
          </p:cNvSpPr>
          <p:nvPr>
            <p:ph idx="1"/>
          </p:nvPr>
        </p:nvSpPr>
        <p:spPr>
          <a:xfrm>
            <a:off x="609600" y="1571222"/>
            <a:ext cx="10972800" cy="4823766"/>
          </a:xfrm>
        </p:spPr>
        <p:txBody>
          <a:bodyPr/>
          <a:lstStyle/>
          <a:p>
            <a:pPr marL="457200" indent="-457200" algn="just">
              <a:buClrTx/>
              <a:buSzPct val="100000"/>
              <a:buFont typeface="+mj-lt"/>
              <a:buAutoNum type="arabicPeriod" startAt="2"/>
            </a:pPr>
            <a:r>
              <a:rPr lang="en-IN" sz="1800" b="1" dirty="0" smtClean="0"/>
              <a:t> </a:t>
            </a:r>
            <a:r>
              <a:rPr lang="en-IN" sz="2200" b="1" dirty="0" smtClean="0"/>
              <a:t>Jay Peak Investment Fraud: </a:t>
            </a:r>
            <a:r>
              <a:rPr lang="en-IN" sz="2000" dirty="0"/>
              <a:t>On April 14th, 2017, Florida brokerage firm Raymond James Financial reached a $150 million settlement in connection to claims related to the Jay Peak redevelopment project. </a:t>
            </a:r>
            <a:endParaRPr lang="en-IN" sz="2000" dirty="0" smtClean="0"/>
          </a:p>
          <a:p>
            <a:pPr marL="366713" lvl="1" indent="0" algn="just">
              <a:buClrTx/>
              <a:buSzPct val="100000"/>
              <a:buNone/>
            </a:pPr>
            <a:r>
              <a:rPr lang="en-IN" sz="2000" dirty="0"/>
              <a:t>Jay Peak is a ski resort in Northern Vermont that has been at the </a:t>
            </a:r>
            <a:r>
              <a:rPr lang="en-IN" sz="2000" dirty="0" err="1"/>
              <a:t>center</a:t>
            </a:r>
            <a:r>
              <a:rPr lang="en-IN" sz="2000" dirty="0"/>
              <a:t> of a major financial fraud case. According to charges from the Securities and Exchange Commission, Miami-based businessman Ariel </a:t>
            </a:r>
            <a:r>
              <a:rPr lang="en-IN" sz="2000" dirty="0" err="1"/>
              <a:t>Quiros</a:t>
            </a:r>
            <a:r>
              <a:rPr lang="en-IN" sz="2000" dirty="0"/>
              <a:t> fraudulently raised more than $350 million for the Jay Peak redevelopment project. </a:t>
            </a:r>
            <a:endParaRPr lang="en-IN" sz="2000" dirty="0" smtClean="0"/>
          </a:p>
          <a:p>
            <a:pPr marL="366713" lvl="1" indent="0" algn="just">
              <a:buClrTx/>
              <a:buSzPct val="100000"/>
              <a:buNone/>
            </a:pPr>
            <a:r>
              <a:rPr lang="en-IN" sz="2000" dirty="0"/>
              <a:t>Representations were made to investors indicating that these funds were going directly to construction costs. Yet, the SEC believes that much of the money was siphoned off. Investigators believe that Raymond James Financial played a key role in facilitating the fraud scheme. </a:t>
            </a:r>
            <a:endParaRPr lang="en-IN" sz="2000" dirty="0" smtClean="0"/>
          </a:p>
          <a:p>
            <a:pPr marL="366713" lvl="1" indent="0" algn="just">
              <a:buClrTx/>
              <a:buSzPct val="100000"/>
              <a:buNone/>
            </a:pPr>
            <a:r>
              <a:rPr lang="en-IN" sz="2000" dirty="0"/>
              <a:t>Though, the brokerage firm settled the claim without admitting fault. Beyond the Raymond James $150 million settlement, the SEC also recently announced an $81 million settlement with </a:t>
            </a:r>
            <a:r>
              <a:rPr lang="en-IN" sz="2000" dirty="0" err="1"/>
              <a:t>Mr.</a:t>
            </a:r>
            <a:r>
              <a:rPr lang="en-IN" sz="2000" dirty="0"/>
              <a:t> </a:t>
            </a:r>
            <a:r>
              <a:rPr lang="en-IN" sz="2000" dirty="0" err="1"/>
              <a:t>Quiros</a:t>
            </a:r>
            <a:r>
              <a:rPr lang="en-IN" sz="2000" dirty="0"/>
              <a:t>. </a:t>
            </a:r>
          </a:p>
        </p:txBody>
      </p:sp>
    </p:spTree>
    <p:extLst>
      <p:ext uri="{BB962C8B-B14F-4D97-AF65-F5344CB8AC3E}">
        <p14:creationId xmlns:p14="http://schemas.microsoft.com/office/powerpoint/2010/main" val="27170349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
            </a:r>
            <a:br>
              <a:rPr lang="en-IN" sz="4000" dirty="0"/>
            </a:br>
            <a:r>
              <a:rPr lang="en-IN" sz="4400" dirty="0" smtClean="0"/>
              <a:t>Infamous Financial Fraud Cases from History</a:t>
            </a:r>
            <a:endParaRPr lang="en-IN" sz="4000" dirty="0"/>
          </a:p>
        </p:txBody>
      </p:sp>
      <p:sp>
        <p:nvSpPr>
          <p:cNvPr id="3" name="Content Placeholder 2"/>
          <p:cNvSpPr>
            <a:spLocks noGrp="1"/>
          </p:cNvSpPr>
          <p:nvPr>
            <p:ph idx="1"/>
          </p:nvPr>
        </p:nvSpPr>
        <p:spPr>
          <a:xfrm>
            <a:off x="609600" y="1481068"/>
            <a:ext cx="10972800" cy="5035641"/>
          </a:xfrm>
        </p:spPr>
        <p:txBody>
          <a:bodyPr/>
          <a:lstStyle/>
          <a:p>
            <a:pPr marL="457200" indent="-457200" algn="just">
              <a:lnSpc>
                <a:spcPct val="150000"/>
              </a:lnSpc>
              <a:buClrTx/>
              <a:buSzPct val="100000"/>
              <a:buFont typeface="+mj-lt"/>
              <a:buAutoNum type="arabicPeriod"/>
            </a:pPr>
            <a:r>
              <a:rPr lang="en-IN" sz="2200" b="1" dirty="0" smtClean="0"/>
              <a:t> </a:t>
            </a:r>
            <a:r>
              <a:rPr lang="en-IN" sz="2000" b="1" dirty="0" smtClean="0"/>
              <a:t>The Enron Bankruptcy Scandal</a:t>
            </a:r>
            <a:r>
              <a:rPr lang="en-IN" sz="1900" b="1" dirty="0" smtClean="0"/>
              <a:t>: </a:t>
            </a:r>
            <a:r>
              <a:rPr lang="en-IN" sz="1900" dirty="0"/>
              <a:t>In 1999, Enron was poised to grow into one of the largest companies on the planet. Directors projected their revenue was to exceed $200 billion and their stock reach more than $90 per share. By November of 2001, the company’s stock had fallen to less than $1 per share and the company was entering the largest bankruptcy in history. What prompted such a precipitous fall? </a:t>
            </a:r>
            <a:endParaRPr lang="en-IN" sz="1900" dirty="0" smtClean="0"/>
          </a:p>
          <a:p>
            <a:pPr marL="0" indent="0" algn="just">
              <a:lnSpc>
                <a:spcPct val="150000"/>
              </a:lnSpc>
              <a:buClrTx/>
              <a:buSzPct val="100000"/>
              <a:buNone/>
            </a:pPr>
            <a:r>
              <a:rPr lang="en-IN" sz="1900" dirty="0" smtClean="0"/>
              <a:t>        Extensive </a:t>
            </a:r>
            <a:r>
              <a:rPr lang="en-IN" sz="1900" dirty="0"/>
              <a:t>and complex fraud. </a:t>
            </a:r>
            <a:endParaRPr lang="en-IN" sz="1900" dirty="0" smtClean="0"/>
          </a:p>
          <a:p>
            <a:pPr marL="366713" lvl="1" indent="0" algn="just">
              <a:lnSpc>
                <a:spcPct val="150000"/>
              </a:lnSpc>
              <a:buClrTx/>
              <a:buSzPct val="100000"/>
              <a:buNone/>
            </a:pPr>
            <a:r>
              <a:rPr lang="en-IN" sz="1900" dirty="0"/>
              <a:t>As it turns out, Enron’s impressive revenue largely existed only on paper. The company used extraordinarily advanced and deceptive accounting practices that had the net effect of dramatically misrepresenting the company’s value to current and prospective investors. </a:t>
            </a:r>
            <a:endParaRPr lang="en-IN" sz="1900" dirty="0" smtClean="0"/>
          </a:p>
          <a:p>
            <a:pPr marL="366713" lvl="1" indent="0" algn="just">
              <a:lnSpc>
                <a:spcPct val="150000"/>
              </a:lnSpc>
              <a:buClrTx/>
              <a:buSzPct val="100000"/>
              <a:buNone/>
            </a:pPr>
            <a:r>
              <a:rPr lang="en-IN" sz="1900" dirty="0"/>
              <a:t>Shareholders filed a $40 billion lawsuit against the company and the SEC brought criminal charges against many of the firm’s top executives. </a:t>
            </a:r>
            <a:r>
              <a:rPr lang="en-US" sz="1900" dirty="0" smtClean="0"/>
              <a:t>	</a:t>
            </a:r>
            <a:endParaRPr lang="en-IN" sz="1900" dirty="0"/>
          </a:p>
        </p:txBody>
      </p:sp>
    </p:spTree>
    <p:extLst>
      <p:ext uri="{BB962C8B-B14F-4D97-AF65-F5344CB8AC3E}">
        <p14:creationId xmlns:p14="http://schemas.microsoft.com/office/powerpoint/2010/main" val="20820089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
            </a:r>
            <a:br>
              <a:rPr lang="en-IN" sz="4000" dirty="0"/>
            </a:br>
            <a:r>
              <a:rPr lang="en-IN" sz="3500" dirty="0" smtClean="0"/>
              <a:t>Infamous Financial Fraud Cases from History continued…</a:t>
            </a:r>
            <a:endParaRPr lang="en-IN" sz="3500" dirty="0"/>
          </a:p>
        </p:txBody>
      </p:sp>
      <p:sp>
        <p:nvSpPr>
          <p:cNvPr id="3" name="Content Placeholder 2"/>
          <p:cNvSpPr>
            <a:spLocks noGrp="1"/>
          </p:cNvSpPr>
          <p:nvPr>
            <p:ph idx="1"/>
          </p:nvPr>
        </p:nvSpPr>
        <p:spPr>
          <a:xfrm>
            <a:off x="609600" y="1481068"/>
            <a:ext cx="10972800" cy="5035641"/>
          </a:xfrm>
        </p:spPr>
        <p:txBody>
          <a:bodyPr/>
          <a:lstStyle/>
          <a:p>
            <a:pPr marL="457200" indent="-457200" algn="just">
              <a:lnSpc>
                <a:spcPct val="150000"/>
              </a:lnSpc>
              <a:buClrTx/>
              <a:buSzPct val="100000"/>
              <a:buFont typeface="+mj-lt"/>
              <a:buAutoNum type="arabicPeriod" startAt="2"/>
            </a:pPr>
            <a:r>
              <a:rPr lang="en-IN" sz="2200" b="1" dirty="0" smtClean="0"/>
              <a:t> MF Global’s Collapse: </a:t>
            </a:r>
            <a:r>
              <a:rPr lang="en-IN" sz="2000" dirty="0"/>
              <a:t>MF Global was a large derivatives and commodities fund that went bankrupt in 2011. Beyond managing customer accounts, MF Global was also making their own ‘bets’ on world markets. Many of these bets were made in relation to European sovereign debt and related markets. </a:t>
            </a:r>
            <a:endParaRPr lang="en-IN" sz="2000" dirty="0" smtClean="0"/>
          </a:p>
          <a:p>
            <a:pPr marL="366713" lvl="1" indent="0" algn="just">
              <a:lnSpc>
                <a:spcPct val="150000"/>
              </a:lnSpc>
              <a:buClrTx/>
              <a:buSzPct val="100000"/>
              <a:buNone/>
            </a:pPr>
            <a:r>
              <a:rPr lang="en-IN" sz="2000" dirty="0"/>
              <a:t>During the rocky financial times of 2011, investigators discovered that the financial brokerage firm had been unlawfully transferring money from client accounts to its own corporate accounts to hide trading losses and make the company appear to be solvent. In fact, the New York Times reported that MF Global dipped into customer accounts many different times to cover up for its own cash flow problems. </a:t>
            </a:r>
            <a:endParaRPr lang="en-IN" sz="2000" dirty="0" smtClean="0"/>
          </a:p>
          <a:p>
            <a:pPr marL="366713" lvl="1" indent="0" algn="just">
              <a:lnSpc>
                <a:spcPct val="150000"/>
              </a:lnSpc>
              <a:buClrTx/>
              <a:buSzPct val="100000"/>
              <a:buNone/>
            </a:pPr>
            <a:r>
              <a:rPr lang="en-IN" sz="1950" dirty="0"/>
              <a:t>In the end, the company paid customers $1.2 billion in restitution as well as $100 million in fines. </a:t>
            </a:r>
            <a:endParaRPr lang="en-IN" sz="1950" dirty="0" smtClean="0"/>
          </a:p>
        </p:txBody>
      </p:sp>
    </p:spTree>
    <p:extLst>
      <p:ext uri="{BB962C8B-B14F-4D97-AF65-F5344CB8AC3E}">
        <p14:creationId xmlns:p14="http://schemas.microsoft.com/office/powerpoint/2010/main" val="11062725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4200" dirty="0"/>
              <a:t>Ketan Parekh and the Stock Market Scam of 2001</a:t>
            </a:r>
          </a:p>
        </p:txBody>
      </p:sp>
      <p:sp>
        <p:nvSpPr>
          <p:cNvPr id="3" name="Content Placeholder 2"/>
          <p:cNvSpPr>
            <a:spLocks noGrp="1"/>
          </p:cNvSpPr>
          <p:nvPr>
            <p:ph idx="1"/>
          </p:nvPr>
        </p:nvSpPr>
        <p:spPr>
          <a:xfrm>
            <a:off x="609600" y="1481068"/>
            <a:ext cx="10972800" cy="5035641"/>
          </a:xfrm>
        </p:spPr>
        <p:txBody>
          <a:bodyPr/>
          <a:lstStyle/>
          <a:p>
            <a:pPr>
              <a:buClrTx/>
              <a:buSzPct val="100000"/>
              <a:buFont typeface="Wingdings" panose="05000000000000000000" pitchFamily="2" charset="2"/>
              <a:buChar char="§"/>
            </a:pPr>
            <a:r>
              <a:rPr lang="en-IN" sz="2200" b="1" dirty="0" smtClean="0"/>
              <a:t> </a:t>
            </a:r>
            <a:r>
              <a:rPr lang="en-IN" sz="2200" dirty="0"/>
              <a:t>When did this happen: 2001? </a:t>
            </a:r>
            <a:r>
              <a:rPr lang="en-IN" sz="2400" dirty="0"/>
              <a:t>	</a:t>
            </a:r>
            <a:endParaRPr lang="en-IN" sz="2400" dirty="0" smtClean="0"/>
          </a:p>
          <a:p>
            <a:pPr marL="0" indent="0" algn="just">
              <a:lnSpc>
                <a:spcPct val="150000"/>
              </a:lnSpc>
              <a:buNone/>
            </a:pPr>
            <a:r>
              <a:rPr lang="en-IN" sz="2200" b="1" dirty="0"/>
              <a:t>Background</a:t>
            </a:r>
            <a:r>
              <a:rPr lang="en-IN" sz="2200" dirty="0"/>
              <a:t>:</a:t>
            </a:r>
            <a:r>
              <a:rPr lang="en-IN" sz="2400" dirty="0"/>
              <a:t> </a:t>
            </a:r>
            <a:r>
              <a:rPr lang="en-IN" sz="1850" dirty="0"/>
              <a:t>He was a chartered accountant by professional training and had started managing his family’s brokerage business. At the height of his success Ketan Parekh was friends with international celebrities like Kerry Packer and both of them had together started a venture capital with the intent of funding start-ups in India</a:t>
            </a:r>
            <a:r>
              <a:rPr lang="en-IN" sz="1850" dirty="0" smtClean="0"/>
              <a:t>.   </a:t>
            </a:r>
            <a:r>
              <a:rPr lang="en-IN" sz="1900" dirty="0"/>
              <a:t>	</a:t>
            </a:r>
          </a:p>
          <a:p>
            <a:pPr marL="0" indent="0" algn="just">
              <a:lnSpc>
                <a:spcPct val="150000"/>
              </a:lnSpc>
              <a:buNone/>
            </a:pPr>
            <a:r>
              <a:rPr lang="en-IN" sz="2200" b="1" dirty="0"/>
              <a:t>What happened: </a:t>
            </a:r>
            <a:r>
              <a:rPr lang="en-IN" sz="1800" dirty="0"/>
              <a:t>Involvement in the Indian stock market manipulation scam that occurred from late 1998 to 2001. Ketan Parekh was looking out for stocks which had a low market capitalization and low liquidity. He would then pump money into these shares and start fictitious trading within his own network of companies. The average person on the bourses may begin to believe that his stocks were rising and they too would start investing driving the prices even higher. Then, as the market took over Ketan Parekh would liquidate his holdings slowly, once again making less noise than his mentor Harshad Mehta would have done</a:t>
            </a:r>
            <a:r>
              <a:rPr lang="en-IN" sz="1800" dirty="0" smtClean="0"/>
              <a:t>.  </a:t>
            </a:r>
            <a:r>
              <a:rPr lang="en-IN" sz="1800" dirty="0"/>
              <a:t>	</a:t>
            </a:r>
          </a:p>
          <a:p>
            <a:pPr marL="0" indent="0">
              <a:lnSpc>
                <a:spcPct val="150000"/>
              </a:lnSpc>
              <a:buNone/>
            </a:pPr>
            <a:endParaRPr lang="en-IN" sz="2400" dirty="0"/>
          </a:p>
        </p:txBody>
      </p:sp>
    </p:spTree>
    <p:extLst>
      <p:ext uri="{BB962C8B-B14F-4D97-AF65-F5344CB8AC3E}">
        <p14:creationId xmlns:p14="http://schemas.microsoft.com/office/powerpoint/2010/main" val="9213805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4200" dirty="0"/>
              <a:t>Ketan Parekh and the Stock Market Scam of 2001</a:t>
            </a:r>
          </a:p>
        </p:txBody>
      </p:sp>
      <p:sp>
        <p:nvSpPr>
          <p:cNvPr id="3" name="Content Placeholder 2"/>
          <p:cNvSpPr>
            <a:spLocks noGrp="1"/>
          </p:cNvSpPr>
          <p:nvPr>
            <p:ph idx="1"/>
          </p:nvPr>
        </p:nvSpPr>
        <p:spPr>
          <a:xfrm>
            <a:off x="609600" y="1481068"/>
            <a:ext cx="10972800" cy="5035641"/>
          </a:xfrm>
        </p:spPr>
        <p:txBody>
          <a:bodyPr/>
          <a:lstStyle/>
          <a:p>
            <a:pPr marL="366713" lvl="1" indent="0" algn="just">
              <a:lnSpc>
                <a:spcPct val="150000"/>
              </a:lnSpc>
              <a:buClrTx/>
              <a:buSzPct val="100000"/>
              <a:buNone/>
            </a:pPr>
            <a:r>
              <a:rPr lang="en-IN" sz="1800" dirty="0"/>
              <a:t>How did this happen: Parekh purchased large stakes in less known small market capitalization companies, and jacked up their prices through circular trading with other traders, and collusion with these companies and large institutional investors. It later transpired those promoters and industrialists often gave Parekh funds to artificially rig up their share prices. Thus, in just a few months, </a:t>
            </a:r>
            <a:r>
              <a:rPr lang="en-IN" sz="1800" dirty="0" err="1"/>
              <a:t>scrips</a:t>
            </a:r>
            <a:r>
              <a:rPr lang="en-IN" sz="1800" dirty="0"/>
              <a:t> of virtually unknown companies like </a:t>
            </a:r>
            <a:r>
              <a:rPr lang="en-IN" sz="1800" dirty="0" err="1"/>
              <a:t>Visualsoft</a:t>
            </a:r>
            <a:r>
              <a:rPr lang="en-IN" sz="1800" dirty="0"/>
              <a:t> rose from </a:t>
            </a:r>
            <a:r>
              <a:rPr lang="en-IN" sz="1800" dirty="0" smtClean="0"/>
              <a:t>Rs.625 </a:t>
            </a:r>
            <a:r>
              <a:rPr lang="en-IN" sz="1800" dirty="0"/>
              <a:t>to </a:t>
            </a:r>
            <a:r>
              <a:rPr lang="en-IN" sz="1800" dirty="0" smtClean="0"/>
              <a:t>Rs.8,448 </a:t>
            </a:r>
            <a:r>
              <a:rPr lang="en-IN" sz="1800" dirty="0"/>
              <a:t>per share and Sonata Software rose from </a:t>
            </a:r>
            <a:r>
              <a:rPr lang="en-IN" sz="1800" dirty="0" smtClean="0"/>
              <a:t>Rs.90 </a:t>
            </a:r>
            <a:r>
              <a:rPr lang="en-IN" sz="1800" dirty="0"/>
              <a:t>to </a:t>
            </a:r>
            <a:r>
              <a:rPr lang="en-IN" sz="1800" dirty="0" smtClean="0"/>
              <a:t>Rs.2,150</a:t>
            </a:r>
            <a:r>
              <a:rPr lang="en-IN" sz="1800" dirty="0"/>
              <a:t>. On 1 March 2001, just after the Indian Union Budget had been presented, the BSE Sensex crashed 176 points, prompting the then NDA government to set up an inquiry into the market reaction. Subsequently the RBI refused to clear pay orders (POs) that had been given by Parekh as collateral for loans to BOI (Bank of India), as they found them to be suspicious. Around the same time, a bear cartel of brokers in Mumbai opposed to Parekh tried to dump their shares of K-10 stocks. Panicking, Parekh sold off his entire ownership of the so-called K-10 stocks that he had successfully jacked up over the past two years, especially those of two entities - GTB bank and MMCB bank. 	</a:t>
            </a:r>
          </a:p>
          <a:p>
            <a:pPr marL="366713" lvl="1" indent="0" algn="just">
              <a:lnSpc>
                <a:spcPct val="150000"/>
              </a:lnSpc>
              <a:buClrTx/>
              <a:buSzPct val="100000"/>
              <a:buNone/>
            </a:pPr>
            <a:r>
              <a:rPr lang="en-IN" sz="1800" dirty="0"/>
              <a:t>	</a:t>
            </a:r>
          </a:p>
          <a:p>
            <a:pPr marL="366713" lvl="1" indent="0" algn="just">
              <a:lnSpc>
                <a:spcPct val="150000"/>
              </a:lnSpc>
              <a:buClrTx/>
              <a:buSzPct val="100000"/>
              <a:buNone/>
            </a:pPr>
            <a:r>
              <a:rPr lang="en-IN" sz="1800" dirty="0"/>
              <a:t>	</a:t>
            </a:r>
          </a:p>
          <a:p>
            <a:pPr marL="0" indent="0">
              <a:lnSpc>
                <a:spcPct val="150000"/>
              </a:lnSpc>
              <a:buNone/>
            </a:pPr>
            <a:endParaRPr lang="en-IN" sz="2400" dirty="0"/>
          </a:p>
        </p:txBody>
      </p:sp>
    </p:spTree>
    <p:extLst>
      <p:ext uri="{BB962C8B-B14F-4D97-AF65-F5344CB8AC3E}">
        <p14:creationId xmlns:p14="http://schemas.microsoft.com/office/powerpoint/2010/main" val="5153836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4200" dirty="0"/>
              <a:t>Ketan Parekh and the Stock Market Scam of 2001</a:t>
            </a:r>
          </a:p>
        </p:txBody>
      </p:sp>
      <p:sp>
        <p:nvSpPr>
          <p:cNvPr id="3" name="Content Placeholder 2"/>
          <p:cNvSpPr>
            <a:spLocks noGrp="1"/>
          </p:cNvSpPr>
          <p:nvPr>
            <p:ph idx="1"/>
          </p:nvPr>
        </p:nvSpPr>
        <p:spPr>
          <a:xfrm>
            <a:off x="609600" y="1481068"/>
            <a:ext cx="10972800" cy="5035641"/>
          </a:xfrm>
        </p:spPr>
        <p:txBody>
          <a:bodyPr/>
          <a:lstStyle/>
          <a:p>
            <a:pPr marL="366713" lvl="1" indent="0" algn="just">
              <a:lnSpc>
                <a:spcPct val="150000"/>
              </a:lnSpc>
              <a:buClrTx/>
              <a:buSzPct val="100000"/>
              <a:buNone/>
            </a:pPr>
            <a:r>
              <a:rPr lang="en-IN" sz="2000" dirty="0"/>
              <a:t>He carried out this large-scale dump in the evening, after regular trading hours, from 5 pm to midnight at the Calcutta Stock Exchange. This resulted in a stock market crash the next day, resulting in large scale losses for large institutional investors, including insurance companies and mutual funds.</a:t>
            </a:r>
          </a:p>
          <a:p>
            <a:pPr marL="366713" lvl="1" indent="0" algn="just">
              <a:lnSpc>
                <a:spcPct val="150000"/>
              </a:lnSpc>
              <a:buClrTx/>
              <a:buSzPct val="100000"/>
              <a:buNone/>
            </a:pPr>
            <a:r>
              <a:rPr lang="en-IN" sz="2000" dirty="0"/>
              <a:t>What was the action taken and result- Ketan Parekh was immediately arrested and tried in court? He has been prohibited from trading in the Bombay Stock Exchange for 15 years i.e., till 2017. Also, he had been sentenced to one-year rigorous imprisonment for his economic crimes.	</a:t>
            </a:r>
          </a:p>
          <a:p>
            <a:pPr marL="366713" lvl="1" indent="0" algn="just">
              <a:lnSpc>
                <a:spcPct val="150000"/>
              </a:lnSpc>
              <a:buClrTx/>
              <a:buSzPct val="100000"/>
              <a:buNone/>
            </a:pPr>
            <a:r>
              <a:rPr lang="en-IN" sz="2000" dirty="0"/>
              <a:t>	</a:t>
            </a:r>
          </a:p>
          <a:p>
            <a:pPr marL="366713" lvl="1" indent="0" algn="just">
              <a:lnSpc>
                <a:spcPct val="150000"/>
              </a:lnSpc>
              <a:buClrTx/>
              <a:buSzPct val="100000"/>
              <a:buNone/>
            </a:pPr>
            <a:r>
              <a:rPr lang="en-IN" sz="1800" dirty="0"/>
              <a:t>	</a:t>
            </a:r>
          </a:p>
          <a:p>
            <a:pPr marL="0" indent="0">
              <a:lnSpc>
                <a:spcPct val="150000"/>
              </a:lnSpc>
              <a:buNone/>
            </a:pPr>
            <a:endParaRPr lang="en-IN" sz="2400" dirty="0"/>
          </a:p>
        </p:txBody>
      </p:sp>
    </p:spTree>
    <p:extLst>
      <p:ext uri="{BB962C8B-B14F-4D97-AF65-F5344CB8AC3E}">
        <p14:creationId xmlns:p14="http://schemas.microsoft.com/office/powerpoint/2010/main" val="22147696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06830"/>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Domestic &amp; International Fraud Laws</a:t>
            </a:r>
          </a:p>
        </p:txBody>
      </p:sp>
    </p:spTree>
    <p:extLst>
      <p:ext uri="{BB962C8B-B14F-4D97-AF65-F5344CB8AC3E}">
        <p14:creationId xmlns:p14="http://schemas.microsoft.com/office/powerpoint/2010/main" val="475329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400" dirty="0" smtClean="0"/>
              <a:t>Categorisation of Fraud in Legal Parlance</a:t>
            </a:r>
            <a:endParaRPr lang="en-IN" sz="4400" dirty="0"/>
          </a:p>
        </p:txBody>
      </p:sp>
      <p:sp>
        <p:nvSpPr>
          <p:cNvPr id="3" name="Content Placeholder 2"/>
          <p:cNvSpPr>
            <a:spLocks noGrp="1"/>
          </p:cNvSpPr>
          <p:nvPr>
            <p:ph idx="1"/>
          </p:nvPr>
        </p:nvSpPr>
        <p:spPr>
          <a:xfrm>
            <a:off x="609600" y="1481069"/>
            <a:ext cx="10972800" cy="5074278"/>
          </a:xfrm>
        </p:spPr>
        <p:txBody>
          <a:bodyPr/>
          <a:lstStyle/>
          <a:p>
            <a:r>
              <a:rPr lang="en-IN" sz="2400" b="1" dirty="0"/>
              <a:t>Fraud as a Civil </a:t>
            </a:r>
            <a:r>
              <a:rPr lang="en-IN" sz="2400" b="1" dirty="0" smtClean="0"/>
              <a:t>Wrong</a:t>
            </a:r>
            <a:r>
              <a:rPr lang="en-IN" sz="2200" b="1" dirty="0" smtClean="0"/>
              <a:t>, </a:t>
            </a:r>
            <a:r>
              <a:rPr lang="en-IN" sz="2100" dirty="0"/>
              <a:t>is a tort. While the precise definitions and requirements of proof vary among jurisdictions, the requisite elements of fraud as a tort generally are the intentional misrepresentation or concealment of an important fact upon which the victim is meant to rely, and in fact does rely, to the harm of the victim. Victim to prove fraud by clear and convincing evidence.  </a:t>
            </a:r>
            <a:endParaRPr lang="en-IN" sz="2100" dirty="0" smtClean="0"/>
          </a:p>
          <a:p>
            <a:endParaRPr lang="en-IN" sz="2100" dirty="0"/>
          </a:p>
          <a:p>
            <a:pPr marL="273050" lvl="2" indent="-273050">
              <a:buClr>
                <a:srgbClr val="0BD0D9"/>
              </a:buClr>
              <a:buSzPct val="95000"/>
            </a:pPr>
            <a:r>
              <a:rPr lang="en-IN" sz="2400" b="1" dirty="0" smtClean="0"/>
              <a:t>Fraud </a:t>
            </a:r>
            <a:r>
              <a:rPr lang="en-IN" sz="2400" b="1" dirty="0"/>
              <a:t>as a Criminal offence</a:t>
            </a:r>
            <a:r>
              <a:rPr lang="en-IN" sz="2400" dirty="0"/>
              <a:t>, </a:t>
            </a:r>
            <a:r>
              <a:rPr lang="en-IN" dirty="0"/>
              <a:t>takes many different forms, some general (e.g., theft by false </a:t>
            </a:r>
            <a:r>
              <a:rPr lang="en-IN" dirty="0" err="1"/>
              <a:t>pretense</a:t>
            </a:r>
            <a:r>
              <a:rPr lang="en-IN" dirty="0"/>
              <a:t>) and some specific to particular categories of victims or misconduct (e.g., bank fraud, insurance fraud, forgery). </a:t>
            </a:r>
            <a:endParaRPr lang="en-IN" dirty="0" smtClean="0"/>
          </a:p>
          <a:p>
            <a:pPr marL="273050" lvl="2" indent="-273050">
              <a:buClr>
                <a:srgbClr val="0BD0D9"/>
              </a:buClr>
              <a:buSzPct val="95000"/>
            </a:pPr>
            <a:r>
              <a:rPr lang="en-IN" dirty="0"/>
              <a:t>A single act of fraud can be prosecuted as a criminal fraud by prosecutors, and also as a civil action by the party that was the victim of the misrepresentation.</a:t>
            </a:r>
          </a:p>
          <a:p>
            <a:pPr marL="273050" lvl="2" indent="-273050">
              <a:buClr>
                <a:srgbClr val="0BD0D9"/>
              </a:buClr>
              <a:buSzPct val="95000"/>
            </a:pPr>
            <a:endParaRPr lang="en-IN" dirty="0" smtClean="0"/>
          </a:p>
          <a:p>
            <a:pPr marL="273050" lvl="2" indent="-273050">
              <a:buClr>
                <a:srgbClr val="0BD0D9"/>
              </a:buClr>
              <a:buSzPct val="95000"/>
            </a:pPr>
            <a:endParaRPr lang="en-IN" dirty="0"/>
          </a:p>
          <a:p>
            <a:endParaRPr lang="en-IN" sz="2100" dirty="0" smtClean="0"/>
          </a:p>
          <a:p>
            <a:endParaRPr lang="en-IN" sz="2100" dirty="0" smtClean="0"/>
          </a:p>
          <a:p>
            <a:pPr marL="0" indent="0">
              <a:buNone/>
            </a:pPr>
            <a:endParaRPr lang="en-IN" sz="2400" dirty="0"/>
          </a:p>
          <a:p>
            <a:pPr lvl="1" algn="just"/>
            <a:endParaRPr lang="en-IN" b="1" dirty="0"/>
          </a:p>
        </p:txBody>
      </p:sp>
    </p:spTree>
    <p:extLst>
      <p:ext uri="{BB962C8B-B14F-4D97-AF65-F5344CB8AC3E}">
        <p14:creationId xmlns:p14="http://schemas.microsoft.com/office/powerpoint/2010/main" val="22544391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4400" dirty="0"/>
              <a:t>Overview of Legal &amp; Regulatory </a:t>
            </a:r>
            <a:r>
              <a:rPr lang="en-IN" sz="4400" dirty="0" smtClean="0"/>
              <a:t>Framework</a:t>
            </a:r>
            <a:endParaRPr lang="en-IN" sz="4000" dirty="0"/>
          </a:p>
        </p:txBody>
      </p:sp>
      <p:sp>
        <p:nvSpPr>
          <p:cNvPr id="3" name="Content Placeholder 2"/>
          <p:cNvSpPr>
            <a:spLocks noGrp="1"/>
          </p:cNvSpPr>
          <p:nvPr>
            <p:ph idx="1"/>
          </p:nvPr>
        </p:nvSpPr>
        <p:spPr>
          <a:xfrm>
            <a:off x="609600" y="1481068"/>
            <a:ext cx="10972800" cy="5035641"/>
          </a:xfrm>
        </p:spPr>
        <p:txBody>
          <a:bodyPr/>
          <a:lstStyle/>
          <a:p>
            <a:pPr marL="0" lvl="1" indent="0" algn="just">
              <a:lnSpc>
                <a:spcPct val="150000"/>
              </a:lnSpc>
              <a:spcBef>
                <a:spcPts val="0"/>
              </a:spcBef>
              <a:buClrTx/>
              <a:buSzPct val="100000"/>
              <a:buNone/>
            </a:pPr>
            <a:r>
              <a:rPr lang="en-IN" sz="2000" dirty="0"/>
              <a:t>India is among the world’s fastest growing emerging markets, aided by liberal foreign investment policies and an expanding consumer base</a:t>
            </a:r>
            <a:r>
              <a:rPr lang="en-IN" sz="2000" dirty="0" smtClean="0"/>
              <a:t>.</a:t>
            </a:r>
          </a:p>
          <a:p>
            <a:pPr marL="0" lvl="1" indent="0" algn="just">
              <a:lnSpc>
                <a:spcPct val="150000"/>
              </a:lnSpc>
              <a:spcBef>
                <a:spcPts val="0"/>
              </a:spcBef>
              <a:buClrTx/>
              <a:buSzPct val="100000"/>
              <a:buNone/>
            </a:pPr>
            <a:r>
              <a:rPr lang="en-IN" sz="2000" dirty="0"/>
              <a:t>A recent industry survey showed that in 2017, 89 percent of the companies based in India were victims of at least one instance of fraud; 33 percent of them suffered revenue losses of more than seven percent due to this. </a:t>
            </a:r>
            <a:endParaRPr lang="en-IN" sz="2000" dirty="0" smtClean="0"/>
          </a:p>
          <a:p>
            <a:pPr marL="0" indent="0" algn="just">
              <a:lnSpc>
                <a:spcPct val="150000"/>
              </a:lnSpc>
              <a:buNone/>
            </a:pPr>
            <a:r>
              <a:rPr lang="en-IN" sz="2000" dirty="0"/>
              <a:t>Foreign investors expanding to the Indian market therefore need to prioritize conducting due diligence when entering into partnerships and contracts with firms and vendors in India. </a:t>
            </a:r>
          </a:p>
          <a:p>
            <a:pPr marL="0" indent="0" algn="just">
              <a:lnSpc>
                <a:spcPct val="150000"/>
              </a:lnSpc>
              <a:buNone/>
            </a:pPr>
            <a:r>
              <a:rPr lang="en-IN" sz="2000" dirty="0"/>
              <a:t>Aside from the due diligence review, firms should pay key attention to daily compliance associated with financial reporting, security of company assets, floor operations, and inventory assessment, among other business activity records.  	</a:t>
            </a:r>
          </a:p>
          <a:p>
            <a:pPr marL="366713" lvl="1" indent="0" algn="just">
              <a:lnSpc>
                <a:spcPct val="150000"/>
              </a:lnSpc>
              <a:buClrTx/>
              <a:buSzPct val="100000"/>
              <a:buNone/>
            </a:pPr>
            <a:r>
              <a:rPr lang="en-IN" sz="1800" dirty="0"/>
              <a:t>	</a:t>
            </a:r>
          </a:p>
          <a:p>
            <a:pPr marL="0" indent="0">
              <a:lnSpc>
                <a:spcPct val="150000"/>
              </a:lnSpc>
              <a:buNone/>
            </a:pPr>
            <a:endParaRPr lang="en-IN" sz="2400" dirty="0"/>
          </a:p>
        </p:txBody>
      </p:sp>
    </p:spTree>
    <p:extLst>
      <p:ext uri="{BB962C8B-B14F-4D97-AF65-F5344CB8AC3E}">
        <p14:creationId xmlns:p14="http://schemas.microsoft.com/office/powerpoint/2010/main" val="18971005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4400" dirty="0"/>
              <a:t>Fraud Prevention in </a:t>
            </a:r>
            <a:r>
              <a:rPr lang="en-IN" sz="4400" dirty="0" smtClean="0"/>
              <a:t>India</a:t>
            </a:r>
            <a:endParaRPr lang="en-IN" sz="4000" dirty="0"/>
          </a:p>
        </p:txBody>
      </p:sp>
      <p:sp>
        <p:nvSpPr>
          <p:cNvPr id="3" name="Content Placeholder 2"/>
          <p:cNvSpPr>
            <a:spLocks noGrp="1"/>
          </p:cNvSpPr>
          <p:nvPr>
            <p:ph idx="1"/>
          </p:nvPr>
        </p:nvSpPr>
        <p:spPr>
          <a:xfrm>
            <a:off x="609600" y="1481068"/>
            <a:ext cx="10972800" cy="5035641"/>
          </a:xfrm>
        </p:spPr>
        <p:txBody>
          <a:bodyPr/>
          <a:lstStyle/>
          <a:p>
            <a:pPr marL="0" lvl="1" indent="0" algn="just">
              <a:lnSpc>
                <a:spcPct val="150000"/>
              </a:lnSpc>
              <a:spcBef>
                <a:spcPts val="0"/>
              </a:spcBef>
              <a:buClrTx/>
              <a:buSzPct val="100000"/>
              <a:buNone/>
            </a:pPr>
            <a:r>
              <a:rPr lang="en-IN" sz="2000" dirty="0" smtClean="0"/>
              <a:t>Fraud </a:t>
            </a:r>
            <a:r>
              <a:rPr lang="en-IN" sz="2000" dirty="0"/>
              <a:t>falls under three main categories: </a:t>
            </a:r>
            <a:r>
              <a:rPr lang="en-IN" sz="2000" u="sng" dirty="0"/>
              <a:t>asset misappropriation, fraudulent accounting and financial reporting, and corruption</a:t>
            </a:r>
            <a:r>
              <a:rPr lang="en-IN" sz="2000" dirty="0"/>
              <a:t>. The three most common factors that determines a company’s exposure to fraud are incentives or pressures, opportunity, and rationalization. </a:t>
            </a:r>
            <a:endParaRPr lang="en-IN" sz="2000" dirty="0" smtClean="0"/>
          </a:p>
          <a:p>
            <a:pPr marL="0" lvl="1" indent="0" algn="just">
              <a:lnSpc>
                <a:spcPct val="150000"/>
              </a:lnSpc>
              <a:spcBef>
                <a:spcPts val="0"/>
              </a:spcBef>
              <a:buClrTx/>
              <a:buSzPct val="100000"/>
              <a:buNone/>
            </a:pPr>
            <a:r>
              <a:rPr lang="en-IN" sz="2000" dirty="0"/>
              <a:t>To reduce their risk exposure, companies must put in place clear internal control mechanisms that can prevent, detect, and deter fraudulent behaviour conducted by employees, vendors, consultants, or various levels of management. </a:t>
            </a:r>
            <a:endParaRPr lang="en-IN" sz="2000" dirty="0" smtClean="0"/>
          </a:p>
          <a:p>
            <a:pPr>
              <a:buClrTx/>
              <a:buFont typeface="Wingdings" panose="05000000000000000000" pitchFamily="2" charset="2"/>
              <a:buChar char="§"/>
            </a:pPr>
            <a:r>
              <a:rPr lang="en-IN" sz="2000" dirty="0"/>
              <a:t>The Companies Act, 2013 first introduced the term </a:t>
            </a:r>
            <a:r>
              <a:rPr lang="en-IN" sz="2000" u="sng" dirty="0"/>
              <a:t>‘internal financial controls’ (IFC) </a:t>
            </a:r>
            <a:r>
              <a:rPr lang="en-IN" sz="2000" dirty="0"/>
              <a:t>in an effort to curb financial frauds in </a:t>
            </a:r>
            <a:r>
              <a:rPr lang="en-IN" sz="2000" dirty="0" smtClean="0"/>
              <a:t>India, which </a:t>
            </a:r>
            <a:r>
              <a:rPr lang="en-IN" sz="2000" dirty="0"/>
              <a:t>directs companies to implement mechanisms that ensure the following: </a:t>
            </a:r>
            <a:endParaRPr lang="en-IN" sz="2000" dirty="0" smtClean="0"/>
          </a:p>
          <a:p>
            <a:pPr lvl="2">
              <a:buClrTx/>
              <a:buSzPct val="100000"/>
              <a:buFont typeface="Arial" panose="020B0604020202020204" pitchFamily="34" charset="0"/>
              <a:buChar char="•"/>
            </a:pPr>
            <a:r>
              <a:rPr lang="en-IN" sz="2000" dirty="0"/>
              <a:t>Adherence to company’s policies; </a:t>
            </a:r>
          </a:p>
          <a:p>
            <a:pPr lvl="2">
              <a:buClrTx/>
              <a:buSzPct val="100000"/>
              <a:buFont typeface="Arial" panose="020B0604020202020204" pitchFamily="34" charset="0"/>
              <a:buChar char="•"/>
            </a:pPr>
            <a:r>
              <a:rPr lang="en-IN" sz="2000" dirty="0"/>
              <a:t>Safeguard of its assets; </a:t>
            </a:r>
          </a:p>
          <a:p>
            <a:pPr lvl="2">
              <a:buClrTx/>
              <a:buSzPct val="100000"/>
              <a:buFont typeface="Arial" panose="020B0604020202020204" pitchFamily="34" charset="0"/>
              <a:buChar char="•"/>
            </a:pPr>
            <a:r>
              <a:rPr lang="en-IN" sz="2000" dirty="0"/>
              <a:t>Prevention and detection of frauds and errors; </a:t>
            </a:r>
          </a:p>
          <a:p>
            <a:pPr marL="0" lvl="1" indent="0" algn="just">
              <a:lnSpc>
                <a:spcPct val="150000"/>
              </a:lnSpc>
              <a:spcBef>
                <a:spcPts val="0"/>
              </a:spcBef>
              <a:buClrTx/>
              <a:buSzPct val="100000"/>
              <a:buNone/>
            </a:pPr>
            <a:r>
              <a:rPr lang="en-IN" sz="2000" dirty="0"/>
              <a:t>	</a:t>
            </a:r>
          </a:p>
          <a:p>
            <a:pPr marL="366713" lvl="1" indent="0" algn="just">
              <a:lnSpc>
                <a:spcPct val="150000"/>
              </a:lnSpc>
              <a:buClrTx/>
              <a:buSzPct val="100000"/>
              <a:buNone/>
            </a:pPr>
            <a:r>
              <a:rPr lang="en-IN" sz="1800" dirty="0"/>
              <a:t>	</a:t>
            </a:r>
          </a:p>
          <a:p>
            <a:pPr marL="0" indent="0">
              <a:lnSpc>
                <a:spcPct val="150000"/>
              </a:lnSpc>
              <a:buNone/>
            </a:pPr>
            <a:endParaRPr lang="en-IN" sz="2400" dirty="0"/>
          </a:p>
        </p:txBody>
      </p:sp>
    </p:spTree>
    <p:extLst>
      <p:ext uri="{BB962C8B-B14F-4D97-AF65-F5344CB8AC3E}">
        <p14:creationId xmlns:p14="http://schemas.microsoft.com/office/powerpoint/2010/main" val="10506363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4400" dirty="0"/>
              <a:t>Fraud Prevention in </a:t>
            </a:r>
            <a:r>
              <a:rPr lang="en-IN" sz="4400" dirty="0" smtClean="0"/>
              <a:t>India</a:t>
            </a:r>
            <a:endParaRPr lang="en-IN" sz="4000" dirty="0"/>
          </a:p>
        </p:txBody>
      </p:sp>
      <p:sp>
        <p:nvSpPr>
          <p:cNvPr id="3" name="Content Placeholder 2"/>
          <p:cNvSpPr>
            <a:spLocks noGrp="1"/>
          </p:cNvSpPr>
          <p:nvPr>
            <p:ph idx="1"/>
          </p:nvPr>
        </p:nvSpPr>
        <p:spPr>
          <a:xfrm>
            <a:off x="609600" y="1481068"/>
            <a:ext cx="10972800" cy="5035641"/>
          </a:xfrm>
        </p:spPr>
        <p:txBody>
          <a:bodyPr/>
          <a:lstStyle/>
          <a:p>
            <a:pPr lvl="2">
              <a:buClrTx/>
              <a:buSzPct val="100000"/>
              <a:buFont typeface="Arial" panose="020B0604020202020204" pitchFamily="34" charset="0"/>
              <a:buChar char="•"/>
            </a:pPr>
            <a:r>
              <a:rPr lang="en-IN" sz="2000" dirty="0" smtClean="0"/>
              <a:t>Accuracy </a:t>
            </a:r>
            <a:r>
              <a:rPr lang="en-IN" sz="2000" dirty="0"/>
              <a:t>and completeness of the firm’s accounting records</a:t>
            </a:r>
            <a:r>
              <a:rPr lang="en-IN" sz="2000" dirty="0" smtClean="0"/>
              <a:t>;</a:t>
            </a:r>
          </a:p>
          <a:p>
            <a:pPr lvl="2">
              <a:buClrTx/>
              <a:buSzPct val="100000"/>
              <a:buFont typeface="Arial" panose="020B0604020202020204" pitchFamily="34" charset="0"/>
              <a:buChar char="•"/>
            </a:pPr>
            <a:r>
              <a:rPr lang="en-IN" sz="2000" dirty="0"/>
              <a:t>Timely preparation of reliable financial information</a:t>
            </a:r>
            <a:r>
              <a:rPr lang="en-IN" sz="2000" dirty="0" smtClean="0"/>
              <a:t>.</a:t>
            </a:r>
          </a:p>
          <a:p>
            <a:pPr algn="just">
              <a:buClrTx/>
              <a:buSzPct val="100000"/>
              <a:buFont typeface="Wingdings" panose="05000000000000000000" pitchFamily="2" charset="2"/>
              <a:buChar char="§"/>
            </a:pPr>
            <a:r>
              <a:rPr lang="en-IN" sz="2000" dirty="0"/>
              <a:t>The Companies (Amendment) Act, 2017 confers greater accountability to the directors and auditing professionals appointed by the business entity</a:t>
            </a:r>
            <a:r>
              <a:rPr lang="en-IN" sz="2000" dirty="0" smtClean="0"/>
              <a:t>. </a:t>
            </a:r>
            <a:r>
              <a:rPr lang="en-IN" sz="2000" dirty="0"/>
              <a:t>The Act imposes financial penalties, and even imprisonment, in case of non-compliance. </a:t>
            </a:r>
            <a:endParaRPr lang="en-IN" sz="2000" dirty="0" smtClean="0"/>
          </a:p>
          <a:p>
            <a:pPr algn="just">
              <a:buClrTx/>
              <a:buSzPct val="100000"/>
              <a:buFont typeface="Wingdings" panose="05000000000000000000" pitchFamily="2" charset="2"/>
              <a:buChar char="§"/>
            </a:pPr>
            <a:r>
              <a:rPr lang="en-IN" sz="2000" b="1" dirty="0"/>
              <a:t>Other Indian laws</a:t>
            </a:r>
            <a:r>
              <a:rPr lang="en-IN" sz="2000" b="1" dirty="0" smtClean="0"/>
              <a:t>, </a:t>
            </a:r>
            <a:r>
              <a:rPr lang="en-IN" sz="2000" b="1" dirty="0"/>
              <a:t>a</a:t>
            </a:r>
            <a:r>
              <a:rPr lang="en-IN" sz="2000" b="1" dirty="0" smtClean="0"/>
              <a:t>im </a:t>
            </a:r>
            <a:r>
              <a:rPr lang="en-IN" sz="2000" b="1" dirty="0"/>
              <a:t>to protect companies from fraud. </a:t>
            </a:r>
            <a:r>
              <a:rPr lang="en-IN" sz="2000" b="1" dirty="0" smtClean="0"/>
              <a:t> </a:t>
            </a:r>
            <a:r>
              <a:rPr lang="en-IN" sz="2000" b="1" dirty="0"/>
              <a:t>such as the </a:t>
            </a:r>
            <a:endParaRPr lang="en-IN" sz="2800" b="1" dirty="0"/>
          </a:p>
          <a:p>
            <a:pPr marL="984250" lvl="2" indent="-342900" algn="just">
              <a:buClrTx/>
              <a:buSzPct val="100000"/>
              <a:buFont typeface="Arial" panose="020B0604020202020204" pitchFamily="34" charset="0"/>
              <a:buChar char="•"/>
            </a:pPr>
            <a:r>
              <a:rPr lang="en-IN" sz="1900" dirty="0"/>
              <a:t>Prevention of Corruption (Amendment) Act, 2011. </a:t>
            </a:r>
          </a:p>
          <a:p>
            <a:pPr marL="984250" lvl="2" indent="-342900" algn="just">
              <a:buClrTx/>
              <a:buSzPct val="100000"/>
              <a:buFont typeface="Arial" panose="020B0604020202020204" pitchFamily="34" charset="0"/>
              <a:buChar char="•"/>
            </a:pPr>
            <a:r>
              <a:rPr lang="en-IN" sz="1900" dirty="0" smtClean="0"/>
              <a:t>The </a:t>
            </a:r>
            <a:r>
              <a:rPr lang="en-IN" sz="1900" dirty="0"/>
              <a:t>Whistle-blowers Protection Act, 2011. </a:t>
            </a:r>
          </a:p>
          <a:p>
            <a:pPr marL="984250" lvl="2" indent="-342900" algn="just">
              <a:buClrTx/>
              <a:buSzPct val="100000"/>
              <a:buFont typeface="Arial" panose="020B0604020202020204" pitchFamily="34" charset="0"/>
              <a:buChar char="•"/>
            </a:pPr>
            <a:r>
              <a:rPr lang="en-IN" sz="1900" dirty="0" smtClean="0"/>
              <a:t> </a:t>
            </a:r>
            <a:r>
              <a:rPr lang="en-IN" sz="1900" dirty="0"/>
              <a:t>The Right to Information Act, 2005 (RTI). </a:t>
            </a:r>
          </a:p>
          <a:p>
            <a:pPr marL="984250" lvl="2" indent="-342900" algn="just">
              <a:buClrTx/>
              <a:buSzPct val="100000"/>
              <a:buFont typeface="Arial" panose="020B0604020202020204" pitchFamily="34" charset="0"/>
              <a:buChar char="•"/>
            </a:pPr>
            <a:r>
              <a:rPr lang="en-IN" sz="1900" dirty="0" smtClean="0"/>
              <a:t>The </a:t>
            </a:r>
            <a:r>
              <a:rPr lang="en-IN" sz="1900" dirty="0"/>
              <a:t>Information Technology Act 2000 (IT Act), and </a:t>
            </a:r>
          </a:p>
          <a:p>
            <a:pPr marL="984250" lvl="2" indent="-342900" algn="just">
              <a:buClrTx/>
              <a:buSzPct val="100000"/>
              <a:buFont typeface="Arial" panose="020B0604020202020204" pitchFamily="34" charset="0"/>
              <a:buChar char="•"/>
            </a:pPr>
            <a:r>
              <a:rPr lang="en-IN" sz="1900" dirty="0" smtClean="0"/>
              <a:t> </a:t>
            </a:r>
            <a:r>
              <a:rPr lang="en-IN" sz="1900" dirty="0"/>
              <a:t>The Prevention of Money Laundering Act, 2002 (PMLA). </a:t>
            </a:r>
          </a:p>
          <a:p>
            <a:pPr lvl="2" algn="just">
              <a:buFont typeface="Arial" panose="020B0604020202020204" pitchFamily="34" charset="0"/>
              <a:buChar char="•"/>
            </a:pPr>
            <a:endParaRPr lang="en-IN" sz="1500" dirty="0" smtClean="0"/>
          </a:p>
          <a:p>
            <a:pPr algn="just">
              <a:buFont typeface="Arial" panose="020B0604020202020204" pitchFamily="34" charset="0"/>
              <a:buChar char="•"/>
            </a:pPr>
            <a:endParaRPr lang="en-IN" sz="2000" dirty="0"/>
          </a:p>
          <a:p>
            <a:pPr marL="0" lvl="1" indent="0" algn="just">
              <a:lnSpc>
                <a:spcPct val="150000"/>
              </a:lnSpc>
              <a:spcBef>
                <a:spcPts val="0"/>
              </a:spcBef>
              <a:buClrTx/>
              <a:buSzPct val="100000"/>
              <a:buNone/>
            </a:pPr>
            <a:r>
              <a:rPr lang="en-IN" sz="2000" dirty="0"/>
              <a:t>	</a:t>
            </a:r>
          </a:p>
          <a:p>
            <a:pPr marL="366713" lvl="1" indent="0" algn="just">
              <a:lnSpc>
                <a:spcPct val="150000"/>
              </a:lnSpc>
              <a:buClrTx/>
              <a:buSzPct val="100000"/>
              <a:buNone/>
            </a:pPr>
            <a:r>
              <a:rPr lang="en-IN" sz="1800" dirty="0"/>
              <a:t>	</a:t>
            </a:r>
          </a:p>
          <a:p>
            <a:pPr marL="0" indent="0">
              <a:lnSpc>
                <a:spcPct val="150000"/>
              </a:lnSpc>
              <a:buNone/>
            </a:pPr>
            <a:endParaRPr lang="en-IN" sz="2400" dirty="0"/>
          </a:p>
        </p:txBody>
      </p:sp>
    </p:spTree>
    <p:extLst>
      <p:ext uri="{BB962C8B-B14F-4D97-AF65-F5344CB8AC3E}">
        <p14:creationId xmlns:p14="http://schemas.microsoft.com/office/powerpoint/2010/main" val="25940675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4000" dirty="0"/>
              <a:t>Internal Controls Prevent, Detect, and Deter </a:t>
            </a:r>
            <a:r>
              <a:rPr lang="en-IN" sz="4000" dirty="0" smtClean="0"/>
              <a:t>Fraud</a:t>
            </a:r>
            <a:endParaRPr lang="en-IN" sz="3600" dirty="0"/>
          </a:p>
        </p:txBody>
      </p:sp>
      <p:sp>
        <p:nvSpPr>
          <p:cNvPr id="3" name="Content Placeholder 2"/>
          <p:cNvSpPr>
            <a:spLocks noGrp="1"/>
          </p:cNvSpPr>
          <p:nvPr>
            <p:ph idx="1"/>
          </p:nvPr>
        </p:nvSpPr>
        <p:spPr>
          <a:xfrm>
            <a:off x="609600" y="1481068"/>
            <a:ext cx="10972800" cy="5035641"/>
          </a:xfrm>
        </p:spPr>
        <p:txBody>
          <a:bodyPr/>
          <a:lstStyle/>
          <a:p>
            <a:pPr marL="0" lvl="1" indent="0" algn="just">
              <a:lnSpc>
                <a:spcPct val="150000"/>
              </a:lnSpc>
              <a:spcBef>
                <a:spcPts val="0"/>
              </a:spcBef>
              <a:buClrTx/>
              <a:buSzPct val="100000"/>
              <a:buNone/>
            </a:pPr>
            <a:r>
              <a:rPr lang="en-IN" sz="2000" dirty="0"/>
              <a:t>Aside from the financial loss, the experience of fraud devalues a company’s reputation and credibility and, consequently, its performance in the market.</a:t>
            </a:r>
          </a:p>
          <a:p>
            <a:pPr marL="0" lvl="1" indent="0" algn="just">
              <a:lnSpc>
                <a:spcPct val="150000"/>
              </a:lnSpc>
              <a:spcBef>
                <a:spcPts val="0"/>
              </a:spcBef>
              <a:buClrTx/>
              <a:buSzPct val="100000"/>
              <a:buNone/>
            </a:pPr>
            <a:r>
              <a:rPr lang="en-IN" sz="2000" dirty="0"/>
              <a:t>Preventing fraud thereby necessitates the implementation, monitoring, and periodic adjustment of risk management strategies and internal control systems</a:t>
            </a:r>
            <a:r>
              <a:rPr lang="en-IN" sz="2000" dirty="0" smtClean="0"/>
              <a:t>.</a:t>
            </a:r>
          </a:p>
          <a:p>
            <a:pPr marL="0" lvl="1" indent="0" algn="just">
              <a:lnSpc>
                <a:spcPct val="150000"/>
              </a:lnSpc>
              <a:spcBef>
                <a:spcPts val="0"/>
              </a:spcBef>
              <a:buClrTx/>
              <a:buSzPct val="100000"/>
              <a:buNone/>
            </a:pPr>
            <a:r>
              <a:rPr lang="en-IN" sz="2000" dirty="0"/>
              <a:t>Regulatory and legal recourse in India is still at the developmental stage, which puts the burden of fraud prevention on companies, and makes the implementation of internal controls a top priority. </a:t>
            </a:r>
            <a:r>
              <a:rPr lang="en-IN" sz="2000" b="1" dirty="0"/>
              <a:t>Some important </a:t>
            </a:r>
            <a:r>
              <a:rPr lang="en-IN" sz="2000" b="1" u="sng" dirty="0"/>
              <a:t>best practices </a:t>
            </a:r>
            <a:r>
              <a:rPr lang="en-IN" sz="2000" b="1" dirty="0"/>
              <a:t>for firms based in India are as follows: </a:t>
            </a:r>
            <a:r>
              <a:rPr lang="en-IN" sz="2000" dirty="0"/>
              <a:t>	</a:t>
            </a:r>
            <a:endParaRPr lang="en-IN" sz="2000" dirty="0" smtClean="0"/>
          </a:p>
          <a:p>
            <a:pPr marL="342900" lvl="1" indent="-342900" algn="just">
              <a:lnSpc>
                <a:spcPct val="150000"/>
              </a:lnSpc>
              <a:spcBef>
                <a:spcPts val="0"/>
              </a:spcBef>
              <a:buClrTx/>
              <a:buSzPct val="100000"/>
              <a:buFont typeface="Wingdings" panose="05000000000000000000" pitchFamily="2" charset="2"/>
              <a:buChar char="Ø"/>
            </a:pPr>
            <a:r>
              <a:rPr lang="en-IN" sz="2000" dirty="0"/>
              <a:t>Active assessment of risk factors and allegations by </a:t>
            </a:r>
            <a:r>
              <a:rPr lang="en-IN" sz="2000" dirty="0" smtClean="0"/>
              <a:t>management</a:t>
            </a:r>
          </a:p>
          <a:p>
            <a:pPr marL="342900" lvl="1" indent="-342900" algn="just">
              <a:lnSpc>
                <a:spcPct val="150000"/>
              </a:lnSpc>
              <a:spcBef>
                <a:spcPts val="0"/>
              </a:spcBef>
              <a:buClrTx/>
              <a:buSzPct val="100000"/>
              <a:buFont typeface="Wingdings" panose="05000000000000000000" pitchFamily="2" charset="2"/>
              <a:buChar char="Ø"/>
            </a:pPr>
            <a:r>
              <a:rPr lang="en-IN" sz="2000" dirty="0"/>
              <a:t>Company behaviour and ethics code, which should be developed, documented, and communicated to employees</a:t>
            </a:r>
          </a:p>
          <a:p>
            <a:pPr marL="366713" lvl="1" indent="0" algn="just">
              <a:lnSpc>
                <a:spcPct val="150000"/>
              </a:lnSpc>
              <a:buClrTx/>
              <a:buSzPct val="100000"/>
              <a:buNone/>
            </a:pPr>
            <a:r>
              <a:rPr lang="en-IN" sz="1800" dirty="0"/>
              <a:t>	</a:t>
            </a:r>
          </a:p>
          <a:p>
            <a:pPr marL="0" indent="0">
              <a:lnSpc>
                <a:spcPct val="150000"/>
              </a:lnSpc>
              <a:buNone/>
            </a:pPr>
            <a:endParaRPr lang="en-IN" sz="2400" dirty="0"/>
          </a:p>
        </p:txBody>
      </p:sp>
    </p:spTree>
    <p:extLst>
      <p:ext uri="{BB962C8B-B14F-4D97-AF65-F5344CB8AC3E}">
        <p14:creationId xmlns:p14="http://schemas.microsoft.com/office/powerpoint/2010/main" val="20985823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4000" dirty="0"/>
              <a:t>Internal Controls Prevent, Detect, and Deter </a:t>
            </a:r>
            <a:r>
              <a:rPr lang="en-IN" sz="4000" dirty="0" smtClean="0"/>
              <a:t>Fraud</a:t>
            </a:r>
            <a:endParaRPr lang="en-IN" sz="3600" dirty="0"/>
          </a:p>
        </p:txBody>
      </p:sp>
      <p:sp>
        <p:nvSpPr>
          <p:cNvPr id="3" name="Content Placeholder 2"/>
          <p:cNvSpPr>
            <a:spLocks noGrp="1"/>
          </p:cNvSpPr>
          <p:nvPr>
            <p:ph idx="1"/>
          </p:nvPr>
        </p:nvSpPr>
        <p:spPr>
          <a:xfrm>
            <a:off x="609600" y="1481068"/>
            <a:ext cx="10972800" cy="5035641"/>
          </a:xfrm>
        </p:spPr>
        <p:txBody>
          <a:bodyPr/>
          <a:lstStyle/>
          <a:p>
            <a:pPr marL="652463" lvl="1" indent="-285750" algn="just">
              <a:lnSpc>
                <a:spcPct val="150000"/>
              </a:lnSpc>
              <a:buClrTx/>
              <a:buSzPct val="100000"/>
              <a:buFont typeface="Wingdings" panose="05000000000000000000" pitchFamily="2" charset="2"/>
              <a:buChar char="Ø"/>
            </a:pPr>
            <a:r>
              <a:rPr lang="en-IN" sz="2000" dirty="0"/>
              <a:t>Policy for whistle </a:t>
            </a:r>
            <a:r>
              <a:rPr lang="en-IN" sz="2000" dirty="0" smtClean="0"/>
              <a:t>blowing.</a:t>
            </a:r>
          </a:p>
          <a:p>
            <a:pPr marL="652463" lvl="1" indent="-285750" algn="just">
              <a:lnSpc>
                <a:spcPct val="150000"/>
              </a:lnSpc>
              <a:buClrTx/>
              <a:buSzPct val="100000"/>
              <a:buFont typeface="Wingdings" panose="05000000000000000000" pitchFamily="2" charset="2"/>
              <a:buChar char="Ø"/>
            </a:pPr>
            <a:r>
              <a:rPr lang="en-IN" sz="2000" dirty="0"/>
              <a:t>Proper compliance with laws and regulatory guidelines set up by the Indian </a:t>
            </a:r>
            <a:r>
              <a:rPr lang="en-IN" sz="2000" dirty="0" smtClean="0"/>
              <a:t>government.</a:t>
            </a:r>
          </a:p>
          <a:p>
            <a:pPr marL="652463" lvl="1" indent="-285750" algn="just">
              <a:lnSpc>
                <a:spcPct val="150000"/>
              </a:lnSpc>
              <a:buClrTx/>
              <a:buSzPct val="100000"/>
              <a:buFont typeface="Wingdings" panose="05000000000000000000" pitchFamily="2" charset="2"/>
              <a:buChar char="Ø"/>
            </a:pPr>
            <a:r>
              <a:rPr lang="en-IN" sz="2000" dirty="0"/>
              <a:t>Focus on operational </a:t>
            </a:r>
            <a:r>
              <a:rPr lang="en-IN" sz="2000" dirty="0" smtClean="0"/>
              <a:t>risks.</a:t>
            </a:r>
          </a:p>
          <a:p>
            <a:pPr marL="652463" lvl="1" indent="-285750" algn="just">
              <a:lnSpc>
                <a:spcPct val="150000"/>
              </a:lnSpc>
              <a:buClrTx/>
              <a:buSzPct val="100000"/>
              <a:buFont typeface="Wingdings" panose="05000000000000000000" pitchFamily="2" charset="2"/>
              <a:buChar char="Ø"/>
            </a:pPr>
            <a:r>
              <a:rPr lang="en-IN" sz="2000" dirty="0"/>
              <a:t>Transparency in accounting and financial </a:t>
            </a:r>
            <a:r>
              <a:rPr lang="en-IN" sz="2000" dirty="0" smtClean="0"/>
              <a:t>reporting.</a:t>
            </a:r>
          </a:p>
          <a:p>
            <a:pPr marL="652463" lvl="1" indent="-285750" algn="just">
              <a:lnSpc>
                <a:spcPct val="150000"/>
              </a:lnSpc>
              <a:buClrTx/>
              <a:buSzPct val="100000"/>
              <a:buFont typeface="Wingdings" panose="05000000000000000000" pitchFamily="2" charset="2"/>
              <a:buChar char="Ø"/>
            </a:pPr>
            <a:r>
              <a:rPr lang="en-IN" sz="2000" dirty="0"/>
              <a:t>An audit committee must have knowledge of the company’s fraud risk exposure and steps taken by management to monitor and mitigate those risks</a:t>
            </a:r>
            <a:r>
              <a:rPr lang="en-IN" sz="2000" dirty="0" smtClean="0"/>
              <a:t>;</a:t>
            </a:r>
          </a:p>
          <a:p>
            <a:pPr marL="652463" lvl="1" indent="-285750" algn="just">
              <a:lnSpc>
                <a:spcPct val="150000"/>
              </a:lnSpc>
              <a:buClrTx/>
              <a:buSzPct val="100000"/>
              <a:buFont typeface="Wingdings" panose="05000000000000000000" pitchFamily="2" charset="2"/>
              <a:buChar char="Ø"/>
            </a:pPr>
            <a:r>
              <a:rPr lang="en-IN" sz="2000" dirty="0"/>
              <a:t>Conducting company-wide fraud risk </a:t>
            </a:r>
            <a:r>
              <a:rPr lang="en-IN" sz="2000" dirty="0" smtClean="0"/>
              <a:t>assessments.</a:t>
            </a:r>
            <a:endParaRPr lang="en-IN" sz="2000" dirty="0"/>
          </a:p>
          <a:p>
            <a:pPr marL="652463" lvl="1" indent="-285750" algn="just">
              <a:lnSpc>
                <a:spcPct val="150000"/>
              </a:lnSpc>
              <a:buClrTx/>
              <a:buSzPct val="100000"/>
              <a:buFont typeface="Wingdings" panose="05000000000000000000" pitchFamily="2" charset="2"/>
              <a:buChar char="Ø"/>
            </a:pPr>
            <a:r>
              <a:rPr lang="en-IN" sz="2000" dirty="0"/>
              <a:t>Co-operation with police authorities.</a:t>
            </a:r>
          </a:p>
          <a:p>
            <a:pPr marL="0" indent="0">
              <a:lnSpc>
                <a:spcPct val="150000"/>
              </a:lnSpc>
              <a:buNone/>
            </a:pPr>
            <a:endParaRPr lang="en-IN" sz="2400" dirty="0"/>
          </a:p>
        </p:txBody>
      </p:sp>
    </p:spTree>
    <p:extLst>
      <p:ext uri="{BB962C8B-B14F-4D97-AF65-F5344CB8AC3E}">
        <p14:creationId xmlns:p14="http://schemas.microsoft.com/office/powerpoint/2010/main" val="30440729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3200" b="1" dirty="0"/>
              <a:t>Monitoring on-the-floor management – Stock, Cash, Data </a:t>
            </a:r>
            <a:r>
              <a:rPr lang="en-IN" sz="3200" b="1" dirty="0" smtClean="0"/>
              <a:t>Theft</a:t>
            </a:r>
            <a:endParaRPr lang="en-IN" sz="2800" b="1"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None/>
            </a:pPr>
            <a:r>
              <a:rPr lang="en-IN" sz="2200" dirty="0" smtClean="0"/>
              <a:t>Theft </a:t>
            </a:r>
            <a:r>
              <a:rPr lang="en-IN" sz="2200" dirty="0"/>
              <a:t>of physical assets is the most common type of fraud in most companies, especially in the manufacturing, trade, and retail sectors. </a:t>
            </a:r>
            <a:endParaRPr lang="en-IN" sz="2200" dirty="0" smtClean="0"/>
          </a:p>
          <a:p>
            <a:pPr marL="0" indent="0" algn="just">
              <a:lnSpc>
                <a:spcPct val="150000"/>
              </a:lnSpc>
              <a:buNone/>
            </a:pPr>
            <a:r>
              <a:rPr lang="en-IN" sz="2200" dirty="0" smtClean="0"/>
              <a:t>Senior </a:t>
            </a:r>
            <a:r>
              <a:rPr lang="en-IN" sz="2200" dirty="0"/>
              <a:t>management should look out for any discrepancy in inventory numbers, over ordering of products from suppliers, or large petty cash disbursements. </a:t>
            </a:r>
            <a:endParaRPr lang="en-IN" sz="2200" dirty="0" smtClean="0"/>
          </a:p>
          <a:p>
            <a:pPr marL="0" indent="0" algn="just">
              <a:lnSpc>
                <a:spcPct val="150000"/>
              </a:lnSpc>
              <a:buNone/>
            </a:pPr>
            <a:r>
              <a:rPr lang="en-IN" sz="2200" dirty="0"/>
              <a:t>Excessive write-offs or obsolete assets may also be an indicator of fraudulent activities. </a:t>
            </a:r>
            <a:endParaRPr lang="en-IN" sz="2200" dirty="0" smtClean="0"/>
          </a:p>
          <a:p>
            <a:pPr marL="0" indent="0" algn="just">
              <a:lnSpc>
                <a:spcPct val="150000"/>
              </a:lnSpc>
              <a:buNone/>
            </a:pPr>
            <a:r>
              <a:rPr lang="en-IN" sz="2200" dirty="0"/>
              <a:t>Cyber-security officers should be appointed to prevent data breaches, and implement a system that automatically flags peculiar external communications or use of external storage devices on the company network. </a:t>
            </a:r>
          </a:p>
        </p:txBody>
      </p:sp>
    </p:spTree>
    <p:extLst>
      <p:ext uri="{BB962C8B-B14F-4D97-AF65-F5344CB8AC3E}">
        <p14:creationId xmlns:p14="http://schemas.microsoft.com/office/powerpoint/2010/main" val="13651248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3200" b="1" dirty="0"/>
              <a:t>Middle Management – Bribery, Corruption, Procurement </a:t>
            </a:r>
            <a:r>
              <a:rPr lang="en-IN" sz="3200" b="1" dirty="0" smtClean="0"/>
              <a:t>Fraud</a:t>
            </a:r>
            <a:endParaRPr lang="en-IN" sz="28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None/>
            </a:pPr>
            <a:r>
              <a:rPr lang="en-IN" sz="2000" dirty="0"/>
              <a:t>Cases of bribery and corruption in the supply chain of a business fall into a grey area. </a:t>
            </a:r>
            <a:endParaRPr lang="en-IN" sz="2000" dirty="0" smtClean="0"/>
          </a:p>
          <a:p>
            <a:pPr marL="0" indent="0" algn="just">
              <a:lnSpc>
                <a:spcPct val="150000"/>
              </a:lnSpc>
              <a:buNone/>
            </a:pPr>
            <a:r>
              <a:rPr lang="en-IN" sz="2000" dirty="0"/>
              <a:t>If managers are expected to entertain and dine suppliers or vice versa-a common business practice in India-a limited budget or proper reimbursement system should be in place, and policies related to this must be clearly defined in the company handbook. </a:t>
            </a:r>
            <a:endParaRPr lang="en-IN" sz="2000" dirty="0" smtClean="0"/>
          </a:p>
          <a:p>
            <a:pPr marL="0" indent="0" algn="just">
              <a:lnSpc>
                <a:spcPct val="150000"/>
              </a:lnSpc>
              <a:buNone/>
            </a:pPr>
            <a:r>
              <a:rPr lang="en-IN" sz="2000" dirty="0" smtClean="0"/>
              <a:t>Manager-supplier </a:t>
            </a:r>
            <a:r>
              <a:rPr lang="en-IN" sz="2000" dirty="0"/>
              <a:t>relations should be strictly </a:t>
            </a:r>
            <a:r>
              <a:rPr lang="en-IN" sz="2000" dirty="0" smtClean="0"/>
              <a:t>professional, </a:t>
            </a:r>
            <a:r>
              <a:rPr lang="en-IN" sz="2000" dirty="0"/>
              <a:t>with limited influence over the procurement process by either party. Senior managers should flag discrepancies in quality, quantity, and price of products and audit all bills. </a:t>
            </a:r>
            <a:endParaRPr lang="en-IN" sz="2000" dirty="0" smtClean="0"/>
          </a:p>
          <a:p>
            <a:pPr marL="0" indent="0" algn="just">
              <a:lnSpc>
                <a:spcPct val="150000"/>
              </a:lnSpc>
              <a:buNone/>
            </a:pPr>
            <a:r>
              <a:rPr lang="en-IN" sz="2000" dirty="0"/>
              <a:t>C</a:t>
            </a:r>
            <a:r>
              <a:rPr lang="en-IN" sz="2000" dirty="0" smtClean="0"/>
              <a:t>ompanies </a:t>
            </a:r>
            <a:r>
              <a:rPr lang="en-IN" sz="2000" dirty="0"/>
              <a:t>may also adopt international best practices and conventions, such as the ISO standard PC278 or UK standard BS10500 to prevent corruption and bribery related fraud, provided they don’t run counter to India’s laws. </a:t>
            </a:r>
          </a:p>
        </p:txBody>
      </p:sp>
    </p:spTree>
    <p:extLst>
      <p:ext uri="{BB962C8B-B14F-4D97-AF65-F5344CB8AC3E}">
        <p14:creationId xmlns:p14="http://schemas.microsoft.com/office/powerpoint/2010/main" val="18950350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
            </a:r>
            <a:br>
              <a:rPr lang="en-IN" sz="4800" dirty="0" smtClean="0"/>
            </a:br>
            <a:r>
              <a:rPr lang="en-IN" sz="4800" dirty="0" smtClean="0"/>
              <a:t/>
            </a:r>
            <a:br>
              <a:rPr lang="en-IN" sz="4800" dirty="0" smtClean="0"/>
            </a:br>
            <a:r>
              <a:rPr lang="en-IN" sz="4000" dirty="0"/>
              <a:t/>
            </a:r>
            <a:br>
              <a:rPr lang="en-IN" sz="4000" dirty="0"/>
            </a:br>
            <a:r>
              <a:rPr lang="en-IN" sz="2800" b="1" dirty="0"/>
              <a:t>Upper Management – Conflict of Interest, Financial Fraud, Insider </a:t>
            </a:r>
            <a:r>
              <a:rPr lang="en-IN" sz="2800" b="1" dirty="0" smtClean="0"/>
              <a:t>Trading</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None/>
            </a:pPr>
            <a:r>
              <a:rPr lang="en-IN" sz="1850" dirty="0"/>
              <a:t>A conflict of interest occurs when a company’s employee is involved in related-party collaborations, rigging the supply system for personal gain. </a:t>
            </a:r>
            <a:endParaRPr lang="en-IN" sz="1850" dirty="0" smtClean="0"/>
          </a:p>
          <a:p>
            <a:pPr marL="0" indent="0" algn="just">
              <a:lnSpc>
                <a:spcPct val="150000"/>
              </a:lnSpc>
              <a:buNone/>
            </a:pPr>
            <a:r>
              <a:rPr lang="en-IN" sz="1850" dirty="0"/>
              <a:t>The subsequent writing off of the bank loans and its convoluted accounting trail has led to inquiries by the CBI-who are charged with assessing if this was a genuine loan or simply a case of financial fraud. Other instances of financial fraud include when a company’s accounting statements are falsified to dupe investors and inflate the company value. </a:t>
            </a:r>
            <a:endParaRPr lang="en-IN" sz="1850" dirty="0" smtClean="0"/>
          </a:p>
          <a:p>
            <a:pPr marL="0" indent="0" algn="just">
              <a:lnSpc>
                <a:spcPct val="150000"/>
              </a:lnSpc>
              <a:buNone/>
            </a:pPr>
            <a:r>
              <a:rPr lang="en-IN" sz="1850" dirty="0"/>
              <a:t>To prevent this from happening, company </a:t>
            </a:r>
            <a:r>
              <a:rPr lang="en-IN" sz="1850" u="sng" dirty="0"/>
              <a:t>directors have to enforce the proper accounting and auditing of company books by qualified professionals who have no conflict of interest</a:t>
            </a:r>
            <a:r>
              <a:rPr lang="en-IN" sz="1850" dirty="0"/>
              <a:t>. </a:t>
            </a:r>
            <a:endParaRPr lang="en-IN" sz="1850" dirty="0" smtClean="0"/>
          </a:p>
          <a:p>
            <a:pPr marL="0" indent="0" algn="just">
              <a:lnSpc>
                <a:spcPct val="150000"/>
              </a:lnSpc>
              <a:buNone/>
            </a:pPr>
            <a:r>
              <a:rPr lang="en-IN" sz="1850" dirty="0"/>
              <a:t>Insider trading is another common corporate offence-likely to happen in the higher rungs of management. </a:t>
            </a:r>
            <a:endParaRPr lang="en-IN" sz="1850" dirty="0" smtClean="0"/>
          </a:p>
          <a:p>
            <a:pPr marL="0" indent="0" algn="just">
              <a:lnSpc>
                <a:spcPct val="150000"/>
              </a:lnSpc>
              <a:buNone/>
            </a:pPr>
            <a:r>
              <a:rPr lang="en-IN" sz="1850" dirty="0"/>
              <a:t>Auditors and directors should beware of swinging share prices ahead of any major announcements, such as takeovers or bankruptcy; it could indicate a leak of information. </a:t>
            </a:r>
          </a:p>
        </p:txBody>
      </p:sp>
    </p:spTree>
    <p:extLst>
      <p:ext uri="{BB962C8B-B14F-4D97-AF65-F5344CB8AC3E}">
        <p14:creationId xmlns:p14="http://schemas.microsoft.com/office/powerpoint/2010/main" val="1357958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a:t>Forensic Auditor &amp; Legal </a:t>
            </a:r>
            <a:r>
              <a:rPr lang="en-IN" sz="4800" dirty="0" smtClean="0"/>
              <a:t>Environment</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None/>
            </a:pPr>
            <a:r>
              <a:rPr lang="en-IN" sz="1850" dirty="0"/>
              <a:t>Companies can appoint their own forensic auditors which are essentially independent audit firms. Forensic audit reports contain details about the company, their business and commercial activities, details on various agreements and often confidential information of clients / processes / competition / etc. which may be price sensitive information. </a:t>
            </a:r>
            <a:endParaRPr lang="en-IN" sz="1850" dirty="0" smtClean="0"/>
          </a:p>
          <a:p>
            <a:pPr marL="0" indent="0" algn="just">
              <a:lnSpc>
                <a:spcPct val="150000"/>
              </a:lnSpc>
              <a:buNone/>
            </a:pPr>
            <a:r>
              <a:rPr lang="en-IN" sz="1850" dirty="0"/>
              <a:t>If a regulator like SEBI, RBI or IRDAI directs a forensic audit it becomes an input for Serious Frauds Investigation Office (SFIO), Ministry of Corporate Affairs (MCA), Economic Offences Wing (EOW), Central Bureau of Investigation (CBI) and Enforcement Directorate (ED) to start their independent investigation. In law, there is no bar on the probe by multiple agencies. </a:t>
            </a:r>
            <a:endParaRPr lang="en-IN" sz="1850" dirty="0" smtClean="0"/>
          </a:p>
          <a:p>
            <a:pPr marL="0" indent="0" algn="just">
              <a:lnSpc>
                <a:spcPct val="150000"/>
              </a:lnSpc>
              <a:buNone/>
            </a:pPr>
            <a:r>
              <a:rPr lang="en-IN" sz="1850" dirty="0"/>
              <a:t>Increasing forensic audits would also mean encouragement to whistle-blowers to come forward. As a result, many more fraudsters may get exposed. However, the country will need a stringent set of rules to safeguard the interests of whistle-blowers and avoid the misuse of forensic audit by such as warring promoters. </a:t>
            </a:r>
          </a:p>
        </p:txBody>
      </p:sp>
    </p:spTree>
    <p:extLst>
      <p:ext uri="{BB962C8B-B14F-4D97-AF65-F5344CB8AC3E}">
        <p14:creationId xmlns:p14="http://schemas.microsoft.com/office/powerpoint/2010/main" val="12276236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SEC</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None/>
            </a:pPr>
            <a:r>
              <a:rPr lang="en-IN" sz="2400" dirty="0"/>
              <a:t>The Securities and Exchange Commission, or SEC, is an independent federal regulatory agency tasked with protecting investors and capital, overseeing the stock market and proposing and enforcing federal securities laws. </a:t>
            </a:r>
            <a:r>
              <a:rPr lang="en-IN" sz="2400" dirty="0" smtClean="0"/>
              <a:t>Prior </a:t>
            </a:r>
            <a:r>
              <a:rPr lang="en-IN" sz="2400" dirty="0"/>
              <a:t>to the SEC’s creation, oversight of the trade in stocks, bonds and other securities was virtually non-existent, which led </a:t>
            </a:r>
            <a:r>
              <a:rPr lang="en-IN" sz="2400" dirty="0" smtClean="0"/>
              <a:t>to </a:t>
            </a:r>
            <a:r>
              <a:rPr lang="en-IN" sz="2400" dirty="0"/>
              <a:t>widespread fraud, insider trading and other abuses. The SEC was created in 1934 as one of President Franklin Roosevelt’s New Deal programs to help fight the devastating economic effects of the Great Depression and prevent any future market calamities. </a:t>
            </a:r>
            <a:endParaRPr lang="en-IN" sz="1850" dirty="0"/>
          </a:p>
        </p:txBody>
      </p:sp>
    </p:spTree>
    <p:extLst>
      <p:ext uri="{BB962C8B-B14F-4D97-AF65-F5344CB8AC3E}">
        <p14:creationId xmlns:p14="http://schemas.microsoft.com/office/powerpoint/2010/main" val="3005665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Procedures of Forensic Audit</a:t>
            </a:r>
            <a:endParaRPr lang="en-IN" sz="4800" dirty="0"/>
          </a:p>
        </p:txBody>
      </p:sp>
      <p:sp>
        <p:nvSpPr>
          <p:cNvPr id="3" name="Content Placeholder 2"/>
          <p:cNvSpPr>
            <a:spLocks noGrp="1"/>
          </p:cNvSpPr>
          <p:nvPr>
            <p:ph idx="1"/>
          </p:nvPr>
        </p:nvSpPr>
        <p:spPr>
          <a:xfrm>
            <a:off x="609600" y="1481069"/>
            <a:ext cx="10972800" cy="5074278"/>
          </a:xfrm>
        </p:spPr>
        <p:txBody>
          <a:bodyPr/>
          <a:lstStyle/>
          <a:p>
            <a:pPr marL="0" lvl="2" indent="0" algn="just">
              <a:spcBef>
                <a:spcPts val="0"/>
              </a:spcBef>
              <a:buClrTx/>
              <a:buSzPct val="100000"/>
              <a:buNone/>
            </a:pPr>
            <a:r>
              <a:rPr lang="en-IN" sz="2200" dirty="0"/>
              <a:t>A forensic audit has additional steps that need to be performed in addition to regular audit procedures. Forensic Audit could be done with the adoption of the procedure detailed as below: </a:t>
            </a:r>
            <a:endParaRPr lang="en-IN" sz="2200" dirty="0" smtClean="0"/>
          </a:p>
          <a:p>
            <a:pPr marL="0" lvl="2" indent="0" algn="just">
              <a:spcBef>
                <a:spcPts val="0"/>
              </a:spcBef>
              <a:buClrTx/>
              <a:buSzPct val="100000"/>
              <a:buNone/>
            </a:pPr>
            <a:endParaRPr lang="en-IN" sz="2200" dirty="0" smtClean="0"/>
          </a:p>
          <a:p>
            <a:pPr marL="0" lvl="2" indent="0" algn="just">
              <a:spcBef>
                <a:spcPts val="0"/>
              </a:spcBef>
              <a:buClrTx/>
              <a:buSzPct val="100000"/>
              <a:buNone/>
            </a:pPr>
            <a:r>
              <a:rPr lang="en-IN" sz="2200" b="1" dirty="0"/>
              <a:t>Step 1- Accepting the </a:t>
            </a:r>
            <a:r>
              <a:rPr lang="en-IN" sz="2200" b="1" dirty="0" smtClean="0"/>
              <a:t>Investigation: </a:t>
            </a:r>
            <a:r>
              <a:rPr lang="en-IN" dirty="0"/>
              <a:t>A forensic audit is always assigned to an independent firm/group of investigators in order to conduct an unbiased and truthful audit and investigation. Thus, when such a firm receives an invitation to conduct an audit, their first step is to determine whether or not they have the necessary tools, skills and expertise to go forward with such an investigation. Only when they are satisfied with such considerations, can they go ahead and accept the investigation</a:t>
            </a:r>
            <a:r>
              <a:rPr lang="en-IN" dirty="0" smtClean="0"/>
              <a:t>.  </a:t>
            </a:r>
          </a:p>
          <a:p>
            <a:pPr marL="0" lvl="2" indent="0" algn="just">
              <a:spcBef>
                <a:spcPts val="0"/>
              </a:spcBef>
              <a:buClrTx/>
              <a:buSzPct val="100000"/>
              <a:buNone/>
            </a:pPr>
            <a:endParaRPr lang="en-US" dirty="0"/>
          </a:p>
          <a:p>
            <a:pPr marL="0" lvl="2" indent="0" algn="just">
              <a:spcBef>
                <a:spcPts val="0"/>
              </a:spcBef>
              <a:buClrTx/>
              <a:buSzPct val="100000"/>
              <a:buNone/>
            </a:pPr>
            <a:r>
              <a:rPr lang="en-IN" sz="2200" b="1" dirty="0"/>
              <a:t>Step 2 </a:t>
            </a:r>
            <a:r>
              <a:rPr lang="en-IN" sz="2200" dirty="0"/>
              <a:t>- </a:t>
            </a:r>
            <a:r>
              <a:rPr lang="en-IN" sz="2200" b="1" dirty="0"/>
              <a:t>Planning the Investigation: </a:t>
            </a:r>
            <a:r>
              <a:rPr lang="en-IN" dirty="0"/>
              <a:t>Planning the investigation is the key step in a forensic audit. The auditor(s) must carefully ascertain the goal of the audit so being conducted, and to carefully determine the procedure to achieve it, through the use of effective tools and techniques. </a:t>
            </a:r>
          </a:p>
          <a:p>
            <a:pPr lvl="1" algn="just"/>
            <a:endParaRPr lang="en-IN" b="1" dirty="0"/>
          </a:p>
        </p:txBody>
      </p:sp>
    </p:spTree>
    <p:extLst>
      <p:ext uri="{BB962C8B-B14F-4D97-AF65-F5344CB8AC3E}">
        <p14:creationId xmlns:p14="http://schemas.microsoft.com/office/powerpoint/2010/main" val="35075220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a:t>Stock Market Crash Sparks </a:t>
            </a:r>
            <a:r>
              <a:rPr lang="en-IN" sz="4800" dirty="0" smtClean="0"/>
              <a:t>Criticism</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None/>
            </a:pPr>
            <a:r>
              <a:rPr lang="en-IN" sz="1900" dirty="0"/>
              <a:t>After World War I, during the “Roaring 20s,” there was an unprecedented economic boom, during which prosperity, consumerism, overproduction and debt increased. Hoping to strike it rich, people invested in the stock market and often bought stocks on margin at huge risk without federal oversight. </a:t>
            </a:r>
            <a:endParaRPr lang="en-IN" sz="1900" dirty="0" smtClean="0"/>
          </a:p>
          <a:p>
            <a:pPr marL="0" indent="0" algn="just">
              <a:lnSpc>
                <a:spcPct val="150000"/>
              </a:lnSpc>
              <a:buNone/>
            </a:pPr>
            <a:r>
              <a:rPr lang="en-IN" sz="1900" dirty="0"/>
              <a:t>But on October 29, 1929-"Black Tuesday"-the stock market crashed, along with public confidence as investors and banks lost billions of dollars in just one day. The stock market crash caused nearly 5,000 banks to close and led to bankruptcies, rampant unemployment, wage cuts and homelessness which triggered the Great Depression. </a:t>
            </a:r>
            <a:endParaRPr lang="en-IN" sz="1900" dirty="0" smtClean="0"/>
          </a:p>
          <a:p>
            <a:pPr marL="0" indent="0" algn="just">
              <a:lnSpc>
                <a:spcPct val="150000"/>
              </a:lnSpc>
              <a:buNone/>
            </a:pPr>
            <a:r>
              <a:rPr lang="en-IN" sz="1900" dirty="0"/>
              <a:t>To help determine the cause of the Great Depression and prevent a future stock market crash, the U.S. Senate Banking Committee held hearings in 1932, known as the </a:t>
            </a:r>
            <a:r>
              <a:rPr lang="en-IN" sz="1900" dirty="0" err="1"/>
              <a:t>Pecora</a:t>
            </a:r>
            <a:r>
              <a:rPr lang="en-IN" sz="1900" dirty="0"/>
              <a:t> hearings, named for the committee’s lead counsel, Ferdinand </a:t>
            </a:r>
            <a:r>
              <a:rPr lang="en-IN" sz="1900" dirty="0" err="1"/>
              <a:t>Pecora</a:t>
            </a:r>
            <a:r>
              <a:rPr lang="en-IN" sz="1900" dirty="0"/>
              <a:t>. The hearings determined that numerous financial institutions had misled investors, acted irresponsibly and participated in widespread insider trading. </a:t>
            </a:r>
          </a:p>
        </p:txBody>
      </p:sp>
    </p:spTree>
    <p:extLst>
      <p:ext uri="{BB962C8B-B14F-4D97-AF65-F5344CB8AC3E}">
        <p14:creationId xmlns:p14="http://schemas.microsoft.com/office/powerpoint/2010/main" val="18444676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a:t>Securities Act of </a:t>
            </a:r>
            <a:r>
              <a:rPr lang="en-IN" sz="4800" dirty="0" smtClean="0"/>
              <a:t>1933</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None/>
            </a:pPr>
            <a:r>
              <a:rPr lang="en-IN" sz="2400" dirty="0" smtClean="0"/>
              <a:t>Prior </a:t>
            </a:r>
            <a:r>
              <a:rPr lang="en-IN" sz="2400" dirty="0"/>
              <a:t>to the creation of the SEC, so-called Blue-Sky Laws were on the books at the state level to help regulate securities sales and prevent fraud; however, they were mostly ineffective. </a:t>
            </a:r>
          </a:p>
          <a:p>
            <a:pPr marL="0" indent="0" algn="just">
              <a:lnSpc>
                <a:spcPct val="150000"/>
              </a:lnSpc>
              <a:buNone/>
            </a:pPr>
            <a:r>
              <a:rPr lang="en-IN" sz="2400" dirty="0"/>
              <a:t>The Securities Act aimed to help prevent securities fraud and stated that investors must receive truthful financial data about public securities for sale. It also gave the Federal Trade Commission the power to block securities sales. </a:t>
            </a:r>
          </a:p>
        </p:txBody>
      </p:sp>
    </p:spTree>
    <p:extLst>
      <p:ext uri="{BB962C8B-B14F-4D97-AF65-F5344CB8AC3E}">
        <p14:creationId xmlns:p14="http://schemas.microsoft.com/office/powerpoint/2010/main" val="9756920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a:t>Glass-</a:t>
            </a:r>
            <a:r>
              <a:rPr lang="en-IN" sz="4800" dirty="0" err="1"/>
              <a:t>Steagall</a:t>
            </a:r>
            <a:r>
              <a:rPr lang="en-IN" sz="4800" dirty="0"/>
              <a:t> </a:t>
            </a:r>
            <a:r>
              <a:rPr lang="en-IN" sz="4800" dirty="0" smtClean="0"/>
              <a:t>Act</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None/>
            </a:pPr>
            <a:r>
              <a:rPr lang="en-IN" sz="2400" dirty="0"/>
              <a:t>The </a:t>
            </a:r>
            <a:r>
              <a:rPr lang="en-IN" sz="2400" dirty="0" err="1"/>
              <a:t>Pecora</a:t>
            </a:r>
            <a:r>
              <a:rPr lang="en-IN" sz="2400" dirty="0"/>
              <a:t> hearings also led to the passing of the Glass-</a:t>
            </a:r>
            <a:r>
              <a:rPr lang="en-IN" sz="2400" dirty="0" err="1"/>
              <a:t>Steagall</a:t>
            </a:r>
            <a:r>
              <a:rPr lang="en-IN" sz="2400" dirty="0"/>
              <a:t> Act in June 1933, which helped to restore the economy and public confidence by separating investment banking from commercial banking. </a:t>
            </a:r>
            <a:r>
              <a:rPr lang="en-IN" sz="2400" dirty="0" smtClean="0"/>
              <a:t> </a:t>
            </a:r>
            <a:r>
              <a:rPr lang="en-IN" sz="2400" dirty="0"/>
              <a:t> </a:t>
            </a:r>
            <a:endParaRPr lang="en-IN" sz="2400" dirty="0" smtClean="0"/>
          </a:p>
          <a:p>
            <a:pPr marL="0" indent="0" algn="just">
              <a:lnSpc>
                <a:spcPct val="150000"/>
              </a:lnSpc>
              <a:buNone/>
            </a:pPr>
            <a:r>
              <a:rPr lang="en-IN" sz="2400" dirty="0"/>
              <a:t>The Glass-</a:t>
            </a:r>
            <a:r>
              <a:rPr lang="en-IN" sz="2400" dirty="0" err="1"/>
              <a:t>Steagall</a:t>
            </a:r>
            <a:r>
              <a:rPr lang="en-IN" sz="2400" dirty="0"/>
              <a:t> Act created the Federal Deposit Insurance Corporation (FDIC) to oversee banks, protect consumers’ bank deposits and manage consumer complaints. </a:t>
            </a:r>
          </a:p>
        </p:txBody>
      </p:sp>
    </p:spTree>
    <p:extLst>
      <p:ext uri="{BB962C8B-B14F-4D97-AF65-F5344CB8AC3E}">
        <p14:creationId xmlns:p14="http://schemas.microsoft.com/office/powerpoint/2010/main" val="1910173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a:t>Securities Exchange Act of </a:t>
            </a:r>
            <a:r>
              <a:rPr lang="en-IN" sz="4800" dirty="0" smtClean="0"/>
              <a:t>1934</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None/>
            </a:pPr>
            <a:r>
              <a:rPr lang="en-IN" sz="2400" dirty="0"/>
              <a:t>On June 6, 1934, President Franklin D. Roosevelt signed the Securities Exchange Act, which created the SEC. This Act gave the SEC extensive power to regulate the securities industry, including the New York Stock Exchange. It also allowed them to bring civil charges against individuals and companies who violated securities laws. </a:t>
            </a:r>
            <a:r>
              <a:rPr lang="en-IN" sz="2400" dirty="0" smtClean="0"/>
              <a:t> </a:t>
            </a:r>
            <a:endParaRPr lang="en-IN" sz="2400" dirty="0"/>
          </a:p>
        </p:txBody>
      </p:sp>
    </p:spTree>
    <p:extLst>
      <p:ext uri="{BB962C8B-B14F-4D97-AF65-F5344CB8AC3E}">
        <p14:creationId xmlns:p14="http://schemas.microsoft.com/office/powerpoint/2010/main" val="30795381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400" dirty="0"/>
              <a:t>SEC Restores Public </a:t>
            </a:r>
            <a:r>
              <a:rPr lang="en-IN" sz="4400" dirty="0" smtClean="0"/>
              <a:t>Confidence</a:t>
            </a:r>
            <a:endParaRPr lang="en-IN" sz="20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None/>
            </a:pPr>
            <a:r>
              <a:rPr lang="en-IN" sz="2400" dirty="0" smtClean="0"/>
              <a:t>To keep utility costs down and reduce the hold a handful of utility empires had on the industry, Congress also passed the Public Utility Holding Company Act (PUHCA) of 1935. It required interstate utility holding companies to register with the SEC and provide operational and financial information. </a:t>
            </a:r>
          </a:p>
          <a:p>
            <a:pPr marL="0" indent="0" algn="just">
              <a:lnSpc>
                <a:spcPct val="150000"/>
              </a:lnSpc>
              <a:buNone/>
            </a:pPr>
            <a:r>
              <a:rPr lang="en-IN" sz="2400" dirty="0" smtClean="0"/>
              <a:t>PUHCA also gave the SEC the power to break up utility companies with pyramid-type structures in which a few investors controlled numerous subsidiaries </a:t>
            </a:r>
            <a:endParaRPr lang="en-IN" sz="2400" dirty="0"/>
          </a:p>
        </p:txBody>
      </p:sp>
    </p:spTree>
    <p:extLst>
      <p:ext uri="{BB962C8B-B14F-4D97-AF65-F5344CB8AC3E}">
        <p14:creationId xmlns:p14="http://schemas.microsoft.com/office/powerpoint/2010/main" val="1334302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400" dirty="0"/>
              <a:t>Five Divisions of the </a:t>
            </a:r>
            <a:r>
              <a:rPr lang="en-IN" sz="4400" dirty="0" smtClean="0"/>
              <a:t>SEC</a:t>
            </a:r>
            <a:endParaRPr lang="en-IN" sz="2000" dirty="0"/>
          </a:p>
        </p:txBody>
      </p:sp>
      <p:sp>
        <p:nvSpPr>
          <p:cNvPr id="3" name="Content Placeholder 2"/>
          <p:cNvSpPr>
            <a:spLocks noGrp="1"/>
          </p:cNvSpPr>
          <p:nvPr>
            <p:ph idx="1"/>
          </p:nvPr>
        </p:nvSpPr>
        <p:spPr>
          <a:xfrm>
            <a:off x="609600" y="1481068"/>
            <a:ext cx="10972800" cy="5035641"/>
          </a:xfrm>
        </p:spPr>
        <p:txBody>
          <a:bodyPr/>
          <a:lstStyle/>
          <a:p>
            <a:pPr algn="just">
              <a:lnSpc>
                <a:spcPct val="150000"/>
              </a:lnSpc>
              <a:buClrTx/>
              <a:buSzPct val="100000"/>
              <a:buFont typeface="Wingdings" panose="05000000000000000000" pitchFamily="2" charset="2"/>
              <a:buChar char="Ø"/>
            </a:pPr>
            <a:r>
              <a:rPr lang="en-IN" sz="2300" b="1" dirty="0" smtClean="0"/>
              <a:t>The </a:t>
            </a:r>
            <a:r>
              <a:rPr lang="en-IN" sz="2300" b="1" dirty="0"/>
              <a:t>Division of Corporation Finance</a:t>
            </a:r>
            <a:r>
              <a:rPr lang="en-IN" sz="2300" dirty="0"/>
              <a:t>, which oversees publicly traded corporations. </a:t>
            </a:r>
          </a:p>
          <a:p>
            <a:pPr algn="just">
              <a:lnSpc>
                <a:spcPct val="150000"/>
              </a:lnSpc>
              <a:buClrTx/>
              <a:buSzPct val="100000"/>
              <a:buFont typeface="Wingdings" panose="05000000000000000000" pitchFamily="2" charset="2"/>
              <a:buChar char="Ø"/>
            </a:pPr>
            <a:r>
              <a:rPr lang="en-IN" sz="2300" b="1" dirty="0" smtClean="0"/>
              <a:t>The </a:t>
            </a:r>
            <a:r>
              <a:rPr lang="en-IN" sz="2300" b="1" dirty="0"/>
              <a:t>Division of Trading and Markets</a:t>
            </a:r>
            <a:r>
              <a:rPr lang="en-IN" sz="2300" dirty="0"/>
              <a:t>, which safeguards fair and efficient trade markets. </a:t>
            </a:r>
          </a:p>
          <a:p>
            <a:pPr algn="just">
              <a:lnSpc>
                <a:spcPct val="150000"/>
              </a:lnSpc>
              <a:buClrTx/>
              <a:buSzPct val="100000"/>
              <a:buFont typeface="Wingdings" panose="05000000000000000000" pitchFamily="2" charset="2"/>
              <a:buChar char="Ø"/>
            </a:pPr>
            <a:r>
              <a:rPr lang="en-IN" sz="2300" b="1" dirty="0" smtClean="0"/>
              <a:t>The </a:t>
            </a:r>
            <a:r>
              <a:rPr lang="en-IN" sz="2300" b="1" dirty="0"/>
              <a:t>Division of Investment Management</a:t>
            </a:r>
            <a:r>
              <a:rPr lang="en-IN" sz="2300" dirty="0"/>
              <a:t>, which protects investors by overseeing and regulating the investment management industry and its </a:t>
            </a:r>
            <a:r>
              <a:rPr lang="en-IN" sz="2300" dirty="0" smtClean="0"/>
              <a:t>players.</a:t>
            </a:r>
          </a:p>
          <a:p>
            <a:pPr algn="just">
              <a:lnSpc>
                <a:spcPct val="150000"/>
              </a:lnSpc>
              <a:buClrTx/>
              <a:buSzPct val="100000"/>
              <a:buFont typeface="Wingdings" panose="05000000000000000000" pitchFamily="2" charset="2"/>
              <a:buChar char="Ø"/>
            </a:pPr>
            <a:r>
              <a:rPr lang="en-IN" sz="2300" b="1" dirty="0" smtClean="0"/>
              <a:t>The </a:t>
            </a:r>
            <a:r>
              <a:rPr lang="en-IN" sz="2300" b="1" dirty="0"/>
              <a:t>Division of Enforcement</a:t>
            </a:r>
            <a:r>
              <a:rPr lang="en-IN" sz="2300" dirty="0"/>
              <a:t>, which investigates securities law violations. </a:t>
            </a:r>
          </a:p>
          <a:p>
            <a:pPr algn="just">
              <a:lnSpc>
                <a:spcPct val="150000"/>
              </a:lnSpc>
              <a:buClrTx/>
              <a:buSzPct val="100000"/>
              <a:buFont typeface="Wingdings" panose="05000000000000000000" pitchFamily="2" charset="2"/>
              <a:buChar char="Ø"/>
            </a:pPr>
            <a:r>
              <a:rPr lang="en-IN" sz="2300" b="1" dirty="0" smtClean="0"/>
              <a:t>The </a:t>
            </a:r>
            <a:r>
              <a:rPr lang="en-IN" sz="2300" b="1" dirty="0"/>
              <a:t>Division of Economic and Risk Analysis</a:t>
            </a:r>
            <a:r>
              <a:rPr lang="en-IN" sz="2300" dirty="0"/>
              <a:t>, which monitors changes in the economy and keeps markets efficient and fair. </a:t>
            </a:r>
          </a:p>
          <a:p>
            <a:pPr marL="0" indent="0" algn="just">
              <a:lnSpc>
                <a:spcPct val="150000"/>
              </a:lnSpc>
              <a:buNone/>
            </a:pPr>
            <a:endParaRPr lang="en-IN" sz="2400" dirty="0"/>
          </a:p>
        </p:txBody>
      </p:sp>
    </p:spTree>
    <p:extLst>
      <p:ext uri="{BB962C8B-B14F-4D97-AF65-F5344CB8AC3E}">
        <p14:creationId xmlns:p14="http://schemas.microsoft.com/office/powerpoint/2010/main" val="362454564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EDGAR</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ClrTx/>
              <a:buSzPct val="100000"/>
              <a:buNone/>
            </a:pPr>
            <a:r>
              <a:rPr lang="en-IN" sz="2400" dirty="0"/>
              <a:t>The SEC has developed a searchable online database known as EDGAR (Electronic Data Gathering, Analysis and Retrieval), which companies are required to use to file reports, forms and other information required by the SEC. </a:t>
            </a:r>
          </a:p>
        </p:txBody>
      </p:sp>
    </p:spTree>
    <p:extLst>
      <p:ext uri="{BB962C8B-B14F-4D97-AF65-F5344CB8AC3E}">
        <p14:creationId xmlns:p14="http://schemas.microsoft.com/office/powerpoint/2010/main" val="345051828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PCAOB </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ClrTx/>
              <a:buSzPct val="100000"/>
              <a:buNone/>
            </a:pPr>
            <a:r>
              <a:rPr lang="en-IN" sz="2400" dirty="0"/>
              <a:t>The Public Company Accounting Oversight Board (PCAOB) is a Congressionally-established non-profit that assesses audits of public companies in the United States to protect investors’ interests. The PCAOB also oversees broker-dealer audits, including compliance reports filed under federal securities laws. </a:t>
            </a:r>
            <a:endParaRPr lang="en-IN" sz="2400" dirty="0" smtClean="0"/>
          </a:p>
          <a:p>
            <a:pPr marL="0" indent="0" algn="just">
              <a:lnSpc>
                <a:spcPct val="150000"/>
              </a:lnSpc>
              <a:buClrTx/>
              <a:buSzPct val="100000"/>
              <a:buNone/>
            </a:pPr>
            <a:r>
              <a:rPr lang="en-IN" sz="2400" dirty="0"/>
              <a:t>In addition, the PCAOB establishes auditing and related professional practice standards for registered public accounting firms to help prepare and issue audit reports. </a:t>
            </a:r>
          </a:p>
        </p:txBody>
      </p:sp>
    </p:spTree>
    <p:extLst>
      <p:ext uri="{BB962C8B-B14F-4D97-AF65-F5344CB8AC3E}">
        <p14:creationId xmlns:p14="http://schemas.microsoft.com/office/powerpoint/2010/main" val="324456933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400" dirty="0"/>
              <a:t>How the PCAOB was </a:t>
            </a:r>
            <a:r>
              <a:rPr lang="en-IN" sz="4400" dirty="0" smtClean="0"/>
              <a:t>established</a:t>
            </a:r>
            <a:endParaRPr lang="en-IN" sz="20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ClrTx/>
              <a:buSzPct val="100000"/>
              <a:buNone/>
            </a:pPr>
            <a:r>
              <a:rPr lang="en-IN" sz="2400" dirty="0"/>
              <a:t>The PCAOB was established as part of the Sarbanes-Oxley Act, which required that U.S. public company audits be subject to external and independent oversight. Under Sarbanes-Oxley, accounting firms must register with the PCAOB in order to prepare, issue or participate in audit reports for issuers, brokers and dealers. </a:t>
            </a:r>
            <a:endParaRPr lang="en-IN" sz="2400" dirty="0" smtClean="0"/>
          </a:p>
          <a:p>
            <a:pPr marL="0" indent="0" algn="just">
              <a:lnSpc>
                <a:spcPct val="150000"/>
              </a:lnSpc>
              <a:buClrTx/>
              <a:buSzPct val="100000"/>
              <a:buNone/>
            </a:pPr>
            <a:r>
              <a:rPr lang="en-IN" sz="2400" dirty="0"/>
              <a:t>Non-U.S. accounting firms that furnish, prepare or play a substantial role in preparing audit reports for any U.S.-based issuer, broker and dealer are also subject to PCAOB rules. </a:t>
            </a:r>
            <a:r>
              <a:rPr lang="en-IN" sz="2400" dirty="0" smtClean="0"/>
              <a:t> </a:t>
            </a:r>
            <a:endParaRPr lang="en-IN" sz="2400" dirty="0"/>
          </a:p>
        </p:txBody>
      </p:sp>
    </p:spTree>
    <p:extLst>
      <p:ext uri="{BB962C8B-B14F-4D97-AF65-F5344CB8AC3E}">
        <p14:creationId xmlns:p14="http://schemas.microsoft.com/office/powerpoint/2010/main" val="391296112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Mission of  PCAOB </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ClrTx/>
              <a:buSzPct val="100000"/>
              <a:buNone/>
            </a:pPr>
            <a:r>
              <a:rPr lang="en-IN" sz="2400" dirty="0"/>
              <a:t>The PCAOB mission statement "is to oversee the audits of public companies in order to protect the interests of investors and further the public interest in the preparation of informative, accurate, and independent audit reports. The PCAOB also oversees the audits of broker-dealers, including compliance reports filed pursuant to federal securities laws, to promote investor protection." </a:t>
            </a:r>
          </a:p>
        </p:txBody>
      </p:sp>
    </p:spTree>
    <p:extLst>
      <p:ext uri="{BB962C8B-B14F-4D97-AF65-F5344CB8AC3E}">
        <p14:creationId xmlns:p14="http://schemas.microsoft.com/office/powerpoint/2010/main" val="1622733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Procedures of Forensic Audit</a:t>
            </a:r>
            <a:endParaRPr lang="en-IN" sz="4800" dirty="0"/>
          </a:p>
        </p:txBody>
      </p:sp>
      <p:sp>
        <p:nvSpPr>
          <p:cNvPr id="3" name="Content Placeholder 2"/>
          <p:cNvSpPr>
            <a:spLocks noGrp="1"/>
          </p:cNvSpPr>
          <p:nvPr>
            <p:ph idx="1"/>
          </p:nvPr>
        </p:nvSpPr>
        <p:spPr>
          <a:xfrm>
            <a:off x="609600" y="1481069"/>
            <a:ext cx="10972800" cy="5074278"/>
          </a:xfrm>
        </p:spPr>
        <p:txBody>
          <a:bodyPr/>
          <a:lstStyle/>
          <a:p>
            <a:pPr marL="0" lvl="2" indent="0" algn="just">
              <a:spcBef>
                <a:spcPts val="0"/>
              </a:spcBef>
              <a:buClrTx/>
              <a:buSzPct val="100000"/>
              <a:buNone/>
            </a:pPr>
            <a:r>
              <a:rPr lang="en-IN" sz="2200" dirty="0"/>
              <a:t>Before planning the </a:t>
            </a:r>
            <a:r>
              <a:rPr lang="en-IN" sz="2200" dirty="0" smtClean="0"/>
              <a:t>investigation, a </a:t>
            </a:r>
            <a:r>
              <a:rPr lang="en-IN" sz="2200" dirty="0"/>
              <a:t>f</a:t>
            </a:r>
            <a:r>
              <a:rPr lang="en-IN" sz="2200" dirty="0" smtClean="0"/>
              <a:t>orensic auditor </a:t>
            </a:r>
            <a:r>
              <a:rPr lang="en-IN" sz="2200" dirty="0"/>
              <a:t>should be clear on the final categories of the </a:t>
            </a:r>
            <a:r>
              <a:rPr lang="en-IN" sz="2200" dirty="0" smtClean="0"/>
              <a:t>report, </a:t>
            </a:r>
            <a:r>
              <a:rPr lang="en-IN" sz="2200" dirty="0"/>
              <a:t>which are as </a:t>
            </a:r>
            <a:r>
              <a:rPr lang="en-IN" sz="2200" dirty="0" smtClean="0"/>
              <a:t>follows: </a:t>
            </a:r>
          </a:p>
          <a:p>
            <a:pPr marL="0" lvl="2" indent="0" algn="just">
              <a:spcBef>
                <a:spcPts val="0"/>
              </a:spcBef>
              <a:buClrTx/>
              <a:buSzPct val="100000"/>
              <a:buNone/>
            </a:pPr>
            <a:endParaRPr lang="en-IN" sz="2800" dirty="0"/>
          </a:p>
          <a:p>
            <a:pPr marL="342900" lvl="2" indent="-342900" algn="just">
              <a:spcBef>
                <a:spcPts val="0"/>
              </a:spcBef>
              <a:buClrTx/>
              <a:buSzPct val="100000"/>
              <a:buFont typeface="Wingdings" panose="05000000000000000000" pitchFamily="2" charset="2"/>
              <a:buChar char="Ø"/>
            </a:pPr>
            <a:r>
              <a:rPr lang="en-IN" sz="2000" dirty="0"/>
              <a:t>Identifying the type of fraud that has been operating, how long it has been operating for, and how the fraud has been concealed. </a:t>
            </a:r>
          </a:p>
          <a:p>
            <a:pPr marL="342900" lvl="2" indent="-342900" algn="just">
              <a:spcBef>
                <a:spcPts val="0"/>
              </a:spcBef>
              <a:buClrTx/>
              <a:buSzPct val="100000"/>
              <a:buFont typeface="Wingdings" panose="05000000000000000000" pitchFamily="2" charset="2"/>
              <a:buChar char="Ø"/>
            </a:pPr>
            <a:endParaRPr lang="en-IN" sz="2000" dirty="0"/>
          </a:p>
          <a:p>
            <a:pPr marL="342900" lvl="2" indent="-342900" algn="just">
              <a:spcBef>
                <a:spcPts val="0"/>
              </a:spcBef>
              <a:buClrTx/>
              <a:buSzPct val="100000"/>
              <a:buFont typeface="Wingdings" panose="05000000000000000000" pitchFamily="2" charset="2"/>
              <a:buChar char="Ø"/>
            </a:pPr>
            <a:r>
              <a:rPr lang="en-IN" sz="2000" dirty="0"/>
              <a:t>Identifying the fraudster(s) involved. </a:t>
            </a:r>
          </a:p>
          <a:p>
            <a:pPr marL="342900" lvl="2" indent="-342900" algn="just">
              <a:spcBef>
                <a:spcPts val="0"/>
              </a:spcBef>
              <a:buClrTx/>
              <a:buSzPct val="100000"/>
              <a:buFont typeface="Wingdings" panose="05000000000000000000" pitchFamily="2" charset="2"/>
              <a:buChar char="Ø"/>
            </a:pPr>
            <a:endParaRPr lang="en-IN" sz="2000" dirty="0"/>
          </a:p>
          <a:p>
            <a:pPr marL="342900" lvl="2" indent="-342900" algn="just">
              <a:spcBef>
                <a:spcPts val="0"/>
              </a:spcBef>
              <a:buClrTx/>
              <a:buSzPct val="100000"/>
              <a:buFont typeface="Wingdings" panose="05000000000000000000" pitchFamily="2" charset="2"/>
              <a:buChar char="Ø"/>
            </a:pPr>
            <a:r>
              <a:rPr lang="en-IN" sz="2000" dirty="0"/>
              <a:t>Quantifying the financial loss suffered by the client. </a:t>
            </a:r>
            <a:endParaRPr lang="en-IN" sz="2000" dirty="0" smtClean="0"/>
          </a:p>
          <a:p>
            <a:pPr>
              <a:buFont typeface="Wingdings" panose="05000000000000000000" pitchFamily="2" charset="2"/>
              <a:buChar char="Ø"/>
            </a:pPr>
            <a:endParaRPr lang="en-IN" sz="2000" dirty="0"/>
          </a:p>
          <a:p>
            <a:pPr>
              <a:buClrTx/>
              <a:buFont typeface="Wingdings" panose="05000000000000000000" pitchFamily="2" charset="2"/>
              <a:buChar char="Ø"/>
            </a:pPr>
            <a:r>
              <a:rPr lang="en-IN" sz="2000" dirty="0"/>
              <a:t>Gathering evidence to be used in court proceedings. </a:t>
            </a:r>
          </a:p>
          <a:p>
            <a:pPr>
              <a:buClrTx/>
              <a:buFont typeface="Wingdings" panose="05000000000000000000" pitchFamily="2" charset="2"/>
              <a:buChar char="Ø"/>
            </a:pPr>
            <a:endParaRPr lang="en-IN" sz="2000" dirty="0"/>
          </a:p>
          <a:p>
            <a:pPr>
              <a:buClrTx/>
              <a:buFont typeface="Wingdings" panose="05000000000000000000" pitchFamily="2" charset="2"/>
              <a:buChar char="Ø"/>
            </a:pPr>
            <a:r>
              <a:rPr lang="en-IN" sz="2000" dirty="0"/>
              <a:t>Providing advice to prevent the recurrence of the fraud. </a:t>
            </a:r>
          </a:p>
          <a:p>
            <a:pPr marL="0" lvl="2" indent="0" algn="just">
              <a:spcBef>
                <a:spcPts val="0"/>
              </a:spcBef>
              <a:buClrTx/>
              <a:buSzPct val="100000"/>
              <a:buNone/>
            </a:pPr>
            <a:endParaRPr lang="en-IN" dirty="0"/>
          </a:p>
          <a:p>
            <a:endParaRPr lang="en-IN" sz="2800" dirty="0"/>
          </a:p>
          <a:p>
            <a:endParaRPr lang="en-IN" sz="2800" dirty="0"/>
          </a:p>
          <a:p>
            <a:pPr marL="0" lvl="2" indent="0" algn="just">
              <a:spcBef>
                <a:spcPts val="0"/>
              </a:spcBef>
              <a:buClrTx/>
              <a:buSzPct val="100000"/>
              <a:buNone/>
            </a:pPr>
            <a:r>
              <a:rPr lang="en-IN" dirty="0" smtClean="0"/>
              <a:t> </a:t>
            </a:r>
            <a:endParaRPr lang="en-IN" b="1" dirty="0"/>
          </a:p>
        </p:txBody>
      </p:sp>
    </p:spTree>
    <p:extLst>
      <p:ext uri="{BB962C8B-B14F-4D97-AF65-F5344CB8AC3E}">
        <p14:creationId xmlns:p14="http://schemas.microsoft.com/office/powerpoint/2010/main" val="25842581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a:t>PCAOB Board</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ClrTx/>
              <a:buSzPct val="100000"/>
              <a:buNone/>
            </a:pPr>
            <a:r>
              <a:rPr lang="en-IN" sz="2400" dirty="0"/>
              <a:t>The five members of the PCAOB Board are appointed to staggered five-year terms by the SEC after consultation with the Chairman of the Board of Governors of the Federal Reserve System and the Secretary of the Treasury. </a:t>
            </a:r>
            <a:endParaRPr lang="en-IN" sz="2400" dirty="0" smtClean="0"/>
          </a:p>
          <a:p>
            <a:pPr marL="0" indent="0" algn="just">
              <a:lnSpc>
                <a:spcPct val="150000"/>
              </a:lnSpc>
              <a:buClrTx/>
              <a:buSzPct val="100000"/>
              <a:buNone/>
            </a:pPr>
            <a:r>
              <a:rPr lang="en-IN" sz="2400" dirty="0"/>
              <a:t>The SEC has oversight authority over the PCAOB, including the approval of rules, standards and budget. </a:t>
            </a:r>
          </a:p>
        </p:txBody>
      </p:sp>
    </p:spTree>
    <p:extLst>
      <p:ext uri="{BB962C8B-B14F-4D97-AF65-F5344CB8AC3E}">
        <p14:creationId xmlns:p14="http://schemas.microsoft.com/office/powerpoint/2010/main" val="30941807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a:t>PCAOB Rules</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ClrTx/>
              <a:buSzPct val="100000"/>
              <a:buNone/>
            </a:pPr>
            <a:r>
              <a:rPr lang="en-IN" sz="2400" dirty="0"/>
              <a:t>Under the Sarbanes-Oxley Act, the PCAOB is designated to establish auditing and related professional practice standards for registered public accounting firms to follow in the preparation and issuance of audit reports. </a:t>
            </a:r>
            <a:r>
              <a:rPr lang="en-IN" sz="2400" dirty="0" smtClean="0"/>
              <a:t>These </a:t>
            </a:r>
            <a:r>
              <a:rPr lang="en-IN" sz="2400" dirty="0"/>
              <a:t>PCAOB rules and standards include the following: </a:t>
            </a:r>
            <a:r>
              <a:rPr lang="en-IN" sz="2400" dirty="0" smtClean="0"/>
              <a:t> </a:t>
            </a:r>
            <a:endParaRPr lang="en-IN" sz="2400" dirty="0"/>
          </a:p>
          <a:p>
            <a:pPr marL="709613" lvl="1" indent="-342900" algn="just">
              <a:buFont typeface="Wingdings" panose="05000000000000000000" pitchFamily="2" charset="2"/>
              <a:buChar char="§"/>
            </a:pPr>
            <a:r>
              <a:rPr lang="en-IN" dirty="0"/>
              <a:t>PCAOB standards for auditing. </a:t>
            </a:r>
          </a:p>
          <a:p>
            <a:pPr marL="709613" lvl="1" indent="-342900" algn="just">
              <a:buFont typeface="Wingdings" panose="05000000000000000000" pitchFamily="2" charset="2"/>
              <a:buChar char="§"/>
            </a:pPr>
            <a:r>
              <a:rPr lang="en-IN" dirty="0" smtClean="0"/>
              <a:t>Ethics </a:t>
            </a:r>
            <a:r>
              <a:rPr lang="en-IN" dirty="0"/>
              <a:t>and independence rules. </a:t>
            </a:r>
          </a:p>
          <a:p>
            <a:pPr marL="709613" lvl="1" indent="-342900" algn="just">
              <a:buFont typeface="Wingdings" panose="05000000000000000000" pitchFamily="2" charset="2"/>
              <a:buChar char="§"/>
            </a:pPr>
            <a:r>
              <a:rPr lang="en-IN" dirty="0" smtClean="0"/>
              <a:t>Quality </a:t>
            </a:r>
            <a:r>
              <a:rPr lang="en-IN" dirty="0"/>
              <a:t>control standards. </a:t>
            </a:r>
          </a:p>
          <a:p>
            <a:pPr marL="709613" lvl="1" indent="-342900" algn="just">
              <a:buFont typeface="Wingdings" panose="05000000000000000000" pitchFamily="2" charset="2"/>
              <a:buChar char="§"/>
            </a:pPr>
            <a:r>
              <a:rPr lang="en-IN" dirty="0" smtClean="0"/>
              <a:t>Attestation </a:t>
            </a:r>
            <a:r>
              <a:rPr lang="en-IN" dirty="0"/>
              <a:t>standards. </a:t>
            </a:r>
          </a:p>
          <a:p>
            <a:pPr marL="0" indent="0" algn="just">
              <a:lnSpc>
                <a:spcPct val="150000"/>
              </a:lnSpc>
              <a:buClrTx/>
              <a:buSzPct val="100000"/>
              <a:buNone/>
            </a:pPr>
            <a:endParaRPr lang="en-IN" sz="2400" dirty="0"/>
          </a:p>
        </p:txBody>
      </p:sp>
    </p:spTree>
    <p:extLst>
      <p:ext uri="{BB962C8B-B14F-4D97-AF65-F5344CB8AC3E}">
        <p14:creationId xmlns:p14="http://schemas.microsoft.com/office/powerpoint/2010/main" val="409148048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a:t>PCAOB Auditing </a:t>
            </a:r>
            <a:r>
              <a:rPr lang="en-IN" sz="4800" dirty="0" smtClean="0"/>
              <a:t>Standards</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ClrTx/>
              <a:buSzPct val="100000"/>
              <a:buNone/>
            </a:pPr>
            <a:r>
              <a:rPr lang="en-IN" sz="2400" dirty="0"/>
              <a:t>The PCAOB inspects firms' audit reports, performance of audits, issuance of audit reports, audit logs and other relevant material to ensure regulatory compliance. When violations are found, the PCAOB can impose appropriate sanctions that include suspension or revocation of an auditor's registration, suspension or barring an individual from associating with a registered public accounting firm, and fines. The PCAOB may also require quality control improvements, additional training and independent audit monitoring. </a:t>
            </a:r>
          </a:p>
        </p:txBody>
      </p:sp>
    </p:spTree>
    <p:extLst>
      <p:ext uri="{BB962C8B-B14F-4D97-AF65-F5344CB8AC3E}">
        <p14:creationId xmlns:p14="http://schemas.microsoft.com/office/powerpoint/2010/main" val="132858664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DOJ</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ClrTx/>
              <a:buSzPct val="100000"/>
              <a:buNone/>
            </a:pPr>
            <a:r>
              <a:rPr lang="en-IN" sz="2300" dirty="0"/>
              <a:t>Department of Justice is a part of Ministry of Law &amp; Justice as per the Allocation of Business Rules of Government of India. It is one of the oldest Departments of Govt. of India and was under the administrative control of the Ministry of Home Affairs. </a:t>
            </a:r>
            <a:endParaRPr lang="en-IN" sz="2300" dirty="0" smtClean="0"/>
          </a:p>
          <a:p>
            <a:pPr marL="0" indent="0" algn="just">
              <a:lnSpc>
                <a:spcPct val="150000"/>
              </a:lnSpc>
              <a:buClrTx/>
              <a:buSzPct val="100000"/>
              <a:buNone/>
            </a:pPr>
            <a:r>
              <a:rPr lang="en-IN" sz="2300" dirty="0"/>
              <a:t>The functions of the Department of Justice include the appointment, resignation and removal of the Chief Justice of India, Judges of the Supreme Court of India, Chief Justices and Judges of the High Courts and their service matters. In addition, The Department implements important schemes for Infrastructure Development of Subordinate Judiciary, the E-court Project on computerization of various courts across the country, Legal Aid to Poor and Access to Justice. </a:t>
            </a:r>
          </a:p>
        </p:txBody>
      </p:sp>
    </p:spTree>
    <p:extLst>
      <p:ext uri="{BB962C8B-B14F-4D97-AF65-F5344CB8AC3E}">
        <p14:creationId xmlns:p14="http://schemas.microsoft.com/office/powerpoint/2010/main" val="364804670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NFRA</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ClrTx/>
              <a:buSzPct val="100000"/>
              <a:buNone/>
            </a:pPr>
            <a:r>
              <a:rPr lang="en-IN" sz="2400" dirty="0"/>
              <a:t>The National Financial Reporting Authority (NFRA) was constituted on 01st October,2018 by the Government of India under Sub Section (1) of section 132 of the Companies Act, 2013. </a:t>
            </a:r>
            <a:endParaRPr lang="en-IN" sz="2300" dirty="0"/>
          </a:p>
        </p:txBody>
      </p:sp>
    </p:spTree>
    <p:extLst>
      <p:ext uri="{BB962C8B-B14F-4D97-AF65-F5344CB8AC3E}">
        <p14:creationId xmlns:p14="http://schemas.microsoft.com/office/powerpoint/2010/main" val="404685693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a:t>Functions and Duties of </a:t>
            </a:r>
            <a:r>
              <a:rPr lang="en-IN" sz="4800" dirty="0" smtClean="0"/>
              <a:t>NFRA</a:t>
            </a:r>
            <a:endParaRPr lang="en-IN" sz="2400" dirty="0"/>
          </a:p>
        </p:txBody>
      </p:sp>
      <p:sp>
        <p:nvSpPr>
          <p:cNvPr id="3" name="Content Placeholder 2"/>
          <p:cNvSpPr>
            <a:spLocks noGrp="1"/>
          </p:cNvSpPr>
          <p:nvPr>
            <p:ph idx="1"/>
          </p:nvPr>
        </p:nvSpPr>
        <p:spPr>
          <a:xfrm>
            <a:off x="609600" y="1481068"/>
            <a:ext cx="10972800" cy="5035641"/>
          </a:xfrm>
        </p:spPr>
        <p:txBody>
          <a:bodyPr/>
          <a:lstStyle/>
          <a:p>
            <a:pPr marL="0" indent="0" algn="just">
              <a:lnSpc>
                <a:spcPct val="150000"/>
              </a:lnSpc>
              <a:buClrTx/>
              <a:buSzPct val="100000"/>
              <a:buNone/>
            </a:pPr>
            <a:r>
              <a:rPr lang="en-IN" sz="2200" b="1" dirty="0"/>
              <a:t>As per Sub Section (2) of Section 132 of the Companies Act, 2013, the duties of the NFRA are to: </a:t>
            </a:r>
            <a:endParaRPr lang="en-IN" sz="2200" b="1" dirty="0" smtClean="0"/>
          </a:p>
          <a:p>
            <a:pPr algn="just">
              <a:lnSpc>
                <a:spcPct val="150000"/>
              </a:lnSpc>
              <a:buClrTx/>
              <a:buSzPct val="100000"/>
              <a:buFont typeface="Wingdings" panose="05000000000000000000" pitchFamily="2" charset="2"/>
              <a:buChar char="ü"/>
            </a:pPr>
            <a:r>
              <a:rPr lang="en-IN" sz="2200" dirty="0"/>
              <a:t>Recommend accounting and auditing policies and standards to be adopted by companies for approval by the Central Government</a:t>
            </a:r>
            <a:r>
              <a:rPr lang="en-IN" sz="2200" dirty="0" smtClean="0"/>
              <a:t>;</a:t>
            </a:r>
          </a:p>
          <a:p>
            <a:pPr algn="just">
              <a:lnSpc>
                <a:spcPct val="150000"/>
              </a:lnSpc>
              <a:buClrTx/>
              <a:buSzPct val="100000"/>
              <a:buFont typeface="Wingdings" panose="05000000000000000000" pitchFamily="2" charset="2"/>
              <a:buChar char="ü"/>
            </a:pPr>
            <a:r>
              <a:rPr lang="en-IN" sz="2200" dirty="0"/>
              <a:t>Monitor and enforce compliance with accounting standards and auditing </a:t>
            </a:r>
            <a:r>
              <a:rPr lang="en-IN" sz="2200" dirty="0" smtClean="0"/>
              <a:t>standards</a:t>
            </a:r>
          </a:p>
          <a:p>
            <a:pPr algn="just">
              <a:lnSpc>
                <a:spcPct val="150000"/>
              </a:lnSpc>
              <a:buClrTx/>
              <a:buSzPct val="100000"/>
              <a:buFont typeface="Wingdings" panose="05000000000000000000" pitchFamily="2" charset="2"/>
              <a:buChar char="ü"/>
            </a:pPr>
            <a:r>
              <a:rPr lang="en-IN" sz="2200" dirty="0"/>
              <a:t>Oversee the quality of service of the professions associated with ensuring compliance with such standards and suggest measures for improvement in the quality of service</a:t>
            </a:r>
            <a:r>
              <a:rPr lang="en-IN" sz="2200" dirty="0" smtClean="0"/>
              <a:t>;</a:t>
            </a:r>
          </a:p>
          <a:p>
            <a:pPr algn="just">
              <a:lnSpc>
                <a:spcPct val="150000"/>
              </a:lnSpc>
              <a:buClrTx/>
              <a:buSzPct val="100000"/>
              <a:buFont typeface="Wingdings" panose="05000000000000000000" pitchFamily="2" charset="2"/>
              <a:buChar char="ü"/>
            </a:pPr>
            <a:r>
              <a:rPr lang="en-IN" sz="2200" dirty="0"/>
              <a:t>Perform such other functions and duties as may be necessary or incidental to the aforesaid functions and duties.</a:t>
            </a:r>
          </a:p>
        </p:txBody>
      </p:sp>
    </p:spTree>
    <p:extLst>
      <p:ext uri="{BB962C8B-B14F-4D97-AF65-F5344CB8AC3E}">
        <p14:creationId xmlns:p14="http://schemas.microsoft.com/office/powerpoint/2010/main" val="22215053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4697"/>
            <a:ext cx="10972800" cy="737584"/>
          </a:xfrm>
        </p:spPr>
        <p:txBody>
          <a:bodyPr/>
          <a:lstStyle/>
          <a:p>
            <a:pPr algn="ctr"/>
            <a:r>
              <a:rPr lang="en-IN" sz="4400" dirty="0"/>
              <a:t>Functions and Duties of </a:t>
            </a:r>
            <a:r>
              <a:rPr lang="en-IN" sz="4400" dirty="0" smtClean="0"/>
              <a:t>NFRA continued…</a:t>
            </a:r>
            <a:endParaRPr lang="en-IN" sz="4400" dirty="0"/>
          </a:p>
        </p:txBody>
      </p:sp>
      <p:sp>
        <p:nvSpPr>
          <p:cNvPr id="3" name="Content Placeholder 2"/>
          <p:cNvSpPr>
            <a:spLocks noGrp="1"/>
          </p:cNvSpPr>
          <p:nvPr>
            <p:ph idx="1"/>
          </p:nvPr>
        </p:nvSpPr>
        <p:spPr>
          <a:xfrm>
            <a:off x="609600" y="1365157"/>
            <a:ext cx="10972800" cy="5125795"/>
          </a:xfrm>
        </p:spPr>
        <p:txBody>
          <a:bodyPr/>
          <a:lstStyle/>
          <a:p>
            <a:pPr marL="0" indent="0" algn="just">
              <a:lnSpc>
                <a:spcPct val="150000"/>
              </a:lnSpc>
              <a:buClrTx/>
              <a:buSzPct val="100000"/>
              <a:buNone/>
            </a:pPr>
            <a:r>
              <a:rPr lang="en-IN" sz="2200" b="1" dirty="0"/>
              <a:t>Companies and Bodies Corporate Governed by the Authority </a:t>
            </a:r>
            <a:endParaRPr lang="en-IN" sz="2200" b="1" dirty="0" smtClean="0"/>
          </a:p>
          <a:p>
            <a:pPr algn="just">
              <a:lnSpc>
                <a:spcPct val="150000"/>
              </a:lnSpc>
              <a:buClrTx/>
              <a:buSzPct val="100000"/>
              <a:buFont typeface="Wingdings" panose="05000000000000000000" pitchFamily="2" charset="2"/>
              <a:buChar char="Ø"/>
            </a:pPr>
            <a:r>
              <a:rPr lang="en-IN" sz="1900" dirty="0"/>
              <a:t>Companies whose securities are listed on any stock exchange in India or outside India; </a:t>
            </a:r>
            <a:endParaRPr lang="en-IN" sz="1900" dirty="0" smtClean="0"/>
          </a:p>
          <a:p>
            <a:pPr algn="just">
              <a:lnSpc>
                <a:spcPct val="150000"/>
              </a:lnSpc>
              <a:buClrTx/>
              <a:buSzPct val="100000"/>
              <a:buFont typeface="Wingdings" panose="05000000000000000000" pitchFamily="2" charset="2"/>
              <a:buChar char="Ø"/>
            </a:pPr>
            <a:r>
              <a:rPr lang="en-IN" sz="1900" dirty="0"/>
              <a:t>Unlisted public companies having paid-up capital of not less than rupees five hundred </a:t>
            </a:r>
            <a:r>
              <a:rPr lang="en-IN" sz="1900" dirty="0" err="1"/>
              <a:t>crores</a:t>
            </a:r>
            <a:r>
              <a:rPr lang="en-IN" sz="1900" dirty="0"/>
              <a:t> or having annual turnover of not less than rupees one thousand </a:t>
            </a:r>
            <a:r>
              <a:rPr lang="en-IN" sz="1900" dirty="0" err="1"/>
              <a:t>crores</a:t>
            </a:r>
            <a:r>
              <a:rPr lang="en-IN" sz="1900" dirty="0"/>
              <a:t> or having, in aggregate, outstanding loans, debentures and deposits of not less than rupees five hundred </a:t>
            </a:r>
            <a:r>
              <a:rPr lang="en-IN" sz="1900" dirty="0" err="1"/>
              <a:t>crores</a:t>
            </a:r>
            <a:r>
              <a:rPr lang="en-IN" sz="1900" dirty="0"/>
              <a:t> as on the 31st March of immediately preceding financial year; </a:t>
            </a:r>
            <a:endParaRPr lang="en-IN" sz="1900" dirty="0" smtClean="0"/>
          </a:p>
          <a:p>
            <a:pPr algn="just">
              <a:lnSpc>
                <a:spcPct val="150000"/>
              </a:lnSpc>
              <a:buClrTx/>
              <a:buSzPct val="100000"/>
              <a:buFont typeface="Wingdings" panose="05000000000000000000" pitchFamily="2" charset="2"/>
              <a:buChar char="Ø"/>
            </a:pPr>
            <a:r>
              <a:rPr lang="en-IN" sz="1900" dirty="0"/>
              <a:t>Insurance companies, banking companies, companies engaged in the generation or supply of </a:t>
            </a:r>
            <a:r>
              <a:rPr lang="en-IN" sz="1900" dirty="0" smtClean="0"/>
              <a:t>electricity.</a:t>
            </a:r>
          </a:p>
          <a:p>
            <a:pPr algn="just">
              <a:lnSpc>
                <a:spcPct val="150000"/>
              </a:lnSpc>
              <a:buClrTx/>
              <a:buSzPct val="100000"/>
              <a:buFont typeface="Wingdings" panose="05000000000000000000" pitchFamily="2" charset="2"/>
              <a:buChar char="Ø"/>
            </a:pPr>
            <a:r>
              <a:rPr lang="en-IN" sz="1900" dirty="0"/>
              <a:t>Anybody corporate or company or person, or any class of bodies corporate or companies or persons, on a reference made to the Authority by the Central Government in public interest </a:t>
            </a:r>
            <a:endParaRPr lang="en-IN" sz="1900" dirty="0" smtClean="0"/>
          </a:p>
          <a:p>
            <a:pPr algn="just">
              <a:lnSpc>
                <a:spcPct val="150000"/>
              </a:lnSpc>
              <a:buClrTx/>
              <a:buSzPct val="100000"/>
              <a:buFont typeface="Wingdings" panose="05000000000000000000" pitchFamily="2" charset="2"/>
              <a:buChar char="Ø"/>
            </a:pPr>
            <a:r>
              <a:rPr lang="en-IN" sz="1900" dirty="0"/>
              <a:t>A body corporate incorporated or registered outside India </a:t>
            </a:r>
            <a:endParaRPr lang="en-IN" sz="1900" dirty="0" smtClean="0"/>
          </a:p>
          <a:p>
            <a:pPr marL="0" indent="0" algn="just">
              <a:lnSpc>
                <a:spcPct val="150000"/>
              </a:lnSpc>
              <a:buClrTx/>
              <a:buSzPct val="100000"/>
              <a:buNone/>
            </a:pPr>
            <a:endParaRPr lang="en-IN" sz="1800" b="1" dirty="0" smtClean="0"/>
          </a:p>
        </p:txBody>
      </p:sp>
    </p:spTree>
    <p:extLst>
      <p:ext uri="{BB962C8B-B14F-4D97-AF65-F5344CB8AC3E}">
        <p14:creationId xmlns:p14="http://schemas.microsoft.com/office/powerpoint/2010/main" val="37422707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800" dirty="0" smtClean="0"/>
              <a:t>CBI</a:t>
            </a:r>
            <a:endParaRPr lang="en-IN" sz="2400" dirty="0"/>
          </a:p>
        </p:txBody>
      </p:sp>
      <p:sp>
        <p:nvSpPr>
          <p:cNvPr id="3" name="Content Placeholder 2"/>
          <p:cNvSpPr>
            <a:spLocks noGrp="1"/>
          </p:cNvSpPr>
          <p:nvPr>
            <p:ph idx="1"/>
          </p:nvPr>
        </p:nvSpPr>
        <p:spPr>
          <a:xfrm>
            <a:off x="609600" y="1365157"/>
            <a:ext cx="10972800" cy="5177311"/>
          </a:xfrm>
        </p:spPr>
        <p:txBody>
          <a:bodyPr/>
          <a:lstStyle/>
          <a:p>
            <a:pPr marL="0" indent="0" algn="just">
              <a:lnSpc>
                <a:spcPct val="150000"/>
              </a:lnSpc>
              <a:buClrTx/>
              <a:buSzPct val="100000"/>
              <a:buNone/>
            </a:pPr>
            <a:r>
              <a:rPr lang="en-IN" sz="1850" dirty="0"/>
              <a:t>The Central Bureau of Investigation traces its origin to the Special Police Establishment (SPE) which was set up in 1941 by the Government of India. The functions of the SPE then were to investigate cases of bribery and corruption in transactions with the War &amp; Supply Department of India during World War II. Even after the end of the War, the need for a Central Government agency to investigate cases of bribery and corruption by Central Government employees was felt. The Delhi Special Police Establishment Act was therefore brought into force in 1946. This Act transferred the superintendence of the SPE to the Home Department and its functions were enlarged to cover all departments of the Govt. of India. The DSPE acquired its popular current name, Central Bureau of Investigation (CBI), through a Home Ministry resolution dated 1.4.1963 </a:t>
            </a:r>
            <a:endParaRPr lang="en-IN" sz="1850" dirty="0" smtClean="0"/>
          </a:p>
          <a:p>
            <a:pPr marL="0" indent="0" algn="just">
              <a:lnSpc>
                <a:spcPct val="150000"/>
              </a:lnSpc>
              <a:buClrTx/>
              <a:buSzPct val="100000"/>
              <a:buNone/>
            </a:pPr>
            <a:r>
              <a:rPr lang="en-IN" sz="1850" dirty="0"/>
              <a:t>In due course, with the setting up of a large number of public sector undertakings, the employees of these undertakings were also brought under CBI purview. Similarly, with the nationalisation of the banks in 1969, the Public Sector Banks and their employees also came within the ambit of the CBI. </a:t>
            </a:r>
          </a:p>
        </p:txBody>
      </p:sp>
    </p:spTree>
    <p:extLst>
      <p:ext uri="{BB962C8B-B14F-4D97-AF65-F5344CB8AC3E}">
        <p14:creationId xmlns:p14="http://schemas.microsoft.com/office/powerpoint/2010/main" val="75097151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IN" sz="4000" dirty="0"/>
              <a:t>Emergence as India’s premier Investigative </a:t>
            </a:r>
            <a:r>
              <a:rPr lang="en-IN" sz="4000" dirty="0" smtClean="0"/>
              <a:t>Agency</a:t>
            </a:r>
            <a:endParaRPr lang="en-IN" sz="1800" dirty="0"/>
          </a:p>
        </p:txBody>
      </p:sp>
      <p:sp>
        <p:nvSpPr>
          <p:cNvPr id="3" name="Content Placeholder 2"/>
          <p:cNvSpPr>
            <a:spLocks noGrp="1"/>
          </p:cNvSpPr>
          <p:nvPr>
            <p:ph idx="1"/>
          </p:nvPr>
        </p:nvSpPr>
        <p:spPr>
          <a:xfrm>
            <a:off x="609600" y="1365157"/>
            <a:ext cx="10972800" cy="5177311"/>
          </a:xfrm>
        </p:spPr>
        <p:txBody>
          <a:bodyPr/>
          <a:lstStyle/>
          <a:p>
            <a:pPr marL="0" indent="0" algn="just">
              <a:lnSpc>
                <a:spcPct val="150000"/>
              </a:lnSpc>
              <a:buClrTx/>
              <a:buSzPct val="100000"/>
              <a:buNone/>
            </a:pPr>
            <a:r>
              <a:rPr lang="en-IN" sz="2400" dirty="0"/>
              <a:t>From 1965 onwards, the CBI has also been entrusted with the investigation of Economic Offences and important conventional crimes such as murders, kidnapping, terrorist crimes, etc., on a selective basis. </a:t>
            </a:r>
            <a:endParaRPr lang="en-IN" sz="2400" dirty="0" smtClean="0"/>
          </a:p>
          <a:p>
            <a:pPr marL="0" indent="0" algn="just">
              <a:lnSpc>
                <a:spcPct val="150000"/>
              </a:lnSpc>
              <a:buClrTx/>
              <a:buSzPct val="100000"/>
              <a:buNone/>
            </a:pPr>
            <a:r>
              <a:rPr lang="en-IN" sz="2400" dirty="0"/>
              <a:t>The SPE initially had two Wings. They were the General Offences Wing (GOW) and Economic Offences Wing (EOW). The GOW dealt with cases of bribery and corruption involving the employees of Central Government and Public Sector Undertakings. The EOW dealt with cases of violation of various economic/fiscal laws. </a:t>
            </a:r>
            <a:endParaRPr lang="en-IN" sz="2000" dirty="0"/>
          </a:p>
        </p:txBody>
      </p:sp>
    </p:spTree>
    <p:extLst>
      <p:ext uri="{BB962C8B-B14F-4D97-AF65-F5344CB8AC3E}">
        <p14:creationId xmlns:p14="http://schemas.microsoft.com/office/powerpoint/2010/main" val="181538759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US" sz="4800" dirty="0" smtClean="0"/>
              <a:t>ED</a:t>
            </a:r>
            <a:endParaRPr lang="en-IN" sz="2400" dirty="0"/>
          </a:p>
        </p:txBody>
      </p:sp>
      <p:sp>
        <p:nvSpPr>
          <p:cNvPr id="3" name="Content Placeholder 2"/>
          <p:cNvSpPr>
            <a:spLocks noGrp="1"/>
          </p:cNvSpPr>
          <p:nvPr>
            <p:ph idx="1"/>
          </p:nvPr>
        </p:nvSpPr>
        <p:spPr>
          <a:xfrm>
            <a:off x="609600" y="1365157"/>
            <a:ext cx="10972800" cy="5177311"/>
          </a:xfrm>
        </p:spPr>
        <p:txBody>
          <a:bodyPr/>
          <a:lstStyle/>
          <a:p>
            <a:pPr marL="0" indent="0" algn="just">
              <a:lnSpc>
                <a:spcPct val="150000"/>
              </a:lnSpc>
              <a:buClrTx/>
              <a:buSzPct val="100000"/>
              <a:buNone/>
            </a:pPr>
            <a:r>
              <a:rPr lang="en-IN" sz="2200" dirty="0"/>
              <a:t>Directorate of Enforcement is a Multi-Disciplinary Organization mandated with the task of enforcing the provisions of two special fiscal laws-Foreign Exchange Management Act, 1999 (FEMA) and Prevention of Money Laundering Act, 2002 (PMLA). Besides directly recruiting personnel, the Directorate also draws officers from different Investigating Agencies, viz., Customs &amp; Central Excise, Income Tax, Police, etc. on deputation. </a:t>
            </a:r>
            <a:endParaRPr lang="en-IN" sz="2200" dirty="0" smtClean="0"/>
          </a:p>
          <a:p>
            <a:pPr marL="0" indent="0" algn="just">
              <a:lnSpc>
                <a:spcPct val="150000"/>
              </a:lnSpc>
              <a:buClrTx/>
              <a:buSzPct val="100000"/>
              <a:buNone/>
            </a:pPr>
            <a:r>
              <a:rPr lang="en-IN" sz="2200" dirty="0"/>
              <a:t>The origin of this Directorate goes back to 1st May, 1956, when an ‘Enforcement Unit’ was formed, in Department of Economic Affairs, for handling Exchange Control Laws violations under Foreign Exchange Regulation Act, 1947 (FERA ’47</a:t>
            </a:r>
            <a:r>
              <a:rPr lang="en-IN" sz="2200" dirty="0" smtClean="0"/>
              <a:t>).</a:t>
            </a:r>
            <a:endParaRPr lang="en-IN" sz="2200" dirty="0"/>
          </a:p>
        </p:txBody>
      </p:sp>
    </p:spTree>
    <p:extLst>
      <p:ext uri="{BB962C8B-B14F-4D97-AF65-F5344CB8AC3E}">
        <p14:creationId xmlns:p14="http://schemas.microsoft.com/office/powerpoint/2010/main" val="136694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Fraud Triangle and Fraud </a:t>
            </a:r>
            <a:r>
              <a:rPr lang="en-IN" sz="4800" dirty="0" smtClean="0"/>
              <a:t>Risk</a:t>
            </a:r>
            <a:endParaRPr lang="en-IN" sz="4800" dirty="0"/>
          </a:p>
        </p:txBody>
      </p:sp>
      <p:sp>
        <p:nvSpPr>
          <p:cNvPr id="3" name="Content Placeholder 2"/>
          <p:cNvSpPr>
            <a:spLocks noGrp="1"/>
          </p:cNvSpPr>
          <p:nvPr>
            <p:ph idx="1"/>
          </p:nvPr>
        </p:nvSpPr>
        <p:spPr>
          <a:xfrm>
            <a:off x="609600" y="1481069"/>
            <a:ext cx="10972800" cy="5009883"/>
          </a:xfrm>
        </p:spPr>
        <p:txBody>
          <a:bodyPr/>
          <a:lstStyle/>
          <a:p>
            <a:pPr marL="0" lvl="2" indent="0" algn="just">
              <a:lnSpc>
                <a:spcPct val="150000"/>
              </a:lnSpc>
              <a:spcBef>
                <a:spcPts val="0"/>
              </a:spcBef>
              <a:buClrTx/>
              <a:buSzPct val="100000"/>
              <a:buNone/>
            </a:pPr>
            <a:r>
              <a:rPr lang="en-IN" sz="2400" dirty="0"/>
              <a:t>A fraud triangle is a tool used in forensic auditing that explains three interrelated elements that assist the commission of fraud- Pressure (motive), opportunity (ability to carry out the fraud) and rationalization (justification of dishonest intentions). Fraud risk is the vulnerability, a company/organization has towards those who are capable of overcoming the three elements in the fraud triangle. </a:t>
            </a:r>
          </a:p>
          <a:p>
            <a:pPr marL="0" lvl="2" indent="0" algn="just">
              <a:spcBef>
                <a:spcPts val="0"/>
              </a:spcBef>
              <a:buClrTx/>
              <a:buSzPct val="100000"/>
              <a:buNone/>
            </a:pPr>
            <a:endParaRPr lang="en-IN" dirty="0"/>
          </a:p>
          <a:p>
            <a:pPr marL="0" indent="0">
              <a:buNone/>
            </a:pPr>
            <a:endParaRPr lang="en-IN" sz="2800" dirty="0"/>
          </a:p>
          <a:p>
            <a:endParaRPr lang="en-IN" sz="2800" dirty="0"/>
          </a:p>
          <a:p>
            <a:pPr marL="0" lvl="2" indent="0" algn="just">
              <a:spcBef>
                <a:spcPts val="0"/>
              </a:spcBef>
              <a:buClrTx/>
              <a:buSzPct val="100000"/>
              <a:buNone/>
            </a:pPr>
            <a:r>
              <a:rPr lang="en-IN" dirty="0" smtClean="0"/>
              <a:t> </a:t>
            </a:r>
            <a:endParaRPr lang="en-IN" b="1" dirty="0"/>
          </a:p>
        </p:txBody>
      </p:sp>
    </p:spTree>
    <p:extLst>
      <p:ext uri="{BB962C8B-B14F-4D97-AF65-F5344CB8AC3E}">
        <p14:creationId xmlns:p14="http://schemas.microsoft.com/office/powerpoint/2010/main" val="231514555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US" sz="4800" dirty="0" smtClean="0"/>
              <a:t>Main Functions of ED</a:t>
            </a:r>
            <a:endParaRPr lang="en-IN" sz="2400" dirty="0"/>
          </a:p>
        </p:txBody>
      </p:sp>
      <p:sp>
        <p:nvSpPr>
          <p:cNvPr id="3" name="Content Placeholder 2"/>
          <p:cNvSpPr>
            <a:spLocks noGrp="1"/>
          </p:cNvSpPr>
          <p:nvPr>
            <p:ph idx="1"/>
          </p:nvPr>
        </p:nvSpPr>
        <p:spPr>
          <a:xfrm>
            <a:off x="609600" y="1365157"/>
            <a:ext cx="10972800" cy="5177311"/>
          </a:xfrm>
        </p:spPr>
        <p:txBody>
          <a:bodyPr/>
          <a:lstStyle/>
          <a:p>
            <a:pPr algn="just">
              <a:lnSpc>
                <a:spcPct val="150000"/>
              </a:lnSpc>
              <a:buClrTx/>
              <a:buSzPct val="100000"/>
              <a:buFont typeface="Wingdings" panose="05000000000000000000" pitchFamily="2" charset="2"/>
              <a:buChar char="§"/>
            </a:pPr>
            <a:r>
              <a:rPr lang="en-IN" sz="2000" dirty="0"/>
              <a:t>Investigate contraventions of the provisions of Foreign Exchange Management Act, 1999(FEMA) which came into force with effect from 1.6.2000. Contraventions of FEMA </a:t>
            </a:r>
            <a:r>
              <a:rPr lang="en-IN" sz="2000" dirty="0" smtClean="0"/>
              <a:t>are subjected to </a:t>
            </a:r>
            <a:r>
              <a:rPr lang="en-IN" sz="2000" dirty="0"/>
              <a:t>penalties upto three times the sum involved can be imposed. </a:t>
            </a:r>
            <a:endParaRPr lang="en-IN" sz="2000" dirty="0" smtClean="0"/>
          </a:p>
          <a:p>
            <a:pPr algn="just">
              <a:lnSpc>
                <a:spcPct val="150000"/>
              </a:lnSpc>
              <a:buClrTx/>
              <a:buSzPct val="100000"/>
              <a:buFont typeface="Wingdings" panose="05000000000000000000" pitchFamily="2" charset="2"/>
              <a:buChar char="§"/>
            </a:pPr>
            <a:r>
              <a:rPr lang="en-IN" sz="2000" dirty="0"/>
              <a:t>Investigate offences of money laundering under the provisions of Prevention of Money Laundering Act, 2002(PMLA) which came into force with effect from 1.7.2005 and to take actions of attachment and confiscation of property if the same is determined to be proceeds of crime derived from a Scheduled Offence under PMLA, and to prosecute the persons involved in the offence of money laundering. </a:t>
            </a:r>
            <a:endParaRPr lang="en-IN" sz="2000" dirty="0" smtClean="0"/>
          </a:p>
          <a:p>
            <a:pPr algn="just">
              <a:lnSpc>
                <a:spcPct val="150000"/>
              </a:lnSpc>
              <a:buClrTx/>
              <a:buSzPct val="100000"/>
              <a:buFont typeface="Wingdings" panose="05000000000000000000" pitchFamily="2" charset="2"/>
              <a:buChar char="§"/>
            </a:pPr>
            <a:r>
              <a:rPr lang="en-IN" sz="2000" dirty="0"/>
              <a:t>Adjudicate Show Cause Notices issued under the repealed Foreign Exchange Regulation Act, 1973 (FERA) upto 31.5.2002 for the alleged contraventions of the Act which may result in imposition of penalties. </a:t>
            </a:r>
            <a:endParaRPr lang="en-IN" sz="2000" dirty="0" smtClean="0"/>
          </a:p>
          <a:p>
            <a:pPr marL="0" indent="0" algn="just">
              <a:lnSpc>
                <a:spcPct val="150000"/>
              </a:lnSpc>
              <a:buClrTx/>
              <a:buSzPct val="100000"/>
              <a:buNone/>
            </a:pPr>
            <a:endParaRPr lang="en-IN" sz="2000" dirty="0" smtClean="0"/>
          </a:p>
          <a:p>
            <a:pPr marL="0" indent="0" algn="just">
              <a:lnSpc>
                <a:spcPct val="150000"/>
              </a:lnSpc>
              <a:buClrTx/>
              <a:buSzPct val="100000"/>
              <a:buNone/>
            </a:pPr>
            <a:endParaRPr lang="en-IN" sz="2000" dirty="0"/>
          </a:p>
        </p:txBody>
      </p:sp>
    </p:spTree>
    <p:extLst>
      <p:ext uri="{BB962C8B-B14F-4D97-AF65-F5344CB8AC3E}">
        <p14:creationId xmlns:p14="http://schemas.microsoft.com/office/powerpoint/2010/main" val="313771813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US" sz="4800" dirty="0" smtClean="0"/>
              <a:t>Main Functions of ED continued…..</a:t>
            </a:r>
            <a:endParaRPr lang="en-IN" sz="2400" dirty="0"/>
          </a:p>
        </p:txBody>
      </p:sp>
      <p:sp>
        <p:nvSpPr>
          <p:cNvPr id="3" name="Content Placeholder 2"/>
          <p:cNvSpPr>
            <a:spLocks noGrp="1"/>
          </p:cNvSpPr>
          <p:nvPr>
            <p:ph idx="1"/>
          </p:nvPr>
        </p:nvSpPr>
        <p:spPr>
          <a:xfrm>
            <a:off x="609600" y="1365157"/>
            <a:ext cx="10972800" cy="5177311"/>
          </a:xfrm>
        </p:spPr>
        <p:txBody>
          <a:bodyPr/>
          <a:lstStyle/>
          <a:p>
            <a:pPr algn="just">
              <a:lnSpc>
                <a:spcPct val="150000"/>
              </a:lnSpc>
              <a:buClrTx/>
              <a:buSzPct val="100000"/>
              <a:buFont typeface="Wingdings" panose="05000000000000000000" pitchFamily="2" charset="2"/>
              <a:buChar char="§"/>
            </a:pPr>
            <a:r>
              <a:rPr lang="en-IN" sz="2200" dirty="0"/>
              <a:t>Processing cases of fugitive/s from India under Fugitive Economic Offenders Act, 2018. The objective of this Act is to provide for measures to deter fugitive economic offenders from evading the process of law in India by staying outside the jurisdiction of Indian Courts and to preserve the sanctity of the rule of law in India. </a:t>
            </a:r>
            <a:endParaRPr lang="en-IN" sz="2200" dirty="0" smtClean="0"/>
          </a:p>
          <a:p>
            <a:pPr algn="just">
              <a:lnSpc>
                <a:spcPct val="150000"/>
              </a:lnSpc>
              <a:buClrTx/>
              <a:buSzPct val="100000"/>
              <a:buFont typeface="Wingdings" panose="05000000000000000000" pitchFamily="2" charset="2"/>
              <a:buChar char="§"/>
            </a:pPr>
            <a:r>
              <a:rPr lang="en-IN" sz="2200" dirty="0"/>
              <a:t>Sponsor cases of preventive detention under Conservation of Foreign Exchange and Prevention of Smuggling Activities Act, 1974(COFEPOSA) in regard to contraventions of FEMA. </a:t>
            </a:r>
            <a:endParaRPr lang="en-IN" sz="2200" dirty="0" smtClean="0"/>
          </a:p>
          <a:p>
            <a:pPr algn="just">
              <a:lnSpc>
                <a:spcPct val="150000"/>
              </a:lnSpc>
              <a:buClrTx/>
              <a:buSzPct val="100000"/>
              <a:buFont typeface="Wingdings" panose="05000000000000000000" pitchFamily="2" charset="2"/>
              <a:buChar char="§"/>
            </a:pPr>
            <a:r>
              <a:rPr lang="en-IN" sz="2200" dirty="0"/>
              <a:t>Render cooperation to foreign countries in matters relating to money laundering and restitution of assets under the provisions of PMLA and to seek cooperation in such matters. </a:t>
            </a:r>
            <a:endParaRPr lang="en-IN" sz="2200" dirty="0" smtClean="0"/>
          </a:p>
          <a:p>
            <a:pPr marL="0" indent="0" algn="just">
              <a:lnSpc>
                <a:spcPct val="150000"/>
              </a:lnSpc>
              <a:buClrTx/>
              <a:buSzPct val="100000"/>
              <a:buNone/>
            </a:pPr>
            <a:endParaRPr lang="en-IN" sz="2000" dirty="0"/>
          </a:p>
        </p:txBody>
      </p:sp>
    </p:spTree>
    <p:extLst>
      <p:ext uri="{BB962C8B-B14F-4D97-AF65-F5344CB8AC3E}">
        <p14:creationId xmlns:p14="http://schemas.microsoft.com/office/powerpoint/2010/main" val="121047449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US" sz="4800" dirty="0" smtClean="0"/>
              <a:t>SFIO</a:t>
            </a:r>
            <a:endParaRPr lang="en-IN" sz="2400" dirty="0"/>
          </a:p>
        </p:txBody>
      </p:sp>
      <p:sp>
        <p:nvSpPr>
          <p:cNvPr id="3" name="Content Placeholder 2"/>
          <p:cNvSpPr>
            <a:spLocks noGrp="1"/>
          </p:cNvSpPr>
          <p:nvPr>
            <p:ph idx="1"/>
          </p:nvPr>
        </p:nvSpPr>
        <p:spPr>
          <a:xfrm>
            <a:off x="609600" y="1365157"/>
            <a:ext cx="10972800" cy="5177311"/>
          </a:xfrm>
        </p:spPr>
        <p:txBody>
          <a:bodyPr/>
          <a:lstStyle/>
          <a:p>
            <a:pPr marL="0" indent="0" algn="just">
              <a:lnSpc>
                <a:spcPct val="150000"/>
              </a:lnSpc>
              <a:buClrTx/>
              <a:buSzPct val="100000"/>
              <a:buNone/>
            </a:pPr>
            <a:r>
              <a:rPr lang="en-IN" sz="2000" dirty="0"/>
              <a:t>The Government of India had set up a Committee on Corporate Governance under the Chairmanship of Shri </a:t>
            </a:r>
            <a:r>
              <a:rPr lang="en-IN" sz="2000" dirty="0" err="1"/>
              <a:t>Naresh</a:t>
            </a:r>
            <a:r>
              <a:rPr lang="en-IN" sz="2000" dirty="0"/>
              <a:t> Chandra, former Cabinet Secretary. The </a:t>
            </a:r>
            <a:r>
              <a:rPr lang="en-IN" sz="2000" dirty="0" err="1"/>
              <a:t>Naresh</a:t>
            </a:r>
            <a:r>
              <a:rPr lang="en-IN" sz="2000" dirty="0"/>
              <a:t> Chandra Committee inter-alia recommended setting up of Corporate Serious Fraud Office. The recommendations of </a:t>
            </a:r>
            <a:r>
              <a:rPr lang="en-IN" sz="2000" dirty="0" err="1"/>
              <a:t>Naresh</a:t>
            </a:r>
            <a:r>
              <a:rPr lang="en-IN" sz="2000" dirty="0"/>
              <a:t> Chandra Committee were as under: </a:t>
            </a:r>
            <a:endParaRPr lang="en-IN" sz="2000" dirty="0" smtClean="0"/>
          </a:p>
          <a:p>
            <a:pPr algn="just">
              <a:lnSpc>
                <a:spcPct val="150000"/>
              </a:lnSpc>
              <a:buClrTx/>
              <a:buSzPct val="100000"/>
              <a:buFont typeface="Wingdings" panose="05000000000000000000" pitchFamily="2" charset="2"/>
              <a:buChar char="§"/>
            </a:pPr>
            <a:r>
              <a:rPr lang="en-IN" sz="2000" dirty="0"/>
              <a:t>A Corporate Serious Fraud Office should be set up in the Department of Company Affairs with specialists inducted on the basis of transfer/deputation and on special term contracts. </a:t>
            </a:r>
            <a:endParaRPr lang="en-IN" sz="2000" dirty="0" smtClean="0"/>
          </a:p>
          <a:p>
            <a:pPr algn="just">
              <a:lnSpc>
                <a:spcPct val="150000"/>
              </a:lnSpc>
              <a:buClrTx/>
              <a:buSzPct val="100000"/>
              <a:buFont typeface="Wingdings" panose="05000000000000000000" pitchFamily="2" charset="2"/>
              <a:buChar char="§"/>
            </a:pPr>
            <a:r>
              <a:rPr lang="en-IN" sz="2000" dirty="0"/>
              <a:t>This should be in the form of a multi-disciplinary team that not only uncovers the fraud, but able to direct and supervise prosecutions under various economic legislations through appropriate agencies. </a:t>
            </a:r>
            <a:endParaRPr lang="en-IN" sz="2000" dirty="0" smtClean="0"/>
          </a:p>
          <a:p>
            <a:pPr algn="just">
              <a:lnSpc>
                <a:spcPct val="150000"/>
              </a:lnSpc>
              <a:buClrTx/>
              <a:buSzPct val="100000"/>
              <a:buFont typeface="Wingdings" panose="05000000000000000000" pitchFamily="2" charset="2"/>
              <a:buChar char="§"/>
            </a:pPr>
            <a:r>
              <a:rPr lang="en-IN" sz="2000" dirty="0"/>
              <a:t>There should be a Task Force constituted for each case under a designated team leader </a:t>
            </a:r>
          </a:p>
        </p:txBody>
      </p:sp>
    </p:spTree>
    <p:extLst>
      <p:ext uri="{BB962C8B-B14F-4D97-AF65-F5344CB8AC3E}">
        <p14:creationId xmlns:p14="http://schemas.microsoft.com/office/powerpoint/2010/main" val="26485955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US" sz="4800" dirty="0" smtClean="0"/>
              <a:t>SFIO</a:t>
            </a:r>
            <a:endParaRPr lang="en-IN" sz="2400" dirty="0"/>
          </a:p>
        </p:txBody>
      </p:sp>
      <p:sp>
        <p:nvSpPr>
          <p:cNvPr id="3" name="Content Placeholder 2"/>
          <p:cNvSpPr>
            <a:spLocks noGrp="1"/>
          </p:cNvSpPr>
          <p:nvPr>
            <p:ph idx="1"/>
          </p:nvPr>
        </p:nvSpPr>
        <p:spPr>
          <a:xfrm>
            <a:off x="609600" y="1365157"/>
            <a:ext cx="10972800" cy="5177311"/>
          </a:xfrm>
        </p:spPr>
        <p:txBody>
          <a:bodyPr/>
          <a:lstStyle/>
          <a:p>
            <a:pPr marL="0" indent="0" algn="just">
              <a:lnSpc>
                <a:spcPct val="150000"/>
              </a:lnSpc>
              <a:buClrTx/>
              <a:buSzPct val="100000"/>
              <a:buNone/>
            </a:pPr>
            <a:r>
              <a:rPr lang="en-IN" sz="2200" dirty="0"/>
              <a:t>As per the decisions of the Cabinet, the Central Government issued a resolution on 2nd July, 2003 constituting this organisation. In continuation of the aforesaid Resolution, charter of Serious Fraud Investigation Office was issued by the Government on 21st of August, 2003 which inter alia stated that the </a:t>
            </a:r>
            <a:r>
              <a:rPr lang="en-IN" sz="2200" b="1" dirty="0"/>
              <a:t>responsibilities and functions of the SFIO will include, but not be limited to the </a:t>
            </a:r>
            <a:r>
              <a:rPr lang="en-IN" sz="2200" b="1" dirty="0" smtClean="0"/>
              <a:t>following:</a:t>
            </a:r>
          </a:p>
          <a:p>
            <a:pPr algn="just">
              <a:lnSpc>
                <a:spcPct val="150000"/>
              </a:lnSpc>
              <a:buClrTx/>
              <a:buSzPct val="100000"/>
              <a:buFont typeface="Wingdings" panose="05000000000000000000" pitchFamily="2" charset="2"/>
              <a:buChar char="§"/>
            </a:pPr>
            <a:r>
              <a:rPr lang="en-IN" sz="2200" dirty="0" smtClean="0"/>
              <a:t>The </a:t>
            </a:r>
            <a:r>
              <a:rPr lang="en-IN" sz="2200" dirty="0"/>
              <a:t>SFIO is expected to be a multi-disciplinary organisation consisting of experts in the field of accountancy, forensic auditing, law, information technology, investigation, company law, capital market and taxation for detecting and prosecuting or recommending for prosecution white collar crimes/frauds. </a:t>
            </a:r>
            <a:r>
              <a:rPr lang="en-IN" sz="2200" dirty="0" smtClean="0"/>
              <a:t> </a:t>
            </a:r>
            <a:endParaRPr lang="en-IN" sz="2200" dirty="0"/>
          </a:p>
        </p:txBody>
      </p:sp>
    </p:spTree>
    <p:extLst>
      <p:ext uri="{BB962C8B-B14F-4D97-AF65-F5344CB8AC3E}">
        <p14:creationId xmlns:p14="http://schemas.microsoft.com/office/powerpoint/2010/main" val="69264364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US" sz="4800" dirty="0" smtClean="0"/>
              <a:t>SFIO</a:t>
            </a:r>
            <a:endParaRPr lang="en-IN" sz="2400" dirty="0"/>
          </a:p>
        </p:txBody>
      </p:sp>
      <p:sp>
        <p:nvSpPr>
          <p:cNvPr id="3" name="Content Placeholder 2"/>
          <p:cNvSpPr>
            <a:spLocks noGrp="1"/>
          </p:cNvSpPr>
          <p:nvPr>
            <p:ph idx="1"/>
          </p:nvPr>
        </p:nvSpPr>
        <p:spPr>
          <a:xfrm>
            <a:off x="609600" y="1365157"/>
            <a:ext cx="10972800" cy="5177311"/>
          </a:xfrm>
        </p:spPr>
        <p:txBody>
          <a:bodyPr/>
          <a:lstStyle/>
          <a:p>
            <a:pPr algn="just">
              <a:lnSpc>
                <a:spcPct val="150000"/>
              </a:lnSpc>
              <a:buClrTx/>
              <a:buSzPct val="100000"/>
              <a:buFont typeface="Wingdings" panose="05000000000000000000" pitchFamily="2" charset="2"/>
              <a:buChar char="§"/>
            </a:pPr>
            <a:r>
              <a:rPr lang="en-IN" sz="2200" smtClean="0"/>
              <a:t>The </a:t>
            </a:r>
            <a:r>
              <a:rPr lang="en-IN" sz="2200" dirty="0"/>
              <a:t>SFIO will normally take up for investigation only such cases, which are characterized by – </a:t>
            </a:r>
            <a:endParaRPr lang="en-IN" sz="2200" dirty="0" smtClean="0"/>
          </a:p>
          <a:p>
            <a:pPr lvl="1" algn="just">
              <a:lnSpc>
                <a:spcPct val="150000"/>
              </a:lnSpc>
              <a:buClrTx/>
              <a:buSzPct val="100000"/>
              <a:buFont typeface="Wingdings" panose="05000000000000000000" pitchFamily="2" charset="2"/>
              <a:buChar char="Ø"/>
            </a:pPr>
            <a:r>
              <a:rPr lang="en-IN" sz="2000" dirty="0"/>
              <a:t>complexity and having inter-departmental and multi- disciplinary ramifications; </a:t>
            </a:r>
            <a:endParaRPr lang="en-IN" sz="2000" dirty="0" smtClean="0"/>
          </a:p>
          <a:p>
            <a:pPr lvl="1" algn="just">
              <a:lnSpc>
                <a:spcPct val="150000"/>
              </a:lnSpc>
              <a:buClrTx/>
              <a:buSzPct val="100000"/>
              <a:buFont typeface="Wingdings" panose="05000000000000000000" pitchFamily="2" charset="2"/>
              <a:buChar char="Ø"/>
            </a:pPr>
            <a:r>
              <a:rPr lang="en-IN" sz="2000" dirty="0"/>
              <a:t>substantial involvement of public interest to be judged by size, either in terms of monetary </a:t>
            </a:r>
            <a:endParaRPr lang="en-IN" sz="2000" dirty="0" smtClean="0"/>
          </a:p>
          <a:p>
            <a:pPr lvl="1" algn="just">
              <a:lnSpc>
                <a:spcPct val="150000"/>
              </a:lnSpc>
              <a:buClrTx/>
              <a:buSzPct val="100000"/>
              <a:buFont typeface="Wingdings" panose="05000000000000000000" pitchFamily="2" charset="2"/>
              <a:buChar char="Ø"/>
            </a:pPr>
            <a:r>
              <a:rPr lang="en-IN" sz="2000" dirty="0"/>
              <a:t>the possibility of investigation leading to or contributing towards a clear improvement in systems, laws or procedures. </a:t>
            </a:r>
          </a:p>
        </p:txBody>
      </p:sp>
    </p:spTree>
    <p:extLst>
      <p:ext uri="{BB962C8B-B14F-4D97-AF65-F5344CB8AC3E}">
        <p14:creationId xmlns:p14="http://schemas.microsoft.com/office/powerpoint/2010/main" val="384076692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6213"/>
            <a:ext cx="10972800" cy="737584"/>
          </a:xfrm>
        </p:spPr>
        <p:txBody>
          <a:bodyPr/>
          <a:lstStyle/>
          <a:p>
            <a:pPr algn="ctr"/>
            <a:r>
              <a:rPr lang="en-US" sz="4800" dirty="0" smtClean="0"/>
              <a:t>SFIO</a:t>
            </a:r>
            <a:endParaRPr lang="en-IN" sz="2400" dirty="0"/>
          </a:p>
        </p:txBody>
      </p:sp>
      <p:sp>
        <p:nvSpPr>
          <p:cNvPr id="3" name="Content Placeholder 2"/>
          <p:cNvSpPr>
            <a:spLocks noGrp="1"/>
          </p:cNvSpPr>
          <p:nvPr>
            <p:ph idx="1"/>
          </p:nvPr>
        </p:nvSpPr>
        <p:spPr>
          <a:xfrm>
            <a:off x="609600" y="1365157"/>
            <a:ext cx="10972800" cy="5177311"/>
          </a:xfrm>
        </p:spPr>
        <p:txBody>
          <a:bodyPr/>
          <a:lstStyle/>
          <a:p>
            <a:pPr algn="just">
              <a:lnSpc>
                <a:spcPct val="150000"/>
              </a:lnSpc>
              <a:buClrTx/>
              <a:buSzPct val="100000"/>
              <a:buFont typeface="Wingdings" panose="05000000000000000000" pitchFamily="2" charset="2"/>
              <a:buChar char="§"/>
            </a:pPr>
            <a:r>
              <a:rPr lang="en-IN" sz="2400" dirty="0"/>
              <a:t>The SFIO shall investigate serious cases of fraud received from Department of Company Affairs. </a:t>
            </a:r>
            <a:endParaRPr lang="en-IN" sz="2400" dirty="0" smtClean="0"/>
          </a:p>
          <a:p>
            <a:pPr algn="just">
              <a:lnSpc>
                <a:spcPct val="150000"/>
              </a:lnSpc>
              <a:buClrTx/>
              <a:buSzPct val="100000"/>
              <a:buFont typeface="Wingdings" panose="05000000000000000000" pitchFamily="2" charset="2"/>
              <a:buChar char="§"/>
            </a:pPr>
            <a:r>
              <a:rPr lang="en-IN" sz="2400" dirty="0"/>
              <a:t>Whether or not an investigation should be taken up by the SFIO would be decided by the Director, SFIO who will be expected to record the reasons in writing. These decisions will be further subject to review by a coordination committee. </a:t>
            </a:r>
          </a:p>
        </p:txBody>
      </p:sp>
    </p:spTree>
    <p:extLst>
      <p:ext uri="{BB962C8B-B14F-4D97-AF65-F5344CB8AC3E}">
        <p14:creationId xmlns:p14="http://schemas.microsoft.com/office/powerpoint/2010/main" val="206685296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00015"/>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FCPA (USA)</a:t>
            </a:r>
          </a:p>
        </p:txBody>
      </p:sp>
    </p:spTree>
    <p:extLst>
      <p:ext uri="{BB962C8B-B14F-4D97-AF65-F5344CB8AC3E}">
        <p14:creationId xmlns:p14="http://schemas.microsoft.com/office/powerpoint/2010/main" val="223752927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FCPA (USA</a:t>
            </a:r>
            <a:r>
              <a:rPr lang="en-IN" sz="4800" dirty="0" smtClean="0"/>
              <a:t>)_An Overview</a:t>
            </a:r>
            <a:endParaRPr lang="en-IN" sz="2400" dirty="0"/>
          </a:p>
        </p:txBody>
      </p:sp>
      <p:sp>
        <p:nvSpPr>
          <p:cNvPr id="3" name="Content Placeholder 2"/>
          <p:cNvSpPr>
            <a:spLocks noGrp="1"/>
          </p:cNvSpPr>
          <p:nvPr>
            <p:ph idx="1"/>
          </p:nvPr>
        </p:nvSpPr>
        <p:spPr>
          <a:xfrm>
            <a:off x="609600" y="1365157"/>
            <a:ext cx="10972800" cy="5356319"/>
          </a:xfrm>
        </p:spPr>
        <p:txBody>
          <a:bodyPr/>
          <a:lstStyle/>
          <a:p>
            <a:pPr marL="0" indent="0" algn="just">
              <a:buClrTx/>
              <a:buSzPct val="100000"/>
              <a:buNone/>
            </a:pPr>
            <a:r>
              <a:rPr lang="en-IN" sz="2000" dirty="0"/>
              <a:t>The Foreign Corrupt Practices Act (FCPA, the Act) is a United States law that prohibits U.S. firms and individuals from paying bribes to foreign officials to further business deals. The FCPA contains two main articles</a:t>
            </a:r>
            <a:r>
              <a:rPr lang="en-IN" sz="2000" dirty="0" smtClean="0"/>
              <a:t>:</a:t>
            </a:r>
          </a:p>
          <a:p>
            <a:pPr lvl="1" algn="just">
              <a:lnSpc>
                <a:spcPct val="150000"/>
              </a:lnSpc>
              <a:buClrTx/>
              <a:buSzPct val="100000"/>
              <a:buFont typeface="Wingdings" panose="05000000000000000000" pitchFamily="2" charset="2"/>
              <a:buChar char="§"/>
            </a:pPr>
            <a:r>
              <a:rPr lang="en-IN" sz="1900" dirty="0"/>
              <a:t>The anti-bribery provisions</a:t>
            </a:r>
            <a:r>
              <a:rPr lang="en-IN" sz="1900" dirty="0" smtClean="0"/>
              <a:t>.</a:t>
            </a:r>
          </a:p>
          <a:p>
            <a:pPr lvl="1" algn="just">
              <a:lnSpc>
                <a:spcPct val="150000"/>
              </a:lnSpc>
              <a:buClrTx/>
              <a:buSzPct val="100000"/>
              <a:buFont typeface="Wingdings" panose="05000000000000000000" pitchFamily="2" charset="2"/>
              <a:buChar char="§"/>
            </a:pPr>
            <a:r>
              <a:rPr lang="en-IN" sz="1900" dirty="0"/>
              <a:t>The books, records, and internal control provisions, which speaks to accounting practices</a:t>
            </a:r>
            <a:r>
              <a:rPr lang="en-IN" sz="1900" dirty="0" smtClean="0"/>
              <a:t>.</a:t>
            </a:r>
          </a:p>
          <a:p>
            <a:pPr marL="0" indent="0" algn="just">
              <a:buClrTx/>
              <a:buSzPct val="100000"/>
              <a:buNone/>
            </a:pPr>
            <a:r>
              <a:rPr lang="en-IN" sz="2000" dirty="0"/>
              <a:t>The FCPA applies to prohibited conduct anywhere in the world and extends to both U.S. publicly traded companies and privately held companies</a:t>
            </a:r>
            <a:r>
              <a:rPr lang="en-IN" sz="2000" dirty="0" smtClean="0"/>
              <a:t>.</a:t>
            </a:r>
          </a:p>
          <a:p>
            <a:pPr lvl="1" algn="just">
              <a:lnSpc>
                <a:spcPct val="150000"/>
              </a:lnSpc>
              <a:buClrTx/>
              <a:buSzPct val="100000"/>
              <a:buFont typeface="Wingdings" panose="05000000000000000000" pitchFamily="2" charset="2"/>
              <a:buChar char="§"/>
            </a:pPr>
            <a:r>
              <a:rPr lang="en-IN" sz="1850" dirty="0"/>
              <a:t>The Foreign Corrupt Practices Act (FCPA) is a U.S. statute that prohibits firms and individuals from paying bribes to foreign officials to further business </a:t>
            </a:r>
            <a:r>
              <a:rPr lang="en-IN" sz="1850" dirty="0" smtClean="0"/>
              <a:t>deals.</a:t>
            </a:r>
            <a:endParaRPr lang="en-IN" sz="1850" dirty="0"/>
          </a:p>
          <a:p>
            <a:pPr lvl="1" algn="just">
              <a:lnSpc>
                <a:spcPct val="150000"/>
              </a:lnSpc>
              <a:buClrTx/>
              <a:buSzPct val="100000"/>
              <a:buFont typeface="Wingdings" panose="05000000000000000000" pitchFamily="2" charset="2"/>
              <a:buChar char="§"/>
            </a:pPr>
            <a:r>
              <a:rPr lang="en-IN" sz="1850" dirty="0" smtClean="0"/>
              <a:t>Both </a:t>
            </a:r>
            <a:r>
              <a:rPr lang="en-IN" sz="1850" dirty="0"/>
              <a:t>the Securities and Exchange Commission (SEC) and the Department of Justice (DOJ) are responsible for enforcing the FCPA. </a:t>
            </a:r>
          </a:p>
          <a:p>
            <a:pPr lvl="1" algn="just">
              <a:lnSpc>
                <a:spcPct val="150000"/>
              </a:lnSpc>
              <a:buClrTx/>
              <a:buSzPct val="100000"/>
              <a:buFont typeface="Wingdings" panose="05000000000000000000" pitchFamily="2" charset="2"/>
              <a:buChar char="§"/>
            </a:pPr>
            <a:r>
              <a:rPr lang="en-IN" sz="1850" dirty="0" smtClean="0"/>
              <a:t>Passage </a:t>
            </a:r>
            <a:r>
              <a:rPr lang="en-IN" sz="1850" dirty="0"/>
              <a:t>of the FCPA, in 1977, helped to level the playing field for American businesses in overseas markets. </a:t>
            </a:r>
          </a:p>
          <a:p>
            <a:pPr lvl="1" algn="just">
              <a:lnSpc>
                <a:spcPct val="150000"/>
              </a:lnSpc>
              <a:buClrTx/>
              <a:buSzPct val="100000"/>
              <a:buFont typeface="Wingdings" panose="05000000000000000000" pitchFamily="2" charset="2"/>
              <a:buChar char="§"/>
            </a:pPr>
            <a:endParaRPr lang="en-IN" sz="1800" dirty="0"/>
          </a:p>
        </p:txBody>
      </p:sp>
    </p:spTree>
    <p:extLst>
      <p:ext uri="{BB962C8B-B14F-4D97-AF65-F5344CB8AC3E}">
        <p14:creationId xmlns:p14="http://schemas.microsoft.com/office/powerpoint/2010/main" val="399028394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000" dirty="0"/>
              <a:t>Understanding the Foreign Corrupt Practices </a:t>
            </a:r>
            <a:r>
              <a:rPr lang="en-IN" sz="4000" dirty="0" smtClean="0"/>
              <a:t>Act</a:t>
            </a:r>
            <a:endParaRPr lang="en-IN" sz="1800" dirty="0"/>
          </a:p>
        </p:txBody>
      </p:sp>
      <p:sp>
        <p:nvSpPr>
          <p:cNvPr id="3" name="Content Placeholder 2"/>
          <p:cNvSpPr>
            <a:spLocks noGrp="1"/>
          </p:cNvSpPr>
          <p:nvPr>
            <p:ph idx="1"/>
          </p:nvPr>
        </p:nvSpPr>
        <p:spPr>
          <a:xfrm>
            <a:off x="609600" y="1365157"/>
            <a:ext cx="10972800" cy="5356319"/>
          </a:xfrm>
        </p:spPr>
        <p:txBody>
          <a:bodyPr/>
          <a:lstStyle/>
          <a:p>
            <a:pPr marL="0" lvl="1" indent="0" algn="just">
              <a:lnSpc>
                <a:spcPct val="150000"/>
              </a:lnSpc>
              <a:spcBef>
                <a:spcPts val="0"/>
              </a:spcBef>
              <a:buClrTx/>
              <a:buSzPct val="100000"/>
              <a:buNone/>
            </a:pPr>
            <a:r>
              <a:rPr lang="en-IN" dirty="0"/>
              <a:t>The Foreign Corrupt Practices Act targets corruption and bribery internationally. Paying foreign officials for expediting legal processes or obtaining contracts was a common business practice around the world well into the 1970s. In some countries, in fact, corporations routinely wrote-off bribes as normal business expenses when filing their tax returns. </a:t>
            </a:r>
            <a:endParaRPr lang="en-IN" dirty="0" smtClean="0"/>
          </a:p>
          <a:p>
            <a:pPr marL="0" lvl="1" indent="0" algn="just">
              <a:lnSpc>
                <a:spcPct val="150000"/>
              </a:lnSpc>
              <a:spcBef>
                <a:spcPts val="0"/>
              </a:spcBef>
              <a:buClrTx/>
              <a:buSzPct val="100000"/>
              <a:buNone/>
            </a:pPr>
            <a:r>
              <a:rPr lang="en-IN" dirty="0"/>
              <a:t>The FCPA’s anti-bribery regime along with the adoption of treaties like the Organisation for Economic Co-operation and Development's (OECD), which required signatory countries to outlaw all financial crime has helped to level the playing field abroad for U.S. businesses. </a:t>
            </a:r>
          </a:p>
        </p:txBody>
      </p:sp>
    </p:spTree>
    <p:extLst>
      <p:ext uri="{BB962C8B-B14F-4D97-AF65-F5344CB8AC3E}">
        <p14:creationId xmlns:p14="http://schemas.microsoft.com/office/powerpoint/2010/main" val="331064746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Anti-Bribery </a:t>
            </a:r>
            <a:r>
              <a:rPr lang="en-IN" sz="4800" dirty="0" smtClean="0"/>
              <a:t>Provisions</a:t>
            </a:r>
            <a:endParaRPr lang="en-IN" sz="2400" dirty="0"/>
          </a:p>
        </p:txBody>
      </p:sp>
      <p:sp>
        <p:nvSpPr>
          <p:cNvPr id="3" name="Content Placeholder 2"/>
          <p:cNvSpPr>
            <a:spLocks noGrp="1"/>
          </p:cNvSpPr>
          <p:nvPr>
            <p:ph idx="1"/>
          </p:nvPr>
        </p:nvSpPr>
        <p:spPr>
          <a:xfrm>
            <a:off x="609600" y="1365157"/>
            <a:ext cx="10972800" cy="5356319"/>
          </a:xfrm>
        </p:spPr>
        <p:txBody>
          <a:bodyPr/>
          <a:lstStyle/>
          <a:p>
            <a:pPr marL="0" lvl="1" indent="0" algn="just">
              <a:lnSpc>
                <a:spcPct val="150000"/>
              </a:lnSpc>
              <a:spcBef>
                <a:spcPts val="0"/>
              </a:spcBef>
              <a:buClrTx/>
              <a:buSzPct val="100000"/>
              <a:buNone/>
            </a:pPr>
            <a:r>
              <a:rPr lang="en-IN" dirty="0"/>
              <a:t>The act prohibits bribery of foreign officials and intends to deter corruption and abuses of power worldwide. The FCPA contains policies for governing the actions of publicly traded companies, their directors, officers, shareholders, agents, and employees. This includes working through third parties such as consultants and partners in a joint venture (JV) with the company-meaning that the use of proxies to execute a bribe will not shield the company or individual from culpability. </a:t>
            </a:r>
          </a:p>
        </p:txBody>
      </p:sp>
    </p:spTree>
    <p:extLst>
      <p:ext uri="{BB962C8B-B14F-4D97-AF65-F5344CB8AC3E}">
        <p14:creationId xmlns:p14="http://schemas.microsoft.com/office/powerpoint/2010/main" val="17771145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Procedures of Forensic Audit</a:t>
            </a:r>
            <a:endParaRPr lang="en-IN" sz="4800" dirty="0"/>
          </a:p>
        </p:txBody>
      </p:sp>
      <p:sp>
        <p:nvSpPr>
          <p:cNvPr id="3" name="Content Placeholder 2"/>
          <p:cNvSpPr>
            <a:spLocks noGrp="1"/>
          </p:cNvSpPr>
          <p:nvPr>
            <p:ph idx="1"/>
          </p:nvPr>
        </p:nvSpPr>
        <p:spPr>
          <a:xfrm>
            <a:off x="609600" y="1481069"/>
            <a:ext cx="10972800" cy="5074278"/>
          </a:xfrm>
        </p:spPr>
        <p:txBody>
          <a:bodyPr/>
          <a:lstStyle/>
          <a:p>
            <a:pPr marL="0" lvl="2" indent="0" algn="just">
              <a:spcBef>
                <a:spcPts val="0"/>
              </a:spcBef>
              <a:buClrTx/>
              <a:buSzPct val="100000"/>
              <a:buNone/>
            </a:pPr>
            <a:r>
              <a:rPr lang="en-IN" sz="2200" b="1" dirty="0" smtClean="0"/>
              <a:t>Step 3 - </a:t>
            </a:r>
            <a:r>
              <a:rPr lang="en-IN" sz="2200" b="1" dirty="0"/>
              <a:t>Gathering </a:t>
            </a:r>
            <a:r>
              <a:rPr lang="en-IN" sz="2200" b="1" dirty="0" smtClean="0"/>
              <a:t>Evidence: </a:t>
            </a:r>
            <a:r>
              <a:rPr lang="en-IN" dirty="0"/>
              <a:t>In forensic auditing specific procedures are carried out in order to produce </a:t>
            </a:r>
            <a:r>
              <a:rPr lang="en-IN" dirty="0" smtClean="0"/>
              <a:t>evidence. </a:t>
            </a:r>
            <a:r>
              <a:rPr lang="en-IN" dirty="0"/>
              <a:t>Audit techniques and procedures are used to identify and to gather evidence to </a:t>
            </a:r>
            <a:r>
              <a:rPr lang="en-IN" dirty="0" smtClean="0"/>
              <a:t>prove. Techniques </a:t>
            </a:r>
            <a:r>
              <a:rPr lang="en-IN" dirty="0"/>
              <a:t>such as computer-assisted audit techniques, discussions and interviews with employees, reconciliations, cash counts and reviews of documentation, forensic data analysis, electronic and physical surveillance etc. can be used</a:t>
            </a:r>
            <a:r>
              <a:rPr lang="en-IN" dirty="0" smtClean="0"/>
              <a:t>.  </a:t>
            </a:r>
          </a:p>
          <a:p>
            <a:pPr marL="0" lvl="2" indent="0" algn="just">
              <a:spcBef>
                <a:spcPts val="0"/>
              </a:spcBef>
              <a:buClrTx/>
              <a:buSzPct val="100000"/>
              <a:buNone/>
            </a:pPr>
            <a:endParaRPr lang="en-US" dirty="0"/>
          </a:p>
          <a:p>
            <a:pPr marL="0" lvl="2" indent="0" algn="just">
              <a:spcBef>
                <a:spcPts val="0"/>
              </a:spcBef>
              <a:buClrTx/>
              <a:buSzPct val="100000"/>
              <a:buNone/>
            </a:pPr>
            <a:r>
              <a:rPr lang="en-IN" sz="2200" b="1" dirty="0"/>
              <a:t>Step </a:t>
            </a:r>
            <a:r>
              <a:rPr lang="en-IN" sz="2200" b="1" dirty="0" smtClean="0"/>
              <a:t>4 </a:t>
            </a:r>
            <a:r>
              <a:rPr lang="en-IN" sz="2200" dirty="0"/>
              <a:t>- </a:t>
            </a:r>
            <a:r>
              <a:rPr lang="en-IN" sz="2200" b="1" dirty="0"/>
              <a:t>Reporting: </a:t>
            </a:r>
            <a:r>
              <a:rPr lang="en-IN" sz="2200" b="1" dirty="0" smtClean="0"/>
              <a:t>: </a:t>
            </a:r>
            <a:r>
              <a:rPr lang="en-IN" dirty="0"/>
              <a:t>The reporting stage is the most obvious element in a forensic audit. After investigating and gathering evidence, the investigating team is expected to give a report of the findings of the investigation, and also the summary of the evidence and conclusion about the loss suffered due to the fraud. </a:t>
            </a:r>
            <a:endParaRPr lang="en-IN" dirty="0" smtClean="0"/>
          </a:p>
          <a:p>
            <a:pPr marL="0" lvl="2" indent="0" algn="just">
              <a:spcBef>
                <a:spcPts val="0"/>
              </a:spcBef>
              <a:buClrTx/>
              <a:buSzPct val="100000"/>
              <a:buNone/>
            </a:pPr>
            <a:endParaRPr lang="en-US" b="1" dirty="0" smtClean="0"/>
          </a:p>
          <a:p>
            <a:pPr marL="0" lvl="2" indent="0" algn="just">
              <a:spcBef>
                <a:spcPts val="0"/>
              </a:spcBef>
              <a:buClrTx/>
              <a:buSzPct val="100000"/>
              <a:buNone/>
            </a:pPr>
            <a:r>
              <a:rPr lang="en-IN" sz="2200" b="1" dirty="0"/>
              <a:t>Step </a:t>
            </a:r>
            <a:r>
              <a:rPr lang="en-IN" sz="2200" b="1" dirty="0" smtClean="0"/>
              <a:t>5 </a:t>
            </a:r>
            <a:r>
              <a:rPr lang="en-IN" sz="2200" dirty="0" smtClean="0"/>
              <a:t>– </a:t>
            </a:r>
            <a:r>
              <a:rPr lang="en-IN" sz="2200" b="1" dirty="0" smtClean="0"/>
              <a:t>Court Proceedings : </a:t>
            </a:r>
            <a:r>
              <a:rPr lang="en-IN" sz="2200" b="1" dirty="0"/>
              <a:t>: </a:t>
            </a:r>
            <a:r>
              <a:rPr lang="en-IN" dirty="0"/>
              <a:t>The last stage expands over those audits that lead to legal proceedings. Here the auditors will give litigation support as mentioned above. The auditors are called to Court, and also included in the advocacy process. </a:t>
            </a:r>
            <a:endParaRPr lang="en-IN" b="1" dirty="0"/>
          </a:p>
        </p:txBody>
      </p:sp>
    </p:spTree>
    <p:extLst>
      <p:ext uri="{BB962C8B-B14F-4D97-AF65-F5344CB8AC3E}">
        <p14:creationId xmlns:p14="http://schemas.microsoft.com/office/powerpoint/2010/main" val="172316195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000" dirty="0"/>
              <a:t>Books, Records, and Internal Control </a:t>
            </a:r>
            <a:r>
              <a:rPr lang="en-IN" sz="4000" dirty="0" smtClean="0"/>
              <a:t>Provisions</a:t>
            </a:r>
            <a:endParaRPr lang="en-IN" sz="1800" dirty="0"/>
          </a:p>
        </p:txBody>
      </p:sp>
      <p:sp>
        <p:nvSpPr>
          <p:cNvPr id="3" name="Content Placeholder 2"/>
          <p:cNvSpPr>
            <a:spLocks noGrp="1"/>
          </p:cNvSpPr>
          <p:nvPr>
            <p:ph idx="1"/>
          </p:nvPr>
        </p:nvSpPr>
        <p:spPr>
          <a:xfrm>
            <a:off x="609600" y="1365157"/>
            <a:ext cx="10972800" cy="5356319"/>
          </a:xfrm>
        </p:spPr>
        <p:txBody>
          <a:bodyPr/>
          <a:lstStyle/>
          <a:p>
            <a:pPr marL="0" lvl="1" indent="0" algn="just">
              <a:lnSpc>
                <a:spcPct val="150000"/>
              </a:lnSpc>
              <a:spcBef>
                <a:spcPts val="0"/>
              </a:spcBef>
              <a:buClrTx/>
              <a:buSzPct val="100000"/>
              <a:buNone/>
            </a:pPr>
            <a:r>
              <a:rPr lang="en-IN" dirty="0"/>
              <a:t>This section of the act outlines the accounting transparency guidelines that are meant to operate in tandem with the anti-bribery provisions. The FCPA requires companies whose securities are listed in the U.S. to meet its accounting provisions, which cite ways of recording assets that make it difficult to mask corrupt payments. </a:t>
            </a:r>
            <a:r>
              <a:rPr lang="en-IN" dirty="0" smtClean="0"/>
              <a:t> </a:t>
            </a:r>
            <a:endParaRPr lang="en-IN" dirty="0"/>
          </a:p>
        </p:txBody>
      </p:sp>
    </p:spTree>
    <p:extLst>
      <p:ext uri="{BB962C8B-B14F-4D97-AF65-F5344CB8AC3E}">
        <p14:creationId xmlns:p14="http://schemas.microsoft.com/office/powerpoint/2010/main" val="230187913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000" dirty="0"/>
              <a:t>Violating the Foreign Corrupt Practices </a:t>
            </a:r>
            <a:r>
              <a:rPr lang="en-IN" sz="4000" dirty="0" smtClean="0"/>
              <a:t>Act</a:t>
            </a:r>
            <a:endParaRPr lang="en-IN" sz="1800" dirty="0"/>
          </a:p>
        </p:txBody>
      </p:sp>
      <p:sp>
        <p:nvSpPr>
          <p:cNvPr id="3" name="Content Placeholder 2"/>
          <p:cNvSpPr>
            <a:spLocks noGrp="1"/>
          </p:cNvSpPr>
          <p:nvPr>
            <p:ph idx="1"/>
          </p:nvPr>
        </p:nvSpPr>
        <p:spPr>
          <a:xfrm>
            <a:off x="609600" y="1365157"/>
            <a:ext cx="10972800" cy="5356319"/>
          </a:xfrm>
        </p:spPr>
        <p:txBody>
          <a:bodyPr/>
          <a:lstStyle/>
          <a:p>
            <a:pPr marL="0" lvl="1" indent="0" algn="just">
              <a:lnSpc>
                <a:spcPct val="150000"/>
              </a:lnSpc>
              <a:spcBef>
                <a:spcPts val="0"/>
              </a:spcBef>
              <a:buClrTx/>
              <a:buSzPct val="100000"/>
              <a:buNone/>
            </a:pPr>
            <a:r>
              <a:rPr lang="en-IN" dirty="0"/>
              <a:t>The Securities and Exchange Commission (SEC) and the Department of Justice (DOJ) are jointly responsible for enforcing the Foreign Corrupt Practices Act. </a:t>
            </a:r>
            <a:endParaRPr lang="en-IN" dirty="0" smtClean="0"/>
          </a:p>
          <a:p>
            <a:pPr marL="0" lvl="1" indent="0" algn="just">
              <a:lnSpc>
                <a:spcPct val="150000"/>
              </a:lnSpc>
              <a:spcBef>
                <a:spcPts val="0"/>
              </a:spcBef>
              <a:buClrTx/>
              <a:buSzPct val="100000"/>
              <a:buNone/>
            </a:pPr>
            <a:r>
              <a:rPr lang="en-IN" dirty="0"/>
              <a:t>Violators of the act can face substantial sanctions and penalties, and both criminal and civil actions may be charged. Punishments include fines as much as twice the amount of the benefit expected to be received from the bribery. Corporate entities found guilty of breaching the act may be forced to accept the oversight of an independent auditor to ensure future compliance. Individuals involved in breaking this law can face imprisonment for as many as five years. </a:t>
            </a:r>
          </a:p>
        </p:txBody>
      </p:sp>
    </p:spTree>
    <p:extLst>
      <p:ext uri="{BB962C8B-B14F-4D97-AF65-F5344CB8AC3E}">
        <p14:creationId xmlns:p14="http://schemas.microsoft.com/office/powerpoint/2010/main" val="418193063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000" dirty="0"/>
              <a:t>SEC Sample Rulings in the </a:t>
            </a:r>
            <a:r>
              <a:rPr lang="en-IN" sz="4000" dirty="0" smtClean="0"/>
              <a:t>FCPA</a:t>
            </a:r>
            <a:endParaRPr lang="en-IN" sz="1800" dirty="0"/>
          </a:p>
        </p:txBody>
      </p:sp>
      <p:sp>
        <p:nvSpPr>
          <p:cNvPr id="3" name="Content Placeholder 2"/>
          <p:cNvSpPr>
            <a:spLocks noGrp="1"/>
          </p:cNvSpPr>
          <p:nvPr>
            <p:ph idx="1"/>
          </p:nvPr>
        </p:nvSpPr>
        <p:spPr>
          <a:xfrm>
            <a:off x="609600" y="1365157"/>
            <a:ext cx="10972800" cy="5356319"/>
          </a:xfrm>
        </p:spPr>
        <p:txBody>
          <a:bodyPr/>
          <a:lstStyle/>
          <a:p>
            <a:pPr marL="0" lvl="1" indent="0" algn="just">
              <a:spcBef>
                <a:spcPts val="0"/>
              </a:spcBef>
              <a:buClrTx/>
              <a:buSzPct val="100000"/>
              <a:buNone/>
            </a:pPr>
            <a:r>
              <a:rPr lang="en-IN" sz="2000" dirty="0"/>
              <a:t>The SEC publishes current violations of the act, along with its enforcement actions, on the SEC website in press release format. For example, in 2019, some of the SEC's rulings included actions against: </a:t>
            </a:r>
            <a:endParaRPr lang="en-IN" sz="2000" dirty="0" smtClean="0"/>
          </a:p>
          <a:p>
            <a:pPr marL="285750" lvl="1" indent="-285750" algn="just">
              <a:lnSpc>
                <a:spcPct val="150000"/>
              </a:lnSpc>
              <a:spcBef>
                <a:spcPts val="0"/>
              </a:spcBef>
              <a:buClrTx/>
              <a:buSzPct val="100000"/>
              <a:buFont typeface="Wingdings" panose="05000000000000000000" pitchFamily="2" charset="2"/>
              <a:buChar char="§"/>
            </a:pPr>
            <a:r>
              <a:rPr lang="en-IN" sz="1800" dirty="0"/>
              <a:t>Ericsson (NASDAQ: ERIC), the Stockholm based multinational telecommunications company, agreed to pay more than $1 billion to the SEC and DOJ to resolve charges that it violated the FCPA by engaging in a large-scale bribery scheme involving the use of sham consultants to secretly funnel money to government officials in multiple </a:t>
            </a:r>
            <a:r>
              <a:rPr lang="en-IN" sz="1800" dirty="0" smtClean="0"/>
              <a:t>countries</a:t>
            </a:r>
          </a:p>
          <a:p>
            <a:pPr marL="285750" lvl="1" indent="-285750" algn="just">
              <a:lnSpc>
                <a:spcPct val="150000"/>
              </a:lnSpc>
              <a:spcBef>
                <a:spcPts val="0"/>
              </a:spcBef>
              <a:buClrTx/>
              <a:buSzPct val="100000"/>
              <a:buFont typeface="Wingdings" panose="05000000000000000000" pitchFamily="2" charset="2"/>
              <a:buChar char="§"/>
            </a:pPr>
            <a:r>
              <a:rPr lang="en-IN" sz="1800" dirty="0"/>
              <a:t>Microsoft (NASDAQ: MSFT) agreed to pay more than $24 million to settle SEC charges related to FCPA violations in Hungary, Thailand, Saudi Arabia, and Turkey, and criminal charges related to </a:t>
            </a:r>
            <a:r>
              <a:rPr lang="en-IN" sz="1800" dirty="0" smtClean="0"/>
              <a:t>Hungary.</a:t>
            </a:r>
            <a:endParaRPr lang="en-IN" sz="1800" dirty="0"/>
          </a:p>
          <a:p>
            <a:pPr marL="285750" lvl="1" indent="-285750" algn="just">
              <a:lnSpc>
                <a:spcPct val="150000"/>
              </a:lnSpc>
              <a:spcBef>
                <a:spcPts val="0"/>
              </a:spcBef>
              <a:buClrTx/>
              <a:buSzPct val="100000"/>
              <a:buFont typeface="Wingdings" panose="05000000000000000000" pitchFamily="2" charset="2"/>
              <a:buChar char="§"/>
            </a:pPr>
            <a:r>
              <a:rPr lang="en-IN" sz="1800" dirty="0" smtClean="0"/>
              <a:t>Tim </a:t>
            </a:r>
            <a:r>
              <a:rPr lang="en-IN" sz="1800" dirty="0"/>
              <a:t>Leissner, a former executive of Goldman Sachs (NYSE: GS), agreed to a settlement with the SEC that includes a permanent bar from the securities industry for violating the FCPA by engaging in a corruption scheme, in which he obtained millions of dollars by paying unlawful bribes to various government officials to secure lucrative contracts for Goldman Sachs. </a:t>
            </a:r>
          </a:p>
          <a:p>
            <a:pPr marL="285750" lvl="1" indent="-285750" algn="just">
              <a:lnSpc>
                <a:spcPct val="150000"/>
              </a:lnSpc>
              <a:spcBef>
                <a:spcPts val="0"/>
              </a:spcBef>
              <a:buClrTx/>
              <a:buSzPct val="100000"/>
              <a:buFont typeface="Wingdings" panose="05000000000000000000" pitchFamily="2" charset="2"/>
              <a:buChar char="§"/>
            </a:pPr>
            <a:endParaRPr lang="en-IN" sz="1800" dirty="0"/>
          </a:p>
        </p:txBody>
      </p:sp>
    </p:spTree>
    <p:extLst>
      <p:ext uri="{BB962C8B-B14F-4D97-AF65-F5344CB8AC3E}">
        <p14:creationId xmlns:p14="http://schemas.microsoft.com/office/powerpoint/2010/main" val="24698035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00015"/>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Prevention of Money Laundering Act, 2002</a:t>
            </a:r>
          </a:p>
        </p:txBody>
      </p:sp>
    </p:spTree>
    <p:extLst>
      <p:ext uri="{BB962C8B-B14F-4D97-AF65-F5344CB8AC3E}">
        <p14:creationId xmlns:p14="http://schemas.microsoft.com/office/powerpoint/2010/main" val="347082548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3600" dirty="0"/>
              <a:t>Prevention of Money Laundering Act, </a:t>
            </a:r>
            <a:r>
              <a:rPr lang="en-IN" sz="3600" dirty="0" smtClean="0"/>
              <a:t>2002_Overview</a:t>
            </a:r>
            <a:endParaRPr lang="en-IN" sz="1600" dirty="0"/>
          </a:p>
        </p:txBody>
      </p:sp>
      <p:sp>
        <p:nvSpPr>
          <p:cNvPr id="3" name="Content Placeholder 2"/>
          <p:cNvSpPr>
            <a:spLocks noGrp="1"/>
          </p:cNvSpPr>
          <p:nvPr>
            <p:ph idx="1"/>
          </p:nvPr>
        </p:nvSpPr>
        <p:spPr>
          <a:xfrm>
            <a:off x="609600" y="1365157"/>
            <a:ext cx="10972800" cy="5356319"/>
          </a:xfrm>
        </p:spPr>
        <p:txBody>
          <a:bodyPr/>
          <a:lstStyle/>
          <a:p>
            <a:pPr marL="0" lvl="1" indent="0" algn="just">
              <a:spcBef>
                <a:spcPts val="0"/>
              </a:spcBef>
              <a:buClrTx/>
              <a:buSzPct val="100000"/>
              <a:buNone/>
            </a:pPr>
            <a:r>
              <a:rPr lang="en-IN" sz="2100" dirty="0"/>
              <a:t>Prevention of Money Laundering Act, 2002 was enacted to fight against the criminal offence of legalizing the income/profits from an illegal source. The Prevention of Money Laundering Act, 2002 enables the Government or the public authority to confiscate the property earned from the illegally gained proceeds. </a:t>
            </a:r>
          </a:p>
          <a:p>
            <a:pPr marL="0" lvl="1" indent="0" algn="just">
              <a:spcBef>
                <a:spcPts val="0"/>
              </a:spcBef>
              <a:buClrTx/>
              <a:buSzPct val="100000"/>
              <a:buNone/>
            </a:pPr>
            <a:r>
              <a:rPr lang="en-IN" sz="2100" dirty="0"/>
              <a:t>As the supply of illegal arms, drug trafficking, and prostitution, which can generate huge amounts of money and projecting or claiming it as untainted property; shall be guilty of the offence of Money Laundering. The Act was formulated for the following objectives: </a:t>
            </a:r>
          </a:p>
          <a:p>
            <a:pPr marL="652463" lvl="1" indent="-285750">
              <a:lnSpc>
                <a:spcPct val="150000"/>
              </a:lnSpc>
              <a:buFont typeface="Wingdings" panose="05000000000000000000" pitchFamily="2" charset="2"/>
              <a:buChar char="ü"/>
            </a:pPr>
            <a:r>
              <a:rPr lang="en-IN" sz="1950" dirty="0"/>
              <a:t>Prevent money-laundering. </a:t>
            </a:r>
          </a:p>
          <a:p>
            <a:pPr marL="652463" lvl="1" indent="-285750">
              <a:lnSpc>
                <a:spcPct val="150000"/>
              </a:lnSpc>
              <a:buFont typeface="Wingdings" panose="05000000000000000000" pitchFamily="2" charset="2"/>
              <a:buChar char="ü"/>
            </a:pPr>
            <a:r>
              <a:rPr lang="en-IN" sz="1950" dirty="0" smtClean="0"/>
              <a:t>Combat </a:t>
            </a:r>
            <a:r>
              <a:rPr lang="en-IN" sz="1950" dirty="0"/>
              <a:t>/ prevent </a:t>
            </a:r>
            <a:r>
              <a:rPr lang="en-IN" sz="1950" dirty="0" smtClean="0"/>
              <a:t>channelizing </a:t>
            </a:r>
            <a:r>
              <a:rPr lang="en-IN" sz="1950" dirty="0"/>
              <a:t>of money into illegal activities and economic crimes. </a:t>
            </a:r>
          </a:p>
          <a:p>
            <a:pPr marL="652463" lvl="1" indent="-285750">
              <a:lnSpc>
                <a:spcPct val="150000"/>
              </a:lnSpc>
              <a:buFont typeface="Wingdings" panose="05000000000000000000" pitchFamily="2" charset="2"/>
              <a:buChar char="ü"/>
            </a:pPr>
            <a:r>
              <a:rPr lang="en-IN" sz="1950" dirty="0" smtClean="0"/>
              <a:t>Provide </a:t>
            </a:r>
            <a:r>
              <a:rPr lang="en-IN" sz="1950" dirty="0"/>
              <a:t>for the confiscation of property derived from, or involved / used in, money-laundering. </a:t>
            </a:r>
            <a:endParaRPr lang="en-IN" sz="1950" dirty="0" smtClean="0"/>
          </a:p>
          <a:p>
            <a:pPr marL="652463" lvl="1" indent="-285750">
              <a:lnSpc>
                <a:spcPct val="150000"/>
              </a:lnSpc>
              <a:buFont typeface="Wingdings" panose="05000000000000000000" pitchFamily="2" charset="2"/>
              <a:buChar char="ü"/>
            </a:pPr>
            <a:r>
              <a:rPr lang="en-IN" sz="1950" dirty="0" smtClean="0"/>
              <a:t>Provide for matters connected and incidental to the acts of money laundering. </a:t>
            </a:r>
          </a:p>
          <a:p>
            <a:pPr marL="652463" lvl="1" indent="-285750">
              <a:lnSpc>
                <a:spcPct val="150000"/>
              </a:lnSpc>
              <a:buFont typeface="Wingdings" panose="05000000000000000000" pitchFamily="2" charset="2"/>
              <a:buChar char="ü"/>
            </a:pPr>
            <a:r>
              <a:rPr lang="en-IN" sz="1950" dirty="0" smtClean="0"/>
              <a:t>Money </a:t>
            </a:r>
            <a:r>
              <a:rPr lang="en-IN" sz="1950" dirty="0"/>
              <a:t>laundering vis-à-vis syphoning of funds. </a:t>
            </a:r>
          </a:p>
          <a:p>
            <a:pPr marL="560387" lvl="2" indent="-285750" algn="just">
              <a:lnSpc>
                <a:spcPct val="150000"/>
              </a:lnSpc>
              <a:spcBef>
                <a:spcPts val="0"/>
              </a:spcBef>
              <a:buClrTx/>
              <a:buSzPct val="100000"/>
              <a:buFont typeface="Wingdings" panose="05000000000000000000" pitchFamily="2" charset="2"/>
              <a:buChar char="ü"/>
            </a:pPr>
            <a:endParaRPr lang="en-IN" sz="1950" dirty="0"/>
          </a:p>
        </p:txBody>
      </p:sp>
    </p:spTree>
    <p:extLst>
      <p:ext uri="{BB962C8B-B14F-4D97-AF65-F5344CB8AC3E}">
        <p14:creationId xmlns:p14="http://schemas.microsoft.com/office/powerpoint/2010/main" val="176561918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400" dirty="0"/>
              <a:t>Method of </a:t>
            </a:r>
            <a:r>
              <a:rPr lang="en-IN" sz="4400" dirty="0" smtClean="0"/>
              <a:t>Operation</a:t>
            </a:r>
            <a:endParaRPr lang="en-IN" sz="2000" dirty="0"/>
          </a:p>
        </p:txBody>
      </p:sp>
      <p:sp>
        <p:nvSpPr>
          <p:cNvPr id="3" name="Content Placeholder 2"/>
          <p:cNvSpPr>
            <a:spLocks noGrp="1"/>
          </p:cNvSpPr>
          <p:nvPr>
            <p:ph idx="1"/>
          </p:nvPr>
        </p:nvSpPr>
        <p:spPr>
          <a:xfrm>
            <a:off x="609600" y="1365157"/>
            <a:ext cx="10972800" cy="5356319"/>
          </a:xfrm>
        </p:spPr>
        <p:txBody>
          <a:bodyPr/>
          <a:lstStyle/>
          <a:p>
            <a:pPr marL="342900" lvl="1" indent="-342900" algn="just">
              <a:lnSpc>
                <a:spcPct val="150000"/>
              </a:lnSpc>
              <a:spcBef>
                <a:spcPts val="0"/>
              </a:spcBef>
              <a:buClrTx/>
              <a:buSzPct val="100000"/>
              <a:buFont typeface="Wingdings" panose="05000000000000000000" pitchFamily="2" charset="2"/>
              <a:buChar char="Ø"/>
            </a:pPr>
            <a:r>
              <a:rPr lang="en-IN" dirty="0"/>
              <a:t>The first stage is when the money derived through crime is introduced into the formal financial system called ‘placement’. </a:t>
            </a:r>
            <a:endParaRPr lang="en-IN" dirty="0" smtClean="0"/>
          </a:p>
          <a:p>
            <a:pPr marL="342900" lvl="1" indent="-342900" algn="just">
              <a:lnSpc>
                <a:spcPct val="150000"/>
              </a:lnSpc>
              <a:spcBef>
                <a:spcPts val="0"/>
              </a:spcBef>
              <a:buClrTx/>
              <a:buSzPct val="100000"/>
              <a:buFont typeface="Wingdings" panose="05000000000000000000" pitchFamily="2" charset="2"/>
              <a:buChar char="Ø"/>
            </a:pPr>
            <a:r>
              <a:rPr lang="en-IN" dirty="0"/>
              <a:t>In the second stage, the money so introduced into the system is layered and spread over various transactions with a view to clear the tainted origin of the money and is called ‘layering’. </a:t>
            </a:r>
            <a:endParaRPr lang="en-IN" dirty="0" smtClean="0"/>
          </a:p>
          <a:p>
            <a:pPr marL="342900" lvl="1" indent="-342900" algn="just">
              <a:lnSpc>
                <a:spcPct val="150000"/>
              </a:lnSpc>
              <a:spcBef>
                <a:spcPts val="0"/>
              </a:spcBef>
              <a:buClrTx/>
              <a:buSzPct val="100000"/>
              <a:buFont typeface="Wingdings" panose="05000000000000000000" pitchFamily="2" charset="2"/>
              <a:buChar char="Ø"/>
            </a:pPr>
            <a:r>
              <a:rPr lang="en-IN" dirty="0"/>
              <a:t>In the third and the final stage, the money enters the financial system in such a way that original association with the crime is sought to be cleared so that the money can then be used by the offender or person receiving it as clean money and this is called ‘integration’. </a:t>
            </a:r>
            <a:endParaRPr lang="en-IN" sz="1950" dirty="0"/>
          </a:p>
        </p:txBody>
      </p:sp>
    </p:spTree>
    <p:extLst>
      <p:ext uri="{BB962C8B-B14F-4D97-AF65-F5344CB8AC3E}">
        <p14:creationId xmlns:p14="http://schemas.microsoft.com/office/powerpoint/2010/main" val="409182439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400" dirty="0"/>
              <a:t>Common Forms of Money </a:t>
            </a:r>
            <a:r>
              <a:rPr lang="en-IN" sz="4400" dirty="0" smtClean="0"/>
              <a:t>Laundering</a:t>
            </a:r>
            <a:endParaRPr lang="en-IN" sz="2000" dirty="0"/>
          </a:p>
        </p:txBody>
      </p:sp>
      <p:sp>
        <p:nvSpPr>
          <p:cNvPr id="3" name="Content Placeholder 2"/>
          <p:cNvSpPr>
            <a:spLocks noGrp="1"/>
          </p:cNvSpPr>
          <p:nvPr>
            <p:ph idx="1"/>
          </p:nvPr>
        </p:nvSpPr>
        <p:spPr>
          <a:xfrm>
            <a:off x="609600" y="1365157"/>
            <a:ext cx="10972800" cy="5356319"/>
          </a:xfrm>
        </p:spPr>
        <p:txBody>
          <a:bodyPr/>
          <a:lstStyle/>
          <a:p>
            <a:pPr marL="0" lvl="1" indent="0" algn="just">
              <a:lnSpc>
                <a:spcPct val="150000"/>
              </a:lnSpc>
              <a:spcBef>
                <a:spcPts val="0"/>
              </a:spcBef>
              <a:buClrTx/>
              <a:buSzPct val="100000"/>
              <a:buNone/>
            </a:pPr>
            <a:r>
              <a:rPr lang="en-IN" dirty="0"/>
              <a:t>Hawala, bulk cash smuggling, fictional loans, cash-intensive businesses, round-tripping, trade-based laundering, Shell companies and trusts, real estate, gambling, and fake invoicing are some of the common methods of money laundering. </a:t>
            </a:r>
            <a:endParaRPr lang="en-IN" sz="1950" dirty="0"/>
          </a:p>
        </p:txBody>
      </p:sp>
    </p:spTree>
    <p:extLst>
      <p:ext uri="{BB962C8B-B14F-4D97-AF65-F5344CB8AC3E}">
        <p14:creationId xmlns:p14="http://schemas.microsoft.com/office/powerpoint/2010/main" val="355029851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400" dirty="0"/>
              <a:t>Proceeds of </a:t>
            </a:r>
            <a:r>
              <a:rPr lang="en-IN" sz="4400" dirty="0" smtClean="0"/>
              <a:t>Crime</a:t>
            </a:r>
            <a:endParaRPr lang="en-IN" sz="2000" dirty="0"/>
          </a:p>
        </p:txBody>
      </p:sp>
      <p:sp>
        <p:nvSpPr>
          <p:cNvPr id="3" name="Content Placeholder 2"/>
          <p:cNvSpPr>
            <a:spLocks noGrp="1"/>
          </p:cNvSpPr>
          <p:nvPr>
            <p:ph idx="1"/>
          </p:nvPr>
        </p:nvSpPr>
        <p:spPr>
          <a:xfrm>
            <a:off x="609600" y="1365157"/>
            <a:ext cx="10972800" cy="5356319"/>
          </a:xfrm>
        </p:spPr>
        <p:txBody>
          <a:bodyPr/>
          <a:lstStyle/>
          <a:p>
            <a:pPr marL="0" lvl="1" indent="0" algn="just">
              <a:lnSpc>
                <a:spcPct val="150000"/>
              </a:lnSpc>
              <a:spcBef>
                <a:spcPts val="0"/>
              </a:spcBef>
              <a:buClrTx/>
              <a:buSzPct val="100000"/>
              <a:buNone/>
            </a:pPr>
            <a:r>
              <a:rPr lang="en-IN" dirty="0"/>
              <a:t>Proceeds of Crime’, means and includes, any property obtained or is derived directly or indirectly as a result of criminal activity relating to a Scheduled Offence. </a:t>
            </a:r>
            <a:endParaRPr lang="en-IN" sz="1950" dirty="0"/>
          </a:p>
        </p:txBody>
      </p:sp>
    </p:spTree>
    <p:extLst>
      <p:ext uri="{BB962C8B-B14F-4D97-AF65-F5344CB8AC3E}">
        <p14:creationId xmlns:p14="http://schemas.microsoft.com/office/powerpoint/2010/main" val="39058294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400" dirty="0"/>
              <a:t>List of </a:t>
            </a:r>
            <a:r>
              <a:rPr lang="en-IN" sz="4400" dirty="0" smtClean="0"/>
              <a:t>Offences</a:t>
            </a:r>
            <a:endParaRPr lang="en-IN" sz="2000" dirty="0"/>
          </a:p>
        </p:txBody>
      </p:sp>
      <p:sp>
        <p:nvSpPr>
          <p:cNvPr id="3" name="Content Placeholder 2"/>
          <p:cNvSpPr>
            <a:spLocks noGrp="1"/>
          </p:cNvSpPr>
          <p:nvPr>
            <p:ph idx="1"/>
          </p:nvPr>
        </p:nvSpPr>
        <p:spPr>
          <a:xfrm>
            <a:off x="609600" y="1249246"/>
            <a:ext cx="10972800" cy="5356319"/>
          </a:xfrm>
        </p:spPr>
        <p:txBody>
          <a:bodyPr/>
          <a:lstStyle/>
          <a:p>
            <a:pPr marL="0" lvl="1" indent="0" algn="just">
              <a:lnSpc>
                <a:spcPct val="150000"/>
              </a:lnSpc>
              <a:spcBef>
                <a:spcPts val="0"/>
              </a:spcBef>
              <a:buClrTx/>
              <a:buSzPct val="100000"/>
              <a:buNone/>
            </a:pPr>
            <a:r>
              <a:rPr lang="en-IN" sz="2200" dirty="0"/>
              <a:t>Under PMLA, the commission of any offence, as mentioned in Part A and Part C of the Schedule of PMLA will attract the provisions of PMLA. Some of the Acts and offences, which may attract PMLA, are enumerated below: </a:t>
            </a:r>
            <a:endParaRPr lang="en-IN" sz="2200" dirty="0" smtClean="0"/>
          </a:p>
          <a:p>
            <a:pPr marL="342900" lvl="1" indent="-342900" algn="just">
              <a:lnSpc>
                <a:spcPct val="150000"/>
              </a:lnSpc>
              <a:spcBef>
                <a:spcPts val="0"/>
              </a:spcBef>
              <a:buClrTx/>
              <a:buSzPct val="100000"/>
              <a:buFont typeface="Wingdings" panose="05000000000000000000" pitchFamily="2" charset="2"/>
              <a:buChar char="§"/>
            </a:pPr>
            <a:r>
              <a:rPr lang="en-IN" sz="2050" dirty="0"/>
              <a:t>Part A enlists offences under various acts such as: Indian Penal Code, Narcotics Drugs and Psychotropic Substances Act, Prevention of Corruption Act, Antiquities and Art Treasures Act, Copyright Act, Trademark Act, Wildlife Protection Act, and Information Technology Act</a:t>
            </a:r>
            <a:r>
              <a:rPr lang="en-IN" sz="2050" dirty="0" smtClean="0"/>
              <a:t>.</a:t>
            </a:r>
          </a:p>
          <a:p>
            <a:pPr marL="342900" lvl="1" indent="-342900" algn="just">
              <a:lnSpc>
                <a:spcPct val="150000"/>
              </a:lnSpc>
              <a:spcBef>
                <a:spcPts val="0"/>
              </a:spcBef>
              <a:buClrTx/>
              <a:buSzPct val="100000"/>
              <a:buFont typeface="Wingdings" panose="05000000000000000000" pitchFamily="2" charset="2"/>
              <a:buChar char="§"/>
            </a:pPr>
            <a:r>
              <a:rPr lang="en-IN" sz="2050" dirty="0"/>
              <a:t>Part B specifies offences that are Part A offences, but the value involved in such offences is </a:t>
            </a:r>
            <a:r>
              <a:rPr lang="en-IN" sz="2050" dirty="0" smtClean="0"/>
              <a:t>Rs.1 </a:t>
            </a:r>
            <a:r>
              <a:rPr lang="en-IN" sz="2050" dirty="0" err="1"/>
              <a:t>crore</a:t>
            </a:r>
            <a:r>
              <a:rPr lang="en-IN" sz="2050" dirty="0"/>
              <a:t> or more</a:t>
            </a:r>
            <a:r>
              <a:rPr lang="en-IN" sz="2050" dirty="0" smtClean="0"/>
              <a:t>.</a:t>
            </a:r>
          </a:p>
          <a:p>
            <a:pPr marL="342900" lvl="1" indent="-342900" algn="just">
              <a:lnSpc>
                <a:spcPct val="150000"/>
              </a:lnSpc>
              <a:spcBef>
                <a:spcPts val="0"/>
              </a:spcBef>
              <a:buClrTx/>
              <a:buSzPct val="100000"/>
              <a:buFont typeface="Wingdings" panose="05000000000000000000" pitchFamily="2" charset="2"/>
              <a:buChar char="§"/>
            </a:pPr>
            <a:r>
              <a:rPr lang="en-IN" sz="2050" dirty="0"/>
              <a:t>Part C deals with trans-border crimes and reflects the dedication to tackle money laundering across global boundaries.</a:t>
            </a:r>
          </a:p>
        </p:txBody>
      </p:sp>
    </p:spTree>
    <p:extLst>
      <p:ext uri="{BB962C8B-B14F-4D97-AF65-F5344CB8AC3E}">
        <p14:creationId xmlns:p14="http://schemas.microsoft.com/office/powerpoint/2010/main" val="252123681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400" dirty="0"/>
              <a:t>Authorities Entrusted for Investigation</a:t>
            </a:r>
            <a:endParaRPr lang="en-IN" sz="2000" dirty="0"/>
          </a:p>
        </p:txBody>
      </p:sp>
      <p:sp>
        <p:nvSpPr>
          <p:cNvPr id="3" name="Content Placeholder 2"/>
          <p:cNvSpPr>
            <a:spLocks noGrp="1"/>
          </p:cNvSpPr>
          <p:nvPr>
            <p:ph idx="1"/>
          </p:nvPr>
        </p:nvSpPr>
        <p:spPr>
          <a:xfrm>
            <a:off x="609600" y="1249246"/>
            <a:ext cx="10972800" cy="5356319"/>
          </a:xfrm>
        </p:spPr>
        <p:txBody>
          <a:bodyPr/>
          <a:lstStyle/>
          <a:p>
            <a:pPr marL="0" lvl="1" indent="0" algn="just">
              <a:lnSpc>
                <a:spcPct val="150000"/>
              </a:lnSpc>
              <a:spcBef>
                <a:spcPts val="0"/>
              </a:spcBef>
              <a:buClrTx/>
              <a:buSzPct val="100000"/>
              <a:buNone/>
            </a:pPr>
            <a:r>
              <a:rPr lang="en-IN" sz="2200" dirty="0"/>
              <a:t>The Enforcement Directorate in the Department of Revenue, Ministry of Finance, the Government of India is responsible for investigating the offences of money laundering under the PMLA. Financial Intelligence Unit – India (FIU-IND) under the Department of Revenue, Ministry of Finance is an independent body reporting directly to the Economic Intelligence Council (EIC) headed by the finance minister. FIU-IND is the central national agency responsible for receiving, processing, analysing, and disseminating the information relating to suspect financial transactions. It </a:t>
            </a:r>
            <a:r>
              <a:rPr lang="en-IN" sz="2200" dirty="0" smtClean="0"/>
              <a:t>is </a:t>
            </a:r>
            <a:r>
              <a:rPr lang="en-IN" sz="2200" dirty="0"/>
              <a:t>also responsible for: </a:t>
            </a:r>
            <a:endParaRPr lang="en-IN" sz="2200" dirty="0" smtClean="0"/>
          </a:p>
          <a:p>
            <a:pPr marL="617537" lvl="2" indent="-342900" algn="just">
              <a:lnSpc>
                <a:spcPct val="150000"/>
              </a:lnSpc>
              <a:spcBef>
                <a:spcPts val="0"/>
              </a:spcBef>
              <a:buClrTx/>
              <a:buSzPct val="100000"/>
              <a:buFont typeface="Wingdings" panose="05000000000000000000" pitchFamily="2" charset="2"/>
              <a:buChar char="§"/>
            </a:pPr>
            <a:r>
              <a:rPr lang="en-IN" dirty="0"/>
              <a:t>Coordinating and strengthening the efforts of national and international intelligence</a:t>
            </a:r>
            <a:r>
              <a:rPr lang="en-IN" dirty="0" smtClean="0"/>
              <a:t>.</a:t>
            </a:r>
          </a:p>
          <a:p>
            <a:pPr marL="617537" lvl="2" indent="-342900" algn="just">
              <a:lnSpc>
                <a:spcPct val="150000"/>
              </a:lnSpc>
              <a:spcBef>
                <a:spcPts val="0"/>
              </a:spcBef>
              <a:buClrTx/>
              <a:buSzPct val="100000"/>
              <a:buFont typeface="Wingdings" panose="05000000000000000000" pitchFamily="2" charset="2"/>
              <a:buChar char="§"/>
            </a:pPr>
            <a:r>
              <a:rPr lang="en-IN" dirty="0"/>
              <a:t>Investigations for pursuing the global efforts against money laundering and related crimes.</a:t>
            </a:r>
          </a:p>
        </p:txBody>
      </p:sp>
    </p:spTree>
    <p:extLst>
      <p:ext uri="{BB962C8B-B14F-4D97-AF65-F5344CB8AC3E}">
        <p14:creationId xmlns:p14="http://schemas.microsoft.com/office/powerpoint/2010/main" val="4021672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Red Flags </a:t>
            </a:r>
            <a:endParaRPr lang="en-IN" sz="4800" dirty="0"/>
          </a:p>
        </p:txBody>
      </p:sp>
      <p:sp>
        <p:nvSpPr>
          <p:cNvPr id="3" name="Content Placeholder 2"/>
          <p:cNvSpPr>
            <a:spLocks noGrp="1"/>
          </p:cNvSpPr>
          <p:nvPr>
            <p:ph idx="1"/>
          </p:nvPr>
        </p:nvSpPr>
        <p:spPr>
          <a:xfrm>
            <a:off x="609600" y="1481069"/>
            <a:ext cx="10972800" cy="5074278"/>
          </a:xfrm>
        </p:spPr>
        <p:txBody>
          <a:bodyPr/>
          <a:lstStyle/>
          <a:p>
            <a:pPr marL="0" indent="0">
              <a:buNone/>
            </a:pPr>
            <a:endParaRPr lang="en-IN" sz="2800" dirty="0"/>
          </a:p>
          <a:p>
            <a:pPr algn="just">
              <a:buClrTx/>
              <a:buFont typeface="Wingdings" panose="05000000000000000000" pitchFamily="2" charset="2"/>
              <a:buChar char="§"/>
            </a:pPr>
            <a:r>
              <a:rPr lang="en-IN" sz="2400" dirty="0"/>
              <a:t>Red flags are nothing but symptoms or indicator of situation of fraud. </a:t>
            </a:r>
          </a:p>
          <a:p>
            <a:pPr algn="just">
              <a:buClrTx/>
              <a:buFont typeface="Wingdings" panose="05000000000000000000" pitchFamily="2" charset="2"/>
              <a:buChar char="§"/>
            </a:pPr>
            <a:endParaRPr lang="en-IN" sz="2400" dirty="0"/>
          </a:p>
          <a:p>
            <a:pPr algn="just">
              <a:buClrTx/>
              <a:buFont typeface="Wingdings" panose="05000000000000000000" pitchFamily="2" charset="2"/>
              <a:buChar char="§"/>
            </a:pPr>
            <a:r>
              <a:rPr lang="en-IN" sz="2400" dirty="0"/>
              <a:t>A red flag is a set of circumstances that are unusual in nature or vary from the normal activity. </a:t>
            </a:r>
          </a:p>
          <a:p>
            <a:pPr algn="just">
              <a:buClrTx/>
              <a:buFont typeface="Wingdings" panose="05000000000000000000" pitchFamily="2" charset="2"/>
              <a:buChar char="§"/>
            </a:pPr>
            <a:endParaRPr lang="en-IN" sz="2400" dirty="0"/>
          </a:p>
          <a:p>
            <a:pPr algn="just">
              <a:buClrTx/>
              <a:buFont typeface="Wingdings" panose="05000000000000000000" pitchFamily="2" charset="2"/>
              <a:buChar char="§"/>
            </a:pPr>
            <a:r>
              <a:rPr lang="en-IN" sz="2400" dirty="0"/>
              <a:t>It is a signal that something is out of the ordinary and may need to be investigated further. </a:t>
            </a:r>
          </a:p>
          <a:p>
            <a:pPr marL="0" lvl="2" indent="0" algn="just">
              <a:spcBef>
                <a:spcPts val="0"/>
              </a:spcBef>
              <a:buClrTx/>
              <a:buSzPct val="100000"/>
              <a:buNone/>
            </a:pPr>
            <a:endParaRPr lang="en-US" dirty="0"/>
          </a:p>
        </p:txBody>
      </p:sp>
    </p:spTree>
    <p:extLst>
      <p:ext uri="{BB962C8B-B14F-4D97-AF65-F5344CB8AC3E}">
        <p14:creationId xmlns:p14="http://schemas.microsoft.com/office/powerpoint/2010/main" val="79306576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2600" b="1" dirty="0"/>
              <a:t>Actions that can be Initiated Against the Person Involved in Money </a:t>
            </a:r>
            <a:r>
              <a:rPr lang="en-IN" sz="2600" b="1" dirty="0" smtClean="0"/>
              <a:t>Laundering</a:t>
            </a:r>
            <a:endParaRPr lang="en-IN" sz="2600" b="1" dirty="0"/>
          </a:p>
        </p:txBody>
      </p:sp>
      <p:sp>
        <p:nvSpPr>
          <p:cNvPr id="3" name="Content Placeholder 2"/>
          <p:cNvSpPr>
            <a:spLocks noGrp="1"/>
          </p:cNvSpPr>
          <p:nvPr>
            <p:ph idx="1"/>
          </p:nvPr>
        </p:nvSpPr>
        <p:spPr>
          <a:xfrm>
            <a:off x="609600" y="1339399"/>
            <a:ext cx="10972800" cy="5356319"/>
          </a:xfrm>
        </p:spPr>
        <p:txBody>
          <a:bodyPr/>
          <a:lstStyle/>
          <a:p>
            <a:pPr marL="342900" lvl="1" indent="-342900" algn="just">
              <a:lnSpc>
                <a:spcPct val="150000"/>
              </a:lnSpc>
              <a:spcBef>
                <a:spcPts val="0"/>
              </a:spcBef>
              <a:buClrTx/>
              <a:buSzPct val="100000"/>
              <a:buFont typeface="Wingdings" panose="05000000000000000000" pitchFamily="2" charset="2"/>
              <a:buChar char="§"/>
            </a:pPr>
            <a:r>
              <a:rPr lang="en-IN" dirty="0"/>
              <a:t>Seizure / freezing of property and records and attachment of property obtained with the proceeds of crime</a:t>
            </a:r>
            <a:r>
              <a:rPr lang="en-IN" dirty="0" smtClean="0"/>
              <a:t>.</a:t>
            </a:r>
          </a:p>
          <a:p>
            <a:pPr marL="342900" lvl="1" indent="-342900" algn="just">
              <a:lnSpc>
                <a:spcPct val="150000"/>
              </a:lnSpc>
              <a:spcBef>
                <a:spcPts val="0"/>
              </a:spcBef>
              <a:buClrTx/>
              <a:buSzPct val="100000"/>
              <a:buFont typeface="Wingdings" panose="05000000000000000000" pitchFamily="2" charset="2"/>
              <a:buChar char="§"/>
            </a:pPr>
            <a:r>
              <a:rPr lang="en-IN" dirty="0"/>
              <a:t>Any person who commits the offence of money laundering shall be punishable with</a:t>
            </a:r>
            <a:r>
              <a:rPr lang="en-IN" dirty="0" smtClean="0"/>
              <a:t>:</a:t>
            </a:r>
          </a:p>
          <a:p>
            <a:pPr lvl="1">
              <a:buClrTx/>
              <a:buSzPct val="100000"/>
              <a:buFont typeface="Arial" panose="020B0604020202020204" pitchFamily="34" charset="0"/>
              <a:buChar char="•"/>
            </a:pPr>
            <a:r>
              <a:rPr lang="en-IN" sz="2300" dirty="0"/>
              <a:t>Rigorous imprisonment for a minimum term of three years and this may extend up to seven years. </a:t>
            </a:r>
          </a:p>
          <a:p>
            <a:pPr lvl="1">
              <a:buClrTx/>
              <a:buSzPct val="100000"/>
              <a:buFont typeface="Arial" panose="020B0604020202020204" pitchFamily="34" charset="0"/>
              <a:buChar char="•"/>
            </a:pPr>
            <a:r>
              <a:rPr lang="en-IN" sz="2300" dirty="0"/>
              <a:t>Fine (without any limit).</a:t>
            </a:r>
          </a:p>
          <a:p>
            <a:endParaRPr lang="en-IN" sz="2800" dirty="0"/>
          </a:p>
          <a:p>
            <a:pPr marL="0" lvl="1"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283474089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4391"/>
            <a:ext cx="10972800" cy="737584"/>
          </a:xfrm>
        </p:spPr>
        <p:txBody>
          <a:bodyPr/>
          <a:lstStyle/>
          <a:p>
            <a:pPr algn="ctr"/>
            <a:r>
              <a:rPr lang="en-IN" sz="4400" dirty="0" smtClean="0"/>
              <a:t>Case Study</a:t>
            </a:r>
            <a:endParaRPr lang="en-IN" sz="4400" dirty="0"/>
          </a:p>
        </p:txBody>
      </p:sp>
      <p:sp>
        <p:nvSpPr>
          <p:cNvPr id="3" name="Content Placeholder 2"/>
          <p:cNvSpPr>
            <a:spLocks noGrp="1"/>
          </p:cNvSpPr>
          <p:nvPr>
            <p:ph idx="1"/>
          </p:nvPr>
        </p:nvSpPr>
        <p:spPr>
          <a:xfrm>
            <a:off x="609600" y="1030303"/>
            <a:ext cx="10972800" cy="5356319"/>
          </a:xfrm>
        </p:spPr>
        <p:txBody>
          <a:bodyPr/>
          <a:lstStyle/>
          <a:p>
            <a:pPr marL="0" lvl="1" indent="0" algn="just">
              <a:lnSpc>
                <a:spcPct val="150000"/>
              </a:lnSpc>
              <a:spcBef>
                <a:spcPts val="0"/>
              </a:spcBef>
              <a:buClrTx/>
              <a:buSzPct val="100000"/>
              <a:buNone/>
            </a:pPr>
            <a:r>
              <a:rPr lang="en-IN" sz="2000" dirty="0"/>
              <a:t>XYZ Limited is a company engaged in real estate and construction business. In order to build a land bank in various parts of India that were likely to see commercial development and anticipating a future upward trend in land prices in various parts India. XYZ Limited hired the services of </a:t>
            </a:r>
            <a:r>
              <a:rPr lang="en-IN" sz="2000" dirty="0" err="1"/>
              <a:t>Mr.</a:t>
            </a:r>
            <a:r>
              <a:rPr lang="en-IN" sz="2000" dirty="0"/>
              <a:t> Mahesh to assist in the process of acquisition of lands</a:t>
            </a:r>
            <a:r>
              <a:rPr lang="en-IN" sz="2000" dirty="0" smtClean="0"/>
              <a:t>.</a:t>
            </a:r>
          </a:p>
          <a:p>
            <a:pPr marL="0" lvl="1" indent="0" algn="just">
              <a:lnSpc>
                <a:spcPct val="150000"/>
              </a:lnSpc>
              <a:spcBef>
                <a:spcPts val="0"/>
              </a:spcBef>
              <a:buClrTx/>
              <a:buSzPct val="100000"/>
              <a:buNone/>
            </a:pPr>
            <a:r>
              <a:rPr lang="en-IN" sz="2000" dirty="0"/>
              <a:t>XYZ Limited issued a detailed offer letter to </a:t>
            </a:r>
            <a:r>
              <a:rPr lang="en-IN" sz="2000" dirty="0" err="1"/>
              <a:t>Mr.</a:t>
            </a:r>
            <a:r>
              <a:rPr lang="en-IN" sz="2000" dirty="0"/>
              <a:t> Mahesh for purchase of around 100 acres of land at the maximum price of </a:t>
            </a:r>
            <a:r>
              <a:rPr lang="en-IN" sz="2000" dirty="0" err="1"/>
              <a:t>Rs</a:t>
            </a:r>
            <a:r>
              <a:rPr lang="en-IN" sz="2000" dirty="0"/>
              <a:t>. 10, 00,000/- per acre in different parts of India within a period not exceeding five years. The said offer was accepted by </a:t>
            </a:r>
            <a:r>
              <a:rPr lang="en-IN" sz="2000" dirty="0" err="1"/>
              <a:t>Mr.</a:t>
            </a:r>
            <a:r>
              <a:rPr lang="en-IN" sz="2000" dirty="0"/>
              <a:t> Mahesh by a letter of acceptance. Upon exchange of offer and acceptance, a legally binding and valid contract came to be force between XYZ Limited and </a:t>
            </a:r>
            <a:r>
              <a:rPr lang="en-IN" sz="2000" dirty="0" err="1"/>
              <a:t>Mr.</a:t>
            </a:r>
            <a:r>
              <a:rPr lang="en-IN" sz="2000" dirty="0"/>
              <a:t> Mahesh. 	</a:t>
            </a:r>
            <a:endParaRPr lang="en-IN" sz="2000" dirty="0" smtClean="0"/>
          </a:p>
          <a:p>
            <a:pPr marL="0" lvl="1" indent="0" algn="just">
              <a:lnSpc>
                <a:spcPct val="150000"/>
              </a:lnSpc>
              <a:spcBef>
                <a:spcPts val="0"/>
              </a:spcBef>
              <a:buClrTx/>
              <a:buSzPct val="100000"/>
              <a:buNone/>
            </a:pPr>
            <a:r>
              <a:rPr lang="en-IN" sz="2000" dirty="0" err="1"/>
              <a:t>Mr.</a:t>
            </a:r>
            <a:r>
              <a:rPr lang="en-IN" sz="2000" dirty="0"/>
              <a:t> Mahesh received from XYZ Limited a sum of </a:t>
            </a:r>
            <a:r>
              <a:rPr lang="en-IN" sz="2000" dirty="0" err="1"/>
              <a:t>Rs</a:t>
            </a:r>
            <a:r>
              <a:rPr lang="en-IN" sz="2000" dirty="0"/>
              <a:t>. 1000 </a:t>
            </a:r>
            <a:r>
              <a:rPr lang="en-IN" sz="2000" dirty="0" err="1"/>
              <a:t>Crore</a:t>
            </a:r>
            <a:r>
              <a:rPr lang="en-IN" sz="2000" dirty="0"/>
              <a:t> as a loan/advance for the purchase of lands as specified in the contract between the parties. </a:t>
            </a:r>
            <a:r>
              <a:rPr lang="en-IN" sz="2000" dirty="0" err="1"/>
              <a:t>Mr.</a:t>
            </a:r>
            <a:r>
              <a:rPr lang="en-IN" sz="2000" dirty="0"/>
              <a:t> Mahesh purchased various movable and immovable properties with the funds received from XYZ Limited. 	</a:t>
            </a:r>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290484631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4391"/>
            <a:ext cx="10972800" cy="737584"/>
          </a:xfrm>
        </p:spPr>
        <p:txBody>
          <a:bodyPr/>
          <a:lstStyle/>
          <a:p>
            <a:pPr algn="ctr"/>
            <a:r>
              <a:rPr lang="en-IN" sz="4400" dirty="0" smtClean="0"/>
              <a:t>Case Study</a:t>
            </a:r>
            <a:endParaRPr lang="en-IN" sz="4400" dirty="0"/>
          </a:p>
        </p:txBody>
      </p:sp>
      <p:sp>
        <p:nvSpPr>
          <p:cNvPr id="3" name="Content Placeholder 2"/>
          <p:cNvSpPr>
            <a:spLocks noGrp="1"/>
          </p:cNvSpPr>
          <p:nvPr>
            <p:ph idx="1"/>
          </p:nvPr>
        </p:nvSpPr>
        <p:spPr>
          <a:xfrm>
            <a:off x="609600" y="1030303"/>
            <a:ext cx="10972800" cy="5356319"/>
          </a:xfrm>
        </p:spPr>
        <p:txBody>
          <a:bodyPr/>
          <a:lstStyle/>
          <a:p>
            <a:pPr marL="0" lvl="1" indent="0" algn="just">
              <a:lnSpc>
                <a:spcPct val="150000"/>
              </a:lnSpc>
              <a:spcBef>
                <a:spcPts val="0"/>
              </a:spcBef>
              <a:buClrTx/>
              <a:buSzPct val="100000"/>
              <a:buNone/>
            </a:pPr>
            <a:r>
              <a:rPr lang="en-IN" sz="2000" dirty="0"/>
              <a:t>Since all the funds could not be directly invested in land as required by the contract, investments were made by </a:t>
            </a:r>
            <a:r>
              <a:rPr lang="en-IN" sz="2000" dirty="0" err="1"/>
              <a:t>Mr.</a:t>
            </a:r>
            <a:r>
              <a:rPr lang="en-IN" sz="2000" dirty="0"/>
              <a:t> Mahesh by himself or through his company in purchase of immovable property, including land, built-up residential and commercial buildings, etc. and Investment in fixed deposits in name of </a:t>
            </a:r>
            <a:r>
              <a:rPr lang="en-IN" sz="2000" dirty="0" err="1"/>
              <a:t>Mr.</a:t>
            </a:r>
            <a:r>
              <a:rPr lang="en-IN" sz="2000" dirty="0"/>
              <a:t> Mahesh and PQR Limited (95% shareholding by </a:t>
            </a:r>
            <a:r>
              <a:rPr lang="en-IN" sz="2000" dirty="0" err="1"/>
              <a:t>Mr.</a:t>
            </a:r>
            <a:r>
              <a:rPr lang="en-IN" sz="2000" dirty="0"/>
              <a:t> Mahesh) also investment in movable property including bank balance and few vehicles</a:t>
            </a:r>
            <a:r>
              <a:rPr lang="en-IN" sz="2000" dirty="0" smtClean="0"/>
              <a:t>.</a:t>
            </a:r>
          </a:p>
          <a:p>
            <a:pPr marL="0" lvl="1" indent="0" algn="just">
              <a:lnSpc>
                <a:spcPct val="150000"/>
              </a:lnSpc>
              <a:spcBef>
                <a:spcPts val="0"/>
              </a:spcBef>
              <a:buClrTx/>
              <a:buSzPct val="100000"/>
              <a:buNone/>
            </a:pPr>
            <a:r>
              <a:rPr lang="en-IN" sz="2000" dirty="0"/>
              <a:t>In the meantime Director of Enforcement initiated </a:t>
            </a:r>
            <a:r>
              <a:rPr lang="en-IN" sz="2000" dirty="0" err="1"/>
              <a:t>suo</a:t>
            </a:r>
            <a:r>
              <a:rPr lang="en-IN" sz="2000" dirty="0"/>
              <a:t> </a:t>
            </a:r>
            <a:r>
              <a:rPr lang="en-IN" sz="2000" dirty="0" err="1"/>
              <a:t>moto</a:t>
            </a:r>
            <a:r>
              <a:rPr lang="en-IN" sz="2000" dirty="0"/>
              <a:t> proceedings under the Prevention of Money Laundering Act, 2002(PMLA) and registered a complaint under Sections 3 and 4 of the PMLA and attached the property of </a:t>
            </a:r>
            <a:r>
              <a:rPr lang="en-IN" sz="2000" dirty="0" err="1"/>
              <a:t>Mr.</a:t>
            </a:r>
            <a:r>
              <a:rPr lang="en-IN" sz="2000" dirty="0"/>
              <a:t> Mahesh under the Prevention of Money Laundering Act, 2002. 	</a:t>
            </a:r>
          </a:p>
          <a:p>
            <a:pPr marL="0" lvl="1" indent="0" algn="just">
              <a:lnSpc>
                <a:spcPct val="150000"/>
              </a:lnSpc>
              <a:spcBef>
                <a:spcPts val="0"/>
              </a:spcBef>
              <a:buClrTx/>
              <a:buSzPct val="100000"/>
              <a:buNone/>
            </a:pPr>
            <a:r>
              <a:rPr lang="en-IN" sz="2000" dirty="0"/>
              <a:t>In view of the above, answer the following question: 	</a:t>
            </a:r>
          </a:p>
          <a:p>
            <a:pPr marL="0" lvl="1" indent="0" algn="just">
              <a:lnSpc>
                <a:spcPct val="150000"/>
              </a:lnSpc>
              <a:spcBef>
                <a:spcPts val="0"/>
              </a:spcBef>
              <a:buClrTx/>
              <a:buSzPct val="100000"/>
              <a:buNone/>
            </a:pPr>
            <a:r>
              <a:rPr lang="en-IN" sz="2000" dirty="0"/>
              <a:t>(a) Discuss the attachment of property involved in money laundering under PMLA. 	</a:t>
            </a:r>
          </a:p>
          <a:p>
            <a:pPr marL="0" lvl="1"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291296988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4391"/>
            <a:ext cx="10972800" cy="737584"/>
          </a:xfrm>
        </p:spPr>
        <p:txBody>
          <a:bodyPr/>
          <a:lstStyle/>
          <a:p>
            <a:pPr algn="ctr"/>
            <a:r>
              <a:rPr lang="en-IN" sz="4400" dirty="0" smtClean="0"/>
              <a:t>Case Study</a:t>
            </a:r>
            <a:endParaRPr lang="en-IN" sz="4400" dirty="0"/>
          </a:p>
        </p:txBody>
      </p:sp>
      <p:sp>
        <p:nvSpPr>
          <p:cNvPr id="3" name="Content Placeholder 2"/>
          <p:cNvSpPr>
            <a:spLocks noGrp="1"/>
          </p:cNvSpPr>
          <p:nvPr>
            <p:ph idx="1"/>
          </p:nvPr>
        </p:nvSpPr>
        <p:spPr>
          <a:xfrm>
            <a:off x="609600" y="1030303"/>
            <a:ext cx="10972800" cy="5356319"/>
          </a:xfrm>
        </p:spPr>
        <p:txBody>
          <a:bodyPr/>
          <a:lstStyle/>
          <a:p>
            <a:pPr marL="731837" lvl="2" indent="-457200" algn="just">
              <a:lnSpc>
                <a:spcPct val="150000"/>
              </a:lnSpc>
              <a:spcBef>
                <a:spcPts val="0"/>
              </a:spcBef>
              <a:buClrTx/>
              <a:buSzPct val="100000"/>
              <a:buFont typeface="+mj-lt"/>
              <a:buAutoNum type="alphaLcParenR"/>
            </a:pPr>
            <a:r>
              <a:rPr lang="en-IN" sz="2000" dirty="0" smtClean="0"/>
              <a:t>Discuss </a:t>
            </a:r>
            <a:r>
              <a:rPr lang="en-IN" sz="2000" dirty="0"/>
              <a:t>the attachment of property involved in money laundering under PMLA. </a:t>
            </a:r>
          </a:p>
          <a:p>
            <a:pPr marL="731837" lvl="2" indent="-457200" algn="just">
              <a:lnSpc>
                <a:spcPct val="150000"/>
              </a:lnSpc>
              <a:spcBef>
                <a:spcPts val="0"/>
              </a:spcBef>
              <a:buClrTx/>
              <a:buSzPct val="100000"/>
              <a:buFont typeface="+mj-lt"/>
              <a:buAutoNum type="alphaLcParenR"/>
            </a:pPr>
            <a:r>
              <a:rPr lang="en-IN" sz="2000" dirty="0" smtClean="0"/>
              <a:t>Explain </a:t>
            </a:r>
            <a:r>
              <a:rPr lang="en-IN" sz="2000" dirty="0"/>
              <a:t>the extent of punishment prescribed under PMLA. 	</a:t>
            </a:r>
            <a:endParaRPr lang="en-IN" sz="2000" dirty="0" smtClean="0"/>
          </a:p>
          <a:p>
            <a:pPr marL="731837" lvl="2" indent="-457200" algn="just">
              <a:lnSpc>
                <a:spcPct val="150000"/>
              </a:lnSpc>
              <a:spcBef>
                <a:spcPts val="0"/>
              </a:spcBef>
              <a:buClrTx/>
              <a:buSzPct val="100000"/>
              <a:buFont typeface="+mj-lt"/>
              <a:buAutoNum type="alphaLcParenR"/>
            </a:pPr>
            <a:r>
              <a:rPr lang="en-IN" sz="2000" dirty="0" smtClean="0"/>
              <a:t>Discuss </a:t>
            </a:r>
            <a:r>
              <a:rPr lang="en-IN" sz="2000" dirty="0"/>
              <a:t>Appellate Authority establish under PMLA and what is the time limit to file </a:t>
            </a:r>
            <a:r>
              <a:rPr lang="en-IN" sz="2000" dirty="0" smtClean="0"/>
              <a:t>appeal. </a:t>
            </a:r>
            <a:r>
              <a:rPr lang="en-IN" sz="2000" dirty="0"/>
              <a:t>	</a:t>
            </a:r>
          </a:p>
          <a:p>
            <a:pPr marL="0" lvl="2" indent="0" algn="just">
              <a:lnSpc>
                <a:spcPct val="150000"/>
              </a:lnSpc>
              <a:spcBef>
                <a:spcPts val="0"/>
              </a:spcBef>
              <a:buClrTx/>
              <a:buSzPct val="100000"/>
              <a:buNone/>
            </a:pPr>
            <a:r>
              <a:rPr lang="en-IN" sz="2400" b="1" dirty="0" smtClean="0"/>
              <a:t>Suggested </a:t>
            </a:r>
            <a:r>
              <a:rPr lang="en-IN" sz="2400" b="1" dirty="0"/>
              <a:t>Solution: </a:t>
            </a:r>
            <a:endParaRPr lang="en-IN" sz="2400" b="1" dirty="0" smtClean="0"/>
          </a:p>
          <a:p>
            <a:pPr marL="457200" lvl="2" indent="-457200" algn="just">
              <a:lnSpc>
                <a:spcPct val="150000"/>
              </a:lnSpc>
              <a:spcBef>
                <a:spcPts val="0"/>
              </a:spcBef>
              <a:buClrTx/>
              <a:buSzPct val="100000"/>
              <a:buAutoNum type="alphaUcParenR"/>
            </a:pPr>
            <a:r>
              <a:rPr lang="en-IN" sz="2000" dirty="0" smtClean="0"/>
              <a:t>Section </a:t>
            </a:r>
            <a:r>
              <a:rPr lang="en-IN" sz="2000" dirty="0"/>
              <a:t>5 of the Prevention of Money Laundering Act, 2002(PMLA) deals with the provision of attachment of property involved in money laundering. </a:t>
            </a:r>
            <a:endParaRPr lang="en-IN" sz="2000" dirty="0" smtClean="0"/>
          </a:p>
          <a:p>
            <a:pPr marL="0" lvl="2" indent="0" algn="just">
              <a:lnSpc>
                <a:spcPct val="150000"/>
              </a:lnSpc>
              <a:spcBef>
                <a:spcPts val="0"/>
              </a:spcBef>
              <a:buClrTx/>
              <a:buSzPct val="100000"/>
              <a:buNone/>
            </a:pPr>
            <a:r>
              <a:rPr lang="en-IN" sz="2000" dirty="0" smtClean="0"/>
              <a:t>As </a:t>
            </a:r>
            <a:r>
              <a:rPr lang="en-IN" sz="2000" dirty="0"/>
              <a:t>per Section 5(1) of the PMLA, Where the Director or any other officer not below the rank of Deputy Director authorised by the Director, has reason to believe (the reason for such belief to be recorded in writing), on the basis of material in his possession, that 	</a:t>
            </a:r>
            <a:endParaRPr lang="en-IN" sz="2000" dirty="0" smtClean="0"/>
          </a:p>
          <a:p>
            <a:pPr marL="0" lvl="2" indent="0" algn="just">
              <a:lnSpc>
                <a:spcPct val="150000"/>
              </a:lnSpc>
              <a:spcBef>
                <a:spcPts val="0"/>
              </a:spcBef>
              <a:buClrTx/>
              <a:buSzPct val="100000"/>
              <a:buNone/>
            </a:pPr>
            <a:r>
              <a:rPr lang="en-IN" sz="2000" dirty="0"/>
              <a:t>	</a:t>
            </a:r>
          </a:p>
          <a:p>
            <a:pPr marL="274637" lvl="2"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smtClean="0"/>
          </a:p>
          <a:p>
            <a:pPr marL="0" lvl="1"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205379888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4391"/>
            <a:ext cx="10972800" cy="737584"/>
          </a:xfrm>
        </p:spPr>
        <p:txBody>
          <a:bodyPr/>
          <a:lstStyle/>
          <a:p>
            <a:pPr algn="ctr"/>
            <a:r>
              <a:rPr lang="en-IN" sz="4400" dirty="0" smtClean="0"/>
              <a:t>Case Study</a:t>
            </a:r>
            <a:endParaRPr lang="en-IN" sz="4400" dirty="0"/>
          </a:p>
        </p:txBody>
      </p:sp>
      <p:sp>
        <p:nvSpPr>
          <p:cNvPr id="3" name="Content Placeholder 2"/>
          <p:cNvSpPr>
            <a:spLocks noGrp="1"/>
          </p:cNvSpPr>
          <p:nvPr>
            <p:ph idx="1"/>
          </p:nvPr>
        </p:nvSpPr>
        <p:spPr>
          <a:xfrm>
            <a:off x="609600" y="1030303"/>
            <a:ext cx="10972800" cy="5356319"/>
          </a:xfrm>
        </p:spPr>
        <p:txBody>
          <a:bodyPr/>
          <a:lstStyle/>
          <a:p>
            <a:pPr marL="457200" lvl="2" indent="-457200" algn="just">
              <a:lnSpc>
                <a:spcPct val="150000"/>
              </a:lnSpc>
              <a:spcBef>
                <a:spcPts val="0"/>
              </a:spcBef>
              <a:buClrTx/>
              <a:buSzPct val="100000"/>
              <a:buFont typeface="+mj-lt"/>
              <a:buAutoNum type="alphaLcParenR"/>
            </a:pPr>
            <a:r>
              <a:rPr lang="en-IN" sz="2000" dirty="0" smtClean="0"/>
              <a:t> </a:t>
            </a:r>
            <a:r>
              <a:rPr lang="en-IN" sz="2000" u="sng" dirty="0"/>
              <a:t>any person is in possession of any proceeds of crime; and 	</a:t>
            </a:r>
            <a:endParaRPr lang="en-IN" sz="2000" u="sng" dirty="0" smtClean="0"/>
          </a:p>
          <a:p>
            <a:pPr marL="457200" lvl="2" indent="-457200" algn="just">
              <a:lnSpc>
                <a:spcPct val="150000"/>
              </a:lnSpc>
              <a:spcBef>
                <a:spcPts val="0"/>
              </a:spcBef>
              <a:buClrTx/>
              <a:buSzPct val="100000"/>
              <a:buFont typeface="+mj-lt"/>
              <a:buAutoNum type="alphaLcParenR"/>
            </a:pPr>
            <a:r>
              <a:rPr lang="en-IN" sz="2000" u="sng" dirty="0"/>
              <a:t>such proceeds of crime are likely to be concealed, transferred or dealt with in any manner which may result in frustrating any proceedings relating to confiscation of such proceeds of crime, he may, by order in writing, provisionally attach such property for a period not exceeding one hundred and eighty days from the date of the order, in such manner as may be prescribed</a:t>
            </a:r>
            <a:r>
              <a:rPr lang="en-IN" sz="2000" dirty="0"/>
              <a:t>. 	</a:t>
            </a:r>
          </a:p>
          <a:p>
            <a:pPr marL="0" lvl="2" indent="0" algn="just">
              <a:lnSpc>
                <a:spcPct val="150000"/>
              </a:lnSpc>
              <a:spcBef>
                <a:spcPts val="0"/>
              </a:spcBef>
              <a:buClrTx/>
              <a:buSzPct val="100000"/>
              <a:buNone/>
            </a:pPr>
            <a:r>
              <a:rPr lang="en-IN" sz="2000" u="sng" dirty="0"/>
              <a:t>It may be noted that no such order of attachment shall be made unless, in relation to the scheduled offence, a report has been forwarded to a Magistrate </a:t>
            </a:r>
            <a:r>
              <a:rPr lang="en-IN" sz="2000" dirty="0"/>
              <a:t>under section 173 of the Code of Criminal Procedure, 1973, or a complaint has been filed by a person authorised to investigate the offence mentioned in that Schedule, before a Magistrate or court for taking cognizance of the scheduled offence, as the case may be, or a similar report or complaint has been made or filed under the corresponding law of any other country. 	</a:t>
            </a:r>
          </a:p>
          <a:p>
            <a:pPr marL="457200" lvl="2" indent="-457200" algn="just">
              <a:lnSpc>
                <a:spcPct val="150000"/>
              </a:lnSpc>
              <a:spcBef>
                <a:spcPts val="0"/>
              </a:spcBef>
              <a:buClrTx/>
              <a:buSzPct val="100000"/>
              <a:buFont typeface="+mj-lt"/>
              <a:buAutoNum type="alphaLcParenR"/>
            </a:pPr>
            <a:endParaRPr lang="en-IN" sz="2000" dirty="0"/>
          </a:p>
          <a:p>
            <a:pPr marL="0" lvl="2" indent="0" algn="just">
              <a:lnSpc>
                <a:spcPct val="150000"/>
              </a:lnSpc>
              <a:spcBef>
                <a:spcPts val="0"/>
              </a:spcBef>
              <a:buClrTx/>
              <a:buSzPct val="100000"/>
              <a:buNone/>
            </a:pPr>
            <a:r>
              <a:rPr lang="en-IN" sz="2000" dirty="0"/>
              <a:t>	</a:t>
            </a:r>
          </a:p>
          <a:p>
            <a:pPr marL="274637" lvl="2"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smtClean="0"/>
          </a:p>
          <a:p>
            <a:pPr marL="0" lvl="1"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355686554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4391"/>
            <a:ext cx="10972800" cy="737584"/>
          </a:xfrm>
        </p:spPr>
        <p:txBody>
          <a:bodyPr/>
          <a:lstStyle/>
          <a:p>
            <a:pPr algn="ctr"/>
            <a:r>
              <a:rPr lang="en-IN" sz="4400" dirty="0" smtClean="0"/>
              <a:t>Case Study</a:t>
            </a:r>
            <a:endParaRPr lang="en-IN" sz="4400" dirty="0"/>
          </a:p>
        </p:txBody>
      </p:sp>
      <p:sp>
        <p:nvSpPr>
          <p:cNvPr id="3" name="Content Placeholder 2"/>
          <p:cNvSpPr>
            <a:spLocks noGrp="1"/>
          </p:cNvSpPr>
          <p:nvPr>
            <p:ph idx="1"/>
          </p:nvPr>
        </p:nvSpPr>
        <p:spPr>
          <a:xfrm>
            <a:off x="609600" y="1030303"/>
            <a:ext cx="10972800" cy="5356319"/>
          </a:xfrm>
        </p:spPr>
        <p:txBody>
          <a:bodyPr/>
          <a:lstStyle/>
          <a:p>
            <a:pPr marL="0" lvl="2" indent="0" algn="just">
              <a:lnSpc>
                <a:spcPct val="150000"/>
              </a:lnSpc>
              <a:spcBef>
                <a:spcPts val="0"/>
              </a:spcBef>
              <a:buClrTx/>
              <a:buSzPct val="100000"/>
              <a:buNone/>
            </a:pPr>
            <a:r>
              <a:rPr lang="en-IN" sz="2000" u="sng" dirty="0"/>
              <a:t>Further, notwithstanding anything contained in above , any property of any person may be attached , if the Director or any other officer not below the rank of Deputy Director authorised by him for the purposes of Section of the PMLA has reason to believe (the reasons for such belief to be recorded in writing), on the basis of material in his possession, that if such property involved in money-laundering is not attached immediately, the non-attachment of the property is likely to frustrate any proceeding under the Act</a:t>
            </a:r>
            <a:r>
              <a:rPr lang="en-IN" sz="2000" dirty="0" smtClean="0"/>
              <a:t>.</a:t>
            </a:r>
          </a:p>
          <a:p>
            <a:pPr marL="0" lvl="2" indent="0" algn="just">
              <a:lnSpc>
                <a:spcPct val="150000"/>
              </a:lnSpc>
              <a:spcBef>
                <a:spcPts val="0"/>
              </a:spcBef>
              <a:buClrTx/>
              <a:buSzPct val="100000"/>
              <a:buNone/>
            </a:pPr>
            <a:r>
              <a:rPr lang="en-IN" sz="2000" dirty="0"/>
              <a:t>For the purposes of computing the period of one hundred and eighty days, the period during which the proceedings under Section 5 of PMLA is stayed by the High Court, shall be excluded and a further period not exceeding thirty days from the date of order of vacation of such stay order shall be counted.; 	</a:t>
            </a:r>
          </a:p>
          <a:p>
            <a:pPr marL="0" lvl="2" indent="0" algn="just">
              <a:lnSpc>
                <a:spcPct val="150000"/>
              </a:lnSpc>
              <a:spcBef>
                <a:spcPts val="0"/>
              </a:spcBef>
              <a:buClrTx/>
              <a:buSzPct val="100000"/>
              <a:buNone/>
            </a:pPr>
            <a:endParaRPr lang="en-IN" sz="2000" dirty="0"/>
          </a:p>
          <a:p>
            <a:pPr marL="0" lvl="2" indent="0" algn="just">
              <a:lnSpc>
                <a:spcPct val="150000"/>
              </a:lnSpc>
              <a:spcBef>
                <a:spcPts val="0"/>
              </a:spcBef>
              <a:buClrTx/>
              <a:buSzPct val="100000"/>
              <a:buNone/>
            </a:pPr>
            <a:r>
              <a:rPr lang="en-IN" sz="2000" dirty="0"/>
              <a:t>	</a:t>
            </a:r>
          </a:p>
          <a:p>
            <a:pPr marL="274637" lvl="2"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smtClean="0"/>
          </a:p>
          <a:p>
            <a:pPr marL="0" lvl="1"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129304333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4391"/>
            <a:ext cx="10972800" cy="737584"/>
          </a:xfrm>
        </p:spPr>
        <p:txBody>
          <a:bodyPr/>
          <a:lstStyle/>
          <a:p>
            <a:pPr algn="ctr"/>
            <a:r>
              <a:rPr lang="en-IN" sz="4400" dirty="0" smtClean="0"/>
              <a:t>Case Study</a:t>
            </a:r>
            <a:endParaRPr lang="en-IN" sz="4400" dirty="0"/>
          </a:p>
        </p:txBody>
      </p:sp>
      <p:sp>
        <p:nvSpPr>
          <p:cNvPr id="3" name="Content Placeholder 2"/>
          <p:cNvSpPr>
            <a:spLocks noGrp="1"/>
          </p:cNvSpPr>
          <p:nvPr>
            <p:ph idx="1"/>
          </p:nvPr>
        </p:nvSpPr>
        <p:spPr>
          <a:xfrm>
            <a:off x="609600" y="1030303"/>
            <a:ext cx="10972800" cy="5356319"/>
          </a:xfrm>
        </p:spPr>
        <p:txBody>
          <a:bodyPr/>
          <a:lstStyle/>
          <a:p>
            <a:pPr marL="0" lvl="2" indent="0" algn="just">
              <a:lnSpc>
                <a:spcPct val="150000"/>
              </a:lnSpc>
              <a:spcBef>
                <a:spcPts val="0"/>
              </a:spcBef>
              <a:buClrTx/>
              <a:buSzPct val="100000"/>
              <a:buNone/>
            </a:pPr>
            <a:r>
              <a:rPr lang="en-IN" sz="2000" u="sng" dirty="0"/>
              <a:t>Section 5(2) states that the Director, or any other officer not below the rank of Deputy Director, shall, immediately after attachment under sub-section (1), forward a copy of the order, along with the material in his possession, to the Adjudicating Authority</a:t>
            </a:r>
            <a:r>
              <a:rPr lang="en-IN" sz="2000" dirty="0"/>
              <a:t>, in a sealed envelope, in the manner as may be prescribed and such Adjudicating Authority shall keep such order and material for such period as may be prescribed</a:t>
            </a:r>
            <a:r>
              <a:rPr lang="en-IN" sz="2000" dirty="0" smtClean="0"/>
              <a:t>.</a:t>
            </a:r>
          </a:p>
          <a:p>
            <a:pPr marL="0" lvl="2" indent="0" algn="just">
              <a:lnSpc>
                <a:spcPct val="150000"/>
              </a:lnSpc>
              <a:spcBef>
                <a:spcPts val="0"/>
              </a:spcBef>
              <a:buClrTx/>
              <a:buSzPct val="100000"/>
              <a:buNone/>
            </a:pPr>
            <a:r>
              <a:rPr lang="en-IN" sz="2000" u="sng" dirty="0"/>
              <a:t>Section 5(3) provides that every order of attachment made under sub-section (1) shall cease to have effect after the expiry of the period</a:t>
            </a:r>
            <a:r>
              <a:rPr lang="en-IN" sz="2000" dirty="0"/>
              <a:t> specified in sub-section (1) or on the date of an order made under sub-section (3) of section 8, whichever is earlier. 	</a:t>
            </a:r>
          </a:p>
          <a:p>
            <a:pPr marL="0" lvl="2" indent="0" algn="just">
              <a:lnSpc>
                <a:spcPct val="150000"/>
              </a:lnSpc>
              <a:spcBef>
                <a:spcPts val="0"/>
              </a:spcBef>
              <a:buClrTx/>
              <a:buSzPct val="100000"/>
              <a:buNone/>
            </a:pPr>
            <a:r>
              <a:rPr lang="en-IN" sz="2000" dirty="0"/>
              <a:t>As per Section 5(4) of PMLA, </a:t>
            </a:r>
            <a:r>
              <a:rPr lang="en-IN" sz="2000" u="sng" dirty="0"/>
              <a:t>nothing in this section shall prevent the person interested in the enjoyment of the immovable property attached under sub-section (1) from such enjoyment</a:t>
            </a:r>
            <a:r>
              <a:rPr lang="en-IN" sz="2000" dirty="0"/>
              <a:t>. 	</a:t>
            </a:r>
          </a:p>
          <a:p>
            <a:pPr marL="0" lvl="2" indent="0" algn="just">
              <a:lnSpc>
                <a:spcPct val="150000"/>
              </a:lnSpc>
              <a:spcBef>
                <a:spcPts val="0"/>
              </a:spcBef>
              <a:buClrTx/>
              <a:buSzPct val="100000"/>
              <a:buNone/>
            </a:pPr>
            <a:r>
              <a:rPr lang="en-IN" sz="2000" dirty="0"/>
              <a:t>It may be noted that person interested, in relation to any immovable property, </a:t>
            </a:r>
            <a:r>
              <a:rPr lang="en-IN" sz="2000" u="sng" dirty="0"/>
              <a:t>includes all persons claiming or entitled to claim any interest in the property. </a:t>
            </a:r>
            <a:r>
              <a:rPr lang="en-IN" sz="2000" dirty="0"/>
              <a:t>	</a:t>
            </a:r>
          </a:p>
          <a:p>
            <a:pPr marL="0" lvl="2" indent="0" algn="just">
              <a:lnSpc>
                <a:spcPct val="150000"/>
              </a:lnSpc>
              <a:spcBef>
                <a:spcPts val="0"/>
              </a:spcBef>
              <a:buClrTx/>
              <a:buSzPct val="100000"/>
              <a:buNone/>
            </a:pPr>
            <a:r>
              <a:rPr lang="en-IN" sz="2000" dirty="0"/>
              <a:t>	</a:t>
            </a:r>
          </a:p>
          <a:p>
            <a:pPr marL="0" lvl="2" indent="0" algn="just">
              <a:lnSpc>
                <a:spcPct val="150000"/>
              </a:lnSpc>
              <a:spcBef>
                <a:spcPts val="0"/>
              </a:spcBef>
              <a:buClrTx/>
              <a:buSzPct val="100000"/>
              <a:buNone/>
            </a:pPr>
            <a:endParaRPr lang="en-IN" sz="2000" dirty="0"/>
          </a:p>
          <a:p>
            <a:pPr marL="0" lvl="2" indent="0" algn="just">
              <a:lnSpc>
                <a:spcPct val="150000"/>
              </a:lnSpc>
              <a:spcBef>
                <a:spcPts val="0"/>
              </a:spcBef>
              <a:buClrTx/>
              <a:buSzPct val="100000"/>
              <a:buNone/>
            </a:pPr>
            <a:r>
              <a:rPr lang="en-IN" sz="2000" dirty="0"/>
              <a:t>	</a:t>
            </a:r>
          </a:p>
          <a:p>
            <a:pPr marL="274637" lvl="2"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smtClean="0"/>
          </a:p>
          <a:p>
            <a:pPr marL="0" lvl="1"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188220243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4391"/>
            <a:ext cx="10972800" cy="737584"/>
          </a:xfrm>
        </p:spPr>
        <p:txBody>
          <a:bodyPr/>
          <a:lstStyle/>
          <a:p>
            <a:pPr algn="ctr"/>
            <a:r>
              <a:rPr lang="en-IN" sz="4400" dirty="0" smtClean="0"/>
              <a:t>Case Study</a:t>
            </a:r>
            <a:endParaRPr lang="en-IN" sz="4400" dirty="0"/>
          </a:p>
        </p:txBody>
      </p:sp>
      <p:sp>
        <p:nvSpPr>
          <p:cNvPr id="3" name="Content Placeholder 2"/>
          <p:cNvSpPr>
            <a:spLocks noGrp="1"/>
          </p:cNvSpPr>
          <p:nvPr>
            <p:ph idx="1"/>
          </p:nvPr>
        </p:nvSpPr>
        <p:spPr>
          <a:xfrm>
            <a:off x="609600" y="1030303"/>
            <a:ext cx="10972800" cy="5356319"/>
          </a:xfrm>
        </p:spPr>
        <p:txBody>
          <a:bodyPr/>
          <a:lstStyle/>
          <a:p>
            <a:pPr marL="0" lvl="2" indent="0" algn="just">
              <a:lnSpc>
                <a:spcPct val="150000"/>
              </a:lnSpc>
              <a:spcBef>
                <a:spcPts val="0"/>
              </a:spcBef>
              <a:buClrTx/>
              <a:buSzPct val="100000"/>
              <a:buNone/>
            </a:pPr>
            <a:r>
              <a:rPr lang="en-IN" sz="2000" dirty="0"/>
              <a:t>Section 5(5) states that the Director or any other officer who provisionally attaches any property under sub-section (1) shall, within a period of thirty days from such attachment, file a complaint stating the facts of such attachment before the Adjudicating Authority</a:t>
            </a:r>
            <a:r>
              <a:rPr lang="en-IN" sz="2000" dirty="0" smtClean="0"/>
              <a:t>. </a:t>
            </a:r>
          </a:p>
          <a:p>
            <a:pPr marL="0" lvl="2" indent="0" algn="just">
              <a:lnSpc>
                <a:spcPct val="150000"/>
              </a:lnSpc>
              <a:spcBef>
                <a:spcPts val="0"/>
              </a:spcBef>
              <a:buClrTx/>
              <a:buSzPct val="100000"/>
              <a:buNone/>
            </a:pPr>
            <a:endParaRPr lang="en-IN" sz="2000" dirty="0" smtClean="0"/>
          </a:p>
          <a:p>
            <a:pPr marL="0" lvl="2" indent="0" algn="just">
              <a:lnSpc>
                <a:spcPct val="150000"/>
              </a:lnSpc>
              <a:spcBef>
                <a:spcPts val="0"/>
              </a:spcBef>
              <a:buClrTx/>
              <a:buSzPct val="100000"/>
              <a:buNone/>
            </a:pPr>
            <a:r>
              <a:rPr lang="en-IN" sz="2000" b="1" dirty="0"/>
              <a:t>B) </a:t>
            </a:r>
            <a:r>
              <a:rPr lang="en-IN" sz="2000" dirty="0"/>
              <a:t>Offence of money-Laundering and Punishment for money-Laundering are specified under Section 3 and 4 of the Prevention of Money Laundering Act, 2002 respectively. 	</a:t>
            </a:r>
          </a:p>
          <a:p>
            <a:pPr marL="0" lvl="2" indent="0" algn="just">
              <a:lnSpc>
                <a:spcPct val="150000"/>
              </a:lnSpc>
              <a:spcBef>
                <a:spcPts val="0"/>
              </a:spcBef>
              <a:buClrTx/>
              <a:buSzPct val="100000"/>
              <a:buNone/>
            </a:pPr>
            <a:r>
              <a:rPr lang="en-IN" sz="2000" u="sng" dirty="0"/>
              <a:t>Section 3 of the Prevention of Money Laundering Act, 2002 provides that whosoever directly or indirectly attempts to indulge or knowingly assists or knowingly is a party or is actually involved in any process or activity connected with the proceeds of crime including its concealment, possession, acquisition or use and projecting or claiming it as untainted property shall be guilty of offence of money-laundering</a:t>
            </a:r>
            <a:r>
              <a:rPr lang="en-IN" sz="2000" dirty="0"/>
              <a:t>. 	</a:t>
            </a:r>
          </a:p>
          <a:p>
            <a:pPr marL="0" lvl="2" indent="0" algn="just">
              <a:lnSpc>
                <a:spcPct val="150000"/>
              </a:lnSpc>
              <a:spcBef>
                <a:spcPts val="0"/>
              </a:spcBef>
              <a:buClrTx/>
              <a:buSzPct val="100000"/>
              <a:buNone/>
            </a:pPr>
            <a:r>
              <a:rPr lang="en-IN" sz="2000" dirty="0" smtClean="0"/>
              <a:t>	</a:t>
            </a:r>
          </a:p>
          <a:p>
            <a:pPr marL="0" lvl="2" indent="0" algn="just">
              <a:lnSpc>
                <a:spcPct val="150000"/>
              </a:lnSpc>
              <a:spcBef>
                <a:spcPts val="0"/>
              </a:spcBef>
              <a:buClrTx/>
              <a:buSzPct val="100000"/>
              <a:buNone/>
            </a:pPr>
            <a:endParaRPr lang="en-IN" sz="2000" dirty="0"/>
          </a:p>
          <a:p>
            <a:pPr marL="0" lvl="2" indent="0" algn="just">
              <a:lnSpc>
                <a:spcPct val="150000"/>
              </a:lnSpc>
              <a:spcBef>
                <a:spcPts val="0"/>
              </a:spcBef>
              <a:buClrTx/>
              <a:buSzPct val="100000"/>
              <a:buNone/>
            </a:pPr>
            <a:r>
              <a:rPr lang="en-IN" sz="2000" dirty="0"/>
              <a:t>	</a:t>
            </a:r>
          </a:p>
          <a:p>
            <a:pPr marL="274637" lvl="2"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smtClean="0"/>
          </a:p>
          <a:p>
            <a:pPr marL="0" lvl="1"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83581278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4391"/>
            <a:ext cx="10972800" cy="737584"/>
          </a:xfrm>
        </p:spPr>
        <p:txBody>
          <a:bodyPr/>
          <a:lstStyle/>
          <a:p>
            <a:pPr algn="ctr"/>
            <a:r>
              <a:rPr lang="en-IN" sz="4400" dirty="0" smtClean="0"/>
              <a:t>Case Study</a:t>
            </a:r>
            <a:endParaRPr lang="en-IN" sz="4400" dirty="0"/>
          </a:p>
        </p:txBody>
      </p:sp>
      <p:sp>
        <p:nvSpPr>
          <p:cNvPr id="3" name="Content Placeholder 2"/>
          <p:cNvSpPr>
            <a:spLocks noGrp="1"/>
          </p:cNvSpPr>
          <p:nvPr>
            <p:ph idx="1"/>
          </p:nvPr>
        </p:nvSpPr>
        <p:spPr>
          <a:xfrm>
            <a:off x="609600" y="1030303"/>
            <a:ext cx="10972800" cy="5356319"/>
          </a:xfrm>
        </p:spPr>
        <p:txBody>
          <a:bodyPr/>
          <a:lstStyle/>
          <a:p>
            <a:pPr marL="0" lvl="2" indent="0" algn="just">
              <a:lnSpc>
                <a:spcPct val="150000"/>
              </a:lnSpc>
              <a:spcBef>
                <a:spcPts val="0"/>
              </a:spcBef>
              <a:buClrTx/>
              <a:buSzPct val="100000"/>
              <a:buNone/>
            </a:pPr>
            <a:r>
              <a:rPr lang="en-IN" sz="2000" dirty="0"/>
              <a:t>It may be further noted that proceeds of crime mean any property derived or obtained, directly or indirectly, by any person as a result of criminal activity relating to a scheduled offence or the value of any such property</a:t>
            </a:r>
            <a:r>
              <a:rPr lang="en-IN" sz="2000" dirty="0" smtClean="0"/>
              <a:t>.</a:t>
            </a:r>
          </a:p>
          <a:p>
            <a:pPr marL="0" lvl="2" indent="0" algn="just">
              <a:lnSpc>
                <a:spcPct val="150000"/>
              </a:lnSpc>
              <a:spcBef>
                <a:spcPts val="0"/>
              </a:spcBef>
              <a:buClrTx/>
              <a:buSzPct val="100000"/>
              <a:buNone/>
            </a:pPr>
            <a:r>
              <a:rPr lang="en-IN" sz="2000" u="sng" dirty="0"/>
              <a:t>According to Section 4 of the Prevention of Money Laundering Act, 2002, whoever commits the offence of money-laundering shall be punishable with rigorous imprisonment for a term which shall not be less than three years but which may extend to seven years and shall also be liable to fine</a:t>
            </a:r>
            <a:r>
              <a:rPr lang="en-IN" sz="2000" dirty="0"/>
              <a:t>. 	</a:t>
            </a:r>
          </a:p>
          <a:p>
            <a:pPr marL="0" lvl="2" indent="0" algn="just">
              <a:lnSpc>
                <a:spcPct val="150000"/>
              </a:lnSpc>
              <a:spcBef>
                <a:spcPts val="0"/>
              </a:spcBef>
              <a:buClrTx/>
              <a:buSzPct val="100000"/>
              <a:buNone/>
            </a:pPr>
            <a:r>
              <a:rPr lang="en-IN" sz="2000" dirty="0"/>
              <a:t>It may be noted that where the proceeds of crime involved in money-laundering relates to any offence specified under paragraph 2 of Part A of the Schedule to the PMLA, shall be punishable with rigorous imprisonment for a term which shall not be less than three years but which may extend to ten years and shall also be liable to fine. 	</a:t>
            </a:r>
          </a:p>
          <a:p>
            <a:pPr marL="0" lvl="2" indent="0" algn="just">
              <a:lnSpc>
                <a:spcPct val="150000"/>
              </a:lnSpc>
              <a:spcBef>
                <a:spcPts val="0"/>
              </a:spcBef>
              <a:buClrTx/>
              <a:buSzPct val="100000"/>
              <a:buNone/>
            </a:pPr>
            <a:endParaRPr lang="en-IN" sz="2000" dirty="0"/>
          </a:p>
          <a:p>
            <a:pPr marL="0" lvl="2" indent="0" algn="just">
              <a:lnSpc>
                <a:spcPct val="150000"/>
              </a:lnSpc>
              <a:spcBef>
                <a:spcPts val="0"/>
              </a:spcBef>
              <a:buClrTx/>
              <a:buSzPct val="100000"/>
              <a:buNone/>
            </a:pPr>
            <a:endParaRPr lang="en-IN" sz="2000" dirty="0"/>
          </a:p>
          <a:p>
            <a:pPr marL="0" lvl="2" indent="0" algn="just">
              <a:lnSpc>
                <a:spcPct val="150000"/>
              </a:lnSpc>
              <a:spcBef>
                <a:spcPts val="0"/>
              </a:spcBef>
              <a:buClrTx/>
              <a:buSzPct val="100000"/>
              <a:buNone/>
            </a:pPr>
            <a:r>
              <a:rPr lang="en-IN" sz="2000" dirty="0"/>
              <a:t>	</a:t>
            </a:r>
          </a:p>
          <a:p>
            <a:pPr marL="274637" lvl="2"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smtClean="0"/>
          </a:p>
          <a:p>
            <a:pPr marL="0" lvl="1"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60127394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4391"/>
            <a:ext cx="10972800" cy="737584"/>
          </a:xfrm>
        </p:spPr>
        <p:txBody>
          <a:bodyPr/>
          <a:lstStyle/>
          <a:p>
            <a:pPr algn="ctr"/>
            <a:r>
              <a:rPr lang="en-IN" sz="4400" dirty="0" smtClean="0"/>
              <a:t>Case Study</a:t>
            </a:r>
            <a:endParaRPr lang="en-IN" sz="4400" dirty="0"/>
          </a:p>
        </p:txBody>
      </p:sp>
      <p:sp>
        <p:nvSpPr>
          <p:cNvPr id="3" name="Content Placeholder 2"/>
          <p:cNvSpPr>
            <a:spLocks noGrp="1"/>
          </p:cNvSpPr>
          <p:nvPr>
            <p:ph idx="1"/>
          </p:nvPr>
        </p:nvSpPr>
        <p:spPr>
          <a:xfrm>
            <a:off x="609600" y="1030303"/>
            <a:ext cx="10972800" cy="5356319"/>
          </a:xfrm>
        </p:spPr>
        <p:txBody>
          <a:bodyPr/>
          <a:lstStyle/>
          <a:p>
            <a:pPr marL="0" lvl="2" indent="0" algn="just">
              <a:lnSpc>
                <a:spcPct val="150000"/>
              </a:lnSpc>
              <a:spcBef>
                <a:spcPts val="0"/>
              </a:spcBef>
              <a:buClrTx/>
              <a:buSzPct val="100000"/>
              <a:buNone/>
            </a:pPr>
            <a:r>
              <a:rPr lang="en-IN" sz="2000" b="1" dirty="0"/>
              <a:t>C) </a:t>
            </a:r>
            <a:r>
              <a:rPr lang="en-IN" sz="2000" u="sng" dirty="0"/>
              <a:t>The Director or any person aggrieved by an order made by the Adjudicating Authority under this Act, may prefer an appeal to the Appellate Tribunal</a:t>
            </a:r>
            <a:r>
              <a:rPr lang="en-IN" sz="2000" dirty="0"/>
              <a:t>. </a:t>
            </a:r>
            <a:r>
              <a:rPr lang="en-IN" sz="2000" u="sng" dirty="0"/>
              <a:t>Appeal has to be filed within a period of forty-five days from the date of receipt of a copy of the order </a:t>
            </a:r>
            <a:r>
              <a:rPr lang="en-IN" sz="2000" dirty="0"/>
              <a:t>made by the Adjudicating Authority. Appellate Tribunal may entertain an appeal after the expiry of the period of forty-five days if it is satisfied that there was sufficient cause for not filing it within that period.</a:t>
            </a:r>
          </a:p>
          <a:p>
            <a:pPr marL="0" lvl="2" indent="0" algn="just">
              <a:lnSpc>
                <a:spcPct val="150000"/>
              </a:lnSpc>
              <a:spcBef>
                <a:spcPts val="0"/>
              </a:spcBef>
              <a:buClrTx/>
              <a:buSzPct val="100000"/>
              <a:buNone/>
            </a:pPr>
            <a:r>
              <a:rPr lang="en-IN" sz="2000" u="sng" dirty="0"/>
              <a:t>Any person aggrieved by any decision or order of the Appellate Tribunal may file an appeal to the High Court within sixty days from the date of communication of the decision </a:t>
            </a:r>
            <a:r>
              <a:rPr lang="en-IN" sz="2000" dirty="0"/>
              <a:t>or order of the Appellate Tribunal to him on any question of law or fact arising out of such order. Thus, appeal can be filed before High Court on any question of law or fact. High Court may, if it is satisfied that the appellant was prevented by sufficient cause from filing the appeal within the said period, allow it to be filed within a further period not exceeding sixty days. 	</a:t>
            </a:r>
          </a:p>
          <a:p>
            <a:pPr marL="0" lvl="2" indent="0" algn="just">
              <a:lnSpc>
                <a:spcPct val="150000"/>
              </a:lnSpc>
              <a:spcBef>
                <a:spcPts val="0"/>
              </a:spcBef>
              <a:buClrTx/>
              <a:buSzPct val="100000"/>
              <a:buNone/>
            </a:pPr>
            <a:endParaRPr lang="en-IN" sz="2000" dirty="0"/>
          </a:p>
          <a:p>
            <a:pPr marL="0" lvl="2" indent="0" algn="just">
              <a:lnSpc>
                <a:spcPct val="150000"/>
              </a:lnSpc>
              <a:spcBef>
                <a:spcPts val="0"/>
              </a:spcBef>
              <a:buClrTx/>
              <a:buSzPct val="100000"/>
              <a:buNone/>
            </a:pPr>
            <a:r>
              <a:rPr lang="en-IN" sz="2000" dirty="0"/>
              <a:t>	</a:t>
            </a:r>
          </a:p>
          <a:p>
            <a:pPr marL="274637" lvl="2"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smtClean="0"/>
          </a:p>
          <a:p>
            <a:pPr marL="0" lvl="1" indent="0" algn="just">
              <a:lnSpc>
                <a:spcPct val="150000"/>
              </a:lnSpc>
              <a:spcBef>
                <a:spcPts val="0"/>
              </a:spcBef>
              <a:buClrTx/>
              <a:buSzPct val="100000"/>
              <a:buNone/>
            </a:pPr>
            <a:r>
              <a:rPr lang="en-IN" sz="2000" dirty="0"/>
              <a:t>	</a:t>
            </a:r>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sz="2000" dirty="0"/>
          </a:p>
          <a:p>
            <a:pPr marL="0" lvl="1" indent="0" algn="just">
              <a:lnSpc>
                <a:spcPct val="150000"/>
              </a:lnSpc>
              <a:spcBef>
                <a:spcPts val="0"/>
              </a:spcBef>
              <a:buClrTx/>
              <a:buSzPct val="100000"/>
              <a:buNone/>
            </a:pPr>
            <a:endParaRPr lang="en-IN" dirty="0"/>
          </a:p>
        </p:txBody>
      </p:sp>
    </p:spTree>
    <p:extLst>
      <p:ext uri="{BB962C8B-B14F-4D97-AF65-F5344CB8AC3E}">
        <p14:creationId xmlns:p14="http://schemas.microsoft.com/office/powerpoint/2010/main" val="34676043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5488</TotalTime>
  <Words>10842</Words>
  <Application>Microsoft Office PowerPoint</Application>
  <PresentationFormat>Widescreen</PresentationFormat>
  <Paragraphs>471</Paragraphs>
  <Slides>99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99</vt:i4>
      </vt:variant>
    </vt:vector>
  </HeadingPairs>
  <TitlesOfParts>
    <vt:vector size="105" baseType="lpstr">
      <vt:lpstr>Arial</vt:lpstr>
      <vt:lpstr>Calibri</vt:lpstr>
      <vt:lpstr>Constantia</vt:lpstr>
      <vt:lpstr>Wingdings</vt:lpstr>
      <vt:lpstr>Wingdings 2</vt:lpstr>
      <vt:lpstr>Flow</vt:lpstr>
      <vt:lpstr>         Red and Green Flags - Case Studies</vt:lpstr>
      <vt:lpstr>  Benefits of Forensic Audit</vt:lpstr>
      <vt:lpstr>  Benefits of Forensic Audit</vt:lpstr>
      <vt:lpstr>  Categorisation of Fraud in Legal Parlance</vt:lpstr>
      <vt:lpstr>  Procedures of Forensic Audit</vt:lpstr>
      <vt:lpstr>  Procedures of Forensic Audit</vt:lpstr>
      <vt:lpstr>  Fraud Triangle and Fraud Risk</vt:lpstr>
      <vt:lpstr>  Procedures of Forensic Audit</vt:lpstr>
      <vt:lpstr>  Red Flags </vt:lpstr>
      <vt:lpstr>  Common Types of Red flags</vt:lpstr>
      <vt:lpstr>  Green Flags</vt:lpstr>
      <vt:lpstr>  Case Laws </vt:lpstr>
      <vt:lpstr>  Case Laws </vt:lpstr>
      <vt:lpstr>  Case Laws </vt:lpstr>
      <vt:lpstr>  Case Laws: Other Examples </vt:lpstr>
      <vt:lpstr>  Case Laws: Other Examples Continued.... </vt:lpstr>
      <vt:lpstr>  Case Laws: Other Examples </vt:lpstr>
      <vt:lpstr>  Case Laws: Other Examples Continued…..</vt:lpstr>
      <vt:lpstr>         Case Studies on Financial Statement Analysis</vt:lpstr>
      <vt:lpstr>  Financial Statement Fraud</vt:lpstr>
      <vt:lpstr>  Examples of Financial Statement Fraud</vt:lpstr>
      <vt:lpstr>  Examples of Financial Statement Fraud continued...</vt:lpstr>
      <vt:lpstr>Examples of Financial Statement Fraud continued...</vt:lpstr>
      <vt:lpstr>  Examples of Financial Statement Fraud continued...</vt:lpstr>
      <vt:lpstr>  Examples of Financial Statement Fraud continued...</vt:lpstr>
      <vt:lpstr>  Examples of Financial Statement Fraud continued...</vt:lpstr>
      <vt:lpstr>  Examples of Financial Statement Fraud continued...</vt:lpstr>
      <vt:lpstr>  Examples of Financial Statement Fraud continued...</vt:lpstr>
      <vt:lpstr>   Most Notable Financial Fraud Cases in 2018 </vt:lpstr>
      <vt:lpstr>   Most Notable Financial Fraud Cases in 2018 continued… </vt:lpstr>
      <vt:lpstr>   Most Notable Financial Fraud Cases in 2018 continued… </vt:lpstr>
      <vt:lpstr>   Most Notable Financial Fraud Cases in 2017 </vt:lpstr>
      <vt:lpstr>   Most Notable Financial Fraud Cases in 2017 continued…</vt:lpstr>
      <vt:lpstr>   Infamous Financial Fraud Cases from History</vt:lpstr>
      <vt:lpstr>   Infamous Financial Fraud Cases from History continued…</vt:lpstr>
      <vt:lpstr>   Ketan Parekh and the Stock Market Scam of 2001</vt:lpstr>
      <vt:lpstr>   Ketan Parekh and the Stock Market Scam of 2001</vt:lpstr>
      <vt:lpstr>   Ketan Parekh and the Stock Market Scam of 2001</vt:lpstr>
      <vt:lpstr>          Domestic &amp; International Fraud Laws</vt:lpstr>
      <vt:lpstr>   Overview of Legal &amp; Regulatory Framework</vt:lpstr>
      <vt:lpstr>   Fraud Prevention in India</vt:lpstr>
      <vt:lpstr>   Fraud Prevention in India</vt:lpstr>
      <vt:lpstr>   Internal Controls Prevent, Detect, and Deter Fraud</vt:lpstr>
      <vt:lpstr>   Internal Controls Prevent, Detect, and Deter Fraud</vt:lpstr>
      <vt:lpstr>   Monitoring on-the-floor management – Stock, Cash, Data Theft</vt:lpstr>
      <vt:lpstr>   Middle Management – Bribery, Corruption, Procurement Fraud</vt:lpstr>
      <vt:lpstr>   Upper Management – Conflict of Interest, Financial Fraud, Insider Trading</vt:lpstr>
      <vt:lpstr>Forensic Auditor &amp; Legal Environment</vt:lpstr>
      <vt:lpstr>SEC</vt:lpstr>
      <vt:lpstr>Stock Market Crash Sparks Criticism</vt:lpstr>
      <vt:lpstr>Securities Act of 1933</vt:lpstr>
      <vt:lpstr>Glass-Steagall Act</vt:lpstr>
      <vt:lpstr>Securities Exchange Act of 1934</vt:lpstr>
      <vt:lpstr>SEC Restores Public Confidence</vt:lpstr>
      <vt:lpstr>Five Divisions of the SEC</vt:lpstr>
      <vt:lpstr>EDGAR</vt:lpstr>
      <vt:lpstr>PCAOB </vt:lpstr>
      <vt:lpstr>How the PCAOB was established</vt:lpstr>
      <vt:lpstr>Mission of  PCAOB </vt:lpstr>
      <vt:lpstr>PCAOB Board</vt:lpstr>
      <vt:lpstr>PCAOB Rules</vt:lpstr>
      <vt:lpstr>PCAOB Auditing Standards</vt:lpstr>
      <vt:lpstr>DOJ</vt:lpstr>
      <vt:lpstr>NFRA</vt:lpstr>
      <vt:lpstr>Functions and Duties of NFRA</vt:lpstr>
      <vt:lpstr>Functions and Duties of NFRA continued…</vt:lpstr>
      <vt:lpstr>CBI</vt:lpstr>
      <vt:lpstr>Emergence as India’s premier Investigative Agency</vt:lpstr>
      <vt:lpstr>ED</vt:lpstr>
      <vt:lpstr>Main Functions of ED</vt:lpstr>
      <vt:lpstr>Main Functions of ED continued…..</vt:lpstr>
      <vt:lpstr>SFIO</vt:lpstr>
      <vt:lpstr>SFIO</vt:lpstr>
      <vt:lpstr>SFIO</vt:lpstr>
      <vt:lpstr>SFIO</vt:lpstr>
      <vt:lpstr>          FCPA (USA)</vt:lpstr>
      <vt:lpstr>FCPA (USA)_An Overview</vt:lpstr>
      <vt:lpstr>Understanding the Foreign Corrupt Practices Act</vt:lpstr>
      <vt:lpstr>Anti-Bribery Provisions</vt:lpstr>
      <vt:lpstr>Books, Records, and Internal Control Provisions</vt:lpstr>
      <vt:lpstr>Violating the Foreign Corrupt Practices Act</vt:lpstr>
      <vt:lpstr>SEC Sample Rulings in the FCPA</vt:lpstr>
      <vt:lpstr>          Prevention of Money Laundering Act, 2002</vt:lpstr>
      <vt:lpstr>Prevention of Money Laundering Act, 2002_Overview</vt:lpstr>
      <vt:lpstr>Method of Operation</vt:lpstr>
      <vt:lpstr>Common Forms of Money Laundering</vt:lpstr>
      <vt:lpstr>Proceeds of Crime</vt:lpstr>
      <vt:lpstr>List of Offences</vt:lpstr>
      <vt:lpstr>Authorities Entrusted for Investigation</vt:lpstr>
      <vt:lpstr>Actions that can be Initiated Against the Person Involved in Money Laundering</vt:lpstr>
      <vt:lpstr>Case Study</vt:lpstr>
      <vt:lpstr>Case Study</vt:lpstr>
      <vt:lpstr>Case Study</vt:lpstr>
      <vt:lpstr>Case Study</vt:lpstr>
      <vt:lpstr>Case Study</vt:lpstr>
      <vt:lpstr>Case Study</vt:lpstr>
      <vt:lpstr>Case Study</vt:lpstr>
      <vt:lpstr>Case Study</vt:lpstr>
      <vt:lpstr>Case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1533</cp:revision>
  <cp:lastPrinted>2022-11-05T04:54:16Z</cp:lastPrinted>
  <dcterms:created xsi:type="dcterms:W3CDTF">2021-11-19T13:24:27Z</dcterms:created>
  <dcterms:modified xsi:type="dcterms:W3CDTF">2024-04-16T09:42:38Z</dcterms:modified>
</cp:coreProperties>
</file>