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2"/>
  </p:notesMasterIdLst>
  <p:sldIdLst>
    <p:sldId id="559" r:id="rId2"/>
    <p:sldId id="560" r:id="rId3"/>
    <p:sldId id="638" r:id="rId4"/>
    <p:sldId id="561" r:id="rId5"/>
    <p:sldId id="562" r:id="rId6"/>
    <p:sldId id="563" r:id="rId7"/>
    <p:sldId id="564" r:id="rId8"/>
    <p:sldId id="565" r:id="rId9"/>
    <p:sldId id="566" r:id="rId10"/>
    <p:sldId id="567" r:id="rId11"/>
    <p:sldId id="568" r:id="rId12"/>
    <p:sldId id="569" r:id="rId13"/>
    <p:sldId id="570" r:id="rId14"/>
    <p:sldId id="571" r:id="rId15"/>
    <p:sldId id="572" r:id="rId16"/>
    <p:sldId id="573" r:id="rId17"/>
    <p:sldId id="574" r:id="rId18"/>
    <p:sldId id="575" r:id="rId19"/>
    <p:sldId id="576" r:id="rId20"/>
    <p:sldId id="577" r:id="rId21"/>
    <p:sldId id="578" r:id="rId22"/>
    <p:sldId id="579" r:id="rId23"/>
    <p:sldId id="580" r:id="rId24"/>
    <p:sldId id="581" r:id="rId25"/>
    <p:sldId id="582" r:id="rId26"/>
    <p:sldId id="583" r:id="rId27"/>
    <p:sldId id="584" r:id="rId28"/>
    <p:sldId id="585" r:id="rId29"/>
    <p:sldId id="586" r:id="rId30"/>
    <p:sldId id="587" r:id="rId31"/>
    <p:sldId id="588" r:id="rId32"/>
    <p:sldId id="589" r:id="rId33"/>
    <p:sldId id="649" r:id="rId34"/>
    <p:sldId id="590" r:id="rId35"/>
    <p:sldId id="591" r:id="rId36"/>
    <p:sldId id="592" r:id="rId37"/>
    <p:sldId id="593" r:id="rId38"/>
    <p:sldId id="594" r:id="rId39"/>
    <p:sldId id="595" r:id="rId40"/>
    <p:sldId id="597" r:id="rId41"/>
    <p:sldId id="598" r:id="rId42"/>
    <p:sldId id="599" r:id="rId43"/>
    <p:sldId id="600" r:id="rId44"/>
    <p:sldId id="601" r:id="rId45"/>
    <p:sldId id="602" r:id="rId46"/>
    <p:sldId id="603" r:id="rId47"/>
    <p:sldId id="604" r:id="rId48"/>
    <p:sldId id="605" r:id="rId49"/>
    <p:sldId id="606" r:id="rId50"/>
    <p:sldId id="607" r:id="rId51"/>
    <p:sldId id="608" r:id="rId52"/>
    <p:sldId id="609" r:id="rId53"/>
    <p:sldId id="610" r:id="rId54"/>
    <p:sldId id="611" r:id="rId55"/>
    <p:sldId id="612" r:id="rId56"/>
    <p:sldId id="613" r:id="rId57"/>
    <p:sldId id="614" r:id="rId58"/>
    <p:sldId id="615" r:id="rId59"/>
    <p:sldId id="616" r:id="rId60"/>
    <p:sldId id="617" r:id="rId61"/>
    <p:sldId id="618" r:id="rId62"/>
    <p:sldId id="619" r:id="rId63"/>
    <p:sldId id="620" r:id="rId64"/>
    <p:sldId id="621" r:id="rId65"/>
    <p:sldId id="622" r:id="rId66"/>
    <p:sldId id="623" r:id="rId67"/>
    <p:sldId id="624" r:id="rId68"/>
    <p:sldId id="625" r:id="rId69"/>
    <p:sldId id="626" r:id="rId70"/>
    <p:sldId id="627" r:id="rId71"/>
    <p:sldId id="628" r:id="rId72"/>
    <p:sldId id="629" r:id="rId73"/>
    <p:sldId id="630" r:id="rId74"/>
    <p:sldId id="631" r:id="rId75"/>
    <p:sldId id="632" r:id="rId76"/>
    <p:sldId id="633" r:id="rId77"/>
    <p:sldId id="634" r:id="rId78"/>
    <p:sldId id="635" r:id="rId79"/>
    <p:sldId id="636" r:id="rId80"/>
    <p:sldId id="637" r:id="rId81"/>
    <p:sldId id="639" r:id="rId82"/>
    <p:sldId id="640" r:id="rId83"/>
    <p:sldId id="641" r:id="rId84"/>
    <p:sldId id="642" r:id="rId85"/>
    <p:sldId id="643" r:id="rId86"/>
    <p:sldId id="644" r:id="rId87"/>
    <p:sldId id="645" r:id="rId88"/>
    <p:sldId id="646" r:id="rId89"/>
    <p:sldId id="647" r:id="rId90"/>
    <p:sldId id="648" r:id="rId91"/>
  </p:sldIdLst>
  <p:sldSz cx="12192000"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1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863379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15962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924169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540897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1647418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AA20C23-9323-4039-BB73-BBF54F0F2A96}"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6F15C58-8E6B-4681-AB6F-E5663263B419}"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19EAEC3-EC83-4645-88B8-EBEDFD3FA600}"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6F41703-E9E6-42EB-B810-53196BD078D0}"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43E238-C196-4424-B9D8-A44AEF74A485}"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18695C0-5B7D-4DED-9E46-07BD6C1E78EF}"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BA81AB9-397B-4C30-8E66-1369B72A2507}"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94B43CD4-6F8C-4309-A902-F3BE170C3D12}"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B0E6E23-B098-4437-808B-19F36076D9BC}"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F0F19A3-555A-427A-9FED-CF96316ADCCC}"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6FF9E7F0-CFB6-4BF3-B5FF-DFBA18F92CE9}"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847F346-848D-47B3-AAE6-B121447ACB29}"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Fugitive Economic Offenders Act 2018</a:t>
            </a:r>
            <a:endParaRPr lang="en-US" b="1" dirty="0"/>
          </a:p>
        </p:txBody>
      </p:sp>
      <p:sp>
        <p:nvSpPr>
          <p:cNvPr id="3" name="Content Placeholder 2"/>
          <p:cNvSpPr>
            <a:spLocks noGrp="1"/>
          </p:cNvSpPr>
          <p:nvPr>
            <p:ph idx="1"/>
          </p:nvPr>
        </p:nvSpPr>
        <p:spPr>
          <a:xfrm>
            <a:off x="609600" y="3966693"/>
            <a:ext cx="10972800" cy="1676461"/>
          </a:xfrm>
        </p:spPr>
        <p:txBody>
          <a:bodyPr>
            <a:normAutofit fontScale="6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smtClean="0">
                <a:solidFill>
                  <a:srgbClr val="546422"/>
                </a:solidFill>
              </a:rPr>
              <a:t>                 </a:t>
            </a:r>
            <a:endParaRPr lang="en-US" sz="50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261970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149"/>
            <a:ext cx="10972800" cy="737584"/>
          </a:xfrm>
        </p:spPr>
        <p:txBody>
          <a:bodyPr/>
          <a:lstStyle/>
          <a:p>
            <a:pPr algn="ctr"/>
            <a:r>
              <a:rPr lang="en-IN" sz="4800" dirty="0"/>
              <a:t/>
            </a:r>
            <a:br>
              <a:rPr lang="en-IN" sz="4800" dirty="0"/>
            </a:br>
            <a:r>
              <a:rPr lang="en-IN" sz="4800" dirty="0"/>
              <a:t/>
            </a:r>
            <a:br>
              <a:rPr lang="en-IN" sz="4800" dirty="0"/>
            </a:br>
            <a:r>
              <a:rPr lang="en-IN" sz="4400" dirty="0"/>
              <a:t>List of Scheduled </a:t>
            </a:r>
            <a:r>
              <a:rPr lang="en-IN" sz="4400" dirty="0" smtClean="0"/>
              <a:t>Offences</a:t>
            </a:r>
            <a:endParaRPr lang="en-IN" sz="3600" dirty="0"/>
          </a:p>
        </p:txBody>
      </p:sp>
      <p:sp>
        <p:nvSpPr>
          <p:cNvPr id="3" name="Content Placeholder 2"/>
          <p:cNvSpPr>
            <a:spLocks noGrp="1"/>
          </p:cNvSpPr>
          <p:nvPr>
            <p:ph idx="1"/>
          </p:nvPr>
        </p:nvSpPr>
        <p:spPr>
          <a:xfrm>
            <a:off x="609600" y="1159093"/>
            <a:ext cx="10972800" cy="5344737"/>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Foreign Contribution (Regulation) Act, 2010</a:t>
            </a:r>
            <a:r>
              <a:rPr lang="en-IN" sz="2200" b="1" dirty="0" smtClean="0"/>
              <a:t>:</a:t>
            </a:r>
          </a:p>
          <a:p>
            <a:pPr marL="615950" lvl="3" indent="-342900" algn="just">
              <a:lnSpc>
                <a:spcPct val="150000"/>
              </a:lnSpc>
              <a:spcBef>
                <a:spcPts val="0"/>
              </a:spcBef>
              <a:buClrTx/>
              <a:buSzPct val="80000"/>
              <a:buFont typeface="Wingdings" panose="05000000000000000000" pitchFamily="2" charset="2"/>
              <a:buChar char="Ø"/>
            </a:pPr>
            <a:r>
              <a:rPr lang="en-IN" dirty="0"/>
              <a:t>Penalty for article or currency or security obtained in contravention of Section 10</a:t>
            </a:r>
            <a:r>
              <a:rPr lang="en-IN" dirty="0" smtClean="0"/>
              <a:t>.</a:t>
            </a:r>
          </a:p>
          <a:p>
            <a:pPr marL="615950" lvl="3" indent="-342900" algn="just">
              <a:lnSpc>
                <a:spcPct val="150000"/>
              </a:lnSpc>
              <a:spcBef>
                <a:spcPts val="0"/>
              </a:spcBef>
              <a:buClrTx/>
              <a:buSzPct val="80000"/>
              <a:buFont typeface="Wingdings" panose="05000000000000000000" pitchFamily="2" charset="2"/>
              <a:buChar char="Ø"/>
            </a:pPr>
            <a:r>
              <a:rPr lang="en-IN" dirty="0"/>
              <a:t>Punishment for contravention of any provision of the Act</a:t>
            </a:r>
            <a:r>
              <a:rPr lang="en-IN"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b="1" dirty="0"/>
              <a:t>Offences under the Companies Act, 2013: </a:t>
            </a:r>
            <a:endParaRPr lang="en-IN" sz="2200" b="1" dirty="0" smtClean="0"/>
          </a:p>
          <a:p>
            <a:pPr marL="617538" lvl="4" indent="-342900" algn="just">
              <a:lnSpc>
                <a:spcPct val="150000"/>
              </a:lnSpc>
              <a:spcBef>
                <a:spcPts val="0"/>
              </a:spcBef>
              <a:buClrTx/>
              <a:buSzPct val="80000"/>
              <a:buFont typeface="Wingdings" panose="05000000000000000000" pitchFamily="2" charset="2"/>
              <a:buChar char="Ø"/>
            </a:pPr>
            <a:r>
              <a:rPr lang="en-IN" dirty="0"/>
              <a:t>Offer or invitation for subscription of securities on private placement.</a:t>
            </a:r>
          </a:p>
          <a:p>
            <a:pPr marL="617538" lvl="4" indent="-342900" algn="just">
              <a:lnSpc>
                <a:spcPct val="150000"/>
              </a:lnSpc>
              <a:spcBef>
                <a:spcPts val="0"/>
              </a:spcBef>
              <a:buClrTx/>
              <a:buSzPct val="80000"/>
              <a:buFont typeface="Wingdings" panose="05000000000000000000" pitchFamily="2" charset="2"/>
              <a:buChar char="Ø"/>
            </a:pPr>
            <a:r>
              <a:rPr lang="en-IN" dirty="0"/>
              <a:t>Repayment of deposits,</a:t>
            </a:r>
          </a:p>
          <a:p>
            <a:pPr marL="617538" lvl="4" indent="-342900" algn="just">
              <a:lnSpc>
                <a:spcPct val="150000"/>
              </a:lnSpc>
              <a:spcBef>
                <a:spcPts val="0"/>
              </a:spcBef>
              <a:buClrTx/>
              <a:buSzPct val="80000"/>
              <a:buFont typeface="Wingdings" panose="05000000000000000000" pitchFamily="2" charset="2"/>
              <a:buChar char="Ø"/>
            </a:pPr>
            <a:r>
              <a:rPr lang="en-IN" dirty="0"/>
              <a:t>Punishment for contravention of section 73 or section 76 of the Companies Act, 2013.</a:t>
            </a:r>
          </a:p>
          <a:p>
            <a:pPr marL="617538" lvl="4" indent="-342900" algn="just">
              <a:lnSpc>
                <a:spcPct val="150000"/>
              </a:lnSpc>
              <a:spcBef>
                <a:spcPts val="0"/>
              </a:spcBef>
              <a:buClrTx/>
              <a:buSzPct val="80000"/>
              <a:buFont typeface="Wingdings" panose="05000000000000000000" pitchFamily="2" charset="2"/>
              <a:buChar char="Ø"/>
            </a:pPr>
            <a:r>
              <a:rPr lang="en-IN" dirty="0"/>
              <a:t>Punishment for fraud.</a:t>
            </a:r>
          </a:p>
          <a:p>
            <a:pPr marL="617538" lvl="4" indent="-342900" algn="just">
              <a:lnSpc>
                <a:spcPct val="150000"/>
              </a:lnSpc>
              <a:spcBef>
                <a:spcPts val="0"/>
              </a:spcBef>
              <a:buClrTx/>
              <a:buSzPct val="80000"/>
              <a:buFont typeface="Wingdings" panose="05000000000000000000" pitchFamily="2" charset="2"/>
              <a:buChar char="Ø"/>
            </a:pPr>
            <a:r>
              <a:rPr lang="en-IN" dirty="0"/>
              <a:t>Punishment for wrongful withholding of property</a:t>
            </a:r>
            <a:r>
              <a:rPr lang="en-IN" dirty="0" smtClean="0"/>
              <a:t>.</a:t>
            </a:r>
          </a:p>
          <a:p>
            <a:pPr marL="0" lvl="4" indent="-342900" algn="just">
              <a:lnSpc>
                <a:spcPct val="150000"/>
              </a:lnSpc>
              <a:spcBef>
                <a:spcPts val="0"/>
              </a:spcBef>
              <a:buClrTx/>
              <a:buSzPct val="100000"/>
              <a:buFont typeface="Wingdings" panose="05000000000000000000" pitchFamily="2" charset="2"/>
              <a:buChar char="§"/>
            </a:pPr>
            <a:r>
              <a:rPr lang="en-IN" b="1" dirty="0"/>
              <a:t>Offences under the Black Money (Undisclosed Foreign Income and Assets) and Imposition of Tax Act, 2015</a:t>
            </a:r>
            <a:r>
              <a:rPr lang="en-IN" dirty="0"/>
              <a:t>: Punishment for wilful attempt to evade tax. </a:t>
            </a:r>
          </a:p>
        </p:txBody>
      </p:sp>
    </p:spTree>
    <p:extLst>
      <p:ext uri="{BB962C8B-B14F-4D97-AF65-F5344CB8AC3E}">
        <p14:creationId xmlns:p14="http://schemas.microsoft.com/office/powerpoint/2010/main" val="1622169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149"/>
            <a:ext cx="10972800" cy="737584"/>
          </a:xfrm>
        </p:spPr>
        <p:txBody>
          <a:bodyPr/>
          <a:lstStyle/>
          <a:p>
            <a:pPr algn="ctr"/>
            <a:r>
              <a:rPr lang="en-IN" sz="4800" dirty="0"/>
              <a:t/>
            </a:r>
            <a:br>
              <a:rPr lang="en-IN" sz="4800" dirty="0"/>
            </a:br>
            <a:r>
              <a:rPr lang="en-IN" sz="4800" dirty="0"/>
              <a:t/>
            </a:r>
            <a:br>
              <a:rPr lang="en-IN" sz="4800" dirty="0"/>
            </a:br>
            <a:r>
              <a:rPr lang="en-IN" sz="4400" dirty="0"/>
              <a:t>List of Scheduled </a:t>
            </a:r>
            <a:r>
              <a:rPr lang="en-IN" sz="4400" dirty="0" smtClean="0"/>
              <a:t>Offences</a:t>
            </a:r>
            <a:endParaRPr lang="en-IN" sz="3600" dirty="0"/>
          </a:p>
        </p:txBody>
      </p:sp>
      <p:sp>
        <p:nvSpPr>
          <p:cNvPr id="3" name="Content Placeholder 2"/>
          <p:cNvSpPr>
            <a:spLocks noGrp="1"/>
          </p:cNvSpPr>
          <p:nvPr>
            <p:ph idx="1"/>
          </p:nvPr>
        </p:nvSpPr>
        <p:spPr>
          <a:xfrm>
            <a:off x="609600" y="1159093"/>
            <a:ext cx="10972800" cy="5344737"/>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Insolvency and Bankruptcy Code, 2016: </a:t>
            </a:r>
            <a:endParaRPr lang="en-IN" sz="2200" b="1" dirty="0" smtClean="0"/>
          </a:p>
          <a:p>
            <a:pPr marL="615950" lvl="3" indent="-342900" algn="just">
              <a:lnSpc>
                <a:spcPct val="150000"/>
              </a:lnSpc>
              <a:spcBef>
                <a:spcPts val="0"/>
              </a:spcBef>
              <a:buClrTx/>
              <a:buSzPct val="80000"/>
              <a:buFont typeface="Wingdings" panose="05000000000000000000" pitchFamily="2" charset="2"/>
              <a:buChar char="Ø"/>
            </a:pPr>
            <a:r>
              <a:rPr lang="en-IN" dirty="0"/>
              <a:t>Punishment for transactions defrauding creditors. </a:t>
            </a:r>
            <a:endParaRPr lang="en-IN" dirty="0" smtClean="0"/>
          </a:p>
          <a:p>
            <a:pPr marL="342900" lvl="2" indent="-342900" algn="just">
              <a:lnSpc>
                <a:spcPct val="150000"/>
              </a:lnSpc>
              <a:spcBef>
                <a:spcPts val="0"/>
              </a:spcBef>
              <a:buClrTx/>
              <a:buSzPct val="100000"/>
              <a:buFont typeface="Wingdings" panose="05000000000000000000" pitchFamily="2" charset="2"/>
              <a:buChar char="§"/>
            </a:pPr>
            <a:r>
              <a:rPr lang="en-IN" b="1" dirty="0"/>
              <a:t>Offences under the Central Goods and Services Tax Act, 2017</a:t>
            </a:r>
            <a:r>
              <a:rPr lang="en-IN" dirty="0"/>
              <a:t>: Punishment for certain offences. </a:t>
            </a:r>
            <a:endParaRPr lang="en-IN" b="1" dirty="0" smtClean="0"/>
          </a:p>
        </p:txBody>
      </p:sp>
    </p:spTree>
    <p:extLst>
      <p:ext uri="{BB962C8B-B14F-4D97-AF65-F5344CB8AC3E}">
        <p14:creationId xmlns:p14="http://schemas.microsoft.com/office/powerpoint/2010/main" val="2803776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9862"/>
            <a:ext cx="10972800" cy="244698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dirty="0" smtClean="0"/>
              <a:t/>
            </a:r>
            <a:br>
              <a:rPr lang="en-IN" dirty="0" smtClean="0"/>
            </a:br>
            <a:r>
              <a:rPr lang="en-IN" sz="5300" dirty="0"/>
              <a:t>Internal Financial Controls (IFC)</a:t>
            </a:r>
            <a:br>
              <a:rPr lang="en-IN" sz="5300" dirty="0"/>
            </a:br>
            <a:r>
              <a:rPr lang="en-IN" sz="5300" dirty="0"/>
              <a:t>Auditing Standards</a:t>
            </a:r>
            <a:br>
              <a:rPr lang="en-IN" sz="5300" dirty="0"/>
            </a:br>
            <a:r>
              <a:rPr lang="en-IN" sz="5300" dirty="0"/>
              <a:t>Fraud</a:t>
            </a:r>
            <a:br>
              <a:rPr lang="en-IN" sz="5300" dirty="0"/>
            </a:br>
            <a:r>
              <a:rPr lang="en-IN" sz="5300" dirty="0"/>
              <a:t>Companies Act 2013</a:t>
            </a:r>
            <a:endParaRPr lang="en-US" b="1" dirty="0"/>
          </a:p>
        </p:txBody>
      </p:sp>
      <p:sp>
        <p:nvSpPr>
          <p:cNvPr id="3" name="Content Placeholder 2"/>
          <p:cNvSpPr>
            <a:spLocks noGrp="1"/>
          </p:cNvSpPr>
          <p:nvPr>
            <p:ph idx="1"/>
          </p:nvPr>
        </p:nvSpPr>
        <p:spPr>
          <a:xfrm>
            <a:off x="609600" y="4559117"/>
            <a:ext cx="10972800" cy="1676461"/>
          </a:xfrm>
        </p:spPr>
        <p:txBody>
          <a:bodyPr>
            <a:normAutofit fontScale="6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smtClean="0">
                <a:solidFill>
                  <a:srgbClr val="546422"/>
                </a:solidFill>
              </a:rPr>
              <a:t>                 </a:t>
            </a:r>
            <a:endParaRPr lang="en-US" sz="50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3409728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59398"/>
            <a:ext cx="10972800" cy="737584"/>
          </a:xfrm>
        </p:spPr>
        <p:txBody>
          <a:bodyPr/>
          <a:lstStyle/>
          <a:p>
            <a:pPr algn="ctr"/>
            <a:r>
              <a:rPr lang="en-IN" sz="4800" dirty="0"/>
              <a:t/>
            </a:r>
            <a:br>
              <a:rPr lang="en-IN" sz="4800" dirty="0"/>
            </a:br>
            <a:r>
              <a:rPr lang="en-IN" sz="4800" dirty="0"/>
              <a:t/>
            </a:r>
            <a:br>
              <a:rPr lang="en-IN" sz="4800" dirty="0"/>
            </a:br>
            <a:r>
              <a:rPr lang="en-IN" sz="2800" dirty="0"/>
              <a:t>SEC 134-Approval by Directors-Directors Report-Financial Statement, Board’s Report, etc.</a:t>
            </a:r>
            <a:endParaRPr lang="en-IN" sz="2000" dirty="0"/>
          </a:p>
        </p:txBody>
      </p:sp>
      <p:sp>
        <p:nvSpPr>
          <p:cNvPr id="3" name="Content Placeholder 2"/>
          <p:cNvSpPr>
            <a:spLocks noGrp="1"/>
          </p:cNvSpPr>
          <p:nvPr>
            <p:ph idx="1"/>
          </p:nvPr>
        </p:nvSpPr>
        <p:spPr>
          <a:xfrm>
            <a:off x="609600" y="1596979"/>
            <a:ext cx="10972800" cy="4919735"/>
          </a:xfrm>
        </p:spPr>
        <p:txBody>
          <a:bodyPr/>
          <a:lstStyle/>
          <a:p>
            <a:pPr marL="457200" lvl="2" indent="-457200" algn="just">
              <a:lnSpc>
                <a:spcPct val="150000"/>
              </a:lnSpc>
              <a:spcBef>
                <a:spcPts val="0"/>
              </a:spcBef>
              <a:buClrTx/>
              <a:buSzPct val="100000"/>
              <a:buFont typeface="+mj-lt"/>
              <a:buAutoNum type="arabicPeriod"/>
            </a:pPr>
            <a:r>
              <a:rPr lang="en-IN" sz="2000" dirty="0"/>
              <a:t>The financial statement, including consolidated financial statement, if any, shall be approved by the Board of Directors before they are signed on behalf of the Board by the chairperson of the company where he is authorised by the Board or by two directors out of which one shall be managing director, if any, and the Chief Executive Officer, the Chief Financial Officer and the company secretary of the company, wherever they are appointed, or in the case of One Person Company, only by one director, for submission to the auditor for his report thereon. </a:t>
            </a:r>
            <a:endParaRPr lang="en-IN" sz="2000" dirty="0" smtClean="0"/>
          </a:p>
          <a:p>
            <a:pPr marL="457200" lvl="2" indent="-457200" algn="just">
              <a:lnSpc>
                <a:spcPct val="150000"/>
              </a:lnSpc>
              <a:spcBef>
                <a:spcPts val="0"/>
              </a:spcBef>
              <a:buClrTx/>
              <a:buSzPct val="100000"/>
              <a:buFont typeface="+mj-lt"/>
              <a:buAutoNum type="arabicPeriod"/>
            </a:pPr>
            <a:r>
              <a:rPr lang="en-IN" sz="2000" dirty="0"/>
              <a:t>The Auditors’ Report shall be attached to every Financial Statement. </a:t>
            </a:r>
            <a:endParaRPr lang="en-IN" sz="2000" dirty="0" smtClean="0"/>
          </a:p>
          <a:p>
            <a:pPr marL="457200" lvl="2" indent="-457200" algn="just">
              <a:lnSpc>
                <a:spcPct val="150000"/>
              </a:lnSpc>
              <a:spcBef>
                <a:spcPts val="0"/>
              </a:spcBef>
              <a:buClrTx/>
              <a:buSzPct val="100000"/>
              <a:buFont typeface="+mj-lt"/>
              <a:buAutoNum type="arabicPeriod"/>
            </a:pPr>
            <a:r>
              <a:rPr lang="en-IN" sz="2000" dirty="0"/>
              <a:t>There shall be attached to statements laid before a company in general meeting, a report by its Board of Directors, which shall include- </a:t>
            </a:r>
            <a:endParaRPr lang="en-IN" sz="20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web address, if any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number of meetings of the Board </a:t>
            </a:r>
            <a:endParaRPr lang="en-IN" sz="1900" b="1" dirty="0" smtClean="0"/>
          </a:p>
        </p:txBody>
      </p:sp>
    </p:spTree>
    <p:extLst>
      <p:ext uri="{BB962C8B-B14F-4D97-AF65-F5344CB8AC3E}">
        <p14:creationId xmlns:p14="http://schemas.microsoft.com/office/powerpoint/2010/main" val="4201379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59398"/>
            <a:ext cx="10972800" cy="737584"/>
          </a:xfrm>
        </p:spPr>
        <p:txBody>
          <a:bodyPr/>
          <a:lstStyle/>
          <a:p>
            <a:pPr algn="ctr"/>
            <a:r>
              <a:rPr lang="en-IN" sz="4800" dirty="0"/>
              <a:t/>
            </a:r>
            <a:br>
              <a:rPr lang="en-IN" sz="4800" dirty="0"/>
            </a:br>
            <a:r>
              <a:rPr lang="en-IN" sz="4800" dirty="0"/>
              <a:t/>
            </a:r>
            <a:br>
              <a:rPr lang="en-IN" sz="4800" dirty="0"/>
            </a:br>
            <a:r>
              <a:rPr lang="en-IN" sz="2800" dirty="0"/>
              <a:t>SEC 134-Approval by Directors-Directors Report-Financial Statement, Board’s Report, etc.</a:t>
            </a:r>
            <a:endParaRPr lang="en-IN" sz="2000" dirty="0"/>
          </a:p>
        </p:txBody>
      </p:sp>
      <p:sp>
        <p:nvSpPr>
          <p:cNvPr id="3" name="Content Placeholder 2"/>
          <p:cNvSpPr>
            <a:spLocks noGrp="1"/>
          </p:cNvSpPr>
          <p:nvPr>
            <p:ph idx="1"/>
          </p:nvPr>
        </p:nvSpPr>
        <p:spPr>
          <a:xfrm>
            <a:off x="609600" y="1442431"/>
            <a:ext cx="10972800" cy="5074279"/>
          </a:xfrm>
        </p:spPr>
        <p:txBody>
          <a:bodyPr/>
          <a:lstStyle/>
          <a:p>
            <a:pPr marL="615950" lvl="3" indent="-342900" algn="just">
              <a:lnSpc>
                <a:spcPct val="150000"/>
              </a:lnSpc>
              <a:spcBef>
                <a:spcPts val="0"/>
              </a:spcBef>
              <a:buClrTx/>
              <a:buSzPct val="100000"/>
              <a:buFont typeface="Wingdings" panose="05000000000000000000" pitchFamily="2" charset="2"/>
              <a:buChar char="§"/>
            </a:pPr>
            <a:r>
              <a:rPr lang="en-IN" sz="1800" dirty="0"/>
              <a:t>Directors’ Responsibility Statement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a statement on declaration given by independent directors under sub-section (6) of section 149</a:t>
            </a:r>
            <a:r>
              <a:rPr lang="en-IN" sz="1800" dirty="0" smtClean="0"/>
              <a:t>;</a:t>
            </a:r>
          </a:p>
          <a:p>
            <a:pPr marL="615950" lvl="3" indent="-342900" algn="just">
              <a:lnSpc>
                <a:spcPct val="150000"/>
              </a:lnSpc>
              <a:spcBef>
                <a:spcPts val="0"/>
              </a:spcBef>
              <a:buClrTx/>
              <a:buSzPct val="100000"/>
              <a:buFont typeface="Wingdings" panose="05000000000000000000" pitchFamily="2" charset="2"/>
              <a:buChar char="§"/>
            </a:pPr>
            <a:r>
              <a:rPr lang="en-IN" sz="1800" dirty="0"/>
              <a:t>the state of the company’s affairs;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amount, if any, which it recommends should be paid by way of dividend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a statement indicating development and implementation of a risk management policy for the </a:t>
            </a:r>
            <a:r>
              <a:rPr lang="en-IN" sz="1800" dirty="0" smtClean="0"/>
              <a:t>company</a:t>
            </a:r>
          </a:p>
          <a:p>
            <a:pPr marL="457200" lvl="2" indent="-457200" algn="just">
              <a:lnSpc>
                <a:spcPct val="150000"/>
              </a:lnSpc>
              <a:spcBef>
                <a:spcPts val="0"/>
              </a:spcBef>
              <a:buClrTx/>
              <a:buSzPct val="100000"/>
              <a:buFont typeface="+mj-lt"/>
              <a:buAutoNum type="arabicPeriod" startAt="4"/>
            </a:pPr>
            <a:r>
              <a:rPr lang="en-IN" sz="2000" dirty="0"/>
              <a:t>The report of the Board of Directors to be attached to the financial statement under this section </a:t>
            </a:r>
            <a:endParaRPr lang="en-IN" sz="2000" dirty="0" smtClean="0"/>
          </a:p>
          <a:p>
            <a:pPr marL="457200" lvl="2" indent="-457200" algn="just">
              <a:lnSpc>
                <a:spcPct val="150000"/>
              </a:lnSpc>
              <a:spcBef>
                <a:spcPts val="0"/>
              </a:spcBef>
              <a:buClrTx/>
              <a:buSzPct val="100000"/>
              <a:buFont typeface="+mj-lt"/>
              <a:buAutoNum type="arabicPeriod" startAt="4"/>
            </a:pPr>
            <a:r>
              <a:rPr lang="en-IN" sz="1800" dirty="0"/>
              <a:t>The Directors’ Responsibility Statement referred to in clause (c) of sub-section (3) shall state that- </a:t>
            </a:r>
          </a:p>
          <a:p>
            <a:pPr marL="615950" lvl="3" indent="-342900" algn="just">
              <a:lnSpc>
                <a:spcPct val="150000"/>
              </a:lnSpc>
              <a:spcBef>
                <a:spcPts val="0"/>
              </a:spcBef>
              <a:buClrTx/>
              <a:buSzPct val="100000"/>
              <a:buFont typeface="Wingdings" panose="05000000000000000000" pitchFamily="2" charset="2"/>
              <a:buChar char="§"/>
            </a:pPr>
            <a:r>
              <a:rPr lang="en-IN" sz="1800" dirty="0"/>
              <a:t>in the preparation of the annual accounts, the applicable accounting standards had been followed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directors had selected such accounting policies and applied them consistently and made judgments and estimates that are reasonable and prudent so as to give a true and fair view of the state of affairs of the company at the end of the financial year </a:t>
            </a:r>
            <a:r>
              <a:rPr lang="en-IN" sz="1800" dirty="0" smtClean="0"/>
              <a:t>  </a:t>
            </a:r>
            <a:endParaRPr lang="en-IN" b="1" dirty="0" smtClean="0"/>
          </a:p>
        </p:txBody>
      </p:sp>
    </p:spTree>
    <p:extLst>
      <p:ext uri="{BB962C8B-B14F-4D97-AF65-F5344CB8AC3E}">
        <p14:creationId xmlns:p14="http://schemas.microsoft.com/office/powerpoint/2010/main" val="3901579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59398"/>
            <a:ext cx="10972800" cy="737584"/>
          </a:xfrm>
        </p:spPr>
        <p:txBody>
          <a:bodyPr/>
          <a:lstStyle/>
          <a:p>
            <a:pPr algn="ctr"/>
            <a:r>
              <a:rPr lang="en-IN" sz="4800" dirty="0"/>
              <a:t/>
            </a:r>
            <a:br>
              <a:rPr lang="en-IN" sz="4800" dirty="0"/>
            </a:br>
            <a:r>
              <a:rPr lang="en-IN" sz="4800" dirty="0"/>
              <a:t/>
            </a:r>
            <a:br>
              <a:rPr lang="en-IN" sz="4800" dirty="0"/>
            </a:br>
            <a:r>
              <a:rPr lang="en-IN" sz="2800" dirty="0"/>
              <a:t>SEC 134-Approval by Directors-Directors Report-Financial Statement, Board’s Report, etc.</a:t>
            </a:r>
            <a:endParaRPr lang="en-IN" sz="2000" dirty="0"/>
          </a:p>
        </p:txBody>
      </p:sp>
      <p:sp>
        <p:nvSpPr>
          <p:cNvPr id="3" name="Content Placeholder 2"/>
          <p:cNvSpPr>
            <a:spLocks noGrp="1"/>
          </p:cNvSpPr>
          <p:nvPr>
            <p:ph idx="1"/>
          </p:nvPr>
        </p:nvSpPr>
        <p:spPr>
          <a:xfrm>
            <a:off x="609600" y="1442431"/>
            <a:ext cx="10972800" cy="5074279"/>
          </a:xfrm>
        </p:spPr>
        <p:txBody>
          <a:bodyPr/>
          <a:lstStyle/>
          <a:p>
            <a:pPr marL="615950" lvl="3" indent="-342900" algn="just">
              <a:lnSpc>
                <a:spcPct val="150000"/>
              </a:lnSpc>
              <a:spcBef>
                <a:spcPts val="0"/>
              </a:spcBef>
              <a:buClrTx/>
              <a:buSzPct val="100000"/>
              <a:buFont typeface="Wingdings" panose="05000000000000000000" pitchFamily="2" charset="2"/>
              <a:buChar char="§"/>
            </a:pPr>
            <a:r>
              <a:rPr lang="en-IN" sz="1800" dirty="0" smtClean="0"/>
              <a:t>in </a:t>
            </a:r>
            <a:r>
              <a:rPr lang="en-IN" sz="1800" dirty="0"/>
              <a:t>the preparation of the annual accounts, the applicable accounting standards had been followed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directors had prepared the annual accounts on a going concern basis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directors had devised proper systems to ensure compliance with the provisions of all applicable laws </a:t>
            </a:r>
            <a:endParaRPr lang="en-IN" sz="1800" dirty="0" smtClean="0"/>
          </a:p>
          <a:p>
            <a:pPr marL="457200" lvl="2" indent="-457200" algn="just">
              <a:lnSpc>
                <a:spcPct val="150000"/>
              </a:lnSpc>
              <a:spcBef>
                <a:spcPts val="0"/>
              </a:spcBef>
              <a:buClrTx/>
              <a:buSzPct val="100000"/>
              <a:buFont typeface="+mj-lt"/>
              <a:buAutoNum type="arabicPeriod" startAt="6"/>
            </a:pPr>
            <a:r>
              <a:rPr lang="en-IN" sz="2000" dirty="0"/>
              <a:t>The Board’s report and any annexures thereto under sub-section (3) shall be signed by its chairperson of the company </a:t>
            </a:r>
            <a:endParaRPr lang="en-IN" sz="2000" dirty="0" smtClean="0"/>
          </a:p>
          <a:p>
            <a:pPr marL="457200" lvl="2" indent="-457200" algn="just">
              <a:lnSpc>
                <a:spcPct val="150000"/>
              </a:lnSpc>
              <a:spcBef>
                <a:spcPts val="0"/>
              </a:spcBef>
              <a:buClrTx/>
              <a:buSzPct val="100000"/>
              <a:buFont typeface="+mj-lt"/>
              <a:buAutoNum type="arabicPeriod" startAt="6"/>
            </a:pPr>
            <a:r>
              <a:rPr lang="en-IN" sz="2000" dirty="0"/>
              <a:t>A signed copy of every financial statement, including consolidated financial statement, if any, shall be issued, circulated or published along with a copy each of: </a:t>
            </a:r>
            <a:endParaRPr lang="en-IN" sz="20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any notes annexed to or forming part of such financial statement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auditor’s report; and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the Board’s report referred to in sub-section (3). </a:t>
            </a:r>
            <a:endParaRPr lang="en-IN" sz="1800" dirty="0" smtClean="0"/>
          </a:p>
        </p:txBody>
      </p:sp>
    </p:spTree>
    <p:extLst>
      <p:ext uri="{BB962C8B-B14F-4D97-AF65-F5344CB8AC3E}">
        <p14:creationId xmlns:p14="http://schemas.microsoft.com/office/powerpoint/2010/main" val="3818512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59398"/>
            <a:ext cx="10972800" cy="737584"/>
          </a:xfrm>
        </p:spPr>
        <p:txBody>
          <a:bodyPr/>
          <a:lstStyle/>
          <a:p>
            <a:pPr algn="ctr"/>
            <a:r>
              <a:rPr lang="en-IN" sz="4800" dirty="0"/>
              <a:t/>
            </a:r>
            <a:br>
              <a:rPr lang="en-IN" sz="4800" dirty="0"/>
            </a:br>
            <a:r>
              <a:rPr lang="en-IN" sz="4800" dirty="0"/>
              <a:t/>
            </a:r>
            <a:br>
              <a:rPr lang="en-IN" sz="4800" dirty="0"/>
            </a:br>
            <a:r>
              <a:rPr lang="en-IN" sz="2800" dirty="0"/>
              <a:t>SEC 134-Approval by Directors-Directors Report-Financial Statement, Board’s Report, etc.</a:t>
            </a:r>
            <a:endParaRPr lang="en-IN" sz="2000" dirty="0"/>
          </a:p>
        </p:txBody>
      </p:sp>
      <p:sp>
        <p:nvSpPr>
          <p:cNvPr id="3" name="Content Placeholder 2"/>
          <p:cNvSpPr>
            <a:spLocks noGrp="1"/>
          </p:cNvSpPr>
          <p:nvPr>
            <p:ph idx="1"/>
          </p:nvPr>
        </p:nvSpPr>
        <p:spPr>
          <a:xfrm>
            <a:off x="609600" y="1442431"/>
            <a:ext cx="10972800" cy="5074279"/>
          </a:xfrm>
        </p:spPr>
        <p:txBody>
          <a:bodyPr/>
          <a:lstStyle/>
          <a:p>
            <a:pPr marL="0" lvl="2" indent="0" algn="just">
              <a:lnSpc>
                <a:spcPct val="150000"/>
              </a:lnSpc>
              <a:spcBef>
                <a:spcPts val="0"/>
              </a:spcBef>
              <a:buClrTx/>
              <a:buSzPct val="100000"/>
              <a:buNone/>
            </a:pPr>
            <a:r>
              <a:rPr lang="en-IN" sz="2400" b="1" dirty="0"/>
              <a:t>Contravention Sec. 134 (8</a:t>
            </a:r>
            <a:r>
              <a:rPr lang="en-IN" sz="2400" b="1" dirty="0" smtClean="0"/>
              <a:t>)</a:t>
            </a:r>
          </a:p>
          <a:p>
            <a:pPr marL="0" lvl="2" indent="0" algn="just">
              <a:lnSpc>
                <a:spcPct val="150000"/>
              </a:lnSpc>
              <a:spcBef>
                <a:spcPts val="0"/>
              </a:spcBef>
              <a:buClrTx/>
              <a:buSzPct val="100000"/>
              <a:buNone/>
            </a:pPr>
            <a:r>
              <a:rPr lang="en-IN" sz="2200" dirty="0"/>
              <a:t>If a company contravenes the provisions of this section, the company shall be punishable with fine which shall </a:t>
            </a:r>
            <a:r>
              <a:rPr lang="en-IN" sz="2200" u="sng" dirty="0"/>
              <a:t>not be less than fifty thousand rupees but which may extend to twenty-five lakh rupees</a:t>
            </a:r>
            <a:r>
              <a:rPr lang="en-IN" sz="2200" dirty="0"/>
              <a:t> and every officer of the company who is in default shall be punishable with </a:t>
            </a:r>
            <a:r>
              <a:rPr lang="en-IN" sz="2200" u="sng" dirty="0"/>
              <a:t>imprisonment for a term which may extend to three years or with fine which shall not be less than fifty thousand rupees but which may extend to five lakh rupees, or with both.</a:t>
            </a:r>
            <a:r>
              <a:rPr lang="en-IN" sz="2200" dirty="0"/>
              <a:t> </a:t>
            </a:r>
            <a:r>
              <a:rPr lang="en-IN" sz="2200" dirty="0" smtClean="0"/>
              <a:t> </a:t>
            </a:r>
          </a:p>
        </p:txBody>
      </p:sp>
    </p:spTree>
    <p:extLst>
      <p:ext uri="{BB962C8B-B14F-4D97-AF65-F5344CB8AC3E}">
        <p14:creationId xmlns:p14="http://schemas.microsoft.com/office/powerpoint/2010/main" val="3605482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3793"/>
            <a:ext cx="10972800" cy="737584"/>
          </a:xfrm>
        </p:spPr>
        <p:txBody>
          <a:bodyPr/>
          <a:lstStyle/>
          <a:p>
            <a:pPr algn="ctr"/>
            <a:r>
              <a:rPr lang="en-IN" sz="4800" dirty="0"/>
              <a:t/>
            </a:r>
            <a:br>
              <a:rPr lang="en-IN" sz="4800" dirty="0"/>
            </a:br>
            <a:r>
              <a:rPr lang="en-IN" sz="4800" dirty="0"/>
              <a:t/>
            </a:r>
            <a:br>
              <a:rPr lang="en-IN" sz="4800" dirty="0"/>
            </a:br>
            <a:r>
              <a:rPr lang="en-IN" sz="2800" dirty="0"/>
              <a:t>Sec. 143 Power &amp; Duties of Auditor &amp; Auditing Standards- Companies Act 2013</a:t>
            </a:r>
            <a:endParaRPr lang="en-IN" sz="2000" dirty="0"/>
          </a:p>
        </p:txBody>
      </p:sp>
      <p:sp>
        <p:nvSpPr>
          <p:cNvPr id="3" name="Content Placeholder 2"/>
          <p:cNvSpPr>
            <a:spLocks noGrp="1"/>
          </p:cNvSpPr>
          <p:nvPr>
            <p:ph idx="1"/>
          </p:nvPr>
        </p:nvSpPr>
        <p:spPr>
          <a:xfrm>
            <a:off x="609600" y="1442431"/>
            <a:ext cx="10972800" cy="5074279"/>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000" b="1" dirty="0"/>
              <a:t>SEC 143(1): </a:t>
            </a:r>
            <a:r>
              <a:rPr lang="en-IN" sz="2000" dirty="0"/>
              <a:t>This section provides that the auditor of the company shall have the right to have access at all the times to the books of accounts and vouchers of the company, whether kept at the registered place or at some other places of the company. He can obtain all the information and explanations which to the best of his knowledge and belief were necessary for the purpose of his duties as an auditor of the company. The auditor should also enquire about the following things: </a:t>
            </a:r>
            <a:endParaRPr lang="en-IN" sz="20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Whether loan and advances made by the company on the basis of security are properly secured and the terms and conditions on which it is made are prejudicial to the interest of the company or its members.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Whether loans and advances made by the company are shown as deposits. </a:t>
            </a:r>
            <a:endParaRPr lang="en-IN" sz="18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Whether personal expenses have been charges to revenue account. </a:t>
            </a:r>
            <a:endParaRPr lang="en-IN" sz="1800" dirty="0" smtClean="0"/>
          </a:p>
          <a:p>
            <a:pPr marL="615950" lvl="3" indent="-342900" algn="just">
              <a:spcBef>
                <a:spcPts val="0"/>
              </a:spcBef>
              <a:buClrTx/>
              <a:buSzPct val="100000"/>
              <a:buFont typeface="Wingdings" panose="05000000000000000000" pitchFamily="2" charset="2"/>
              <a:buChar char="§"/>
            </a:pPr>
            <a:r>
              <a:rPr lang="en-IN" sz="1800" dirty="0"/>
              <a:t>Whether the transactions of the company are represented merely by books entries are prejudicial to the interest of the company. </a:t>
            </a:r>
            <a:endParaRPr lang="en-IN" sz="1800" dirty="0" smtClean="0"/>
          </a:p>
        </p:txBody>
      </p:sp>
    </p:spTree>
    <p:extLst>
      <p:ext uri="{BB962C8B-B14F-4D97-AF65-F5344CB8AC3E}">
        <p14:creationId xmlns:p14="http://schemas.microsoft.com/office/powerpoint/2010/main" val="1864850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3793"/>
            <a:ext cx="10972800" cy="737584"/>
          </a:xfrm>
        </p:spPr>
        <p:txBody>
          <a:bodyPr/>
          <a:lstStyle/>
          <a:p>
            <a:pPr algn="ctr"/>
            <a:r>
              <a:rPr lang="en-IN" sz="4800" dirty="0"/>
              <a:t/>
            </a:r>
            <a:br>
              <a:rPr lang="en-IN" sz="4800" dirty="0"/>
            </a:br>
            <a:r>
              <a:rPr lang="en-IN" sz="4800" dirty="0"/>
              <a:t/>
            </a:r>
            <a:br>
              <a:rPr lang="en-IN" sz="4800" dirty="0"/>
            </a:br>
            <a:r>
              <a:rPr lang="en-IN" sz="2800" dirty="0"/>
              <a:t>Sec. 143 Power &amp; Duties of Auditor &amp; Auditing Standards- Companies Act 2013</a:t>
            </a:r>
            <a:endParaRPr lang="en-IN" sz="2000" dirty="0"/>
          </a:p>
        </p:txBody>
      </p:sp>
      <p:sp>
        <p:nvSpPr>
          <p:cNvPr id="3" name="Content Placeholder 2"/>
          <p:cNvSpPr>
            <a:spLocks noGrp="1"/>
          </p:cNvSpPr>
          <p:nvPr>
            <p:ph idx="1"/>
          </p:nvPr>
        </p:nvSpPr>
        <p:spPr>
          <a:xfrm>
            <a:off x="609600" y="1442431"/>
            <a:ext cx="10972800" cy="5074279"/>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143(2): </a:t>
            </a:r>
            <a:r>
              <a:rPr lang="en-IN" sz="2000" dirty="0"/>
              <a:t>The auditor should make a report to the company on the accounts examined by him and in respect of the financial statement that are required to be laid before the company in general meeting. The report shall be given after taking into consideration the provisions of this act, accounting standards, auditing standards etc.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143(3): </a:t>
            </a:r>
            <a:r>
              <a:rPr lang="en-IN" sz="2000" dirty="0"/>
              <a:t>The auditor report should state the following matters: </a:t>
            </a:r>
            <a:endParaRPr lang="en-IN" sz="2000" dirty="0" smtClean="0"/>
          </a:p>
          <a:p>
            <a:pPr marL="615950" lvl="3" indent="-342900" algn="just">
              <a:lnSpc>
                <a:spcPct val="150000"/>
              </a:lnSpc>
              <a:spcBef>
                <a:spcPts val="0"/>
              </a:spcBef>
              <a:buClrTx/>
              <a:buSzPct val="100000"/>
              <a:buFont typeface="Wingdings" panose="05000000000000000000" pitchFamily="2" charset="2"/>
              <a:buChar char="§"/>
            </a:pPr>
            <a:r>
              <a:rPr lang="en-IN" sz="1800" dirty="0"/>
              <a:t>Whether he has obtained all the information and explanations which to the best of his knowledge and belief were necessary for the purpose of audit</a:t>
            </a:r>
            <a:r>
              <a:rPr lang="en-IN" sz="1800" dirty="0" smtClean="0"/>
              <a:t>.</a:t>
            </a:r>
          </a:p>
          <a:p>
            <a:pPr marL="615950" lvl="3" indent="-342900" algn="just">
              <a:lnSpc>
                <a:spcPct val="150000"/>
              </a:lnSpc>
              <a:spcBef>
                <a:spcPts val="0"/>
              </a:spcBef>
              <a:buClrTx/>
              <a:buSzPct val="100000"/>
              <a:buFont typeface="Wingdings" panose="05000000000000000000" pitchFamily="2" charset="2"/>
              <a:buChar char="§"/>
            </a:pPr>
            <a:r>
              <a:rPr lang="en-IN" sz="1800" dirty="0"/>
              <a:t>Whether proper books of accounts as required by law is maintained or </a:t>
            </a:r>
            <a:r>
              <a:rPr lang="en-IN" sz="1800" dirty="0" smtClean="0"/>
              <a:t>not</a:t>
            </a:r>
          </a:p>
          <a:p>
            <a:pPr marL="615950" lvl="3" indent="-342900" algn="just">
              <a:lnSpc>
                <a:spcPct val="150000"/>
              </a:lnSpc>
              <a:spcBef>
                <a:spcPts val="0"/>
              </a:spcBef>
              <a:buClrTx/>
              <a:buSzPct val="100000"/>
              <a:buFont typeface="Wingdings" panose="05000000000000000000" pitchFamily="2" charset="2"/>
              <a:buChar char="§"/>
            </a:pPr>
            <a:r>
              <a:rPr lang="en-IN" sz="1800" dirty="0"/>
              <a:t>Whether the report in respect of a branch which is audited by the auditor other than company auditor has been sent to him</a:t>
            </a:r>
            <a:r>
              <a:rPr lang="en-IN" sz="1800" dirty="0" smtClean="0"/>
              <a:t>.</a:t>
            </a:r>
          </a:p>
          <a:p>
            <a:pPr marL="615950" lvl="3" indent="-342900" algn="just">
              <a:lnSpc>
                <a:spcPct val="150000"/>
              </a:lnSpc>
              <a:spcBef>
                <a:spcPts val="0"/>
              </a:spcBef>
              <a:buClrTx/>
              <a:buSzPct val="100000"/>
              <a:buFont typeface="Wingdings" panose="05000000000000000000" pitchFamily="2" charset="2"/>
              <a:buChar char="§"/>
            </a:pPr>
            <a:r>
              <a:rPr lang="en-IN" sz="1800" dirty="0"/>
              <a:t>Whether financial statement comply with the accounting standards</a:t>
            </a:r>
            <a:r>
              <a:rPr lang="en-IN" sz="1800" dirty="0" smtClean="0"/>
              <a:t>.</a:t>
            </a:r>
          </a:p>
          <a:p>
            <a:pPr marL="615950" lvl="3" indent="-342900" algn="just">
              <a:lnSpc>
                <a:spcPct val="150000"/>
              </a:lnSpc>
              <a:spcBef>
                <a:spcPts val="0"/>
              </a:spcBef>
              <a:buClrTx/>
              <a:buSzPct val="100000"/>
              <a:buFont typeface="Wingdings" panose="05000000000000000000" pitchFamily="2" charset="2"/>
              <a:buChar char="§"/>
            </a:pPr>
            <a:r>
              <a:rPr lang="en-IN" sz="1800" dirty="0"/>
              <a:t>Whether any director is disqualified to be appointed as a director.</a:t>
            </a:r>
            <a:endParaRPr lang="en-IN" sz="1900" dirty="0" smtClean="0"/>
          </a:p>
          <a:p>
            <a:pPr marL="0" lvl="2" indent="0" algn="just">
              <a:lnSpc>
                <a:spcPct val="150000"/>
              </a:lnSpc>
              <a:spcBef>
                <a:spcPts val="0"/>
              </a:spcBef>
              <a:buClrTx/>
              <a:buSzPct val="100000"/>
              <a:buNone/>
            </a:pPr>
            <a:endParaRPr lang="en-IN" sz="1800" dirty="0" smtClean="0"/>
          </a:p>
        </p:txBody>
      </p:sp>
    </p:spTree>
    <p:extLst>
      <p:ext uri="{BB962C8B-B14F-4D97-AF65-F5344CB8AC3E}">
        <p14:creationId xmlns:p14="http://schemas.microsoft.com/office/powerpoint/2010/main" val="3742695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3793"/>
            <a:ext cx="10972800" cy="737584"/>
          </a:xfrm>
        </p:spPr>
        <p:txBody>
          <a:bodyPr/>
          <a:lstStyle/>
          <a:p>
            <a:pPr algn="ctr"/>
            <a:r>
              <a:rPr lang="en-IN" sz="4800" dirty="0"/>
              <a:t/>
            </a:r>
            <a:br>
              <a:rPr lang="en-IN" sz="4800" dirty="0"/>
            </a:br>
            <a:r>
              <a:rPr lang="en-IN" sz="4800" dirty="0"/>
              <a:t/>
            </a:r>
            <a:br>
              <a:rPr lang="en-IN" sz="4800" dirty="0"/>
            </a:br>
            <a:r>
              <a:rPr lang="en-IN" sz="2800" dirty="0"/>
              <a:t>Sec. 143 Power &amp; Duties of Auditor &amp; Auditing Standards- Companies Act 2013</a:t>
            </a:r>
            <a:endParaRPr lang="en-IN" sz="2000" dirty="0"/>
          </a:p>
        </p:txBody>
      </p:sp>
      <p:sp>
        <p:nvSpPr>
          <p:cNvPr id="3" name="Content Placeholder 2"/>
          <p:cNvSpPr>
            <a:spLocks noGrp="1"/>
          </p:cNvSpPr>
          <p:nvPr>
            <p:ph idx="1"/>
          </p:nvPr>
        </p:nvSpPr>
        <p:spPr>
          <a:xfrm>
            <a:off x="609600" y="1442431"/>
            <a:ext cx="10972800" cy="5074279"/>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143(4): </a:t>
            </a:r>
            <a:r>
              <a:rPr lang="en-IN" sz="2000" dirty="0"/>
              <a:t>Where any of the matters required to be included in the audit report under this section is answered in negative or with a qualification then in that case auditor is required to state the reasons of such reservations and negative remark.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1800" b="1" dirty="0"/>
              <a:t>SEC </a:t>
            </a:r>
            <a:r>
              <a:rPr lang="en-IN" sz="1800" b="1" dirty="0" smtClean="0"/>
              <a:t>143(5): </a:t>
            </a:r>
            <a:r>
              <a:rPr lang="en-IN" sz="2000" dirty="0"/>
              <a:t>In case of </a:t>
            </a:r>
            <a:r>
              <a:rPr lang="en-IN" sz="2000" dirty="0" err="1"/>
              <a:t>Govt</a:t>
            </a:r>
            <a:r>
              <a:rPr lang="en-IN" sz="2000" dirty="0"/>
              <a:t> company the C&amp;AG will appoint the auditor to conduct the audit of the company. The C&amp;AG will also give the directions and the manner in which the accounts of the </a:t>
            </a:r>
            <a:r>
              <a:rPr lang="en-IN" sz="2000" dirty="0" err="1"/>
              <a:t>govt</a:t>
            </a:r>
            <a:r>
              <a:rPr lang="en-IN" sz="2000" dirty="0"/>
              <a:t> company are required to be audited by the auditor. The auditor then after completing the audit will issue an audit report to the C&amp;AG which will include all the matters which are stated above</a:t>
            </a:r>
            <a:r>
              <a:rPr lang="en-IN" sz="2000" dirty="0" smtClean="0"/>
              <a:t>.</a:t>
            </a:r>
          </a:p>
          <a:p>
            <a:pPr marL="342900" lvl="2" indent="-342900" algn="just">
              <a:lnSpc>
                <a:spcPct val="150000"/>
              </a:lnSpc>
              <a:spcBef>
                <a:spcPts val="0"/>
              </a:spcBef>
              <a:buClrTx/>
              <a:buSzPct val="100000"/>
              <a:buFont typeface="Wingdings" panose="05000000000000000000" pitchFamily="2" charset="2"/>
              <a:buChar char="§"/>
            </a:pPr>
            <a:r>
              <a:rPr lang="en-IN" sz="2000" b="1" dirty="0"/>
              <a:t>SEC 143(6</a:t>
            </a:r>
            <a:r>
              <a:rPr lang="en-IN" sz="2000" b="1" dirty="0" smtClean="0"/>
              <a:t>): </a:t>
            </a:r>
            <a:r>
              <a:rPr lang="en-IN" sz="2000" dirty="0"/>
              <a:t>On receipt of audit report of the </a:t>
            </a:r>
            <a:r>
              <a:rPr lang="en-IN" sz="2000" dirty="0" err="1"/>
              <a:t>govt</a:t>
            </a:r>
            <a:r>
              <a:rPr lang="en-IN" sz="2000" dirty="0"/>
              <a:t> company </a:t>
            </a:r>
            <a:r>
              <a:rPr lang="en-IN" sz="2000" dirty="0" smtClean="0"/>
              <a:t>the, </a:t>
            </a:r>
            <a:r>
              <a:rPr lang="en-IN" sz="2000" dirty="0"/>
              <a:t>C&amp;AG can carry out supplementary audit with 60 days from the date of receipt of such audit report. </a:t>
            </a:r>
            <a:endParaRPr lang="en-IN" sz="2000" b="1" dirty="0"/>
          </a:p>
        </p:txBody>
      </p:sp>
    </p:spTree>
    <p:extLst>
      <p:ext uri="{BB962C8B-B14F-4D97-AF65-F5344CB8AC3E}">
        <p14:creationId xmlns:p14="http://schemas.microsoft.com/office/powerpoint/2010/main" val="2569448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3"/>
            <a:ext cx="10972800" cy="737584"/>
          </a:xfrm>
        </p:spPr>
        <p:txBody>
          <a:bodyPr/>
          <a:lstStyle/>
          <a:p>
            <a:pPr algn="ctr"/>
            <a:r>
              <a:rPr lang="en-IN" sz="4800" dirty="0"/>
              <a:t/>
            </a:r>
            <a:br>
              <a:rPr lang="en-IN" sz="4800" dirty="0"/>
            </a:br>
            <a:r>
              <a:rPr lang="en-IN" sz="4800" dirty="0"/>
              <a:t/>
            </a:r>
            <a:br>
              <a:rPr lang="en-IN" sz="4800" dirty="0"/>
            </a:br>
            <a:r>
              <a:rPr lang="en-IN" sz="4800" dirty="0" smtClean="0"/>
              <a:t>Overview</a:t>
            </a:r>
            <a:endParaRPr lang="en-IN" sz="4800" dirty="0"/>
          </a:p>
        </p:txBody>
      </p:sp>
      <p:sp>
        <p:nvSpPr>
          <p:cNvPr id="3" name="Content Placeholder 2"/>
          <p:cNvSpPr>
            <a:spLocks noGrp="1"/>
          </p:cNvSpPr>
          <p:nvPr>
            <p:ph idx="1"/>
          </p:nvPr>
        </p:nvSpPr>
        <p:spPr>
          <a:xfrm>
            <a:off x="609600" y="1352279"/>
            <a:ext cx="10972800" cy="5074278"/>
          </a:xfrm>
        </p:spPr>
        <p:txBody>
          <a:bodyPr/>
          <a:lstStyle/>
          <a:p>
            <a:pPr marL="0" lvl="2" indent="0" algn="just">
              <a:lnSpc>
                <a:spcPct val="150000"/>
              </a:lnSpc>
              <a:spcBef>
                <a:spcPts val="0"/>
              </a:spcBef>
              <a:buNone/>
            </a:pPr>
            <a:r>
              <a:rPr lang="en-IN" sz="2000" dirty="0"/>
              <a:t>A fugitive economic offender is an individual who has committed one or more scheduled offenses involving an amount of INR 100 </a:t>
            </a:r>
            <a:r>
              <a:rPr lang="en-IN" sz="2000" dirty="0" err="1"/>
              <a:t>crore</a:t>
            </a:r>
            <a:r>
              <a:rPr lang="en-IN" sz="2000" dirty="0"/>
              <a:t> or more and has either absconded from India or has refused to come back to India to avoid or face criminal prosecution. </a:t>
            </a:r>
            <a:r>
              <a:rPr lang="en-IN" sz="2000" dirty="0" smtClean="0"/>
              <a:t> </a:t>
            </a:r>
          </a:p>
          <a:p>
            <a:pPr marL="0" lvl="2" indent="0" algn="just">
              <a:lnSpc>
                <a:spcPct val="150000"/>
              </a:lnSpc>
              <a:spcBef>
                <a:spcPts val="0"/>
              </a:spcBef>
              <a:buNone/>
            </a:pPr>
            <a:r>
              <a:rPr lang="en-IN" sz="2000" dirty="0"/>
              <a:t>Some of the most infamous fugitive economic offenders are jewellery and designer </a:t>
            </a:r>
            <a:r>
              <a:rPr lang="en-IN" sz="2000" dirty="0" err="1"/>
              <a:t>Nirav</a:t>
            </a:r>
            <a:r>
              <a:rPr lang="en-IN" sz="2000" dirty="0"/>
              <a:t> </a:t>
            </a:r>
            <a:r>
              <a:rPr lang="en-IN" sz="2000" dirty="0" err="1"/>
              <a:t>Modi</a:t>
            </a:r>
            <a:r>
              <a:rPr lang="en-IN" sz="2000" dirty="0"/>
              <a:t>, his </a:t>
            </a:r>
            <a:r>
              <a:rPr lang="en-IN" sz="2000" dirty="0" smtClean="0"/>
              <a:t>relatives, who </a:t>
            </a:r>
            <a:r>
              <a:rPr lang="en-IN" sz="2000" dirty="0"/>
              <a:t>absconded from India after carrying out the Punjab National Bank Fraud (PNB) letter of undertaking fraud worth INR 11,300 </a:t>
            </a:r>
            <a:r>
              <a:rPr lang="en-IN" sz="2000" dirty="0" err="1"/>
              <a:t>crore</a:t>
            </a:r>
            <a:r>
              <a:rPr lang="en-IN" sz="2000" dirty="0"/>
              <a:t> (US$ 1.4 billion). Another is Vijay </a:t>
            </a:r>
            <a:r>
              <a:rPr lang="en-IN" sz="2000" dirty="0" err="1"/>
              <a:t>Mallya</a:t>
            </a:r>
            <a:r>
              <a:rPr lang="en-IN" sz="2000" dirty="0"/>
              <a:t>, former Member of Parliament (</a:t>
            </a:r>
            <a:r>
              <a:rPr lang="en-IN" sz="2000" dirty="0" err="1"/>
              <a:t>Rajya</a:t>
            </a:r>
            <a:r>
              <a:rPr lang="en-IN" sz="2000" dirty="0"/>
              <a:t> </a:t>
            </a:r>
            <a:r>
              <a:rPr lang="en-IN" sz="2000" dirty="0" err="1"/>
              <a:t>Sabha</a:t>
            </a:r>
            <a:r>
              <a:rPr lang="en-IN" sz="2000" dirty="0"/>
              <a:t>) who escaped to the UK after committing financial crimes in India</a:t>
            </a:r>
            <a:r>
              <a:rPr lang="en-IN" sz="2000" dirty="0" smtClean="0"/>
              <a:t>.</a:t>
            </a:r>
          </a:p>
          <a:p>
            <a:pPr marL="0" lvl="2" indent="0" algn="just">
              <a:lnSpc>
                <a:spcPct val="150000"/>
              </a:lnSpc>
              <a:spcBef>
                <a:spcPts val="0"/>
              </a:spcBef>
              <a:buNone/>
            </a:pPr>
            <a:r>
              <a:rPr lang="en-IN" sz="1900" dirty="0"/>
              <a:t>Brief history of the Act: It started as The Fugitive Economic Offenders Ordinance, 2018 which came into force on 21st April, 2018. Later, The Fugitive Economic Offenders Bill, 2018 was passed by the Parliament and received the assent of the President of India and became The Fugitive Economic Offenders Act, 2018 </a:t>
            </a:r>
          </a:p>
          <a:p>
            <a:pPr marL="0" indent="0">
              <a:buNone/>
            </a:pPr>
            <a:endParaRPr lang="en-IN" sz="2400" dirty="0"/>
          </a:p>
          <a:p>
            <a:pPr lvl="1" algn="just"/>
            <a:endParaRPr lang="en-IN" b="1" dirty="0"/>
          </a:p>
        </p:txBody>
      </p:sp>
    </p:spTree>
    <p:extLst>
      <p:ext uri="{BB962C8B-B14F-4D97-AF65-F5344CB8AC3E}">
        <p14:creationId xmlns:p14="http://schemas.microsoft.com/office/powerpoint/2010/main" val="179137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3793"/>
            <a:ext cx="10972800" cy="737584"/>
          </a:xfrm>
        </p:spPr>
        <p:txBody>
          <a:bodyPr/>
          <a:lstStyle/>
          <a:p>
            <a:pPr algn="ctr"/>
            <a:r>
              <a:rPr lang="en-IN" sz="4800" dirty="0"/>
              <a:t/>
            </a:r>
            <a:br>
              <a:rPr lang="en-IN" sz="4800" dirty="0"/>
            </a:br>
            <a:r>
              <a:rPr lang="en-IN" sz="4800" dirty="0"/>
              <a:t/>
            </a:r>
            <a:br>
              <a:rPr lang="en-IN" sz="4800" dirty="0"/>
            </a:br>
            <a:r>
              <a:rPr lang="en-IN" sz="2800" dirty="0"/>
              <a:t>Sec. 143 Power &amp; Duties of Auditor &amp; Auditing Standards- Companies Act 2013</a:t>
            </a:r>
            <a:endParaRPr lang="en-IN" sz="2000" dirty="0"/>
          </a:p>
        </p:txBody>
      </p:sp>
      <p:sp>
        <p:nvSpPr>
          <p:cNvPr id="3" name="Content Placeholder 2"/>
          <p:cNvSpPr>
            <a:spLocks noGrp="1"/>
          </p:cNvSpPr>
          <p:nvPr>
            <p:ph idx="1"/>
          </p:nvPr>
        </p:nvSpPr>
        <p:spPr>
          <a:xfrm>
            <a:off x="609600" y="1442431"/>
            <a:ext cx="10972800" cy="5074279"/>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143(7): </a:t>
            </a:r>
            <a:r>
              <a:rPr lang="en-IN" sz="2000" dirty="0"/>
              <a:t>In case of </a:t>
            </a:r>
            <a:r>
              <a:rPr lang="en-IN" sz="2000" dirty="0" err="1"/>
              <a:t>Govt</a:t>
            </a:r>
            <a:r>
              <a:rPr lang="en-IN" sz="2000" dirty="0"/>
              <a:t> Company the C&amp;AG may require that the test audit of the company should be conducted.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143(8): </a:t>
            </a:r>
            <a:r>
              <a:rPr lang="en-IN" sz="2000" dirty="0"/>
              <a:t>Branch is in India-The audit of such branch can be done by the Company auditor </a:t>
            </a:r>
            <a:r>
              <a:rPr lang="en-IN" sz="2000" dirty="0" smtClean="0"/>
              <a:t>&amp;  </a:t>
            </a:r>
            <a:r>
              <a:rPr lang="en-IN" sz="2000" dirty="0"/>
              <a:t>Branch is in some other countries-The audit of such branch shall be conducted by an accountant or by any such person qualified to be appointed as an </a:t>
            </a:r>
            <a:r>
              <a:rPr lang="en-IN" sz="2000" dirty="0" smtClean="0"/>
              <a:t>auditor. The </a:t>
            </a:r>
            <a:r>
              <a:rPr lang="en-IN" sz="2000" dirty="0"/>
              <a:t>branch auditor should prepare a report on the books of accounts of the branch </a:t>
            </a:r>
            <a:r>
              <a:rPr lang="en-IN" sz="2000" dirty="0" smtClean="0"/>
              <a:t>	audited </a:t>
            </a:r>
            <a:r>
              <a:rPr lang="en-IN" sz="2000" dirty="0"/>
              <a:t>by him and send a copy of such audit report to the company auditor.</a:t>
            </a:r>
            <a:r>
              <a:rPr lang="en-IN" sz="2000" dirty="0" smtClean="0"/>
              <a:t> </a:t>
            </a:r>
          </a:p>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143(9): </a:t>
            </a:r>
            <a:r>
              <a:rPr lang="en-IN" sz="2000" dirty="0"/>
              <a:t>The auditor shall comply with the accounting standards.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SEC 143(11</a:t>
            </a:r>
            <a:r>
              <a:rPr lang="en-IN" sz="2000" b="1" dirty="0" smtClean="0"/>
              <a:t>): </a:t>
            </a:r>
            <a:r>
              <a:rPr lang="en-IN" sz="2000" dirty="0"/>
              <a:t>The Central </a:t>
            </a:r>
            <a:r>
              <a:rPr lang="en-IN" sz="2000" dirty="0" err="1"/>
              <a:t>Govt</a:t>
            </a:r>
            <a:r>
              <a:rPr lang="en-IN" sz="2000" dirty="0"/>
              <a:t> may in consultation with the National Financial Reporting Authority direct that the audit report in case of specific class of companies shall include a statement on such matters as may be specified therein. </a:t>
            </a:r>
            <a:endParaRPr lang="en-IN" sz="2000" b="1" dirty="0"/>
          </a:p>
          <a:p>
            <a:pPr marL="342900" lvl="2" indent="-342900" algn="just">
              <a:lnSpc>
                <a:spcPct val="150000"/>
              </a:lnSpc>
              <a:spcBef>
                <a:spcPts val="0"/>
              </a:spcBef>
              <a:buClrTx/>
              <a:buSzPct val="100000"/>
              <a:buFont typeface="Wingdings" panose="05000000000000000000" pitchFamily="2" charset="2"/>
              <a:buChar char="§"/>
            </a:pPr>
            <a:endParaRPr lang="en-IN" sz="2000" b="1" dirty="0"/>
          </a:p>
        </p:txBody>
      </p:sp>
    </p:spTree>
    <p:extLst>
      <p:ext uri="{BB962C8B-B14F-4D97-AF65-F5344CB8AC3E}">
        <p14:creationId xmlns:p14="http://schemas.microsoft.com/office/powerpoint/2010/main" val="3203964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3793"/>
            <a:ext cx="10972800" cy="737584"/>
          </a:xfrm>
        </p:spPr>
        <p:txBody>
          <a:bodyPr/>
          <a:lstStyle/>
          <a:p>
            <a:pPr algn="ctr"/>
            <a:r>
              <a:rPr lang="en-IN" sz="4800" dirty="0"/>
              <a:t/>
            </a:r>
            <a:br>
              <a:rPr lang="en-IN" sz="4800" dirty="0"/>
            </a:br>
            <a:r>
              <a:rPr lang="en-IN" sz="4800" dirty="0"/>
              <a:t/>
            </a:r>
            <a:br>
              <a:rPr lang="en-IN" sz="4800" dirty="0"/>
            </a:br>
            <a:r>
              <a:rPr lang="en-IN" sz="2800" dirty="0"/>
              <a:t>Sec. 143 Power &amp; Duties of Auditor &amp; Auditing Standards- Companies Act 2013</a:t>
            </a:r>
            <a:endParaRPr lang="en-IN" sz="2000" dirty="0"/>
          </a:p>
        </p:txBody>
      </p:sp>
      <p:sp>
        <p:nvSpPr>
          <p:cNvPr id="3" name="Content Placeholder 2"/>
          <p:cNvSpPr>
            <a:spLocks noGrp="1"/>
          </p:cNvSpPr>
          <p:nvPr>
            <p:ph idx="1"/>
          </p:nvPr>
        </p:nvSpPr>
        <p:spPr>
          <a:xfrm>
            <a:off x="609600" y="1442431"/>
            <a:ext cx="10972800" cy="5074279"/>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000" b="1" dirty="0"/>
              <a:t>SEC </a:t>
            </a:r>
            <a:r>
              <a:rPr lang="en-IN" sz="2000" b="1" dirty="0" smtClean="0"/>
              <a:t>143(12): </a:t>
            </a:r>
            <a:r>
              <a:rPr lang="en-IN" sz="2000" dirty="0"/>
              <a:t>If an auditor of the company in the course of performance of his duties as auditor has reason to believe that an offence involving fraud is being or has been committed against the company by an officer or the employee of the company then the auditor should immediately report the matter to the central </a:t>
            </a:r>
            <a:r>
              <a:rPr lang="en-IN" sz="2000" dirty="0" err="1"/>
              <a:t>govt</a:t>
            </a:r>
            <a:r>
              <a:rPr lang="en-IN" sz="2000" dirty="0"/>
              <a:t> within such time and in such manner as may be prescribed.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Sec 143(14</a:t>
            </a:r>
            <a:r>
              <a:rPr lang="en-IN" sz="2000" b="1" dirty="0" smtClean="0"/>
              <a:t>): </a:t>
            </a:r>
            <a:r>
              <a:rPr lang="en-IN" sz="2000" u="sng" dirty="0"/>
              <a:t>The provision of this section shall apply to the cost auditor conducting cost audit and the company secretory doing secretarial audit</a:t>
            </a:r>
            <a:r>
              <a:rPr lang="en-IN" sz="2000" dirty="0"/>
              <a:t>.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Sec 143(15</a:t>
            </a:r>
            <a:r>
              <a:rPr lang="en-IN" sz="2000" b="1" dirty="0" smtClean="0"/>
              <a:t>): </a:t>
            </a:r>
            <a:r>
              <a:rPr lang="en-IN" sz="2000" u="sng" dirty="0"/>
              <a:t>If the Chartered accountant, company secretary or the cost auditor do not comply</a:t>
            </a:r>
            <a:r>
              <a:rPr lang="en-IN" sz="2000" dirty="0"/>
              <a:t> with any of the provisions of this act then he will be punishable with a fine which shall not be </a:t>
            </a:r>
            <a:r>
              <a:rPr lang="en-IN" sz="2000" u="sng" dirty="0"/>
              <a:t>less than </a:t>
            </a:r>
            <a:r>
              <a:rPr lang="en-IN" sz="2000" u="sng" dirty="0" smtClean="0"/>
              <a:t>Rs.1 </a:t>
            </a:r>
            <a:r>
              <a:rPr lang="en-IN" sz="2000" u="sng" dirty="0"/>
              <a:t>lakh but which can be extend to </a:t>
            </a:r>
            <a:r>
              <a:rPr lang="en-IN" sz="2000" u="sng" dirty="0" smtClean="0"/>
              <a:t>Rs.25 </a:t>
            </a:r>
            <a:r>
              <a:rPr lang="en-IN" sz="2000" u="sng" dirty="0"/>
              <a:t>lakhs. </a:t>
            </a:r>
            <a:r>
              <a:rPr lang="en-IN" sz="2000" b="1" u="sng" dirty="0" smtClean="0"/>
              <a:t>  </a:t>
            </a:r>
            <a:endParaRPr lang="en-IN" sz="2000" b="1" u="sng" dirty="0"/>
          </a:p>
        </p:txBody>
      </p:sp>
    </p:spTree>
    <p:extLst>
      <p:ext uri="{BB962C8B-B14F-4D97-AF65-F5344CB8AC3E}">
        <p14:creationId xmlns:p14="http://schemas.microsoft.com/office/powerpoint/2010/main" val="11840273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500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2800" dirty="0"/>
              <a:t>Case Study: Practical Aspects: </a:t>
            </a:r>
            <a:r>
              <a:rPr lang="en-IN" sz="2800" dirty="0" err="1"/>
              <a:t>Amrapalli</a:t>
            </a:r>
            <a:r>
              <a:rPr lang="en-IN" sz="2800" dirty="0"/>
              <a:t> Group Case</a:t>
            </a:r>
            <a:br>
              <a:rPr lang="en-IN" sz="2800" dirty="0"/>
            </a:br>
            <a:r>
              <a:rPr lang="en-IN" sz="2800" dirty="0"/>
              <a:t>(</a:t>
            </a:r>
            <a:r>
              <a:rPr lang="en-IN" sz="2800" dirty="0" err="1"/>
              <a:t>Bikram</a:t>
            </a:r>
            <a:r>
              <a:rPr lang="en-IN" sz="2800" dirty="0"/>
              <a:t> </a:t>
            </a:r>
            <a:r>
              <a:rPr lang="en-IN" sz="2800" dirty="0" err="1"/>
              <a:t>Chatterji</a:t>
            </a:r>
            <a:r>
              <a:rPr lang="en-IN" sz="2800" dirty="0"/>
              <a:t> Vs. Union of India on 23rd July, 2019)</a:t>
            </a:r>
            <a:endParaRPr lang="en-IN" sz="2000" dirty="0"/>
          </a:p>
        </p:txBody>
      </p:sp>
      <p:sp>
        <p:nvSpPr>
          <p:cNvPr id="3" name="Content Placeholder 2"/>
          <p:cNvSpPr>
            <a:spLocks noGrp="1"/>
          </p:cNvSpPr>
          <p:nvPr>
            <p:ph idx="1"/>
          </p:nvPr>
        </p:nvSpPr>
        <p:spPr>
          <a:xfrm>
            <a:off x="609600" y="1493947"/>
            <a:ext cx="10972800" cy="5074279"/>
          </a:xfrm>
        </p:spPr>
        <p:txBody>
          <a:bodyPr/>
          <a:lstStyle/>
          <a:p>
            <a:pPr marL="0" lvl="2" indent="0" algn="just">
              <a:lnSpc>
                <a:spcPct val="150000"/>
              </a:lnSpc>
              <a:spcBef>
                <a:spcPts val="0"/>
              </a:spcBef>
              <a:buClrTx/>
              <a:buSzPct val="100000"/>
              <a:buNone/>
            </a:pPr>
            <a:r>
              <a:rPr lang="en-IN" sz="1800" dirty="0"/>
              <a:t>This case comprises of the writ petitions pertaining to the projects of various companies of </a:t>
            </a:r>
            <a:r>
              <a:rPr lang="en-IN" sz="1800" dirty="0" err="1"/>
              <a:t>Amrapali</a:t>
            </a:r>
            <a:r>
              <a:rPr lang="en-IN" sz="1800" dirty="0"/>
              <a:t> Group in the Noida and Greater Noida. It is submitted on behalf of the petitioners that in 2011 in Noida and Greater Noida various real estate projects for housing were started. In the various projects, the </a:t>
            </a:r>
            <a:r>
              <a:rPr lang="en-IN" sz="1800" dirty="0" err="1"/>
              <a:t>Amrapali</a:t>
            </a:r>
            <a:r>
              <a:rPr lang="en-IN" sz="1800" dirty="0"/>
              <a:t> Group of Companies proposed to construct approximately 42,000 flats. Various brochures were published and it was assured that the delivery of possession shall be made in 36 months and other world-class amenities were also promised. Various home buyers booked their apartments during the period 2010-2014. The buyers signed the Standard Form of Allotment-cum-Flat Buyers Agreement and even after payment of 40 to 100 percent of total consideration, they are faced with the threat of forfeiture of huge booking amount. The agreement contained specific terms as to interest. </a:t>
            </a:r>
            <a:r>
              <a:rPr lang="en-IN" sz="1800" u="sng" dirty="0"/>
              <a:t>Under Clause 14 of the agreement, the builder authorised itself to finance loan from any financial institution by way of mortgage/charge/securitization of receivable of the land and flats and the </a:t>
            </a:r>
            <a:r>
              <a:rPr lang="en-IN" sz="1800" u="sng" dirty="0" err="1"/>
              <a:t>allottees</a:t>
            </a:r>
            <a:r>
              <a:rPr lang="en-IN" sz="1800" u="sng" dirty="0"/>
              <a:t> will have no objection in this regard</a:t>
            </a:r>
            <a:r>
              <a:rPr lang="en-IN" sz="1800" dirty="0"/>
              <a:t>. </a:t>
            </a:r>
            <a:r>
              <a:rPr lang="en-IN" sz="1800" u="sng" dirty="0"/>
              <a:t>Clause 15 also authorised the builder to keep full authority over the flat depriving the </a:t>
            </a:r>
            <a:r>
              <a:rPr lang="en-IN" sz="1800" u="sng" dirty="0" err="1"/>
              <a:t>allottees</a:t>
            </a:r>
            <a:r>
              <a:rPr lang="en-IN" sz="1800" u="sng" dirty="0"/>
              <a:t> of any lien or interest despite payment of entire amount thereof</a:t>
            </a:r>
            <a:r>
              <a:rPr lang="en-IN" sz="1800" dirty="0"/>
              <a:t>. </a:t>
            </a:r>
            <a:endParaRPr lang="en-IN" sz="1800" b="1" dirty="0"/>
          </a:p>
        </p:txBody>
      </p:sp>
    </p:spTree>
    <p:extLst>
      <p:ext uri="{BB962C8B-B14F-4D97-AF65-F5344CB8AC3E}">
        <p14:creationId xmlns:p14="http://schemas.microsoft.com/office/powerpoint/2010/main" val="806683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500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2800" dirty="0"/>
              <a:t>Case Study: Practical Aspects: </a:t>
            </a:r>
            <a:r>
              <a:rPr lang="en-IN" sz="2800" dirty="0" err="1"/>
              <a:t>Amrapalli</a:t>
            </a:r>
            <a:r>
              <a:rPr lang="en-IN" sz="2800" dirty="0"/>
              <a:t> Group Case</a:t>
            </a:r>
            <a:br>
              <a:rPr lang="en-IN" sz="2800" dirty="0"/>
            </a:br>
            <a:r>
              <a:rPr lang="en-IN" sz="2800" dirty="0"/>
              <a:t>(</a:t>
            </a:r>
            <a:r>
              <a:rPr lang="en-IN" sz="2800" dirty="0" err="1"/>
              <a:t>Bikram</a:t>
            </a:r>
            <a:r>
              <a:rPr lang="en-IN" sz="2800" dirty="0"/>
              <a:t> </a:t>
            </a:r>
            <a:r>
              <a:rPr lang="en-IN" sz="2800" dirty="0" err="1"/>
              <a:t>Chatterji</a:t>
            </a:r>
            <a:r>
              <a:rPr lang="en-IN" sz="2800" dirty="0"/>
              <a:t> Vs. Union of India on 23rd July, 2019)</a:t>
            </a:r>
            <a:endParaRPr lang="en-IN" sz="2000" dirty="0"/>
          </a:p>
        </p:txBody>
      </p:sp>
      <p:sp>
        <p:nvSpPr>
          <p:cNvPr id="3" name="Content Placeholder 2"/>
          <p:cNvSpPr>
            <a:spLocks noGrp="1"/>
          </p:cNvSpPr>
          <p:nvPr>
            <p:ph idx="1"/>
          </p:nvPr>
        </p:nvSpPr>
        <p:spPr>
          <a:xfrm>
            <a:off x="609600" y="1493947"/>
            <a:ext cx="10972800" cy="5074279"/>
          </a:xfrm>
        </p:spPr>
        <p:txBody>
          <a:bodyPr/>
          <a:lstStyle/>
          <a:p>
            <a:pPr marL="0" lvl="2" indent="0" algn="just">
              <a:lnSpc>
                <a:spcPct val="150000"/>
              </a:lnSpc>
              <a:spcBef>
                <a:spcPts val="0"/>
              </a:spcBef>
              <a:buClrTx/>
              <a:buSzPct val="100000"/>
              <a:buNone/>
            </a:pPr>
            <a:r>
              <a:rPr lang="en-IN" sz="1800" dirty="0"/>
              <a:t>The builder under Clause 19(a) was obliged to complete the flats of M/s. </a:t>
            </a:r>
            <a:r>
              <a:rPr lang="en-IN" sz="1800" dirty="0" err="1"/>
              <a:t>Amrapali</a:t>
            </a:r>
            <a:r>
              <a:rPr lang="en-IN" sz="1800" dirty="0"/>
              <a:t> Centurion Park Private Limited within 30 months from the date of commencement of excavation/signing of the agreement, which may vary for plus/minus 6 months. </a:t>
            </a:r>
            <a:r>
              <a:rPr lang="en-IN" sz="1800" u="sng" dirty="0"/>
              <a:t>Under Clause 19(c), builder fixed a paltry sum of Rs.5 per square feet super area per month for the period of delay, which would include any/all damages, compensation, claims for delayed possession. </a:t>
            </a:r>
            <a:endParaRPr lang="en-IN" sz="1800" u="sng" dirty="0" smtClean="0"/>
          </a:p>
          <a:p>
            <a:pPr marL="0" lvl="2" indent="0" algn="just">
              <a:lnSpc>
                <a:spcPct val="150000"/>
              </a:lnSpc>
              <a:spcBef>
                <a:spcPts val="0"/>
              </a:spcBef>
              <a:buClrTx/>
              <a:buSzPct val="100000"/>
              <a:buNone/>
            </a:pPr>
            <a:r>
              <a:rPr lang="en-IN" sz="1800" dirty="0"/>
              <a:t>The buyers invested their life savings and some of them had obtained the loan from the Bank. Most of the buyers have made the payment to the extent of 50 percent to 100 percent abiding by the payment schedule. The dreams of the buyers of obtaining house were given serious jolts when M/s. </a:t>
            </a:r>
            <a:r>
              <a:rPr lang="en-IN" sz="1800" dirty="0" err="1"/>
              <a:t>Amrapali</a:t>
            </a:r>
            <a:r>
              <a:rPr lang="en-IN" sz="1800" dirty="0"/>
              <a:t> Silicon City Private Limited and M/s. </a:t>
            </a:r>
            <a:r>
              <a:rPr lang="en-IN" sz="1800" dirty="0" err="1"/>
              <a:t>Amrapali</a:t>
            </a:r>
            <a:r>
              <a:rPr lang="en-IN" sz="1800" dirty="0"/>
              <a:t> </a:t>
            </a:r>
            <a:r>
              <a:rPr lang="en-IN" sz="1800" dirty="0" err="1"/>
              <a:t>Centurian</a:t>
            </a:r>
            <a:r>
              <a:rPr lang="en-IN" sz="1800" dirty="0"/>
              <a:t> Park Private Limited, respondent Nos.3 and 4 herein respectively were </a:t>
            </a:r>
            <a:r>
              <a:rPr lang="en-IN" sz="1800" u="sng" dirty="0"/>
              <a:t>found in serious breach of their obligation to deliver the flats within 36 months</a:t>
            </a:r>
            <a:r>
              <a:rPr lang="en-IN" sz="1800" dirty="0"/>
              <a:t>. They </a:t>
            </a:r>
            <a:r>
              <a:rPr lang="en-IN" sz="1800" u="sng" dirty="0"/>
              <a:t>did not pay the amount either to the Noida or Greater Noida Authority and also to the Banks. Several revised dates of possession were fixed unilaterally, but they failed to deliver the flats. </a:t>
            </a:r>
            <a:endParaRPr lang="en-IN" sz="1800" b="1" u="sng" dirty="0"/>
          </a:p>
        </p:txBody>
      </p:sp>
    </p:spTree>
    <p:extLst>
      <p:ext uri="{BB962C8B-B14F-4D97-AF65-F5344CB8AC3E}">
        <p14:creationId xmlns:p14="http://schemas.microsoft.com/office/powerpoint/2010/main" val="3490513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500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2800" dirty="0"/>
              <a:t>Case Study: Practical Aspects: </a:t>
            </a:r>
            <a:r>
              <a:rPr lang="en-IN" sz="2800" dirty="0" err="1"/>
              <a:t>Amrapalli</a:t>
            </a:r>
            <a:r>
              <a:rPr lang="en-IN" sz="2800" dirty="0"/>
              <a:t> Group Case</a:t>
            </a:r>
            <a:br>
              <a:rPr lang="en-IN" sz="2800" dirty="0"/>
            </a:br>
            <a:r>
              <a:rPr lang="en-IN" sz="2800" dirty="0"/>
              <a:t>(</a:t>
            </a:r>
            <a:r>
              <a:rPr lang="en-IN" sz="2800" dirty="0" err="1"/>
              <a:t>Bikram</a:t>
            </a:r>
            <a:r>
              <a:rPr lang="en-IN" sz="2800" dirty="0"/>
              <a:t> </a:t>
            </a:r>
            <a:r>
              <a:rPr lang="en-IN" sz="2800" dirty="0" err="1"/>
              <a:t>Chatterji</a:t>
            </a:r>
            <a:r>
              <a:rPr lang="en-IN" sz="2800" dirty="0"/>
              <a:t> Vs. Union of India on 23rd July, 2019)</a:t>
            </a:r>
            <a:endParaRPr lang="en-IN" sz="2000" dirty="0"/>
          </a:p>
        </p:txBody>
      </p:sp>
      <p:sp>
        <p:nvSpPr>
          <p:cNvPr id="3" name="Content Placeholder 2"/>
          <p:cNvSpPr>
            <a:spLocks noGrp="1"/>
          </p:cNvSpPr>
          <p:nvPr>
            <p:ph idx="1"/>
          </p:nvPr>
        </p:nvSpPr>
        <p:spPr>
          <a:xfrm>
            <a:off x="609600" y="1493948"/>
            <a:ext cx="10972800" cy="4862404"/>
          </a:xfrm>
        </p:spPr>
        <p:txBody>
          <a:bodyPr/>
          <a:lstStyle/>
          <a:p>
            <a:pPr marL="0" lvl="2" indent="0" algn="just">
              <a:lnSpc>
                <a:spcPct val="150000"/>
              </a:lnSpc>
              <a:spcBef>
                <a:spcPts val="0"/>
              </a:spcBef>
              <a:buClrTx/>
              <a:buSzPct val="100000"/>
              <a:buNone/>
            </a:pPr>
            <a:r>
              <a:rPr lang="en-IN" sz="1800" dirty="0"/>
              <a:t>The </a:t>
            </a:r>
            <a:r>
              <a:rPr lang="en-IN" sz="1800" dirty="0" err="1"/>
              <a:t>Amrapali</a:t>
            </a:r>
            <a:r>
              <a:rPr lang="en-IN" sz="1800" dirty="0"/>
              <a:t> Group has failed to comply with its obligation under the subvention scheme, the tenure of which was approved by the bank/financial institution. The builder had failed to comply with the abovementioned scheme as the buyer making the payment of EMIs to the banks, thereby causing a double loss. Some of the consumers approached the National Consumer Dispute </a:t>
            </a:r>
            <a:r>
              <a:rPr lang="en-IN" sz="1800" dirty="0" err="1"/>
              <a:t>Redressal</a:t>
            </a:r>
            <a:r>
              <a:rPr lang="en-IN" sz="1800" dirty="0"/>
              <a:t> Commission (for short, ‘the NCDRC’) by filing Consumer Complaint No.213 of 2017 under Section 12(1)(c) of the Consumer Protection Act, 1986. </a:t>
            </a:r>
            <a:endParaRPr lang="en-IN" sz="1800" dirty="0" smtClean="0"/>
          </a:p>
          <a:p>
            <a:pPr marL="0" lvl="2" indent="0" algn="just">
              <a:lnSpc>
                <a:spcPct val="150000"/>
              </a:lnSpc>
              <a:spcBef>
                <a:spcPts val="0"/>
              </a:spcBef>
              <a:buClrTx/>
              <a:buSzPct val="100000"/>
              <a:buNone/>
            </a:pPr>
            <a:r>
              <a:rPr lang="en-IN" sz="1800" dirty="0"/>
              <a:t>The matter projects the issue of larger public interest. The real estate business has developed and it mainly survived by the money invested by the buyer for the purchase of the house. They have the right to obtain houses. </a:t>
            </a:r>
            <a:r>
              <a:rPr lang="en-IN" sz="1800" u="sng" dirty="0"/>
              <a:t>The facts of the instant case project that Noida and Greater Noida have allotted huge plots to the builders by charging a sum of approximately 10 percent and in most of the cases, thereafter no money has been paid</a:t>
            </a:r>
            <a:r>
              <a:rPr lang="en-IN" sz="1800" dirty="0"/>
              <a:t>. </a:t>
            </a:r>
            <a:endParaRPr lang="en-IN" sz="1800" b="1" dirty="0"/>
          </a:p>
        </p:txBody>
      </p:sp>
    </p:spTree>
    <p:extLst>
      <p:ext uri="{BB962C8B-B14F-4D97-AF65-F5344CB8AC3E}">
        <p14:creationId xmlns:p14="http://schemas.microsoft.com/office/powerpoint/2010/main" val="108870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500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2800" dirty="0"/>
              <a:t>Case Study: Practical Aspects: </a:t>
            </a:r>
            <a:r>
              <a:rPr lang="en-IN" sz="2800" dirty="0" err="1"/>
              <a:t>Amrapalli</a:t>
            </a:r>
            <a:r>
              <a:rPr lang="en-IN" sz="2800" dirty="0"/>
              <a:t> Group Case</a:t>
            </a:r>
            <a:br>
              <a:rPr lang="en-IN" sz="2800" dirty="0"/>
            </a:br>
            <a:r>
              <a:rPr lang="en-IN" sz="2800" dirty="0"/>
              <a:t>(</a:t>
            </a:r>
            <a:r>
              <a:rPr lang="en-IN" sz="2800" dirty="0" err="1"/>
              <a:t>Bikram</a:t>
            </a:r>
            <a:r>
              <a:rPr lang="en-IN" sz="2800" dirty="0"/>
              <a:t> </a:t>
            </a:r>
            <a:r>
              <a:rPr lang="en-IN" sz="2800" dirty="0" err="1"/>
              <a:t>Chatterji</a:t>
            </a:r>
            <a:r>
              <a:rPr lang="en-IN" sz="2800" dirty="0"/>
              <a:t> Vs. Union of India on 23rd July, 2019)</a:t>
            </a:r>
            <a:endParaRPr lang="en-IN" sz="2000" dirty="0"/>
          </a:p>
        </p:txBody>
      </p:sp>
      <p:sp>
        <p:nvSpPr>
          <p:cNvPr id="3" name="Content Placeholder 2"/>
          <p:cNvSpPr>
            <a:spLocks noGrp="1"/>
          </p:cNvSpPr>
          <p:nvPr>
            <p:ph idx="1"/>
          </p:nvPr>
        </p:nvSpPr>
        <p:spPr>
          <a:xfrm>
            <a:off x="609600" y="1493948"/>
            <a:ext cx="10972800" cy="4862404"/>
          </a:xfrm>
        </p:spPr>
        <p:txBody>
          <a:bodyPr/>
          <a:lstStyle/>
          <a:p>
            <a:pPr marL="0" lvl="2" indent="0" algn="just">
              <a:lnSpc>
                <a:spcPct val="150000"/>
              </a:lnSpc>
              <a:spcBef>
                <a:spcPts val="0"/>
              </a:spcBef>
              <a:buClrTx/>
              <a:buSzPct val="100000"/>
              <a:buNone/>
            </a:pPr>
            <a:r>
              <a:rPr lang="en-IN" sz="1800" dirty="0"/>
              <a:t>The large number of projects which have come up not only in Noida and Greater Noida, but most of them have not been completed by the builders/promoters and they have siphoned buyers’ money in large scale</a:t>
            </a:r>
            <a:r>
              <a:rPr lang="en-IN" sz="1800" u="sng" dirty="0"/>
              <a:t>. No action has been taken by the Noida and Greater Noida Authorities against builders for cancellation of leases due to violation to fulfil their obligation</a:t>
            </a:r>
            <a:r>
              <a:rPr lang="en-IN" sz="1800" dirty="0"/>
              <a:t>. </a:t>
            </a:r>
            <a:r>
              <a:rPr lang="en-IN" sz="1800" u="sng" dirty="0"/>
              <a:t>Bankers have financed to builder certain loan on the condition to invest in the projects, but they have also permitted the money to be used as for other purposes as apparent from the report of the Forensic Audit in the instant case which had been submitted by Auditors - </a:t>
            </a:r>
            <a:r>
              <a:rPr lang="en-IN" sz="1800" u="sng" dirty="0" err="1"/>
              <a:t>Mr.</a:t>
            </a:r>
            <a:r>
              <a:rPr lang="en-IN" sz="1800" u="sng" dirty="0"/>
              <a:t> </a:t>
            </a:r>
            <a:r>
              <a:rPr lang="en-IN" sz="1800" u="sng" dirty="0" err="1"/>
              <a:t>Pawan</a:t>
            </a:r>
            <a:r>
              <a:rPr lang="en-IN" sz="1800" u="sng" dirty="0"/>
              <a:t> Kumar Aggarwal and </a:t>
            </a:r>
            <a:r>
              <a:rPr lang="en-IN" sz="1800" u="sng" dirty="0" err="1"/>
              <a:t>Mr.</a:t>
            </a:r>
            <a:r>
              <a:rPr lang="en-IN" sz="1800" u="sng" dirty="0"/>
              <a:t> </a:t>
            </a:r>
            <a:r>
              <a:rPr lang="en-IN" sz="1800" u="sng" dirty="0" err="1"/>
              <a:t>Ravinder</a:t>
            </a:r>
            <a:r>
              <a:rPr lang="en-IN" sz="1800" u="sng" dirty="0"/>
              <a:t> Bhatia. The facts which are projected in the Forensic Auditor Report speaks for itself. </a:t>
            </a:r>
            <a:endParaRPr lang="en-IN" sz="1800" u="sng" dirty="0" smtClean="0"/>
          </a:p>
          <a:p>
            <a:pPr marL="0" lvl="2" indent="0" algn="just">
              <a:lnSpc>
                <a:spcPct val="150000"/>
              </a:lnSpc>
              <a:spcBef>
                <a:spcPts val="0"/>
              </a:spcBef>
              <a:buClrTx/>
              <a:buSzPct val="100000"/>
              <a:buNone/>
            </a:pPr>
            <a:r>
              <a:rPr lang="en-IN" sz="1800" dirty="0"/>
              <a:t>The Court appointed </a:t>
            </a:r>
            <a:r>
              <a:rPr lang="en-IN" sz="1800" dirty="0" err="1"/>
              <a:t>Mr.</a:t>
            </a:r>
            <a:r>
              <a:rPr lang="en-IN" sz="1800" dirty="0"/>
              <a:t> Ravi Bhatia of M/s. Bhatia &amp; Co. and </a:t>
            </a:r>
            <a:r>
              <a:rPr lang="en-IN" sz="1800" dirty="0" err="1"/>
              <a:t>Mr.</a:t>
            </a:r>
            <a:r>
              <a:rPr lang="en-IN" sz="1800" dirty="0"/>
              <a:t> </a:t>
            </a:r>
            <a:r>
              <a:rPr lang="en-IN" sz="1800" dirty="0" err="1"/>
              <a:t>Pawan</a:t>
            </a:r>
            <a:r>
              <a:rPr lang="en-IN" sz="1800" dirty="0"/>
              <a:t> Kumar Aggarwal of M/s. Sharp &amp; </a:t>
            </a:r>
            <a:r>
              <a:rPr lang="en-IN" sz="1800" dirty="0" err="1"/>
              <a:t>Tannan</a:t>
            </a:r>
            <a:r>
              <a:rPr lang="en-IN" sz="1800" dirty="0"/>
              <a:t> Company to conduct the forensic audit, which was ordered to be conducted with effect from the year 2008 till date, to be completed within two months. </a:t>
            </a:r>
            <a:endParaRPr lang="en-IN" sz="1800" b="1" dirty="0"/>
          </a:p>
        </p:txBody>
      </p:sp>
    </p:spTree>
    <p:extLst>
      <p:ext uri="{BB962C8B-B14F-4D97-AF65-F5344CB8AC3E}">
        <p14:creationId xmlns:p14="http://schemas.microsoft.com/office/powerpoint/2010/main" val="2461449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500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2800" dirty="0"/>
              <a:t>Case Study: Practical Aspects: </a:t>
            </a:r>
            <a:r>
              <a:rPr lang="en-IN" sz="2800" dirty="0" err="1"/>
              <a:t>Amrapalli</a:t>
            </a:r>
            <a:r>
              <a:rPr lang="en-IN" sz="2800" dirty="0"/>
              <a:t> Group Case</a:t>
            </a:r>
            <a:br>
              <a:rPr lang="en-IN" sz="2800" dirty="0"/>
            </a:br>
            <a:r>
              <a:rPr lang="en-IN" sz="2800" dirty="0"/>
              <a:t>(</a:t>
            </a:r>
            <a:r>
              <a:rPr lang="en-IN" sz="2800" dirty="0" err="1"/>
              <a:t>Bikram</a:t>
            </a:r>
            <a:r>
              <a:rPr lang="en-IN" sz="2800" dirty="0"/>
              <a:t> </a:t>
            </a:r>
            <a:r>
              <a:rPr lang="en-IN" sz="2800" dirty="0" err="1"/>
              <a:t>Chatterji</a:t>
            </a:r>
            <a:r>
              <a:rPr lang="en-IN" sz="2800" dirty="0"/>
              <a:t> Vs. Union of India on 23rd July, 2019)</a:t>
            </a:r>
            <a:endParaRPr lang="en-IN" sz="2000" dirty="0"/>
          </a:p>
        </p:txBody>
      </p:sp>
      <p:sp>
        <p:nvSpPr>
          <p:cNvPr id="3" name="Content Placeholder 2"/>
          <p:cNvSpPr>
            <a:spLocks noGrp="1"/>
          </p:cNvSpPr>
          <p:nvPr>
            <p:ph idx="1"/>
          </p:nvPr>
        </p:nvSpPr>
        <p:spPr>
          <a:xfrm>
            <a:off x="609600" y="1493948"/>
            <a:ext cx="10972800" cy="4862404"/>
          </a:xfrm>
        </p:spPr>
        <p:txBody>
          <a:bodyPr/>
          <a:lstStyle/>
          <a:p>
            <a:pPr marL="0" lvl="2" indent="0" algn="just">
              <a:lnSpc>
                <a:spcPct val="150000"/>
              </a:lnSpc>
              <a:spcBef>
                <a:spcPts val="0"/>
              </a:spcBef>
              <a:buClrTx/>
              <a:buSzPct val="100000"/>
              <a:buNone/>
            </a:pPr>
            <a:r>
              <a:rPr lang="en-IN" sz="1800" dirty="0"/>
              <a:t>On 12.9.2018, a list of properties was submitted which was to be sold by the Debt Recovery Tribunal, Delhi, (DRT) and the details of properties, title deeds and maps were to be submitted to the DRT. This Court directed statutory Auditor, </a:t>
            </a:r>
            <a:r>
              <a:rPr lang="en-IN" sz="1800" dirty="0" err="1"/>
              <a:t>Mr.</a:t>
            </a:r>
            <a:r>
              <a:rPr lang="en-IN" sz="1800" dirty="0"/>
              <a:t> Anil Mittal, to hand over the original records of </a:t>
            </a:r>
            <a:r>
              <a:rPr lang="en-IN" sz="1800" dirty="0" err="1"/>
              <a:t>Amrapali</a:t>
            </a:r>
            <a:r>
              <a:rPr lang="en-IN" sz="1800" dirty="0"/>
              <a:t> group of companies vide order dated 12.9.2018. This Court also directed remaining records from 2008 till date, be handed over within 10 days. </a:t>
            </a:r>
            <a:r>
              <a:rPr lang="en-IN" sz="1800" dirty="0" err="1"/>
              <a:t>Amrapali</a:t>
            </a:r>
            <a:r>
              <a:rPr lang="en-IN" sz="1800" dirty="0"/>
              <a:t> group of companies were also directed to hand over the documents required by the forensic auditors. </a:t>
            </a:r>
            <a:endParaRPr lang="en-IN" sz="1800" dirty="0" smtClean="0"/>
          </a:p>
          <a:p>
            <a:pPr marL="0" lvl="2" indent="0" algn="just">
              <a:lnSpc>
                <a:spcPct val="150000"/>
              </a:lnSpc>
              <a:spcBef>
                <a:spcPts val="0"/>
              </a:spcBef>
              <a:buClrTx/>
              <a:buSzPct val="100000"/>
              <a:buNone/>
            </a:pPr>
            <a:r>
              <a:rPr lang="en-IN" sz="1800" dirty="0"/>
              <a:t>In the opinion of the Court, </a:t>
            </a:r>
            <a:r>
              <a:rPr lang="en-IN" sz="1800" u="sng" dirty="0"/>
              <a:t>considering the serious kind of fraud unearthed on the forensic audit</a:t>
            </a:r>
            <a:r>
              <a:rPr lang="en-IN" sz="1800" dirty="0"/>
              <a:t>, </a:t>
            </a:r>
            <a:r>
              <a:rPr lang="en-IN" sz="1800" u="sng" dirty="0"/>
              <a:t>formation of dummy companies, violation of norms of foreign investment, violation of FEMA, siphoning off the money of home buyers, making payment of dividend without profits and a methodology had been devised of valuing the shares on an unreasonable higher basis so as to siphon out the money of the home buyers to J.P. Morgan etc. </a:t>
            </a:r>
            <a:r>
              <a:rPr lang="en-IN" sz="1800" dirty="0"/>
              <a:t>The creation of a large number of assets with the help of money of the home buyers. The Forensic Audit unfolds the true story of </a:t>
            </a:r>
            <a:r>
              <a:rPr lang="en-IN" sz="1800" dirty="0" err="1"/>
              <a:t>Amrapali</a:t>
            </a:r>
            <a:r>
              <a:rPr lang="en-IN" sz="1800" dirty="0"/>
              <a:t> Group the Court observed. </a:t>
            </a:r>
            <a:endParaRPr lang="en-IN" sz="1800" b="1" dirty="0"/>
          </a:p>
        </p:txBody>
      </p:sp>
    </p:spTree>
    <p:extLst>
      <p:ext uri="{BB962C8B-B14F-4D97-AF65-F5344CB8AC3E}">
        <p14:creationId xmlns:p14="http://schemas.microsoft.com/office/powerpoint/2010/main" val="34336342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32591"/>
            <a:ext cx="10972800" cy="1004553"/>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dirty="0" smtClean="0"/>
              <a:t/>
            </a:r>
            <a:br>
              <a:rPr lang="en-IN" dirty="0" smtClean="0"/>
            </a:br>
            <a:r>
              <a:rPr lang="en-IN" sz="5300" dirty="0"/>
              <a:t>Fraud Reporting under Section 143(12) of Companies Act 2013.</a:t>
            </a:r>
            <a:endParaRPr lang="en-US" dirty="0"/>
          </a:p>
        </p:txBody>
      </p:sp>
      <p:sp>
        <p:nvSpPr>
          <p:cNvPr id="3" name="Content Placeholder 2"/>
          <p:cNvSpPr>
            <a:spLocks noGrp="1"/>
          </p:cNvSpPr>
          <p:nvPr>
            <p:ph idx="1"/>
          </p:nvPr>
        </p:nvSpPr>
        <p:spPr>
          <a:xfrm>
            <a:off x="609600" y="3387140"/>
            <a:ext cx="10972800" cy="1676461"/>
          </a:xfrm>
        </p:spPr>
        <p:txBody>
          <a:bodyPr>
            <a:normAutofit fontScale="9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11742008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800" dirty="0" smtClean="0"/>
              <a:t>Fraud</a:t>
            </a:r>
            <a:endParaRPr lang="en-IN" sz="2400" dirty="0"/>
          </a:p>
        </p:txBody>
      </p:sp>
      <p:sp>
        <p:nvSpPr>
          <p:cNvPr id="3" name="Content Placeholder 2"/>
          <p:cNvSpPr>
            <a:spLocks noGrp="1"/>
          </p:cNvSpPr>
          <p:nvPr>
            <p:ph idx="1"/>
          </p:nvPr>
        </p:nvSpPr>
        <p:spPr>
          <a:xfrm>
            <a:off x="609600" y="1416676"/>
            <a:ext cx="10972800" cy="5004070"/>
          </a:xfrm>
        </p:spPr>
        <p:txBody>
          <a:bodyPr/>
          <a:lstStyle/>
          <a:p>
            <a:pPr marL="0" lvl="2" indent="0" algn="just">
              <a:lnSpc>
                <a:spcPct val="150000"/>
              </a:lnSpc>
              <a:spcBef>
                <a:spcPts val="0"/>
              </a:spcBef>
              <a:buClrTx/>
              <a:buSzPct val="100000"/>
              <a:buNone/>
            </a:pPr>
            <a:r>
              <a:rPr lang="en-US" sz="2000" dirty="0" smtClean="0"/>
              <a:t>As per section 447: </a:t>
            </a:r>
            <a:r>
              <a:rPr lang="en-IN" sz="2000" dirty="0"/>
              <a:t>“fraud” in relation to affairs of a company or anybody corporate, </a:t>
            </a:r>
            <a:r>
              <a:rPr lang="en-IN" sz="2000" u="sng" dirty="0"/>
              <a:t>includes any act, omission, concealment of any fact or abuse of position committed by any person or any other person with the connivance in any manner, with intent to deceive, to gain undue advantage from, or to injure the interests of, the company or its shareholders or its creditors or any other person, whether or not there is any wrongful gain or wrongful loss</a:t>
            </a:r>
            <a:r>
              <a:rPr lang="en-IN" sz="2000" dirty="0"/>
              <a:t>. </a:t>
            </a:r>
            <a:endParaRPr lang="en-IN" sz="2000" dirty="0" smtClean="0"/>
          </a:p>
          <a:p>
            <a:pPr marL="0" lvl="2" indent="0" algn="just">
              <a:lnSpc>
                <a:spcPct val="150000"/>
              </a:lnSpc>
              <a:spcBef>
                <a:spcPts val="0"/>
              </a:spcBef>
              <a:buClrTx/>
              <a:buSzPct val="100000"/>
              <a:buNone/>
            </a:pPr>
            <a:r>
              <a:rPr lang="en-IN" sz="2000" dirty="0"/>
              <a:t>An extensive definition of ‘fraud’ can be drawn from section 17 of the Indian Contract Act, 1872, which states: </a:t>
            </a:r>
            <a:endParaRPr lang="en-IN" sz="2000" dirty="0" smtClean="0"/>
          </a:p>
          <a:p>
            <a:pPr marL="0" lvl="2" indent="0" algn="just">
              <a:lnSpc>
                <a:spcPct val="150000"/>
              </a:lnSpc>
              <a:spcBef>
                <a:spcPts val="0"/>
              </a:spcBef>
              <a:buClrTx/>
              <a:buSzPct val="100000"/>
              <a:buNone/>
            </a:pPr>
            <a:r>
              <a:rPr lang="en-IN" sz="2000" dirty="0"/>
              <a:t>"Fraud" means and </a:t>
            </a:r>
            <a:r>
              <a:rPr lang="en-IN" sz="2000" u="sng" dirty="0"/>
              <a:t>includes any of the following acts committed by a party to a contract, or with his connivance, or by his agents, with intent to deceive another party thereto his agent, or to induce him to enter into the contract; </a:t>
            </a:r>
            <a:endParaRPr lang="en-IN" sz="2000" u="sng" dirty="0" smtClean="0"/>
          </a:p>
          <a:p>
            <a:pPr marL="0" lvl="2" indent="0" algn="just">
              <a:lnSpc>
                <a:spcPct val="150000"/>
              </a:lnSpc>
              <a:spcBef>
                <a:spcPts val="0"/>
              </a:spcBef>
              <a:buClrTx/>
              <a:buSzPct val="100000"/>
              <a:buNone/>
            </a:pPr>
            <a:r>
              <a:rPr lang="en-IN" sz="2000" dirty="0"/>
              <a:t>So, for identifying an act to be fraudulent, the </a:t>
            </a:r>
            <a:r>
              <a:rPr lang="en-IN" sz="2000" u="sng" dirty="0"/>
              <a:t>following ingredients </a:t>
            </a:r>
            <a:r>
              <a:rPr lang="en-IN" sz="2000" dirty="0"/>
              <a:t>have to be </a:t>
            </a:r>
            <a:r>
              <a:rPr lang="en-IN" sz="2000" dirty="0" smtClean="0"/>
              <a:t>proved : </a:t>
            </a:r>
            <a:endParaRPr lang="en-IN" sz="2000" dirty="0"/>
          </a:p>
        </p:txBody>
      </p:sp>
    </p:spTree>
    <p:extLst>
      <p:ext uri="{BB962C8B-B14F-4D97-AF65-F5344CB8AC3E}">
        <p14:creationId xmlns:p14="http://schemas.microsoft.com/office/powerpoint/2010/main" val="1196498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800" dirty="0" smtClean="0"/>
              <a:t>Fraud</a:t>
            </a:r>
            <a:endParaRPr lang="en-IN" sz="2400" dirty="0"/>
          </a:p>
        </p:txBody>
      </p:sp>
      <p:sp>
        <p:nvSpPr>
          <p:cNvPr id="3" name="Content Placeholder 2"/>
          <p:cNvSpPr>
            <a:spLocks noGrp="1"/>
          </p:cNvSpPr>
          <p:nvPr>
            <p:ph idx="1"/>
          </p:nvPr>
        </p:nvSpPr>
        <p:spPr>
          <a:xfrm>
            <a:off x="609600" y="1416676"/>
            <a:ext cx="10972800" cy="5004070"/>
          </a:xfrm>
        </p:spPr>
        <p:txBody>
          <a:bodyPr/>
          <a:lstStyle/>
          <a:p>
            <a:pPr marL="342900" lvl="2" indent="-342900" algn="just">
              <a:lnSpc>
                <a:spcPct val="150000"/>
              </a:lnSpc>
              <a:spcBef>
                <a:spcPts val="0"/>
              </a:spcBef>
              <a:buClrTx/>
              <a:buSzPct val="100000"/>
              <a:buFont typeface="Wingdings" panose="05000000000000000000" pitchFamily="2" charset="2"/>
              <a:buChar char="Ø"/>
            </a:pPr>
            <a:r>
              <a:rPr lang="en-IN" sz="2000" dirty="0"/>
              <a:t>The suggestion as a fact, of that which is not true, by one who does not believe it to be true;</a:t>
            </a:r>
          </a:p>
          <a:p>
            <a:pPr marL="342900" lvl="2" indent="-342900" algn="just">
              <a:lnSpc>
                <a:spcPct val="150000"/>
              </a:lnSpc>
              <a:spcBef>
                <a:spcPts val="0"/>
              </a:spcBef>
              <a:buClrTx/>
              <a:buSzPct val="100000"/>
              <a:buFont typeface="Wingdings" panose="05000000000000000000" pitchFamily="2" charset="2"/>
              <a:buChar char="Ø"/>
            </a:pPr>
            <a:r>
              <a:rPr lang="en-IN" sz="2000" dirty="0" smtClean="0"/>
              <a:t>The </a:t>
            </a:r>
            <a:r>
              <a:rPr lang="en-IN" sz="2000" dirty="0"/>
              <a:t>active concealment of a fact by one having knowledge or belief of the fact;</a:t>
            </a:r>
          </a:p>
          <a:p>
            <a:pPr marL="342900" lvl="2" indent="-342900" algn="just">
              <a:lnSpc>
                <a:spcPct val="150000"/>
              </a:lnSpc>
              <a:spcBef>
                <a:spcPts val="0"/>
              </a:spcBef>
              <a:buClrTx/>
              <a:buSzPct val="100000"/>
              <a:buFont typeface="Wingdings" panose="05000000000000000000" pitchFamily="2" charset="2"/>
              <a:buChar char="Ø"/>
            </a:pPr>
            <a:r>
              <a:rPr lang="en-IN" sz="2000" dirty="0" smtClean="0"/>
              <a:t>The </a:t>
            </a:r>
            <a:r>
              <a:rPr lang="en-IN" sz="2000" dirty="0"/>
              <a:t>suggestion should be found to have been made with intent either to deceive or to induce the other party to enter into contract in question</a:t>
            </a:r>
            <a:r>
              <a:rPr lang="en-IN" sz="2000" dirty="0" smtClean="0"/>
              <a:t>.</a:t>
            </a:r>
          </a:p>
          <a:p>
            <a:pPr marL="0" lvl="2" indent="0" algn="just">
              <a:lnSpc>
                <a:spcPct val="150000"/>
              </a:lnSpc>
              <a:spcBef>
                <a:spcPts val="0"/>
              </a:spcBef>
              <a:buClrTx/>
              <a:buSzPct val="100000"/>
              <a:buNone/>
            </a:pPr>
            <a:r>
              <a:rPr lang="en-IN" sz="2000" b="1" dirty="0"/>
              <a:t>Why the Context of Materiality? </a:t>
            </a:r>
            <a:endParaRPr lang="en-IN" sz="2000" b="1" dirty="0" smtClean="0"/>
          </a:p>
          <a:p>
            <a:pPr marL="0" lvl="2" indent="0" algn="just">
              <a:lnSpc>
                <a:spcPct val="150000"/>
              </a:lnSpc>
              <a:spcBef>
                <a:spcPts val="0"/>
              </a:spcBef>
              <a:buClrTx/>
              <a:buSzPct val="100000"/>
              <a:buNone/>
            </a:pPr>
            <a:r>
              <a:rPr lang="en-IN" sz="2000" dirty="0"/>
              <a:t>“Information is material if its omission or misstatement could influence the economic decisions of users taken on the basis of the financial statements. </a:t>
            </a:r>
            <a:r>
              <a:rPr lang="en-IN" sz="2000" b="1" dirty="0"/>
              <a:t>Materiality depends on the size of the item or error judged in the particular circumstances of its omission or misstatement</a:t>
            </a:r>
            <a:r>
              <a:rPr lang="en-IN" sz="2000" dirty="0"/>
              <a:t>…” </a:t>
            </a:r>
            <a:endParaRPr lang="en-IN" sz="2000" dirty="0" smtClean="0"/>
          </a:p>
          <a:p>
            <a:pPr marL="0" lvl="2" indent="0" algn="just">
              <a:lnSpc>
                <a:spcPct val="150000"/>
              </a:lnSpc>
              <a:spcBef>
                <a:spcPts val="0"/>
              </a:spcBef>
              <a:buClrTx/>
              <a:buSzPct val="100000"/>
              <a:buNone/>
            </a:pPr>
            <a:r>
              <a:rPr lang="en-IN" sz="2000" dirty="0"/>
              <a:t>O</a:t>
            </a:r>
            <a:r>
              <a:rPr lang="en-IN" sz="2000" dirty="0" smtClean="0"/>
              <a:t>ne </a:t>
            </a:r>
            <a:r>
              <a:rPr lang="en-IN" sz="2000" dirty="0"/>
              <a:t>can easily point the guiding factors for determining materiality – </a:t>
            </a:r>
            <a:endParaRPr lang="en-IN" sz="2000" dirty="0" smtClean="0"/>
          </a:p>
          <a:p>
            <a:pPr marL="342900" lvl="2" indent="-342900" algn="just">
              <a:lnSpc>
                <a:spcPct val="150000"/>
              </a:lnSpc>
              <a:spcBef>
                <a:spcPts val="0"/>
              </a:spcBef>
              <a:buClrTx/>
              <a:buSzPct val="100000"/>
              <a:buFont typeface="Arial" panose="020B0604020202020204" pitchFamily="34" charset="0"/>
              <a:buChar char="•"/>
            </a:pPr>
            <a:r>
              <a:rPr lang="en-IN" sz="1900" dirty="0"/>
              <a:t>The concept of </a:t>
            </a:r>
            <a:r>
              <a:rPr lang="en-IN" sz="1900" u="sng" dirty="0"/>
              <a:t>materiality has to be comprehensive in nature, both quantitative and qualitative</a:t>
            </a:r>
            <a:r>
              <a:rPr lang="en-IN" sz="1900" dirty="0" smtClean="0"/>
              <a:t>.</a:t>
            </a:r>
          </a:p>
          <a:p>
            <a:pPr marL="342900" lvl="2" indent="-342900" algn="just">
              <a:lnSpc>
                <a:spcPct val="150000"/>
              </a:lnSpc>
              <a:spcBef>
                <a:spcPts val="0"/>
              </a:spcBef>
              <a:buClrTx/>
              <a:buSzPct val="100000"/>
              <a:buFont typeface="Arial" panose="020B0604020202020204" pitchFamily="34" charset="0"/>
              <a:buChar char="•"/>
            </a:pPr>
            <a:r>
              <a:rPr lang="en-IN" sz="1850" dirty="0"/>
              <a:t>Being a disclosure requirement, the quantitative substantiality of the error should be a deciding factor.</a:t>
            </a:r>
          </a:p>
        </p:txBody>
      </p:sp>
    </p:spTree>
    <p:extLst>
      <p:ext uri="{BB962C8B-B14F-4D97-AF65-F5344CB8AC3E}">
        <p14:creationId xmlns:p14="http://schemas.microsoft.com/office/powerpoint/2010/main" val="2101913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3"/>
            <a:ext cx="10972800" cy="737584"/>
          </a:xfrm>
        </p:spPr>
        <p:txBody>
          <a:bodyPr/>
          <a:lstStyle/>
          <a:p>
            <a:pPr algn="ctr"/>
            <a:r>
              <a:rPr lang="en-IN" sz="4800" dirty="0"/>
              <a:t/>
            </a:r>
            <a:br>
              <a:rPr lang="en-IN" sz="4800" dirty="0"/>
            </a:br>
            <a:r>
              <a:rPr lang="en-IN" sz="4800" dirty="0"/>
              <a:t/>
            </a:r>
            <a:br>
              <a:rPr lang="en-IN" sz="4800" dirty="0"/>
            </a:br>
            <a:r>
              <a:rPr lang="en-IN" sz="4800" dirty="0" smtClean="0"/>
              <a:t>Overview</a:t>
            </a:r>
            <a:endParaRPr lang="en-IN" sz="4800" dirty="0"/>
          </a:p>
        </p:txBody>
      </p:sp>
      <p:sp>
        <p:nvSpPr>
          <p:cNvPr id="3" name="Content Placeholder 2"/>
          <p:cNvSpPr>
            <a:spLocks noGrp="1"/>
          </p:cNvSpPr>
          <p:nvPr>
            <p:ph idx="1"/>
          </p:nvPr>
        </p:nvSpPr>
        <p:spPr>
          <a:xfrm>
            <a:off x="609600" y="1352279"/>
            <a:ext cx="10972800" cy="5074278"/>
          </a:xfrm>
        </p:spPr>
        <p:txBody>
          <a:bodyPr/>
          <a:lstStyle/>
          <a:p>
            <a:pPr marL="0" indent="0">
              <a:buNone/>
            </a:pPr>
            <a:r>
              <a:rPr lang="en-IN" sz="2800" dirty="0"/>
              <a:t>The absence of such offenders from Indian courts has severe consequences such as: </a:t>
            </a:r>
          </a:p>
          <a:p>
            <a:r>
              <a:rPr lang="en-IN" sz="2800" dirty="0"/>
              <a:t>✓ Obstructing the investigation in criminal cases, </a:t>
            </a:r>
          </a:p>
          <a:p>
            <a:r>
              <a:rPr lang="en-IN" sz="2800" dirty="0"/>
              <a:t>✓ Wasting precious time of courts, and </a:t>
            </a:r>
          </a:p>
          <a:p>
            <a:r>
              <a:rPr lang="en-IN" sz="2800" dirty="0"/>
              <a:t>✓ Undermining the rule of law in India. </a:t>
            </a:r>
          </a:p>
          <a:p>
            <a:endParaRPr lang="en-IN" sz="2800" dirty="0"/>
          </a:p>
          <a:p>
            <a:r>
              <a:rPr lang="en-IN" sz="2800" dirty="0"/>
              <a:t>Most of these cases involve non-repayment of bank loans and this worsens the financial health of the banking sector. </a:t>
            </a:r>
            <a:endParaRPr lang="en-IN" b="1" dirty="0"/>
          </a:p>
        </p:txBody>
      </p:sp>
    </p:spTree>
    <p:extLst>
      <p:ext uri="{BB962C8B-B14F-4D97-AF65-F5344CB8AC3E}">
        <p14:creationId xmlns:p14="http://schemas.microsoft.com/office/powerpoint/2010/main" val="15543669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Fraud reporting under various reporting </a:t>
            </a:r>
            <a:r>
              <a:rPr lang="en-IN" sz="4000" dirty="0" smtClean="0"/>
              <a:t>norms</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2" indent="0" algn="just">
              <a:spcBef>
                <a:spcPts val="0"/>
              </a:spcBef>
              <a:buClrTx/>
              <a:buSzPct val="100000"/>
              <a:buNone/>
            </a:pPr>
            <a:r>
              <a:rPr lang="en-IN" sz="2000" dirty="0"/>
              <a:t>The concept of materiality in fraud reporting, by intent and value, has already found its way in various other reporting requirements, both in Indian and international laws.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Under Reserve Bank of India (RBI) Regulations:</a:t>
            </a:r>
            <a:r>
              <a:rPr lang="en-IN" sz="1800" b="1" dirty="0"/>
              <a:t> </a:t>
            </a:r>
            <a:r>
              <a:rPr lang="en-IN" sz="1900" dirty="0"/>
              <a:t>Although the primary responsibility for preventing frauds lies with the banks and NBFCs themselves, the RBI has been the nodal advisory body for defining the safeguards necessary for fraud prevention and its reporting. reporting structure is based on the following three strata: </a:t>
            </a:r>
            <a:endParaRPr lang="en-IN" sz="1900" dirty="0" smtClean="0"/>
          </a:p>
          <a:p>
            <a:pPr marL="615950" lvl="3" indent="-342900" algn="just">
              <a:lnSpc>
                <a:spcPct val="150000"/>
              </a:lnSpc>
              <a:spcBef>
                <a:spcPts val="0"/>
              </a:spcBef>
              <a:buClrTx/>
              <a:buSzPct val="100000"/>
              <a:buFont typeface="Wingdings" panose="05000000000000000000" pitchFamily="2" charset="2"/>
              <a:buChar char="Ø"/>
            </a:pPr>
            <a:r>
              <a:rPr lang="en-IN" sz="1800" b="1" dirty="0"/>
              <a:t>Frauds involving amounts less than </a:t>
            </a:r>
            <a:r>
              <a:rPr lang="en-IN" sz="1800" b="1" dirty="0" smtClean="0"/>
              <a:t>Rs.1 </a:t>
            </a:r>
            <a:r>
              <a:rPr lang="en-IN" sz="1800" b="1" dirty="0"/>
              <a:t>Lac </a:t>
            </a:r>
            <a:r>
              <a:rPr lang="en-IN" sz="1800" b="1" dirty="0" smtClean="0"/>
              <a:t>: </a:t>
            </a:r>
            <a:r>
              <a:rPr lang="en-IN" sz="1800" dirty="0"/>
              <a:t>individual cases not required to be reported to the RBI; however, the same should be covered in the Bank / NBFC’s </a:t>
            </a:r>
            <a:r>
              <a:rPr lang="en-IN" sz="1800" u="sng" dirty="0"/>
              <a:t>quarterly</a:t>
            </a:r>
            <a:r>
              <a:rPr lang="en-IN" sz="1800" dirty="0"/>
              <a:t> reporting on fraud. </a:t>
            </a:r>
            <a:endParaRPr lang="en-IN" sz="1800" dirty="0" smtClean="0"/>
          </a:p>
          <a:p>
            <a:pPr marL="615950" lvl="3" indent="-342900" algn="just">
              <a:lnSpc>
                <a:spcPct val="150000"/>
              </a:lnSpc>
              <a:spcBef>
                <a:spcPts val="0"/>
              </a:spcBef>
              <a:buClrTx/>
              <a:buSzPct val="100000"/>
              <a:buFont typeface="Wingdings" panose="05000000000000000000" pitchFamily="2" charset="2"/>
              <a:buChar char="Ø"/>
            </a:pPr>
            <a:r>
              <a:rPr lang="en-IN" sz="1800" b="1" dirty="0"/>
              <a:t>Frauds involving amounts </a:t>
            </a:r>
            <a:r>
              <a:rPr lang="en-IN" sz="1800" b="1" dirty="0" err="1" smtClean="0"/>
              <a:t>Rs</a:t>
            </a:r>
            <a:r>
              <a:rPr lang="en-IN" sz="1800" b="1" dirty="0" smtClean="0"/>
              <a:t>. </a:t>
            </a:r>
            <a:r>
              <a:rPr lang="en-IN" sz="1800" b="1" dirty="0"/>
              <a:t>1 – </a:t>
            </a:r>
            <a:r>
              <a:rPr lang="en-IN" sz="1800" b="1" dirty="0" smtClean="0"/>
              <a:t>Rs.25 </a:t>
            </a:r>
            <a:r>
              <a:rPr lang="en-IN" sz="1800" b="1" dirty="0" err="1"/>
              <a:t>Lacs</a:t>
            </a:r>
            <a:r>
              <a:rPr lang="en-IN" sz="1800" b="1" dirty="0"/>
              <a:t> </a:t>
            </a:r>
            <a:r>
              <a:rPr lang="en-IN" sz="1800" dirty="0"/>
              <a:t>- should be reported to the requisite reporting authority under RBI, in a prescribed format, </a:t>
            </a:r>
            <a:r>
              <a:rPr lang="en-IN" sz="1800" u="sng" dirty="0"/>
              <a:t>within three weeks </a:t>
            </a:r>
            <a:r>
              <a:rPr lang="en-IN" sz="1800" dirty="0"/>
              <a:t>from the date of detection. </a:t>
            </a:r>
            <a:endParaRPr lang="en-IN" sz="1800" dirty="0" smtClean="0"/>
          </a:p>
          <a:p>
            <a:pPr marL="615950" lvl="3" indent="-342900" algn="just">
              <a:lnSpc>
                <a:spcPct val="150000"/>
              </a:lnSpc>
              <a:spcBef>
                <a:spcPts val="0"/>
              </a:spcBef>
              <a:buClrTx/>
              <a:buSzPct val="100000"/>
              <a:buFont typeface="Wingdings" panose="05000000000000000000" pitchFamily="2" charset="2"/>
              <a:buChar char="Ø"/>
            </a:pPr>
            <a:r>
              <a:rPr lang="en-IN" sz="1800" b="1" dirty="0"/>
              <a:t>Frauds involving amounts above </a:t>
            </a:r>
            <a:r>
              <a:rPr lang="en-IN" sz="1800" b="1" dirty="0" err="1" smtClean="0"/>
              <a:t>Rs</a:t>
            </a:r>
            <a:r>
              <a:rPr lang="en-IN" sz="1800" b="1" dirty="0" smtClean="0"/>
              <a:t>. </a:t>
            </a:r>
            <a:r>
              <a:rPr lang="en-IN" sz="1800" b="1" dirty="0"/>
              <a:t>25 </a:t>
            </a:r>
            <a:r>
              <a:rPr lang="en-IN" sz="1800" b="1" dirty="0" err="1"/>
              <a:t>Lacs</a:t>
            </a:r>
            <a:r>
              <a:rPr lang="en-IN" sz="1800" b="1" dirty="0"/>
              <a:t> </a:t>
            </a:r>
            <a:r>
              <a:rPr lang="en-IN" sz="1800" dirty="0"/>
              <a:t>- should </a:t>
            </a:r>
            <a:r>
              <a:rPr lang="en-IN" sz="1800" u="sng" dirty="0"/>
              <a:t>be reported separately </a:t>
            </a:r>
            <a:r>
              <a:rPr lang="en-IN" sz="1800" dirty="0"/>
              <a:t>as each individual case to the requisite reporting authority under RBI, in a prescribed format, </a:t>
            </a:r>
            <a:r>
              <a:rPr lang="en-IN" sz="1800" u="sng" dirty="0"/>
              <a:t>within three weeks </a:t>
            </a:r>
            <a:r>
              <a:rPr lang="en-IN" sz="1800" dirty="0"/>
              <a:t>from the date of detection. </a:t>
            </a:r>
            <a:r>
              <a:rPr lang="en-IN" sz="1800" dirty="0" smtClean="0"/>
              <a:t> </a:t>
            </a:r>
            <a:endParaRPr lang="en-IN" sz="1900" dirty="0"/>
          </a:p>
        </p:txBody>
      </p:sp>
    </p:spTree>
    <p:extLst>
      <p:ext uri="{BB962C8B-B14F-4D97-AF65-F5344CB8AC3E}">
        <p14:creationId xmlns:p14="http://schemas.microsoft.com/office/powerpoint/2010/main" val="12174354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Fraud reporting under various reporting </a:t>
            </a:r>
            <a:r>
              <a:rPr lang="en-IN" sz="4000" dirty="0" smtClean="0"/>
              <a:t>norms</a:t>
            </a:r>
            <a:endParaRPr lang="en-IN" sz="4000" dirty="0"/>
          </a:p>
        </p:txBody>
      </p:sp>
      <p:sp>
        <p:nvSpPr>
          <p:cNvPr id="3" name="Content Placeholder 2"/>
          <p:cNvSpPr>
            <a:spLocks noGrp="1"/>
          </p:cNvSpPr>
          <p:nvPr>
            <p:ph idx="1"/>
          </p:nvPr>
        </p:nvSpPr>
        <p:spPr>
          <a:xfrm>
            <a:off x="609600" y="1416676"/>
            <a:ext cx="10972800" cy="5004070"/>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200" b="1" dirty="0"/>
              <a:t>Under CARO, </a:t>
            </a:r>
            <a:r>
              <a:rPr lang="en-IN" sz="2200" b="1" dirty="0" smtClean="0"/>
              <a:t>2003: </a:t>
            </a:r>
            <a:r>
              <a:rPr lang="en-IN" sz="2000" u="sng" dirty="0"/>
              <a:t>The Auditors are only required to disclose in the Report the nature and amount of any </a:t>
            </a:r>
            <a:r>
              <a:rPr lang="en-IN" sz="2000" u="sng" dirty="0" smtClean="0"/>
              <a:t>fraud </a:t>
            </a:r>
            <a:r>
              <a:rPr lang="en-IN" sz="2000" u="sng" dirty="0"/>
              <a:t>on or by the company has been noticed or reported during the year</a:t>
            </a:r>
            <a:r>
              <a:rPr lang="en-IN" sz="2000" dirty="0"/>
              <a:t>.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200" b="1" dirty="0"/>
              <a:t>Under the Surbanes-Oxley Act, </a:t>
            </a:r>
            <a:r>
              <a:rPr lang="en-IN" sz="2200" b="1" dirty="0" smtClean="0"/>
              <a:t>2002</a:t>
            </a:r>
            <a:r>
              <a:rPr lang="en-IN" sz="2200" b="1" dirty="0"/>
              <a:t>: </a:t>
            </a:r>
            <a:r>
              <a:rPr lang="en-IN" sz="2000" dirty="0"/>
              <a:t>Section 303 of the Surbanes-Oxley Act, 2002 clarifies the nature of fraud committed for and against a </a:t>
            </a:r>
            <a:r>
              <a:rPr lang="en-IN" sz="2000" dirty="0" smtClean="0"/>
              <a:t>company, </a:t>
            </a:r>
            <a:r>
              <a:rPr lang="en-IN" sz="2000" u="sng" dirty="0"/>
              <a:t>even if the quantum of fraud is comparatively low and there is intent of fraudulent misrepresentation materially affecting the financial position of the company, the same will tantamount to fraud.</a:t>
            </a:r>
            <a:r>
              <a:rPr lang="en-IN" sz="2000" dirty="0"/>
              <a:t>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200" b="1" dirty="0"/>
              <a:t>Under Section 143 of the Companies Act 2013: </a:t>
            </a:r>
            <a:r>
              <a:rPr lang="en-IN" sz="2000" dirty="0"/>
              <a:t>every auditor of a company shall have a right of access at all times to the books of account and vouchers of the company</a:t>
            </a:r>
            <a:r>
              <a:rPr lang="en-IN" sz="2000" dirty="0" smtClean="0"/>
              <a:t>, </a:t>
            </a:r>
            <a:r>
              <a:rPr lang="en-IN" sz="2000" dirty="0"/>
              <a:t>whether kept at the registered office of the company or at any other </a:t>
            </a:r>
            <a:r>
              <a:rPr lang="en-IN" sz="2000" dirty="0" smtClean="0"/>
              <a:t>place. </a:t>
            </a:r>
            <a:r>
              <a:rPr lang="en-IN" sz="2000" dirty="0"/>
              <a:t>Amongst other matters, auditor can specifically inquire into </a:t>
            </a:r>
            <a:r>
              <a:rPr lang="en-IN" sz="2000" u="sng" dirty="0"/>
              <a:t>following matters</a:t>
            </a:r>
            <a:r>
              <a:rPr lang="en-IN" sz="2000" dirty="0"/>
              <a:t>: </a:t>
            </a:r>
            <a:r>
              <a:rPr lang="en-IN" sz="2000" dirty="0" smtClean="0"/>
              <a:t> </a:t>
            </a:r>
            <a:endParaRPr lang="en-IN" sz="2000" dirty="0"/>
          </a:p>
          <a:p>
            <a:pPr marL="342900" lvl="2" indent="-342900" algn="just">
              <a:lnSpc>
                <a:spcPct val="150000"/>
              </a:lnSpc>
              <a:spcBef>
                <a:spcPts val="0"/>
              </a:spcBef>
              <a:buClrTx/>
              <a:buSzPct val="100000"/>
              <a:buFont typeface="Wingdings" panose="05000000000000000000" pitchFamily="2" charset="2"/>
              <a:buChar char="§"/>
            </a:pPr>
            <a:endParaRPr lang="en-IN" sz="2000" dirty="0"/>
          </a:p>
          <a:p>
            <a:pPr marL="0" lvl="2" indent="0" algn="just">
              <a:spcBef>
                <a:spcPts val="0"/>
              </a:spcBef>
              <a:buClrTx/>
              <a:buSzPct val="100000"/>
              <a:buNone/>
            </a:pPr>
            <a:endParaRPr lang="en-IN" sz="2000" dirty="0"/>
          </a:p>
        </p:txBody>
      </p:sp>
    </p:spTree>
    <p:extLst>
      <p:ext uri="{BB962C8B-B14F-4D97-AF65-F5344CB8AC3E}">
        <p14:creationId xmlns:p14="http://schemas.microsoft.com/office/powerpoint/2010/main" val="30769295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Fraud reporting under various reporting </a:t>
            </a:r>
            <a:r>
              <a:rPr lang="en-IN" sz="4000" dirty="0" smtClean="0"/>
              <a:t>norms</a:t>
            </a:r>
            <a:endParaRPr lang="en-IN" sz="4000" dirty="0"/>
          </a:p>
        </p:txBody>
      </p:sp>
      <p:sp>
        <p:nvSpPr>
          <p:cNvPr id="3" name="Content Placeholder 2"/>
          <p:cNvSpPr>
            <a:spLocks noGrp="1"/>
          </p:cNvSpPr>
          <p:nvPr>
            <p:ph idx="1"/>
          </p:nvPr>
        </p:nvSpPr>
        <p:spPr>
          <a:xfrm>
            <a:off x="609600" y="1416676"/>
            <a:ext cx="10972800" cy="5004070"/>
          </a:xfrm>
        </p:spPr>
        <p:txBody>
          <a:bodyPr/>
          <a:lstStyle/>
          <a:p>
            <a:pPr marL="615950" lvl="3" indent="-342900" algn="just">
              <a:lnSpc>
                <a:spcPct val="150000"/>
              </a:lnSpc>
              <a:spcBef>
                <a:spcPts val="0"/>
              </a:spcBef>
              <a:buClrTx/>
              <a:buSzPct val="100000"/>
              <a:buFont typeface="Wingdings" panose="05000000000000000000" pitchFamily="2" charset="2"/>
              <a:buChar char="§"/>
            </a:pPr>
            <a:r>
              <a:rPr lang="en-IN" dirty="0"/>
              <a:t>Whether loans and advances made by the company on the basis of security have been properly </a:t>
            </a:r>
            <a:r>
              <a:rPr lang="en-IN" dirty="0" smtClean="0"/>
              <a:t>secured</a:t>
            </a:r>
          </a:p>
          <a:p>
            <a:pPr marL="615950" lvl="3" indent="-342900" algn="just">
              <a:lnSpc>
                <a:spcPct val="150000"/>
              </a:lnSpc>
              <a:spcBef>
                <a:spcPts val="0"/>
              </a:spcBef>
              <a:buClrTx/>
              <a:buSzPct val="100000"/>
              <a:buFont typeface="Wingdings" panose="05000000000000000000" pitchFamily="2" charset="2"/>
              <a:buChar char="§"/>
            </a:pPr>
            <a:r>
              <a:rPr lang="en-IN" dirty="0"/>
              <a:t>Whether transactions of the company which are represented merely by book entries are prejudicial to the interests of the company</a:t>
            </a:r>
            <a:r>
              <a:rPr lang="en-IN" dirty="0" smtClean="0"/>
              <a:t>;</a:t>
            </a:r>
          </a:p>
          <a:p>
            <a:pPr marL="615950" lvl="3" indent="-342900" algn="just">
              <a:lnSpc>
                <a:spcPct val="150000"/>
              </a:lnSpc>
              <a:spcBef>
                <a:spcPts val="0"/>
              </a:spcBef>
              <a:buClrTx/>
              <a:buSzPct val="100000"/>
              <a:buFont typeface="Wingdings" panose="05000000000000000000" pitchFamily="2" charset="2"/>
              <a:buChar char="§"/>
            </a:pPr>
            <a:r>
              <a:rPr lang="en-IN" dirty="0"/>
              <a:t>Whether loans and advances made by the company have been shown as deposits</a:t>
            </a:r>
            <a:r>
              <a:rPr lang="en-IN" dirty="0" smtClean="0"/>
              <a:t>;</a:t>
            </a:r>
          </a:p>
          <a:p>
            <a:pPr marL="615950" lvl="3" indent="-342900" algn="just">
              <a:lnSpc>
                <a:spcPct val="150000"/>
              </a:lnSpc>
              <a:spcBef>
                <a:spcPts val="0"/>
              </a:spcBef>
              <a:buClrTx/>
              <a:buSzPct val="100000"/>
              <a:buFont typeface="Wingdings" panose="05000000000000000000" pitchFamily="2" charset="2"/>
              <a:buChar char="§"/>
            </a:pPr>
            <a:r>
              <a:rPr lang="en-IN" dirty="0"/>
              <a:t>Whether personal expenses have been charged to revenue account</a:t>
            </a:r>
            <a:r>
              <a:rPr lang="en-IN" dirty="0" smtClean="0"/>
              <a:t>;</a:t>
            </a:r>
          </a:p>
          <a:p>
            <a:pPr marL="615950" lvl="3" indent="-342900" algn="just">
              <a:lnSpc>
                <a:spcPct val="150000"/>
              </a:lnSpc>
              <a:spcBef>
                <a:spcPts val="0"/>
              </a:spcBef>
              <a:buClrTx/>
              <a:buSzPct val="100000"/>
              <a:buFont typeface="Wingdings" panose="05000000000000000000" pitchFamily="2" charset="2"/>
              <a:buChar char="§"/>
            </a:pPr>
            <a:r>
              <a:rPr lang="en-IN" dirty="0"/>
              <a:t>Where it is stated in the books and documents of the company that any shares have been allotted for cash, whether cash has actually been received in respect of such allotment, and if no cash has actually been so received, whether the position as stated in the account books and the balance sheet is correct, regular and not misleading. </a:t>
            </a:r>
          </a:p>
          <a:p>
            <a:pPr marL="615950" lvl="3" indent="-342900" algn="just">
              <a:lnSpc>
                <a:spcPct val="150000"/>
              </a:lnSpc>
              <a:spcBef>
                <a:spcPts val="0"/>
              </a:spcBef>
              <a:buClrTx/>
              <a:buSzPct val="100000"/>
              <a:buFont typeface="Wingdings" panose="05000000000000000000" pitchFamily="2" charset="2"/>
              <a:buChar char="§"/>
            </a:pPr>
            <a:endParaRPr lang="en-IN" dirty="0"/>
          </a:p>
          <a:p>
            <a:pPr marL="0" lvl="2" indent="0" algn="just">
              <a:spcBef>
                <a:spcPts val="0"/>
              </a:spcBef>
              <a:buClrTx/>
              <a:buSzPct val="100000"/>
              <a:buNone/>
            </a:pPr>
            <a:endParaRPr lang="en-IN" sz="2000" dirty="0"/>
          </a:p>
        </p:txBody>
      </p:sp>
    </p:spTree>
    <p:extLst>
      <p:ext uri="{BB962C8B-B14F-4D97-AF65-F5344CB8AC3E}">
        <p14:creationId xmlns:p14="http://schemas.microsoft.com/office/powerpoint/2010/main" val="18249183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Fraud reporting under various reporting </a:t>
            </a:r>
            <a:r>
              <a:rPr lang="en-IN" sz="4000" dirty="0" smtClean="0"/>
              <a:t>norms</a:t>
            </a:r>
            <a:endParaRPr lang="en-IN" sz="4000" dirty="0"/>
          </a:p>
        </p:txBody>
      </p:sp>
      <p:sp>
        <p:nvSpPr>
          <p:cNvPr id="3" name="Content Placeholder 2"/>
          <p:cNvSpPr>
            <a:spLocks noGrp="1"/>
          </p:cNvSpPr>
          <p:nvPr>
            <p:ph idx="1"/>
          </p:nvPr>
        </p:nvSpPr>
        <p:spPr>
          <a:xfrm>
            <a:off x="609600" y="1416676"/>
            <a:ext cx="10972800" cy="5004070"/>
          </a:xfrm>
        </p:spPr>
        <p:txBody>
          <a:bodyPr/>
          <a:lstStyle/>
          <a:p>
            <a:pPr marL="273050" lvl="3" indent="0" algn="just">
              <a:lnSpc>
                <a:spcPct val="150000"/>
              </a:lnSpc>
              <a:spcBef>
                <a:spcPts val="0"/>
              </a:spcBef>
              <a:buClrTx/>
              <a:buSzPct val="100000"/>
              <a:buNone/>
            </a:pPr>
            <a:r>
              <a:rPr lang="en-IN" dirty="0" smtClean="0"/>
              <a:t>Duty </a:t>
            </a:r>
            <a:r>
              <a:rPr lang="en-IN" dirty="0"/>
              <a:t>to report fraud is discussed </a:t>
            </a:r>
            <a:r>
              <a:rPr lang="en-IN" dirty="0" smtClean="0"/>
              <a:t>below:</a:t>
            </a:r>
          </a:p>
          <a:p>
            <a:pPr marL="615950" lvl="3" indent="-342900" algn="just">
              <a:lnSpc>
                <a:spcPct val="150000"/>
              </a:lnSpc>
              <a:spcBef>
                <a:spcPts val="0"/>
              </a:spcBef>
              <a:buClrTx/>
              <a:buSzPct val="100000"/>
            </a:pPr>
            <a:r>
              <a:rPr lang="en-IN" sz="2000" dirty="0" smtClean="0"/>
              <a:t>All </a:t>
            </a:r>
            <a:r>
              <a:rPr lang="en-IN" sz="2000" dirty="0"/>
              <a:t>notices of, and other communications relating to, any general meeting shall be forwarded to the statutory auditor of the company, and the auditor shall, unless otherwise exempted by the company, attend either by himself or through his authorised representative, who shall also be qualified to be an auditor, any general meeting and shall have right to be heard at such meeting on any part of the business which concerns him as the auditor. </a:t>
            </a:r>
            <a:endParaRPr lang="en-IN" sz="2000" dirty="0" smtClean="0"/>
          </a:p>
          <a:p>
            <a:pPr marL="615950" lvl="3" indent="-342900" algn="just">
              <a:lnSpc>
                <a:spcPct val="150000"/>
              </a:lnSpc>
              <a:spcBef>
                <a:spcPts val="0"/>
              </a:spcBef>
              <a:buClrTx/>
              <a:buSzPct val="100000"/>
            </a:pPr>
            <a:r>
              <a:rPr lang="en-IN" dirty="0"/>
              <a:t>The provisions of section 143 shall mutatis mutandis apply to: a. the cost accountant in practice conducting cost audit under section 148; or </a:t>
            </a:r>
            <a:endParaRPr lang="en-IN" dirty="0" smtClean="0"/>
          </a:p>
          <a:p>
            <a:pPr marL="615950" lvl="3" indent="-342900" algn="just">
              <a:lnSpc>
                <a:spcPct val="150000"/>
              </a:lnSpc>
              <a:spcBef>
                <a:spcPts val="0"/>
              </a:spcBef>
              <a:buClrTx/>
              <a:buSzPct val="100000"/>
            </a:pPr>
            <a:r>
              <a:rPr lang="en-IN" sz="2000" dirty="0" smtClean="0"/>
              <a:t>the </a:t>
            </a:r>
            <a:r>
              <a:rPr lang="en-IN" sz="2000" dirty="0"/>
              <a:t>company secretary in practice conducting Secretarial Audit under section 204. </a:t>
            </a:r>
          </a:p>
          <a:p>
            <a:endParaRPr lang="en-IN" sz="2800" dirty="0"/>
          </a:p>
          <a:p>
            <a:pPr marL="615950" lvl="3" indent="-342900" algn="just">
              <a:lnSpc>
                <a:spcPct val="150000"/>
              </a:lnSpc>
              <a:spcBef>
                <a:spcPts val="0"/>
              </a:spcBef>
              <a:buClrTx/>
              <a:buSzPct val="100000"/>
            </a:pPr>
            <a:endParaRPr lang="en-IN" sz="2000" dirty="0"/>
          </a:p>
          <a:p>
            <a:pPr marL="615950" lvl="3" indent="-342900" algn="just">
              <a:lnSpc>
                <a:spcPct val="150000"/>
              </a:lnSpc>
              <a:spcBef>
                <a:spcPts val="0"/>
              </a:spcBef>
              <a:buClrTx/>
              <a:buSzPct val="100000"/>
            </a:pPr>
            <a:endParaRPr lang="en-IN" dirty="0"/>
          </a:p>
          <a:p>
            <a:pPr marL="615950" lvl="3" indent="-342900" algn="just">
              <a:lnSpc>
                <a:spcPct val="150000"/>
              </a:lnSpc>
              <a:spcBef>
                <a:spcPts val="0"/>
              </a:spcBef>
              <a:buClrTx/>
              <a:buSzPct val="100000"/>
              <a:buFont typeface="Wingdings" panose="05000000000000000000" pitchFamily="2" charset="2"/>
              <a:buChar char="§"/>
            </a:pPr>
            <a:endParaRPr lang="en-IN" dirty="0"/>
          </a:p>
          <a:p>
            <a:pPr marL="0" lvl="2" indent="0" algn="just">
              <a:spcBef>
                <a:spcPts val="0"/>
              </a:spcBef>
              <a:buClrTx/>
              <a:buSzPct val="100000"/>
              <a:buNone/>
            </a:pPr>
            <a:endParaRPr lang="en-IN" sz="2000" dirty="0"/>
          </a:p>
        </p:txBody>
      </p:sp>
    </p:spTree>
    <p:extLst>
      <p:ext uri="{BB962C8B-B14F-4D97-AF65-F5344CB8AC3E}">
        <p14:creationId xmlns:p14="http://schemas.microsoft.com/office/powerpoint/2010/main" val="14235973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Reporting of Fraud by Auditors – Changes </a:t>
            </a:r>
            <a:r>
              <a:rPr lang="en-IN" sz="4000" dirty="0" smtClean="0"/>
              <a:t>Notified</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2" indent="0" algn="just">
              <a:spcBef>
                <a:spcPts val="0"/>
              </a:spcBef>
              <a:buClrTx/>
              <a:buSzPct val="100000"/>
              <a:buNone/>
            </a:pPr>
            <a:r>
              <a:rPr lang="en-IN" sz="2000" b="1" dirty="0"/>
              <a:t>Revised section 143(12) read with the Companies (Audit and Auditors) Amendment Rules, 2015 as follows: </a:t>
            </a:r>
            <a:endParaRPr lang="en-IN" sz="2000" b="1" dirty="0" smtClean="0"/>
          </a:p>
          <a:p>
            <a:pPr marL="0" lvl="2" indent="0" algn="just">
              <a:lnSpc>
                <a:spcPct val="150000"/>
              </a:lnSpc>
              <a:spcBef>
                <a:spcPts val="0"/>
              </a:spcBef>
              <a:buClrTx/>
              <a:buSzPct val="100000"/>
              <a:buNone/>
            </a:pPr>
            <a:r>
              <a:rPr lang="en-IN" sz="1800" dirty="0"/>
              <a:t>“(12) Notwithstanding anything contained in this section, if an auditor of a company in the course of the performance of his duties as auditor, has reason to believe that an offence of fraud involving such amount or amounts as may be prescribed, is being or has been committed in the company by its officers or employees, the auditor shall report the matter to the Central Government within such time and in such manner as may be prescribed: </a:t>
            </a:r>
            <a:endParaRPr lang="en-IN" sz="1800" dirty="0" smtClean="0"/>
          </a:p>
          <a:p>
            <a:pPr marL="0" lvl="2" indent="0" algn="just">
              <a:lnSpc>
                <a:spcPct val="150000"/>
              </a:lnSpc>
              <a:spcBef>
                <a:spcPts val="0"/>
              </a:spcBef>
              <a:buClrTx/>
              <a:buSzPct val="100000"/>
              <a:buNone/>
            </a:pPr>
            <a:r>
              <a:rPr lang="en-IN" sz="1800" dirty="0"/>
              <a:t>Provided that in case of a fraud involving lesser than the specified amount, the auditor shall report the matter to the audit committee constituted under section 177 or to the Board in other cases within such time and in such manner as may be prescribed: </a:t>
            </a:r>
            <a:endParaRPr lang="en-IN" sz="1800" dirty="0" smtClean="0"/>
          </a:p>
          <a:p>
            <a:pPr marL="0" lvl="2" indent="0" algn="just">
              <a:lnSpc>
                <a:spcPct val="150000"/>
              </a:lnSpc>
              <a:spcBef>
                <a:spcPts val="0"/>
              </a:spcBef>
              <a:buClrTx/>
              <a:buSzPct val="100000"/>
              <a:buNone/>
            </a:pPr>
            <a:r>
              <a:rPr lang="en-IN" sz="1800" u="sng" dirty="0"/>
              <a:t>Provided further that the companies, whose auditors have reported frauds under this sub-section to the audit committee or the Board but not reported to the Central Government, shall disclose the details about such frauds in the Board’s report in such manner as may be prescribed</a:t>
            </a:r>
            <a:r>
              <a:rPr lang="en-IN" sz="1800" dirty="0"/>
              <a:t>.” </a:t>
            </a:r>
          </a:p>
        </p:txBody>
      </p:sp>
    </p:spTree>
    <p:extLst>
      <p:ext uri="{BB962C8B-B14F-4D97-AF65-F5344CB8AC3E}">
        <p14:creationId xmlns:p14="http://schemas.microsoft.com/office/powerpoint/2010/main" val="2476239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Reporting of Fraud by Auditors – Changes </a:t>
            </a:r>
            <a:r>
              <a:rPr lang="en-IN" sz="4000" dirty="0" smtClean="0"/>
              <a:t>Notified</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2" indent="0" algn="just">
              <a:lnSpc>
                <a:spcPct val="150000"/>
              </a:lnSpc>
              <a:spcBef>
                <a:spcPts val="0"/>
              </a:spcBef>
              <a:buClrTx/>
              <a:buSzPct val="100000"/>
              <a:buNone/>
            </a:pPr>
            <a:r>
              <a:rPr lang="en-IN" sz="2000" b="1" dirty="0"/>
              <a:t>In the Companies (Audit and </a:t>
            </a:r>
            <a:r>
              <a:rPr lang="en-IN" sz="2000" b="1" u="sng" dirty="0"/>
              <a:t>Auditors) Rules, 2014 (hereinafter referred to as the principal rules):  </a:t>
            </a:r>
            <a:r>
              <a:rPr lang="en-IN" sz="2000" u="sng" dirty="0" smtClean="0"/>
              <a:t>For </a:t>
            </a:r>
            <a:r>
              <a:rPr lang="en-IN" sz="2000" u="sng" dirty="0"/>
              <a:t>rule 13</a:t>
            </a:r>
            <a:r>
              <a:rPr lang="en-IN" sz="2000" dirty="0"/>
              <a:t>, the following rule shall be substituted, namely: -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000" b="1" dirty="0"/>
              <a:t>“13. Reporting of frauds by auditor and other matters: </a:t>
            </a:r>
            <a:endParaRPr lang="en-IN" sz="2000" b="1" dirty="0" smtClean="0"/>
          </a:p>
          <a:p>
            <a:pPr marL="615950" lvl="3" indent="-342900" algn="just">
              <a:lnSpc>
                <a:spcPct val="150000"/>
              </a:lnSpc>
              <a:spcBef>
                <a:spcPts val="0"/>
              </a:spcBef>
              <a:buClrTx/>
              <a:buSzPct val="100000"/>
              <a:buFont typeface="Arial" panose="020B0604020202020204" pitchFamily="34" charset="0"/>
              <a:buChar char="•"/>
            </a:pPr>
            <a:r>
              <a:rPr lang="en-IN" sz="1900" dirty="0"/>
              <a:t>If an auditor of a company, in the course of the performance of his duties as statutory auditor, has </a:t>
            </a:r>
            <a:r>
              <a:rPr lang="en-IN" sz="1900" u="sng" dirty="0"/>
              <a:t>reason to believe </a:t>
            </a:r>
            <a:r>
              <a:rPr lang="en-IN" sz="1900" dirty="0"/>
              <a:t>that an offence of fraud, which involves or is expected to involve individually an amount of rupees </a:t>
            </a:r>
            <a:r>
              <a:rPr lang="en-IN" sz="1900" u="sng" dirty="0"/>
              <a:t>one </a:t>
            </a:r>
            <a:r>
              <a:rPr lang="en-IN" sz="1900" u="sng" dirty="0" err="1"/>
              <a:t>crore</a:t>
            </a:r>
            <a:r>
              <a:rPr lang="en-IN" sz="1900" u="sng" dirty="0"/>
              <a:t> or above, is being or has been committed against the company by its officers or employees, the auditor shall report the matter to the Central Government</a:t>
            </a:r>
            <a:r>
              <a:rPr lang="en-IN" sz="1900" dirty="0"/>
              <a:t>. </a:t>
            </a:r>
            <a:endParaRPr lang="en-IN" sz="1900" dirty="0" smtClean="0"/>
          </a:p>
          <a:p>
            <a:pPr marL="615950" lvl="3" indent="-342900" algn="just">
              <a:lnSpc>
                <a:spcPct val="150000"/>
              </a:lnSpc>
              <a:spcBef>
                <a:spcPts val="0"/>
              </a:spcBef>
              <a:buClrTx/>
              <a:buSzPct val="100000"/>
              <a:buFont typeface="Arial" panose="020B0604020202020204" pitchFamily="34" charset="0"/>
              <a:buChar char="•"/>
            </a:pPr>
            <a:r>
              <a:rPr lang="en-IN" sz="1900" u="sng" dirty="0"/>
              <a:t>The auditor shall report the matter to the Central Government as under</a:t>
            </a:r>
            <a:r>
              <a:rPr lang="en-IN" sz="1900" dirty="0"/>
              <a:t>:</a:t>
            </a:r>
          </a:p>
          <a:p>
            <a:pPr marL="890588" lvl="4" indent="-342900" algn="just">
              <a:lnSpc>
                <a:spcPct val="150000"/>
              </a:lnSpc>
              <a:spcBef>
                <a:spcPts val="0"/>
              </a:spcBef>
              <a:buClrTx/>
              <a:buSzPct val="100000"/>
              <a:buFont typeface="Wingdings" panose="05000000000000000000" pitchFamily="2" charset="2"/>
              <a:buChar char="ü"/>
            </a:pPr>
            <a:r>
              <a:rPr lang="en-IN" sz="1900" dirty="0"/>
              <a:t>the auditor shall report the matter to the Board or the Audit Committee, as the case may be, immediately but not later than two days of his knowledge of the fraud, seeking their reply or observations within forty-five days; </a:t>
            </a:r>
          </a:p>
        </p:txBody>
      </p:sp>
    </p:spTree>
    <p:extLst>
      <p:ext uri="{BB962C8B-B14F-4D97-AF65-F5344CB8AC3E}">
        <p14:creationId xmlns:p14="http://schemas.microsoft.com/office/powerpoint/2010/main" val="3019239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Reporting of Fraud by Auditors – Changes </a:t>
            </a:r>
            <a:r>
              <a:rPr lang="en-IN" sz="4000" dirty="0" smtClean="0"/>
              <a:t>Notified</a:t>
            </a:r>
            <a:endParaRPr lang="en-IN" sz="4000" dirty="0"/>
          </a:p>
        </p:txBody>
      </p:sp>
      <p:sp>
        <p:nvSpPr>
          <p:cNvPr id="3" name="Content Placeholder 2"/>
          <p:cNvSpPr>
            <a:spLocks noGrp="1"/>
          </p:cNvSpPr>
          <p:nvPr>
            <p:ph idx="1"/>
          </p:nvPr>
        </p:nvSpPr>
        <p:spPr>
          <a:xfrm>
            <a:off x="609600" y="1416676"/>
            <a:ext cx="10972800" cy="5004070"/>
          </a:xfrm>
        </p:spPr>
        <p:txBody>
          <a:bodyPr/>
          <a:lstStyle/>
          <a:p>
            <a:pPr marL="890588" lvl="4" indent="-342900" algn="just">
              <a:lnSpc>
                <a:spcPct val="150000"/>
              </a:lnSpc>
              <a:spcBef>
                <a:spcPts val="0"/>
              </a:spcBef>
              <a:buClrTx/>
              <a:buSzPct val="100000"/>
              <a:buFont typeface="Wingdings" panose="05000000000000000000" pitchFamily="2" charset="2"/>
              <a:buChar char="ü"/>
            </a:pPr>
            <a:r>
              <a:rPr lang="en-IN" sz="1800" i="1" dirty="0"/>
              <a:t>on receipt of such reply or observations, the auditor shall forward his report and the reply or observations of the Board or the Audit Committee along with his comments (on such reply or observations of the Board or the Audit Committee) to the Central Government within fifteen days from the date of receipt of such reply or observations;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in case the auditor fails to get any reply or observations from the Board or the Audit Committee within the stipulated period of forty-five days, he shall forward his report to the Central Government along with a note containing the details of his report that was earlier forwarded to the Board or the Audit Committee for which he has not received any reply or observations</a:t>
            </a:r>
            <a:r>
              <a:rPr lang="en-IN" sz="1800" i="1" dirty="0" smtClean="0"/>
              <a:t>;</a:t>
            </a:r>
          </a:p>
          <a:p>
            <a:pPr marL="890588" lvl="4" indent="-342900" algn="just">
              <a:lnSpc>
                <a:spcPct val="150000"/>
              </a:lnSpc>
              <a:spcBef>
                <a:spcPts val="0"/>
              </a:spcBef>
              <a:buClrTx/>
              <a:buSzPct val="100000"/>
              <a:buFont typeface="Wingdings" panose="05000000000000000000" pitchFamily="2" charset="2"/>
              <a:buChar char="ü"/>
            </a:pPr>
            <a:r>
              <a:rPr lang="en-IN" sz="1800" i="1" dirty="0"/>
              <a:t>the report shall be sent to the Secretary, Ministry of Corporate Affairs in a sealed cover by Registered Post with Acknowledgement Due or by Speed Post followed by an e-mail in confirmation of the same;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the report shall be in the form of a statement as specified in Form ADT-4. </a:t>
            </a:r>
          </a:p>
        </p:txBody>
      </p:sp>
    </p:spTree>
    <p:extLst>
      <p:ext uri="{BB962C8B-B14F-4D97-AF65-F5344CB8AC3E}">
        <p14:creationId xmlns:p14="http://schemas.microsoft.com/office/powerpoint/2010/main" val="30390937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Reporting of Fraud by Auditors – Changes </a:t>
            </a:r>
            <a:r>
              <a:rPr lang="en-IN" sz="4000" dirty="0" smtClean="0"/>
              <a:t>Notified</a:t>
            </a:r>
            <a:endParaRPr lang="en-IN" sz="4000" dirty="0"/>
          </a:p>
        </p:txBody>
      </p:sp>
      <p:sp>
        <p:nvSpPr>
          <p:cNvPr id="3" name="Content Placeholder 2"/>
          <p:cNvSpPr>
            <a:spLocks noGrp="1"/>
          </p:cNvSpPr>
          <p:nvPr>
            <p:ph idx="1"/>
          </p:nvPr>
        </p:nvSpPr>
        <p:spPr>
          <a:xfrm>
            <a:off x="609600" y="1416676"/>
            <a:ext cx="10972800" cy="5004070"/>
          </a:xfrm>
        </p:spPr>
        <p:txBody>
          <a:bodyPr/>
          <a:lstStyle/>
          <a:p>
            <a:pPr marL="615950" lvl="3" indent="-342900" algn="just">
              <a:lnSpc>
                <a:spcPct val="150000"/>
              </a:lnSpc>
              <a:spcBef>
                <a:spcPts val="0"/>
              </a:spcBef>
              <a:buClrTx/>
              <a:buSzPct val="100000"/>
              <a:buFont typeface="Arial" panose="020B0604020202020204" pitchFamily="34" charset="0"/>
              <a:buChar char="•"/>
            </a:pPr>
            <a:r>
              <a:rPr lang="en-IN" sz="1800" i="1" u="sng" dirty="0"/>
              <a:t>In case of a fraud involving lesser than the amount specified in sub-rule (1), </a:t>
            </a:r>
            <a:r>
              <a:rPr lang="en-IN" sz="1800" i="1" dirty="0"/>
              <a:t>the auditor shall report the matter to Audit Committee constituted under section 177 or to the Board immediately but not later than two days of his knowledge of the fraud and he shall report the matter specifying the following: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Nature of Fraud with description;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Approximate amount involved; and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Parties involved. </a:t>
            </a:r>
            <a:endParaRPr lang="en-IN" sz="1800" i="1" dirty="0" smtClean="0"/>
          </a:p>
          <a:p>
            <a:pPr marL="615950" lvl="3" indent="-342900" algn="just">
              <a:lnSpc>
                <a:spcPct val="150000"/>
              </a:lnSpc>
              <a:spcBef>
                <a:spcPts val="0"/>
              </a:spcBef>
              <a:buClrTx/>
              <a:buSzPct val="100000"/>
              <a:buFont typeface="Arial" panose="020B0604020202020204" pitchFamily="34" charset="0"/>
              <a:buChar char="•"/>
            </a:pPr>
            <a:r>
              <a:rPr lang="en-IN" sz="1800" i="1" dirty="0"/>
              <a:t>The following details of each of the fraud reported to the Audit Committee or the Board under sub-rule (3) during the year shall be disclosed in the Board’s Report:-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Nature of Fraud with description;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Approximate Amount involved; </a:t>
            </a:r>
            <a:endParaRPr lang="en-IN" sz="1800" i="1" dirty="0" smtClean="0"/>
          </a:p>
          <a:p>
            <a:pPr marL="890588" lvl="4" indent="-342900" algn="just">
              <a:lnSpc>
                <a:spcPct val="150000"/>
              </a:lnSpc>
              <a:spcBef>
                <a:spcPts val="0"/>
              </a:spcBef>
              <a:buClrTx/>
              <a:buSzPct val="100000"/>
              <a:buFont typeface="Wingdings" panose="05000000000000000000" pitchFamily="2" charset="2"/>
              <a:buChar char="ü"/>
            </a:pPr>
            <a:r>
              <a:rPr lang="en-IN" sz="1800" i="1" dirty="0"/>
              <a:t>Remedial actions taken. </a:t>
            </a:r>
          </a:p>
        </p:txBody>
      </p:sp>
    </p:spTree>
    <p:extLst>
      <p:ext uri="{BB962C8B-B14F-4D97-AF65-F5344CB8AC3E}">
        <p14:creationId xmlns:p14="http://schemas.microsoft.com/office/powerpoint/2010/main" val="13902058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400" dirty="0"/>
              <a:t>Penalty for failure to disclose </a:t>
            </a:r>
            <a:r>
              <a:rPr lang="en-IN" sz="4400" dirty="0" smtClean="0"/>
              <a:t>fraud</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3" indent="0" algn="just">
              <a:lnSpc>
                <a:spcPct val="150000"/>
              </a:lnSpc>
              <a:spcBef>
                <a:spcPts val="0"/>
              </a:spcBef>
              <a:buClrTx/>
              <a:buSzPct val="100000"/>
              <a:buNone/>
            </a:pPr>
            <a:r>
              <a:rPr lang="en-IN" sz="2400" dirty="0"/>
              <a:t>As per </a:t>
            </a:r>
            <a:r>
              <a:rPr lang="en-IN" sz="2400" u="sng" dirty="0"/>
              <a:t>Section 143(12), </a:t>
            </a:r>
            <a:r>
              <a:rPr lang="en-IN" sz="2400" dirty="0"/>
              <a:t>an Auditor is duty bound that if in the course of the performance of his duties as auditor, he has reason to believe that an offence involving fraud is being or has been committed against the company by officers or employees of the company, he shall immediately report the matter to the Central Government. </a:t>
            </a:r>
            <a:r>
              <a:rPr lang="en-IN" sz="2400" u="sng" dirty="0"/>
              <a:t>In case of any failure on his part to comply with this duty, he shall be punishable with fine which shall not be less than </a:t>
            </a:r>
            <a:r>
              <a:rPr lang="en-IN" sz="2400" u="sng" dirty="0" smtClean="0"/>
              <a:t>Rs.1,00,000</a:t>
            </a:r>
            <a:r>
              <a:rPr lang="en-IN" sz="2400" u="sng" dirty="0"/>
              <a:t>/- but which may extend to </a:t>
            </a:r>
            <a:r>
              <a:rPr lang="en-IN" sz="2400" u="sng" dirty="0" smtClean="0"/>
              <a:t>Rs.25,00,000</a:t>
            </a:r>
            <a:r>
              <a:rPr lang="en-IN" sz="2400" dirty="0"/>
              <a:t>/-. </a:t>
            </a:r>
            <a:endParaRPr lang="en-IN" sz="2400" i="1" dirty="0"/>
          </a:p>
        </p:txBody>
      </p:sp>
    </p:spTree>
    <p:extLst>
      <p:ext uri="{BB962C8B-B14F-4D97-AF65-F5344CB8AC3E}">
        <p14:creationId xmlns:p14="http://schemas.microsoft.com/office/powerpoint/2010/main" val="30477822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400" dirty="0"/>
              <a:t>Persons covered for reporting on </a:t>
            </a:r>
            <a:r>
              <a:rPr lang="en-IN" sz="4400" dirty="0" smtClean="0"/>
              <a:t>fraud</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3" indent="0" algn="just">
              <a:lnSpc>
                <a:spcPct val="150000"/>
              </a:lnSpc>
              <a:spcBef>
                <a:spcPts val="0"/>
              </a:spcBef>
              <a:buClrTx/>
              <a:buSzPct val="100000"/>
              <a:buNone/>
            </a:pPr>
            <a:r>
              <a:rPr lang="en-IN" dirty="0"/>
              <a:t>I</a:t>
            </a:r>
            <a:r>
              <a:rPr lang="en-IN" dirty="0" smtClean="0"/>
              <a:t>f </a:t>
            </a:r>
            <a:r>
              <a:rPr lang="en-IN" dirty="0"/>
              <a:t>an auditor of a company, in the course of the performance of his duties as auditor, has reason to believe that an offence involving fraud is being or has been committed against the company by officers or employees of the company, he shall immediately report the matter to the Central Government within such time and in such manner as may be prescribed. </a:t>
            </a:r>
            <a:endParaRPr lang="en-IN" dirty="0" smtClean="0"/>
          </a:p>
          <a:p>
            <a:pPr marL="0" lvl="3" indent="0" algn="just">
              <a:lnSpc>
                <a:spcPct val="150000"/>
              </a:lnSpc>
              <a:spcBef>
                <a:spcPts val="0"/>
              </a:spcBef>
              <a:buClrTx/>
              <a:buSzPct val="100000"/>
              <a:buNone/>
            </a:pPr>
            <a:r>
              <a:rPr lang="en-IN" u="sng" dirty="0"/>
              <a:t>The statutory auditors of the company are required to report under the same. Likewise, the cost accountant in practice, conducting cost audit under Section 148 of the Act; and to the company secretary in practice, conducting Secretarial Audit under Section 204 of the act are also required to report the same. </a:t>
            </a:r>
            <a:endParaRPr lang="en-IN" u="sng" dirty="0" smtClean="0"/>
          </a:p>
          <a:p>
            <a:pPr marL="0" lvl="3" indent="0" algn="just">
              <a:lnSpc>
                <a:spcPct val="150000"/>
              </a:lnSpc>
              <a:spcBef>
                <a:spcPts val="0"/>
              </a:spcBef>
              <a:buClrTx/>
              <a:buSzPct val="100000"/>
              <a:buNone/>
            </a:pPr>
            <a:r>
              <a:rPr lang="en-IN" dirty="0"/>
              <a:t>The </a:t>
            </a:r>
            <a:r>
              <a:rPr lang="en-IN" u="sng" dirty="0"/>
              <a:t>provisions of this section shall also require reporting by a branch auditor appointed under Section 139 to the extent it relates to the concerned branch</a:t>
            </a:r>
            <a:r>
              <a:rPr lang="en-IN" dirty="0"/>
              <a:t>. </a:t>
            </a:r>
            <a:endParaRPr lang="en-IN" i="1" dirty="0"/>
          </a:p>
        </p:txBody>
      </p:sp>
    </p:spTree>
    <p:extLst>
      <p:ext uri="{BB962C8B-B14F-4D97-AF65-F5344CB8AC3E}">
        <p14:creationId xmlns:p14="http://schemas.microsoft.com/office/powerpoint/2010/main" val="492485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3"/>
            <a:ext cx="10972800" cy="737584"/>
          </a:xfrm>
        </p:spPr>
        <p:txBody>
          <a:bodyPr/>
          <a:lstStyle/>
          <a:p>
            <a:pPr algn="ctr"/>
            <a:r>
              <a:rPr lang="en-IN" sz="4800" dirty="0"/>
              <a:t/>
            </a:r>
            <a:br>
              <a:rPr lang="en-IN" sz="4800" dirty="0"/>
            </a:br>
            <a:r>
              <a:rPr lang="en-IN" sz="4800" dirty="0"/>
              <a:t/>
            </a:r>
            <a:br>
              <a:rPr lang="en-IN" sz="4800" dirty="0"/>
            </a:br>
            <a:r>
              <a:rPr lang="en-IN" sz="4800" dirty="0" smtClean="0"/>
              <a:t>Overview</a:t>
            </a:r>
            <a:endParaRPr lang="en-IN" sz="4800" dirty="0"/>
          </a:p>
        </p:txBody>
      </p:sp>
      <p:sp>
        <p:nvSpPr>
          <p:cNvPr id="3" name="Content Placeholder 2"/>
          <p:cNvSpPr>
            <a:spLocks noGrp="1"/>
          </p:cNvSpPr>
          <p:nvPr>
            <p:ph idx="1"/>
          </p:nvPr>
        </p:nvSpPr>
        <p:spPr>
          <a:xfrm>
            <a:off x="609600" y="1352279"/>
            <a:ext cx="10972800" cy="5074278"/>
          </a:xfrm>
        </p:spPr>
        <p:txBody>
          <a:bodyPr/>
          <a:lstStyle/>
          <a:p>
            <a:pPr marL="0" lvl="2" indent="0" algn="just">
              <a:lnSpc>
                <a:spcPct val="150000"/>
              </a:lnSpc>
              <a:spcBef>
                <a:spcPts val="0"/>
              </a:spcBef>
              <a:buNone/>
            </a:pPr>
            <a:r>
              <a:rPr lang="en-IN" sz="2000" b="1" dirty="0"/>
              <a:t>Since the existing civil and criminal law were inadequate to deal with these severe problems, the Fugitive Economic Offenders Act, 2018 was brought into force. It provides for: </a:t>
            </a:r>
          </a:p>
          <a:p>
            <a:pPr algn="just">
              <a:buClrTx/>
              <a:buFont typeface="Wingdings" panose="05000000000000000000" pitchFamily="2" charset="2"/>
              <a:buChar char="§"/>
            </a:pPr>
            <a:r>
              <a:rPr lang="en-IN" sz="1950" dirty="0"/>
              <a:t>Attachment and confiscation of the property of a fugitive economic offender and proceeds of crime. </a:t>
            </a:r>
          </a:p>
          <a:p>
            <a:pPr algn="just">
              <a:lnSpc>
                <a:spcPct val="150000"/>
              </a:lnSpc>
              <a:buClrTx/>
              <a:buFont typeface="Wingdings" panose="05000000000000000000" pitchFamily="2" charset="2"/>
              <a:buChar char="§"/>
            </a:pPr>
            <a:r>
              <a:rPr lang="en-IN" sz="1950" dirty="0" smtClean="0"/>
              <a:t>The </a:t>
            </a:r>
            <a:r>
              <a:rPr lang="en-IN" sz="1950" dirty="0"/>
              <a:t>powers of Director relating to survey, search and seizure and search of persons. </a:t>
            </a:r>
          </a:p>
          <a:p>
            <a:pPr algn="just">
              <a:buClrTx/>
              <a:buFont typeface="Wingdings" panose="05000000000000000000" pitchFamily="2" charset="2"/>
              <a:buChar char="§"/>
            </a:pPr>
            <a:r>
              <a:rPr lang="en-IN" sz="1950" dirty="0" smtClean="0"/>
              <a:t>Disentitlement </a:t>
            </a:r>
            <a:r>
              <a:rPr lang="en-IN" sz="1950" dirty="0"/>
              <a:t>of the fugitive economic offender from putting forward or defending any civil claim. </a:t>
            </a:r>
          </a:p>
          <a:p>
            <a:pPr algn="just">
              <a:lnSpc>
                <a:spcPct val="150000"/>
              </a:lnSpc>
              <a:buClrTx/>
              <a:buFont typeface="Wingdings" panose="05000000000000000000" pitchFamily="2" charset="2"/>
              <a:buChar char="§"/>
            </a:pPr>
            <a:r>
              <a:rPr lang="en-IN" sz="1950" dirty="0" smtClean="0"/>
              <a:t>Appointment </a:t>
            </a:r>
            <a:r>
              <a:rPr lang="en-IN" sz="1950" dirty="0"/>
              <a:t>of an Administrator. </a:t>
            </a:r>
          </a:p>
          <a:p>
            <a:pPr algn="just">
              <a:lnSpc>
                <a:spcPct val="150000"/>
              </a:lnSpc>
              <a:buClrTx/>
              <a:buFont typeface="Wingdings" panose="05000000000000000000" pitchFamily="2" charset="2"/>
              <a:buChar char="§"/>
            </a:pPr>
            <a:r>
              <a:rPr lang="en-IN" sz="1950" dirty="0" smtClean="0"/>
              <a:t>Appeal </a:t>
            </a:r>
            <a:r>
              <a:rPr lang="en-IN" sz="1950" dirty="0"/>
              <a:t>to the High Court against the orders issued by the Special Court. </a:t>
            </a:r>
          </a:p>
          <a:p>
            <a:pPr algn="just">
              <a:buClrTx/>
              <a:buFont typeface="Wingdings" panose="05000000000000000000" pitchFamily="2" charset="2"/>
              <a:buChar char="§"/>
            </a:pPr>
            <a:r>
              <a:rPr lang="en-IN" sz="1950" dirty="0" smtClean="0"/>
              <a:t>Placing </a:t>
            </a:r>
            <a:r>
              <a:rPr lang="en-IN" sz="1950" dirty="0"/>
              <a:t>the burden of proof for establishing that an individual is a fugitive economic offender on the Director or the person authorised by the Director. </a:t>
            </a:r>
          </a:p>
          <a:p>
            <a:pPr marL="0" lvl="2" indent="0" algn="just">
              <a:lnSpc>
                <a:spcPct val="150000"/>
              </a:lnSpc>
              <a:spcBef>
                <a:spcPts val="0"/>
              </a:spcBef>
              <a:buNone/>
            </a:pPr>
            <a:endParaRPr lang="en-IN" sz="2400" dirty="0"/>
          </a:p>
          <a:p>
            <a:pPr lvl="1" algn="just"/>
            <a:endParaRPr lang="en-IN" b="1" dirty="0"/>
          </a:p>
        </p:txBody>
      </p:sp>
    </p:spTree>
    <p:extLst>
      <p:ext uri="{BB962C8B-B14F-4D97-AF65-F5344CB8AC3E}">
        <p14:creationId xmlns:p14="http://schemas.microsoft.com/office/powerpoint/2010/main" val="29675996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800" dirty="0"/>
              <a:t>Auditors’ </a:t>
            </a:r>
            <a:r>
              <a:rPr lang="en-IN" sz="4800" dirty="0" smtClean="0"/>
              <a:t>Responsibility</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3" indent="0" algn="just">
              <a:lnSpc>
                <a:spcPct val="150000"/>
              </a:lnSpc>
              <a:spcBef>
                <a:spcPts val="0"/>
              </a:spcBef>
              <a:buClrTx/>
              <a:buSzPct val="100000"/>
              <a:buNone/>
            </a:pPr>
            <a:r>
              <a:rPr lang="en-IN" dirty="0" smtClean="0"/>
              <a:t>The </a:t>
            </a:r>
            <a:r>
              <a:rPr lang="en-IN" dirty="0"/>
              <a:t>definition of fraud as per SA 240 and the explanation of fraud as per Section 447 of the 2013 Act are similar, except that under Section 447, fraud includes ‘acts with an intent to injure the interests of the company or its shareholders or its creditors or any other person, whether or not there is any wrongful gain or wrongful loss.’</a:t>
            </a:r>
          </a:p>
          <a:p>
            <a:pPr marL="0" lvl="3" indent="0" algn="just">
              <a:lnSpc>
                <a:spcPct val="150000"/>
              </a:lnSpc>
              <a:spcBef>
                <a:spcPts val="0"/>
              </a:spcBef>
              <a:buClrTx/>
              <a:buSzPct val="100000"/>
              <a:buNone/>
            </a:pPr>
            <a:r>
              <a:rPr lang="en-IN" dirty="0"/>
              <a:t>However, an auditor may not be able to detect acts that have intent to injure the interests of the company or cause wrongful gain or wrongful loss, unless the financial effects of such acts are reflected in the books of account/financial statements of the company.</a:t>
            </a:r>
          </a:p>
        </p:txBody>
      </p:sp>
    </p:spTree>
    <p:extLst>
      <p:ext uri="{BB962C8B-B14F-4D97-AF65-F5344CB8AC3E}">
        <p14:creationId xmlns:p14="http://schemas.microsoft.com/office/powerpoint/2010/main" val="40779884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32591"/>
            <a:ext cx="10972800" cy="1004553"/>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dirty="0" smtClean="0"/>
              <a:t/>
            </a:r>
            <a:br>
              <a:rPr lang="en-IN" dirty="0" smtClean="0"/>
            </a:br>
            <a:r>
              <a:rPr lang="en-IN" sz="5300" dirty="0"/>
              <a:t>Fraud reporting to </a:t>
            </a:r>
            <a:r>
              <a:rPr lang="en-IN" sz="5300" dirty="0" smtClean="0"/>
              <a:t>RBI.</a:t>
            </a:r>
            <a:endParaRPr lang="en-US" dirty="0"/>
          </a:p>
        </p:txBody>
      </p:sp>
      <p:sp>
        <p:nvSpPr>
          <p:cNvPr id="3" name="Content Placeholder 2"/>
          <p:cNvSpPr>
            <a:spLocks noGrp="1"/>
          </p:cNvSpPr>
          <p:nvPr>
            <p:ph idx="1"/>
          </p:nvPr>
        </p:nvSpPr>
        <p:spPr>
          <a:xfrm>
            <a:off x="609600" y="3387140"/>
            <a:ext cx="10972800" cy="1676461"/>
          </a:xfrm>
        </p:spPr>
        <p:txBody>
          <a:bodyPr>
            <a:normAutofit fontScale="6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a:t>                      </a:t>
            </a:r>
            <a:r>
              <a:rPr lang="en-US" sz="5000" b="1" dirty="0" smtClean="0">
                <a:solidFill>
                  <a:srgbClr val="546422"/>
                </a:solidFill>
              </a:rPr>
              <a:t>                 </a:t>
            </a:r>
            <a:endParaRPr lang="en-US" sz="50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15844904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400" dirty="0"/>
              <a:t>Frauds Reporting to Reserve Bank of India</a:t>
            </a:r>
            <a:endParaRPr lang="en-IN" sz="4000" dirty="0"/>
          </a:p>
        </p:txBody>
      </p:sp>
      <p:sp>
        <p:nvSpPr>
          <p:cNvPr id="3" name="Content Placeholder 2"/>
          <p:cNvSpPr>
            <a:spLocks noGrp="1"/>
          </p:cNvSpPr>
          <p:nvPr>
            <p:ph idx="1"/>
          </p:nvPr>
        </p:nvSpPr>
        <p:spPr>
          <a:xfrm>
            <a:off x="609600" y="1416676"/>
            <a:ext cx="10972800" cy="5004070"/>
          </a:xfrm>
        </p:spPr>
        <p:txBody>
          <a:bodyPr/>
          <a:lstStyle/>
          <a:p>
            <a:pPr marL="0" lvl="3" indent="0" algn="just">
              <a:lnSpc>
                <a:spcPct val="150000"/>
              </a:lnSpc>
              <a:spcBef>
                <a:spcPts val="0"/>
              </a:spcBef>
              <a:buClrTx/>
              <a:buSzPct val="100000"/>
              <a:buNone/>
            </a:pPr>
            <a:r>
              <a:rPr lang="en-IN" sz="2400" dirty="0"/>
              <a:t>A Central Fraud Registry (CFR) based on the Fraud Monitoring Returns, filed by the banks and the select FIs, including the updates thereof, has been made available, for which banks have been given access through user-ids and password. CFR is a web-based and searchable database. Banks are advised to make full use of the </a:t>
            </a:r>
            <a:r>
              <a:rPr lang="en-IN" sz="2400" dirty="0" smtClean="0"/>
              <a:t>CAs (Caution Advice)/CFR </a:t>
            </a:r>
            <a:r>
              <a:rPr lang="en-IN" sz="2400" dirty="0"/>
              <a:t>for timely identification, control, reporting and mitigation of fraud risk. Banks are also advised to put in place proper systems and procedure to ensure that the information available in CA/CFR is made use as a part of the credit risk governance and fraud risk management. </a:t>
            </a:r>
          </a:p>
        </p:txBody>
      </p:sp>
    </p:spTree>
    <p:extLst>
      <p:ext uri="{BB962C8B-B14F-4D97-AF65-F5344CB8AC3E}">
        <p14:creationId xmlns:p14="http://schemas.microsoft.com/office/powerpoint/2010/main" val="1186146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Annual Review of Frauds</a:t>
            </a:r>
          </a:p>
        </p:txBody>
      </p:sp>
      <p:sp>
        <p:nvSpPr>
          <p:cNvPr id="3" name="Content Placeholder 2"/>
          <p:cNvSpPr>
            <a:spLocks noGrp="1"/>
          </p:cNvSpPr>
          <p:nvPr>
            <p:ph idx="1"/>
          </p:nvPr>
        </p:nvSpPr>
        <p:spPr>
          <a:xfrm>
            <a:off x="609600" y="1416676"/>
            <a:ext cx="10972800" cy="5004070"/>
          </a:xfrm>
        </p:spPr>
        <p:txBody>
          <a:bodyPr/>
          <a:lstStyle/>
          <a:p>
            <a:pPr marL="0" lvl="3" indent="0" algn="just">
              <a:lnSpc>
                <a:spcPct val="150000"/>
              </a:lnSpc>
              <a:spcBef>
                <a:spcPts val="0"/>
              </a:spcBef>
              <a:buClrTx/>
              <a:buSzPct val="100000"/>
              <a:buNone/>
            </a:pPr>
            <a:r>
              <a:rPr lang="en-IN" dirty="0"/>
              <a:t>Banks should conduct an annual review of the frauds and place a note before the Board of Directors / Local Advisory Board for information. The reviews for the </a:t>
            </a:r>
            <a:r>
              <a:rPr lang="en-IN" dirty="0" smtClean="0"/>
              <a:t>year-ended </a:t>
            </a:r>
            <a:r>
              <a:rPr lang="en-IN" dirty="0"/>
              <a:t>March shall be put up to the Board before the end of the next quarter i.e., quarter ended June 30th. Such reviews need not be sent to RBI but may be preserved for verification by the Reserve Bank’s inspecting officers. </a:t>
            </a:r>
            <a:endParaRPr lang="en-IN" dirty="0" smtClean="0"/>
          </a:p>
          <a:p>
            <a:pPr marL="0" lvl="3" indent="0" algn="just">
              <a:spcBef>
                <a:spcPts val="0"/>
              </a:spcBef>
              <a:buClrTx/>
              <a:buSzPct val="100000"/>
              <a:buNone/>
            </a:pPr>
            <a:r>
              <a:rPr lang="en-IN" b="1" dirty="0"/>
              <a:t>The main aspects to be taken into account while making such a review include the </a:t>
            </a:r>
            <a:r>
              <a:rPr lang="en-IN" b="1" dirty="0" smtClean="0"/>
              <a:t>following:</a:t>
            </a:r>
          </a:p>
          <a:p>
            <a:pPr marL="457200" lvl="3" indent="-457200" algn="just">
              <a:lnSpc>
                <a:spcPct val="150000"/>
              </a:lnSpc>
              <a:spcBef>
                <a:spcPts val="0"/>
              </a:spcBef>
              <a:buClrTx/>
              <a:buSzPct val="100000"/>
              <a:buFont typeface="+mj-lt"/>
              <a:buAutoNum type="alphaLcPeriod"/>
            </a:pPr>
            <a:r>
              <a:rPr lang="en-IN" dirty="0"/>
              <a:t>Whether the systems in the bank are adequate to detect </a:t>
            </a:r>
            <a:r>
              <a:rPr lang="en-IN" dirty="0" smtClean="0"/>
              <a:t>frauds.</a:t>
            </a:r>
          </a:p>
          <a:p>
            <a:pPr marL="457200" lvl="3" indent="-457200" algn="just">
              <a:lnSpc>
                <a:spcPct val="150000"/>
              </a:lnSpc>
              <a:spcBef>
                <a:spcPts val="0"/>
              </a:spcBef>
              <a:buClrTx/>
              <a:buSzPct val="100000"/>
              <a:buFont typeface="+mj-lt"/>
              <a:buAutoNum type="alphaLcPeriod"/>
            </a:pPr>
            <a:r>
              <a:rPr lang="en-IN" dirty="0"/>
              <a:t>Whether frauds are examined from staff angle and, wherever necessary, the cases are reported to the Vigilance Cell for further </a:t>
            </a:r>
            <a:r>
              <a:rPr lang="en-IN" dirty="0" smtClean="0"/>
              <a:t>action.</a:t>
            </a:r>
          </a:p>
          <a:p>
            <a:pPr marL="457200" lvl="3" indent="-457200" algn="just">
              <a:lnSpc>
                <a:spcPct val="150000"/>
              </a:lnSpc>
              <a:spcBef>
                <a:spcPts val="0"/>
              </a:spcBef>
              <a:buClrTx/>
              <a:buSzPct val="100000"/>
              <a:buFont typeface="+mj-lt"/>
              <a:buAutoNum type="alphaLcPeriod"/>
            </a:pPr>
            <a:r>
              <a:rPr lang="en-IN" dirty="0"/>
              <a:t>Whether deterrent punishment is meted out, wherever warranted, to the persons found responsible.</a:t>
            </a:r>
          </a:p>
        </p:txBody>
      </p:sp>
    </p:spTree>
    <p:extLst>
      <p:ext uri="{BB962C8B-B14F-4D97-AF65-F5344CB8AC3E}">
        <p14:creationId xmlns:p14="http://schemas.microsoft.com/office/powerpoint/2010/main" val="21039651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Annual Review of Frauds</a:t>
            </a:r>
          </a:p>
        </p:txBody>
      </p:sp>
      <p:sp>
        <p:nvSpPr>
          <p:cNvPr id="3" name="Content Placeholder 2"/>
          <p:cNvSpPr>
            <a:spLocks noGrp="1"/>
          </p:cNvSpPr>
          <p:nvPr>
            <p:ph idx="1"/>
          </p:nvPr>
        </p:nvSpPr>
        <p:spPr>
          <a:xfrm>
            <a:off x="609600" y="1416676"/>
            <a:ext cx="10972800" cy="5004070"/>
          </a:xfrm>
        </p:spPr>
        <p:txBody>
          <a:bodyPr/>
          <a:lstStyle/>
          <a:p>
            <a:pPr marL="457200" lvl="3" indent="-457200" algn="just">
              <a:lnSpc>
                <a:spcPct val="150000"/>
              </a:lnSpc>
              <a:spcBef>
                <a:spcPts val="0"/>
              </a:spcBef>
              <a:buClrTx/>
              <a:buSzPct val="100000"/>
              <a:buFont typeface="+mj-lt"/>
              <a:buAutoNum type="alphaLcPeriod" startAt="4"/>
            </a:pPr>
            <a:r>
              <a:rPr lang="en-IN" dirty="0"/>
              <a:t>Whether frauds have taken place because of laxity in following the systems and </a:t>
            </a:r>
            <a:r>
              <a:rPr lang="en-IN" dirty="0" smtClean="0"/>
              <a:t>procedures.</a:t>
            </a:r>
          </a:p>
          <a:p>
            <a:pPr marL="457200" lvl="3" indent="-457200" algn="just">
              <a:lnSpc>
                <a:spcPct val="150000"/>
              </a:lnSpc>
              <a:spcBef>
                <a:spcPts val="0"/>
              </a:spcBef>
              <a:buClrTx/>
              <a:buSzPct val="100000"/>
              <a:buFont typeface="+mj-lt"/>
              <a:buAutoNum type="alphaLcPeriod" startAt="4"/>
            </a:pPr>
            <a:r>
              <a:rPr lang="en-IN" dirty="0"/>
              <a:t>Whether frauds are reported to local Police or </a:t>
            </a:r>
            <a:r>
              <a:rPr lang="en-IN" dirty="0" smtClean="0"/>
              <a:t>CBI. </a:t>
            </a:r>
          </a:p>
          <a:p>
            <a:pPr marL="0" lvl="3" indent="0" algn="just">
              <a:lnSpc>
                <a:spcPct val="150000"/>
              </a:lnSpc>
              <a:spcBef>
                <a:spcPts val="0"/>
              </a:spcBef>
              <a:buClrTx/>
              <a:buSzPct val="100000"/>
              <a:buNone/>
            </a:pPr>
            <a:r>
              <a:rPr lang="en-IN" sz="2100" b="1" dirty="0"/>
              <a:t>The annual </a:t>
            </a:r>
            <a:r>
              <a:rPr lang="en-IN" sz="2100" b="1" dirty="0" smtClean="0"/>
              <a:t>reviews </a:t>
            </a:r>
            <a:r>
              <a:rPr lang="en-IN" sz="2100" b="1" dirty="0"/>
              <a:t>should also, among other things, include the following details: </a:t>
            </a:r>
            <a:endParaRPr lang="en-IN" sz="2100" b="1" dirty="0" smtClean="0"/>
          </a:p>
          <a:p>
            <a:pPr marL="457200" lvl="3" indent="-457200" algn="just">
              <a:lnSpc>
                <a:spcPct val="150000"/>
              </a:lnSpc>
              <a:spcBef>
                <a:spcPts val="0"/>
              </a:spcBef>
              <a:buClrTx/>
              <a:buSzPct val="100000"/>
              <a:buFont typeface="+mj-lt"/>
              <a:buAutoNum type="alphaLcPeriod"/>
            </a:pPr>
            <a:r>
              <a:rPr lang="en-IN" dirty="0"/>
              <a:t>Total number of frauds detected during the year and the amount involved as compared to the previous two years</a:t>
            </a:r>
            <a:r>
              <a:rPr lang="en-IN" dirty="0" smtClean="0"/>
              <a:t>.</a:t>
            </a:r>
          </a:p>
          <a:p>
            <a:pPr marL="457200" lvl="3" indent="-457200" algn="just">
              <a:lnSpc>
                <a:spcPct val="150000"/>
              </a:lnSpc>
              <a:spcBef>
                <a:spcPts val="0"/>
              </a:spcBef>
              <a:buClrTx/>
              <a:buSzPct val="100000"/>
              <a:buFont typeface="+mj-lt"/>
              <a:buAutoNum type="alphaLcPeriod"/>
            </a:pPr>
            <a:r>
              <a:rPr lang="en-IN" dirty="0"/>
              <a:t>Analysis of frauds according to different </a:t>
            </a:r>
            <a:r>
              <a:rPr lang="en-IN" dirty="0" smtClean="0"/>
              <a:t>categories</a:t>
            </a:r>
          </a:p>
          <a:p>
            <a:pPr marL="457200" lvl="3" indent="-457200" algn="just">
              <a:lnSpc>
                <a:spcPct val="150000"/>
              </a:lnSpc>
              <a:spcBef>
                <a:spcPts val="0"/>
              </a:spcBef>
              <a:buClrTx/>
              <a:buSzPct val="100000"/>
              <a:buFont typeface="+mj-lt"/>
              <a:buAutoNum type="alphaLcPeriod"/>
            </a:pPr>
            <a:r>
              <a:rPr lang="en-IN" dirty="0"/>
              <a:t>Detailed analysis of frauds of </a:t>
            </a:r>
            <a:r>
              <a:rPr lang="en-IN" dirty="0" err="1" smtClean="0"/>
              <a:t>Rs</a:t>
            </a:r>
            <a:r>
              <a:rPr lang="en-IN" dirty="0" smtClean="0"/>
              <a:t>. </a:t>
            </a:r>
            <a:r>
              <a:rPr lang="en-IN" dirty="0"/>
              <a:t>0.1 million and above</a:t>
            </a:r>
            <a:r>
              <a:rPr lang="en-IN" dirty="0" smtClean="0"/>
              <a:t>.</a:t>
            </a:r>
          </a:p>
          <a:p>
            <a:pPr marL="457200" lvl="3" indent="-457200" algn="just">
              <a:lnSpc>
                <a:spcPct val="150000"/>
              </a:lnSpc>
              <a:spcBef>
                <a:spcPts val="0"/>
              </a:spcBef>
              <a:buClrTx/>
              <a:buSzPct val="100000"/>
              <a:buFont typeface="+mj-lt"/>
              <a:buAutoNum type="alphaLcPeriod"/>
            </a:pPr>
            <a:r>
              <a:rPr lang="en-IN" dirty="0"/>
              <a:t>Estimated loss to the bank during the year on account of frauds, amount recovered and provisions made</a:t>
            </a:r>
            <a:r>
              <a:rPr lang="en-IN" dirty="0" smtClean="0"/>
              <a:t>.</a:t>
            </a:r>
          </a:p>
          <a:p>
            <a:pPr marL="457200" lvl="3" indent="-457200" algn="just">
              <a:lnSpc>
                <a:spcPct val="150000"/>
              </a:lnSpc>
              <a:spcBef>
                <a:spcPts val="0"/>
              </a:spcBef>
              <a:buClrTx/>
              <a:buSzPct val="100000"/>
              <a:buFont typeface="+mj-lt"/>
              <a:buAutoNum type="alphaLcPeriod"/>
            </a:pPr>
            <a:r>
              <a:rPr lang="en-IN" dirty="0"/>
              <a:t>Number of cases (with amounts) where staff are involved and the action taken against staff</a:t>
            </a:r>
            <a:r>
              <a:rPr lang="en-IN" dirty="0" smtClean="0"/>
              <a:t>.</a:t>
            </a:r>
          </a:p>
          <a:p>
            <a:pPr marL="457200" lvl="3" indent="-457200" algn="just">
              <a:lnSpc>
                <a:spcPct val="150000"/>
              </a:lnSpc>
              <a:spcBef>
                <a:spcPts val="0"/>
              </a:spcBef>
              <a:buClrTx/>
              <a:buSzPct val="100000"/>
              <a:buFont typeface="+mj-lt"/>
              <a:buAutoNum type="alphaLcPeriod"/>
            </a:pPr>
            <a:r>
              <a:rPr lang="en-IN" dirty="0"/>
              <a:t>Region-wise / Zone-wise / State-wise break-up of frauds and amount involved.</a:t>
            </a:r>
          </a:p>
        </p:txBody>
      </p:sp>
    </p:spTree>
    <p:extLst>
      <p:ext uri="{BB962C8B-B14F-4D97-AF65-F5344CB8AC3E}">
        <p14:creationId xmlns:p14="http://schemas.microsoft.com/office/powerpoint/2010/main" val="41956773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Reporting of </a:t>
            </a:r>
            <a:r>
              <a:rPr lang="en-IN" sz="4800" dirty="0" smtClean="0"/>
              <a:t>Frauds </a:t>
            </a:r>
            <a:endParaRPr lang="en-IN" sz="4800" dirty="0"/>
          </a:p>
        </p:txBody>
      </p:sp>
      <p:sp>
        <p:nvSpPr>
          <p:cNvPr id="3" name="Content Placeholder 2"/>
          <p:cNvSpPr>
            <a:spLocks noGrp="1"/>
          </p:cNvSpPr>
          <p:nvPr>
            <p:ph idx="1"/>
          </p:nvPr>
        </p:nvSpPr>
        <p:spPr>
          <a:xfrm>
            <a:off x="609600" y="1416676"/>
            <a:ext cx="10972800" cy="5004070"/>
          </a:xfrm>
        </p:spPr>
        <p:txBody>
          <a:bodyPr/>
          <a:lstStyle/>
          <a:p>
            <a:pPr marL="0" lvl="3" indent="0" algn="just">
              <a:spcBef>
                <a:spcPts val="0"/>
              </a:spcBef>
              <a:buClrTx/>
              <a:buSzPct val="100000"/>
              <a:buNone/>
            </a:pPr>
            <a:r>
              <a:rPr lang="en-IN" sz="2400" b="1" dirty="0"/>
              <a:t>In order to have uniformity in reporting, frauds have been classified as under, based mainly on the provisions of the Indian Penal Code</a:t>
            </a:r>
            <a:r>
              <a:rPr lang="en-IN" sz="2400" b="1"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dirty="0"/>
              <a:t>Misappropriation and criminal breach of trust</a:t>
            </a:r>
            <a:r>
              <a:rPr lang="en-IN" sz="2200"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dirty="0"/>
              <a:t>Fraudulent encashment through forged instruments, manipulation of books of </a:t>
            </a:r>
            <a:r>
              <a:rPr lang="en-IN" sz="2200" dirty="0" smtClean="0"/>
              <a:t>account</a:t>
            </a:r>
          </a:p>
          <a:p>
            <a:pPr marL="342900" lvl="3" indent="-342900" algn="just">
              <a:lnSpc>
                <a:spcPct val="150000"/>
              </a:lnSpc>
              <a:spcBef>
                <a:spcPts val="0"/>
              </a:spcBef>
              <a:buClrTx/>
              <a:buSzPct val="100000"/>
              <a:buFont typeface="Wingdings" panose="05000000000000000000" pitchFamily="2" charset="2"/>
              <a:buChar char="§"/>
            </a:pPr>
            <a:r>
              <a:rPr lang="en-IN" sz="2200" dirty="0"/>
              <a:t>Unauthorised credit facilities extended for reward or for illegal gratification</a:t>
            </a:r>
            <a:r>
              <a:rPr lang="en-IN" sz="2200"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dirty="0"/>
              <a:t>Negligence and cash shortages</a:t>
            </a:r>
            <a:r>
              <a:rPr lang="en-IN" sz="2200"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dirty="0"/>
              <a:t>Cheating and forgery</a:t>
            </a:r>
            <a:r>
              <a:rPr lang="en-IN" sz="2200"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dirty="0"/>
              <a:t>Irregularities in foreign exchange transactions</a:t>
            </a:r>
            <a:r>
              <a:rPr lang="en-IN" sz="2200"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dirty="0"/>
              <a:t>Any other type of fraud not coming under the specific heads as above.</a:t>
            </a:r>
          </a:p>
        </p:txBody>
      </p:sp>
    </p:spTree>
    <p:extLst>
      <p:ext uri="{BB962C8B-B14F-4D97-AF65-F5344CB8AC3E}">
        <p14:creationId xmlns:p14="http://schemas.microsoft.com/office/powerpoint/2010/main" val="17493310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Reporting of </a:t>
            </a:r>
            <a:r>
              <a:rPr lang="en-IN" sz="4800" dirty="0" smtClean="0"/>
              <a:t>Frauds </a:t>
            </a:r>
            <a:endParaRPr lang="en-IN" sz="4800" dirty="0"/>
          </a:p>
        </p:txBody>
      </p:sp>
      <p:sp>
        <p:nvSpPr>
          <p:cNvPr id="3" name="Content Placeholder 2"/>
          <p:cNvSpPr>
            <a:spLocks noGrp="1"/>
          </p:cNvSpPr>
          <p:nvPr>
            <p:ph idx="1"/>
          </p:nvPr>
        </p:nvSpPr>
        <p:spPr>
          <a:xfrm>
            <a:off x="609600" y="1416676"/>
            <a:ext cx="10972800" cy="5004070"/>
          </a:xfrm>
        </p:spPr>
        <p:txBody>
          <a:bodyPr/>
          <a:lstStyle/>
          <a:p>
            <a:pPr marL="0" lvl="3" indent="0" algn="just">
              <a:lnSpc>
                <a:spcPct val="150000"/>
              </a:lnSpc>
              <a:spcBef>
                <a:spcPts val="0"/>
              </a:spcBef>
              <a:buClrTx/>
              <a:buSzPct val="100000"/>
              <a:buNone/>
            </a:pPr>
            <a:r>
              <a:rPr lang="en-IN" sz="2200" b="1" dirty="0"/>
              <a:t>Report on Frauds Outstanding - FMR 2</a:t>
            </a:r>
            <a:r>
              <a:rPr lang="en-IN" sz="2200" dirty="0"/>
              <a:t>: </a:t>
            </a:r>
            <a:r>
              <a:rPr lang="en-IN" sz="2200" dirty="0" smtClean="0"/>
              <a:t> </a:t>
            </a:r>
            <a:r>
              <a:rPr lang="en-IN" u="sng" dirty="0"/>
              <a:t>Banks should furnish a certificate, as part of the above report, to the effect that all individual fraud cases of </a:t>
            </a:r>
            <a:r>
              <a:rPr lang="en-IN" u="sng" dirty="0" smtClean="0"/>
              <a:t>Rs.0.1 </a:t>
            </a:r>
            <a:r>
              <a:rPr lang="en-IN" u="sng" dirty="0"/>
              <a:t>million and above reported to the Reserve Bank in FMR-1 during the quarter have also been put up to the bank’s Board and have been incorporated in Part-A (columns 4 and 5) and Parts B and C of FMR-2. A ‘Nil’ report should be submitted if there are no frauds outstanding at the end of a quarter</a:t>
            </a:r>
            <a:r>
              <a:rPr lang="en-IN" dirty="0"/>
              <a:t>. </a:t>
            </a:r>
            <a:endParaRPr lang="en-IN" dirty="0" smtClean="0"/>
          </a:p>
          <a:p>
            <a:pPr marL="0" lvl="3" indent="0" algn="just">
              <a:lnSpc>
                <a:spcPct val="150000"/>
              </a:lnSpc>
              <a:spcBef>
                <a:spcPts val="0"/>
              </a:spcBef>
              <a:buClrTx/>
              <a:buSzPct val="100000"/>
              <a:buNone/>
            </a:pPr>
            <a:r>
              <a:rPr lang="en-IN" sz="2200" b="1" dirty="0"/>
              <a:t>Progress Report on Frauds - FMR 3</a:t>
            </a:r>
            <a:r>
              <a:rPr lang="en-IN" sz="2200" dirty="0"/>
              <a:t>: </a:t>
            </a:r>
            <a:r>
              <a:rPr lang="en-IN" u="sng" dirty="0"/>
              <a:t>A list of cases of frauds where there are no developments during a quarter with a brief description including name of branch and date of reporting may be furnished in Part - B of FMR 3. A </a:t>
            </a:r>
            <a:r>
              <a:rPr lang="en-IN" dirty="0"/>
              <a:t>‘Nil’ report should be submitted if there are no frauds above </a:t>
            </a:r>
            <a:r>
              <a:rPr lang="en-IN" dirty="0" smtClean="0"/>
              <a:t>Rs.0.1 </a:t>
            </a:r>
            <a:r>
              <a:rPr lang="en-IN" dirty="0"/>
              <a:t>million outstanding. </a:t>
            </a:r>
            <a:endParaRPr lang="en-IN" dirty="0" smtClean="0"/>
          </a:p>
          <a:p>
            <a:pPr marL="0" lvl="3" indent="0" algn="just">
              <a:lnSpc>
                <a:spcPct val="150000"/>
              </a:lnSpc>
              <a:spcBef>
                <a:spcPts val="0"/>
              </a:spcBef>
              <a:buClrTx/>
              <a:buSzPct val="100000"/>
              <a:buNone/>
            </a:pPr>
            <a:r>
              <a:rPr lang="en-US" dirty="0"/>
              <a:t>	</a:t>
            </a:r>
            <a:endParaRPr lang="en-IN" dirty="0" smtClean="0"/>
          </a:p>
          <a:p>
            <a:pPr marL="0" lvl="3"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3255053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Reporting of </a:t>
            </a:r>
            <a:r>
              <a:rPr lang="en-IN" sz="4800" dirty="0" smtClean="0"/>
              <a:t>Frauds </a:t>
            </a:r>
            <a:endParaRPr lang="en-IN" sz="4800" dirty="0"/>
          </a:p>
        </p:txBody>
      </p:sp>
      <p:sp>
        <p:nvSpPr>
          <p:cNvPr id="3" name="Content Placeholder 2"/>
          <p:cNvSpPr>
            <a:spLocks noGrp="1"/>
          </p:cNvSpPr>
          <p:nvPr>
            <p:ph idx="1"/>
          </p:nvPr>
        </p:nvSpPr>
        <p:spPr>
          <a:xfrm>
            <a:off x="609600" y="1249249"/>
            <a:ext cx="10972800" cy="5004070"/>
          </a:xfrm>
        </p:spPr>
        <p:txBody>
          <a:bodyPr/>
          <a:lstStyle/>
          <a:p>
            <a:pPr marL="0" lvl="3" indent="0" algn="just">
              <a:lnSpc>
                <a:spcPct val="150000"/>
              </a:lnSpc>
              <a:spcBef>
                <a:spcPts val="0"/>
              </a:spcBef>
              <a:buClrTx/>
              <a:buSzPct val="100000"/>
              <a:buNone/>
            </a:pPr>
            <a:r>
              <a:rPr lang="en-IN" sz="2200" b="1" dirty="0"/>
              <a:t>Delays in Reporting of Frauds:  </a:t>
            </a:r>
            <a:r>
              <a:rPr lang="en-IN" dirty="0"/>
              <a:t>Banks should ensure that the reporting system is suitably streamlined so that delays in reporting of frauds, submission of delayed and incomplete fraud reports are avoided. Banks must fix staff accountability in respect of delays in reporting fraud cases to RBI. </a:t>
            </a:r>
            <a:endParaRPr lang="en-IN" dirty="0" smtClean="0"/>
          </a:p>
          <a:p>
            <a:pPr marL="0" lvl="3" indent="0" algn="just">
              <a:lnSpc>
                <a:spcPct val="150000"/>
              </a:lnSpc>
              <a:spcBef>
                <a:spcPts val="0"/>
              </a:spcBef>
              <a:buClrTx/>
              <a:buSzPct val="100000"/>
              <a:buNone/>
            </a:pPr>
            <a:r>
              <a:rPr lang="en-IN" sz="2200" b="1" dirty="0"/>
              <a:t>Reports to the Board: </a:t>
            </a:r>
            <a:r>
              <a:rPr lang="en-IN" u="sng" dirty="0"/>
              <a:t>Banks should ensure that all frauds of </a:t>
            </a:r>
            <a:r>
              <a:rPr lang="en-IN" u="sng" dirty="0" smtClean="0"/>
              <a:t>Rs.0.1 </a:t>
            </a:r>
            <a:r>
              <a:rPr lang="en-IN" u="sng" dirty="0"/>
              <a:t>million and above are reported to their Boards promptly on their detection</a:t>
            </a:r>
            <a:r>
              <a:rPr lang="en-IN" dirty="0"/>
              <a:t>. Such reports should, among other things, take note of the failure on the part of the concerned branch officials and controlling authorities, and give details of action initiated against the officials responsible for the fraud. </a:t>
            </a:r>
            <a:endParaRPr lang="en-IN" dirty="0" smtClean="0"/>
          </a:p>
          <a:p>
            <a:pPr marL="0" lvl="3" indent="0" algn="just">
              <a:lnSpc>
                <a:spcPct val="150000"/>
              </a:lnSpc>
              <a:spcBef>
                <a:spcPts val="0"/>
              </a:spcBef>
              <a:buClrTx/>
              <a:buSzPct val="100000"/>
              <a:buNone/>
            </a:pPr>
            <a:r>
              <a:rPr lang="en-IN" sz="2200" b="1" dirty="0"/>
              <a:t>Operationalisation of Central Fraud Registry: </a:t>
            </a:r>
            <a:r>
              <a:rPr lang="en-IN" dirty="0"/>
              <a:t>“Along with early detection mechanisms for frauds, a Central Fraud Registry CFR is </a:t>
            </a:r>
            <a:r>
              <a:rPr lang="en-IN" dirty="0" smtClean="0"/>
              <a:t>created </a:t>
            </a:r>
            <a:r>
              <a:rPr lang="en-IN" dirty="0"/>
              <a:t>simultaneously as a searchable centralised database for use by banks.”</a:t>
            </a:r>
            <a:r>
              <a:rPr lang="en-US" sz="2200" b="1" dirty="0"/>
              <a:t>	</a:t>
            </a:r>
            <a:endParaRPr lang="en-IN" sz="2200" b="1" dirty="0"/>
          </a:p>
          <a:p>
            <a:pPr marL="0" lvl="3"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12049381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Reporting of </a:t>
            </a:r>
            <a:r>
              <a:rPr lang="en-IN" sz="4800" dirty="0" smtClean="0"/>
              <a:t>Frauds </a:t>
            </a:r>
            <a:endParaRPr lang="en-IN" sz="4800" dirty="0"/>
          </a:p>
        </p:txBody>
      </p:sp>
      <p:sp>
        <p:nvSpPr>
          <p:cNvPr id="3" name="Content Placeholder 2"/>
          <p:cNvSpPr>
            <a:spLocks noGrp="1"/>
          </p:cNvSpPr>
          <p:nvPr>
            <p:ph idx="1"/>
          </p:nvPr>
        </p:nvSpPr>
        <p:spPr>
          <a:xfrm>
            <a:off x="609600" y="1249249"/>
            <a:ext cx="10972800" cy="5004070"/>
          </a:xfrm>
        </p:spPr>
        <p:txBody>
          <a:bodyPr/>
          <a:lstStyle/>
          <a:p>
            <a:pPr marL="0" lvl="3" indent="0" algn="just">
              <a:lnSpc>
                <a:spcPct val="150000"/>
              </a:lnSpc>
              <a:spcBef>
                <a:spcPts val="0"/>
              </a:spcBef>
              <a:buClrTx/>
              <a:buSzPct val="100000"/>
              <a:buNone/>
            </a:pPr>
            <a:r>
              <a:rPr lang="en-IN" sz="2200" b="1" dirty="0"/>
              <a:t>Revision of limits in reporting of Fraud Cases</a:t>
            </a:r>
            <a:r>
              <a:rPr lang="en-IN" sz="2200" b="1" dirty="0" smtClean="0"/>
              <a:t>: </a:t>
            </a:r>
            <a:r>
              <a:rPr lang="en-IN" sz="1800" b="1" dirty="0"/>
              <a:t>Recently a review of the fraud reporting mechanism to the Regional Offices/Central Fraud Monitoring Cell (CFMC) of the RBI was undertaken and it has been decided to effect some changes in the same. </a:t>
            </a:r>
            <a:endParaRPr lang="en-IN" sz="1800" b="1" dirty="0" smtClean="0"/>
          </a:p>
          <a:p>
            <a:pPr marL="342900" lvl="3" indent="-342900" algn="just">
              <a:lnSpc>
                <a:spcPct val="150000"/>
              </a:lnSpc>
              <a:spcBef>
                <a:spcPts val="0"/>
              </a:spcBef>
              <a:buClrTx/>
              <a:buSzPct val="100000"/>
              <a:buFont typeface="Wingdings" panose="05000000000000000000" pitchFamily="2" charset="2"/>
              <a:buChar char="§"/>
            </a:pPr>
            <a:r>
              <a:rPr lang="en-IN" dirty="0"/>
              <a:t>Frauds of </a:t>
            </a:r>
            <a:r>
              <a:rPr lang="en-IN" dirty="0" smtClean="0"/>
              <a:t>Rs.0.1 </a:t>
            </a:r>
            <a:r>
              <a:rPr lang="en-IN" dirty="0"/>
              <a:t>million and above but below </a:t>
            </a:r>
            <a:r>
              <a:rPr lang="en-IN" dirty="0" smtClean="0"/>
              <a:t>Rs.50 </a:t>
            </a:r>
            <a:r>
              <a:rPr lang="en-IN" dirty="0"/>
              <a:t>million will be monitored by the respective Regional Office of RBI under whose jurisdiction the Head Office of the bank falls / Senior Supervisory Manager (SSM) of the bank. Frauds of </a:t>
            </a:r>
            <a:r>
              <a:rPr lang="en-IN" dirty="0" smtClean="0"/>
              <a:t>Rs.50 </a:t>
            </a:r>
            <a:r>
              <a:rPr lang="en-IN" dirty="0"/>
              <a:t>million and above will be monitored by CFMC, Bengaluru, </a:t>
            </a:r>
            <a:r>
              <a:rPr lang="en-IN" dirty="0" smtClean="0"/>
              <a:t>and</a:t>
            </a:r>
          </a:p>
          <a:p>
            <a:pPr marL="342900" lvl="3" indent="-342900" algn="just">
              <a:lnSpc>
                <a:spcPct val="150000"/>
              </a:lnSpc>
              <a:spcBef>
                <a:spcPts val="0"/>
              </a:spcBef>
              <a:buClrTx/>
              <a:buSzPct val="100000"/>
              <a:buFont typeface="Wingdings" panose="05000000000000000000" pitchFamily="2" charset="2"/>
              <a:buChar char="§"/>
            </a:pPr>
            <a:r>
              <a:rPr lang="en-IN" dirty="0"/>
              <a:t>Flash reports are to be sent in fraud cases of </a:t>
            </a:r>
            <a:r>
              <a:rPr lang="en-IN" dirty="0" smtClean="0"/>
              <a:t>Rs.50 </a:t>
            </a:r>
            <a:r>
              <a:rPr lang="en-IN" dirty="0"/>
              <a:t>million and above to the CGM-</a:t>
            </a:r>
            <a:r>
              <a:rPr lang="en-IN" dirty="0" err="1"/>
              <a:t>i</a:t>
            </a:r>
            <a:r>
              <a:rPr lang="en-IN" dirty="0"/>
              <a:t>-C, DBS, CO with a copy to CFMC at Bengaluru as against the present limit of </a:t>
            </a:r>
            <a:r>
              <a:rPr lang="en-IN" dirty="0" err="1" smtClean="0"/>
              <a:t>Rs</a:t>
            </a:r>
            <a:r>
              <a:rPr lang="en-IN" dirty="0" smtClean="0"/>
              <a:t>. </a:t>
            </a:r>
            <a:r>
              <a:rPr lang="en-IN" dirty="0"/>
              <a:t>10 million and above</a:t>
            </a:r>
            <a:r>
              <a:rPr lang="en-IN" dirty="0" smtClean="0"/>
              <a:t>. </a:t>
            </a:r>
          </a:p>
        </p:txBody>
      </p:sp>
    </p:spTree>
    <p:extLst>
      <p:ext uri="{BB962C8B-B14F-4D97-AF65-F5344CB8AC3E}">
        <p14:creationId xmlns:p14="http://schemas.microsoft.com/office/powerpoint/2010/main" val="20347054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4800" dirty="0"/>
              <a:t>Reporting of </a:t>
            </a:r>
            <a:r>
              <a:rPr lang="en-IN" sz="4800" dirty="0" smtClean="0"/>
              <a:t>Frauds </a:t>
            </a:r>
            <a:endParaRPr lang="en-IN" sz="4800" dirty="0"/>
          </a:p>
        </p:txBody>
      </p:sp>
      <p:sp>
        <p:nvSpPr>
          <p:cNvPr id="3" name="Content Placeholder 2"/>
          <p:cNvSpPr>
            <a:spLocks noGrp="1"/>
          </p:cNvSpPr>
          <p:nvPr>
            <p:ph idx="1"/>
          </p:nvPr>
        </p:nvSpPr>
        <p:spPr>
          <a:xfrm>
            <a:off x="609600" y="1249249"/>
            <a:ext cx="10972800" cy="5004070"/>
          </a:xfrm>
        </p:spPr>
        <p:txBody>
          <a:bodyPr/>
          <a:lstStyle/>
          <a:p>
            <a:pPr marL="0" lvl="3" indent="0" algn="just">
              <a:lnSpc>
                <a:spcPct val="150000"/>
              </a:lnSpc>
              <a:spcBef>
                <a:spcPts val="0"/>
              </a:spcBef>
              <a:buClrTx/>
              <a:buSzPct val="100000"/>
              <a:buNone/>
            </a:pPr>
            <a:r>
              <a:rPr lang="en-IN" dirty="0"/>
              <a:t>Further, it has also been decided by RBI that henceforth Banks / FIs need not send the hard copies of the FMR-1 returns. Instead, a monthly certificate should be submitted </a:t>
            </a:r>
            <a:r>
              <a:rPr lang="en-IN" dirty="0" smtClean="0"/>
              <a:t>to </a:t>
            </a:r>
            <a:r>
              <a:rPr lang="en-IN" dirty="0"/>
              <a:t>the effect that soft copy of all the frauds of </a:t>
            </a:r>
            <a:r>
              <a:rPr lang="en-IN" dirty="0" err="1" smtClean="0"/>
              <a:t>Rs</a:t>
            </a:r>
            <a:r>
              <a:rPr lang="en-IN" dirty="0" smtClean="0"/>
              <a:t>. 0.1 </a:t>
            </a:r>
            <a:r>
              <a:rPr lang="en-IN" dirty="0"/>
              <a:t>million and above, to be reported to the RBI in a month, has been sent to email. The certificate should contain serially the fraud number, name of the party, amount involved and the date of sending the soft copy to RBI. The certificate may be sent to CFMC, Bengaluru with a copy to the respective Regional Office of RBI under whose jurisdiction the Head Office of the bank falls /SSM of the bank, within seven days from the end of the month. </a:t>
            </a:r>
          </a:p>
        </p:txBody>
      </p:sp>
    </p:spTree>
    <p:extLst>
      <p:ext uri="{BB962C8B-B14F-4D97-AF65-F5344CB8AC3E}">
        <p14:creationId xmlns:p14="http://schemas.microsoft.com/office/powerpoint/2010/main" val="1787636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3"/>
            <a:ext cx="10972800" cy="737584"/>
          </a:xfrm>
        </p:spPr>
        <p:txBody>
          <a:bodyPr/>
          <a:lstStyle/>
          <a:p>
            <a:pPr algn="ctr"/>
            <a:r>
              <a:rPr lang="en-IN" sz="4800" dirty="0"/>
              <a:t/>
            </a:r>
            <a:br>
              <a:rPr lang="en-IN" sz="4800" dirty="0"/>
            </a:br>
            <a:r>
              <a:rPr lang="en-IN" sz="4800" dirty="0"/>
              <a:t/>
            </a:r>
            <a:br>
              <a:rPr lang="en-IN" sz="4800" dirty="0"/>
            </a:br>
            <a:r>
              <a:rPr lang="en-IN" sz="3600" dirty="0"/>
              <a:t>Authorities under the Fugitive Economic Offenders Act</a:t>
            </a:r>
          </a:p>
        </p:txBody>
      </p:sp>
      <p:sp>
        <p:nvSpPr>
          <p:cNvPr id="3" name="Content Placeholder 2"/>
          <p:cNvSpPr>
            <a:spLocks noGrp="1"/>
          </p:cNvSpPr>
          <p:nvPr>
            <p:ph idx="1"/>
          </p:nvPr>
        </p:nvSpPr>
        <p:spPr>
          <a:xfrm>
            <a:off x="609600" y="1352279"/>
            <a:ext cx="10972800" cy="5074278"/>
          </a:xfrm>
        </p:spPr>
        <p:txBody>
          <a:bodyPr/>
          <a:lstStyle/>
          <a:p>
            <a:pPr marL="0" lvl="2" indent="0" algn="just">
              <a:spcBef>
                <a:spcPts val="0"/>
              </a:spcBef>
              <a:buNone/>
            </a:pPr>
            <a:r>
              <a:rPr lang="en-IN" sz="2000" b="1" dirty="0"/>
              <a:t>The Director and Deputy Director appointed under section 49(1) of the Prevention of Money-laundering Act, 2002 have the powers </a:t>
            </a:r>
            <a:r>
              <a:rPr lang="en-IN" sz="2000" b="1" dirty="0" smtClean="0"/>
              <a:t>of: </a:t>
            </a:r>
          </a:p>
          <a:p>
            <a:pPr marL="342900" lvl="2" indent="-342900" algn="just">
              <a:lnSpc>
                <a:spcPct val="150000"/>
              </a:lnSpc>
              <a:spcBef>
                <a:spcPts val="0"/>
              </a:spcBef>
              <a:buFont typeface="Wingdings" panose="05000000000000000000" pitchFamily="2" charset="2"/>
              <a:buChar char="§"/>
            </a:pPr>
            <a:r>
              <a:rPr lang="en-IN" sz="2000" dirty="0"/>
              <a:t>Discovery and inspection</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dirty="0"/>
              <a:t>Enforcing the attendance of any person including any officer of a reporting </a:t>
            </a:r>
            <a:r>
              <a:rPr lang="en-IN" sz="2000" dirty="0" smtClean="0"/>
              <a:t>entity.</a:t>
            </a:r>
          </a:p>
          <a:p>
            <a:pPr marL="342900" lvl="2" indent="-342900" algn="just">
              <a:lnSpc>
                <a:spcPct val="150000"/>
              </a:lnSpc>
              <a:spcBef>
                <a:spcPts val="0"/>
              </a:spcBef>
              <a:buFont typeface="Wingdings" panose="05000000000000000000" pitchFamily="2" charset="2"/>
              <a:buChar char="§"/>
            </a:pPr>
            <a:r>
              <a:rPr lang="en-IN" sz="2000" dirty="0"/>
              <a:t>Compelling the production of records</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dirty="0"/>
              <a:t>Receiving evidence on affidavits</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dirty="0"/>
              <a:t>Power of </a:t>
            </a:r>
            <a:r>
              <a:rPr lang="en-IN" sz="2000" dirty="0" smtClean="0"/>
              <a:t>survey</a:t>
            </a:r>
          </a:p>
          <a:p>
            <a:pPr marL="0" lvl="2" indent="0" algn="just">
              <a:spcBef>
                <a:spcPts val="0"/>
              </a:spcBef>
              <a:buNone/>
            </a:pPr>
            <a:r>
              <a:rPr lang="en-IN" sz="2000" b="1" dirty="0"/>
              <a:t>The Special Court, which is a Court of Session designated as a special court u/s 43(1) of the Prevention of Money-laundering Act, 2002 has the following powers: </a:t>
            </a:r>
            <a:endParaRPr lang="en-IN" sz="2000" b="1" dirty="0" smtClean="0"/>
          </a:p>
          <a:p>
            <a:pPr marL="342900" lvl="2" indent="-342900" algn="just">
              <a:lnSpc>
                <a:spcPct val="150000"/>
              </a:lnSpc>
              <a:spcBef>
                <a:spcPts val="0"/>
              </a:spcBef>
              <a:buFont typeface="Wingdings" panose="05000000000000000000" pitchFamily="2" charset="2"/>
              <a:buChar char="§"/>
            </a:pPr>
            <a:r>
              <a:rPr lang="en-IN" sz="2000" dirty="0"/>
              <a:t>Attachment of property of an alleged fugitive economic offender</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dirty="0"/>
              <a:t>Power to issue notice on an alleged fugitive economic offender</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dirty="0"/>
              <a:t>Power to confiscate or release property attached as per the provisions of the Act</a:t>
            </a:r>
            <a:r>
              <a:rPr lang="en-IN" sz="2000" dirty="0" smtClean="0"/>
              <a:t>.	 </a:t>
            </a:r>
            <a:endParaRPr lang="en-IN" sz="2000" dirty="0"/>
          </a:p>
          <a:p>
            <a:pPr lvl="1" algn="just"/>
            <a:endParaRPr lang="en-IN" b="1" dirty="0"/>
          </a:p>
        </p:txBody>
      </p:sp>
    </p:spTree>
    <p:extLst>
      <p:ext uri="{BB962C8B-B14F-4D97-AF65-F5344CB8AC3E}">
        <p14:creationId xmlns:p14="http://schemas.microsoft.com/office/powerpoint/2010/main" val="254407934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3800" dirty="0"/>
              <a:t>Case Study: Practical Aspects: PMC Bank Fraud Case</a:t>
            </a:r>
          </a:p>
        </p:txBody>
      </p:sp>
      <p:sp>
        <p:nvSpPr>
          <p:cNvPr id="3" name="Content Placeholder 2"/>
          <p:cNvSpPr>
            <a:spLocks noGrp="1"/>
          </p:cNvSpPr>
          <p:nvPr>
            <p:ph idx="1"/>
          </p:nvPr>
        </p:nvSpPr>
        <p:spPr>
          <a:xfrm>
            <a:off x="609600" y="1249249"/>
            <a:ext cx="10972800" cy="5004070"/>
          </a:xfrm>
        </p:spPr>
        <p:txBody>
          <a:bodyPr/>
          <a:lstStyle/>
          <a:p>
            <a:pPr marL="0" lvl="3" indent="0" algn="just">
              <a:lnSpc>
                <a:spcPct val="150000"/>
              </a:lnSpc>
              <a:spcBef>
                <a:spcPts val="0"/>
              </a:spcBef>
              <a:buClrTx/>
              <a:buSzPct val="100000"/>
              <a:buNone/>
            </a:pPr>
            <a:r>
              <a:rPr lang="en-IN" dirty="0"/>
              <a:t>The banking sector has huge Non-Performing Assets (NPA). In this tough time another bank fraud came in the light in the name of Punjab &amp; Maharashtra Cooperative (PMC) Bank. This bank was established on February 13, 1984 as a single branch cooperative Bank. Punjab &amp; Maharashtra Cooperative (PMC) Bank is a Scheduled Urban Co-operative Bank with its area of operation in the States of Maharashtra, Gujarat, Delhi, Goa, Karnataka, Madhya Pradesh and Andhra Pradesh. </a:t>
            </a:r>
            <a:endParaRPr lang="en-IN" dirty="0" smtClean="0"/>
          </a:p>
          <a:p>
            <a:pPr marL="0" lvl="3" indent="0" algn="just">
              <a:lnSpc>
                <a:spcPct val="150000"/>
              </a:lnSpc>
              <a:spcBef>
                <a:spcPts val="0"/>
              </a:spcBef>
              <a:buClrTx/>
              <a:buSzPct val="100000"/>
              <a:buNone/>
            </a:pPr>
            <a:r>
              <a:rPr lang="en-IN" dirty="0"/>
              <a:t>The summary of this bank fraud is that the higher management of the PMC bank has given huge loan to the Housing Development and Infrastructure Ltd (HDIL) and its group entities. This fraud case is related to transfer of 70% of the total credit facilities of the PMC bank to HDIL and its associated </a:t>
            </a:r>
            <a:r>
              <a:rPr lang="en-IN" dirty="0" smtClean="0"/>
              <a:t>companies </a:t>
            </a:r>
            <a:r>
              <a:rPr lang="en-IN" dirty="0"/>
              <a:t> </a:t>
            </a:r>
            <a:r>
              <a:rPr lang="en-IN" dirty="0" smtClean="0"/>
              <a:t>and the </a:t>
            </a:r>
            <a:r>
              <a:rPr lang="en-IN" dirty="0"/>
              <a:t>total amount of the bank fraud then it was </a:t>
            </a:r>
            <a:r>
              <a:rPr lang="en-IN" dirty="0" err="1"/>
              <a:t>Rs</a:t>
            </a:r>
            <a:r>
              <a:rPr lang="en-IN" dirty="0"/>
              <a:t> 4,355 cr. Now the total NPA of the bank has grown to 73%. </a:t>
            </a:r>
          </a:p>
        </p:txBody>
      </p:sp>
    </p:spTree>
    <p:extLst>
      <p:ext uri="{BB962C8B-B14F-4D97-AF65-F5344CB8AC3E}">
        <p14:creationId xmlns:p14="http://schemas.microsoft.com/office/powerpoint/2010/main" val="4733117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3800" dirty="0"/>
              <a:t>Case Study: Practical Aspects: PMC Bank Fraud Case</a:t>
            </a:r>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dirty="0"/>
              <a:t>The PMC bank allegedly </a:t>
            </a:r>
            <a:r>
              <a:rPr lang="en-IN" dirty="0" smtClean="0"/>
              <a:t>favoured </a:t>
            </a:r>
            <a:r>
              <a:rPr lang="en-IN" dirty="0"/>
              <a:t>to the promoters of Housing Development and Infrastructure Ltd (HDIL) and allowed them to operate password protected ‘masked accounts’. </a:t>
            </a:r>
            <a:endParaRPr lang="en-IN" dirty="0" smtClean="0"/>
          </a:p>
          <a:p>
            <a:pPr marL="0" lvl="3" indent="0" algn="just">
              <a:lnSpc>
                <a:spcPct val="150000"/>
              </a:lnSpc>
              <a:spcBef>
                <a:spcPts val="0"/>
              </a:spcBef>
              <a:buClrTx/>
              <a:buSzPct val="100000"/>
              <a:buNone/>
            </a:pPr>
            <a:r>
              <a:rPr lang="en-IN" b="1" dirty="0"/>
              <a:t>It is found that around 21,049 bank accounts were opened by bogus names to conceal 44 loan accounts. The bank’s software was also tampered to conceal these loan accounts. </a:t>
            </a:r>
            <a:endParaRPr lang="en-IN" b="1" dirty="0" smtClean="0"/>
          </a:p>
          <a:p>
            <a:pPr marL="0" lvl="3" indent="0" algn="just">
              <a:lnSpc>
                <a:spcPct val="150000"/>
              </a:lnSpc>
              <a:spcBef>
                <a:spcPts val="0"/>
              </a:spcBef>
              <a:buClrTx/>
              <a:buSzPct val="100000"/>
              <a:buNone/>
            </a:pPr>
            <a:r>
              <a:rPr lang="en-IN" dirty="0"/>
              <a:t>This bank fraud case is busted by a bunch of women employees of the credit department of the PMC bank. These employees told to the RBI that they were aware of the ghost accounts. When this case came in the light; then customers of the PMC bank rushed to the PMC bank to withdraw their hard-earned money but they were refused to give their deposited money and withdrawal limit is set by the bank. </a:t>
            </a:r>
            <a:endParaRPr lang="en-IN" dirty="0" smtClean="0"/>
          </a:p>
          <a:p>
            <a:pPr marL="0" lvl="3" indent="0" algn="just">
              <a:lnSpc>
                <a:spcPct val="150000"/>
              </a:lnSpc>
              <a:spcBef>
                <a:spcPts val="0"/>
              </a:spcBef>
              <a:buClrTx/>
              <a:buSzPct val="100000"/>
              <a:buNone/>
            </a:pPr>
            <a:r>
              <a:rPr lang="en-IN" sz="1800" dirty="0" smtClean="0"/>
              <a:t>Now the Enforcement Directorate (ED) has sealed the assets of </a:t>
            </a:r>
            <a:r>
              <a:rPr lang="en-IN" sz="1800" dirty="0" err="1" smtClean="0"/>
              <a:t>Rs</a:t>
            </a:r>
            <a:r>
              <a:rPr lang="en-IN" sz="1800" dirty="0" smtClean="0"/>
              <a:t> 3,500 </a:t>
            </a:r>
            <a:r>
              <a:rPr lang="en-IN" sz="1800" dirty="0" err="1" smtClean="0"/>
              <a:t>cr</a:t>
            </a:r>
            <a:r>
              <a:rPr lang="en-IN" sz="1800" dirty="0" smtClean="0"/>
              <a:t> of the HDIL group and the HDIL chief </a:t>
            </a:r>
            <a:r>
              <a:rPr lang="en-IN" sz="1800" dirty="0" err="1" smtClean="0"/>
              <a:t>Rakesh</a:t>
            </a:r>
            <a:r>
              <a:rPr lang="en-IN" sz="1800" dirty="0" smtClean="0"/>
              <a:t> </a:t>
            </a:r>
            <a:r>
              <a:rPr lang="en-IN" sz="1800" dirty="0" err="1" smtClean="0"/>
              <a:t>Wadhawan</a:t>
            </a:r>
            <a:r>
              <a:rPr lang="en-IN" sz="1800" dirty="0" smtClean="0"/>
              <a:t> and his son </a:t>
            </a:r>
            <a:r>
              <a:rPr lang="en-IN" sz="1800" dirty="0" err="1" smtClean="0"/>
              <a:t>Sarang</a:t>
            </a:r>
            <a:r>
              <a:rPr lang="en-IN" sz="1800" dirty="0" smtClean="0"/>
              <a:t> </a:t>
            </a:r>
            <a:r>
              <a:rPr lang="en-IN" sz="1800" dirty="0" err="1" smtClean="0"/>
              <a:t>Wadhawan</a:t>
            </a:r>
            <a:r>
              <a:rPr lang="en-IN" sz="1800" dirty="0" smtClean="0"/>
              <a:t> have been arrested by the Mumbai Police. </a:t>
            </a:r>
            <a:endParaRPr lang="en-IN" sz="1800" dirty="0"/>
          </a:p>
        </p:txBody>
      </p:sp>
    </p:spTree>
    <p:extLst>
      <p:ext uri="{BB962C8B-B14F-4D97-AF65-F5344CB8AC3E}">
        <p14:creationId xmlns:p14="http://schemas.microsoft.com/office/powerpoint/2010/main" val="261486377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88939"/>
            <a:ext cx="10972800" cy="737584"/>
          </a:xfrm>
        </p:spPr>
        <p:txBody>
          <a:bodyPr/>
          <a:lstStyle/>
          <a:p>
            <a:pPr algn="ctr"/>
            <a:r>
              <a:rPr lang="en-IN" sz="4000" dirty="0"/>
              <a:t/>
            </a:r>
            <a:br>
              <a:rPr lang="en-IN" sz="4000" dirty="0"/>
            </a:br>
            <a:r>
              <a:rPr lang="en-IN" sz="3800" dirty="0"/>
              <a:t>Case Study: Practical Aspects: PMC Bank Fraud Case</a:t>
            </a:r>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sz="2400" dirty="0"/>
              <a:t>Now it the need of the hour that the central government need to make some strict policies to prevent such banking frauds in the country. The most important measure </a:t>
            </a:r>
            <a:r>
              <a:rPr lang="en-IN" sz="2400" dirty="0" smtClean="0"/>
              <a:t> </a:t>
            </a:r>
            <a:r>
              <a:rPr lang="en-IN" sz="2400" dirty="0"/>
              <a:t>is to restrict the political intervention in the functioning of the Indian bank. </a:t>
            </a:r>
            <a:endParaRPr lang="en-IN" dirty="0"/>
          </a:p>
        </p:txBody>
      </p:sp>
    </p:spTree>
    <p:extLst>
      <p:ext uri="{BB962C8B-B14F-4D97-AF65-F5344CB8AC3E}">
        <p14:creationId xmlns:p14="http://schemas.microsoft.com/office/powerpoint/2010/main" val="3837570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34391"/>
            <a:ext cx="10972800" cy="737584"/>
          </a:xfrm>
        </p:spPr>
        <p:txBody>
          <a:bodyPr/>
          <a:lstStyle/>
          <a:p>
            <a:pPr algn="ctr"/>
            <a:r>
              <a:rPr lang="en-IN" sz="4000" dirty="0"/>
              <a:t/>
            </a:r>
            <a:br>
              <a:rPr lang="en-IN" sz="4000" dirty="0"/>
            </a:br>
            <a:r>
              <a:rPr lang="en-IN" sz="2800" b="1" dirty="0"/>
              <a:t>Case Study: Practical Aspects: The Punjab National Bank Fraud Case</a:t>
            </a:r>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dirty="0"/>
              <a:t>It relates to fraudulent letter of undertaking worth ₹11,356.84 </a:t>
            </a:r>
            <a:r>
              <a:rPr lang="en-IN" dirty="0" err="1"/>
              <a:t>crore</a:t>
            </a:r>
            <a:r>
              <a:rPr lang="en-IN" dirty="0"/>
              <a:t> (US$ 1.4 billion) issued by the Punjab National Bank at its Brady House branch in Fort, Mumbai; making Punjab National Bank liable for the amount. The fraud was allegedly organized by jeweller and designer </a:t>
            </a:r>
            <a:r>
              <a:rPr lang="en-IN" dirty="0" err="1"/>
              <a:t>Nirav</a:t>
            </a:r>
            <a:r>
              <a:rPr lang="en-IN" dirty="0"/>
              <a:t> </a:t>
            </a:r>
            <a:r>
              <a:rPr lang="en-IN" dirty="0" err="1"/>
              <a:t>Modi</a:t>
            </a:r>
            <a:r>
              <a:rPr lang="en-IN" dirty="0"/>
              <a:t>. </a:t>
            </a:r>
            <a:r>
              <a:rPr lang="en-IN" dirty="0" err="1"/>
              <a:t>Nirav</a:t>
            </a:r>
            <a:r>
              <a:rPr lang="en-IN" dirty="0"/>
              <a:t>, his wife Ami </a:t>
            </a:r>
            <a:r>
              <a:rPr lang="en-IN" dirty="0" err="1"/>
              <a:t>Modi</a:t>
            </a:r>
            <a:r>
              <a:rPr lang="en-IN" dirty="0"/>
              <a:t>, brother </a:t>
            </a:r>
            <a:r>
              <a:rPr lang="en-IN" dirty="0" err="1"/>
              <a:t>Nishal</a:t>
            </a:r>
            <a:r>
              <a:rPr lang="en-IN" dirty="0"/>
              <a:t> </a:t>
            </a:r>
            <a:r>
              <a:rPr lang="en-IN" dirty="0" err="1"/>
              <a:t>Modi</a:t>
            </a:r>
            <a:r>
              <a:rPr lang="en-IN" dirty="0"/>
              <a:t> and uncle </a:t>
            </a:r>
            <a:r>
              <a:rPr lang="en-IN" dirty="0" err="1"/>
              <a:t>Mehul</a:t>
            </a:r>
            <a:r>
              <a:rPr lang="en-IN" dirty="0"/>
              <a:t> </a:t>
            </a:r>
            <a:r>
              <a:rPr lang="en-IN" dirty="0" err="1"/>
              <a:t>Choksi</a:t>
            </a:r>
            <a:r>
              <a:rPr lang="en-IN" dirty="0"/>
              <a:t>, all partners of the firms, M/s Diamond R US, M/s Solar Exports and M/s Stellar Diamonds; along with PNB officials and employees, and directors of </a:t>
            </a:r>
            <a:r>
              <a:rPr lang="en-IN" dirty="0" err="1"/>
              <a:t>Nirav</a:t>
            </a:r>
            <a:r>
              <a:rPr lang="en-IN" dirty="0"/>
              <a:t> </a:t>
            </a:r>
            <a:r>
              <a:rPr lang="en-IN" dirty="0" err="1"/>
              <a:t>Modi</a:t>
            </a:r>
            <a:r>
              <a:rPr lang="en-IN" dirty="0"/>
              <a:t> and </a:t>
            </a:r>
            <a:r>
              <a:rPr lang="en-IN" dirty="0" err="1"/>
              <a:t>Mehul</a:t>
            </a:r>
            <a:r>
              <a:rPr lang="en-IN" dirty="0"/>
              <a:t> </a:t>
            </a:r>
            <a:r>
              <a:rPr lang="en-IN" dirty="0" err="1"/>
              <a:t>Choksi’s</a:t>
            </a:r>
            <a:r>
              <a:rPr lang="en-IN" dirty="0"/>
              <a:t> firms have all been named in a </a:t>
            </a:r>
            <a:r>
              <a:rPr lang="en-IN" dirty="0" smtClean="0"/>
              <a:t>charge sheet </a:t>
            </a:r>
            <a:r>
              <a:rPr lang="en-IN" dirty="0"/>
              <a:t>by the CBI. </a:t>
            </a:r>
            <a:r>
              <a:rPr lang="en-IN" dirty="0" err="1"/>
              <a:t>Nirav</a:t>
            </a:r>
            <a:r>
              <a:rPr lang="en-IN" dirty="0"/>
              <a:t> </a:t>
            </a:r>
            <a:r>
              <a:rPr lang="en-IN" dirty="0" err="1"/>
              <a:t>Modi</a:t>
            </a:r>
            <a:r>
              <a:rPr lang="en-IN" dirty="0"/>
              <a:t> and his family absconded in early 2018, days before the news of the scam broke in India. </a:t>
            </a:r>
            <a:endParaRPr lang="en-IN" dirty="0" smtClean="0"/>
          </a:p>
          <a:p>
            <a:pPr marL="0" lvl="3" indent="0" algn="just">
              <a:lnSpc>
                <a:spcPct val="150000"/>
              </a:lnSpc>
              <a:spcBef>
                <a:spcPts val="0"/>
              </a:spcBef>
              <a:buClrTx/>
              <a:buSzPct val="100000"/>
              <a:buNone/>
            </a:pPr>
            <a:r>
              <a:rPr lang="en-IN" dirty="0"/>
              <a:t>The case came to light on January 16, after diamond </a:t>
            </a:r>
            <a:r>
              <a:rPr lang="en-IN" dirty="0" smtClean="0"/>
              <a:t>jeweller </a:t>
            </a:r>
            <a:r>
              <a:rPr lang="en-IN" dirty="0" err="1"/>
              <a:t>Nirav</a:t>
            </a:r>
            <a:r>
              <a:rPr lang="en-IN" dirty="0"/>
              <a:t> </a:t>
            </a:r>
            <a:r>
              <a:rPr lang="en-IN" dirty="0" err="1"/>
              <a:t>Modi’s</a:t>
            </a:r>
            <a:r>
              <a:rPr lang="en-IN" dirty="0"/>
              <a:t> company sought a fresh loan early last month. By then the PNB official they had allegedly been working in collusion with, had retired. </a:t>
            </a:r>
            <a:endParaRPr lang="en-IN" dirty="0" smtClean="0"/>
          </a:p>
          <a:p>
            <a:pPr marL="0" lvl="3" indent="0" algn="just">
              <a:lnSpc>
                <a:spcPct val="150000"/>
              </a:lnSpc>
              <a:spcBef>
                <a:spcPts val="0"/>
              </a:spcBef>
              <a:buClrTx/>
              <a:buSzPct val="100000"/>
              <a:buNone/>
            </a:pPr>
            <a:endParaRPr lang="en-IN" sz="1800" dirty="0"/>
          </a:p>
        </p:txBody>
      </p:sp>
    </p:spTree>
    <p:extLst>
      <p:ext uri="{BB962C8B-B14F-4D97-AF65-F5344CB8AC3E}">
        <p14:creationId xmlns:p14="http://schemas.microsoft.com/office/powerpoint/2010/main" val="42939399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34391"/>
            <a:ext cx="10972800" cy="737584"/>
          </a:xfrm>
        </p:spPr>
        <p:txBody>
          <a:bodyPr/>
          <a:lstStyle/>
          <a:p>
            <a:pPr algn="ctr"/>
            <a:r>
              <a:rPr lang="en-IN" sz="4000" dirty="0"/>
              <a:t/>
            </a:r>
            <a:br>
              <a:rPr lang="en-IN" sz="4000" dirty="0"/>
            </a:br>
            <a:r>
              <a:rPr lang="en-IN" sz="2800" b="1" dirty="0"/>
              <a:t>Case Study: Practical Aspects: The Punjab National Bank Fraud Case</a:t>
            </a:r>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dirty="0"/>
              <a:t>The new official who took charge noticed the fraud and wrote to the CBI on January 29, 2018 naming two PNB officials. The details are revealed in a complaint by PNB. The letter by the PNB official to the CBI also said </a:t>
            </a:r>
            <a:r>
              <a:rPr lang="en-IN" dirty="0" err="1"/>
              <a:t>Modi</a:t>
            </a:r>
            <a:r>
              <a:rPr lang="en-IN" dirty="0"/>
              <a:t> had claimed to need the cash to pay his import bills but the </a:t>
            </a:r>
            <a:r>
              <a:rPr lang="en-IN" dirty="0" err="1"/>
              <a:t>Rs</a:t>
            </a:r>
            <a:r>
              <a:rPr lang="en-IN" dirty="0"/>
              <a:t> 280 </a:t>
            </a:r>
            <a:r>
              <a:rPr lang="en-IN" dirty="0" err="1"/>
              <a:t>crore</a:t>
            </a:r>
            <a:r>
              <a:rPr lang="en-IN" dirty="0"/>
              <a:t> raised weren’t used for this purpose in many cases but there were no more details on the same. </a:t>
            </a:r>
            <a:endParaRPr lang="en-IN" dirty="0" smtClean="0"/>
          </a:p>
          <a:p>
            <a:pPr marL="0" lvl="3" indent="0" algn="just">
              <a:lnSpc>
                <a:spcPct val="150000"/>
              </a:lnSpc>
              <a:spcBef>
                <a:spcPts val="0"/>
              </a:spcBef>
              <a:buClrTx/>
              <a:buSzPct val="100000"/>
              <a:buNone/>
            </a:pPr>
            <a:r>
              <a:rPr lang="en-IN" dirty="0"/>
              <a:t>Since there was no sanctioned limit in the name of </a:t>
            </a:r>
            <a:r>
              <a:rPr lang="en-IN" dirty="0" err="1"/>
              <a:t>Modi’s</a:t>
            </a:r>
            <a:r>
              <a:rPr lang="en-IN" dirty="0"/>
              <a:t> companies, PNB said it asked for 100 percent cash margin to issue the letters of understanding. When </a:t>
            </a:r>
            <a:r>
              <a:rPr lang="en-IN" dirty="0" err="1"/>
              <a:t>Modi’s</a:t>
            </a:r>
            <a:r>
              <a:rPr lang="en-IN" dirty="0"/>
              <a:t> companies insisted, they had used the facility before, PNB said it started digging. </a:t>
            </a:r>
            <a:endParaRPr lang="en-IN" dirty="0" smtClean="0"/>
          </a:p>
          <a:p>
            <a:pPr marL="0" lvl="3" indent="0" algn="just">
              <a:lnSpc>
                <a:spcPct val="150000"/>
              </a:lnSpc>
              <a:spcBef>
                <a:spcPts val="0"/>
              </a:spcBef>
              <a:buClrTx/>
              <a:buSzPct val="100000"/>
              <a:buNone/>
            </a:pPr>
            <a:r>
              <a:rPr lang="en-IN" sz="1900" dirty="0"/>
              <a:t>In 2011, a letter of undertaking (</a:t>
            </a:r>
            <a:r>
              <a:rPr lang="en-IN" sz="1900" dirty="0" err="1"/>
              <a:t>LoU</a:t>
            </a:r>
            <a:r>
              <a:rPr lang="en-IN" sz="1900" dirty="0"/>
              <a:t>) was opened at PNB’s Brady House, Fountain branch in Mumbai, by the alleged jeweller </a:t>
            </a:r>
            <a:r>
              <a:rPr lang="en-IN" sz="1900" dirty="0" err="1"/>
              <a:t>Nirav</a:t>
            </a:r>
            <a:r>
              <a:rPr lang="en-IN" sz="1900" dirty="0"/>
              <a:t> </a:t>
            </a:r>
            <a:r>
              <a:rPr lang="en-IN" sz="1900" dirty="0" err="1"/>
              <a:t>Modi</a:t>
            </a:r>
            <a:r>
              <a:rPr lang="en-IN" sz="1900" dirty="0"/>
              <a:t> and his partnership firms -- Diamond US, Stellar Diamonds and Solar Exports -- having partners </a:t>
            </a:r>
            <a:r>
              <a:rPr lang="en-IN" sz="1900" dirty="0" err="1"/>
              <a:t>Nirav</a:t>
            </a:r>
            <a:r>
              <a:rPr lang="en-IN" sz="1900" dirty="0"/>
              <a:t> </a:t>
            </a:r>
            <a:r>
              <a:rPr lang="en-IN" sz="1900" dirty="0" err="1"/>
              <a:t>Modi</a:t>
            </a:r>
            <a:r>
              <a:rPr lang="en-IN" sz="1900" dirty="0"/>
              <a:t>, </a:t>
            </a:r>
            <a:r>
              <a:rPr lang="en-IN" sz="1900" dirty="0" err="1"/>
              <a:t>Nishal</a:t>
            </a:r>
            <a:r>
              <a:rPr lang="en-IN" sz="1900" dirty="0"/>
              <a:t> </a:t>
            </a:r>
            <a:r>
              <a:rPr lang="en-IN" sz="1900" dirty="0" err="1"/>
              <a:t>Modi</a:t>
            </a:r>
            <a:r>
              <a:rPr lang="en-IN" sz="1900" dirty="0"/>
              <a:t>, Ami </a:t>
            </a:r>
            <a:r>
              <a:rPr lang="en-IN" sz="1900" dirty="0" err="1"/>
              <a:t>Nirav</a:t>
            </a:r>
            <a:r>
              <a:rPr lang="en-IN" sz="1900" dirty="0"/>
              <a:t> </a:t>
            </a:r>
            <a:r>
              <a:rPr lang="en-IN" sz="1900" dirty="0" err="1"/>
              <a:t>Modi</a:t>
            </a:r>
            <a:r>
              <a:rPr lang="en-IN" sz="1900" dirty="0"/>
              <a:t> and </a:t>
            </a:r>
            <a:r>
              <a:rPr lang="en-IN" sz="1900" dirty="0" err="1"/>
              <a:t>Mehul</a:t>
            </a:r>
            <a:r>
              <a:rPr lang="en-IN" sz="1900" dirty="0"/>
              <a:t> </a:t>
            </a:r>
            <a:r>
              <a:rPr lang="en-IN" sz="1900" dirty="0" err="1"/>
              <a:t>Chinubhai</a:t>
            </a:r>
            <a:r>
              <a:rPr lang="en-IN" sz="1900" dirty="0"/>
              <a:t> </a:t>
            </a:r>
            <a:r>
              <a:rPr lang="en-IN" sz="1900" dirty="0" err="1"/>
              <a:t>Chokshi</a:t>
            </a:r>
            <a:r>
              <a:rPr lang="en-IN" sz="1900" dirty="0"/>
              <a:t>. </a:t>
            </a:r>
          </a:p>
        </p:txBody>
      </p:sp>
    </p:spTree>
    <p:extLst>
      <p:ext uri="{BB962C8B-B14F-4D97-AF65-F5344CB8AC3E}">
        <p14:creationId xmlns:p14="http://schemas.microsoft.com/office/powerpoint/2010/main" val="1479677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34391"/>
            <a:ext cx="10972800" cy="737584"/>
          </a:xfrm>
        </p:spPr>
        <p:txBody>
          <a:bodyPr/>
          <a:lstStyle/>
          <a:p>
            <a:pPr algn="ctr"/>
            <a:r>
              <a:rPr lang="en-IN" sz="4000" dirty="0"/>
              <a:t/>
            </a:r>
            <a:br>
              <a:rPr lang="en-IN" sz="4000" dirty="0"/>
            </a:br>
            <a:r>
              <a:rPr lang="en-IN" sz="2800" b="1" dirty="0"/>
              <a:t>Case Study: Practical Aspects: The Punjab National Bank Fraud Case</a:t>
            </a:r>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sz="2400" dirty="0"/>
              <a:t>In tandem with two PNB officials, they got unauthorized LOUs and discounted these with foreign branches of banks such as Axis Bank, Allahabad Bank, Union Bank of India and Bank of India. These banks transferred the money to PNB’s Nostro account to be given to the jeweller to pay import bills to their foreign suppliers. </a:t>
            </a:r>
            <a:r>
              <a:rPr lang="en-IN" sz="2400" dirty="0" smtClean="0"/>
              <a:t> </a:t>
            </a:r>
            <a:endParaRPr lang="en-IN" dirty="0"/>
          </a:p>
        </p:txBody>
      </p:sp>
    </p:spTree>
    <p:extLst>
      <p:ext uri="{BB962C8B-B14F-4D97-AF65-F5344CB8AC3E}">
        <p14:creationId xmlns:p14="http://schemas.microsoft.com/office/powerpoint/2010/main" val="27998214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75008"/>
            <a:ext cx="10972800" cy="1481071"/>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dirty="0" smtClean="0"/>
              <a:t/>
            </a:r>
            <a:br>
              <a:rPr lang="en-IN" dirty="0" smtClean="0"/>
            </a:br>
            <a:r>
              <a:rPr lang="en-IN" sz="5300" dirty="0"/>
              <a:t>International Tax &amp; Tax frauds</a:t>
            </a:r>
            <a:br>
              <a:rPr lang="en-IN" sz="5300" dirty="0"/>
            </a:br>
            <a:r>
              <a:rPr lang="en-IN" sz="5300" dirty="0"/>
              <a:t>GAAR, BEPS, PoEM, Issues in Tax evasion</a:t>
            </a:r>
            <a:endParaRPr lang="en-US" dirty="0"/>
          </a:p>
        </p:txBody>
      </p:sp>
      <p:sp>
        <p:nvSpPr>
          <p:cNvPr id="3" name="Content Placeholder 2"/>
          <p:cNvSpPr>
            <a:spLocks noGrp="1"/>
          </p:cNvSpPr>
          <p:nvPr>
            <p:ph idx="1"/>
          </p:nvPr>
        </p:nvSpPr>
        <p:spPr>
          <a:xfrm>
            <a:off x="609600" y="3387140"/>
            <a:ext cx="10972800" cy="1676461"/>
          </a:xfrm>
        </p:spPr>
        <p:txBody>
          <a:bodyPr>
            <a:normAutofit fontScale="6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a:t>                      </a:t>
            </a:r>
            <a:r>
              <a:rPr lang="en-US" sz="5000" b="1" dirty="0" smtClean="0">
                <a:solidFill>
                  <a:srgbClr val="546422"/>
                </a:solidFill>
              </a:rPr>
              <a:t>                 </a:t>
            </a:r>
            <a:endParaRPr lang="en-US" sz="50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15761142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34391"/>
            <a:ext cx="10972800" cy="737584"/>
          </a:xfrm>
        </p:spPr>
        <p:txBody>
          <a:bodyPr/>
          <a:lstStyle/>
          <a:p>
            <a:pPr algn="ctr"/>
            <a:r>
              <a:rPr lang="en-IN" sz="4000" dirty="0"/>
              <a:t/>
            </a:r>
            <a:br>
              <a:rPr lang="en-IN" sz="4000" dirty="0"/>
            </a:br>
            <a:r>
              <a:rPr lang="en-IN" sz="4000" dirty="0" smtClean="0"/>
              <a:t>GAAR</a:t>
            </a:r>
            <a:endParaRPr lang="en-IN" sz="2800" dirty="0"/>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sz="2400" dirty="0"/>
              <a:t>The General Anti-Avoidance Rule (GAAR) is an anti-tax avoidance law in India to curb tax evasion and avoid tax leaks. It came into effect on 1st April 2017. The GAAR provisions come under the Income Tax Act, 1961. </a:t>
            </a:r>
            <a:r>
              <a:rPr lang="en-IN" sz="2400" u="sng" dirty="0"/>
              <a:t>GAAR is a tool for checking aggressive tax planning especially that transaction or business arrangement which is / are entered into with the objective of avoiding tax</a:t>
            </a:r>
            <a:r>
              <a:rPr lang="en-IN" sz="2400" dirty="0"/>
              <a:t>. It is specifically aimed at cutting revenue losses that happen to the government due to aggressive tax avoidance measures practiced by companies. The Vodafone case, the biggest sensation of Indian Taxation history is one of the main reasons for the framework of GAAR. </a:t>
            </a:r>
            <a:endParaRPr lang="en-IN" dirty="0"/>
          </a:p>
        </p:txBody>
      </p:sp>
    </p:spTree>
    <p:extLst>
      <p:ext uri="{BB962C8B-B14F-4D97-AF65-F5344CB8AC3E}">
        <p14:creationId xmlns:p14="http://schemas.microsoft.com/office/powerpoint/2010/main" val="33030981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24544"/>
            <a:ext cx="10972800" cy="737584"/>
          </a:xfrm>
        </p:spPr>
        <p:txBody>
          <a:bodyPr/>
          <a:lstStyle/>
          <a:p>
            <a:pPr algn="ctr"/>
            <a:r>
              <a:rPr lang="en-IN" sz="3500" dirty="0"/>
              <a:t/>
            </a:r>
            <a:br>
              <a:rPr lang="en-IN" sz="3500" dirty="0"/>
            </a:br>
            <a:r>
              <a:rPr lang="en-IN" sz="3500" dirty="0"/>
              <a:t>Concept of Tax Evasion, Tax Avoidance and Tax </a:t>
            </a:r>
            <a:r>
              <a:rPr lang="en-IN" sz="3500" dirty="0" smtClean="0"/>
              <a:t>mitigation</a:t>
            </a:r>
            <a:endParaRPr lang="en-IN" sz="3500" dirty="0"/>
          </a:p>
        </p:txBody>
      </p:sp>
      <p:sp>
        <p:nvSpPr>
          <p:cNvPr id="3" name="Content Placeholder 2"/>
          <p:cNvSpPr>
            <a:spLocks noGrp="1"/>
          </p:cNvSpPr>
          <p:nvPr>
            <p:ph idx="1"/>
          </p:nvPr>
        </p:nvSpPr>
        <p:spPr>
          <a:xfrm>
            <a:off x="609600" y="1249248"/>
            <a:ext cx="10972800" cy="5394953"/>
          </a:xfrm>
        </p:spPr>
        <p:txBody>
          <a:bodyPr/>
          <a:lstStyle/>
          <a:p>
            <a:pPr marL="0" lvl="3" indent="0" algn="just">
              <a:lnSpc>
                <a:spcPct val="150000"/>
              </a:lnSpc>
              <a:spcBef>
                <a:spcPts val="0"/>
              </a:spcBef>
              <a:buClrTx/>
              <a:buSzPct val="100000"/>
              <a:buNone/>
            </a:pPr>
            <a:r>
              <a:rPr lang="en-IN" sz="2100" b="1" dirty="0"/>
              <a:t>Tax evasion </a:t>
            </a:r>
            <a:r>
              <a:rPr lang="en-IN" sz="2100" dirty="0"/>
              <a:t>is when a person or entity does not pay the taxes that is due to the government. This is illegal and liable to prosecution. </a:t>
            </a:r>
            <a:r>
              <a:rPr lang="en-IN" sz="2100" u="sng" dirty="0"/>
              <a:t>Illegality, wilful suppression of facts, misrepresentation and fraud-all constitute tax evasion, which is prohibited under law. </a:t>
            </a:r>
            <a:endParaRPr lang="en-IN" sz="2100" u="sng" dirty="0" smtClean="0"/>
          </a:p>
          <a:p>
            <a:pPr marL="0" lvl="3" indent="0" algn="just">
              <a:lnSpc>
                <a:spcPct val="150000"/>
              </a:lnSpc>
              <a:spcBef>
                <a:spcPts val="0"/>
              </a:spcBef>
              <a:buClrTx/>
              <a:buSzPct val="100000"/>
              <a:buNone/>
            </a:pPr>
            <a:r>
              <a:rPr lang="en-IN" sz="2100" b="1" dirty="0"/>
              <a:t>Tax avoidance </a:t>
            </a:r>
            <a:r>
              <a:rPr lang="en-IN" sz="2100" dirty="0"/>
              <a:t>includes actions taken by a taxpayer, none of which are illegal or forbidden by the law. However, although these are not prohibited by the law, they are considered undesirable and inequitable, since they undermine the objective of effective collection of revenue. In this the taxpayers used legal steps which results in tax reduction, which steps would not have been undertaken if there was no tax reduction</a:t>
            </a:r>
            <a:r>
              <a:rPr lang="en-IN" sz="2100" dirty="0" smtClean="0"/>
              <a:t>.(HUF creation/ Trust) </a:t>
            </a:r>
          </a:p>
          <a:p>
            <a:pPr marL="0" lvl="3" indent="0" algn="just">
              <a:lnSpc>
                <a:spcPct val="150000"/>
              </a:lnSpc>
              <a:spcBef>
                <a:spcPts val="0"/>
              </a:spcBef>
              <a:buClrTx/>
              <a:buSzPct val="100000"/>
              <a:buNone/>
            </a:pPr>
            <a:r>
              <a:rPr lang="en-IN" sz="2100" b="1" dirty="0"/>
              <a:t>Tax mitigation </a:t>
            </a:r>
            <a:r>
              <a:rPr lang="en-IN" sz="2100" dirty="0"/>
              <a:t>is a ‘Positive’ term in the context of a situation where taxpayers take advantage of a fiscal incentive provided to them by a tax legislation by complying with its conditions and taking cognisance of the economic consequences of their actions.</a:t>
            </a:r>
          </a:p>
        </p:txBody>
      </p:sp>
    </p:spTree>
    <p:extLst>
      <p:ext uri="{BB962C8B-B14F-4D97-AF65-F5344CB8AC3E}">
        <p14:creationId xmlns:p14="http://schemas.microsoft.com/office/powerpoint/2010/main" val="24157538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24544"/>
            <a:ext cx="10972800" cy="737584"/>
          </a:xfrm>
        </p:spPr>
        <p:txBody>
          <a:bodyPr/>
          <a:lstStyle/>
          <a:p>
            <a:pPr algn="ctr"/>
            <a:r>
              <a:rPr lang="en-IN" sz="3500" dirty="0"/>
              <a:t/>
            </a:r>
            <a:br>
              <a:rPr lang="en-IN" sz="3500" dirty="0"/>
            </a:br>
            <a:r>
              <a:rPr lang="en-IN" sz="4400" dirty="0"/>
              <a:t>When can GAAR Apply?</a:t>
            </a:r>
            <a:endParaRPr lang="en-IN" sz="3600" dirty="0"/>
          </a:p>
        </p:txBody>
      </p:sp>
      <p:sp>
        <p:nvSpPr>
          <p:cNvPr id="3" name="Content Placeholder 2"/>
          <p:cNvSpPr>
            <a:spLocks noGrp="1"/>
          </p:cNvSpPr>
          <p:nvPr>
            <p:ph idx="1"/>
          </p:nvPr>
        </p:nvSpPr>
        <p:spPr>
          <a:xfrm>
            <a:off x="609600" y="1249248"/>
            <a:ext cx="10972800" cy="5394953"/>
          </a:xfrm>
        </p:spPr>
        <p:txBody>
          <a:bodyPr/>
          <a:lstStyle/>
          <a:p>
            <a:pPr marL="0" lvl="3" indent="0" algn="just">
              <a:lnSpc>
                <a:spcPct val="150000"/>
              </a:lnSpc>
              <a:spcBef>
                <a:spcPts val="0"/>
              </a:spcBef>
              <a:buClrTx/>
              <a:buSzPct val="100000"/>
              <a:buNone/>
            </a:pPr>
            <a:r>
              <a:rPr lang="en-IN" sz="2400" dirty="0"/>
              <a:t>As per the provision of the Income Tax Act, GAAR would apply to an arrangement entered into by the tax payer which may be declared to be an Impermissible Avoidance Agreement (IAA). This provision starts with a non-obstante clause. Thus, it has an overriding applicability. </a:t>
            </a:r>
            <a:endParaRPr lang="en-IN" sz="2100" dirty="0"/>
          </a:p>
        </p:txBody>
      </p:sp>
    </p:spTree>
    <p:extLst>
      <p:ext uri="{BB962C8B-B14F-4D97-AF65-F5344CB8AC3E}">
        <p14:creationId xmlns:p14="http://schemas.microsoft.com/office/powerpoint/2010/main" val="2654508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149"/>
            <a:ext cx="10972800" cy="737584"/>
          </a:xfrm>
        </p:spPr>
        <p:txBody>
          <a:bodyPr/>
          <a:lstStyle/>
          <a:p>
            <a:pPr algn="ctr"/>
            <a:r>
              <a:rPr lang="en-IN" sz="4800" dirty="0"/>
              <a:t/>
            </a:r>
            <a:br>
              <a:rPr lang="en-IN" sz="4800" dirty="0"/>
            </a:br>
            <a:r>
              <a:rPr lang="en-IN" sz="4800" dirty="0"/>
              <a:t/>
            </a:r>
            <a:br>
              <a:rPr lang="en-IN" sz="4800" dirty="0"/>
            </a:br>
            <a:r>
              <a:rPr lang="en-IN" sz="4000" dirty="0"/>
              <a:t>Relevant D</a:t>
            </a:r>
            <a:r>
              <a:rPr lang="en-IN" sz="4000" dirty="0" smtClean="0"/>
              <a:t>efinitions</a:t>
            </a:r>
            <a:endParaRPr lang="en-IN" sz="3200" dirty="0"/>
          </a:p>
        </p:txBody>
      </p:sp>
      <p:sp>
        <p:nvSpPr>
          <p:cNvPr id="3" name="Content Placeholder 2"/>
          <p:cNvSpPr>
            <a:spLocks noGrp="1"/>
          </p:cNvSpPr>
          <p:nvPr>
            <p:ph idx="1"/>
          </p:nvPr>
        </p:nvSpPr>
        <p:spPr>
          <a:xfrm>
            <a:off x="609600" y="1159094"/>
            <a:ext cx="10972800" cy="5074278"/>
          </a:xfrm>
        </p:spPr>
        <p:txBody>
          <a:bodyPr/>
          <a:lstStyle/>
          <a:p>
            <a:pPr marL="0" lvl="2" indent="0" algn="just">
              <a:spcBef>
                <a:spcPts val="0"/>
              </a:spcBef>
              <a:buNone/>
            </a:pPr>
            <a:r>
              <a:rPr lang="en-IN" sz="2200" dirty="0"/>
              <a:t>A “fugitive economic offender” means any individual against whom a warrant for arrest in relation to a Scheduled Offence has been issued by any Court in India, who: </a:t>
            </a:r>
            <a:endParaRPr lang="en-IN" sz="2200" dirty="0" smtClean="0"/>
          </a:p>
          <a:p>
            <a:pPr marL="342900" lvl="2" indent="-342900" algn="just">
              <a:lnSpc>
                <a:spcPct val="150000"/>
              </a:lnSpc>
              <a:spcBef>
                <a:spcPts val="0"/>
              </a:spcBef>
              <a:buClrTx/>
              <a:buFont typeface="Wingdings" panose="05000000000000000000" pitchFamily="2" charset="2"/>
              <a:buChar char="Ø"/>
            </a:pPr>
            <a:r>
              <a:rPr lang="en-IN" sz="2000" dirty="0"/>
              <a:t>Has left India so as to avoid criminal prosecution; </a:t>
            </a:r>
            <a:r>
              <a:rPr lang="en-IN" sz="2000" dirty="0" smtClean="0"/>
              <a:t>or</a:t>
            </a:r>
          </a:p>
          <a:p>
            <a:pPr marL="342900" lvl="2" indent="-342900" algn="just">
              <a:lnSpc>
                <a:spcPct val="150000"/>
              </a:lnSpc>
              <a:spcBef>
                <a:spcPts val="0"/>
              </a:spcBef>
              <a:buClrTx/>
              <a:buFont typeface="Wingdings" panose="05000000000000000000" pitchFamily="2" charset="2"/>
              <a:buChar char="Ø"/>
            </a:pPr>
            <a:r>
              <a:rPr lang="en-IN" sz="2000" dirty="0" smtClean="0"/>
              <a:t>Being </a:t>
            </a:r>
            <a:r>
              <a:rPr lang="en-IN" sz="2000" dirty="0"/>
              <a:t>abroad, refuses to return to India to face criminal prosecution</a:t>
            </a:r>
            <a:r>
              <a:rPr lang="en-IN" sz="2000" dirty="0" smtClean="0"/>
              <a:t>; </a:t>
            </a:r>
          </a:p>
          <a:p>
            <a:pPr marL="0" lvl="2" indent="0" algn="just">
              <a:lnSpc>
                <a:spcPct val="150000"/>
              </a:lnSpc>
              <a:spcBef>
                <a:spcPts val="0"/>
              </a:spcBef>
              <a:buClrTx/>
              <a:buNone/>
            </a:pPr>
            <a:r>
              <a:rPr lang="en-IN" sz="2200" dirty="0"/>
              <a:t>The term “person” has been defined to include: </a:t>
            </a:r>
            <a:endParaRPr lang="en-IN" sz="2200" dirty="0" smtClean="0"/>
          </a:p>
          <a:p>
            <a:pPr marL="342900" lvl="2" indent="-342900" algn="just">
              <a:lnSpc>
                <a:spcPct val="150000"/>
              </a:lnSpc>
              <a:spcBef>
                <a:spcPts val="0"/>
              </a:spcBef>
              <a:buClrTx/>
              <a:buFont typeface="Wingdings" panose="05000000000000000000" pitchFamily="2" charset="2"/>
              <a:buChar char="Ø"/>
            </a:pPr>
            <a:r>
              <a:rPr lang="en-IN" sz="2000" dirty="0"/>
              <a:t>An </a:t>
            </a:r>
            <a:r>
              <a:rPr lang="en-IN" sz="2000" dirty="0" smtClean="0"/>
              <a:t>individual,</a:t>
            </a:r>
          </a:p>
          <a:p>
            <a:pPr marL="342900" lvl="2" indent="-342900" algn="just">
              <a:lnSpc>
                <a:spcPct val="150000"/>
              </a:lnSpc>
              <a:spcBef>
                <a:spcPts val="0"/>
              </a:spcBef>
              <a:buClrTx/>
              <a:buFont typeface="Wingdings" panose="05000000000000000000" pitchFamily="2" charset="2"/>
              <a:buChar char="Ø"/>
            </a:pPr>
            <a:r>
              <a:rPr lang="en-IN" sz="2000" dirty="0" smtClean="0"/>
              <a:t>A </a:t>
            </a:r>
            <a:r>
              <a:rPr lang="en-IN" sz="2000" dirty="0"/>
              <a:t>Hindu Undivided Family (HUF),</a:t>
            </a:r>
          </a:p>
          <a:p>
            <a:pPr marL="342900" lvl="2" indent="-342900" algn="just">
              <a:lnSpc>
                <a:spcPct val="150000"/>
              </a:lnSpc>
              <a:spcBef>
                <a:spcPts val="0"/>
              </a:spcBef>
              <a:buClrTx/>
              <a:buFont typeface="Wingdings" panose="05000000000000000000" pitchFamily="2" charset="2"/>
              <a:buChar char="Ø"/>
            </a:pPr>
            <a:r>
              <a:rPr lang="en-IN" sz="2000" dirty="0" smtClean="0"/>
              <a:t>A </a:t>
            </a:r>
            <a:r>
              <a:rPr lang="en-IN" sz="2000" dirty="0"/>
              <a:t>Company,</a:t>
            </a:r>
          </a:p>
          <a:p>
            <a:pPr marL="0" lvl="2" indent="0" algn="just">
              <a:lnSpc>
                <a:spcPct val="150000"/>
              </a:lnSpc>
              <a:spcBef>
                <a:spcPts val="0"/>
              </a:spcBef>
              <a:buClrTx/>
              <a:buNone/>
            </a:pPr>
            <a:r>
              <a:rPr lang="en-IN" sz="2000" dirty="0" smtClean="0"/>
              <a:t> </a:t>
            </a:r>
            <a:r>
              <a:rPr lang="en-IN" dirty="0"/>
              <a:t>The “proceeds of crime” means any property derived or obtained, directly or indirectly, by any person as a result of criminal activity relating to a Scheduled Offence, or the value of any such property, or where such property is taken or held outside the country, then the property equivalent in value held within the country or abroad. </a:t>
            </a:r>
            <a:endParaRPr lang="en-IN" b="1" dirty="0"/>
          </a:p>
        </p:txBody>
      </p:sp>
    </p:spTree>
    <p:extLst>
      <p:ext uri="{BB962C8B-B14F-4D97-AF65-F5344CB8AC3E}">
        <p14:creationId xmlns:p14="http://schemas.microsoft.com/office/powerpoint/2010/main" val="125114063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98786"/>
            <a:ext cx="10972800" cy="737584"/>
          </a:xfrm>
        </p:spPr>
        <p:txBody>
          <a:bodyPr/>
          <a:lstStyle/>
          <a:p>
            <a:pPr algn="ctr"/>
            <a:r>
              <a:rPr lang="en-IN" sz="3500" dirty="0"/>
              <a:t/>
            </a:r>
            <a:br>
              <a:rPr lang="en-IN" sz="3500" dirty="0"/>
            </a:br>
            <a:r>
              <a:rPr lang="en-IN" sz="3600" dirty="0"/>
              <a:t>What is Impermissible Avoidance arrangement (IAA</a:t>
            </a:r>
            <a:r>
              <a:rPr lang="en-IN" sz="3600" dirty="0" smtClean="0"/>
              <a:t>)</a:t>
            </a:r>
            <a:endParaRPr lang="en-IN" sz="2800" dirty="0"/>
          </a:p>
        </p:txBody>
      </p:sp>
      <p:sp>
        <p:nvSpPr>
          <p:cNvPr id="3" name="Content Placeholder 2"/>
          <p:cNvSpPr>
            <a:spLocks noGrp="1"/>
          </p:cNvSpPr>
          <p:nvPr>
            <p:ph idx="1"/>
          </p:nvPr>
        </p:nvSpPr>
        <p:spPr>
          <a:xfrm>
            <a:off x="609600" y="1378039"/>
            <a:ext cx="10972800" cy="5094224"/>
          </a:xfrm>
        </p:spPr>
        <p:txBody>
          <a:bodyPr/>
          <a:lstStyle/>
          <a:p>
            <a:pPr marL="0" lvl="3" indent="0" algn="just">
              <a:spcBef>
                <a:spcPts val="0"/>
              </a:spcBef>
              <a:buClrTx/>
              <a:buSzPct val="100000"/>
              <a:buNone/>
            </a:pPr>
            <a:r>
              <a:rPr lang="en-IN" sz="2200" b="1" dirty="0"/>
              <a:t>GAAR provisions are applicable to “Impermissible avoidance arrangement” (IAA) for which following two conditions have to be satisfied: </a:t>
            </a:r>
            <a:endParaRPr lang="en-IN" sz="2200" b="1" dirty="0" smtClean="0"/>
          </a:p>
          <a:p>
            <a:pPr marL="342900" lvl="3" indent="-342900" algn="just">
              <a:lnSpc>
                <a:spcPct val="150000"/>
              </a:lnSpc>
              <a:spcBef>
                <a:spcPts val="0"/>
              </a:spcBef>
              <a:buClrTx/>
              <a:buSzPct val="100000"/>
              <a:buFont typeface="Wingdings" panose="05000000000000000000" pitchFamily="2" charset="2"/>
              <a:buChar char="§"/>
            </a:pPr>
            <a:r>
              <a:rPr lang="en-IN" dirty="0"/>
              <a:t>The main purpose of entering into such arrangement is to obtain tax benefit, and</a:t>
            </a:r>
          </a:p>
          <a:p>
            <a:pPr marL="342900" lvl="3" indent="-342900" algn="just">
              <a:lnSpc>
                <a:spcPct val="150000"/>
              </a:lnSpc>
              <a:spcBef>
                <a:spcPts val="0"/>
              </a:spcBef>
              <a:buClrTx/>
              <a:buSzPct val="100000"/>
              <a:buFont typeface="Wingdings" panose="05000000000000000000" pitchFamily="2" charset="2"/>
              <a:buChar char="§"/>
            </a:pPr>
            <a:r>
              <a:rPr lang="en-IN" dirty="0" smtClean="0"/>
              <a:t>If </a:t>
            </a:r>
            <a:r>
              <a:rPr lang="en-IN" dirty="0"/>
              <a:t>the arrangement</a:t>
            </a:r>
            <a:r>
              <a:rPr lang="en-IN" dirty="0" smtClean="0"/>
              <a:t>:</a:t>
            </a:r>
          </a:p>
          <a:p>
            <a:pPr marL="617538" lvl="4" indent="-342900" algn="just">
              <a:lnSpc>
                <a:spcPct val="150000"/>
              </a:lnSpc>
              <a:spcBef>
                <a:spcPts val="0"/>
              </a:spcBef>
              <a:buClrTx/>
              <a:buSzPct val="100000"/>
              <a:buFont typeface="Wingdings" panose="05000000000000000000" pitchFamily="2" charset="2"/>
              <a:buChar char="ü"/>
            </a:pPr>
            <a:r>
              <a:rPr lang="en-IN" dirty="0"/>
              <a:t>Creates rights or obligations, which are not ordinarily created between persons dealing at Arm’s Length Price (or)</a:t>
            </a:r>
          </a:p>
          <a:p>
            <a:pPr marL="617538" lvl="4" indent="-342900" algn="just">
              <a:lnSpc>
                <a:spcPct val="150000"/>
              </a:lnSpc>
              <a:spcBef>
                <a:spcPts val="0"/>
              </a:spcBef>
              <a:buClrTx/>
              <a:buSzPct val="100000"/>
              <a:buFont typeface="Wingdings" panose="05000000000000000000" pitchFamily="2" charset="2"/>
              <a:buChar char="ü"/>
            </a:pPr>
            <a:r>
              <a:rPr lang="en-IN" dirty="0" smtClean="0"/>
              <a:t> </a:t>
            </a:r>
            <a:r>
              <a:rPr lang="en-IN" dirty="0"/>
              <a:t>Results, directly or indirectly, in the misuse or abuse of the provisions of The Income Tax Act (or)</a:t>
            </a:r>
          </a:p>
          <a:p>
            <a:pPr marL="617538" lvl="4" indent="-342900" algn="just">
              <a:lnSpc>
                <a:spcPct val="150000"/>
              </a:lnSpc>
              <a:spcBef>
                <a:spcPts val="0"/>
              </a:spcBef>
              <a:buClrTx/>
              <a:buSzPct val="100000"/>
              <a:buFont typeface="Wingdings" panose="05000000000000000000" pitchFamily="2" charset="2"/>
              <a:buChar char="ü"/>
            </a:pPr>
            <a:r>
              <a:rPr lang="en-IN" dirty="0" smtClean="0"/>
              <a:t>Lacks </a:t>
            </a:r>
            <a:r>
              <a:rPr lang="en-IN" dirty="0"/>
              <a:t>or deemed to lack commercial substance in the whole or in part (or</a:t>
            </a:r>
            <a:r>
              <a:rPr lang="en-IN" dirty="0" smtClean="0"/>
              <a:t>)</a:t>
            </a:r>
          </a:p>
          <a:p>
            <a:pPr marL="617538" lvl="4" indent="-342900" algn="just">
              <a:lnSpc>
                <a:spcPct val="150000"/>
              </a:lnSpc>
              <a:spcBef>
                <a:spcPts val="0"/>
              </a:spcBef>
              <a:buClrTx/>
              <a:buSzPct val="100000"/>
              <a:buFont typeface="Wingdings" panose="05000000000000000000" pitchFamily="2" charset="2"/>
              <a:buChar char="ü"/>
            </a:pPr>
            <a:r>
              <a:rPr lang="en-IN" dirty="0" smtClean="0"/>
              <a:t> </a:t>
            </a:r>
            <a:r>
              <a:rPr lang="en-IN" dirty="0"/>
              <a:t>Is entered or carried out by means or in a manner which is not ordinarily employed for bona fide purpose.</a:t>
            </a:r>
          </a:p>
        </p:txBody>
      </p:sp>
    </p:spTree>
    <p:extLst>
      <p:ext uri="{BB962C8B-B14F-4D97-AF65-F5344CB8AC3E}">
        <p14:creationId xmlns:p14="http://schemas.microsoft.com/office/powerpoint/2010/main" val="10358517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600384"/>
            <a:ext cx="10972800" cy="737584"/>
          </a:xfrm>
        </p:spPr>
        <p:txBody>
          <a:bodyPr/>
          <a:lstStyle/>
          <a:p>
            <a:pPr algn="ctr"/>
            <a:r>
              <a:rPr lang="en-IN" sz="3500" dirty="0"/>
              <a:t/>
            </a:r>
            <a:br>
              <a:rPr lang="en-IN" sz="3500" dirty="0"/>
            </a:br>
            <a:r>
              <a:rPr lang="en-IN" sz="4800" dirty="0"/>
              <a:t>Onus on whom?</a:t>
            </a:r>
            <a:endParaRPr lang="en-IN" sz="2800" dirty="0"/>
          </a:p>
        </p:txBody>
      </p:sp>
      <p:sp>
        <p:nvSpPr>
          <p:cNvPr id="3" name="Content Placeholder 2"/>
          <p:cNvSpPr>
            <a:spLocks noGrp="1"/>
          </p:cNvSpPr>
          <p:nvPr>
            <p:ph idx="1"/>
          </p:nvPr>
        </p:nvSpPr>
        <p:spPr>
          <a:xfrm>
            <a:off x="609600" y="1378039"/>
            <a:ext cx="10972800" cy="5094224"/>
          </a:xfrm>
        </p:spPr>
        <p:txBody>
          <a:bodyPr/>
          <a:lstStyle/>
          <a:p>
            <a:pPr marL="0" lvl="3" indent="0" algn="just">
              <a:lnSpc>
                <a:spcPct val="150000"/>
              </a:lnSpc>
              <a:spcBef>
                <a:spcPts val="0"/>
              </a:spcBef>
              <a:buClrTx/>
              <a:buSzPct val="100000"/>
              <a:buNone/>
            </a:pPr>
            <a:r>
              <a:rPr lang="en-IN" sz="2400" dirty="0"/>
              <a:t>Under GAAR the onus is on the revenue to declare an arrangement as IAA. If the revenue considers that the arrangement is an IAA, the </a:t>
            </a:r>
            <a:r>
              <a:rPr lang="en-IN" sz="2400" dirty="0" err="1"/>
              <a:t>assessee</a:t>
            </a:r>
            <a:r>
              <a:rPr lang="en-IN" sz="2400" dirty="0"/>
              <a:t> will be given an opportunity to be heard. Based on the response of the </a:t>
            </a:r>
            <a:r>
              <a:rPr lang="en-IN" sz="2400" dirty="0" err="1"/>
              <a:t>assessee</a:t>
            </a:r>
            <a:r>
              <a:rPr lang="en-IN" sz="2400" dirty="0"/>
              <a:t> further action will be taken. </a:t>
            </a:r>
            <a:endParaRPr lang="en-IN" sz="2400" dirty="0" smtClean="0"/>
          </a:p>
          <a:p>
            <a:pPr marL="0" lvl="3" indent="0" algn="just">
              <a:lnSpc>
                <a:spcPct val="150000"/>
              </a:lnSpc>
              <a:spcBef>
                <a:spcPts val="0"/>
              </a:spcBef>
              <a:buClrTx/>
              <a:buSzPct val="100000"/>
              <a:buNone/>
            </a:pPr>
            <a:r>
              <a:rPr lang="en-IN" sz="2400" dirty="0" smtClean="0"/>
              <a:t>Thus</a:t>
            </a:r>
            <a:r>
              <a:rPr lang="en-IN" sz="2400" dirty="0"/>
              <a:t>, there is no </a:t>
            </a:r>
            <a:r>
              <a:rPr lang="en-IN" sz="2400" dirty="0" err="1"/>
              <a:t>Suo-moto</a:t>
            </a:r>
            <a:r>
              <a:rPr lang="en-IN" sz="2400" dirty="0"/>
              <a:t> application of GAAR. It has to be specifically applied by the revenue by declaring the arrangement as IAA. Having declared an arrangement as IAA, the onus shifts to the </a:t>
            </a:r>
            <a:r>
              <a:rPr lang="en-IN" sz="2400" dirty="0" err="1"/>
              <a:t>assessee</a:t>
            </a:r>
            <a:r>
              <a:rPr lang="en-IN" sz="2400" dirty="0"/>
              <a:t> to rebut the declaration or agree with the revenue’s view.</a:t>
            </a:r>
            <a:endParaRPr lang="en-IN" dirty="0"/>
          </a:p>
        </p:txBody>
      </p:sp>
    </p:spTree>
    <p:extLst>
      <p:ext uri="{BB962C8B-B14F-4D97-AF65-F5344CB8AC3E}">
        <p14:creationId xmlns:p14="http://schemas.microsoft.com/office/powerpoint/2010/main" val="23615038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98786"/>
            <a:ext cx="10972800" cy="737584"/>
          </a:xfrm>
        </p:spPr>
        <p:txBody>
          <a:bodyPr/>
          <a:lstStyle/>
          <a:p>
            <a:pPr algn="ctr"/>
            <a:r>
              <a:rPr lang="en-IN" sz="3500" dirty="0"/>
              <a:t/>
            </a:r>
            <a:br>
              <a:rPr lang="en-IN" sz="3500" dirty="0"/>
            </a:br>
            <a:r>
              <a:rPr lang="en-IN" sz="4400" dirty="0"/>
              <a:t>Onus on whom?</a:t>
            </a:r>
            <a:endParaRPr lang="en-IN" sz="2400" dirty="0"/>
          </a:p>
        </p:txBody>
      </p:sp>
      <p:sp>
        <p:nvSpPr>
          <p:cNvPr id="3" name="Content Placeholder 2"/>
          <p:cNvSpPr>
            <a:spLocks noGrp="1"/>
          </p:cNvSpPr>
          <p:nvPr>
            <p:ph idx="1"/>
          </p:nvPr>
        </p:nvSpPr>
        <p:spPr>
          <a:xfrm>
            <a:off x="609600" y="1262127"/>
            <a:ext cx="10972800" cy="5241703"/>
          </a:xfrm>
        </p:spPr>
        <p:txBody>
          <a:bodyPr/>
          <a:lstStyle/>
          <a:p>
            <a:pPr marL="0" lvl="3" indent="0" algn="just">
              <a:spcBef>
                <a:spcPts val="0"/>
              </a:spcBef>
              <a:buClrTx/>
              <a:buSzPct val="100000"/>
              <a:buNone/>
            </a:pPr>
            <a:r>
              <a:rPr lang="en-IN" sz="2200" b="1" dirty="0"/>
              <a:t>Now we have discussed few cases where GAAR we will see whether GAAR would apply or not</a:t>
            </a:r>
            <a:r>
              <a:rPr lang="en-IN" sz="2200" b="1" dirty="0" smtClean="0"/>
              <a:t>.</a:t>
            </a:r>
          </a:p>
          <a:p>
            <a:pPr marL="0" lvl="3" indent="0" algn="just">
              <a:lnSpc>
                <a:spcPct val="150000"/>
              </a:lnSpc>
              <a:spcBef>
                <a:spcPts val="0"/>
              </a:spcBef>
              <a:buClrTx/>
              <a:buSzPct val="100000"/>
              <a:buNone/>
            </a:pPr>
            <a:r>
              <a:rPr lang="en-IN" sz="2400" b="1" dirty="0"/>
              <a:t>Case A</a:t>
            </a:r>
            <a:r>
              <a:rPr lang="en-IN" sz="2400" dirty="0"/>
              <a:t>: </a:t>
            </a:r>
            <a:r>
              <a:rPr lang="en-IN" sz="2200" dirty="0"/>
              <a:t>A business sets up an undertaking in an under developed area by putting in substantial investment of capital, carries out manufacturing activities therein and claims a tax deduction on sale of such production/ manufacturing. Is GAAR applicable in this case? </a:t>
            </a:r>
            <a:endParaRPr lang="en-IN" sz="2200" dirty="0" smtClean="0"/>
          </a:p>
          <a:p>
            <a:pPr marL="0" lvl="3" indent="0" algn="just">
              <a:lnSpc>
                <a:spcPct val="150000"/>
              </a:lnSpc>
              <a:spcBef>
                <a:spcPts val="0"/>
              </a:spcBef>
              <a:buClrTx/>
              <a:buSzPct val="100000"/>
              <a:buNone/>
            </a:pPr>
            <a:r>
              <a:rPr lang="en-IN" sz="2200" dirty="0"/>
              <a:t>There is an arrangement and one of the main purposes is a tax benefit. However, this is a case of tax mitigation where the tax payer is taking advantage of a fiscal incentive offered to him by submitting to the conditions and economic consequences of the provisions in the legislation e.g., setting up the business only in the under developed area. </a:t>
            </a:r>
            <a:endParaRPr lang="en-IN" sz="2200" dirty="0" smtClean="0"/>
          </a:p>
          <a:p>
            <a:pPr marL="0" lvl="3" indent="0" algn="just">
              <a:lnSpc>
                <a:spcPct val="150000"/>
              </a:lnSpc>
              <a:spcBef>
                <a:spcPts val="0"/>
              </a:spcBef>
              <a:buClrTx/>
              <a:buSzPct val="100000"/>
              <a:buNone/>
            </a:pPr>
            <a:r>
              <a:rPr lang="en-IN" sz="2200" dirty="0"/>
              <a:t>Therefore, Revenue should not invoke GAAR as regards to this arrangement. </a:t>
            </a:r>
          </a:p>
        </p:txBody>
      </p:sp>
    </p:spTree>
    <p:extLst>
      <p:ext uri="{BB962C8B-B14F-4D97-AF65-F5344CB8AC3E}">
        <p14:creationId xmlns:p14="http://schemas.microsoft.com/office/powerpoint/2010/main" val="29383810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27814"/>
            <a:ext cx="10972800" cy="737584"/>
          </a:xfrm>
        </p:spPr>
        <p:txBody>
          <a:bodyPr/>
          <a:lstStyle/>
          <a:p>
            <a:pPr algn="ctr"/>
            <a:r>
              <a:rPr lang="en-IN" sz="3500" dirty="0"/>
              <a:t/>
            </a:r>
            <a:br>
              <a:rPr lang="en-IN" sz="3500" dirty="0"/>
            </a:br>
            <a:r>
              <a:rPr lang="en-IN" sz="4400" dirty="0"/>
              <a:t>Onus on whom?</a:t>
            </a:r>
            <a:endParaRPr lang="en-IN" sz="2800" dirty="0"/>
          </a:p>
        </p:txBody>
      </p:sp>
      <p:sp>
        <p:nvSpPr>
          <p:cNvPr id="3" name="Content Placeholder 2"/>
          <p:cNvSpPr>
            <a:spLocks noGrp="1"/>
          </p:cNvSpPr>
          <p:nvPr>
            <p:ph idx="1"/>
          </p:nvPr>
        </p:nvSpPr>
        <p:spPr>
          <a:xfrm>
            <a:off x="609600" y="1262127"/>
            <a:ext cx="10972800" cy="5241703"/>
          </a:xfrm>
        </p:spPr>
        <p:txBody>
          <a:bodyPr/>
          <a:lstStyle/>
          <a:p>
            <a:pPr marL="0" lvl="3" indent="0" algn="just">
              <a:lnSpc>
                <a:spcPct val="150000"/>
              </a:lnSpc>
              <a:spcBef>
                <a:spcPts val="0"/>
              </a:spcBef>
              <a:buClrTx/>
              <a:buSzPct val="100000"/>
              <a:buNone/>
            </a:pPr>
            <a:r>
              <a:rPr lang="en-IN" sz="2400" b="1" dirty="0"/>
              <a:t>Case B: </a:t>
            </a:r>
            <a:r>
              <a:rPr lang="en-IN" sz="2400" dirty="0"/>
              <a:t>A business sets up a factory for manufacturing in an under developed tax exempt area. It then diverts its production from other connected manufacturing units and shows the same as manufactured in the tax-exempt unit (while doing only process of packaging there). Is GAAR applicable in this case?</a:t>
            </a:r>
          </a:p>
          <a:p>
            <a:pPr marL="0" lvl="3" indent="0" algn="just">
              <a:lnSpc>
                <a:spcPct val="150000"/>
              </a:lnSpc>
              <a:spcBef>
                <a:spcPts val="0"/>
              </a:spcBef>
              <a:buClrTx/>
              <a:buSzPct val="100000"/>
              <a:buNone/>
            </a:pPr>
            <a:r>
              <a:rPr lang="en-IN" sz="2400" dirty="0"/>
              <a:t>There is an arrangement and there is a tax benefit, the main purpose of this arrangement is to obtain a tax benefit. The transaction fails to have a commercial nature and there is misuse of the tax provisions.</a:t>
            </a:r>
          </a:p>
          <a:p>
            <a:pPr marL="0" lvl="3" indent="0" algn="just">
              <a:lnSpc>
                <a:spcPct val="150000"/>
              </a:lnSpc>
              <a:spcBef>
                <a:spcPts val="0"/>
              </a:spcBef>
              <a:buClrTx/>
              <a:buSzPct val="100000"/>
              <a:buNone/>
            </a:pPr>
            <a:r>
              <a:rPr lang="en-IN" sz="2400" dirty="0"/>
              <a:t>Therefore, revenue should invoke GAAR as regards to this arrangement.</a:t>
            </a:r>
          </a:p>
        </p:txBody>
      </p:sp>
    </p:spTree>
    <p:extLst>
      <p:ext uri="{BB962C8B-B14F-4D97-AF65-F5344CB8AC3E}">
        <p14:creationId xmlns:p14="http://schemas.microsoft.com/office/powerpoint/2010/main" val="41214177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76060"/>
            <a:ext cx="10972800" cy="737584"/>
          </a:xfrm>
        </p:spPr>
        <p:txBody>
          <a:bodyPr/>
          <a:lstStyle/>
          <a:p>
            <a:pPr algn="ctr"/>
            <a:r>
              <a:rPr lang="en-IN" sz="4000" dirty="0"/>
              <a:t/>
            </a:r>
            <a:br>
              <a:rPr lang="en-IN" sz="4000" dirty="0"/>
            </a:br>
            <a:r>
              <a:rPr lang="en-IN" sz="4800" dirty="0" smtClean="0"/>
              <a:t>BEPS</a:t>
            </a:r>
            <a:endParaRPr lang="en-IN" sz="3600" dirty="0"/>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sz="2400" dirty="0"/>
              <a:t>Base Erosion and Profit Shifting (BEPS) indicate tax avoidance strategies which Multinational Corporations (MNCs) employ for reducing their tax bases. In recent times, MNCs are developing sophisticated and refined tax planning practices to avoid tax by shifting their incomes / profits to other countries, especially to tax havens. Such practices eroded the tax base</a:t>
            </a:r>
            <a:r>
              <a:rPr lang="en-IN" sz="2400" dirty="0" smtClean="0"/>
              <a:t>.</a:t>
            </a:r>
          </a:p>
          <a:p>
            <a:pPr marL="0" lvl="3" indent="0" algn="just">
              <a:lnSpc>
                <a:spcPct val="150000"/>
              </a:lnSpc>
              <a:spcBef>
                <a:spcPts val="0"/>
              </a:spcBef>
              <a:buClrTx/>
              <a:buSzPct val="100000"/>
              <a:buNone/>
            </a:pPr>
            <a:r>
              <a:rPr lang="en-IN" sz="2400" dirty="0"/>
              <a:t>There is a growing concern with respect to the serious losses of tax revenues due to BEPS. These hurdles resulted in the launch of the BEPS project by the Organisation for Economic Co-operation and Development (OECD). OECD has designed a 15-point action plan for tackling this problem of shifting profits.</a:t>
            </a:r>
          </a:p>
        </p:txBody>
      </p:sp>
    </p:spTree>
    <p:extLst>
      <p:ext uri="{BB962C8B-B14F-4D97-AF65-F5344CB8AC3E}">
        <p14:creationId xmlns:p14="http://schemas.microsoft.com/office/powerpoint/2010/main" val="15531910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76060"/>
            <a:ext cx="10972800" cy="737584"/>
          </a:xfrm>
        </p:spPr>
        <p:txBody>
          <a:bodyPr/>
          <a:lstStyle/>
          <a:p>
            <a:pPr algn="ctr"/>
            <a:r>
              <a:rPr lang="en-IN" sz="4000" dirty="0"/>
              <a:t/>
            </a:r>
            <a:br>
              <a:rPr lang="en-IN" sz="4000" dirty="0"/>
            </a:br>
            <a:r>
              <a:rPr lang="en-IN" sz="4400" dirty="0"/>
              <a:t>What is the BEPS-OECD project?</a:t>
            </a:r>
            <a:endParaRPr lang="en-IN" sz="3600" dirty="0"/>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sz="2400" dirty="0"/>
              <a:t>Today, businesses operate globally, so all respective governments must act together to restore the trust in domestic as well as international tax systems for ensuring fair competition. All concerned nations could join G-20 and the OECD member countries on an equal footing to implement the BEPS package. It could assist: </a:t>
            </a:r>
            <a:endParaRPr lang="en-IN" sz="2400" dirty="0" smtClean="0"/>
          </a:p>
          <a:p>
            <a:pPr marL="342900" lvl="3" indent="-342900" algn="just">
              <a:lnSpc>
                <a:spcPct val="150000"/>
              </a:lnSpc>
              <a:spcBef>
                <a:spcPts val="0"/>
              </a:spcBef>
              <a:buClrTx/>
              <a:buSzPct val="100000"/>
              <a:buFont typeface="Wingdings" panose="05000000000000000000" pitchFamily="2" charset="2"/>
              <a:buChar char="§"/>
            </a:pPr>
            <a:r>
              <a:rPr lang="en-IN" sz="2200" b="1" dirty="0"/>
              <a:t>Nations facing fiscal deficits: </a:t>
            </a:r>
            <a:endParaRPr lang="en-IN" sz="2200" b="1" dirty="0" smtClean="0"/>
          </a:p>
          <a:p>
            <a:pPr marL="342900" lvl="3" indent="-342900" algn="just">
              <a:lnSpc>
                <a:spcPct val="150000"/>
              </a:lnSpc>
              <a:spcBef>
                <a:spcPts val="0"/>
              </a:spcBef>
              <a:buClrTx/>
              <a:buSzPct val="100000"/>
              <a:buFont typeface="Wingdings" panose="05000000000000000000" pitchFamily="2" charset="2"/>
              <a:buChar char="§"/>
            </a:pPr>
            <a:r>
              <a:rPr lang="en-IN" sz="2200" b="1" dirty="0"/>
              <a:t>A strict environment and improved focus on involvement from the businesses: </a:t>
            </a:r>
            <a:endParaRPr lang="en-IN" sz="2200" b="1" dirty="0" smtClean="0"/>
          </a:p>
          <a:p>
            <a:pPr marL="342900" lvl="3" indent="-342900" algn="just">
              <a:lnSpc>
                <a:spcPct val="150000"/>
              </a:lnSpc>
              <a:spcBef>
                <a:spcPts val="0"/>
              </a:spcBef>
              <a:buClrTx/>
              <a:buSzPct val="100000"/>
              <a:buFont typeface="Wingdings" panose="05000000000000000000" pitchFamily="2" charset="2"/>
              <a:buChar char="§"/>
            </a:pPr>
            <a:r>
              <a:rPr lang="en-IN" sz="2200" b="1" dirty="0"/>
              <a:t>Reporting requirements </a:t>
            </a:r>
            <a:endParaRPr lang="en-IN" sz="2200" dirty="0"/>
          </a:p>
        </p:txBody>
      </p:sp>
    </p:spTree>
    <p:extLst>
      <p:ext uri="{BB962C8B-B14F-4D97-AF65-F5344CB8AC3E}">
        <p14:creationId xmlns:p14="http://schemas.microsoft.com/office/powerpoint/2010/main" val="133126199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76060"/>
            <a:ext cx="10972800" cy="737584"/>
          </a:xfrm>
        </p:spPr>
        <p:txBody>
          <a:bodyPr/>
          <a:lstStyle/>
          <a:p>
            <a:pPr algn="ctr"/>
            <a:r>
              <a:rPr lang="en-IN" sz="4000" dirty="0"/>
              <a:t/>
            </a:r>
            <a:br>
              <a:rPr lang="en-IN" sz="4000" dirty="0"/>
            </a:br>
            <a:r>
              <a:rPr lang="en-IN" sz="4400" dirty="0"/>
              <a:t>What are the challenges for businesses?</a:t>
            </a:r>
            <a:endParaRPr lang="en-IN" sz="3200" dirty="0"/>
          </a:p>
        </p:txBody>
      </p:sp>
      <p:sp>
        <p:nvSpPr>
          <p:cNvPr id="3" name="Content Placeholder 2"/>
          <p:cNvSpPr>
            <a:spLocks noGrp="1"/>
          </p:cNvSpPr>
          <p:nvPr>
            <p:ph idx="1"/>
          </p:nvPr>
        </p:nvSpPr>
        <p:spPr>
          <a:xfrm>
            <a:off x="609600" y="1249249"/>
            <a:ext cx="10972800" cy="5190188"/>
          </a:xfrm>
        </p:spPr>
        <p:txBody>
          <a:bodyPr/>
          <a:lstStyle/>
          <a:p>
            <a:pPr marL="0" lvl="3" indent="0" algn="just">
              <a:spcBef>
                <a:spcPts val="0"/>
              </a:spcBef>
              <a:buClrTx/>
              <a:buSzPct val="100000"/>
              <a:buNone/>
            </a:pPr>
            <a:r>
              <a:rPr lang="en-IN" sz="2400" b="1" dirty="0"/>
              <a:t>For businesses, the BEPS project helps measure the need for behavioural change, at every level. </a:t>
            </a:r>
            <a:endParaRPr lang="en-IN" sz="2400" b="1" dirty="0" smtClean="0"/>
          </a:p>
          <a:p>
            <a:pPr marL="342900" lvl="3" indent="-342900" algn="just">
              <a:lnSpc>
                <a:spcPct val="150000"/>
              </a:lnSpc>
              <a:spcBef>
                <a:spcPts val="0"/>
              </a:spcBef>
              <a:buClrTx/>
              <a:buSzPct val="100000"/>
              <a:buFont typeface="Wingdings" panose="05000000000000000000" pitchFamily="2" charset="2"/>
              <a:buChar char="§"/>
            </a:pPr>
            <a:r>
              <a:rPr lang="en-IN" sz="2200" dirty="0"/>
              <a:t>Tax administrations now won’t just introduce stricter measures and look for restricting tax treaty benefits, but would also test arrangements which in their view, lack substance or has a real commercial principal purpose </a:t>
            </a:r>
            <a:endParaRPr lang="en-IN" sz="2200" dirty="0" smtClean="0"/>
          </a:p>
          <a:p>
            <a:pPr marL="342900" lvl="3" indent="-342900" algn="just">
              <a:lnSpc>
                <a:spcPct val="150000"/>
              </a:lnSpc>
              <a:spcBef>
                <a:spcPts val="0"/>
              </a:spcBef>
              <a:buClrTx/>
              <a:buSzPct val="100000"/>
              <a:buFont typeface="Wingdings" panose="05000000000000000000" pitchFamily="2" charset="2"/>
              <a:buChar char="§"/>
            </a:pPr>
            <a:r>
              <a:rPr lang="en-IN" sz="2200" dirty="0"/>
              <a:t>Enhanced transparency is one of the key objectives of the BEPS framework. This brings new reporting obligations such as Country-by-Country Reporting (CbCR). </a:t>
            </a:r>
            <a:endParaRPr lang="en-IN" sz="2200" dirty="0" smtClean="0"/>
          </a:p>
          <a:p>
            <a:pPr marL="342900" lvl="3" indent="-342900" algn="just">
              <a:lnSpc>
                <a:spcPct val="150000"/>
              </a:lnSpc>
              <a:spcBef>
                <a:spcPts val="0"/>
              </a:spcBef>
              <a:buClrTx/>
              <a:buSzPct val="100000"/>
              <a:buFont typeface="Wingdings" panose="05000000000000000000" pitchFamily="2" charset="2"/>
              <a:buChar char="§"/>
            </a:pPr>
            <a:r>
              <a:rPr lang="en-IN" sz="2200" dirty="0"/>
              <a:t>As the implementation of BEPS quickens, businesses increasingly would require track how changes to transfer pricing practices and domestic laws, and the revised double tax treaties would affect them. </a:t>
            </a:r>
          </a:p>
        </p:txBody>
      </p:sp>
    </p:spTree>
    <p:extLst>
      <p:ext uri="{BB962C8B-B14F-4D97-AF65-F5344CB8AC3E}">
        <p14:creationId xmlns:p14="http://schemas.microsoft.com/office/powerpoint/2010/main" val="254334246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76060"/>
            <a:ext cx="10972800" cy="737584"/>
          </a:xfrm>
        </p:spPr>
        <p:txBody>
          <a:bodyPr/>
          <a:lstStyle/>
          <a:p>
            <a:pPr algn="ctr"/>
            <a:r>
              <a:rPr lang="en-IN" sz="4000" dirty="0"/>
              <a:t/>
            </a:r>
            <a:br>
              <a:rPr lang="en-IN" sz="4000" dirty="0"/>
            </a:br>
            <a:r>
              <a:rPr lang="en-IN" sz="4400" b="1" dirty="0"/>
              <a:t>BEPS and India </a:t>
            </a:r>
            <a:endParaRPr lang="en-IN" sz="3200" dirty="0"/>
          </a:p>
        </p:txBody>
      </p:sp>
      <p:sp>
        <p:nvSpPr>
          <p:cNvPr id="3" name="Content Placeholder 2"/>
          <p:cNvSpPr>
            <a:spLocks noGrp="1"/>
          </p:cNvSpPr>
          <p:nvPr>
            <p:ph idx="1"/>
          </p:nvPr>
        </p:nvSpPr>
        <p:spPr>
          <a:xfrm>
            <a:off x="609600" y="1249249"/>
            <a:ext cx="10972800" cy="5190188"/>
          </a:xfrm>
        </p:spPr>
        <p:txBody>
          <a:bodyPr/>
          <a:lstStyle/>
          <a:p>
            <a:pPr marL="0" lvl="3" indent="0" algn="just">
              <a:spcBef>
                <a:spcPts val="0"/>
              </a:spcBef>
              <a:buClrTx/>
              <a:buSzPct val="100000"/>
              <a:buNone/>
            </a:pPr>
            <a:r>
              <a:rPr lang="en-IN" sz="2200" dirty="0"/>
              <a:t>The involvement of India in the BEPS initiative has been intensive. India has been part of the forum in devising action plans, and also part of various working groups, committees and task forces that were set up for examining different aspects of these action </a:t>
            </a:r>
            <a:r>
              <a:rPr lang="en-IN" sz="2200" dirty="0" smtClean="0"/>
              <a:t>plans. </a:t>
            </a:r>
            <a:r>
              <a:rPr lang="en-IN" sz="2200" dirty="0"/>
              <a:t>India is following BEPS initiative actively and has been active in bringing the amendments into its domestic law and trying to make the tax framework in line with BEPS regulations There are a number of proposals in the Finance Act, 2016 which are influenced by BEPS recommendations. Some of these include the implementation of: </a:t>
            </a:r>
            <a:endParaRPr lang="en-IN" sz="2200" dirty="0" smtClean="0"/>
          </a:p>
          <a:p>
            <a:pPr marL="342900" lvl="3" indent="-342900" algn="just">
              <a:lnSpc>
                <a:spcPct val="150000"/>
              </a:lnSpc>
              <a:spcBef>
                <a:spcPts val="0"/>
              </a:spcBef>
              <a:buClrTx/>
              <a:buSzPct val="100000"/>
              <a:buFont typeface="Wingdings" panose="05000000000000000000" pitchFamily="2" charset="2"/>
              <a:buChar char="§"/>
            </a:pPr>
            <a:r>
              <a:rPr lang="en-IN" dirty="0"/>
              <a:t>Master File and </a:t>
            </a:r>
            <a:r>
              <a:rPr lang="en-IN" dirty="0" err="1"/>
              <a:t>CbC</a:t>
            </a:r>
            <a:r>
              <a:rPr lang="en-IN" dirty="0"/>
              <a:t> (Country-by-Country) Reporting </a:t>
            </a:r>
            <a:endParaRPr lang="en-IN" dirty="0" smtClean="0"/>
          </a:p>
          <a:p>
            <a:pPr marL="342900" lvl="3" indent="-342900" algn="just">
              <a:lnSpc>
                <a:spcPct val="150000"/>
              </a:lnSpc>
              <a:spcBef>
                <a:spcPts val="0"/>
              </a:spcBef>
              <a:buClrTx/>
              <a:buSzPct val="100000"/>
              <a:buFont typeface="Wingdings" panose="05000000000000000000" pitchFamily="2" charset="2"/>
              <a:buChar char="§"/>
            </a:pPr>
            <a:r>
              <a:rPr lang="en-IN" dirty="0"/>
              <a:t>Patent Box tax regime with respect to royalty income </a:t>
            </a:r>
            <a:endParaRPr lang="en-IN" dirty="0" smtClean="0"/>
          </a:p>
          <a:p>
            <a:pPr marL="342900" lvl="3" indent="-342900" algn="just">
              <a:lnSpc>
                <a:spcPct val="150000"/>
              </a:lnSpc>
              <a:spcBef>
                <a:spcPts val="0"/>
              </a:spcBef>
              <a:buClrTx/>
              <a:buSzPct val="100000"/>
              <a:buFont typeface="Wingdings" panose="05000000000000000000" pitchFamily="2" charset="2"/>
              <a:buChar char="§"/>
            </a:pPr>
            <a:r>
              <a:rPr lang="en-IN" dirty="0"/>
              <a:t>Equalization levy requiring withholding on the gross basis for payments for certain specified digital services as mentioned previously, India is a key contributor to BEPS action plans and it has already implemented some BEPS recommendation through amendments in domestic tax law such as CbCR, thin capitalization, secondary adjustments, etc. </a:t>
            </a:r>
          </a:p>
        </p:txBody>
      </p:sp>
    </p:spTree>
    <p:extLst>
      <p:ext uri="{BB962C8B-B14F-4D97-AF65-F5344CB8AC3E}">
        <p14:creationId xmlns:p14="http://schemas.microsoft.com/office/powerpoint/2010/main" val="13535086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576060"/>
            <a:ext cx="10972800" cy="737584"/>
          </a:xfrm>
        </p:spPr>
        <p:txBody>
          <a:bodyPr/>
          <a:lstStyle/>
          <a:p>
            <a:pPr algn="ctr"/>
            <a:r>
              <a:rPr lang="en-IN" sz="4000" dirty="0"/>
              <a:t/>
            </a:r>
            <a:br>
              <a:rPr lang="en-IN" sz="4000" dirty="0"/>
            </a:br>
            <a:r>
              <a:rPr lang="en-IN" sz="4800" b="1" dirty="0" smtClean="0"/>
              <a:t>PoEM</a:t>
            </a:r>
            <a:endParaRPr lang="en-IN" sz="3200" b="1" dirty="0"/>
          </a:p>
        </p:txBody>
      </p:sp>
      <p:sp>
        <p:nvSpPr>
          <p:cNvPr id="3" name="Content Placeholder 2"/>
          <p:cNvSpPr>
            <a:spLocks noGrp="1"/>
          </p:cNvSpPr>
          <p:nvPr>
            <p:ph idx="1"/>
          </p:nvPr>
        </p:nvSpPr>
        <p:spPr>
          <a:xfrm>
            <a:off x="609600" y="1249249"/>
            <a:ext cx="10972800" cy="5190188"/>
          </a:xfrm>
        </p:spPr>
        <p:txBody>
          <a:bodyPr/>
          <a:lstStyle/>
          <a:p>
            <a:pPr marL="0" lvl="3" indent="0" algn="just">
              <a:spcBef>
                <a:spcPts val="0"/>
              </a:spcBef>
              <a:buClrTx/>
              <a:buSzPct val="100000"/>
              <a:buNone/>
            </a:pPr>
            <a:r>
              <a:rPr lang="en-IN" sz="2600" dirty="0"/>
              <a:t>PoEM is the place where the key management and commercial decisions that are necessary for the conduct of business of an entity as a whole are, in substance made. </a:t>
            </a:r>
          </a:p>
          <a:p>
            <a:pPr marL="0" lvl="3" indent="0" algn="just">
              <a:spcBef>
                <a:spcPts val="0"/>
              </a:spcBef>
              <a:buClrTx/>
              <a:buSzPct val="100000"/>
              <a:buNone/>
            </a:pPr>
            <a:endParaRPr lang="en-US" sz="2400" dirty="0" smtClean="0"/>
          </a:p>
          <a:p>
            <a:pPr marL="0" lvl="3" indent="0" algn="just">
              <a:spcBef>
                <a:spcPts val="0"/>
              </a:spcBef>
              <a:buClrTx/>
              <a:buSzPct val="100000"/>
              <a:buNone/>
            </a:pPr>
            <a:r>
              <a:rPr lang="en-IN" sz="2400" b="1" dirty="0"/>
              <a:t>Need: </a:t>
            </a:r>
            <a:r>
              <a:rPr lang="en-IN" sz="2400" i="1" dirty="0"/>
              <a:t>This concept is the test of residence for foreign companies to provide that a company would be treated as resident in India if its POEM in the previous year is in India for tax </a:t>
            </a:r>
            <a:r>
              <a:rPr lang="en-IN" sz="2400" i="1" dirty="0" smtClean="0"/>
              <a:t>purposes</a:t>
            </a:r>
            <a:r>
              <a:rPr lang="en-IN" sz="2400" i="1" dirty="0"/>
              <a:t>. </a:t>
            </a:r>
            <a:endParaRPr lang="en-IN" sz="2400" i="1" dirty="0" smtClean="0"/>
          </a:p>
          <a:p>
            <a:pPr marL="0" lvl="3" indent="0" algn="just">
              <a:spcBef>
                <a:spcPts val="0"/>
              </a:spcBef>
              <a:buClrTx/>
              <a:buSzPct val="100000"/>
              <a:buNone/>
            </a:pPr>
            <a:endParaRPr lang="en-US" sz="2400" i="1" dirty="0"/>
          </a:p>
          <a:p>
            <a:pPr marL="0" lvl="3" indent="0" algn="just">
              <a:spcBef>
                <a:spcPts val="0"/>
              </a:spcBef>
              <a:buClrTx/>
              <a:buSzPct val="100000"/>
              <a:buNone/>
            </a:pPr>
            <a:r>
              <a:rPr lang="en-IN" sz="2400" b="1" dirty="0"/>
              <a:t>Applicability: </a:t>
            </a:r>
            <a:r>
              <a:rPr lang="en-IN" sz="2400" dirty="0"/>
              <a:t>Companies having turnover or gross receipts less than 50 crores will not come under the scrutiny of POEM (Circular 8/2017 of CBDT). </a:t>
            </a:r>
            <a:endParaRPr lang="en-IN" sz="2400" dirty="0" smtClean="0"/>
          </a:p>
          <a:p>
            <a:pPr marL="0" lvl="3" indent="0" algn="just">
              <a:spcBef>
                <a:spcPts val="0"/>
              </a:spcBef>
              <a:buClrTx/>
              <a:buSzPct val="100000"/>
              <a:buNone/>
            </a:pPr>
            <a:r>
              <a:rPr lang="en-IN" sz="2400" dirty="0"/>
              <a:t>T</a:t>
            </a:r>
            <a:r>
              <a:rPr lang="en-IN" sz="2400" dirty="0" smtClean="0"/>
              <a:t>he </a:t>
            </a:r>
            <a:r>
              <a:rPr lang="en-IN" sz="2400" dirty="0"/>
              <a:t>concept of POEM (Place of Effective Management) originates from the Indian Income Tax Act, 1961 for taxing shipping companies based on their POEM. </a:t>
            </a:r>
          </a:p>
        </p:txBody>
      </p:sp>
    </p:spTree>
    <p:extLst>
      <p:ext uri="{BB962C8B-B14F-4D97-AF65-F5344CB8AC3E}">
        <p14:creationId xmlns:p14="http://schemas.microsoft.com/office/powerpoint/2010/main" val="10418288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88976"/>
            <a:ext cx="10972800" cy="737584"/>
          </a:xfrm>
        </p:spPr>
        <p:txBody>
          <a:bodyPr/>
          <a:lstStyle/>
          <a:p>
            <a:pPr algn="ctr"/>
            <a:r>
              <a:rPr lang="en-IN" sz="3500" dirty="0"/>
              <a:t/>
            </a:r>
            <a:br>
              <a:rPr lang="en-IN" sz="3500" dirty="0"/>
            </a:br>
            <a:r>
              <a:rPr lang="en-IN" sz="3500" dirty="0"/>
              <a:t>Introduction of POEM in Income Tax Act, </a:t>
            </a:r>
            <a:r>
              <a:rPr lang="en-IN" sz="3500" dirty="0" smtClean="0"/>
              <a:t>1961</a:t>
            </a:r>
            <a:endParaRPr lang="en-IN" sz="3500" dirty="0"/>
          </a:p>
        </p:txBody>
      </p:sp>
      <p:sp>
        <p:nvSpPr>
          <p:cNvPr id="3" name="Content Placeholder 2"/>
          <p:cNvSpPr>
            <a:spLocks noGrp="1"/>
          </p:cNvSpPr>
          <p:nvPr>
            <p:ph idx="1"/>
          </p:nvPr>
        </p:nvSpPr>
        <p:spPr>
          <a:xfrm>
            <a:off x="609600" y="1249249"/>
            <a:ext cx="10972800" cy="5190188"/>
          </a:xfrm>
        </p:spPr>
        <p:txBody>
          <a:bodyPr/>
          <a:lstStyle/>
          <a:p>
            <a:pPr marL="0" lvl="3" indent="0" algn="just">
              <a:spcBef>
                <a:spcPts val="0"/>
              </a:spcBef>
              <a:buClrTx/>
              <a:buSzPct val="100000"/>
              <a:buNone/>
            </a:pPr>
            <a:r>
              <a:rPr lang="en-IN" sz="2400" dirty="0"/>
              <a:t>The Finance Bill, 2015 introduced the concept of POEM for determination of residence of companies by way of amending Section 6 of the Act replacing the words ‘Control and Management’ by ‘PoEM’ as follows: </a:t>
            </a:r>
            <a:endParaRPr lang="en-IN" sz="2400" dirty="0" smtClean="0"/>
          </a:p>
          <a:p>
            <a:pPr marL="0" lvl="3" indent="0" algn="just">
              <a:spcBef>
                <a:spcPts val="0"/>
              </a:spcBef>
              <a:buClrTx/>
              <a:buSzPct val="100000"/>
              <a:buNone/>
            </a:pPr>
            <a:r>
              <a:rPr lang="en-IN" sz="2400" b="1" dirty="0"/>
              <a:t>Section 6(3) of the Income Tax Act, 1961 prior to the Finance Bill </a:t>
            </a:r>
            <a:r>
              <a:rPr lang="en-IN" sz="2400" b="1" dirty="0" smtClean="0"/>
              <a:t>2015</a:t>
            </a:r>
            <a:r>
              <a:rPr lang="en-IN" sz="2400" b="1" dirty="0"/>
              <a:t> </a:t>
            </a:r>
            <a:r>
              <a:rPr lang="en-IN" sz="2400" dirty="0" smtClean="0"/>
              <a:t>stated that </a:t>
            </a:r>
          </a:p>
          <a:p>
            <a:pPr marL="0" lvl="3" indent="0" algn="just">
              <a:spcBef>
                <a:spcPts val="0"/>
              </a:spcBef>
              <a:buClrTx/>
              <a:buSzPct val="100000"/>
              <a:buNone/>
            </a:pPr>
            <a:r>
              <a:rPr lang="en-IN" sz="2400" dirty="0"/>
              <a:t>A company is said to be resident in India in any previous year, if: </a:t>
            </a:r>
            <a:endParaRPr lang="en-IN" sz="2400" dirty="0" smtClean="0"/>
          </a:p>
          <a:p>
            <a:pPr marL="0" lvl="3" indent="0" algn="just">
              <a:spcBef>
                <a:spcPts val="0"/>
              </a:spcBef>
              <a:buClrTx/>
              <a:buSzPct val="100000"/>
              <a:buNone/>
            </a:pPr>
            <a:r>
              <a:rPr lang="en-IN" sz="2400" dirty="0" smtClean="0"/>
              <a:t>(i ) it </a:t>
            </a:r>
            <a:r>
              <a:rPr lang="en-IN" sz="2400" dirty="0"/>
              <a:t>is an Indian company; or </a:t>
            </a:r>
            <a:endParaRPr lang="en-IN" sz="2400" dirty="0" smtClean="0"/>
          </a:p>
          <a:p>
            <a:pPr marL="0" lvl="3" indent="0" algn="just">
              <a:spcBef>
                <a:spcPts val="0"/>
              </a:spcBef>
              <a:buClrTx/>
              <a:buSzPct val="100000"/>
              <a:buNone/>
            </a:pPr>
            <a:r>
              <a:rPr lang="en-IN" sz="2400" dirty="0" smtClean="0"/>
              <a:t>(ii) during </a:t>
            </a:r>
            <a:r>
              <a:rPr lang="en-IN" sz="2400" dirty="0"/>
              <a:t>that year, the control and management of its affairs is situated wholly in India. </a:t>
            </a:r>
            <a:endParaRPr lang="en-IN" sz="2400" dirty="0" smtClean="0"/>
          </a:p>
          <a:p>
            <a:pPr marL="0" lvl="3" indent="0" algn="just">
              <a:spcBef>
                <a:spcPts val="0"/>
              </a:spcBef>
              <a:buClrTx/>
              <a:buSzPct val="100000"/>
              <a:buNone/>
            </a:pPr>
            <a:r>
              <a:rPr lang="en-IN" sz="2400" b="1" dirty="0"/>
              <a:t>As amended by the Finance Act, 2015 and w.e.f. April 1, 2017 </a:t>
            </a:r>
            <a:r>
              <a:rPr lang="en-IN" sz="2400" b="1" dirty="0" smtClean="0"/>
              <a:t> </a:t>
            </a:r>
          </a:p>
          <a:p>
            <a:pPr marL="0" lvl="3" indent="0" algn="just">
              <a:spcBef>
                <a:spcPts val="0"/>
              </a:spcBef>
              <a:buClrTx/>
              <a:buSzPct val="100000"/>
              <a:buNone/>
            </a:pPr>
            <a:r>
              <a:rPr lang="en-IN" sz="2400" dirty="0"/>
              <a:t>A company is said to be a resident in India in any previous year, if— </a:t>
            </a:r>
            <a:endParaRPr lang="en-IN" sz="2400" dirty="0" smtClean="0"/>
          </a:p>
          <a:p>
            <a:pPr marL="0" lvl="3" indent="0" algn="just">
              <a:spcBef>
                <a:spcPts val="0"/>
              </a:spcBef>
              <a:buClrTx/>
              <a:buSzPct val="100000"/>
              <a:buNone/>
            </a:pPr>
            <a:r>
              <a:rPr lang="en-IN" sz="2400" dirty="0"/>
              <a:t>(i) it is an Indian company; or</a:t>
            </a:r>
          </a:p>
          <a:p>
            <a:pPr marL="0" lvl="3" indent="0" algn="just">
              <a:spcBef>
                <a:spcPts val="0"/>
              </a:spcBef>
              <a:buClrTx/>
              <a:buSzPct val="100000"/>
              <a:buNone/>
            </a:pPr>
            <a:r>
              <a:rPr lang="en-IN" sz="2400" dirty="0"/>
              <a:t>(ii) its place of effective management, in that year, is in India.</a:t>
            </a:r>
          </a:p>
        </p:txBody>
      </p:sp>
    </p:spTree>
    <p:extLst>
      <p:ext uri="{BB962C8B-B14F-4D97-AF65-F5344CB8AC3E}">
        <p14:creationId xmlns:p14="http://schemas.microsoft.com/office/powerpoint/2010/main" val="2974216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149"/>
            <a:ext cx="10972800" cy="737584"/>
          </a:xfrm>
        </p:spPr>
        <p:txBody>
          <a:bodyPr/>
          <a:lstStyle/>
          <a:p>
            <a:pPr algn="ctr"/>
            <a:r>
              <a:rPr lang="en-IN" sz="4800" dirty="0"/>
              <a:t/>
            </a:r>
            <a:br>
              <a:rPr lang="en-IN" sz="4800" dirty="0"/>
            </a:br>
            <a:r>
              <a:rPr lang="en-IN" sz="4800" dirty="0"/>
              <a:t/>
            </a:r>
            <a:br>
              <a:rPr lang="en-IN" sz="4800" dirty="0"/>
            </a:br>
            <a:r>
              <a:rPr lang="en-IN" sz="4400" dirty="0"/>
              <a:t>List of Scheduled </a:t>
            </a:r>
            <a:r>
              <a:rPr lang="en-IN" sz="4400" dirty="0" smtClean="0"/>
              <a:t>Offences</a:t>
            </a:r>
            <a:endParaRPr lang="en-IN" sz="3600" dirty="0"/>
          </a:p>
        </p:txBody>
      </p:sp>
      <p:sp>
        <p:nvSpPr>
          <p:cNvPr id="3" name="Content Placeholder 2"/>
          <p:cNvSpPr>
            <a:spLocks noGrp="1"/>
          </p:cNvSpPr>
          <p:nvPr>
            <p:ph idx="1"/>
          </p:nvPr>
        </p:nvSpPr>
        <p:spPr>
          <a:xfrm>
            <a:off x="609600" y="1159094"/>
            <a:ext cx="10972800" cy="5074278"/>
          </a:xfrm>
        </p:spPr>
        <p:txBody>
          <a:bodyPr/>
          <a:lstStyle/>
          <a:p>
            <a:pPr marL="342900" lvl="2" indent="-342900" algn="just">
              <a:spcBef>
                <a:spcPts val="0"/>
              </a:spcBef>
              <a:buClrTx/>
              <a:buSzPct val="100000"/>
              <a:buFont typeface="Wingdings" panose="05000000000000000000" pitchFamily="2" charset="2"/>
              <a:buChar char="§"/>
            </a:pPr>
            <a:r>
              <a:rPr lang="en-IN" sz="2400" b="1" dirty="0"/>
              <a:t>Offences under the Indian Penal Code, 1860 </a:t>
            </a:r>
            <a:r>
              <a:rPr lang="en-IN" sz="2400" b="1" dirty="0" smtClean="0"/>
              <a:t>: </a:t>
            </a:r>
          </a:p>
          <a:p>
            <a:pPr marL="615950" lvl="3" indent="-342900" algn="just">
              <a:lnSpc>
                <a:spcPct val="150000"/>
              </a:lnSpc>
              <a:spcBef>
                <a:spcPts val="0"/>
              </a:spcBef>
              <a:buClrTx/>
              <a:buFont typeface="Wingdings" panose="05000000000000000000" pitchFamily="2" charset="2"/>
              <a:buChar char="§"/>
            </a:pPr>
            <a:r>
              <a:rPr lang="en-IN" sz="2300" dirty="0"/>
              <a:t>Criminal </a:t>
            </a:r>
            <a:r>
              <a:rPr lang="en-IN" sz="2300" dirty="0" smtClean="0"/>
              <a:t>conspiracy</a:t>
            </a:r>
          </a:p>
          <a:p>
            <a:pPr marL="615950" lvl="3" indent="-342900" algn="just">
              <a:lnSpc>
                <a:spcPct val="150000"/>
              </a:lnSpc>
              <a:spcBef>
                <a:spcPts val="0"/>
              </a:spcBef>
              <a:buClrTx/>
              <a:buFont typeface="Wingdings" panose="05000000000000000000" pitchFamily="2" charset="2"/>
              <a:buChar char="§"/>
            </a:pPr>
            <a:r>
              <a:rPr lang="en-IN" sz="2300" dirty="0"/>
              <a:t>Counterfeiting Government stamp</a:t>
            </a:r>
            <a:r>
              <a:rPr lang="en-IN" sz="2300" dirty="0" smtClean="0"/>
              <a:t>.</a:t>
            </a:r>
          </a:p>
          <a:p>
            <a:pPr marL="615950" lvl="3" indent="-342900" algn="just">
              <a:lnSpc>
                <a:spcPct val="150000"/>
              </a:lnSpc>
              <a:spcBef>
                <a:spcPts val="0"/>
              </a:spcBef>
              <a:buClrTx/>
              <a:buFont typeface="Wingdings" panose="05000000000000000000" pitchFamily="2" charset="2"/>
              <a:buChar char="§"/>
            </a:pPr>
            <a:r>
              <a:rPr lang="en-IN" sz="2300" dirty="0"/>
              <a:t>Sale of counterfeit Government stamps</a:t>
            </a:r>
            <a:r>
              <a:rPr lang="en-IN" sz="2300" dirty="0" smtClean="0"/>
              <a:t>.</a:t>
            </a:r>
          </a:p>
          <a:p>
            <a:pPr marL="615950" lvl="3" indent="-342900" algn="just">
              <a:lnSpc>
                <a:spcPct val="150000"/>
              </a:lnSpc>
              <a:spcBef>
                <a:spcPts val="0"/>
              </a:spcBef>
              <a:buClrTx/>
              <a:buFont typeface="Wingdings" panose="05000000000000000000" pitchFamily="2" charset="2"/>
              <a:buChar char="§"/>
            </a:pPr>
            <a:r>
              <a:rPr lang="en-IN" sz="2300" dirty="0"/>
              <a:t>Cheating and dishonestly inducing delivery of </a:t>
            </a:r>
            <a:r>
              <a:rPr lang="en-IN" sz="2300" dirty="0" smtClean="0"/>
              <a:t>property</a:t>
            </a:r>
          </a:p>
          <a:p>
            <a:pPr marL="615950" lvl="3" indent="-342900" algn="just">
              <a:lnSpc>
                <a:spcPct val="150000"/>
              </a:lnSpc>
              <a:spcBef>
                <a:spcPts val="0"/>
              </a:spcBef>
              <a:buClrTx/>
              <a:buFont typeface="Wingdings" panose="05000000000000000000" pitchFamily="2" charset="2"/>
              <a:buChar char="§"/>
            </a:pPr>
            <a:r>
              <a:rPr lang="en-IN" sz="2300" dirty="0" smtClean="0"/>
              <a:t>Forgery </a:t>
            </a:r>
            <a:r>
              <a:rPr lang="en-IN" sz="2300" dirty="0"/>
              <a:t>of valuable security, will, etc. </a:t>
            </a:r>
            <a:endParaRPr lang="en-IN" sz="2300" dirty="0" smtClean="0"/>
          </a:p>
          <a:p>
            <a:pPr marL="615950" lvl="3" indent="-342900" algn="just">
              <a:lnSpc>
                <a:spcPct val="150000"/>
              </a:lnSpc>
              <a:spcBef>
                <a:spcPts val="0"/>
              </a:spcBef>
              <a:buClrTx/>
              <a:buFont typeface="Wingdings" panose="05000000000000000000" pitchFamily="2" charset="2"/>
              <a:buChar char="§"/>
            </a:pPr>
            <a:r>
              <a:rPr lang="en-IN" sz="2300" dirty="0"/>
              <a:t>Using as genuine, a forged [document or electronic record</a:t>
            </a:r>
            <a:r>
              <a:rPr lang="en-IN" sz="2300" dirty="0" smtClean="0"/>
              <a:t>].</a:t>
            </a:r>
          </a:p>
          <a:p>
            <a:pPr marL="615950" lvl="3" indent="-342900" algn="just">
              <a:lnSpc>
                <a:spcPct val="150000"/>
              </a:lnSpc>
              <a:spcBef>
                <a:spcPts val="0"/>
              </a:spcBef>
              <a:buClrTx/>
              <a:buFont typeface="Wingdings" panose="05000000000000000000" pitchFamily="2" charset="2"/>
              <a:buChar char="§"/>
            </a:pPr>
            <a:r>
              <a:rPr lang="en-IN" sz="2300" dirty="0"/>
              <a:t>Making or possessing counterfeit </a:t>
            </a:r>
            <a:r>
              <a:rPr lang="en-IN" sz="2300" dirty="0" smtClean="0"/>
              <a:t>seals</a:t>
            </a:r>
          </a:p>
          <a:p>
            <a:pPr marL="615950" lvl="3" indent="-342900" algn="just">
              <a:lnSpc>
                <a:spcPct val="150000"/>
              </a:lnSpc>
              <a:spcBef>
                <a:spcPts val="0"/>
              </a:spcBef>
              <a:buClrTx/>
              <a:buFont typeface="Wingdings" panose="05000000000000000000" pitchFamily="2" charset="2"/>
              <a:buChar char="§"/>
            </a:pPr>
            <a:r>
              <a:rPr lang="en-IN" sz="2300" dirty="0"/>
              <a:t>Counterfeiting currency notes or bank notes</a:t>
            </a:r>
            <a:r>
              <a:rPr lang="en-IN" sz="2300" dirty="0" smtClean="0"/>
              <a:t>.</a:t>
            </a:r>
          </a:p>
          <a:p>
            <a:pPr marL="615950" lvl="3" indent="-342900" algn="just">
              <a:lnSpc>
                <a:spcPct val="150000"/>
              </a:lnSpc>
              <a:spcBef>
                <a:spcPts val="0"/>
              </a:spcBef>
              <a:buClrTx/>
              <a:buFont typeface="Wingdings" panose="05000000000000000000" pitchFamily="2" charset="2"/>
              <a:buChar char="§"/>
            </a:pPr>
            <a:r>
              <a:rPr lang="en-IN" sz="2300" dirty="0"/>
              <a:t>Counterfeiting a mark used by a public servant.</a:t>
            </a:r>
          </a:p>
          <a:p>
            <a:pPr marL="615950" lvl="3" indent="-342900" algn="just">
              <a:spcBef>
                <a:spcPts val="0"/>
              </a:spcBef>
              <a:buClrTx/>
              <a:buFont typeface="Wingdings" panose="05000000000000000000" pitchFamily="2" charset="2"/>
              <a:buChar char="§"/>
            </a:pPr>
            <a:endParaRPr lang="en-IN" b="1" dirty="0"/>
          </a:p>
        </p:txBody>
      </p:sp>
    </p:spTree>
    <p:extLst>
      <p:ext uri="{BB962C8B-B14F-4D97-AF65-F5344CB8AC3E}">
        <p14:creationId xmlns:p14="http://schemas.microsoft.com/office/powerpoint/2010/main" val="340679862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88976"/>
            <a:ext cx="10972800" cy="737584"/>
          </a:xfrm>
        </p:spPr>
        <p:txBody>
          <a:bodyPr/>
          <a:lstStyle/>
          <a:p>
            <a:pPr algn="ctr"/>
            <a:r>
              <a:rPr lang="en-IN" sz="4000" dirty="0"/>
              <a:t>Need for the </a:t>
            </a:r>
            <a:r>
              <a:rPr lang="en-IN" sz="4000" dirty="0" smtClean="0"/>
              <a:t>amendment</a:t>
            </a:r>
            <a:endParaRPr lang="en-IN" sz="3600" dirty="0"/>
          </a:p>
        </p:txBody>
      </p:sp>
      <p:sp>
        <p:nvSpPr>
          <p:cNvPr id="3" name="Content Placeholder 2"/>
          <p:cNvSpPr>
            <a:spLocks noGrp="1"/>
          </p:cNvSpPr>
          <p:nvPr>
            <p:ph idx="1"/>
          </p:nvPr>
        </p:nvSpPr>
        <p:spPr>
          <a:xfrm>
            <a:off x="609600" y="1249249"/>
            <a:ext cx="10972800" cy="5190188"/>
          </a:xfrm>
        </p:spPr>
        <p:txBody>
          <a:bodyPr/>
          <a:lstStyle/>
          <a:p>
            <a:pPr marL="0" lvl="3" indent="0" algn="just">
              <a:spcBef>
                <a:spcPts val="0"/>
              </a:spcBef>
              <a:buClrTx/>
              <a:buSzPct val="100000"/>
              <a:buNone/>
            </a:pPr>
            <a:r>
              <a:rPr lang="en-IN" sz="2400" b="1" dirty="0"/>
              <a:t>The need for the above-mentioned amendment was felt due to the following reasons: </a:t>
            </a:r>
            <a:r>
              <a:rPr lang="en-IN" sz="2400" b="1" dirty="0" smtClean="0"/>
              <a:t> </a:t>
            </a:r>
          </a:p>
          <a:p>
            <a:pPr marL="457200" lvl="3" indent="-457200" algn="just">
              <a:lnSpc>
                <a:spcPct val="150000"/>
              </a:lnSpc>
              <a:spcBef>
                <a:spcPts val="0"/>
              </a:spcBef>
              <a:buClrTx/>
              <a:buSzPct val="100000"/>
              <a:buAutoNum type="arabicPeriod"/>
            </a:pPr>
            <a:r>
              <a:rPr lang="en-IN" sz="2200" dirty="0" smtClean="0"/>
              <a:t>The </a:t>
            </a:r>
            <a:r>
              <a:rPr lang="en-IN" sz="2200" dirty="0"/>
              <a:t>initial provisions required a corporate to have its entire control &amp; management in India. </a:t>
            </a:r>
            <a:endParaRPr lang="en-IN" sz="2200" dirty="0" smtClean="0"/>
          </a:p>
          <a:p>
            <a:pPr marL="457200" lvl="3" indent="-457200" algn="just">
              <a:lnSpc>
                <a:spcPct val="150000"/>
              </a:lnSpc>
              <a:spcBef>
                <a:spcPts val="0"/>
              </a:spcBef>
              <a:buClrTx/>
              <a:buSzPct val="100000"/>
              <a:buAutoNum type="arabicPeriod"/>
            </a:pPr>
            <a:r>
              <a:rPr lang="en-IN" sz="2200" dirty="0" smtClean="0"/>
              <a:t>The </a:t>
            </a:r>
            <a:r>
              <a:rPr lang="en-IN" sz="2200" dirty="0"/>
              <a:t>concept of PoEM has been used by various countries for determining the residential status and also is well recognized and accepted by the Organisation of Economic Cooperation and Development (OECD). Thus, in order to align the domestic laws with international standards, such an amendment would be beneficial to incorporate the concept in Indian tax laws. </a:t>
            </a:r>
            <a:endParaRPr lang="en-US" sz="2200" dirty="0"/>
          </a:p>
        </p:txBody>
      </p:sp>
    </p:spTree>
    <p:extLst>
      <p:ext uri="{BB962C8B-B14F-4D97-AF65-F5344CB8AC3E}">
        <p14:creationId xmlns:p14="http://schemas.microsoft.com/office/powerpoint/2010/main" val="324498132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88976"/>
            <a:ext cx="10972800" cy="737584"/>
          </a:xfrm>
        </p:spPr>
        <p:txBody>
          <a:bodyPr/>
          <a:lstStyle/>
          <a:p>
            <a:pPr algn="ctr"/>
            <a:r>
              <a:rPr lang="en-IN" sz="4000" dirty="0"/>
              <a:t>PoEM and its </a:t>
            </a:r>
            <a:r>
              <a:rPr lang="en-IN" sz="4000" dirty="0" smtClean="0"/>
              <a:t>Applicability</a:t>
            </a:r>
            <a:endParaRPr lang="en-IN" sz="3600" dirty="0"/>
          </a:p>
        </p:txBody>
      </p:sp>
      <p:sp>
        <p:nvSpPr>
          <p:cNvPr id="3" name="Content Placeholder 2"/>
          <p:cNvSpPr>
            <a:spLocks noGrp="1"/>
          </p:cNvSpPr>
          <p:nvPr>
            <p:ph idx="1"/>
          </p:nvPr>
        </p:nvSpPr>
        <p:spPr>
          <a:xfrm>
            <a:off x="609600" y="1249249"/>
            <a:ext cx="10972800" cy="5190188"/>
          </a:xfrm>
        </p:spPr>
        <p:txBody>
          <a:bodyPr/>
          <a:lstStyle/>
          <a:p>
            <a:pPr marL="0" lvl="3" indent="0" algn="just">
              <a:lnSpc>
                <a:spcPct val="150000"/>
              </a:lnSpc>
              <a:spcBef>
                <a:spcPts val="0"/>
              </a:spcBef>
              <a:buClrTx/>
              <a:buSzPct val="100000"/>
              <a:buNone/>
            </a:pPr>
            <a:r>
              <a:rPr lang="en-IN" sz="2400" dirty="0"/>
              <a:t>The Finance Bill, 2015 also provided an Explanation under Section 6(3) of the Act for POEM to mean any place where key management and commercial decisions that are necessary for the conduct of a business of the entity as a whole are, in substance made. </a:t>
            </a:r>
            <a:endParaRPr lang="en-IN" sz="2400" dirty="0" smtClean="0"/>
          </a:p>
          <a:p>
            <a:pPr marL="0" lvl="3" indent="0" algn="just">
              <a:lnSpc>
                <a:spcPct val="150000"/>
              </a:lnSpc>
              <a:spcBef>
                <a:spcPts val="0"/>
              </a:spcBef>
              <a:buClrTx/>
              <a:buSzPct val="100000"/>
              <a:buNone/>
            </a:pPr>
            <a:r>
              <a:rPr lang="en-IN" sz="2400" dirty="0"/>
              <a:t>The CBDT issued POEM guidelines by way of Circular No. 6 of 2017 dated 24th January, 2017 for the purpose determining POEM. The concept of POEM would be made applicable from the financial year 2016-17 i.e., AY 2017-18 onwards. </a:t>
            </a:r>
            <a:r>
              <a:rPr lang="en-IN" sz="2400" u="sng" dirty="0"/>
              <a:t>However, POEM guidelines shall not apply to companies having a turnover or gross receipts of </a:t>
            </a:r>
            <a:r>
              <a:rPr lang="en-IN" sz="2400" u="sng" dirty="0" err="1"/>
              <a:t>Rs</a:t>
            </a:r>
            <a:r>
              <a:rPr lang="en-IN" sz="2400" u="sng" dirty="0"/>
              <a:t>. Fifty crores or less in a financial year. </a:t>
            </a:r>
            <a:endParaRPr lang="en-US" sz="2200" u="sng" dirty="0"/>
          </a:p>
        </p:txBody>
      </p:sp>
    </p:spTree>
    <p:extLst>
      <p:ext uri="{BB962C8B-B14F-4D97-AF65-F5344CB8AC3E}">
        <p14:creationId xmlns:p14="http://schemas.microsoft.com/office/powerpoint/2010/main" val="37364999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Ways to determine </a:t>
            </a:r>
            <a:r>
              <a:rPr lang="en-IN" sz="4000" dirty="0" smtClean="0"/>
              <a:t>PoEM</a:t>
            </a:r>
            <a:endParaRPr lang="en-IN" sz="3600" dirty="0"/>
          </a:p>
        </p:txBody>
      </p:sp>
      <p:sp>
        <p:nvSpPr>
          <p:cNvPr id="3" name="Content Placeholder 2"/>
          <p:cNvSpPr>
            <a:spLocks noGrp="1"/>
          </p:cNvSpPr>
          <p:nvPr>
            <p:ph idx="1"/>
          </p:nvPr>
        </p:nvSpPr>
        <p:spPr>
          <a:xfrm>
            <a:off x="609600" y="1176679"/>
            <a:ext cx="10972800" cy="5190188"/>
          </a:xfrm>
        </p:spPr>
        <p:txBody>
          <a:bodyPr/>
          <a:lstStyle/>
          <a:p>
            <a:pPr marL="457200" lvl="3" indent="-457200" algn="just">
              <a:lnSpc>
                <a:spcPct val="150000"/>
              </a:lnSpc>
              <a:spcBef>
                <a:spcPts val="0"/>
              </a:spcBef>
              <a:buClrTx/>
              <a:buSzPct val="100000"/>
              <a:buFont typeface="Wingdings" panose="05000000000000000000" pitchFamily="2" charset="2"/>
              <a:buChar char="v"/>
            </a:pPr>
            <a:r>
              <a:rPr lang="en-IN" sz="2600" b="1" dirty="0"/>
              <a:t>As per Domestic </a:t>
            </a:r>
            <a:r>
              <a:rPr lang="en-IN" sz="2600" b="1" dirty="0" smtClean="0"/>
              <a:t>Laws</a:t>
            </a:r>
          </a:p>
          <a:p>
            <a:pPr marL="0" lvl="3" indent="0" algn="just">
              <a:lnSpc>
                <a:spcPct val="150000"/>
              </a:lnSpc>
              <a:spcBef>
                <a:spcPts val="0"/>
              </a:spcBef>
              <a:buClrTx/>
              <a:buSzPct val="100000"/>
              <a:buNone/>
            </a:pPr>
            <a:r>
              <a:rPr lang="en-IN" sz="2400" b="1" dirty="0"/>
              <a:t>Determination of PoEM as per the </a:t>
            </a:r>
            <a:r>
              <a:rPr lang="en-IN" sz="2400" b="1" dirty="0" smtClean="0"/>
              <a:t>guidelines: </a:t>
            </a:r>
          </a:p>
          <a:p>
            <a:pPr>
              <a:lnSpc>
                <a:spcPct val="150000"/>
              </a:lnSpc>
              <a:buFont typeface="Wingdings" panose="05000000000000000000" pitchFamily="2" charset="2"/>
              <a:buChar char="§"/>
            </a:pPr>
            <a:r>
              <a:rPr lang="en-IN" sz="2400" dirty="0"/>
              <a:t>The determination of PoEM depends on the facts and circumstances of each case i.e., it is fact specific. However, such determination should be done in light of the guidelines as prescribed by CBDT. </a:t>
            </a:r>
            <a:endParaRPr lang="en-IN" sz="2400" dirty="0" smtClean="0"/>
          </a:p>
          <a:p>
            <a:pPr>
              <a:lnSpc>
                <a:spcPct val="150000"/>
              </a:lnSpc>
              <a:buFont typeface="Wingdings" panose="05000000000000000000" pitchFamily="2" charset="2"/>
              <a:buChar char="§"/>
            </a:pPr>
            <a:r>
              <a:rPr lang="en-IN" sz="2400" dirty="0" smtClean="0"/>
              <a:t>The </a:t>
            </a:r>
            <a:r>
              <a:rPr lang="en-IN" sz="2400" dirty="0"/>
              <a:t>determination of PoEM is to be done each year as the residency is </a:t>
            </a:r>
            <a:r>
              <a:rPr lang="en-IN" sz="2400" dirty="0" smtClean="0"/>
              <a:t>also analysed </a:t>
            </a:r>
            <a:r>
              <a:rPr lang="en-IN" sz="2400" dirty="0"/>
              <a:t>on an annual basis </a:t>
            </a:r>
          </a:p>
          <a:p>
            <a:pPr>
              <a:lnSpc>
                <a:spcPct val="150000"/>
              </a:lnSpc>
              <a:buFont typeface="Wingdings" panose="05000000000000000000" pitchFamily="2" charset="2"/>
              <a:buChar char="§"/>
            </a:pPr>
            <a:r>
              <a:rPr lang="en-IN" sz="2400" dirty="0"/>
              <a:t>Though an entity has more than one place of management, it can have only one place of effective management at a given point of time. </a:t>
            </a:r>
          </a:p>
          <a:p>
            <a:pPr marL="0" indent="0">
              <a:buNone/>
            </a:pPr>
            <a:endParaRPr lang="en-IN" sz="2400" dirty="0"/>
          </a:p>
          <a:p>
            <a:pPr marL="0" indent="0">
              <a:buNone/>
            </a:pPr>
            <a:endParaRPr lang="en-IN" sz="2400" dirty="0"/>
          </a:p>
          <a:p>
            <a:pPr marL="0" lvl="3" indent="0" algn="just">
              <a:lnSpc>
                <a:spcPct val="150000"/>
              </a:lnSpc>
              <a:spcBef>
                <a:spcPts val="0"/>
              </a:spcBef>
              <a:buClrTx/>
              <a:buSzPct val="100000"/>
              <a:buNone/>
            </a:pPr>
            <a:r>
              <a:rPr lang="en-IN" sz="2400" dirty="0" smtClean="0"/>
              <a:t> </a:t>
            </a:r>
            <a:r>
              <a:rPr lang="en-IN" sz="2400" b="1" dirty="0" smtClean="0"/>
              <a:t> </a:t>
            </a:r>
            <a:endParaRPr lang="en-US" sz="2200" dirty="0"/>
          </a:p>
        </p:txBody>
      </p:sp>
    </p:spTree>
    <p:extLst>
      <p:ext uri="{BB962C8B-B14F-4D97-AF65-F5344CB8AC3E}">
        <p14:creationId xmlns:p14="http://schemas.microsoft.com/office/powerpoint/2010/main" val="231096860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The process of determination of PoEM </a:t>
            </a:r>
            <a:endParaRPr lang="en-IN" sz="3600" dirty="0"/>
          </a:p>
        </p:txBody>
      </p:sp>
      <p:sp>
        <p:nvSpPr>
          <p:cNvPr id="3" name="Content Placeholder 2"/>
          <p:cNvSpPr>
            <a:spLocks noGrp="1"/>
          </p:cNvSpPr>
          <p:nvPr>
            <p:ph idx="1"/>
          </p:nvPr>
        </p:nvSpPr>
        <p:spPr>
          <a:xfrm>
            <a:off x="609600" y="1176679"/>
            <a:ext cx="10972800" cy="5190188"/>
          </a:xfrm>
        </p:spPr>
        <p:txBody>
          <a:bodyPr/>
          <a:lstStyle/>
          <a:p>
            <a:pPr marL="0" lvl="3" indent="0" algn="just">
              <a:spcBef>
                <a:spcPts val="0"/>
              </a:spcBef>
              <a:buClrTx/>
              <a:buSzPct val="100000"/>
              <a:buNone/>
            </a:pPr>
            <a:r>
              <a:rPr lang="en-IN" sz="2400" dirty="0"/>
              <a:t>The process of determination of PoEM would be primarily based on the fact as to whether or not the company is engaged in active business outside India (ABOI</a:t>
            </a:r>
            <a:r>
              <a:rPr lang="en-IN" sz="2400" dirty="0" smtClean="0"/>
              <a:t>).</a:t>
            </a:r>
          </a:p>
          <a:p>
            <a:pPr marL="457200" lvl="3" indent="-457200" algn="just">
              <a:spcBef>
                <a:spcPts val="0"/>
              </a:spcBef>
              <a:buClrTx/>
              <a:buSzPct val="100000"/>
              <a:buFont typeface="+mj-lt"/>
              <a:buAutoNum type="arabicPeriod"/>
            </a:pPr>
            <a:r>
              <a:rPr lang="en-IN" sz="2400" b="1" dirty="0"/>
              <a:t>If a company is engaged in Active Business outside India (ABOI)</a:t>
            </a:r>
            <a:r>
              <a:rPr lang="en-IN" sz="2400" dirty="0"/>
              <a:t>: PoEM of such company would be presumed to be outside India if the majority meetings of the board of directors (BOD’s) of the company are held outside India. However, whether such reference to the majority meetings pertains to the majority of the meetings where key decisions are taken or a majority of overall meetings would need clarification. </a:t>
            </a:r>
            <a:endParaRPr lang="en-IN" sz="2400" dirty="0" smtClean="0"/>
          </a:p>
          <a:p>
            <a:pPr marL="457200" lvl="3" indent="-457200" algn="just">
              <a:spcBef>
                <a:spcPts val="0"/>
              </a:spcBef>
              <a:buClrTx/>
              <a:buSzPct val="100000"/>
              <a:buFont typeface="+mj-lt"/>
              <a:buAutoNum type="arabicPeriod"/>
            </a:pPr>
            <a:r>
              <a:rPr lang="en-IN" sz="2400" b="1" dirty="0"/>
              <a:t>If a company is not engaged in ABOI: </a:t>
            </a:r>
            <a:r>
              <a:rPr lang="en-IN" sz="2400" b="1" dirty="0" smtClean="0"/>
              <a:t> </a:t>
            </a:r>
            <a:r>
              <a:rPr lang="en-IN" sz="2400" dirty="0"/>
              <a:t>In this case, the determination of POEM would be done in two stages: </a:t>
            </a:r>
            <a:endParaRPr lang="en-IN" sz="2400" dirty="0" smtClean="0"/>
          </a:p>
          <a:p>
            <a:pPr marL="788988" lvl="4" indent="-514350" algn="just">
              <a:spcBef>
                <a:spcPts val="0"/>
              </a:spcBef>
              <a:buClrTx/>
              <a:buSzPct val="100000"/>
              <a:buFont typeface="+mj-lt"/>
              <a:buAutoNum type="romanLcPeriod"/>
            </a:pPr>
            <a:r>
              <a:rPr lang="en-IN" sz="2400" dirty="0"/>
              <a:t>Identify the person/s who actually make the key management and commercial decision for the conduct of the company’s business as a whole. </a:t>
            </a:r>
            <a:endParaRPr lang="en-IN" sz="2400" dirty="0" smtClean="0"/>
          </a:p>
          <a:p>
            <a:pPr marL="788988" lvl="4" indent="-514350" algn="just">
              <a:spcBef>
                <a:spcPts val="0"/>
              </a:spcBef>
              <a:buClrTx/>
              <a:buSzPct val="100000"/>
              <a:buFont typeface="+mj-lt"/>
              <a:buAutoNum type="romanLcPeriod"/>
            </a:pPr>
            <a:r>
              <a:rPr lang="en-IN" sz="2400" dirty="0"/>
              <a:t>Determination of place where these decisions are made. </a:t>
            </a:r>
            <a:endParaRPr lang="en-IN" sz="2400" b="1" dirty="0"/>
          </a:p>
          <a:p>
            <a:pPr marL="0" indent="0">
              <a:buNone/>
            </a:pPr>
            <a:endParaRPr lang="en-IN" sz="2400" dirty="0"/>
          </a:p>
          <a:p>
            <a:pPr marL="0" lvl="3" indent="0" algn="just">
              <a:lnSpc>
                <a:spcPct val="150000"/>
              </a:lnSpc>
              <a:spcBef>
                <a:spcPts val="0"/>
              </a:spcBef>
              <a:buClrTx/>
              <a:buSzPct val="100000"/>
              <a:buNone/>
            </a:pPr>
            <a:r>
              <a:rPr lang="en-IN" sz="2400" dirty="0" smtClean="0"/>
              <a:t> </a:t>
            </a:r>
            <a:r>
              <a:rPr lang="en-IN" sz="2400" b="1" dirty="0" smtClean="0"/>
              <a:t> </a:t>
            </a:r>
            <a:endParaRPr lang="en-US" sz="2200" dirty="0"/>
          </a:p>
        </p:txBody>
      </p:sp>
    </p:spTree>
    <p:extLst>
      <p:ext uri="{BB962C8B-B14F-4D97-AF65-F5344CB8AC3E}">
        <p14:creationId xmlns:p14="http://schemas.microsoft.com/office/powerpoint/2010/main" val="87843913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The process of determination of PoEM </a:t>
            </a:r>
            <a:endParaRPr lang="en-IN" sz="3600" dirty="0"/>
          </a:p>
        </p:txBody>
      </p:sp>
      <p:sp>
        <p:nvSpPr>
          <p:cNvPr id="3" name="Content Placeholder 2"/>
          <p:cNvSpPr>
            <a:spLocks noGrp="1"/>
          </p:cNvSpPr>
          <p:nvPr>
            <p:ph idx="1"/>
          </p:nvPr>
        </p:nvSpPr>
        <p:spPr>
          <a:xfrm>
            <a:off x="609600" y="1234735"/>
            <a:ext cx="10972800" cy="5190188"/>
          </a:xfrm>
        </p:spPr>
        <p:txBody>
          <a:bodyPr/>
          <a:lstStyle/>
          <a:p>
            <a:pPr marL="0" lvl="3" indent="0" algn="just">
              <a:spcBef>
                <a:spcPts val="0"/>
              </a:spcBef>
              <a:buClrTx/>
              <a:buSzPct val="100000"/>
              <a:buNone/>
            </a:pPr>
            <a:r>
              <a:rPr lang="en-IN" sz="2500" b="1" dirty="0" smtClean="0"/>
              <a:t>Provision for Determination Whether a Company Is Engaged in Active Business Outside India (ABOI). </a:t>
            </a:r>
          </a:p>
          <a:p>
            <a:pPr marL="0" lvl="3" indent="0" algn="just">
              <a:spcBef>
                <a:spcPts val="0"/>
              </a:spcBef>
              <a:buClrTx/>
              <a:buSzPct val="100000"/>
              <a:buNone/>
            </a:pPr>
            <a:r>
              <a:rPr lang="en-IN" sz="2500" dirty="0"/>
              <a:t>A company shall be said to be engaged in “active business outside India” if </a:t>
            </a:r>
            <a:endParaRPr lang="en-IN" sz="2500" dirty="0" smtClean="0"/>
          </a:p>
          <a:p>
            <a:pPr marL="0" lvl="3" indent="0" algn="just">
              <a:lnSpc>
                <a:spcPct val="150000"/>
              </a:lnSpc>
              <a:spcBef>
                <a:spcPts val="0"/>
              </a:spcBef>
              <a:buClrTx/>
              <a:buSzPct val="100000"/>
              <a:buNone/>
            </a:pPr>
            <a:r>
              <a:rPr lang="en-IN" sz="2400" dirty="0"/>
              <a:t>(i) its passive income is not more than 50% of its total income; and</a:t>
            </a:r>
          </a:p>
          <a:p>
            <a:pPr marL="0" lvl="3" indent="0" algn="just">
              <a:lnSpc>
                <a:spcPct val="150000"/>
              </a:lnSpc>
              <a:spcBef>
                <a:spcPts val="0"/>
              </a:spcBef>
              <a:buClrTx/>
              <a:buSzPct val="100000"/>
              <a:buNone/>
            </a:pPr>
            <a:r>
              <a:rPr lang="en-IN" sz="2400" dirty="0"/>
              <a:t>(ii) less than 50% of its total assets are situated in India; and</a:t>
            </a:r>
          </a:p>
          <a:p>
            <a:pPr marL="0" lvl="3" indent="0" algn="just">
              <a:lnSpc>
                <a:spcPct val="150000"/>
              </a:lnSpc>
              <a:spcBef>
                <a:spcPts val="0"/>
              </a:spcBef>
              <a:buClrTx/>
              <a:buSzPct val="100000"/>
              <a:buNone/>
            </a:pPr>
            <a:r>
              <a:rPr lang="en-IN" sz="2400" dirty="0"/>
              <a:t>(iii) less than 50% of the total number of employees are situated in India or are resident in India; and</a:t>
            </a:r>
          </a:p>
          <a:p>
            <a:pPr marL="0" lvl="3" indent="0" algn="just">
              <a:lnSpc>
                <a:spcPct val="150000"/>
              </a:lnSpc>
              <a:spcBef>
                <a:spcPts val="0"/>
              </a:spcBef>
              <a:buClrTx/>
              <a:buSzPct val="100000"/>
              <a:buNone/>
            </a:pPr>
            <a:r>
              <a:rPr lang="en-IN" sz="2400" dirty="0"/>
              <a:t>(iv) the payroll expenses incurred on such employees is less than 50% of its total payroll expenditure.</a:t>
            </a:r>
          </a:p>
          <a:p>
            <a:pPr marL="0" lvl="3" indent="0" algn="just">
              <a:spcBef>
                <a:spcPts val="0"/>
              </a:spcBef>
              <a:buClrTx/>
              <a:buSzPct val="100000"/>
              <a:buNone/>
            </a:pPr>
            <a:endParaRPr lang="en-IN" sz="2400" dirty="0" smtClean="0"/>
          </a:p>
          <a:p>
            <a:pPr marL="0" lvl="3" indent="0" algn="just">
              <a:lnSpc>
                <a:spcPct val="150000"/>
              </a:lnSpc>
              <a:spcBef>
                <a:spcPts val="0"/>
              </a:spcBef>
              <a:buClrTx/>
              <a:buSzPct val="100000"/>
              <a:buNone/>
            </a:pPr>
            <a:r>
              <a:rPr lang="en-IN" sz="2400" dirty="0" smtClean="0"/>
              <a:t> </a:t>
            </a:r>
            <a:r>
              <a:rPr lang="en-IN" sz="2400" b="1" dirty="0" smtClean="0"/>
              <a:t> </a:t>
            </a:r>
            <a:endParaRPr lang="en-US" sz="2200" dirty="0"/>
          </a:p>
        </p:txBody>
      </p:sp>
    </p:spTree>
    <p:extLst>
      <p:ext uri="{BB962C8B-B14F-4D97-AF65-F5344CB8AC3E}">
        <p14:creationId xmlns:p14="http://schemas.microsoft.com/office/powerpoint/2010/main" val="204388960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2800" dirty="0"/>
              <a:t>Period to be Considered for the purpose of Determination of </a:t>
            </a:r>
            <a:r>
              <a:rPr lang="en-IN" sz="2800" dirty="0" smtClean="0"/>
              <a:t>ABOI</a:t>
            </a:r>
            <a:endParaRPr lang="en-IN" sz="2400" dirty="0"/>
          </a:p>
        </p:txBody>
      </p:sp>
      <p:sp>
        <p:nvSpPr>
          <p:cNvPr id="3" name="Content Placeholder 2"/>
          <p:cNvSpPr>
            <a:spLocks noGrp="1"/>
          </p:cNvSpPr>
          <p:nvPr>
            <p:ph idx="1"/>
          </p:nvPr>
        </p:nvSpPr>
        <p:spPr>
          <a:xfrm>
            <a:off x="609600" y="1234735"/>
            <a:ext cx="10972800" cy="5190188"/>
          </a:xfrm>
        </p:spPr>
        <p:txBody>
          <a:bodyPr/>
          <a:lstStyle/>
          <a:p>
            <a:pPr marL="342900" lvl="3" indent="-342900" algn="just">
              <a:lnSpc>
                <a:spcPct val="150000"/>
              </a:lnSpc>
              <a:spcBef>
                <a:spcPts val="0"/>
              </a:spcBef>
              <a:buClrTx/>
              <a:buSzPct val="100000"/>
              <a:buFont typeface="Wingdings" panose="05000000000000000000" pitchFamily="2" charset="2"/>
              <a:buChar char="ü"/>
            </a:pPr>
            <a:r>
              <a:rPr lang="en-IN" dirty="0"/>
              <a:t>For the purpose of determination of whether an entity is engaged in ABOI, the average of the data of the previous three years should be considered</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a:t>If in case the company has been in existence for less than 3 years, the data for the period that the company has been in existence should be considered</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a:t>If the accounting year for the tax purpose is different from the previous year, then the data for accounting year that ends during the relevant previous year and 2 accounting years preceding it shall be considered</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a:t>For instance, in case the accounting year is the calendar year and PoEM to be determined for AY 2019-20 i.e., PY 2018-19, then the accounting year ending in the relevant previous year i.e., PY 2018-19 would be 2018. Thus, the average of data should be considered for the years 2018, 2017 &amp; 2016.</a:t>
            </a:r>
          </a:p>
          <a:p>
            <a:pPr marL="0" lvl="3" indent="0" algn="just">
              <a:lnSpc>
                <a:spcPct val="150000"/>
              </a:lnSpc>
              <a:spcBef>
                <a:spcPts val="0"/>
              </a:spcBef>
              <a:buClrTx/>
              <a:buSzPct val="100000"/>
              <a:buNone/>
            </a:pPr>
            <a:r>
              <a:rPr lang="en-IN" sz="2400" dirty="0" smtClean="0"/>
              <a:t> </a:t>
            </a:r>
            <a:r>
              <a:rPr lang="en-IN" sz="2400" b="1" dirty="0" smtClean="0"/>
              <a:t> </a:t>
            </a:r>
            <a:endParaRPr lang="en-US" sz="2200" dirty="0"/>
          </a:p>
        </p:txBody>
      </p:sp>
    </p:spTree>
    <p:extLst>
      <p:ext uri="{BB962C8B-B14F-4D97-AF65-F5344CB8AC3E}">
        <p14:creationId xmlns:p14="http://schemas.microsoft.com/office/powerpoint/2010/main" val="146752701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Implication of the </a:t>
            </a:r>
            <a:r>
              <a:rPr lang="en-IN" sz="4000" dirty="0" smtClean="0"/>
              <a:t>PoEM</a:t>
            </a:r>
            <a:r>
              <a:rPr lang="en-IN" sz="4000" dirty="0"/>
              <a:t> </a:t>
            </a:r>
            <a:endParaRPr lang="en-IN" sz="3600" dirty="0"/>
          </a:p>
        </p:txBody>
      </p:sp>
      <p:sp>
        <p:nvSpPr>
          <p:cNvPr id="3" name="Content Placeholder 2"/>
          <p:cNvSpPr>
            <a:spLocks noGrp="1"/>
          </p:cNvSpPr>
          <p:nvPr>
            <p:ph idx="1"/>
          </p:nvPr>
        </p:nvSpPr>
        <p:spPr>
          <a:xfrm>
            <a:off x="319314" y="1234735"/>
            <a:ext cx="11582400" cy="5190188"/>
          </a:xfrm>
        </p:spPr>
        <p:txBody>
          <a:bodyPr/>
          <a:lstStyle/>
          <a:p>
            <a:pPr marL="0" lvl="3" indent="0" algn="just">
              <a:spcBef>
                <a:spcPts val="0"/>
              </a:spcBef>
              <a:buClrTx/>
              <a:buSzPct val="100000"/>
              <a:buNone/>
            </a:pPr>
            <a:r>
              <a:rPr lang="en-IN" sz="2400" b="1" dirty="0"/>
              <a:t>If any foreign company is found to have a PoEM in India, the same would lead to the following consequences: </a:t>
            </a:r>
            <a:endParaRPr lang="en-IN" sz="2400" b="1" dirty="0" smtClean="0"/>
          </a:p>
          <a:p>
            <a:pPr marL="342900" lvl="3" indent="-342900" algn="just">
              <a:lnSpc>
                <a:spcPct val="150000"/>
              </a:lnSpc>
              <a:spcBef>
                <a:spcPts val="0"/>
              </a:spcBef>
              <a:buClrTx/>
              <a:buSzPct val="100000"/>
              <a:buFont typeface="Wingdings" panose="05000000000000000000" pitchFamily="2" charset="2"/>
              <a:buChar char="Ø"/>
            </a:pPr>
            <a:r>
              <a:rPr lang="en-IN" sz="2400" dirty="0"/>
              <a:t>The foreign company would be termed as a resident u/s 6(3) of the Income Tax Act, 1961</a:t>
            </a:r>
            <a:r>
              <a:rPr lang="en-IN" sz="2400" dirty="0" smtClean="0"/>
              <a:t>.</a:t>
            </a:r>
          </a:p>
          <a:p>
            <a:pPr marL="342900" lvl="3" indent="-342900" algn="just">
              <a:lnSpc>
                <a:spcPct val="150000"/>
              </a:lnSpc>
              <a:spcBef>
                <a:spcPts val="0"/>
              </a:spcBef>
              <a:buClrTx/>
              <a:buSzPct val="100000"/>
              <a:buFont typeface="Wingdings" panose="05000000000000000000" pitchFamily="2" charset="2"/>
              <a:buChar char="Ø"/>
            </a:pPr>
            <a:r>
              <a:rPr lang="en-IN" sz="2400" dirty="0"/>
              <a:t>The entire global income of such foreign company would be subjected to tax in India as per Sec 5(1) of the Act</a:t>
            </a:r>
            <a:r>
              <a:rPr lang="en-IN" sz="2400" dirty="0" smtClean="0"/>
              <a:t>.</a:t>
            </a:r>
          </a:p>
          <a:p>
            <a:pPr marL="342900" lvl="3" indent="-342900" algn="just">
              <a:lnSpc>
                <a:spcPct val="150000"/>
              </a:lnSpc>
              <a:spcBef>
                <a:spcPts val="0"/>
              </a:spcBef>
              <a:buClrTx/>
              <a:buSzPct val="100000"/>
              <a:buFont typeface="Wingdings" panose="05000000000000000000" pitchFamily="2" charset="2"/>
              <a:buChar char="Ø"/>
            </a:pPr>
            <a:r>
              <a:rPr lang="en-IN" sz="2400" dirty="0"/>
              <a:t>The rate of tax applicable would be 40% i.e., the rate which is applicable to foreign companies in India</a:t>
            </a:r>
            <a:r>
              <a:rPr lang="en-IN" sz="2400" dirty="0" smtClean="0"/>
              <a:t>.</a:t>
            </a:r>
          </a:p>
          <a:p>
            <a:pPr marL="342900" lvl="3" indent="-342900" algn="just">
              <a:lnSpc>
                <a:spcPct val="150000"/>
              </a:lnSpc>
              <a:spcBef>
                <a:spcPts val="0"/>
              </a:spcBef>
              <a:buClrTx/>
              <a:buSzPct val="100000"/>
              <a:buFont typeface="Wingdings" panose="05000000000000000000" pitchFamily="2" charset="2"/>
              <a:buChar char="Ø"/>
            </a:pPr>
            <a:r>
              <a:rPr lang="en-IN" sz="2400" dirty="0"/>
              <a:t>Other implications are applicable as mentioned in Sec 115JH as mentioned in the transition </a:t>
            </a:r>
            <a:r>
              <a:rPr lang="en-IN" sz="2400" dirty="0" smtClean="0"/>
              <a:t>mechanism.</a:t>
            </a:r>
            <a:endParaRPr lang="en-IN" sz="2400" dirty="0"/>
          </a:p>
          <a:p>
            <a:pPr marL="0" lvl="3" indent="0" algn="just">
              <a:lnSpc>
                <a:spcPct val="150000"/>
              </a:lnSpc>
              <a:spcBef>
                <a:spcPts val="0"/>
              </a:spcBef>
              <a:buClrTx/>
              <a:buSzPct val="100000"/>
              <a:buNone/>
            </a:pPr>
            <a:r>
              <a:rPr lang="en-IN" sz="2400" dirty="0" smtClean="0"/>
              <a:t> </a:t>
            </a:r>
            <a:r>
              <a:rPr lang="en-IN" sz="2400" b="1" dirty="0" smtClean="0"/>
              <a:t> </a:t>
            </a:r>
            <a:endParaRPr lang="en-US" sz="2200" dirty="0"/>
          </a:p>
        </p:txBody>
      </p:sp>
    </p:spTree>
    <p:extLst>
      <p:ext uri="{BB962C8B-B14F-4D97-AF65-F5344CB8AC3E}">
        <p14:creationId xmlns:p14="http://schemas.microsoft.com/office/powerpoint/2010/main" val="106407691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Issue in Tax </a:t>
            </a:r>
            <a:r>
              <a:rPr lang="en-IN" sz="4000" dirty="0" smtClean="0"/>
              <a:t>Evasion</a:t>
            </a:r>
            <a:endParaRPr lang="en-IN" sz="3600" dirty="0"/>
          </a:p>
        </p:txBody>
      </p:sp>
      <p:sp>
        <p:nvSpPr>
          <p:cNvPr id="3" name="Content Placeholder 2"/>
          <p:cNvSpPr>
            <a:spLocks noGrp="1"/>
          </p:cNvSpPr>
          <p:nvPr>
            <p:ph idx="1"/>
          </p:nvPr>
        </p:nvSpPr>
        <p:spPr>
          <a:xfrm>
            <a:off x="290286" y="1234735"/>
            <a:ext cx="11625943" cy="5190188"/>
          </a:xfrm>
        </p:spPr>
        <p:txBody>
          <a:bodyPr/>
          <a:lstStyle/>
          <a:p>
            <a:pPr marL="0" lvl="3" indent="0" algn="just">
              <a:lnSpc>
                <a:spcPct val="150000"/>
              </a:lnSpc>
              <a:spcBef>
                <a:spcPts val="0"/>
              </a:spcBef>
              <a:buClrTx/>
              <a:buSzPct val="100000"/>
              <a:buNone/>
            </a:pPr>
            <a:r>
              <a:rPr lang="en-IN" sz="2100" dirty="0" smtClean="0"/>
              <a:t>Tax evasion is illegal action in which a individual or company to avoid paying tax liability. </a:t>
            </a:r>
            <a:r>
              <a:rPr lang="en-IN" sz="2100" u="sng" dirty="0" smtClean="0"/>
              <a:t>It involves hiding or false income, without proof of inflating deductions, not reporting cash transaction etc. Tax evasion is serious offense comes under criminal charges and substantial penalties. </a:t>
            </a:r>
          </a:p>
          <a:p>
            <a:pPr marL="0" lvl="3" indent="0" algn="just">
              <a:lnSpc>
                <a:spcPct val="150000"/>
              </a:lnSpc>
              <a:spcBef>
                <a:spcPts val="0"/>
              </a:spcBef>
              <a:buClrTx/>
              <a:buSzPct val="100000"/>
              <a:buNone/>
            </a:pPr>
            <a:r>
              <a:rPr lang="en-IN" sz="2100" dirty="0" smtClean="0"/>
              <a:t>There are many methods that people use to evade paying taxes in India that range from false tax return and smuggling to fake documents and bribery. </a:t>
            </a:r>
            <a:r>
              <a:rPr lang="en-IN" sz="2100" u="sng" dirty="0" smtClean="0"/>
              <a:t>The penalties for this are high, from 100% to 300% of the tax for undisclosed income.  </a:t>
            </a:r>
          </a:p>
          <a:p>
            <a:pPr marL="0" lvl="3" indent="0" algn="just">
              <a:lnSpc>
                <a:spcPct val="150000"/>
              </a:lnSpc>
              <a:spcBef>
                <a:spcPts val="0"/>
              </a:spcBef>
              <a:buClrTx/>
              <a:buSzPct val="100000"/>
              <a:buNone/>
            </a:pPr>
            <a:r>
              <a:rPr lang="en-IN" sz="2100" dirty="0" smtClean="0"/>
              <a:t>Rooting for taxes is never an easy thing because most people question that concept of giving away part of their earning to a government but the fact is that taxes are an important source of income for the government. This is the money that is invested in various development projects that are meant to improve the company's situation. But the country has been facing a massive problem with tax evasion. </a:t>
            </a:r>
            <a:endParaRPr lang="en-US" sz="2100" dirty="0"/>
          </a:p>
        </p:txBody>
      </p:sp>
    </p:spTree>
    <p:extLst>
      <p:ext uri="{BB962C8B-B14F-4D97-AF65-F5344CB8AC3E}">
        <p14:creationId xmlns:p14="http://schemas.microsoft.com/office/powerpoint/2010/main" val="276491790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Common Methods of Tax </a:t>
            </a:r>
            <a:r>
              <a:rPr lang="en-IN" sz="4000" dirty="0" smtClean="0"/>
              <a:t>Evasion</a:t>
            </a:r>
            <a:endParaRPr lang="en-IN" sz="3600" dirty="0"/>
          </a:p>
        </p:txBody>
      </p:sp>
      <p:sp>
        <p:nvSpPr>
          <p:cNvPr id="3" name="Content Placeholder 2"/>
          <p:cNvSpPr>
            <a:spLocks noGrp="1"/>
          </p:cNvSpPr>
          <p:nvPr>
            <p:ph idx="1"/>
          </p:nvPr>
        </p:nvSpPr>
        <p:spPr>
          <a:xfrm>
            <a:off x="290286" y="1263763"/>
            <a:ext cx="11625943" cy="5190188"/>
          </a:xfrm>
        </p:spPr>
        <p:txBody>
          <a:bodyPr/>
          <a:lstStyle/>
          <a:p>
            <a:pPr marL="342900" lvl="3" indent="-342900" algn="just">
              <a:lnSpc>
                <a:spcPct val="150000"/>
              </a:lnSpc>
              <a:spcBef>
                <a:spcPts val="0"/>
              </a:spcBef>
              <a:buClrTx/>
              <a:buSzPct val="100000"/>
              <a:buFont typeface="Wingdings" panose="05000000000000000000" pitchFamily="2" charset="2"/>
              <a:buChar char="§"/>
            </a:pPr>
            <a:r>
              <a:rPr lang="en-IN" sz="2100" b="1" dirty="0"/>
              <a:t>Failing to pay the </a:t>
            </a:r>
            <a:r>
              <a:rPr lang="en-IN" sz="2100" b="1" dirty="0" smtClean="0"/>
              <a:t>due: </a:t>
            </a:r>
            <a:r>
              <a:rPr lang="en-IN" sz="2100" dirty="0"/>
              <a:t>This is the simplest way in which someone may evade taxes. They simply won't pay it to the government, not even when the dues are called for. A person engaged in this sort of tax evasion won't, willingly or unwillingly, pay the tax before or after the due date. </a:t>
            </a:r>
            <a:endParaRPr lang="en-IN" sz="2100" dirty="0" smtClean="0"/>
          </a:p>
          <a:p>
            <a:pPr marL="342900" lvl="3" indent="-342900" algn="just">
              <a:lnSpc>
                <a:spcPct val="150000"/>
              </a:lnSpc>
              <a:spcBef>
                <a:spcPts val="0"/>
              </a:spcBef>
              <a:buClrTx/>
              <a:buSzPct val="100000"/>
              <a:buFont typeface="Wingdings" panose="05000000000000000000" pitchFamily="2" charset="2"/>
              <a:buChar char="§"/>
            </a:pPr>
            <a:r>
              <a:rPr lang="en-IN" sz="2100" b="1" dirty="0"/>
              <a:t>Smuggling</a:t>
            </a:r>
            <a:r>
              <a:rPr lang="en-IN" sz="2100" dirty="0"/>
              <a:t>: When certain goods move from one location to another, across international or state borders, a tax or charge may be payable in order to move the goods. </a:t>
            </a:r>
            <a:endParaRPr lang="en-IN" sz="2100" dirty="0" smtClean="0"/>
          </a:p>
          <a:p>
            <a:pPr marL="342900" lvl="3" indent="-342900" algn="just">
              <a:lnSpc>
                <a:spcPct val="150000"/>
              </a:lnSpc>
              <a:spcBef>
                <a:spcPts val="0"/>
              </a:spcBef>
              <a:buClrTx/>
              <a:buSzPct val="100000"/>
              <a:buFont typeface="Wingdings" panose="05000000000000000000" pitchFamily="2" charset="2"/>
              <a:buChar char="§"/>
            </a:pPr>
            <a:r>
              <a:rPr lang="en-IN" sz="2100" b="1" dirty="0"/>
              <a:t>Submitting false tax returns</a:t>
            </a:r>
            <a:r>
              <a:rPr lang="en-IN" sz="2100" dirty="0"/>
              <a:t>: In some cases, when an individual files taxes, they may submit false or incorrect information in order to either lessen the tax that they are supposed to pay or not pay it at all. </a:t>
            </a:r>
            <a:endParaRPr lang="en-IN" sz="2100" dirty="0" smtClean="0"/>
          </a:p>
          <a:p>
            <a:pPr marL="342900" lvl="3" indent="-342900" algn="just">
              <a:lnSpc>
                <a:spcPct val="150000"/>
              </a:lnSpc>
              <a:spcBef>
                <a:spcPts val="0"/>
              </a:spcBef>
              <a:buClrTx/>
              <a:buSzPct val="100000"/>
              <a:buFont typeface="Wingdings" panose="05000000000000000000" pitchFamily="2" charset="2"/>
              <a:buChar char="§"/>
            </a:pPr>
            <a:r>
              <a:rPr lang="en-IN" sz="2100" b="1" dirty="0"/>
              <a:t>Inaccurate financial statements: </a:t>
            </a:r>
            <a:r>
              <a:rPr lang="en-IN" sz="2100" dirty="0" smtClean="0"/>
              <a:t>If </a:t>
            </a:r>
            <a:r>
              <a:rPr lang="en-IN" sz="2100" dirty="0"/>
              <a:t>false financial documents or accounts books are submitted, ones that show incomes less than what was actually earned, the tax may come down. </a:t>
            </a:r>
            <a:endParaRPr lang="en-US" sz="2100" dirty="0"/>
          </a:p>
        </p:txBody>
      </p:sp>
    </p:spTree>
    <p:extLst>
      <p:ext uri="{BB962C8B-B14F-4D97-AF65-F5344CB8AC3E}">
        <p14:creationId xmlns:p14="http://schemas.microsoft.com/office/powerpoint/2010/main" val="14454761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Common Methods of Tax </a:t>
            </a:r>
            <a:r>
              <a:rPr lang="en-IN" sz="4000" dirty="0" smtClean="0"/>
              <a:t>Evasion</a:t>
            </a:r>
            <a:endParaRPr lang="en-IN" sz="3600" dirty="0"/>
          </a:p>
        </p:txBody>
      </p:sp>
      <p:sp>
        <p:nvSpPr>
          <p:cNvPr id="3" name="Content Placeholder 2"/>
          <p:cNvSpPr>
            <a:spLocks noGrp="1"/>
          </p:cNvSpPr>
          <p:nvPr>
            <p:ph idx="1"/>
          </p:nvPr>
        </p:nvSpPr>
        <p:spPr>
          <a:xfrm>
            <a:off x="290286" y="1191192"/>
            <a:ext cx="11625943" cy="5666807"/>
          </a:xfrm>
        </p:spPr>
        <p:txBody>
          <a:bodyPr/>
          <a:lstStyle/>
          <a:p>
            <a:pPr marL="342900" lvl="3" indent="-342900" algn="just">
              <a:lnSpc>
                <a:spcPct val="150000"/>
              </a:lnSpc>
              <a:spcBef>
                <a:spcPts val="0"/>
              </a:spcBef>
              <a:buClrTx/>
              <a:buSzPct val="100000"/>
              <a:buFont typeface="Wingdings" panose="05000000000000000000" pitchFamily="2" charset="2"/>
              <a:buChar char="§"/>
            </a:pPr>
            <a:r>
              <a:rPr lang="en-IN" sz="2100" b="1" dirty="0"/>
              <a:t>Using fake documents to claim exemption: </a:t>
            </a:r>
            <a:r>
              <a:rPr lang="en-IN" sz="2100" dirty="0"/>
              <a:t>The government may have provided certain exemptions and privileges to certain strata or members of society in order to ensure they have a bit more financial freedom to progress. In some cases, members who actually don't qualify for such privileges will get documents created to support their claim of being a part of that group thus claiming exemptions where they are not suited</a:t>
            </a:r>
            <a:r>
              <a:rPr lang="en-IN" sz="2100" dirty="0" smtClean="0"/>
              <a:t>.</a:t>
            </a:r>
          </a:p>
          <a:p>
            <a:pPr marL="342900" lvl="3" indent="-342900" algn="just">
              <a:lnSpc>
                <a:spcPct val="150000"/>
              </a:lnSpc>
              <a:spcBef>
                <a:spcPts val="0"/>
              </a:spcBef>
              <a:buClrTx/>
              <a:buSzPct val="100000"/>
              <a:buFont typeface="Wingdings" panose="05000000000000000000" pitchFamily="2" charset="2"/>
              <a:buChar char="§"/>
            </a:pPr>
            <a:r>
              <a:rPr lang="en-IN" sz="2100" b="1" dirty="0"/>
              <a:t>Not reporting income: </a:t>
            </a:r>
            <a:r>
              <a:rPr lang="en-IN" sz="2100" dirty="0"/>
              <a:t>It could be said that this is one of the most common methods of tax evasion. In this case, individual just won't report any income that they receive during a financial year</a:t>
            </a:r>
            <a:r>
              <a:rPr lang="en-IN" sz="2100" dirty="0" smtClean="0"/>
              <a:t>. </a:t>
            </a:r>
          </a:p>
          <a:p>
            <a:pPr marL="342900" lvl="3" indent="-342900" algn="just">
              <a:lnSpc>
                <a:spcPct val="150000"/>
              </a:lnSpc>
              <a:spcBef>
                <a:spcPts val="0"/>
              </a:spcBef>
              <a:buClrTx/>
              <a:buSzPct val="100000"/>
              <a:buFont typeface="Wingdings" panose="05000000000000000000" pitchFamily="2" charset="2"/>
              <a:buChar char="§"/>
            </a:pPr>
            <a:r>
              <a:rPr lang="en-IN" sz="2100" b="1" dirty="0"/>
              <a:t>Bribery:</a:t>
            </a:r>
            <a:r>
              <a:rPr lang="en-IN" sz="2100" dirty="0"/>
              <a:t> There may be a situation where there a certain amount due in taxes which the individual may not be willing to pay. In such a case he or she may actually offer a bribe to officials to not make them pay the tax and to make it 'disappear'.</a:t>
            </a:r>
            <a:endParaRPr lang="en-US" sz="2100" dirty="0"/>
          </a:p>
        </p:txBody>
      </p:sp>
    </p:spTree>
    <p:extLst>
      <p:ext uri="{BB962C8B-B14F-4D97-AF65-F5344CB8AC3E}">
        <p14:creationId xmlns:p14="http://schemas.microsoft.com/office/powerpoint/2010/main" val="2182940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149"/>
            <a:ext cx="10972800" cy="737584"/>
          </a:xfrm>
        </p:spPr>
        <p:txBody>
          <a:bodyPr/>
          <a:lstStyle/>
          <a:p>
            <a:pPr algn="ctr"/>
            <a:r>
              <a:rPr lang="en-IN" sz="4800" dirty="0"/>
              <a:t/>
            </a:r>
            <a:br>
              <a:rPr lang="en-IN" sz="4800" dirty="0"/>
            </a:br>
            <a:r>
              <a:rPr lang="en-IN" sz="4800" dirty="0"/>
              <a:t/>
            </a:r>
            <a:br>
              <a:rPr lang="en-IN" sz="4800" dirty="0"/>
            </a:br>
            <a:r>
              <a:rPr lang="en-IN" sz="4400" dirty="0"/>
              <a:t>List of Scheduled </a:t>
            </a:r>
            <a:r>
              <a:rPr lang="en-IN" sz="4400" dirty="0" smtClean="0"/>
              <a:t>Offences</a:t>
            </a:r>
            <a:endParaRPr lang="en-IN" sz="3600" dirty="0"/>
          </a:p>
        </p:txBody>
      </p:sp>
      <p:sp>
        <p:nvSpPr>
          <p:cNvPr id="3" name="Content Placeholder 2"/>
          <p:cNvSpPr>
            <a:spLocks noGrp="1"/>
          </p:cNvSpPr>
          <p:nvPr>
            <p:ph idx="1"/>
          </p:nvPr>
        </p:nvSpPr>
        <p:spPr>
          <a:xfrm>
            <a:off x="609600" y="1159093"/>
            <a:ext cx="10972800" cy="5344737"/>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Negotiable Instruments Act, 1881: </a:t>
            </a:r>
            <a:r>
              <a:rPr lang="en-IN" sz="2000" dirty="0"/>
              <a:t>Dishonour of cheque for insufficiency, etc., of funds in the account. </a:t>
            </a:r>
            <a:endParaRPr lang="en-IN" sz="2000" dirty="0" smtClean="0"/>
          </a:p>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Reserve Bank of India Act, 1934:</a:t>
            </a:r>
          </a:p>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Central Excise Act, 1944: </a:t>
            </a:r>
          </a:p>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Customs Act, 1962: Evasion of duty or prohibitions. </a:t>
            </a:r>
          </a:p>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Prohibition of </a:t>
            </a:r>
            <a:r>
              <a:rPr lang="en-IN" sz="2200" b="1" dirty="0" err="1"/>
              <a:t>Benami</a:t>
            </a:r>
            <a:r>
              <a:rPr lang="en-IN" sz="2200" b="1" dirty="0"/>
              <a:t> Property Transactions Act, 1988: Prohibition of </a:t>
            </a:r>
            <a:r>
              <a:rPr lang="en-IN" sz="2200" b="1" dirty="0" err="1"/>
              <a:t>benami</a:t>
            </a:r>
            <a:r>
              <a:rPr lang="en-IN" sz="2200" b="1" dirty="0"/>
              <a:t> transactions. </a:t>
            </a:r>
          </a:p>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Prevention of Corruption Act, 1988: </a:t>
            </a:r>
          </a:p>
          <a:p>
            <a:pPr marL="615950" lvl="3" indent="-342900" algn="just">
              <a:lnSpc>
                <a:spcPct val="150000"/>
              </a:lnSpc>
              <a:spcBef>
                <a:spcPts val="0"/>
              </a:spcBef>
              <a:buClrTx/>
              <a:buSzPct val="80000"/>
              <a:buFont typeface="Wingdings" panose="05000000000000000000" pitchFamily="2" charset="2"/>
              <a:buChar char="Ø"/>
            </a:pPr>
            <a:r>
              <a:rPr lang="en-IN" dirty="0"/>
              <a:t>Public servant taking gratification other than legal remuneration in respect of an official act</a:t>
            </a:r>
            <a:r>
              <a:rPr lang="en-IN" dirty="0" smtClean="0"/>
              <a:t>.</a:t>
            </a:r>
          </a:p>
          <a:p>
            <a:pPr marL="615950" lvl="3" indent="-342900" algn="just">
              <a:lnSpc>
                <a:spcPct val="150000"/>
              </a:lnSpc>
              <a:spcBef>
                <a:spcPts val="0"/>
              </a:spcBef>
              <a:buClrTx/>
              <a:buSzPct val="80000"/>
              <a:buFont typeface="Wingdings" panose="05000000000000000000" pitchFamily="2" charset="2"/>
              <a:buChar char="Ø"/>
            </a:pPr>
            <a:r>
              <a:rPr lang="en-IN" dirty="0"/>
              <a:t>Taking gratification in order, by corrupt or illegal means, to influence public servants</a:t>
            </a:r>
            <a:r>
              <a:rPr lang="en-IN" dirty="0" smtClean="0"/>
              <a:t>.</a:t>
            </a:r>
          </a:p>
          <a:p>
            <a:pPr marL="615950" lvl="3" indent="-342900" algn="just">
              <a:lnSpc>
                <a:spcPct val="150000"/>
              </a:lnSpc>
              <a:spcBef>
                <a:spcPts val="0"/>
              </a:spcBef>
              <a:buClrTx/>
              <a:buSzPct val="80000"/>
              <a:buFont typeface="Wingdings" panose="05000000000000000000" pitchFamily="2" charset="2"/>
              <a:buChar char="Ø"/>
            </a:pPr>
            <a:r>
              <a:rPr lang="en-IN" dirty="0"/>
              <a:t>Criminal misconduct by a public servant.</a:t>
            </a:r>
          </a:p>
          <a:p>
            <a:pPr marL="273050" lvl="3" indent="0" algn="just">
              <a:spcBef>
                <a:spcPts val="0"/>
              </a:spcBef>
              <a:buClrTx/>
              <a:buNone/>
            </a:pPr>
            <a:endParaRPr lang="en-IN" b="1" dirty="0"/>
          </a:p>
        </p:txBody>
      </p:sp>
    </p:spTree>
    <p:extLst>
      <p:ext uri="{BB962C8B-B14F-4D97-AF65-F5344CB8AC3E}">
        <p14:creationId xmlns:p14="http://schemas.microsoft.com/office/powerpoint/2010/main" val="87070473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Penalties for Tax </a:t>
            </a:r>
            <a:r>
              <a:rPr lang="en-IN" sz="4000" dirty="0" smtClean="0"/>
              <a:t>Evasion</a:t>
            </a:r>
            <a:endParaRPr lang="en-IN" sz="3600" dirty="0"/>
          </a:p>
        </p:txBody>
      </p:sp>
      <p:sp>
        <p:nvSpPr>
          <p:cNvPr id="3" name="Content Placeholder 2"/>
          <p:cNvSpPr>
            <a:spLocks noGrp="1"/>
          </p:cNvSpPr>
          <p:nvPr>
            <p:ph idx="1"/>
          </p:nvPr>
        </p:nvSpPr>
        <p:spPr>
          <a:xfrm>
            <a:off x="290286" y="1191192"/>
            <a:ext cx="11625943" cy="5666807"/>
          </a:xfrm>
        </p:spPr>
        <p:txBody>
          <a:bodyPr/>
          <a:lstStyle/>
          <a:p>
            <a:pPr marL="0" lvl="3" indent="0" algn="just">
              <a:spcBef>
                <a:spcPts val="0"/>
              </a:spcBef>
              <a:buClrTx/>
              <a:buSzPct val="100000"/>
              <a:buNone/>
            </a:pPr>
            <a:r>
              <a:rPr lang="en-IN" sz="2400" b="1" dirty="0"/>
              <a:t>There are various penalties that the income tax department can impose on anyone who is found guilty of evading or avoiding </a:t>
            </a:r>
            <a:r>
              <a:rPr lang="en-IN" sz="2400" b="1" dirty="0" smtClean="0"/>
              <a:t>taxes. </a:t>
            </a:r>
          </a:p>
          <a:p>
            <a:pPr marL="342900" lvl="3" indent="-342900" algn="just">
              <a:lnSpc>
                <a:spcPct val="150000"/>
              </a:lnSpc>
              <a:spcBef>
                <a:spcPts val="0"/>
              </a:spcBef>
              <a:buClrTx/>
              <a:buSzPct val="100000"/>
              <a:buFont typeface="Wingdings" panose="05000000000000000000" pitchFamily="2" charset="2"/>
              <a:buChar char="ü"/>
            </a:pPr>
            <a:r>
              <a:rPr lang="en-IN" dirty="0"/>
              <a:t>Collecting 100% to 300% of the tax when income is not disclosed</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a:t>In case of a failure to pay the tax due, the assessing officer may impose a penalty amount but it cannot exceed the amount due in taxes</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smtClean="0"/>
              <a:t>In </a:t>
            </a:r>
            <a:r>
              <a:rPr lang="en-IN" dirty="0"/>
              <a:t>case someone has concealed details of their income or any fringe benefits that are taxable, the penalty can range from 100% to 300% of the tax amount due</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a:t>In case a person or a company fails to maintain their accounts properly as directed by section 44AA, a penalty of </a:t>
            </a:r>
            <a:r>
              <a:rPr lang="en-IN" dirty="0" err="1"/>
              <a:t>Rs</a:t>
            </a:r>
            <a:r>
              <a:rPr lang="en-IN" dirty="0"/>
              <a:t>. 25,000 may be levied</a:t>
            </a:r>
            <a:r>
              <a:rPr lang="en-IN" dirty="0" smtClean="0"/>
              <a:t>.</a:t>
            </a:r>
          </a:p>
          <a:p>
            <a:pPr marL="342900" lvl="3" indent="-342900" algn="just">
              <a:lnSpc>
                <a:spcPct val="150000"/>
              </a:lnSpc>
              <a:spcBef>
                <a:spcPts val="0"/>
              </a:spcBef>
              <a:buClrTx/>
              <a:buSzPct val="100000"/>
              <a:buFont typeface="Wingdings" panose="05000000000000000000" pitchFamily="2" charset="2"/>
              <a:buChar char="ü"/>
            </a:pPr>
            <a:r>
              <a:rPr lang="en-IN" dirty="0"/>
              <a:t>If a report from an accountant is not provided as directed then a fine of </a:t>
            </a:r>
            <a:r>
              <a:rPr lang="en-IN" dirty="0" err="1"/>
              <a:t>Rs</a:t>
            </a:r>
            <a:r>
              <a:rPr lang="en-IN" dirty="0"/>
              <a:t>. 1 lakh may be levied.</a:t>
            </a:r>
          </a:p>
          <a:p>
            <a:pPr marL="0" lvl="3" indent="0" algn="just">
              <a:spcBef>
                <a:spcPts val="0"/>
              </a:spcBef>
              <a:buClrTx/>
              <a:buSzPct val="100000"/>
              <a:buNone/>
            </a:pPr>
            <a:endParaRPr lang="en-US" sz="2100" dirty="0"/>
          </a:p>
        </p:txBody>
      </p:sp>
    </p:spTree>
    <p:extLst>
      <p:ext uri="{BB962C8B-B14F-4D97-AF65-F5344CB8AC3E}">
        <p14:creationId xmlns:p14="http://schemas.microsoft.com/office/powerpoint/2010/main" val="14963463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75008"/>
            <a:ext cx="10972800" cy="1481071"/>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dirty="0" smtClean="0"/>
              <a:t/>
            </a:r>
            <a:br>
              <a:rPr lang="en-IN" dirty="0" smtClean="0"/>
            </a:br>
            <a:r>
              <a:rPr lang="en-IN" sz="5300" dirty="0"/>
              <a:t>Forensic Audit-Application of</a:t>
            </a:r>
            <a:br>
              <a:rPr lang="en-IN" sz="5300" dirty="0"/>
            </a:br>
            <a:r>
              <a:rPr lang="en-IN" sz="5300" dirty="0"/>
              <a:t>Mathematical Quantification</a:t>
            </a:r>
            <a:endParaRPr lang="en-US" dirty="0"/>
          </a:p>
        </p:txBody>
      </p:sp>
      <p:sp>
        <p:nvSpPr>
          <p:cNvPr id="3" name="Content Placeholder 2"/>
          <p:cNvSpPr>
            <a:spLocks noGrp="1"/>
          </p:cNvSpPr>
          <p:nvPr>
            <p:ph idx="1"/>
          </p:nvPr>
        </p:nvSpPr>
        <p:spPr>
          <a:xfrm>
            <a:off x="609600" y="3387140"/>
            <a:ext cx="10972800" cy="1676461"/>
          </a:xfrm>
        </p:spPr>
        <p:txBody>
          <a:bodyPr>
            <a:normAutofit fontScale="6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smtClean="0">
                <a:solidFill>
                  <a:srgbClr val="546422"/>
                </a:solidFill>
              </a:rPr>
              <a:t>                 </a:t>
            </a:r>
            <a:endParaRPr lang="en-US" sz="50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233233812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smtClean="0"/>
              <a:t>Introduction</a:t>
            </a:r>
            <a:endParaRPr lang="en-IN" sz="3600" dirty="0"/>
          </a:p>
        </p:txBody>
      </p:sp>
      <p:sp>
        <p:nvSpPr>
          <p:cNvPr id="3" name="Content Placeholder 2"/>
          <p:cNvSpPr>
            <a:spLocks noGrp="1"/>
          </p:cNvSpPr>
          <p:nvPr>
            <p:ph idx="1"/>
          </p:nvPr>
        </p:nvSpPr>
        <p:spPr>
          <a:xfrm>
            <a:off x="290286" y="1191192"/>
            <a:ext cx="11625943" cy="5666807"/>
          </a:xfrm>
        </p:spPr>
        <p:txBody>
          <a:bodyPr/>
          <a:lstStyle/>
          <a:p>
            <a:pPr marL="0" indent="0" algn="just">
              <a:buNone/>
            </a:pPr>
            <a:r>
              <a:rPr lang="en-IN" sz="2800" dirty="0"/>
              <a:t>Mathematics is frequently referred to as the study of patterns and relationships. Forensic accountants are mathematicians who study the patterns that appear in complex financial, business, and political transactions in order to discover whether the people involved are reporting accurate information. </a:t>
            </a:r>
            <a:r>
              <a:rPr lang="en-IN" sz="2800" u="sng" dirty="0"/>
              <a:t>One of the most important concepts in this field is an understanding of mathematical randomness because human beings are particularly poor at constructing truly random data</a:t>
            </a:r>
            <a:r>
              <a:rPr lang="en-IN" sz="2800" dirty="0"/>
              <a:t>. </a:t>
            </a:r>
          </a:p>
          <a:p>
            <a:pPr marL="0" indent="0" algn="just">
              <a:buNone/>
            </a:pPr>
            <a:r>
              <a:rPr lang="en-IN" sz="2800" dirty="0"/>
              <a:t>There are many tools the Forensic auditor has to apply to various procedures in a Forensic audit. Almost all computer-assisted audit tools (CAATs)1 have a command for Benford’s Law</a:t>
            </a:r>
            <a:r>
              <a:rPr lang="en-IN" sz="2800" dirty="0" smtClean="0"/>
              <a:t>. </a:t>
            </a:r>
            <a:endParaRPr lang="en-US" sz="4400" dirty="0"/>
          </a:p>
        </p:txBody>
      </p:sp>
    </p:spTree>
    <p:extLst>
      <p:ext uri="{BB962C8B-B14F-4D97-AF65-F5344CB8AC3E}">
        <p14:creationId xmlns:p14="http://schemas.microsoft.com/office/powerpoint/2010/main" val="195535400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400" dirty="0"/>
              <a:t>Benford’s Law </a:t>
            </a:r>
            <a:endParaRPr lang="en-IN" sz="4000" dirty="0"/>
          </a:p>
        </p:txBody>
      </p:sp>
      <p:sp>
        <p:nvSpPr>
          <p:cNvPr id="3" name="Content Placeholder 2"/>
          <p:cNvSpPr>
            <a:spLocks noGrp="1"/>
          </p:cNvSpPr>
          <p:nvPr>
            <p:ph idx="1"/>
          </p:nvPr>
        </p:nvSpPr>
        <p:spPr>
          <a:xfrm>
            <a:off x="290286" y="1191192"/>
            <a:ext cx="11625943" cy="5666807"/>
          </a:xfrm>
        </p:spPr>
        <p:txBody>
          <a:bodyPr/>
          <a:lstStyle/>
          <a:p>
            <a:pPr marL="0" indent="0" algn="just">
              <a:buNone/>
            </a:pPr>
            <a:r>
              <a:rPr lang="en-IN" sz="2800" dirty="0"/>
              <a:t>Benford’s Law, named for physicist Frank Benford, who worked on the theory in 1938, is the mathematical </a:t>
            </a:r>
            <a:r>
              <a:rPr lang="en-IN" sz="2800" u="sng" dirty="0"/>
              <a:t>theory of leading digits</a:t>
            </a:r>
            <a:r>
              <a:rPr lang="en-IN" sz="2800" dirty="0"/>
              <a:t>. Specifically, in data sets, the leading digit(s) is (are) distributed in a specific, </a:t>
            </a:r>
            <a:r>
              <a:rPr lang="en-IN" sz="2800" dirty="0" smtClean="0"/>
              <a:t>no uniform </a:t>
            </a:r>
            <a:r>
              <a:rPr lang="en-IN" sz="2800" dirty="0"/>
              <a:t>way. While one might think that the number-1 would appear as the first digit 11 percent of the time (i.e., one of nine possible numbers), it actually appears about 30 percent of the </a:t>
            </a:r>
            <a:r>
              <a:rPr lang="en-IN" sz="2800" dirty="0" smtClean="0"/>
              <a:t>time. </a:t>
            </a:r>
            <a:r>
              <a:rPr lang="en-IN" sz="2800" dirty="0"/>
              <a:t>Nine, on the other hand, is the first digit less than 5 percent of the time. </a:t>
            </a:r>
            <a:r>
              <a:rPr lang="en-IN" sz="2800" u="sng" dirty="0"/>
              <a:t>The theory covers the first digit, second digit, first two digits, last digit and other combinations of digits because the theory is based on a logarithm of probability of occurrence of digits. </a:t>
            </a:r>
            <a:r>
              <a:rPr lang="en-IN" sz="2800" u="sng" dirty="0" smtClean="0"/>
              <a:t> </a:t>
            </a:r>
            <a:endParaRPr lang="en-US" sz="4400" u="sng" dirty="0"/>
          </a:p>
        </p:txBody>
      </p:sp>
    </p:spTree>
    <p:extLst>
      <p:ext uri="{BB962C8B-B14F-4D97-AF65-F5344CB8AC3E}">
        <p14:creationId xmlns:p14="http://schemas.microsoft.com/office/powerpoint/2010/main" val="170479913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400" dirty="0"/>
              <a:t>Benford’s Law </a:t>
            </a:r>
            <a:endParaRPr lang="en-IN" sz="4000" dirty="0"/>
          </a:p>
        </p:txBody>
      </p:sp>
      <p:pic>
        <p:nvPicPr>
          <p:cNvPr id="6" name="Content Placeholder 5"/>
          <p:cNvPicPr>
            <a:picLocks noGrp="1" noChangeAspect="1"/>
          </p:cNvPicPr>
          <p:nvPr>
            <p:ph idx="1"/>
          </p:nvPr>
        </p:nvPicPr>
        <p:blipFill>
          <a:blip r:embed="rId2"/>
          <a:stretch>
            <a:fillRect/>
          </a:stretch>
        </p:blipFill>
        <p:spPr>
          <a:xfrm>
            <a:off x="705453" y="1313645"/>
            <a:ext cx="10512044" cy="5112913"/>
          </a:xfrm>
          <a:prstGeom prst="rect">
            <a:avLst/>
          </a:prstGeom>
        </p:spPr>
      </p:pic>
    </p:spTree>
    <p:extLst>
      <p:ext uri="{BB962C8B-B14F-4D97-AF65-F5344CB8AC3E}">
        <p14:creationId xmlns:p14="http://schemas.microsoft.com/office/powerpoint/2010/main" val="328102757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Circumstances for Using Benford’s </a:t>
            </a:r>
            <a:r>
              <a:rPr lang="en-IN" sz="4000" dirty="0" smtClean="0"/>
              <a:t>Law</a:t>
            </a:r>
            <a:endParaRPr lang="en-IN" sz="3600" dirty="0"/>
          </a:p>
        </p:txBody>
      </p:sp>
      <p:sp>
        <p:nvSpPr>
          <p:cNvPr id="3" name="Content Placeholder 2"/>
          <p:cNvSpPr>
            <a:spLocks noGrp="1"/>
          </p:cNvSpPr>
          <p:nvPr>
            <p:ph idx="1"/>
          </p:nvPr>
        </p:nvSpPr>
        <p:spPr>
          <a:xfrm>
            <a:off x="290286" y="1191192"/>
            <a:ext cx="11625943" cy="5666807"/>
          </a:xfrm>
        </p:spPr>
        <p:txBody>
          <a:bodyPr/>
          <a:lstStyle/>
          <a:p>
            <a:pPr marL="0" indent="0" algn="just">
              <a:lnSpc>
                <a:spcPct val="150000"/>
              </a:lnSpc>
              <a:buNone/>
            </a:pPr>
            <a:r>
              <a:rPr lang="en-IN" sz="2000" dirty="0"/>
              <a:t>A recent example is Mark </a:t>
            </a:r>
            <a:r>
              <a:rPr lang="en-IN" sz="2000" dirty="0" err="1"/>
              <a:t>Nigrini’s</a:t>
            </a:r>
            <a:r>
              <a:rPr lang="en-IN" sz="2000" dirty="0"/>
              <a:t> research, which showed that Benford’s Law could be used as an indicator of accounting and expenses fraud. One fraudster wrote numerous checks to himself just below US $100,000 (a policy and procedure threshold), causing digits 7, 8 and 9 to have aberrant percentages of actual occurrence in a Benford’s Law analysis. Digital analysis using Benford’s Law was also used as evidence of voter fraud in the 2009 Iranian election. In fact, Benford’s Law is legally admissible as evidence in the US in criminal cases at the federal, state and local levels. This fact alone substantiates the potential usefulness of using Benford’s Law. </a:t>
            </a:r>
            <a:r>
              <a:rPr lang="en-IN" sz="2000" dirty="0" smtClean="0"/>
              <a:t> </a:t>
            </a:r>
          </a:p>
          <a:p>
            <a:pPr marL="0" indent="0" algn="just">
              <a:lnSpc>
                <a:spcPct val="150000"/>
              </a:lnSpc>
              <a:buNone/>
            </a:pPr>
            <a:r>
              <a:rPr lang="en-IN" sz="2000" dirty="0"/>
              <a:t>Of course, the usage of Benford’s Law needs to “fit” the audit objective. Some uses are fairly easy to determine for fit. For instance, if the audit objective is to detect fraud in the disbursements cycle, the IT auditor could use Benford’s Law to measure the actual occurrence of leading digits in disbursements compared to the digits’ probability.</a:t>
            </a:r>
            <a:endParaRPr lang="en-US" sz="2000" dirty="0"/>
          </a:p>
        </p:txBody>
      </p:sp>
    </p:spTree>
    <p:extLst>
      <p:ext uri="{BB962C8B-B14F-4D97-AF65-F5344CB8AC3E}">
        <p14:creationId xmlns:p14="http://schemas.microsoft.com/office/powerpoint/2010/main" val="390471421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smtClean="0"/>
              <a:t>Benford’s Law_ other Objectives</a:t>
            </a:r>
            <a:endParaRPr lang="en-IN" sz="3600" dirty="0"/>
          </a:p>
        </p:txBody>
      </p:sp>
      <p:sp>
        <p:nvSpPr>
          <p:cNvPr id="3" name="Content Placeholder 2"/>
          <p:cNvSpPr>
            <a:spLocks noGrp="1"/>
          </p:cNvSpPr>
          <p:nvPr>
            <p:ph idx="1"/>
          </p:nvPr>
        </p:nvSpPr>
        <p:spPr>
          <a:xfrm>
            <a:off x="290286" y="1191192"/>
            <a:ext cx="11625943" cy="5666807"/>
          </a:xfrm>
        </p:spPr>
        <p:txBody>
          <a:bodyPr/>
          <a:lstStyle/>
          <a:p>
            <a:pPr marL="0" indent="0" algn="just">
              <a:lnSpc>
                <a:spcPct val="150000"/>
              </a:lnSpc>
              <a:buNone/>
            </a:pPr>
            <a:r>
              <a:rPr lang="en-IN" sz="2400" b="1" dirty="0"/>
              <a:t>Other objectives are equally applicable, including analysis of: </a:t>
            </a:r>
          </a:p>
          <a:p>
            <a:pPr marL="0" indent="0" algn="just">
              <a:lnSpc>
                <a:spcPct val="150000"/>
              </a:lnSpc>
              <a:buNone/>
            </a:pPr>
            <a:r>
              <a:rPr lang="en-US" sz="2000" dirty="0"/>
              <a:t>✓ Credit card transactions.</a:t>
            </a:r>
          </a:p>
          <a:p>
            <a:pPr marL="0" indent="0" algn="just">
              <a:lnSpc>
                <a:spcPct val="150000"/>
              </a:lnSpc>
              <a:buNone/>
            </a:pPr>
            <a:r>
              <a:rPr lang="en-US" sz="2000" dirty="0"/>
              <a:t>✓ Purchase orders.</a:t>
            </a:r>
          </a:p>
          <a:p>
            <a:pPr marL="0" indent="0" algn="just">
              <a:lnSpc>
                <a:spcPct val="150000"/>
              </a:lnSpc>
              <a:buNone/>
            </a:pPr>
            <a:r>
              <a:rPr lang="en-US" sz="2000" dirty="0"/>
              <a:t>✓ Loan data.</a:t>
            </a:r>
          </a:p>
          <a:p>
            <a:pPr marL="0" indent="0" algn="just">
              <a:lnSpc>
                <a:spcPct val="150000"/>
              </a:lnSpc>
              <a:buNone/>
            </a:pPr>
            <a:r>
              <a:rPr lang="en-US" sz="2000" dirty="0"/>
              <a:t>✓ Customer balances.</a:t>
            </a:r>
          </a:p>
          <a:p>
            <a:pPr marL="0" indent="0" algn="just">
              <a:lnSpc>
                <a:spcPct val="150000"/>
              </a:lnSpc>
              <a:buNone/>
            </a:pPr>
            <a:r>
              <a:rPr lang="en-US" sz="2000" dirty="0"/>
              <a:t>✓ Journal entries.</a:t>
            </a:r>
          </a:p>
          <a:p>
            <a:pPr marL="0" indent="0" algn="just">
              <a:lnSpc>
                <a:spcPct val="150000"/>
              </a:lnSpc>
              <a:buNone/>
            </a:pPr>
            <a:r>
              <a:rPr lang="en-US" sz="2000" dirty="0"/>
              <a:t>✓ Stock prices.</a:t>
            </a:r>
          </a:p>
          <a:p>
            <a:pPr marL="0" indent="0" algn="just">
              <a:lnSpc>
                <a:spcPct val="150000"/>
              </a:lnSpc>
              <a:buNone/>
            </a:pPr>
            <a:r>
              <a:rPr lang="en-US" sz="2000" dirty="0"/>
              <a:t>✓ Accounts payable transactions.</a:t>
            </a:r>
          </a:p>
          <a:p>
            <a:pPr marL="0" indent="0" algn="just">
              <a:lnSpc>
                <a:spcPct val="150000"/>
              </a:lnSpc>
              <a:buNone/>
            </a:pPr>
            <a:r>
              <a:rPr lang="en-US" sz="2000" dirty="0"/>
              <a:t>✓ Inventory prices.</a:t>
            </a:r>
          </a:p>
          <a:p>
            <a:pPr marL="0" indent="0" algn="just">
              <a:lnSpc>
                <a:spcPct val="150000"/>
              </a:lnSpc>
              <a:buNone/>
            </a:pPr>
            <a:r>
              <a:rPr lang="en-US" sz="2000" dirty="0"/>
              <a:t>✓ Customer refunds.</a:t>
            </a:r>
          </a:p>
        </p:txBody>
      </p:sp>
    </p:spTree>
    <p:extLst>
      <p:ext uri="{BB962C8B-B14F-4D97-AF65-F5344CB8AC3E}">
        <p14:creationId xmlns:p14="http://schemas.microsoft.com/office/powerpoint/2010/main" val="53954875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smtClean="0"/>
              <a:t>Benford’s Law_ other Objectives</a:t>
            </a:r>
            <a:endParaRPr lang="en-IN" sz="3600" dirty="0"/>
          </a:p>
        </p:txBody>
      </p:sp>
      <p:sp>
        <p:nvSpPr>
          <p:cNvPr id="3" name="Content Placeholder 2"/>
          <p:cNvSpPr>
            <a:spLocks noGrp="1"/>
          </p:cNvSpPr>
          <p:nvPr>
            <p:ph idx="1"/>
          </p:nvPr>
        </p:nvSpPr>
        <p:spPr>
          <a:xfrm>
            <a:off x="290286" y="1191192"/>
            <a:ext cx="11625943" cy="5666807"/>
          </a:xfrm>
        </p:spPr>
        <p:txBody>
          <a:bodyPr/>
          <a:lstStyle/>
          <a:p>
            <a:pPr marL="0" indent="0" algn="just">
              <a:lnSpc>
                <a:spcPct val="150000"/>
              </a:lnSpc>
              <a:buNone/>
            </a:pPr>
            <a:r>
              <a:rPr lang="en-IN" sz="2400" b="1" dirty="0"/>
              <a:t>Examples of data sets are not likely suitable Benford’s Law include: </a:t>
            </a:r>
            <a:endParaRPr lang="en-IN" sz="2400" b="1" dirty="0" smtClean="0"/>
          </a:p>
          <a:p>
            <a:pPr marL="0" indent="0" algn="just">
              <a:lnSpc>
                <a:spcPct val="150000"/>
              </a:lnSpc>
              <a:buNone/>
            </a:pPr>
            <a:r>
              <a:rPr lang="en-US" sz="2400" dirty="0" smtClean="0"/>
              <a:t>✓ </a:t>
            </a:r>
            <a:r>
              <a:rPr lang="en-US" sz="2400" dirty="0"/>
              <a:t>Airline passenger counts per plane.</a:t>
            </a:r>
          </a:p>
          <a:p>
            <a:pPr marL="0" indent="0" algn="just">
              <a:lnSpc>
                <a:spcPct val="150000"/>
              </a:lnSpc>
              <a:buNone/>
            </a:pPr>
            <a:r>
              <a:rPr lang="en-US" sz="2400" dirty="0"/>
              <a:t>✓ Telephone numbers.</a:t>
            </a:r>
          </a:p>
          <a:p>
            <a:pPr marL="0" indent="0" algn="just">
              <a:lnSpc>
                <a:spcPct val="150000"/>
              </a:lnSpc>
              <a:buNone/>
            </a:pPr>
            <a:r>
              <a:rPr lang="en-US" sz="2400" dirty="0"/>
              <a:t>✓ Data sets with 500 or fewer transactions.</a:t>
            </a:r>
          </a:p>
          <a:p>
            <a:pPr marL="0" indent="0" algn="just">
              <a:lnSpc>
                <a:spcPct val="150000"/>
              </a:lnSpc>
              <a:buNone/>
            </a:pPr>
            <a:r>
              <a:rPr lang="en-US" sz="2400" dirty="0"/>
              <a:t>✓ Data generated by formulas (e.g., YYMM#### as an insurance policy number)</a:t>
            </a:r>
          </a:p>
          <a:p>
            <a:pPr marL="0" indent="0" algn="just">
              <a:lnSpc>
                <a:spcPct val="150000"/>
              </a:lnSpc>
              <a:buNone/>
            </a:pPr>
            <a:r>
              <a:rPr lang="en-US" sz="2400" dirty="0"/>
              <a:t>✓ Data restricted by a maximum or minimum number (e.g., hourly wage rate)</a:t>
            </a:r>
          </a:p>
        </p:txBody>
      </p:sp>
    </p:spTree>
    <p:extLst>
      <p:ext uri="{BB962C8B-B14F-4D97-AF65-F5344CB8AC3E}">
        <p14:creationId xmlns:p14="http://schemas.microsoft.com/office/powerpoint/2010/main" val="266610172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Constraints in Using Benford’s </a:t>
            </a:r>
            <a:r>
              <a:rPr lang="en-IN" sz="4000" dirty="0" smtClean="0"/>
              <a:t>Law</a:t>
            </a:r>
            <a:endParaRPr lang="en-IN" sz="3600" dirty="0"/>
          </a:p>
        </p:txBody>
      </p:sp>
      <p:sp>
        <p:nvSpPr>
          <p:cNvPr id="3" name="Content Placeholder 2"/>
          <p:cNvSpPr>
            <a:spLocks noGrp="1"/>
          </p:cNvSpPr>
          <p:nvPr>
            <p:ph idx="1"/>
          </p:nvPr>
        </p:nvSpPr>
        <p:spPr>
          <a:xfrm>
            <a:off x="290286" y="1191192"/>
            <a:ext cx="11625943" cy="5666807"/>
          </a:xfrm>
        </p:spPr>
        <p:txBody>
          <a:bodyPr/>
          <a:lstStyle/>
          <a:p>
            <a:pPr marL="0" indent="0" algn="just">
              <a:lnSpc>
                <a:spcPct val="150000"/>
              </a:lnSpc>
              <a:buNone/>
            </a:pPr>
            <a:r>
              <a:rPr lang="en-IN" sz="2400" dirty="0"/>
              <a:t>The assumptions regarding the data to be examined by Benford’s Law are: </a:t>
            </a:r>
            <a:endParaRPr lang="en-IN" sz="2400" dirty="0" smtClean="0"/>
          </a:p>
          <a:p>
            <a:pPr marL="0" indent="0" algn="just">
              <a:lnSpc>
                <a:spcPct val="150000"/>
              </a:lnSpc>
              <a:buNone/>
            </a:pPr>
            <a:r>
              <a:rPr lang="en-IN" sz="2100" dirty="0"/>
              <a:t>✓ Numeric Data.</a:t>
            </a:r>
          </a:p>
          <a:p>
            <a:pPr marL="0" indent="0" algn="just">
              <a:lnSpc>
                <a:spcPct val="150000"/>
              </a:lnSpc>
              <a:buNone/>
            </a:pPr>
            <a:r>
              <a:rPr lang="en-IN" sz="2100" dirty="0"/>
              <a:t>✓ Randomly generated numbers.</a:t>
            </a:r>
          </a:p>
          <a:p>
            <a:pPr marL="0" indent="0" algn="just">
              <a:lnSpc>
                <a:spcPct val="150000"/>
              </a:lnSpc>
              <a:buNone/>
            </a:pPr>
            <a:r>
              <a:rPr lang="en-IN" sz="2100" dirty="0" smtClean="0"/>
              <a:t>	o Not </a:t>
            </a:r>
            <a:r>
              <a:rPr lang="en-IN" sz="2100" dirty="0"/>
              <a:t>restricted by maximums or minimums.</a:t>
            </a:r>
          </a:p>
          <a:p>
            <a:pPr marL="0" indent="0" algn="just">
              <a:lnSpc>
                <a:spcPct val="150000"/>
              </a:lnSpc>
              <a:buNone/>
            </a:pPr>
            <a:r>
              <a:rPr lang="en-IN" sz="2100" dirty="0" smtClean="0"/>
              <a:t>	o </a:t>
            </a:r>
            <a:r>
              <a:rPr lang="en-IN" sz="2100" dirty="0"/>
              <a:t>Not assigned numbers</a:t>
            </a:r>
          </a:p>
          <a:p>
            <a:pPr marL="0" indent="0" algn="just">
              <a:lnSpc>
                <a:spcPct val="150000"/>
              </a:lnSpc>
              <a:buNone/>
            </a:pPr>
            <a:r>
              <a:rPr lang="en-IN" sz="2100" dirty="0"/>
              <a:t>✓ Large Sets of Data.</a:t>
            </a:r>
          </a:p>
          <a:p>
            <a:pPr marL="0" indent="0" algn="just">
              <a:lnSpc>
                <a:spcPct val="150000"/>
              </a:lnSpc>
              <a:buNone/>
            </a:pPr>
            <a:r>
              <a:rPr lang="en-IN" sz="2100" dirty="0"/>
              <a:t>✓ Magnitude of orders (e.g., numbers migrate up through 10, 100, 1,000, 10,000, etc.) </a:t>
            </a:r>
            <a:r>
              <a:rPr lang="en-IN" sz="2100" dirty="0" smtClean="0"/>
              <a:t>	(</a:t>
            </a:r>
            <a:r>
              <a:rPr lang="en-IN" sz="2100" dirty="0" err="1" smtClean="0"/>
              <a:t>Otherassumptions</a:t>
            </a:r>
            <a:r>
              <a:rPr lang="en-IN" sz="2100" dirty="0" smtClean="0"/>
              <a:t> </a:t>
            </a:r>
            <a:r>
              <a:rPr lang="en-IN" sz="2100" dirty="0"/>
              <a:t>exist that are unimportant in applying Benford’s Law in IT </a:t>
            </a:r>
            <a:r>
              <a:rPr lang="en-IN" sz="2100" dirty="0" smtClean="0"/>
              <a:t>  audits.)</a:t>
            </a:r>
          </a:p>
          <a:p>
            <a:pPr marL="0" indent="0" algn="just">
              <a:lnSpc>
                <a:spcPct val="150000"/>
              </a:lnSpc>
              <a:buNone/>
            </a:pPr>
            <a:r>
              <a:rPr lang="en-IN" sz="2100" dirty="0"/>
              <a:t>The mathematical theory has always been applied to digital analysis, i.e., a logarithmic study of the occurrence of digits by position in a number. </a:t>
            </a:r>
            <a:endParaRPr lang="en-US" sz="2100" dirty="0"/>
          </a:p>
        </p:txBody>
      </p:sp>
    </p:spTree>
    <p:extLst>
      <p:ext uri="{BB962C8B-B14F-4D97-AF65-F5344CB8AC3E}">
        <p14:creationId xmlns:p14="http://schemas.microsoft.com/office/powerpoint/2010/main" val="350769417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Constraints in Using Benford’s </a:t>
            </a:r>
            <a:r>
              <a:rPr lang="en-IN" sz="4000" dirty="0" smtClean="0"/>
              <a:t>Law</a:t>
            </a:r>
            <a:endParaRPr lang="en-IN" sz="3600" dirty="0"/>
          </a:p>
        </p:txBody>
      </p:sp>
      <p:sp>
        <p:nvSpPr>
          <p:cNvPr id="3" name="Content Placeholder 2"/>
          <p:cNvSpPr>
            <a:spLocks noGrp="1"/>
          </p:cNvSpPr>
          <p:nvPr>
            <p:ph idx="1"/>
          </p:nvPr>
        </p:nvSpPr>
        <p:spPr>
          <a:xfrm>
            <a:off x="290286" y="1191192"/>
            <a:ext cx="11625943" cy="5666807"/>
          </a:xfrm>
        </p:spPr>
        <p:txBody>
          <a:bodyPr/>
          <a:lstStyle/>
          <a:p>
            <a:pPr algn="just">
              <a:lnSpc>
                <a:spcPct val="150000"/>
              </a:lnSpc>
              <a:buClrTx/>
            </a:pPr>
            <a:r>
              <a:rPr lang="en-IN" sz="2100" u="sng" dirty="0"/>
              <a:t>It is important to note that one assumption of Benford’s Law is that the numbers in the large data set are randomly generated. </a:t>
            </a:r>
            <a:r>
              <a:rPr lang="en-IN" sz="2100" dirty="0"/>
              <a:t>For example, hourly wages will have a minimum and possibly some maximum (even if a realistic maximum) that means that the data set is not generated in a completely random fashion, but rather uses a restricted or manipulated set of digits as the potential leading digit. The same is true if there is a formula or structure to the manner in which the number is generated. </a:t>
            </a:r>
          </a:p>
          <a:p>
            <a:pPr algn="just">
              <a:lnSpc>
                <a:spcPct val="150000"/>
              </a:lnSpc>
              <a:buClrTx/>
            </a:pPr>
            <a:r>
              <a:rPr lang="en-IN" sz="2100" dirty="0"/>
              <a:t>For example, US telephone numbers are assigned with a specific area code and a limited number of 3-digit prefaces to the last 4 digits (which are the only truly randomly generated numbers in a phone number). </a:t>
            </a:r>
            <a:r>
              <a:rPr lang="en-IN" sz="2100" u="sng" dirty="0"/>
              <a:t>Thus, before applying Benford’s Law, the Forensic auditor should ensure that the numbers are randomly generated without any real or artificial restriction of occurrence</a:t>
            </a:r>
            <a:r>
              <a:rPr lang="en-IN" sz="2100" dirty="0"/>
              <a:t>. </a:t>
            </a:r>
            <a:endParaRPr lang="en-US" sz="2100" dirty="0"/>
          </a:p>
        </p:txBody>
      </p:sp>
    </p:spTree>
    <p:extLst>
      <p:ext uri="{BB962C8B-B14F-4D97-AF65-F5344CB8AC3E}">
        <p14:creationId xmlns:p14="http://schemas.microsoft.com/office/powerpoint/2010/main" val="2958920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149"/>
            <a:ext cx="10972800" cy="737584"/>
          </a:xfrm>
        </p:spPr>
        <p:txBody>
          <a:bodyPr/>
          <a:lstStyle/>
          <a:p>
            <a:pPr algn="ctr"/>
            <a:r>
              <a:rPr lang="en-IN" sz="4800" dirty="0"/>
              <a:t/>
            </a:r>
            <a:br>
              <a:rPr lang="en-IN" sz="4800" dirty="0"/>
            </a:br>
            <a:r>
              <a:rPr lang="en-IN" sz="4800" dirty="0"/>
              <a:t/>
            </a:r>
            <a:br>
              <a:rPr lang="en-IN" sz="4800" dirty="0"/>
            </a:br>
            <a:r>
              <a:rPr lang="en-IN" sz="4400" dirty="0"/>
              <a:t>List of Scheduled </a:t>
            </a:r>
            <a:r>
              <a:rPr lang="en-IN" sz="4400" dirty="0" smtClean="0"/>
              <a:t>Offences</a:t>
            </a:r>
            <a:endParaRPr lang="en-IN" sz="3600" dirty="0"/>
          </a:p>
        </p:txBody>
      </p:sp>
      <p:sp>
        <p:nvSpPr>
          <p:cNvPr id="3" name="Content Placeholder 2"/>
          <p:cNvSpPr>
            <a:spLocks noGrp="1"/>
          </p:cNvSpPr>
          <p:nvPr>
            <p:ph idx="1"/>
          </p:nvPr>
        </p:nvSpPr>
        <p:spPr>
          <a:xfrm>
            <a:off x="609600" y="1159093"/>
            <a:ext cx="10972800" cy="5344737"/>
          </a:xfrm>
        </p:spPr>
        <p:txBody>
          <a:bodyPr/>
          <a:lstStyle/>
          <a:p>
            <a:pPr marL="342900" lvl="2" indent="-342900" algn="just">
              <a:lnSpc>
                <a:spcPct val="150000"/>
              </a:lnSpc>
              <a:spcBef>
                <a:spcPts val="0"/>
              </a:spcBef>
              <a:buClrTx/>
              <a:buSzPct val="100000"/>
              <a:buFont typeface="Wingdings" panose="05000000000000000000" pitchFamily="2" charset="2"/>
              <a:buChar char="§"/>
            </a:pPr>
            <a:r>
              <a:rPr lang="en-IN" sz="2200" b="1" dirty="0"/>
              <a:t>Offences under the Securities and Exchange Board of India Act, 1992</a:t>
            </a:r>
            <a:r>
              <a:rPr lang="en-IN" sz="2200" b="1" dirty="0" smtClean="0"/>
              <a:t>:</a:t>
            </a:r>
          </a:p>
          <a:p>
            <a:pPr marL="615950" lvl="3" indent="-342900" algn="just">
              <a:lnSpc>
                <a:spcPct val="150000"/>
              </a:lnSpc>
              <a:spcBef>
                <a:spcPts val="0"/>
              </a:spcBef>
              <a:buClrTx/>
              <a:buSzPct val="90000"/>
              <a:buFont typeface="Wingdings" panose="05000000000000000000" pitchFamily="2" charset="2"/>
              <a:buChar char="Ø"/>
            </a:pPr>
            <a:r>
              <a:rPr lang="en-IN" dirty="0"/>
              <a:t>Prohibition of manipulative and deceptive devices, insider trading and substantial acquisition of securities or </a:t>
            </a:r>
            <a:r>
              <a:rPr lang="en-IN" dirty="0" smtClean="0"/>
              <a:t>control.</a:t>
            </a:r>
          </a:p>
          <a:p>
            <a:pPr marL="615950" lvl="3" indent="-342900" algn="just">
              <a:lnSpc>
                <a:spcPct val="150000"/>
              </a:lnSpc>
              <a:spcBef>
                <a:spcPts val="0"/>
              </a:spcBef>
              <a:buClrTx/>
              <a:buSzPct val="90000"/>
              <a:buFont typeface="Wingdings" panose="05000000000000000000" pitchFamily="2" charset="2"/>
              <a:buChar char="Ø"/>
            </a:pPr>
            <a:r>
              <a:rPr lang="en-IN" dirty="0"/>
              <a:t>Offences for contravention of the provisions of the Act</a:t>
            </a:r>
            <a:r>
              <a:rPr lang="en-IN" dirty="0" smtClean="0"/>
              <a:t>.</a:t>
            </a:r>
          </a:p>
          <a:p>
            <a:pPr marL="342900" lvl="3" indent="-342900" algn="just">
              <a:lnSpc>
                <a:spcPct val="150000"/>
              </a:lnSpc>
              <a:spcBef>
                <a:spcPts val="0"/>
              </a:spcBef>
              <a:buClrTx/>
              <a:buSzPct val="100000"/>
              <a:buFont typeface="Wingdings" panose="05000000000000000000" pitchFamily="2" charset="2"/>
              <a:buChar char="§"/>
            </a:pPr>
            <a:r>
              <a:rPr lang="en-IN" sz="2200" b="1" dirty="0"/>
              <a:t>Offences under the Prevention of Money- laundering Act, 2002</a:t>
            </a:r>
            <a:r>
              <a:rPr lang="en-IN" sz="2200" dirty="0"/>
              <a:t>: </a:t>
            </a:r>
            <a:endParaRPr lang="en-IN" sz="2200" dirty="0" smtClean="0"/>
          </a:p>
          <a:p>
            <a:pPr marL="617538" lvl="4" indent="-342900" algn="just">
              <a:lnSpc>
                <a:spcPct val="150000"/>
              </a:lnSpc>
              <a:spcBef>
                <a:spcPts val="0"/>
              </a:spcBef>
              <a:buClrTx/>
              <a:buSzPct val="90000"/>
              <a:buFont typeface="Wingdings" panose="05000000000000000000" pitchFamily="2" charset="2"/>
              <a:buChar char="Ø"/>
            </a:pPr>
            <a:r>
              <a:rPr lang="en-IN" dirty="0"/>
              <a:t>Offence of money laundering.</a:t>
            </a:r>
          </a:p>
          <a:p>
            <a:pPr marL="617538" lvl="4" indent="-342900" algn="just">
              <a:lnSpc>
                <a:spcPct val="150000"/>
              </a:lnSpc>
              <a:spcBef>
                <a:spcPts val="0"/>
              </a:spcBef>
              <a:buClrTx/>
              <a:buSzPct val="90000"/>
              <a:buFont typeface="Wingdings" panose="05000000000000000000" pitchFamily="2" charset="2"/>
              <a:buChar char="Ø"/>
            </a:pPr>
            <a:r>
              <a:rPr lang="en-IN" dirty="0"/>
              <a:t>Punishment for money laundering</a:t>
            </a:r>
            <a:r>
              <a:rPr lang="en-IN" dirty="0" smtClean="0"/>
              <a:t>.</a:t>
            </a:r>
          </a:p>
          <a:p>
            <a:pPr marL="342900" lvl="4" indent="-342900" algn="just">
              <a:lnSpc>
                <a:spcPct val="150000"/>
              </a:lnSpc>
              <a:spcBef>
                <a:spcPts val="0"/>
              </a:spcBef>
              <a:buClrTx/>
              <a:buSzPct val="100000"/>
              <a:buFont typeface="Wingdings" panose="05000000000000000000" pitchFamily="2" charset="2"/>
              <a:buChar char="§"/>
            </a:pPr>
            <a:r>
              <a:rPr lang="en-IN" sz="2200" b="1" dirty="0"/>
              <a:t>Offences under the Limited Liability Partnership Act, 2008: </a:t>
            </a:r>
            <a:endParaRPr lang="en-IN" sz="2200" b="1" dirty="0" smtClean="0"/>
          </a:p>
          <a:p>
            <a:pPr marL="617538" lvl="4" indent="-342900" algn="just">
              <a:lnSpc>
                <a:spcPct val="150000"/>
              </a:lnSpc>
              <a:spcBef>
                <a:spcPts val="0"/>
              </a:spcBef>
              <a:buClrTx/>
              <a:buSzPct val="90000"/>
              <a:buFont typeface="Wingdings" panose="05000000000000000000" pitchFamily="2" charset="2"/>
              <a:buChar char="Ø"/>
            </a:pPr>
            <a:r>
              <a:rPr lang="en-IN" dirty="0"/>
              <a:t>Carrying on business with intent or purpose to defraud creditors of the Limited Liability Partnership or any other person or for any fraudulent purpose</a:t>
            </a:r>
            <a:r>
              <a:rPr lang="en-IN" dirty="0" smtClean="0"/>
              <a:t>.</a:t>
            </a:r>
          </a:p>
        </p:txBody>
      </p:sp>
    </p:spTree>
    <p:extLst>
      <p:ext uri="{BB962C8B-B14F-4D97-AF65-F5344CB8AC3E}">
        <p14:creationId xmlns:p14="http://schemas.microsoft.com/office/powerpoint/2010/main" val="51426854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479" y="474462"/>
            <a:ext cx="10972800" cy="737584"/>
          </a:xfrm>
        </p:spPr>
        <p:txBody>
          <a:bodyPr/>
          <a:lstStyle/>
          <a:p>
            <a:pPr algn="ctr"/>
            <a:r>
              <a:rPr lang="en-IN" sz="4000" dirty="0"/>
              <a:t>Constraints in Using Benford’s </a:t>
            </a:r>
            <a:r>
              <a:rPr lang="en-IN" sz="4000" dirty="0" smtClean="0"/>
              <a:t>Law</a:t>
            </a:r>
            <a:endParaRPr lang="en-IN" sz="3600" dirty="0"/>
          </a:p>
        </p:txBody>
      </p:sp>
      <p:sp>
        <p:nvSpPr>
          <p:cNvPr id="3" name="Content Placeholder 2"/>
          <p:cNvSpPr>
            <a:spLocks noGrp="1"/>
          </p:cNvSpPr>
          <p:nvPr>
            <p:ph idx="1"/>
          </p:nvPr>
        </p:nvSpPr>
        <p:spPr>
          <a:xfrm>
            <a:off x="290286" y="1191192"/>
            <a:ext cx="11625943" cy="5666807"/>
          </a:xfrm>
        </p:spPr>
        <p:txBody>
          <a:bodyPr/>
          <a:lstStyle/>
          <a:p>
            <a:pPr algn="just">
              <a:lnSpc>
                <a:spcPct val="150000"/>
              </a:lnSpc>
              <a:buClrTx/>
            </a:pPr>
            <a:r>
              <a:rPr lang="en-IN" sz="2400" u="sng" dirty="0"/>
              <a:t>Benford’s Law can recognize the probabilities of highly likely or highly unlikely frequencies of numbers in a data set</a:t>
            </a:r>
            <a:r>
              <a:rPr lang="en-IN" sz="2400" dirty="0"/>
              <a:t>. </a:t>
            </a:r>
            <a:r>
              <a:rPr lang="en-IN" sz="2400" u="sng" dirty="0"/>
              <a:t>The probabilities are based on mathematical logarithms of the occurrence of digits in randomly generated numbers in large data sets. </a:t>
            </a:r>
            <a:r>
              <a:rPr lang="en-IN" sz="2400" dirty="0"/>
              <a:t>Those who are not aware of this theory and intentionally manipulate numbers (e.g., in a fraud) are susceptible to getting caught by the application of Benford’s Law. </a:t>
            </a:r>
            <a:r>
              <a:rPr lang="en-IN" sz="2400" u="sng" dirty="0"/>
              <a:t>The Forensic auditor can also apply Benford’s Law in tests of controls and other Forensic Audit-related tests of data sets. However, the Forensic auditor needs to remember to make sure that the constraints (Mathematical Assumptions of the theory) are compatible with the data set to be tested. </a:t>
            </a:r>
            <a:endParaRPr lang="en-US" sz="2100" u="sng" dirty="0"/>
          </a:p>
        </p:txBody>
      </p:sp>
    </p:spTree>
    <p:extLst>
      <p:ext uri="{BB962C8B-B14F-4D97-AF65-F5344CB8AC3E}">
        <p14:creationId xmlns:p14="http://schemas.microsoft.com/office/powerpoint/2010/main" val="19993476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8158</TotalTime>
  <Words>11214</Words>
  <Application>Microsoft Office PowerPoint</Application>
  <PresentationFormat>Widescreen</PresentationFormat>
  <Paragraphs>490</Paragraphs>
  <Slides>90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90</vt:i4>
      </vt:variant>
    </vt:vector>
  </HeadingPairs>
  <TitlesOfParts>
    <vt:vector size="96" baseType="lpstr">
      <vt:lpstr>Arial</vt:lpstr>
      <vt:lpstr>Calibri</vt:lpstr>
      <vt:lpstr>Constantia</vt:lpstr>
      <vt:lpstr>Wingdings</vt:lpstr>
      <vt:lpstr>Wingdings 2</vt:lpstr>
      <vt:lpstr>Flow</vt:lpstr>
      <vt:lpstr>         Fugitive Economic Offenders Act 2018</vt:lpstr>
      <vt:lpstr>  Overview</vt:lpstr>
      <vt:lpstr>  Overview</vt:lpstr>
      <vt:lpstr>  Overview</vt:lpstr>
      <vt:lpstr>  Authorities under the Fugitive Economic Offenders Act</vt:lpstr>
      <vt:lpstr>  Relevant Definitions</vt:lpstr>
      <vt:lpstr>  List of Scheduled Offences</vt:lpstr>
      <vt:lpstr>  List of Scheduled Offences</vt:lpstr>
      <vt:lpstr>  List of Scheduled Offences</vt:lpstr>
      <vt:lpstr>  List of Scheduled Offences</vt:lpstr>
      <vt:lpstr>  List of Scheduled Offences</vt:lpstr>
      <vt:lpstr>         Internal Financial Controls (IFC) Auditing Standards Fraud Companies Act 2013</vt:lpstr>
      <vt:lpstr>  SEC 134-Approval by Directors-Directors Report-Financial Statement, Board’s Report, etc.</vt:lpstr>
      <vt:lpstr>  SEC 134-Approval by Directors-Directors Report-Financial Statement, Board’s Report, etc.</vt:lpstr>
      <vt:lpstr>  SEC 134-Approval by Directors-Directors Report-Financial Statement, Board’s Report, etc.</vt:lpstr>
      <vt:lpstr>  SEC 134-Approval by Directors-Directors Report-Financial Statement, Board’s Report, etc.</vt:lpstr>
      <vt:lpstr>  Sec. 143 Power &amp; Duties of Auditor &amp; Auditing Standards- Companies Act 2013</vt:lpstr>
      <vt:lpstr>  Sec. 143 Power &amp; Duties of Auditor &amp; Auditing Standards- Companies Act 2013</vt:lpstr>
      <vt:lpstr>  Sec. 143 Power &amp; Duties of Auditor &amp; Auditing Standards- Companies Act 2013</vt:lpstr>
      <vt:lpstr>  Sec. 143 Power &amp; Duties of Auditor &amp; Auditing Standards- Companies Act 2013</vt:lpstr>
      <vt:lpstr>  Sec. 143 Power &amp; Duties of Auditor &amp; Auditing Standards- Companies Act 2013</vt:lpstr>
      <vt:lpstr>  Case Study: Practical Aspects: Amrapalli Group Case (Bikram Chatterji Vs. Union of India on 23rd July, 2019)</vt:lpstr>
      <vt:lpstr>  Case Study: Practical Aspects: Amrapalli Group Case (Bikram Chatterji Vs. Union of India on 23rd July, 2019)</vt:lpstr>
      <vt:lpstr>  Case Study: Practical Aspects: Amrapalli Group Case (Bikram Chatterji Vs. Union of India on 23rd July, 2019)</vt:lpstr>
      <vt:lpstr>  Case Study: Practical Aspects: Amrapalli Group Case (Bikram Chatterji Vs. Union of India on 23rd July, 2019)</vt:lpstr>
      <vt:lpstr>  Case Study: Practical Aspects: Amrapalli Group Case (Bikram Chatterji Vs. Union of India on 23rd July, 2019)</vt:lpstr>
      <vt:lpstr>         Fraud Reporting under Section 143(12) of Companies Act 2013.</vt:lpstr>
      <vt:lpstr>  Fraud</vt:lpstr>
      <vt:lpstr>  Fraud</vt:lpstr>
      <vt:lpstr>  Fraud reporting under various reporting norms</vt:lpstr>
      <vt:lpstr>  Fraud reporting under various reporting norms</vt:lpstr>
      <vt:lpstr>  Fraud reporting under various reporting norms</vt:lpstr>
      <vt:lpstr>  Fraud reporting under various reporting norms</vt:lpstr>
      <vt:lpstr>  Reporting of Fraud by Auditors – Changes Notified</vt:lpstr>
      <vt:lpstr>  Reporting of Fraud by Auditors – Changes Notified</vt:lpstr>
      <vt:lpstr>  Reporting of Fraud by Auditors – Changes Notified</vt:lpstr>
      <vt:lpstr>  Reporting of Fraud by Auditors – Changes Notified</vt:lpstr>
      <vt:lpstr>  Penalty for failure to disclose fraud</vt:lpstr>
      <vt:lpstr>  Persons covered for reporting on fraud</vt:lpstr>
      <vt:lpstr>  Auditors’ Responsibility</vt:lpstr>
      <vt:lpstr>         Fraud reporting to RBI.</vt:lpstr>
      <vt:lpstr>  Frauds Reporting to Reserve Bank of India</vt:lpstr>
      <vt:lpstr> Annual Review of Frauds</vt:lpstr>
      <vt:lpstr> Annual Review of Frauds</vt:lpstr>
      <vt:lpstr> Reporting of Frauds </vt:lpstr>
      <vt:lpstr> Reporting of Frauds </vt:lpstr>
      <vt:lpstr> Reporting of Frauds </vt:lpstr>
      <vt:lpstr> Reporting of Frauds </vt:lpstr>
      <vt:lpstr> Reporting of Frauds </vt:lpstr>
      <vt:lpstr> Case Study: Practical Aspects: PMC Bank Fraud Case</vt:lpstr>
      <vt:lpstr> Case Study: Practical Aspects: PMC Bank Fraud Case</vt:lpstr>
      <vt:lpstr> Case Study: Practical Aspects: PMC Bank Fraud Case</vt:lpstr>
      <vt:lpstr> Case Study: Practical Aspects: The Punjab National Bank Fraud Case</vt:lpstr>
      <vt:lpstr> Case Study: Practical Aspects: The Punjab National Bank Fraud Case</vt:lpstr>
      <vt:lpstr> Case Study: Practical Aspects: The Punjab National Bank Fraud Case</vt:lpstr>
      <vt:lpstr>         International Tax &amp; Tax frauds GAAR, BEPS, PoEM, Issues in Tax evasion</vt:lpstr>
      <vt:lpstr> GAAR</vt:lpstr>
      <vt:lpstr> Concept of Tax Evasion, Tax Avoidance and Tax mitigation</vt:lpstr>
      <vt:lpstr> When can GAAR Apply?</vt:lpstr>
      <vt:lpstr> What is Impermissible Avoidance arrangement (IAA)</vt:lpstr>
      <vt:lpstr> Onus on whom?</vt:lpstr>
      <vt:lpstr> Onus on whom?</vt:lpstr>
      <vt:lpstr> Onus on whom?</vt:lpstr>
      <vt:lpstr> BEPS</vt:lpstr>
      <vt:lpstr> What is the BEPS-OECD project?</vt:lpstr>
      <vt:lpstr> What are the challenges for businesses?</vt:lpstr>
      <vt:lpstr> BEPS and India </vt:lpstr>
      <vt:lpstr> PoEM</vt:lpstr>
      <vt:lpstr> Introduction of POEM in Income Tax Act, 1961</vt:lpstr>
      <vt:lpstr>Need for the amendment</vt:lpstr>
      <vt:lpstr>PoEM and its Applicability</vt:lpstr>
      <vt:lpstr>Ways to determine PoEM</vt:lpstr>
      <vt:lpstr>The process of determination of PoEM </vt:lpstr>
      <vt:lpstr>The process of determination of PoEM </vt:lpstr>
      <vt:lpstr>Period to be Considered for the purpose of Determination of ABOI</vt:lpstr>
      <vt:lpstr>Implication of the PoEM </vt:lpstr>
      <vt:lpstr>Issue in Tax Evasion</vt:lpstr>
      <vt:lpstr>Common Methods of Tax Evasion</vt:lpstr>
      <vt:lpstr>Common Methods of Tax Evasion</vt:lpstr>
      <vt:lpstr>Penalties for Tax Evasion</vt:lpstr>
      <vt:lpstr>         Forensic Audit-Application of Mathematical Quantification</vt:lpstr>
      <vt:lpstr>Introduction</vt:lpstr>
      <vt:lpstr>Benford’s Law </vt:lpstr>
      <vt:lpstr>Benford’s Law </vt:lpstr>
      <vt:lpstr>Circumstances for Using Benford’s Law</vt:lpstr>
      <vt:lpstr>Benford’s Law_ other Objectives</vt:lpstr>
      <vt:lpstr>Benford’s Law_ other Objectives</vt:lpstr>
      <vt:lpstr>Constraints in Using Benford’s Law</vt:lpstr>
      <vt:lpstr>Constraints in Using Benford’s Law</vt:lpstr>
      <vt:lpstr>Constraints in Using Benford’s Law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1964</cp:revision>
  <cp:lastPrinted>2022-11-05T04:54:16Z</cp:lastPrinted>
  <dcterms:created xsi:type="dcterms:W3CDTF">2021-11-19T13:24:27Z</dcterms:created>
  <dcterms:modified xsi:type="dcterms:W3CDTF">2024-04-16T11:58:29Z</dcterms:modified>
</cp:coreProperties>
</file>